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activeX/activeX1.xml" ContentType="application/vnd.ms-office.activeX+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activeX/activeX2.xml" ContentType="application/vnd.ms-office.activeX+xml"/>
  <Override PartName="/ppt/activeX/activeX3.xml" ContentType="application/vnd.ms-office.activeX+xml"/>
  <Override PartName="/ppt/activeX/activeX4.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94" r:id="rId2"/>
  </p:sldMasterIdLst>
  <p:notesMasterIdLst>
    <p:notesMasterId r:id="rId124"/>
  </p:notesMasterIdLst>
  <p:handoutMasterIdLst>
    <p:handoutMasterId r:id="rId125"/>
  </p:handoutMasterIdLst>
  <p:sldIdLst>
    <p:sldId id="539" r:id="rId3"/>
    <p:sldId id="257" r:id="rId4"/>
    <p:sldId id="258" r:id="rId5"/>
    <p:sldId id="357" r:id="rId6"/>
    <p:sldId id="259" r:id="rId7"/>
    <p:sldId id="260" r:id="rId8"/>
    <p:sldId id="346" r:id="rId9"/>
    <p:sldId id="349" r:id="rId10"/>
    <p:sldId id="345" r:id="rId11"/>
    <p:sldId id="348" r:id="rId12"/>
    <p:sldId id="261" r:id="rId13"/>
    <p:sldId id="350" r:id="rId14"/>
    <p:sldId id="351" r:id="rId15"/>
    <p:sldId id="262" r:id="rId16"/>
    <p:sldId id="537" r:id="rId17"/>
    <p:sldId id="356" r:id="rId18"/>
    <p:sldId id="265" r:id="rId19"/>
    <p:sldId id="266" r:id="rId20"/>
    <p:sldId id="267" r:id="rId21"/>
    <p:sldId id="543" r:id="rId22"/>
    <p:sldId id="530" r:id="rId23"/>
    <p:sldId id="531" r:id="rId24"/>
    <p:sldId id="532" r:id="rId25"/>
    <p:sldId id="268" r:id="rId26"/>
    <p:sldId id="353" r:id="rId27"/>
    <p:sldId id="336" r:id="rId28"/>
    <p:sldId id="337" r:id="rId29"/>
    <p:sldId id="354" r:id="rId30"/>
    <p:sldId id="270" r:id="rId31"/>
    <p:sldId id="361" r:id="rId32"/>
    <p:sldId id="545" r:id="rId33"/>
    <p:sldId id="271" r:id="rId34"/>
    <p:sldId id="546" r:id="rId35"/>
    <p:sldId id="547" r:id="rId36"/>
    <p:sldId id="272" r:id="rId37"/>
    <p:sldId id="549" r:id="rId38"/>
    <p:sldId id="364" r:id="rId39"/>
    <p:sldId id="444" r:id="rId40"/>
    <p:sldId id="445" r:id="rId41"/>
    <p:sldId id="542" r:id="rId42"/>
    <p:sldId id="447" r:id="rId43"/>
    <p:sldId id="448" r:id="rId44"/>
    <p:sldId id="449" r:id="rId45"/>
    <p:sldId id="523" r:id="rId46"/>
    <p:sldId id="451" r:id="rId47"/>
    <p:sldId id="452" r:id="rId48"/>
    <p:sldId id="453" r:id="rId49"/>
    <p:sldId id="454" r:id="rId50"/>
    <p:sldId id="455" r:id="rId51"/>
    <p:sldId id="456" r:id="rId52"/>
    <p:sldId id="458" r:id="rId53"/>
    <p:sldId id="460" r:id="rId54"/>
    <p:sldId id="462" r:id="rId55"/>
    <p:sldId id="464" r:id="rId56"/>
    <p:sldId id="465" r:id="rId57"/>
    <p:sldId id="466" r:id="rId58"/>
    <p:sldId id="467" r:id="rId59"/>
    <p:sldId id="468" r:id="rId60"/>
    <p:sldId id="469" r:id="rId61"/>
    <p:sldId id="470" r:id="rId62"/>
    <p:sldId id="471" r:id="rId63"/>
    <p:sldId id="544" r:id="rId64"/>
    <p:sldId id="472" r:id="rId65"/>
    <p:sldId id="473" r:id="rId66"/>
    <p:sldId id="550" r:id="rId67"/>
    <p:sldId id="474" r:id="rId68"/>
    <p:sldId id="475" r:id="rId69"/>
    <p:sldId id="551" r:id="rId70"/>
    <p:sldId id="552" r:id="rId71"/>
    <p:sldId id="553" r:id="rId72"/>
    <p:sldId id="554" r:id="rId73"/>
    <p:sldId id="555" r:id="rId74"/>
    <p:sldId id="476" r:id="rId75"/>
    <p:sldId id="477" r:id="rId76"/>
    <p:sldId id="478" r:id="rId77"/>
    <p:sldId id="479" r:id="rId78"/>
    <p:sldId id="480" r:id="rId79"/>
    <p:sldId id="481" r:id="rId80"/>
    <p:sldId id="482" r:id="rId81"/>
    <p:sldId id="483" r:id="rId82"/>
    <p:sldId id="484" r:id="rId83"/>
    <p:sldId id="485" r:id="rId84"/>
    <p:sldId id="486" r:id="rId85"/>
    <p:sldId id="487" r:id="rId86"/>
    <p:sldId id="488" r:id="rId87"/>
    <p:sldId id="489" r:id="rId88"/>
    <p:sldId id="490" r:id="rId89"/>
    <p:sldId id="491" r:id="rId90"/>
    <p:sldId id="529" r:id="rId91"/>
    <p:sldId id="492" r:id="rId92"/>
    <p:sldId id="493" r:id="rId93"/>
    <p:sldId id="494" r:id="rId94"/>
    <p:sldId id="495" r:id="rId95"/>
    <p:sldId id="496" r:id="rId96"/>
    <p:sldId id="497" r:id="rId97"/>
    <p:sldId id="498" r:id="rId98"/>
    <p:sldId id="499" r:id="rId99"/>
    <p:sldId id="524" r:id="rId100"/>
    <p:sldId id="505" r:id="rId101"/>
    <p:sldId id="506" r:id="rId102"/>
    <p:sldId id="507" r:id="rId103"/>
    <p:sldId id="508" r:id="rId104"/>
    <p:sldId id="509" r:id="rId105"/>
    <p:sldId id="510" r:id="rId106"/>
    <p:sldId id="511" r:id="rId107"/>
    <p:sldId id="512" r:id="rId108"/>
    <p:sldId id="515" r:id="rId109"/>
    <p:sldId id="516" r:id="rId110"/>
    <p:sldId id="517" r:id="rId111"/>
    <p:sldId id="518" r:id="rId112"/>
    <p:sldId id="519" r:id="rId113"/>
    <p:sldId id="520" r:id="rId114"/>
    <p:sldId id="521" r:id="rId115"/>
    <p:sldId id="443" r:id="rId116"/>
    <p:sldId id="323" r:id="rId117"/>
    <p:sldId id="352" r:id="rId118"/>
    <p:sldId id="534" r:id="rId119"/>
    <p:sldId id="535" r:id="rId120"/>
    <p:sldId id="538" r:id="rId121"/>
    <p:sldId id="536" r:id="rId122"/>
    <p:sldId id="541" r:id="rId123"/>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Arial" charset="0"/>
        <a:ea typeface="宋体" pitchFamily="2" charset="-122"/>
        <a:cs typeface="+mn-cs"/>
      </a:defRPr>
    </a:lvl1pPr>
    <a:lvl2pPr marL="457200" algn="l" rtl="0" fontAlgn="base">
      <a:spcBef>
        <a:spcPct val="0"/>
      </a:spcBef>
      <a:spcAft>
        <a:spcPct val="0"/>
      </a:spcAft>
      <a:defRPr sz="2400" kern="1200">
        <a:solidFill>
          <a:schemeClr val="tx1"/>
        </a:solidFill>
        <a:latin typeface="Arial" charset="0"/>
        <a:ea typeface="宋体" pitchFamily="2" charset="-122"/>
        <a:cs typeface="+mn-cs"/>
      </a:defRPr>
    </a:lvl2pPr>
    <a:lvl3pPr marL="914400" algn="l" rtl="0" fontAlgn="base">
      <a:spcBef>
        <a:spcPct val="0"/>
      </a:spcBef>
      <a:spcAft>
        <a:spcPct val="0"/>
      </a:spcAft>
      <a:defRPr sz="2400" kern="1200">
        <a:solidFill>
          <a:schemeClr val="tx1"/>
        </a:solidFill>
        <a:latin typeface="Arial" charset="0"/>
        <a:ea typeface="宋体" pitchFamily="2" charset="-122"/>
        <a:cs typeface="+mn-cs"/>
      </a:defRPr>
    </a:lvl3pPr>
    <a:lvl4pPr marL="1371600" algn="l" rtl="0" fontAlgn="base">
      <a:spcBef>
        <a:spcPct val="0"/>
      </a:spcBef>
      <a:spcAft>
        <a:spcPct val="0"/>
      </a:spcAft>
      <a:defRPr sz="2400" kern="1200">
        <a:solidFill>
          <a:schemeClr val="tx1"/>
        </a:solidFill>
        <a:latin typeface="Arial" charset="0"/>
        <a:ea typeface="宋体" pitchFamily="2" charset="-122"/>
        <a:cs typeface="+mn-cs"/>
      </a:defRPr>
    </a:lvl4pPr>
    <a:lvl5pPr marL="1828800" algn="l" rtl="0" fontAlgn="base">
      <a:spcBef>
        <a:spcPct val="0"/>
      </a:spcBef>
      <a:spcAft>
        <a:spcPct val="0"/>
      </a:spcAft>
      <a:defRPr sz="2400" kern="1200">
        <a:solidFill>
          <a:schemeClr val="tx1"/>
        </a:solidFill>
        <a:latin typeface="Arial" charset="0"/>
        <a:ea typeface="宋体" pitchFamily="2" charset="-122"/>
        <a:cs typeface="+mn-cs"/>
      </a:defRPr>
    </a:lvl5pPr>
    <a:lvl6pPr marL="2286000" algn="l" defTabSz="914400" rtl="0" eaLnBrk="1" latinLnBrk="0" hangingPunct="1">
      <a:defRPr sz="2400" kern="1200">
        <a:solidFill>
          <a:schemeClr val="tx1"/>
        </a:solidFill>
        <a:latin typeface="Arial" charset="0"/>
        <a:ea typeface="宋体" pitchFamily="2" charset="-122"/>
        <a:cs typeface="+mn-cs"/>
      </a:defRPr>
    </a:lvl6pPr>
    <a:lvl7pPr marL="2743200" algn="l" defTabSz="914400" rtl="0" eaLnBrk="1" latinLnBrk="0" hangingPunct="1">
      <a:defRPr sz="2400" kern="1200">
        <a:solidFill>
          <a:schemeClr val="tx1"/>
        </a:solidFill>
        <a:latin typeface="Arial" charset="0"/>
        <a:ea typeface="宋体" pitchFamily="2" charset="-122"/>
        <a:cs typeface="+mn-cs"/>
      </a:defRPr>
    </a:lvl7pPr>
    <a:lvl8pPr marL="3200400" algn="l" defTabSz="914400" rtl="0" eaLnBrk="1" latinLnBrk="0" hangingPunct="1">
      <a:defRPr sz="2400" kern="1200">
        <a:solidFill>
          <a:schemeClr val="tx1"/>
        </a:solidFill>
        <a:latin typeface="Arial" charset="0"/>
        <a:ea typeface="宋体" pitchFamily="2" charset="-122"/>
        <a:cs typeface="+mn-cs"/>
      </a:defRPr>
    </a:lvl8pPr>
    <a:lvl9pPr marL="3657600" algn="l" defTabSz="914400" rtl="0" eaLnBrk="1" latinLnBrk="0" hangingPunct="1">
      <a:defRPr sz="2400"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FF0000"/>
    <a:srgbClr val="006600"/>
    <a:srgbClr val="000099"/>
    <a:srgbClr val="FFFFCC"/>
    <a:srgbClr val="FFCCFF"/>
    <a:srgbClr val="008000"/>
    <a:srgbClr val="003399"/>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23" autoAdjust="0"/>
    <p:restoredTop sz="94646" autoAdjust="0"/>
  </p:normalViewPr>
  <p:slideViewPr>
    <p:cSldViewPr showGuides="1">
      <p:cViewPr>
        <p:scale>
          <a:sx n="100" d="100"/>
          <a:sy n="100" d="100"/>
        </p:scale>
        <p:origin x="-2064" y="-186"/>
      </p:cViewPr>
      <p:guideLst>
        <p:guide orient="horz" pos="601"/>
        <p:guide pos="3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howGuides="1">
      <p:cViewPr varScale="1">
        <p:scale>
          <a:sx n="83" d="100"/>
          <a:sy n="83" d="100"/>
        </p:scale>
        <p:origin x="-3876" y="-102"/>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notesMaster" Target="notesMasters/notesMaster1.xml"/><Relationship Id="rId129" Type="http://schemas.openxmlformats.org/officeDocument/2006/relationships/tableStyles" Target="tableStyle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663D18-5BEE-4CD6-B41B-864C50E9C6AA}" type="datetimeFigureOut">
              <a:rPr lang="zh-CN" altLang="en-US" smtClean="0"/>
              <a:t>2019/11/7 Thursday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E77272B-B8CD-4E6C-B1B0-80CEE8014DD3}" type="slidenum">
              <a:rPr lang="zh-CN" altLang="en-US" smtClean="0"/>
              <a:t>‹#›</a:t>
            </a:fld>
            <a:endParaRPr lang="zh-CN" altLang="en-US"/>
          </a:p>
        </p:txBody>
      </p:sp>
    </p:spTree>
    <p:extLst>
      <p:ext uri="{BB962C8B-B14F-4D97-AF65-F5344CB8AC3E}">
        <p14:creationId xmlns:p14="http://schemas.microsoft.com/office/powerpoint/2010/main" val="19763492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32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3332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228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32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3332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3332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DC9FFC1F-9D2B-40BA-830D-25612C1A2341}" type="slidenum">
              <a:rPr lang="en-US" altLang="zh-CN"/>
              <a:pPr>
                <a:defRPr/>
              </a:pPr>
              <a:t>‹#›</a:t>
            </a:fld>
            <a:endParaRPr lang="en-US" altLang="zh-CN"/>
          </a:p>
        </p:txBody>
      </p:sp>
    </p:spTree>
    <p:extLst>
      <p:ext uri="{BB962C8B-B14F-4D97-AF65-F5344CB8AC3E}">
        <p14:creationId xmlns:p14="http://schemas.microsoft.com/office/powerpoint/2010/main" val="37645715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C9FFC1F-9D2B-40BA-830D-25612C1A2341}" type="slidenum">
              <a:rPr lang="en-US" altLang="zh-CN" smtClean="0"/>
              <a:pPr>
                <a:defRPr/>
              </a:pPr>
              <a:t>5</a:t>
            </a:fld>
            <a:endParaRPr lang="en-US" altLang="zh-CN"/>
          </a:p>
        </p:txBody>
      </p:sp>
    </p:spTree>
    <p:extLst>
      <p:ext uri="{BB962C8B-B14F-4D97-AF65-F5344CB8AC3E}">
        <p14:creationId xmlns:p14="http://schemas.microsoft.com/office/powerpoint/2010/main" val="494206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C9FFC1F-9D2B-40BA-830D-25612C1A2341}" type="slidenum">
              <a:rPr lang="en-US" altLang="zh-CN" smtClean="0"/>
              <a:pPr>
                <a:defRPr/>
              </a:pPr>
              <a:t>10</a:t>
            </a:fld>
            <a:endParaRPr lang="en-US" altLang="zh-CN"/>
          </a:p>
        </p:txBody>
      </p:sp>
    </p:spTree>
    <p:extLst>
      <p:ext uri="{BB962C8B-B14F-4D97-AF65-F5344CB8AC3E}">
        <p14:creationId xmlns:p14="http://schemas.microsoft.com/office/powerpoint/2010/main" val="1864927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a:defRPr sz="1200">
                <a:solidFill>
                  <a:schemeClr val="tx1"/>
                </a:solidFill>
                <a:latin typeface="Arial" charset="0"/>
                <a:ea typeface="宋体" pitchFamily="2" charset="-122"/>
              </a:defRPr>
            </a:lvl1pPr>
            <a:lvl2pPr marL="742950" indent="-285750">
              <a:defRPr sz="1200">
                <a:solidFill>
                  <a:schemeClr val="tx1"/>
                </a:solidFill>
                <a:latin typeface="Arial" charset="0"/>
                <a:ea typeface="宋体" pitchFamily="2" charset="-122"/>
              </a:defRPr>
            </a:lvl2pPr>
            <a:lvl3pPr marL="1143000" indent="-228600">
              <a:defRPr sz="1200">
                <a:solidFill>
                  <a:schemeClr val="tx1"/>
                </a:solidFill>
                <a:latin typeface="Arial" charset="0"/>
                <a:ea typeface="宋体" pitchFamily="2" charset="-122"/>
              </a:defRPr>
            </a:lvl3pPr>
            <a:lvl4pPr marL="1600200" indent="-228600">
              <a:defRPr sz="1200">
                <a:solidFill>
                  <a:schemeClr val="tx1"/>
                </a:solidFill>
                <a:latin typeface="Arial" charset="0"/>
                <a:ea typeface="宋体" pitchFamily="2" charset="-122"/>
              </a:defRPr>
            </a:lvl4pPr>
            <a:lvl5pPr marL="2057400" indent="-228600">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fld id="{3157E8F3-16F4-414D-9BE0-01404CF458D7}" type="slidenum">
              <a:rPr lang="en-US" altLang="zh-CN" smtClean="0"/>
              <a:pPr/>
              <a:t>64</a:t>
            </a:fld>
            <a:endParaRPr lang="en-US" altLang="zh-CN"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xfrm>
            <a:off x="914400" y="4343400"/>
            <a:ext cx="5029200" cy="4114800"/>
          </a:xfrm>
          <a:noFill/>
        </p:spPr>
        <p:txBody>
          <a:bodyPr/>
          <a:lstStyle/>
          <a:p>
            <a:pPr eaLnBrk="1" hangingPunct="1">
              <a:spcBef>
                <a:spcPct val="0"/>
              </a:spcBef>
            </a:pPr>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a:defRPr sz="1200">
                <a:solidFill>
                  <a:schemeClr val="tx1"/>
                </a:solidFill>
                <a:latin typeface="Arial" charset="0"/>
                <a:ea typeface="宋体" pitchFamily="2" charset="-122"/>
              </a:defRPr>
            </a:lvl1pPr>
            <a:lvl2pPr marL="742950" indent="-285750">
              <a:defRPr sz="1200">
                <a:solidFill>
                  <a:schemeClr val="tx1"/>
                </a:solidFill>
                <a:latin typeface="Arial" charset="0"/>
                <a:ea typeface="宋体" pitchFamily="2" charset="-122"/>
              </a:defRPr>
            </a:lvl2pPr>
            <a:lvl3pPr marL="1143000" indent="-228600">
              <a:defRPr sz="1200">
                <a:solidFill>
                  <a:schemeClr val="tx1"/>
                </a:solidFill>
                <a:latin typeface="Arial" charset="0"/>
                <a:ea typeface="宋体" pitchFamily="2" charset="-122"/>
              </a:defRPr>
            </a:lvl3pPr>
            <a:lvl4pPr marL="1600200" indent="-228600">
              <a:defRPr sz="1200">
                <a:solidFill>
                  <a:schemeClr val="tx1"/>
                </a:solidFill>
                <a:latin typeface="Arial" charset="0"/>
                <a:ea typeface="宋体" pitchFamily="2" charset="-122"/>
              </a:defRPr>
            </a:lvl4pPr>
            <a:lvl5pPr marL="2057400" indent="-228600">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fld id="{11886254-C350-4E60-B768-AC87B1F67B1B}" type="slidenum">
              <a:rPr lang="en-US" altLang="zh-CN" smtClean="0"/>
              <a:pPr/>
              <a:t>66</a:t>
            </a:fld>
            <a:endParaRPr lang="en-US" altLang="zh-CN"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xfrm>
            <a:off x="914400" y="4343400"/>
            <a:ext cx="5029200" cy="4114800"/>
          </a:xfrm>
          <a:noFill/>
        </p:spPr>
        <p:txBody>
          <a:bodyPr/>
          <a:lstStyle/>
          <a:p>
            <a:pPr eaLnBrk="1" hangingPunct="1">
              <a:spcBef>
                <a:spcPct val="0"/>
              </a:spcBef>
            </a:pPr>
            <a:endParaRPr lang="en-US" altLang="zh-CN" smtClean="0"/>
          </a:p>
          <a:p>
            <a:pPr eaLnBrk="1" hangingPunct="1"/>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a:defRPr sz="1200">
                <a:solidFill>
                  <a:schemeClr val="tx1"/>
                </a:solidFill>
                <a:latin typeface="Arial" charset="0"/>
                <a:ea typeface="宋体" pitchFamily="2" charset="-122"/>
              </a:defRPr>
            </a:lvl1pPr>
            <a:lvl2pPr marL="742950" indent="-285750">
              <a:defRPr sz="1200">
                <a:solidFill>
                  <a:schemeClr val="tx1"/>
                </a:solidFill>
                <a:latin typeface="Arial" charset="0"/>
                <a:ea typeface="宋体" pitchFamily="2" charset="-122"/>
              </a:defRPr>
            </a:lvl2pPr>
            <a:lvl3pPr marL="1143000" indent="-228600">
              <a:defRPr sz="1200">
                <a:solidFill>
                  <a:schemeClr val="tx1"/>
                </a:solidFill>
                <a:latin typeface="Arial" charset="0"/>
                <a:ea typeface="宋体" pitchFamily="2" charset="-122"/>
              </a:defRPr>
            </a:lvl3pPr>
            <a:lvl4pPr marL="1600200" indent="-228600">
              <a:defRPr sz="1200">
                <a:solidFill>
                  <a:schemeClr val="tx1"/>
                </a:solidFill>
                <a:latin typeface="Arial" charset="0"/>
                <a:ea typeface="宋体" pitchFamily="2" charset="-122"/>
              </a:defRPr>
            </a:lvl4pPr>
            <a:lvl5pPr marL="2057400" indent="-228600">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fld id="{E2A37515-1443-440C-84E5-B8F4D9433AF8}" type="slidenum">
              <a:rPr lang="en-US" altLang="zh-CN" smtClean="0"/>
              <a:pPr/>
              <a:t>73</a:t>
            </a:fld>
            <a:endParaRPr lang="en-US" altLang="zh-CN"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xfrm>
            <a:off x="914400" y="4343400"/>
            <a:ext cx="5029200" cy="4114800"/>
          </a:xfrm>
          <a:noFill/>
        </p:spPr>
        <p:txBody>
          <a:bodyPr/>
          <a:lstStyle/>
          <a:p>
            <a:pPr eaLnBrk="1" hangingPunct="1"/>
            <a:r>
              <a:rPr lang="en-US" altLang="zh-CN" smtClean="0"/>
              <a:t>ICW2</a:t>
            </a:r>
            <a:r>
              <a:rPr lang="zh-CN" altLang="en-US" smtClean="0"/>
              <a:t>和中断类型码之间的关系归纳如下：</a:t>
            </a:r>
          </a:p>
          <a:p>
            <a:pPr eaLnBrk="1" hangingPunct="1"/>
            <a:r>
              <a:rPr lang="en-US" altLang="zh-CN" smtClean="0"/>
              <a:t>ICW2</a:t>
            </a:r>
            <a:r>
              <a:rPr lang="zh-CN" altLang="en-US" smtClean="0"/>
              <a:t>一旦确定下来，</a:t>
            </a:r>
            <a:r>
              <a:rPr lang="en-US" altLang="zh-CN" smtClean="0"/>
              <a:t>8259</a:t>
            </a:r>
            <a:r>
              <a:rPr lang="zh-CN" altLang="en-US" smtClean="0"/>
              <a:t>的</a:t>
            </a:r>
            <a:r>
              <a:rPr lang="en-US" altLang="zh-CN" smtClean="0"/>
              <a:t>8</a:t>
            </a:r>
            <a:r>
              <a:rPr lang="zh-CN" altLang="en-US" smtClean="0"/>
              <a:t>个中断请求信号输入引脚</a:t>
            </a:r>
            <a:r>
              <a:rPr lang="en-US" altLang="zh-CN" smtClean="0"/>
              <a:t>IR7~IR0</a:t>
            </a:r>
            <a:r>
              <a:rPr lang="zh-CN" altLang="en-US" smtClean="0"/>
              <a:t>所对应的</a:t>
            </a:r>
            <a:r>
              <a:rPr lang="en-US" altLang="zh-CN" smtClean="0"/>
              <a:t>8</a:t>
            </a:r>
            <a:r>
              <a:rPr lang="zh-CN" altLang="en-US" smtClean="0"/>
              <a:t>个中断类型号也就确定了。</a:t>
            </a:r>
          </a:p>
          <a:p>
            <a:pPr eaLnBrk="1" hangingPunct="1"/>
            <a:r>
              <a:rPr lang="en-US" altLang="zh-CN" smtClean="0"/>
              <a:t>ICW2</a:t>
            </a:r>
            <a:r>
              <a:rPr lang="zh-CN" altLang="en-US" smtClean="0"/>
              <a:t>的低</a:t>
            </a:r>
            <a:r>
              <a:rPr lang="en-US" altLang="zh-CN" smtClean="0"/>
              <a:t>3</a:t>
            </a:r>
            <a:r>
              <a:rPr lang="zh-CN" altLang="en-US" smtClean="0"/>
              <a:t>位并不影响中断类型码的具体值，只有</a:t>
            </a:r>
            <a:r>
              <a:rPr lang="en-US" altLang="zh-CN" smtClean="0"/>
              <a:t>ICW2</a:t>
            </a:r>
            <a:r>
              <a:rPr lang="zh-CN" altLang="en-US" smtClean="0"/>
              <a:t>的高</a:t>
            </a:r>
            <a:r>
              <a:rPr lang="en-US" altLang="zh-CN" smtClean="0"/>
              <a:t>5</a:t>
            </a:r>
            <a:r>
              <a:rPr lang="zh-CN" altLang="en-US" smtClean="0"/>
              <a:t>位影响中断类型码，中断类型码的高</a:t>
            </a:r>
            <a:r>
              <a:rPr lang="en-US" altLang="zh-CN" smtClean="0"/>
              <a:t>5</a:t>
            </a:r>
            <a:r>
              <a:rPr lang="zh-CN" altLang="en-US" smtClean="0"/>
              <a:t>位就是</a:t>
            </a:r>
            <a:r>
              <a:rPr lang="en-US" altLang="zh-CN" smtClean="0"/>
              <a:t>ICW2</a:t>
            </a:r>
            <a:r>
              <a:rPr lang="zh-CN" altLang="en-US" smtClean="0"/>
              <a:t>的高</a:t>
            </a:r>
            <a:r>
              <a:rPr lang="en-US" altLang="zh-CN" smtClean="0"/>
              <a:t>5</a:t>
            </a:r>
            <a:r>
              <a:rPr lang="zh-CN" altLang="en-US" smtClean="0"/>
              <a:t>位，而中断类型码的低</a:t>
            </a:r>
            <a:r>
              <a:rPr lang="en-US" altLang="zh-CN" smtClean="0"/>
              <a:t>3</a:t>
            </a:r>
            <a:r>
              <a:rPr lang="zh-CN" altLang="en-US" smtClean="0"/>
              <a:t>位是由引入中断请求的引脚</a:t>
            </a:r>
            <a:r>
              <a:rPr lang="en-US" altLang="zh-CN" smtClean="0"/>
              <a:t>IR7~IR0</a:t>
            </a:r>
            <a:r>
              <a:rPr lang="zh-CN" altLang="en-US" smtClean="0"/>
              <a:t>决定的。</a:t>
            </a:r>
          </a:p>
          <a:p>
            <a:pPr eaLnBrk="1" hangingPunct="1"/>
            <a:r>
              <a:rPr lang="zh-CN" altLang="en-US" smtClean="0"/>
              <a:t>如：</a:t>
            </a:r>
          </a:p>
          <a:p>
            <a:pPr eaLnBrk="1" hangingPunct="1"/>
            <a:r>
              <a:rPr lang="en-US" altLang="zh-CN" smtClean="0"/>
              <a:t>ICW2</a:t>
            </a:r>
            <a:r>
              <a:rPr lang="zh-CN" altLang="en-US" smtClean="0"/>
              <a:t>为</a:t>
            </a:r>
            <a:r>
              <a:rPr lang="en-US" altLang="zh-CN" smtClean="0"/>
              <a:t>20H</a:t>
            </a:r>
            <a:r>
              <a:rPr lang="zh-CN" altLang="en-US" smtClean="0"/>
              <a:t>，则</a:t>
            </a:r>
            <a:r>
              <a:rPr lang="en-US" altLang="zh-CN" smtClean="0"/>
              <a:t>8259</a:t>
            </a:r>
            <a:r>
              <a:rPr lang="zh-CN" altLang="en-US" smtClean="0"/>
              <a:t>的</a:t>
            </a:r>
            <a:r>
              <a:rPr lang="en-US" altLang="zh-CN" smtClean="0"/>
              <a:t>IR0~IR7</a:t>
            </a:r>
            <a:r>
              <a:rPr lang="zh-CN" altLang="en-US" smtClean="0"/>
              <a:t>对应中断类型码为</a:t>
            </a:r>
            <a:r>
              <a:rPr lang="en-US" altLang="zh-CN" smtClean="0"/>
              <a:t>20H~27H</a:t>
            </a:r>
          </a:p>
          <a:p>
            <a:pPr eaLnBrk="1" hangingPunct="1"/>
            <a:r>
              <a:rPr lang="en-US" altLang="zh-CN" smtClean="0"/>
              <a:t>ICW2</a:t>
            </a:r>
            <a:r>
              <a:rPr lang="zh-CN" altLang="en-US" smtClean="0"/>
              <a:t>为</a:t>
            </a:r>
            <a:r>
              <a:rPr lang="en-US" altLang="zh-CN" smtClean="0"/>
              <a:t>40H</a:t>
            </a:r>
            <a:r>
              <a:rPr lang="zh-CN" altLang="en-US" smtClean="0"/>
              <a:t>，则</a:t>
            </a:r>
            <a:r>
              <a:rPr lang="en-US" altLang="zh-CN" smtClean="0"/>
              <a:t>8259</a:t>
            </a:r>
            <a:r>
              <a:rPr lang="zh-CN" altLang="en-US" smtClean="0"/>
              <a:t>的</a:t>
            </a:r>
            <a:r>
              <a:rPr lang="en-US" altLang="zh-CN" smtClean="0"/>
              <a:t>IR0~IR7</a:t>
            </a:r>
            <a:r>
              <a:rPr lang="zh-CN" altLang="en-US" smtClean="0"/>
              <a:t>对应中断类型码为</a:t>
            </a:r>
            <a:r>
              <a:rPr lang="en-US" altLang="zh-CN" smtClean="0"/>
              <a:t>40H~47H</a:t>
            </a:r>
          </a:p>
          <a:p>
            <a:pPr eaLnBrk="1" hangingPunct="1"/>
            <a:r>
              <a:rPr lang="en-US" altLang="zh-CN" smtClean="0"/>
              <a:t>ICW2</a:t>
            </a:r>
            <a:r>
              <a:rPr lang="zh-CN" altLang="en-US" smtClean="0"/>
              <a:t>为</a:t>
            </a:r>
            <a:r>
              <a:rPr lang="en-US" altLang="zh-CN" smtClean="0"/>
              <a:t>45H</a:t>
            </a:r>
            <a:r>
              <a:rPr lang="zh-CN" altLang="en-US" smtClean="0"/>
              <a:t>，则</a:t>
            </a:r>
            <a:r>
              <a:rPr lang="en-US" altLang="zh-CN" smtClean="0"/>
              <a:t>8259</a:t>
            </a:r>
            <a:r>
              <a:rPr lang="zh-CN" altLang="en-US" smtClean="0"/>
              <a:t>的</a:t>
            </a:r>
            <a:r>
              <a:rPr lang="en-US" altLang="zh-CN" smtClean="0"/>
              <a:t>IR0~IR7</a:t>
            </a:r>
            <a:r>
              <a:rPr lang="zh-CN" altLang="en-US" smtClean="0"/>
              <a:t>对应中断类型码为</a:t>
            </a:r>
            <a:r>
              <a:rPr lang="en-US" altLang="zh-CN" smtClean="0"/>
              <a:t>40H~47H</a:t>
            </a:r>
          </a:p>
          <a:p>
            <a:pPr eaLnBrk="1" hangingPunct="1"/>
            <a:r>
              <a:rPr lang="en-US" altLang="zh-CN" smtClean="0"/>
              <a:t>40H</a:t>
            </a:r>
            <a:r>
              <a:rPr lang="zh-CN" altLang="en-US" smtClean="0"/>
              <a:t>和</a:t>
            </a:r>
            <a:r>
              <a:rPr lang="en-US" altLang="zh-CN" smtClean="0"/>
              <a:t>45H</a:t>
            </a:r>
            <a:r>
              <a:rPr lang="zh-CN" altLang="en-US" smtClean="0"/>
              <a:t>的高</a:t>
            </a:r>
            <a:r>
              <a:rPr lang="en-US" altLang="zh-CN" smtClean="0"/>
              <a:t>5</a:t>
            </a:r>
            <a:r>
              <a:rPr lang="zh-CN" altLang="en-US" smtClean="0"/>
              <a:t>位相同</a:t>
            </a:r>
            <a:r>
              <a:rPr lang="en-US" altLang="zh-CN" smtClean="0"/>
              <a:t>01000</a:t>
            </a:r>
            <a:r>
              <a:rPr lang="zh-CN" altLang="en-US" smtClean="0"/>
              <a:t>，所以中断类型码不变。</a:t>
            </a:r>
          </a:p>
          <a:p>
            <a:pPr eaLnBrk="1" hangingPunct="1"/>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a:defRPr sz="1200">
                <a:solidFill>
                  <a:schemeClr val="tx1"/>
                </a:solidFill>
                <a:latin typeface="Arial" charset="0"/>
                <a:ea typeface="宋体" pitchFamily="2" charset="-122"/>
              </a:defRPr>
            </a:lvl1pPr>
            <a:lvl2pPr marL="742950" indent="-285750">
              <a:defRPr sz="1200">
                <a:solidFill>
                  <a:schemeClr val="tx1"/>
                </a:solidFill>
                <a:latin typeface="Arial" charset="0"/>
                <a:ea typeface="宋体" pitchFamily="2" charset="-122"/>
              </a:defRPr>
            </a:lvl2pPr>
            <a:lvl3pPr marL="1143000" indent="-228600">
              <a:defRPr sz="1200">
                <a:solidFill>
                  <a:schemeClr val="tx1"/>
                </a:solidFill>
                <a:latin typeface="Arial" charset="0"/>
                <a:ea typeface="宋体" pitchFamily="2" charset="-122"/>
              </a:defRPr>
            </a:lvl3pPr>
            <a:lvl4pPr marL="1600200" indent="-228600">
              <a:defRPr sz="1200">
                <a:solidFill>
                  <a:schemeClr val="tx1"/>
                </a:solidFill>
                <a:latin typeface="Arial" charset="0"/>
                <a:ea typeface="宋体" pitchFamily="2" charset="-122"/>
              </a:defRPr>
            </a:lvl4pPr>
            <a:lvl5pPr marL="2057400" indent="-228600">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fld id="{DC5F2756-0599-44C8-B14B-650B672D00F9}" type="slidenum">
              <a:rPr lang="en-US" altLang="zh-CN" smtClean="0"/>
              <a:pPr/>
              <a:t>74</a:t>
            </a:fld>
            <a:endParaRPr lang="en-US" altLang="zh-CN"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xfrm>
            <a:off x="914400" y="4343400"/>
            <a:ext cx="5029200" cy="4114800"/>
          </a:xfrm>
          <a:noFill/>
        </p:spPr>
        <p:txBody>
          <a:bodyPr/>
          <a:lstStyle/>
          <a:p>
            <a:pPr eaLnBrk="1" hangingPunct="1"/>
            <a:r>
              <a:rPr lang="zh-CN" altLang="en-US" smtClean="0"/>
              <a:t>只有在一个系统中包含多片</a:t>
            </a:r>
            <a:r>
              <a:rPr lang="en-US" altLang="zh-CN" smtClean="0"/>
              <a:t>8259</a:t>
            </a:r>
            <a:r>
              <a:rPr lang="zh-CN" altLang="en-US" smtClean="0"/>
              <a:t>时，</a:t>
            </a:r>
            <a:r>
              <a:rPr lang="en-US" altLang="zh-CN" smtClean="0"/>
              <a:t>ICW3</a:t>
            </a:r>
            <a:r>
              <a:rPr lang="zh-CN" altLang="en-US" smtClean="0"/>
              <a:t>才有意义。而系统中是否有多片</a:t>
            </a:r>
            <a:r>
              <a:rPr lang="en-US" altLang="zh-CN" smtClean="0"/>
              <a:t>8259</a:t>
            </a:r>
            <a:r>
              <a:rPr lang="zh-CN" altLang="en-US" smtClean="0"/>
              <a:t>，是由</a:t>
            </a:r>
            <a:r>
              <a:rPr lang="en-US" altLang="zh-CN" smtClean="0"/>
              <a:t>ICW1</a:t>
            </a:r>
            <a:r>
              <a:rPr lang="zh-CN" altLang="en-US" smtClean="0"/>
              <a:t>的</a:t>
            </a:r>
            <a:r>
              <a:rPr lang="en-US" altLang="zh-CN" smtClean="0"/>
              <a:t>D1</a:t>
            </a:r>
            <a:r>
              <a:rPr lang="zh-CN" altLang="en-US" smtClean="0"/>
              <a:t>位（</a:t>
            </a:r>
            <a:r>
              <a:rPr lang="en-US" altLang="zh-CN" smtClean="0"/>
              <a:t>SNGL</a:t>
            </a:r>
            <a:r>
              <a:rPr lang="zh-CN" altLang="en-US" smtClean="0"/>
              <a:t>）决定的，只有当</a:t>
            </a:r>
            <a:r>
              <a:rPr lang="en-US" altLang="zh-CN" smtClean="0"/>
              <a:t>SNGL=0</a:t>
            </a:r>
            <a:r>
              <a:rPr lang="zh-CN" altLang="en-US" smtClean="0"/>
              <a:t>时，才设置</a:t>
            </a:r>
            <a:r>
              <a:rPr lang="en-US" altLang="zh-CN" smtClean="0"/>
              <a:t>ICW3</a:t>
            </a:r>
            <a:r>
              <a:rPr lang="zh-CN" altLang="en-US" smtClean="0"/>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a:defRPr sz="1200">
                <a:solidFill>
                  <a:schemeClr val="tx1"/>
                </a:solidFill>
                <a:latin typeface="Arial" charset="0"/>
                <a:ea typeface="宋体" pitchFamily="2" charset="-122"/>
              </a:defRPr>
            </a:lvl1pPr>
            <a:lvl2pPr marL="742950" indent="-285750">
              <a:defRPr sz="1200">
                <a:solidFill>
                  <a:schemeClr val="tx1"/>
                </a:solidFill>
                <a:latin typeface="Arial" charset="0"/>
                <a:ea typeface="宋体" pitchFamily="2" charset="-122"/>
              </a:defRPr>
            </a:lvl2pPr>
            <a:lvl3pPr marL="1143000" indent="-228600">
              <a:defRPr sz="1200">
                <a:solidFill>
                  <a:schemeClr val="tx1"/>
                </a:solidFill>
                <a:latin typeface="Arial" charset="0"/>
                <a:ea typeface="宋体" pitchFamily="2" charset="-122"/>
              </a:defRPr>
            </a:lvl3pPr>
            <a:lvl4pPr marL="1600200" indent="-228600">
              <a:defRPr sz="1200">
                <a:solidFill>
                  <a:schemeClr val="tx1"/>
                </a:solidFill>
                <a:latin typeface="Arial" charset="0"/>
                <a:ea typeface="宋体" pitchFamily="2" charset="-122"/>
              </a:defRPr>
            </a:lvl4pPr>
            <a:lvl5pPr marL="2057400" indent="-228600">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fld id="{B514D2C7-27A9-41D2-821B-44ADF3FAAEB2}" type="slidenum">
              <a:rPr lang="en-US" altLang="zh-CN" smtClean="0"/>
              <a:pPr/>
              <a:t>90</a:t>
            </a:fld>
            <a:endParaRPr lang="en-US" altLang="zh-CN"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xfrm>
            <a:off x="914400" y="4343400"/>
            <a:ext cx="5029200" cy="4114800"/>
          </a:xfrm>
          <a:noFill/>
        </p:spPr>
        <p:txBody>
          <a:bodyPr/>
          <a:lstStyle/>
          <a:p>
            <a:pPr eaLnBrk="1" hangingPunct="1"/>
            <a:r>
              <a:rPr lang="en-US" altLang="zh-CN" smtClean="0"/>
              <a:t>CPU</a:t>
            </a:r>
            <a:r>
              <a:rPr lang="zh-CN" altLang="en-US" smtClean="0"/>
              <a:t>可以从</a:t>
            </a:r>
            <a:r>
              <a:rPr lang="en-US" altLang="zh-CN" smtClean="0"/>
              <a:t>8259</a:t>
            </a:r>
            <a:r>
              <a:rPr lang="zh-CN" altLang="en-US" smtClean="0"/>
              <a:t>读出</a:t>
            </a:r>
            <a:r>
              <a:rPr lang="en-US" altLang="zh-CN" smtClean="0"/>
              <a:t>IRR</a:t>
            </a:r>
            <a:r>
              <a:rPr lang="zh-CN" altLang="en-US" smtClean="0"/>
              <a:t>、</a:t>
            </a:r>
            <a:r>
              <a:rPr lang="en-US" altLang="zh-CN" smtClean="0"/>
              <a:t>ISR</a:t>
            </a:r>
            <a:r>
              <a:rPr lang="zh-CN" altLang="en-US" smtClean="0"/>
              <a:t>和</a:t>
            </a:r>
            <a:r>
              <a:rPr lang="en-US" altLang="zh-CN" smtClean="0"/>
              <a:t>IMR</a:t>
            </a:r>
            <a:r>
              <a:rPr lang="zh-CN" altLang="en-US" smtClean="0"/>
              <a:t>三个寄存器的内容</a:t>
            </a:r>
          </a:p>
          <a:p>
            <a:pPr eaLnBrk="1" hangingPunct="1"/>
            <a:r>
              <a:rPr lang="en-US" altLang="zh-CN" smtClean="0"/>
              <a:t>PORT  EQU 280H</a:t>
            </a:r>
          </a:p>
          <a:p>
            <a:pPr eaLnBrk="1" hangingPunct="1"/>
            <a:r>
              <a:rPr lang="en-US" altLang="zh-CN" smtClean="0"/>
              <a:t>P          EQU 0CH</a:t>
            </a:r>
          </a:p>
          <a:p>
            <a:pPr eaLnBrk="1" hangingPunct="1"/>
            <a:r>
              <a:rPr lang="en-US" altLang="zh-CN" smtClean="0"/>
              <a:t>RDIRR EQU 0AH</a:t>
            </a:r>
          </a:p>
          <a:p>
            <a:pPr eaLnBrk="1" hangingPunct="1"/>
            <a:r>
              <a:rPr lang="en-US" altLang="zh-CN" smtClean="0"/>
              <a:t>RDISR EQU 0BH</a:t>
            </a:r>
          </a:p>
          <a:p>
            <a:pPr eaLnBrk="1" hangingPunct="1"/>
            <a:r>
              <a:rPr lang="en-US" altLang="zh-CN" smtClean="0"/>
              <a:t>             MOV DX,PORT</a:t>
            </a:r>
          </a:p>
          <a:p>
            <a:pPr eaLnBrk="1" hangingPunct="1"/>
            <a:r>
              <a:rPr lang="en-US" altLang="zh-CN" smtClean="0"/>
              <a:t>             MOV AL,P</a:t>
            </a:r>
          </a:p>
          <a:p>
            <a:pPr eaLnBrk="1" hangingPunct="1"/>
            <a:r>
              <a:rPr lang="en-US" altLang="zh-CN" smtClean="0"/>
              <a:t>             OUT  DX,AL;OCW3 A0=0,D4D3=01,</a:t>
            </a:r>
            <a:r>
              <a:rPr lang="zh-CN" altLang="en-US" smtClean="0"/>
              <a:t>发查询命令</a:t>
            </a:r>
          </a:p>
          <a:p>
            <a:pPr eaLnBrk="1" hangingPunct="1"/>
            <a:r>
              <a:rPr lang="zh-CN" altLang="en-US" smtClean="0"/>
              <a:t>             </a:t>
            </a:r>
            <a:r>
              <a:rPr lang="en-US" altLang="zh-CN" smtClean="0"/>
              <a:t>IN      AL,DX</a:t>
            </a:r>
            <a:r>
              <a:rPr lang="zh-CN" altLang="en-US" smtClean="0"/>
              <a:t>；</a:t>
            </a:r>
            <a:r>
              <a:rPr lang="en-US" altLang="zh-CN" smtClean="0"/>
              <a:t>AL=IR</a:t>
            </a:r>
            <a:r>
              <a:rPr lang="zh-CN" altLang="en-US" smtClean="0"/>
              <a:t>编码，若此</a:t>
            </a:r>
            <a:r>
              <a:rPr lang="en-US" altLang="zh-CN" smtClean="0"/>
              <a:t>IR2</a:t>
            </a:r>
            <a:r>
              <a:rPr lang="zh-CN" altLang="en-US" smtClean="0"/>
              <a:t>、</a:t>
            </a:r>
            <a:r>
              <a:rPr lang="en-US" altLang="zh-CN" smtClean="0"/>
              <a:t>IR4</a:t>
            </a:r>
            <a:r>
              <a:rPr lang="zh-CN" altLang="en-US" smtClean="0"/>
              <a:t>有效，则</a:t>
            </a:r>
            <a:r>
              <a:rPr lang="en-US" altLang="zh-CN" smtClean="0"/>
              <a:t>AL=82H</a:t>
            </a:r>
          </a:p>
          <a:p>
            <a:pPr eaLnBrk="1" hangingPunct="1"/>
            <a:r>
              <a:rPr lang="en-US" altLang="zh-CN" smtClean="0"/>
              <a:t>             MOV AL,RDIRR</a:t>
            </a:r>
          </a:p>
          <a:p>
            <a:pPr eaLnBrk="1" hangingPunct="1"/>
            <a:r>
              <a:rPr lang="en-US" altLang="zh-CN" smtClean="0"/>
              <a:t>             OUT  DX,AL;OCW3</a:t>
            </a:r>
            <a:r>
              <a:rPr lang="zh-CN" altLang="en-US" smtClean="0"/>
              <a:t>读</a:t>
            </a:r>
            <a:r>
              <a:rPr lang="en-US" altLang="zh-CN" smtClean="0"/>
              <a:t>IRR</a:t>
            </a:r>
          </a:p>
          <a:p>
            <a:pPr eaLnBrk="1" hangingPunct="1"/>
            <a:r>
              <a:rPr lang="en-US" altLang="zh-CN" smtClean="0"/>
              <a:t>             IN     AL,DX;AL=IRR</a:t>
            </a:r>
          </a:p>
          <a:p>
            <a:pPr eaLnBrk="1" hangingPunct="1"/>
            <a:r>
              <a:rPr lang="en-US" altLang="zh-CN" smtClean="0"/>
              <a:t>             MOV AL,RDISR</a:t>
            </a:r>
          </a:p>
          <a:p>
            <a:pPr eaLnBrk="1" hangingPunct="1"/>
            <a:r>
              <a:rPr lang="en-US" altLang="zh-CN" smtClean="0"/>
              <a:t>             OUT DX,AL;OCW3</a:t>
            </a:r>
            <a:r>
              <a:rPr lang="zh-CN" altLang="en-US" smtClean="0"/>
              <a:t>读</a:t>
            </a:r>
            <a:r>
              <a:rPr lang="en-US" altLang="zh-CN" smtClean="0"/>
              <a:t>ISR</a:t>
            </a:r>
          </a:p>
          <a:p>
            <a:pPr eaLnBrk="1" hangingPunct="1"/>
            <a:r>
              <a:rPr lang="en-US" altLang="zh-CN" smtClean="0"/>
              <a:t>             IN AL,DX;AL=ISR</a:t>
            </a:r>
          </a:p>
          <a:p>
            <a:pPr eaLnBrk="1" hangingPunct="1"/>
            <a:r>
              <a:rPr lang="en-US" altLang="zh-CN" smtClean="0"/>
              <a:t>             INC   DX;</a:t>
            </a:r>
            <a:r>
              <a:rPr lang="zh-CN" altLang="en-US" smtClean="0"/>
              <a:t>指向口</a:t>
            </a:r>
            <a:r>
              <a:rPr lang="en-US" altLang="zh-CN" smtClean="0"/>
              <a:t>1</a:t>
            </a:r>
            <a:r>
              <a:rPr lang="zh-CN" altLang="en-US" smtClean="0"/>
              <a:t>（</a:t>
            </a:r>
            <a:r>
              <a:rPr lang="en-US" altLang="zh-CN" smtClean="0"/>
              <a:t>281H</a:t>
            </a:r>
            <a:r>
              <a:rPr lang="zh-CN" altLang="en-US" smtClean="0"/>
              <a:t>）</a:t>
            </a:r>
          </a:p>
          <a:p>
            <a:pPr eaLnBrk="1" hangingPunct="1"/>
            <a:r>
              <a:rPr lang="zh-CN" altLang="en-US" smtClean="0"/>
              <a:t>             </a:t>
            </a:r>
            <a:r>
              <a:rPr lang="en-US" altLang="zh-CN" smtClean="0"/>
              <a:t>IN     AL,DX;AL=IMR</a:t>
            </a:r>
          </a:p>
          <a:p>
            <a:pPr eaLnBrk="1" hangingPunct="1"/>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a:defRPr sz="1200">
                <a:solidFill>
                  <a:schemeClr val="tx1"/>
                </a:solidFill>
                <a:latin typeface="Arial" charset="0"/>
                <a:ea typeface="宋体" pitchFamily="2" charset="-122"/>
              </a:defRPr>
            </a:lvl1pPr>
            <a:lvl2pPr marL="742950" indent="-285750">
              <a:defRPr sz="1200">
                <a:solidFill>
                  <a:schemeClr val="tx1"/>
                </a:solidFill>
                <a:latin typeface="Arial" charset="0"/>
                <a:ea typeface="宋体" pitchFamily="2" charset="-122"/>
              </a:defRPr>
            </a:lvl2pPr>
            <a:lvl3pPr marL="1143000" indent="-228600">
              <a:defRPr sz="1200">
                <a:solidFill>
                  <a:schemeClr val="tx1"/>
                </a:solidFill>
                <a:latin typeface="Arial" charset="0"/>
                <a:ea typeface="宋体" pitchFamily="2" charset="-122"/>
              </a:defRPr>
            </a:lvl3pPr>
            <a:lvl4pPr marL="1600200" indent="-228600">
              <a:defRPr sz="1200">
                <a:solidFill>
                  <a:schemeClr val="tx1"/>
                </a:solidFill>
                <a:latin typeface="Arial" charset="0"/>
                <a:ea typeface="宋体" pitchFamily="2" charset="-122"/>
              </a:defRPr>
            </a:lvl4pPr>
            <a:lvl5pPr marL="2057400" indent="-228600">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fld id="{69CEF55D-695C-4A88-8702-D484449B5273}" type="slidenum">
              <a:rPr lang="en-US" altLang="zh-CN" smtClean="0"/>
              <a:pPr/>
              <a:t>91</a:t>
            </a:fld>
            <a:endParaRPr lang="en-US" altLang="zh-CN"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标题幻灯片">
    <p:spTree>
      <p:nvGrpSpPr>
        <p:cNvPr id="1" name=""/>
        <p:cNvGrpSpPr/>
        <p:nvPr/>
      </p:nvGrpSpPr>
      <p:grpSpPr>
        <a:xfrm>
          <a:off x="0" y="0"/>
          <a:ext cx="0" cy="0"/>
          <a:chOff x="0" y="0"/>
          <a:chExt cx="0" cy="0"/>
        </a:xfrm>
      </p:grpSpPr>
      <p:sp>
        <p:nvSpPr>
          <p:cNvPr id="99331" name="Rectangle 3"/>
          <p:cNvSpPr>
            <a:spLocks noGrp="1" noChangeArrowheads="1"/>
          </p:cNvSpPr>
          <p:nvPr>
            <p:ph type="ctrTitle"/>
          </p:nvPr>
        </p:nvSpPr>
        <p:spPr>
          <a:xfrm>
            <a:off x="476545" y="206890"/>
            <a:ext cx="5903912" cy="431800"/>
          </a:xfrm>
        </p:spPr>
        <p:txBody>
          <a:bodyPr/>
          <a:lstStyle>
            <a:lvl1pPr>
              <a:defRPr sz="3200">
                <a:solidFill>
                  <a:srgbClr val="9900CC"/>
                </a:solidFill>
              </a:defRPr>
            </a:lvl1pPr>
          </a:lstStyle>
          <a:p>
            <a:pPr lvl="0"/>
            <a:r>
              <a:rPr lang="zh-CN" altLang="en-US" noProof="0" dirty="0" smtClean="0"/>
              <a:t>微机原理及接口技术</a:t>
            </a:r>
          </a:p>
        </p:txBody>
      </p:sp>
    </p:spTree>
    <p:extLst>
      <p:ext uri="{BB962C8B-B14F-4D97-AF65-F5344CB8AC3E}">
        <p14:creationId xmlns:p14="http://schemas.microsoft.com/office/powerpoint/2010/main" val="4207263539"/>
      </p:ext>
    </p:extLst>
  </p:cSld>
  <p:clrMapOvr>
    <a:masterClrMapping/>
  </p:clrMapOvr>
  <p:transition>
    <p:rand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76545" y="135015"/>
            <a:ext cx="7704087" cy="548680"/>
          </a:xfrm>
        </p:spPr>
        <p:txBody>
          <a:bodyPr/>
          <a:lstStyle>
            <a:lvl1pPr>
              <a:defRPr>
                <a:latin typeface="+mn-lt"/>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73335" y="954266"/>
            <a:ext cx="8229600" cy="5184775"/>
          </a:xfrm>
        </p:spPr>
        <p:txBody>
          <a:bodyPr/>
          <a:lstStyle/>
          <a:p>
            <a:pPr lvl="0"/>
            <a:r>
              <a:rPr lang="zh-CN" altLang="en-US" dirty="0" smtClean="0"/>
              <a:t>单击此处编辑母版文本样式</a:t>
            </a:r>
          </a:p>
          <a:p>
            <a:pPr lvl="1"/>
            <a:r>
              <a:rPr lang="zh-CN" altLang="en-US" dirty="0" smtClean="0"/>
              <a:t>第二级</a:t>
            </a:r>
          </a:p>
        </p:txBody>
      </p:sp>
      <p:sp>
        <p:nvSpPr>
          <p:cNvPr id="4" name="TextBox 3"/>
          <p:cNvSpPr txBox="1"/>
          <p:nvPr userDrawn="1"/>
        </p:nvSpPr>
        <p:spPr>
          <a:xfrm>
            <a:off x="8262410" y="6354325"/>
            <a:ext cx="810090" cy="461665"/>
          </a:xfrm>
          <a:prstGeom prst="rect">
            <a:avLst/>
          </a:prstGeom>
          <a:noFill/>
        </p:spPr>
        <p:txBody>
          <a:bodyPr wrap="square" rtlCol="0">
            <a:spAutoFit/>
          </a:bodyPr>
          <a:lstStyle/>
          <a:p>
            <a:fld id="{32161AD6-E4DE-4D7C-8A19-BCC07F2EE6A8}" type="slidenum">
              <a:rPr lang="zh-CN" altLang="en-US" smtClean="0">
                <a:solidFill>
                  <a:srgbClr val="000099"/>
                </a:solidFill>
                <a:latin typeface="+mn-lt"/>
              </a:rPr>
              <a:t>‹#›</a:t>
            </a:fld>
            <a:endParaRPr lang="zh-CN" altLang="en-US" dirty="0">
              <a:solidFill>
                <a:srgbClr val="000099"/>
              </a:solidFill>
              <a:latin typeface="+mn-lt"/>
            </a:endParaRPr>
          </a:p>
        </p:txBody>
      </p:sp>
    </p:spTree>
    <p:extLst>
      <p:ext uri="{BB962C8B-B14F-4D97-AF65-F5344CB8AC3E}">
        <p14:creationId xmlns:p14="http://schemas.microsoft.com/office/powerpoint/2010/main" val="3820523388"/>
      </p:ext>
    </p:extLst>
  </p:cSld>
  <p:clrMapOvr>
    <a:masterClrMapping/>
  </p:clrMapOvr>
  <p:transition>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981075"/>
            <a:ext cx="4038600"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981075"/>
            <a:ext cx="4038600"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14679681"/>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669535913"/>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4307466"/>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0"/>
            <a:ext cx="8229600" cy="7651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981075"/>
            <a:ext cx="4038600" cy="5184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981075"/>
            <a:ext cx="4038600" cy="5184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34841758"/>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76250" y="954088"/>
            <a:ext cx="8236210" cy="5130207"/>
          </a:xfrm>
        </p:spPr>
        <p:txBody>
          <a:bodyPr/>
          <a:lstStyle/>
          <a:p>
            <a:pPr lvl="0"/>
            <a:r>
              <a:rPr lang="zh-CN" altLang="en-US" dirty="0" smtClean="0"/>
              <a:t>单击此处编辑母版文本样式</a:t>
            </a:r>
          </a:p>
          <a:p>
            <a:pPr lvl="1"/>
            <a:r>
              <a:rPr lang="zh-CN" altLang="en-US" dirty="0" smtClean="0"/>
              <a:t>第二级</a:t>
            </a:r>
          </a:p>
        </p:txBody>
      </p:sp>
    </p:spTree>
    <p:extLst>
      <p:ext uri="{BB962C8B-B14F-4D97-AF65-F5344CB8AC3E}">
        <p14:creationId xmlns:p14="http://schemas.microsoft.com/office/powerpoint/2010/main" val="2463509352"/>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0"/>
            <a:ext cx="8229600" cy="7651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981075"/>
            <a:ext cx="8229600" cy="5184775"/>
          </a:xfrm>
        </p:spPr>
        <p:txBody>
          <a:bodyPr/>
          <a:lstStyle/>
          <a:p>
            <a:pPr lvl="0"/>
            <a:endParaRPr lang="zh-CN" altLang="en-US" noProof="0" smtClean="0"/>
          </a:p>
        </p:txBody>
      </p:sp>
    </p:spTree>
    <p:extLst>
      <p:ext uri="{BB962C8B-B14F-4D97-AF65-F5344CB8AC3E}">
        <p14:creationId xmlns:p14="http://schemas.microsoft.com/office/powerpoint/2010/main" val="2007888983"/>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10202128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control" Target="../activeX/activeX1.xml"/><Relationship Id="rId5" Type="http://schemas.openxmlformats.org/officeDocument/2006/relationships/slideLayout" Target="../slideLayouts/slideLayout5.xml"/><Relationship Id="rId15" Type="http://schemas.openxmlformats.org/officeDocument/2006/relationships/image" Target="../media/image5.png"/><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4.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8" name="Rectangle 2"/>
          <p:cNvSpPr>
            <a:spLocks noGrp="1" noChangeArrowheads="1"/>
          </p:cNvSpPr>
          <p:nvPr>
            <p:ph type="body" idx="1"/>
          </p:nvPr>
        </p:nvSpPr>
        <p:spPr bwMode="auto">
          <a:xfrm>
            <a:off x="476545" y="954266"/>
            <a:ext cx="8229600"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微机原理及接口技术</a:t>
            </a:r>
          </a:p>
          <a:p>
            <a:pPr lvl="1"/>
            <a:r>
              <a:rPr lang="zh-CN" altLang="en-US" dirty="0" smtClean="0"/>
              <a:t>第二级</a:t>
            </a:r>
          </a:p>
        </p:txBody>
      </p:sp>
      <p:sp>
        <p:nvSpPr>
          <p:cNvPr id="98309" name="Rectangle 5"/>
          <p:cNvSpPr>
            <a:spLocks noGrp="1" noChangeArrowheads="1"/>
          </p:cNvSpPr>
          <p:nvPr>
            <p:ph type="title"/>
          </p:nvPr>
        </p:nvSpPr>
        <p:spPr bwMode="auto">
          <a:xfrm>
            <a:off x="468313" y="45005"/>
            <a:ext cx="7929112" cy="63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zh-CN" altLang="zh-CN" dirty="0" smtClean="0"/>
          </a:p>
        </p:txBody>
      </p:sp>
      <p:pic>
        <p:nvPicPr>
          <p:cNvPr id="1030" name="Picture 6" descr="LINE036"/>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3025" y="730250"/>
            <a:ext cx="67310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descr="LINE036"/>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339975" y="6199188"/>
            <a:ext cx="6731000"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ontrols>
      <mc:AlternateContent xmlns:mc="http://schemas.openxmlformats.org/markup-compatibility/2006">
        <mc:Choice xmlns:v="urn:schemas-microsoft-com:vml" Requires="v">
          <p:control spid="1055" name="ShockwaveFlash1" r:id="rId11" imgW="685714" imgH="304923"/>
        </mc:Choice>
        <mc:Fallback>
          <p:control name="ShockwaveFlash1" r:id="rId11" imgW="685714" imgH="304923">
            <p:pic>
              <p:nvPicPr>
                <p:cNvPr id="0" name="ShockwaveFlash1"/>
                <p:cNvPicPr preferRelativeResize="0">
                  <a:picLocks noChangeArrowheads="1" noChangeShapeType="1"/>
                </p:cNvPicPr>
                <p:nvPr/>
              </p:nvPicPr>
              <p:blipFill>
                <a:blip r:embed="rId13">
                  <a:extLst>
                    <a:ext uri="{28A0092B-C50C-407E-A947-70E740481C1C}">
                      <a14:useLocalDpi xmlns:a14="http://schemas.microsoft.com/office/drawing/2010/main" val="0"/>
                    </a:ext>
                  </a:extLst>
                </a:blip>
                <a:srcRect/>
                <a:stretch>
                  <a:fillRect/>
                </a:stretch>
              </p:blipFill>
              <p:spPr bwMode="auto">
                <a:xfrm>
                  <a:off x="8458200" y="0"/>
                  <a:ext cx="685800" cy="3048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 bg1="lt1" tx1="dk1" bg2="lt2" tx2="dk2" accent1="accent1" accent2="accent2" accent3="accent3" accent4="accent4" accent5="accent5" accent6="accent6" hlink="hlink" folHlink="folHlink"/>
  <p:sldLayoutIdLst>
    <p:sldLayoutId id="2147483693" r:id="rId1"/>
    <p:sldLayoutId id="2147483680" r:id="rId2"/>
    <p:sldLayoutId id="2147483682" r:id="rId3"/>
    <p:sldLayoutId id="2147483684" r:id="rId4"/>
    <p:sldLayoutId id="2147483685" r:id="rId5"/>
    <p:sldLayoutId id="2147483690" r:id="rId6"/>
    <p:sldLayoutId id="2147483691" r:id="rId7"/>
    <p:sldLayoutId id="2147483692" r:id="rId8"/>
  </p:sldLayoutIdLst>
  <p:transition>
    <p:random/>
  </p:transition>
  <p:timing>
    <p:tnLst>
      <p:par>
        <p:cTn id="1" dur="indefinite" restart="never" nodeType="tmRoot"/>
      </p:par>
    </p:tnLst>
  </p:timing>
  <p:txStyles>
    <p:titleStyle>
      <a:lvl1pPr algn="l" rtl="0" eaLnBrk="0" fontAlgn="base" hangingPunct="0">
        <a:spcBef>
          <a:spcPct val="0"/>
        </a:spcBef>
        <a:spcAft>
          <a:spcPct val="0"/>
        </a:spcAft>
        <a:defRPr sz="2800" b="0">
          <a:solidFill>
            <a:srgbClr val="003399"/>
          </a:solidFill>
          <a:latin typeface="Times New Roman" pitchFamily="18" charset="0"/>
          <a:ea typeface="+mj-ea"/>
          <a:cs typeface="Times New Roman" pitchFamily="18" charset="0"/>
        </a:defRPr>
      </a:lvl1pPr>
      <a:lvl2pPr algn="l" rtl="0" eaLnBrk="0" fontAlgn="base" hangingPunct="0">
        <a:spcBef>
          <a:spcPct val="0"/>
        </a:spcBef>
        <a:spcAft>
          <a:spcPct val="0"/>
        </a:spcAft>
        <a:defRPr sz="2800" b="1">
          <a:solidFill>
            <a:srgbClr val="006699"/>
          </a:solidFill>
          <a:latin typeface="Arial" charset="0"/>
          <a:ea typeface="宋体" pitchFamily="2" charset="-122"/>
        </a:defRPr>
      </a:lvl2pPr>
      <a:lvl3pPr algn="l" rtl="0" eaLnBrk="0" fontAlgn="base" hangingPunct="0">
        <a:spcBef>
          <a:spcPct val="0"/>
        </a:spcBef>
        <a:spcAft>
          <a:spcPct val="0"/>
        </a:spcAft>
        <a:defRPr sz="2800" b="1">
          <a:solidFill>
            <a:srgbClr val="006699"/>
          </a:solidFill>
          <a:latin typeface="Arial" charset="0"/>
          <a:ea typeface="宋体" pitchFamily="2" charset="-122"/>
        </a:defRPr>
      </a:lvl3pPr>
      <a:lvl4pPr algn="l" rtl="0" eaLnBrk="0" fontAlgn="base" hangingPunct="0">
        <a:spcBef>
          <a:spcPct val="0"/>
        </a:spcBef>
        <a:spcAft>
          <a:spcPct val="0"/>
        </a:spcAft>
        <a:defRPr sz="2800" b="1">
          <a:solidFill>
            <a:srgbClr val="006699"/>
          </a:solidFill>
          <a:latin typeface="Arial" charset="0"/>
          <a:ea typeface="宋体" pitchFamily="2" charset="-122"/>
        </a:defRPr>
      </a:lvl4pPr>
      <a:lvl5pPr algn="l" rtl="0" eaLnBrk="0" fontAlgn="base" hangingPunct="0">
        <a:spcBef>
          <a:spcPct val="0"/>
        </a:spcBef>
        <a:spcAft>
          <a:spcPct val="0"/>
        </a:spcAft>
        <a:defRPr sz="2800" b="1">
          <a:solidFill>
            <a:srgbClr val="006699"/>
          </a:solidFill>
          <a:latin typeface="Arial" charset="0"/>
          <a:ea typeface="宋体" pitchFamily="2" charset="-122"/>
        </a:defRPr>
      </a:lvl5pPr>
      <a:lvl6pPr marL="457200" algn="l" rtl="0" fontAlgn="base">
        <a:spcBef>
          <a:spcPct val="0"/>
        </a:spcBef>
        <a:spcAft>
          <a:spcPct val="0"/>
        </a:spcAft>
        <a:defRPr sz="2800" b="1">
          <a:solidFill>
            <a:srgbClr val="006699"/>
          </a:solidFill>
          <a:latin typeface="Arial" charset="0"/>
          <a:ea typeface="宋体" pitchFamily="2" charset="-122"/>
        </a:defRPr>
      </a:lvl6pPr>
      <a:lvl7pPr marL="914400" algn="l" rtl="0" fontAlgn="base">
        <a:spcBef>
          <a:spcPct val="0"/>
        </a:spcBef>
        <a:spcAft>
          <a:spcPct val="0"/>
        </a:spcAft>
        <a:defRPr sz="2800" b="1">
          <a:solidFill>
            <a:srgbClr val="006699"/>
          </a:solidFill>
          <a:latin typeface="Arial" charset="0"/>
          <a:ea typeface="宋体" pitchFamily="2" charset="-122"/>
        </a:defRPr>
      </a:lvl7pPr>
      <a:lvl8pPr marL="1371600" algn="l" rtl="0" fontAlgn="base">
        <a:spcBef>
          <a:spcPct val="0"/>
        </a:spcBef>
        <a:spcAft>
          <a:spcPct val="0"/>
        </a:spcAft>
        <a:defRPr sz="2800" b="1">
          <a:solidFill>
            <a:srgbClr val="006699"/>
          </a:solidFill>
          <a:latin typeface="Arial" charset="0"/>
          <a:ea typeface="宋体" pitchFamily="2" charset="-122"/>
        </a:defRPr>
      </a:lvl8pPr>
      <a:lvl9pPr marL="1828800" algn="l" rtl="0" fontAlgn="base">
        <a:spcBef>
          <a:spcPct val="0"/>
        </a:spcBef>
        <a:spcAft>
          <a:spcPct val="0"/>
        </a:spcAft>
        <a:defRPr sz="2800" b="1">
          <a:solidFill>
            <a:srgbClr val="006699"/>
          </a:solidFill>
          <a:latin typeface="Arial" charset="0"/>
          <a:ea typeface="宋体" pitchFamily="2" charset="-122"/>
        </a:defRPr>
      </a:lvl9pPr>
    </p:titleStyle>
    <p:bodyStyle>
      <a:lvl1pPr marL="342900" indent="-342900" algn="just" rtl="0" eaLnBrk="0" fontAlgn="base" hangingPunct="0">
        <a:spcBef>
          <a:spcPct val="20000"/>
        </a:spcBef>
        <a:spcAft>
          <a:spcPct val="0"/>
        </a:spcAft>
        <a:buBlip>
          <a:blip r:embed="rId14"/>
        </a:buBlip>
        <a:defRPr sz="2400" b="0">
          <a:solidFill>
            <a:schemeClr val="accent2"/>
          </a:solidFill>
          <a:latin typeface="+mn-lt"/>
          <a:ea typeface="+mn-ea"/>
          <a:cs typeface="+mn-cs"/>
        </a:defRPr>
      </a:lvl1pPr>
      <a:lvl2pPr marL="742950" indent="-285750" algn="just" rtl="0" eaLnBrk="0" fontAlgn="base" hangingPunct="0">
        <a:spcBef>
          <a:spcPct val="20000"/>
        </a:spcBef>
        <a:spcAft>
          <a:spcPct val="0"/>
        </a:spcAft>
        <a:buBlip>
          <a:blip r:embed="rId15"/>
        </a:buBlip>
        <a:defRPr sz="2400" b="0">
          <a:solidFill>
            <a:srgbClr val="003399"/>
          </a:solidFill>
          <a:latin typeface="+mn-ea"/>
          <a:ea typeface="+mn-ea"/>
        </a:defRPr>
      </a:lvl2pPr>
      <a:lvl3pPr marL="1143000" indent="-228600" algn="just" rtl="0" eaLnBrk="0" fontAlgn="base" hangingPunct="0">
        <a:spcBef>
          <a:spcPct val="20000"/>
        </a:spcBef>
        <a:spcAft>
          <a:spcPct val="0"/>
        </a:spcAft>
        <a:buChar char="•"/>
        <a:defRPr sz="2400" b="0">
          <a:solidFill>
            <a:srgbClr val="003399"/>
          </a:solidFill>
          <a:latin typeface="+mn-ea"/>
          <a:ea typeface="+mn-ea"/>
        </a:defRPr>
      </a:lvl3pPr>
      <a:lvl4pPr marL="1600200" indent="-228600" algn="just" rtl="0" eaLnBrk="0" fontAlgn="base" hangingPunct="0">
        <a:spcBef>
          <a:spcPct val="20000"/>
        </a:spcBef>
        <a:spcAft>
          <a:spcPct val="0"/>
        </a:spcAft>
        <a:buChar char="–"/>
        <a:defRPr sz="2400" b="0">
          <a:solidFill>
            <a:srgbClr val="003399"/>
          </a:solidFill>
          <a:latin typeface="+mn-ea"/>
          <a:ea typeface="+mn-ea"/>
        </a:defRPr>
      </a:lvl4pPr>
      <a:lvl5pPr marL="2057400" indent="-228600" algn="just" rtl="0" eaLnBrk="0" fontAlgn="base" hangingPunct="0">
        <a:spcBef>
          <a:spcPct val="20000"/>
        </a:spcBef>
        <a:spcAft>
          <a:spcPct val="0"/>
        </a:spcAft>
        <a:buChar char="»"/>
        <a:defRPr sz="2400" b="0">
          <a:solidFill>
            <a:srgbClr val="003399"/>
          </a:solidFill>
          <a:latin typeface="+mn-ea"/>
          <a:ea typeface="+mn-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5"/>
          <p:cNvSpPr>
            <a:spLocks noGrp="1" noChangeArrowheads="1"/>
          </p:cNvSpPr>
          <p:nvPr>
            <p:ph type="title"/>
          </p:nvPr>
        </p:nvSpPr>
        <p:spPr bwMode="auto">
          <a:xfrm>
            <a:off x="1116013" y="2708275"/>
            <a:ext cx="6731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微机原理及接口技术</a:t>
            </a:r>
          </a:p>
        </p:txBody>
      </p:sp>
      <p:pic>
        <p:nvPicPr>
          <p:cNvPr id="4099" name="Picture 6" descr="LINE0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247900"/>
            <a:ext cx="67310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7" descr="LINE0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3722688"/>
            <a:ext cx="6731000"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0612519"/>
      </p:ext>
    </p:extLst>
  </p:cSld>
  <p:clrMap bg1="lt1" tx1="dk1" bg2="lt2" tx2="dk2" accent1="accent1" accent2="accent2" accent3="accent3" accent4="accent4" accent5="accent5" accent6="accent6" hlink="hlink" folHlink="folHlink"/>
  <p:sldLayoutIdLst>
    <p:sldLayoutId id="2147483695" r:id="rId1"/>
  </p:sldLayoutIdLst>
  <p:transition/>
  <p:timing>
    <p:tnLst>
      <p:par>
        <p:cTn id="1" dur="indefinite" restart="never" nodeType="tmRoot"/>
      </p:par>
    </p:tnLst>
  </p:timing>
  <p:txStyles>
    <p:titleStyle>
      <a:lvl1pPr algn="ctr" rtl="0" eaLnBrk="0" fontAlgn="base" hangingPunct="0">
        <a:spcBef>
          <a:spcPct val="0"/>
        </a:spcBef>
        <a:spcAft>
          <a:spcPct val="0"/>
        </a:spcAft>
        <a:defRPr sz="4800">
          <a:solidFill>
            <a:srgbClr val="0000FF"/>
          </a:solidFill>
          <a:latin typeface="Times New Roman" pitchFamily="18" charset="0"/>
          <a:ea typeface="楷体_GB2312" pitchFamily="49" charset="-122"/>
          <a:cs typeface="Times New Roman" pitchFamily="18" charset="0"/>
        </a:defRPr>
      </a:lvl1pPr>
      <a:lvl2pPr algn="ctr" rtl="0" eaLnBrk="0" fontAlgn="base" hangingPunct="0">
        <a:spcBef>
          <a:spcPct val="0"/>
        </a:spcBef>
        <a:spcAft>
          <a:spcPct val="0"/>
        </a:spcAft>
        <a:defRPr sz="4800">
          <a:solidFill>
            <a:srgbClr val="0000FF"/>
          </a:solidFill>
          <a:latin typeface="Times New Roman" pitchFamily="18" charset="0"/>
          <a:ea typeface="楷体_GB2312" pitchFamily="49" charset="-122"/>
          <a:cs typeface="Times New Roman" pitchFamily="18" charset="0"/>
        </a:defRPr>
      </a:lvl2pPr>
      <a:lvl3pPr algn="ctr" rtl="0" eaLnBrk="0" fontAlgn="base" hangingPunct="0">
        <a:spcBef>
          <a:spcPct val="0"/>
        </a:spcBef>
        <a:spcAft>
          <a:spcPct val="0"/>
        </a:spcAft>
        <a:defRPr sz="4800">
          <a:solidFill>
            <a:srgbClr val="0000FF"/>
          </a:solidFill>
          <a:latin typeface="Times New Roman" pitchFamily="18" charset="0"/>
          <a:ea typeface="楷体_GB2312" pitchFamily="49" charset="-122"/>
          <a:cs typeface="Times New Roman" pitchFamily="18" charset="0"/>
        </a:defRPr>
      </a:lvl3pPr>
      <a:lvl4pPr algn="ctr" rtl="0" eaLnBrk="0" fontAlgn="base" hangingPunct="0">
        <a:spcBef>
          <a:spcPct val="0"/>
        </a:spcBef>
        <a:spcAft>
          <a:spcPct val="0"/>
        </a:spcAft>
        <a:defRPr sz="4800">
          <a:solidFill>
            <a:srgbClr val="0000FF"/>
          </a:solidFill>
          <a:latin typeface="Times New Roman" pitchFamily="18" charset="0"/>
          <a:ea typeface="楷体_GB2312" pitchFamily="49" charset="-122"/>
          <a:cs typeface="Times New Roman" pitchFamily="18" charset="0"/>
        </a:defRPr>
      </a:lvl4pPr>
      <a:lvl5pPr algn="ctr" rtl="0" eaLnBrk="0" fontAlgn="base" hangingPunct="0">
        <a:spcBef>
          <a:spcPct val="0"/>
        </a:spcBef>
        <a:spcAft>
          <a:spcPct val="0"/>
        </a:spcAft>
        <a:defRPr sz="4800">
          <a:solidFill>
            <a:srgbClr val="0000FF"/>
          </a:solidFill>
          <a:latin typeface="Times New Roman" pitchFamily="18" charset="0"/>
          <a:ea typeface="楷体_GB2312" pitchFamily="49" charset="-122"/>
          <a:cs typeface="Times New Roman" pitchFamily="18" charset="0"/>
        </a:defRPr>
      </a:lvl5pPr>
      <a:lvl6pPr marL="457200" algn="l" rtl="0" fontAlgn="base">
        <a:spcBef>
          <a:spcPct val="0"/>
        </a:spcBef>
        <a:spcAft>
          <a:spcPct val="0"/>
        </a:spcAft>
        <a:defRPr sz="2800" b="1">
          <a:solidFill>
            <a:schemeClr val="accent2"/>
          </a:solidFill>
          <a:latin typeface="Arial" charset="0"/>
          <a:ea typeface="宋体" pitchFamily="2" charset="-122"/>
        </a:defRPr>
      </a:lvl6pPr>
      <a:lvl7pPr marL="914400" algn="l" rtl="0" fontAlgn="base">
        <a:spcBef>
          <a:spcPct val="0"/>
        </a:spcBef>
        <a:spcAft>
          <a:spcPct val="0"/>
        </a:spcAft>
        <a:defRPr sz="2800" b="1">
          <a:solidFill>
            <a:schemeClr val="accent2"/>
          </a:solidFill>
          <a:latin typeface="Arial" charset="0"/>
          <a:ea typeface="宋体" pitchFamily="2" charset="-122"/>
        </a:defRPr>
      </a:lvl7pPr>
      <a:lvl8pPr marL="1371600" algn="l" rtl="0" fontAlgn="base">
        <a:spcBef>
          <a:spcPct val="0"/>
        </a:spcBef>
        <a:spcAft>
          <a:spcPct val="0"/>
        </a:spcAft>
        <a:defRPr sz="2800" b="1">
          <a:solidFill>
            <a:schemeClr val="accent2"/>
          </a:solidFill>
          <a:latin typeface="Arial" charset="0"/>
          <a:ea typeface="宋体" pitchFamily="2" charset="-122"/>
        </a:defRPr>
      </a:lvl8pPr>
      <a:lvl9pPr marL="1828800" algn="l" rtl="0" fontAlgn="base">
        <a:spcBef>
          <a:spcPct val="0"/>
        </a:spcBef>
        <a:spcAft>
          <a:spcPct val="0"/>
        </a:spcAft>
        <a:defRPr sz="2800" b="1">
          <a:solidFill>
            <a:schemeClr val="accent2"/>
          </a:solidFill>
          <a:latin typeface="Arial" charset="0"/>
          <a:ea typeface="宋体" pitchFamily="2" charset="-122"/>
        </a:defRPr>
      </a:lvl9pPr>
    </p:titleStyle>
    <p:bodyStyle>
      <a:lvl1pPr marL="342900" indent="-342900" algn="just" rtl="0" eaLnBrk="0" fontAlgn="base" hangingPunct="0">
        <a:spcBef>
          <a:spcPct val="20000"/>
        </a:spcBef>
        <a:spcAft>
          <a:spcPct val="0"/>
        </a:spcAft>
        <a:buBlip>
          <a:blip r:embed="rId4"/>
        </a:buBlip>
        <a:defRPr sz="3200">
          <a:solidFill>
            <a:schemeClr val="accent2"/>
          </a:solidFill>
          <a:latin typeface="+mn-lt"/>
          <a:ea typeface="+mn-ea"/>
          <a:cs typeface="+mn-cs"/>
        </a:defRPr>
      </a:lvl1pPr>
      <a:lvl2pPr marL="742950" indent="-285750" algn="just" rtl="0" eaLnBrk="0" fontAlgn="base" hangingPunct="0">
        <a:spcBef>
          <a:spcPct val="20000"/>
        </a:spcBef>
        <a:spcAft>
          <a:spcPct val="0"/>
        </a:spcAft>
        <a:buBlip>
          <a:blip r:embed="rId5"/>
        </a:buBlip>
        <a:defRPr sz="2800" b="1">
          <a:solidFill>
            <a:schemeClr val="tx1"/>
          </a:solidFill>
          <a:latin typeface="+mn-lt"/>
          <a:ea typeface="+mj-ea"/>
        </a:defRPr>
      </a:lvl2pPr>
      <a:lvl3pPr marL="1143000" indent="-228600" algn="just" rtl="0" eaLnBrk="0" fontAlgn="base" hangingPunct="0">
        <a:spcBef>
          <a:spcPct val="20000"/>
        </a:spcBef>
        <a:spcAft>
          <a:spcPct val="0"/>
        </a:spcAft>
        <a:buChar char="•"/>
        <a:defRPr sz="2400">
          <a:solidFill>
            <a:schemeClr val="tx1"/>
          </a:solidFill>
          <a:latin typeface="+mn-lt"/>
          <a:ea typeface="+mj-ea"/>
        </a:defRPr>
      </a:lvl3pPr>
      <a:lvl4pPr marL="1600200" indent="-228600" algn="just" rtl="0" eaLnBrk="0" fontAlgn="base" hangingPunct="0">
        <a:spcBef>
          <a:spcPct val="20000"/>
        </a:spcBef>
        <a:spcAft>
          <a:spcPct val="0"/>
        </a:spcAft>
        <a:buChar char="–"/>
        <a:defRPr sz="2000">
          <a:solidFill>
            <a:schemeClr val="tx1"/>
          </a:solidFill>
          <a:latin typeface="+mn-lt"/>
          <a:ea typeface="+mj-ea"/>
        </a:defRPr>
      </a:lvl4pPr>
      <a:lvl5pPr marL="2057400" indent="-228600" algn="just" rtl="0" eaLnBrk="0" fontAlgn="base" hangingPunct="0">
        <a:spcBef>
          <a:spcPct val="20000"/>
        </a:spcBef>
        <a:spcAft>
          <a:spcPct val="0"/>
        </a:spcAft>
        <a:buChar char="»"/>
        <a:defRPr sz="2000">
          <a:solidFill>
            <a:schemeClr val="tx1"/>
          </a:solidFill>
          <a:latin typeface="+mn-lt"/>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control" Target="../activeX/activeX2.xml"/><Relationship Id="rId1" Type="http://schemas.openxmlformats.org/officeDocument/2006/relationships/vmlDrawing" Target="../drawings/vmlDrawing3.vml"/><Relationship Id="rId5" Type="http://schemas.openxmlformats.org/officeDocument/2006/relationships/image" Target="../media/image29.png"/><Relationship Id="rId4" Type="http://schemas.openxmlformats.org/officeDocument/2006/relationships/image" Target="../media/image9.jpeg"/></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control" Target="../activeX/activeX3.xml"/><Relationship Id="rId1" Type="http://schemas.openxmlformats.org/officeDocument/2006/relationships/vmlDrawing" Target="../drawings/vmlDrawing4.vml"/><Relationship Id="rId5" Type="http://schemas.openxmlformats.org/officeDocument/2006/relationships/image" Target="../media/image31.png"/><Relationship Id="rId4" Type="http://schemas.openxmlformats.org/officeDocument/2006/relationships/image" Target="../media/image9.jpeg"/></Relationships>
</file>

<file path=ppt/slides/_rels/slide1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control" Target="../activeX/activeX4.xml"/><Relationship Id="rId1" Type="http://schemas.openxmlformats.org/officeDocument/2006/relationships/vmlDrawing" Target="../drawings/vmlDrawing5.vml"/><Relationship Id="rId4" Type="http://schemas.openxmlformats.org/officeDocument/2006/relationships/image" Target="../media/image34.png"/></Relationships>
</file>

<file path=ppt/slides/_rels/slide1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slide" Target="slide117.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18.xml"/><Relationship Id="rId2" Type="http://schemas.openxmlformats.org/officeDocument/2006/relationships/slide" Target="slide11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1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2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 Target="slide110.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slide" Target="slide109.xml"/></Relationships>
</file>

<file path=ppt/slides/_rels/slide3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 Target="slide1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 Target="slide1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8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82.xm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 Target="slide85.xm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slide" Target="slide8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 Target="slide75.xml"/><Relationship Id="rId2" Type="http://schemas.openxmlformats.org/officeDocument/2006/relationships/slide" Target="slide10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8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8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7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7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slide" Target="slide75.xm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slide" Target="slide114.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 Target="slide7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 Target="slide7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 Target="slide7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 Target="slide7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 Target="slide7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 Target="slide7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slide" Target="slide79.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slide" Target="slide109.xml"/></Relationships>
</file>

<file path=ppt/slides/_rels/slide7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 Target="slide7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slide" Target="slide62.xm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slide" Target="slide67.xml"/><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slide" Target="slide75.xml"/><Relationship Id="rId4" Type="http://schemas.openxmlformats.org/officeDocument/2006/relationships/slide" Target="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slide" Target="slide114.xml"/><Relationship Id="rId2" Type="http://schemas.openxmlformats.org/officeDocument/2006/relationships/slide" Target="slide92.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8.xml"/><Relationship Id="rId7" Type="http://schemas.openxmlformats.org/officeDocument/2006/relationships/image" Target="../media/image23.wmf"/><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oleObject" Target="../embeddings/oleObject1.bin"/><Relationship Id="rId5" Type="http://schemas.openxmlformats.org/officeDocument/2006/relationships/slide" Target="slide114.xml"/><Relationship Id="rId4" Type="http://schemas.openxmlformats.org/officeDocument/2006/relationships/slide" Target="slide92.xml"/><Relationship Id="rId9" Type="http://schemas.openxmlformats.org/officeDocument/2006/relationships/image" Target="../media/image24.wmf"/></Relationships>
</file>

<file path=ppt/slides/_rels/slide9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3" Type="http://schemas.openxmlformats.org/officeDocument/2006/relationships/slide" Target="slide73.xml"/><Relationship Id="rId2" Type="http://schemas.openxmlformats.org/officeDocument/2006/relationships/slide" Target="slide67.xml"/><Relationship Id="rId1" Type="http://schemas.openxmlformats.org/officeDocument/2006/relationships/slideLayout" Target="../slideLayouts/slideLayout2.xml"/><Relationship Id="rId5" Type="http://schemas.openxmlformats.org/officeDocument/2006/relationships/slide" Target="slide75.xml"/><Relationship Id="rId4" Type="http://schemas.openxmlformats.org/officeDocument/2006/relationships/slide" Target="slide74.xml"/></Relationships>
</file>

<file path=ppt/slides/_rels/slide95.xml.rels><?xml version="1.0" encoding="UTF-8" standalone="yes"?>
<Relationships xmlns="http://schemas.openxmlformats.org/package/2006/relationships"><Relationship Id="rId2" Type="http://schemas.openxmlformats.org/officeDocument/2006/relationships/slide" Target="slide7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slide" Target="slide83.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7</a:t>
            </a:r>
            <a:r>
              <a:rPr lang="zh-CN" altLang="en-US" dirty="0"/>
              <a:t>章  中断控制</a:t>
            </a:r>
            <a:r>
              <a:rPr lang="zh-CN" altLang="en-US" dirty="0" smtClean="0"/>
              <a:t>接口</a:t>
            </a:r>
            <a:endParaRPr lang="zh-CN" altLang="en-US" dirty="0"/>
          </a:p>
        </p:txBody>
      </p:sp>
    </p:spTree>
    <p:extLst>
      <p:ext uri="{BB962C8B-B14F-4D97-AF65-F5344CB8AC3E}">
        <p14:creationId xmlns:p14="http://schemas.microsoft.com/office/powerpoint/2010/main" val="217722388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dirty="0" smtClean="0"/>
              <a:t>(4)</a:t>
            </a:r>
            <a:r>
              <a:rPr lang="zh-CN" altLang="en-US" dirty="0" smtClean="0"/>
              <a:t>溢出中断</a:t>
            </a:r>
          </a:p>
        </p:txBody>
      </p:sp>
      <p:sp>
        <p:nvSpPr>
          <p:cNvPr id="14339" name="Rectangle 3"/>
          <p:cNvSpPr>
            <a:spLocks noGrp="1" noChangeArrowheads="1"/>
          </p:cNvSpPr>
          <p:nvPr>
            <p:ph type="body" idx="1"/>
          </p:nvPr>
        </p:nvSpPr>
        <p:spPr>
          <a:xfrm>
            <a:off x="468313" y="981076"/>
            <a:ext cx="8229600" cy="1322800"/>
          </a:xfrm>
        </p:spPr>
        <p:txBody>
          <a:bodyPr/>
          <a:lstStyle/>
          <a:p>
            <a:pPr eaLnBrk="1" hangingPunct="1"/>
            <a:r>
              <a:rPr lang="zh-CN" altLang="en-US" sz="2400" b="0" dirty="0" smtClean="0">
                <a:solidFill>
                  <a:srgbClr val="000099"/>
                </a:solidFill>
              </a:rPr>
              <a:t>在执行溢出中断指令</a:t>
            </a:r>
            <a:r>
              <a:rPr lang="en-US" altLang="zh-CN" sz="2400" b="0" dirty="0" smtClean="0">
                <a:solidFill>
                  <a:srgbClr val="000099"/>
                </a:solidFill>
              </a:rPr>
              <a:t>INTO</a:t>
            </a:r>
            <a:r>
              <a:rPr lang="zh-CN" altLang="en-US" sz="2400" b="0" dirty="0" smtClean="0">
                <a:solidFill>
                  <a:srgbClr val="000099"/>
                </a:solidFill>
              </a:rPr>
              <a:t>时，若溢出标志</a:t>
            </a:r>
            <a:r>
              <a:rPr lang="en-US" altLang="zh-CN" sz="2400" b="0" dirty="0" smtClean="0">
                <a:solidFill>
                  <a:srgbClr val="000099"/>
                </a:solidFill>
              </a:rPr>
              <a:t>OF</a:t>
            </a:r>
            <a:r>
              <a:rPr lang="zh-CN" altLang="en-US" sz="2400" b="0" dirty="0" smtClean="0">
                <a:solidFill>
                  <a:srgbClr val="000099"/>
                </a:solidFill>
              </a:rPr>
              <a:t>为</a:t>
            </a:r>
            <a:r>
              <a:rPr lang="en-US" altLang="zh-CN" sz="2400" b="0" dirty="0" smtClean="0">
                <a:solidFill>
                  <a:srgbClr val="000099"/>
                </a:solidFill>
              </a:rPr>
              <a:t>1</a:t>
            </a:r>
            <a:r>
              <a:rPr lang="zh-CN" altLang="en-US" sz="2400" b="0" dirty="0" smtClean="0">
                <a:solidFill>
                  <a:srgbClr val="000099"/>
                </a:solidFill>
              </a:rPr>
              <a:t>，则产生一个向量号为</a:t>
            </a:r>
            <a:r>
              <a:rPr lang="en-US" altLang="zh-CN" sz="2400" b="0" dirty="0" smtClean="0">
                <a:solidFill>
                  <a:srgbClr val="000099"/>
                </a:solidFill>
              </a:rPr>
              <a:t>4</a:t>
            </a:r>
            <a:r>
              <a:rPr lang="zh-CN" altLang="en-US" sz="2400" b="0" dirty="0" smtClean="0">
                <a:solidFill>
                  <a:srgbClr val="000099"/>
                </a:solidFill>
              </a:rPr>
              <a:t>的内部中断，被称为溢出中断。</a:t>
            </a:r>
          </a:p>
          <a:p>
            <a:pPr eaLnBrk="1" hangingPunct="1">
              <a:spcBef>
                <a:spcPts val="1200"/>
              </a:spcBef>
              <a:buFontTx/>
              <a:buNone/>
            </a:pPr>
            <a:r>
              <a:rPr lang="zh-CN" altLang="en-US" sz="2400" b="0" dirty="0" smtClean="0">
                <a:solidFill>
                  <a:srgbClr val="000099"/>
                </a:solidFill>
              </a:rPr>
              <a:t>例如：</a:t>
            </a:r>
          </a:p>
        </p:txBody>
      </p:sp>
      <p:sp>
        <p:nvSpPr>
          <p:cNvPr id="1283076" name="Text Box 4"/>
          <p:cNvSpPr txBox="1">
            <a:spLocks noChangeArrowheads="1"/>
          </p:cNvSpPr>
          <p:nvPr/>
        </p:nvSpPr>
        <p:spPr bwMode="auto">
          <a:xfrm>
            <a:off x="755650" y="2524125"/>
            <a:ext cx="8064500" cy="1809750"/>
          </a:xfrm>
          <a:prstGeom prst="rect">
            <a:avLst/>
          </a:prstGeom>
          <a:noFill/>
          <a:ln w="9525">
            <a:solidFill>
              <a:schemeClr val="hlink"/>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076325" algn="l"/>
              </a:tabLst>
              <a:defRPr sz="3200" b="1">
                <a:solidFill>
                  <a:schemeClr val="accent2"/>
                </a:solidFill>
                <a:latin typeface="Arial" charset="0"/>
                <a:ea typeface="幼圆" pitchFamily="49" charset="-122"/>
              </a:defRPr>
            </a:lvl1pPr>
            <a:lvl2pPr>
              <a:tabLst>
                <a:tab pos="1076325" algn="l"/>
              </a:tabLst>
              <a:defRPr sz="2800" b="1">
                <a:solidFill>
                  <a:schemeClr val="tx1"/>
                </a:solidFill>
                <a:latin typeface="Arial" charset="0"/>
                <a:ea typeface="宋体" pitchFamily="2" charset="-122"/>
              </a:defRPr>
            </a:lvl2pPr>
            <a:lvl3pPr>
              <a:tabLst>
                <a:tab pos="1076325" algn="l"/>
              </a:tabLst>
              <a:defRPr sz="2400">
                <a:solidFill>
                  <a:schemeClr val="tx1"/>
                </a:solidFill>
                <a:latin typeface="Arial" charset="0"/>
                <a:ea typeface="宋体" pitchFamily="2" charset="-122"/>
              </a:defRPr>
            </a:lvl3pPr>
            <a:lvl4pPr>
              <a:tabLst>
                <a:tab pos="1076325" algn="l"/>
              </a:tabLst>
              <a:defRPr sz="2000">
                <a:solidFill>
                  <a:schemeClr val="tx1"/>
                </a:solidFill>
                <a:latin typeface="Arial" charset="0"/>
                <a:ea typeface="宋体" pitchFamily="2" charset="-122"/>
              </a:defRPr>
            </a:lvl4pPr>
            <a:lvl5pPr>
              <a:tabLst>
                <a:tab pos="1076325" algn="l"/>
              </a:tabLst>
              <a:defRPr sz="2000">
                <a:solidFill>
                  <a:schemeClr val="tx1"/>
                </a:solidFill>
                <a:latin typeface="Arial" charset="0"/>
                <a:ea typeface="宋体" pitchFamily="2" charset="-122"/>
              </a:defRPr>
            </a:lvl5pPr>
            <a:lvl6pPr eaLnBrk="0" hangingPunct="0">
              <a:tabLst>
                <a:tab pos="1076325" algn="l"/>
              </a:tabLst>
              <a:defRPr sz="2000">
                <a:solidFill>
                  <a:schemeClr val="tx1"/>
                </a:solidFill>
                <a:latin typeface="Arial" charset="0"/>
                <a:ea typeface="宋体" pitchFamily="2" charset="-122"/>
              </a:defRPr>
            </a:lvl6pPr>
            <a:lvl7pPr eaLnBrk="0" hangingPunct="0">
              <a:tabLst>
                <a:tab pos="1076325" algn="l"/>
              </a:tabLst>
              <a:defRPr sz="2000">
                <a:solidFill>
                  <a:schemeClr val="tx1"/>
                </a:solidFill>
                <a:latin typeface="Arial" charset="0"/>
                <a:ea typeface="宋体" pitchFamily="2" charset="-122"/>
              </a:defRPr>
            </a:lvl7pPr>
            <a:lvl8pPr eaLnBrk="0" hangingPunct="0">
              <a:tabLst>
                <a:tab pos="1076325" algn="l"/>
              </a:tabLst>
              <a:defRPr sz="2000">
                <a:solidFill>
                  <a:schemeClr val="tx1"/>
                </a:solidFill>
                <a:latin typeface="Arial" charset="0"/>
                <a:ea typeface="宋体" pitchFamily="2" charset="-122"/>
              </a:defRPr>
            </a:lvl8pPr>
            <a:lvl9pPr eaLnBrk="0" hangingPunct="0">
              <a:tabLst>
                <a:tab pos="1076325" algn="l"/>
              </a:tabLst>
              <a:defRPr sz="2000">
                <a:solidFill>
                  <a:schemeClr val="tx1"/>
                </a:solidFill>
                <a:latin typeface="Arial" charset="0"/>
                <a:ea typeface="宋体" pitchFamily="2" charset="-122"/>
              </a:defRPr>
            </a:lvl9pPr>
          </a:lstStyle>
          <a:p>
            <a:r>
              <a:rPr lang="en-US" altLang="zh-CN" sz="2800" b="0" dirty="0" err="1">
                <a:solidFill>
                  <a:srgbClr val="0066FF"/>
                </a:solidFill>
                <a:ea typeface="宋体" pitchFamily="2" charset="-122"/>
              </a:rPr>
              <a:t>mov</a:t>
            </a:r>
            <a:r>
              <a:rPr lang="en-US" altLang="zh-CN" sz="2800" b="0" dirty="0">
                <a:solidFill>
                  <a:srgbClr val="0066FF"/>
                </a:solidFill>
                <a:ea typeface="宋体" pitchFamily="2" charset="-122"/>
              </a:rPr>
              <a:t> ax,2000h</a:t>
            </a:r>
          </a:p>
          <a:p>
            <a:r>
              <a:rPr lang="en-US" altLang="zh-CN" sz="2800" b="0" dirty="0">
                <a:solidFill>
                  <a:srgbClr val="0066FF"/>
                </a:solidFill>
                <a:ea typeface="宋体" pitchFamily="2" charset="-122"/>
              </a:rPr>
              <a:t>add </a:t>
            </a:r>
            <a:r>
              <a:rPr lang="en-US" altLang="zh-CN" sz="2800" b="0" dirty="0" smtClean="0">
                <a:solidFill>
                  <a:srgbClr val="0066FF"/>
                </a:solidFill>
                <a:ea typeface="宋体" pitchFamily="2" charset="-122"/>
              </a:rPr>
              <a:t> ax,7000h</a:t>
            </a:r>
            <a:endParaRPr lang="en-US" altLang="zh-CN" sz="2800" b="0" dirty="0">
              <a:solidFill>
                <a:srgbClr val="0066FF"/>
              </a:solidFill>
              <a:ea typeface="宋体" pitchFamily="2" charset="-122"/>
            </a:endParaRPr>
          </a:p>
          <a:p>
            <a:r>
              <a:rPr lang="en-US" altLang="zh-CN" sz="2800" b="0" dirty="0">
                <a:solidFill>
                  <a:srgbClr val="0066FF"/>
                </a:solidFill>
                <a:ea typeface="宋体" pitchFamily="2" charset="-122"/>
              </a:rPr>
              <a:t>	</a:t>
            </a:r>
            <a:r>
              <a:rPr lang="zh-CN" altLang="en-US" sz="2800" b="0" dirty="0">
                <a:solidFill>
                  <a:srgbClr val="0066FF"/>
                </a:solidFill>
                <a:ea typeface="宋体" pitchFamily="2" charset="-122"/>
              </a:rPr>
              <a:t>；</a:t>
            </a:r>
            <a:r>
              <a:rPr lang="en-US" altLang="zh-CN" sz="2800" b="0" dirty="0">
                <a:solidFill>
                  <a:srgbClr val="0066FF"/>
                </a:solidFill>
                <a:ea typeface="宋体" pitchFamily="2" charset="-122"/>
              </a:rPr>
              <a:t>2000H</a:t>
            </a:r>
            <a:r>
              <a:rPr lang="zh-CN" altLang="en-US" sz="2800" b="0" dirty="0">
                <a:solidFill>
                  <a:srgbClr val="0066FF"/>
                </a:solidFill>
                <a:ea typeface="宋体" pitchFamily="2" charset="-122"/>
              </a:rPr>
              <a:t>＋</a:t>
            </a:r>
            <a:r>
              <a:rPr lang="en-US" altLang="zh-CN" sz="2800" b="0" dirty="0">
                <a:solidFill>
                  <a:srgbClr val="0066FF"/>
                </a:solidFill>
                <a:ea typeface="宋体" pitchFamily="2" charset="-122"/>
              </a:rPr>
              <a:t>7000H</a:t>
            </a:r>
            <a:r>
              <a:rPr lang="zh-CN" altLang="en-US" sz="2800" b="0" dirty="0">
                <a:solidFill>
                  <a:srgbClr val="0066FF"/>
                </a:solidFill>
                <a:ea typeface="宋体" pitchFamily="2" charset="-122"/>
              </a:rPr>
              <a:t>＝</a:t>
            </a:r>
            <a:r>
              <a:rPr lang="en-US" altLang="zh-CN" sz="2800" b="0" dirty="0">
                <a:solidFill>
                  <a:srgbClr val="0066FF"/>
                </a:solidFill>
                <a:ea typeface="宋体" pitchFamily="2" charset="-122"/>
              </a:rPr>
              <a:t>9000H</a:t>
            </a:r>
            <a:r>
              <a:rPr lang="zh-CN" altLang="en-US" sz="2800" b="0" dirty="0">
                <a:solidFill>
                  <a:srgbClr val="0066FF"/>
                </a:solidFill>
                <a:ea typeface="宋体" pitchFamily="2" charset="-122"/>
              </a:rPr>
              <a:t>，溢出：</a:t>
            </a:r>
            <a:r>
              <a:rPr lang="en-US" altLang="zh-CN" sz="2800" b="0" dirty="0">
                <a:solidFill>
                  <a:srgbClr val="0066FF"/>
                </a:solidFill>
                <a:ea typeface="宋体" pitchFamily="2" charset="-122"/>
              </a:rPr>
              <a:t>OF</a:t>
            </a:r>
            <a:r>
              <a:rPr lang="zh-CN" altLang="en-US" sz="2800" b="0" dirty="0">
                <a:solidFill>
                  <a:srgbClr val="0066FF"/>
                </a:solidFill>
                <a:ea typeface="宋体" pitchFamily="2" charset="-122"/>
              </a:rPr>
              <a:t>＝</a:t>
            </a:r>
            <a:r>
              <a:rPr lang="en-US" altLang="zh-CN" sz="2800" b="0" dirty="0">
                <a:solidFill>
                  <a:srgbClr val="0066FF"/>
                </a:solidFill>
                <a:ea typeface="宋体" pitchFamily="2" charset="-122"/>
              </a:rPr>
              <a:t>1</a:t>
            </a:r>
          </a:p>
          <a:p>
            <a:r>
              <a:rPr lang="en-US" altLang="zh-CN" sz="2800" b="0" dirty="0">
                <a:solidFill>
                  <a:srgbClr val="0066FF"/>
                </a:solidFill>
                <a:ea typeface="宋体" pitchFamily="2" charset="-122"/>
              </a:rPr>
              <a:t>into	</a:t>
            </a:r>
            <a:r>
              <a:rPr lang="zh-CN" altLang="en-US" sz="2800" b="0" dirty="0">
                <a:solidFill>
                  <a:srgbClr val="0066FF"/>
                </a:solidFill>
                <a:ea typeface="宋体" pitchFamily="2" charset="-122"/>
              </a:rPr>
              <a:t>；因为</a:t>
            </a:r>
            <a:r>
              <a:rPr lang="en-US" altLang="zh-CN" sz="2800" b="0" dirty="0">
                <a:solidFill>
                  <a:srgbClr val="0066FF"/>
                </a:solidFill>
                <a:ea typeface="宋体" pitchFamily="2" charset="-122"/>
              </a:rPr>
              <a:t>OF</a:t>
            </a:r>
            <a:r>
              <a:rPr lang="zh-CN" altLang="en-US" sz="2800" b="0" dirty="0">
                <a:solidFill>
                  <a:srgbClr val="0066FF"/>
                </a:solidFill>
                <a:ea typeface="宋体" pitchFamily="2" charset="-122"/>
              </a:rPr>
              <a:t>＝</a:t>
            </a:r>
            <a:r>
              <a:rPr lang="en-US" altLang="zh-CN" sz="2800" b="0" dirty="0">
                <a:solidFill>
                  <a:srgbClr val="0066FF"/>
                </a:solidFill>
                <a:ea typeface="宋体" pitchFamily="2" charset="-122"/>
              </a:rPr>
              <a:t>1</a:t>
            </a:r>
            <a:r>
              <a:rPr lang="zh-CN" altLang="en-US" sz="2800" b="0" dirty="0">
                <a:solidFill>
                  <a:srgbClr val="0066FF"/>
                </a:solidFill>
                <a:ea typeface="宋体" pitchFamily="2" charset="-122"/>
              </a:rPr>
              <a:t>，所以产生溢出中断</a:t>
            </a:r>
            <a:endParaRPr lang="zh-CN" altLang="en-US" sz="2800" b="0" dirty="0">
              <a:solidFill>
                <a:schemeClr val="tx1"/>
              </a:solidFill>
              <a:ea typeface="宋体" pitchFamily="2" charset="-122"/>
            </a:endParaRPr>
          </a:p>
        </p:txBody>
      </p:sp>
      <p:grpSp>
        <p:nvGrpSpPr>
          <p:cNvPr id="5" name="Group 4"/>
          <p:cNvGrpSpPr>
            <a:grpSpLocks/>
          </p:cNvGrpSpPr>
          <p:nvPr/>
        </p:nvGrpSpPr>
        <p:grpSpPr bwMode="auto">
          <a:xfrm>
            <a:off x="76200" y="5180089"/>
            <a:ext cx="8991600" cy="880812"/>
            <a:chOff x="96" y="2976"/>
            <a:chExt cx="5664" cy="533"/>
          </a:xfrm>
        </p:grpSpPr>
        <p:sp>
          <p:nvSpPr>
            <p:cNvPr id="6" name="Text Box 5"/>
            <p:cNvSpPr txBox="1">
              <a:spLocks noChangeArrowheads="1"/>
            </p:cNvSpPr>
            <p:nvPr/>
          </p:nvSpPr>
          <p:spPr bwMode="auto">
            <a:xfrm>
              <a:off x="905" y="3226"/>
              <a:ext cx="405" cy="283"/>
            </a:xfrm>
            <a:prstGeom prst="rect">
              <a:avLst/>
            </a:prstGeom>
            <a:noFill/>
            <a:ln w="28575" cap="sq">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en-US" altLang="zh-CN" sz="2400" b="1" dirty="0">
                  <a:solidFill>
                    <a:srgbClr val="FF0000"/>
                  </a:solidFill>
                  <a:latin typeface="Times New Roman" pitchFamily="18" charset="0"/>
                </a:rPr>
                <a:t>OF</a:t>
              </a:r>
            </a:p>
          </p:txBody>
        </p:sp>
        <p:sp>
          <p:nvSpPr>
            <p:cNvPr id="7" name="Text Box 6"/>
            <p:cNvSpPr txBox="1">
              <a:spLocks noChangeArrowheads="1"/>
            </p:cNvSpPr>
            <p:nvPr/>
          </p:nvSpPr>
          <p:spPr bwMode="auto">
            <a:xfrm>
              <a:off x="905" y="2976"/>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zh-CN" altLang="zh-CN" b="1">
                  <a:effectLst/>
                  <a:latin typeface="Times New Roman" pitchFamily="18" charset="0"/>
                </a:rPr>
                <a:t>11</a:t>
              </a:r>
              <a:endParaRPr kumimoji="1" lang="zh-CN" altLang="zh-CN" sz="2400" b="1">
                <a:solidFill>
                  <a:srgbClr val="CC3300"/>
                </a:solidFill>
                <a:effectLst/>
                <a:latin typeface="Times New Roman" pitchFamily="18" charset="0"/>
              </a:endParaRPr>
            </a:p>
          </p:txBody>
        </p:sp>
        <p:sp>
          <p:nvSpPr>
            <p:cNvPr id="8" name="Text Box 7"/>
            <p:cNvSpPr txBox="1">
              <a:spLocks noChangeArrowheads="1"/>
            </p:cNvSpPr>
            <p:nvPr/>
          </p:nvSpPr>
          <p:spPr bwMode="auto">
            <a:xfrm>
              <a:off x="96" y="3226"/>
              <a:ext cx="809" cy="283"/>
            </a:xfrm>
            <a:prstGeom prst="rect">
              <a:avLst/>
            </a:prstGeom>
            <a:noFill/>
            <a:ln w="28575" cap="sq">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endParaRPr kumimoji="1" lang="zh-CN" altLang="zh-CN" sz="2400" b="1">
                <a:solidFill>
                  <a:srgbClr val="CC3300"/>
                </a:solidFill>
                <a:effectLst/>
                <a:latin typeface="Times New Roman" pitchFamily="18" charset="0"/>
              </a:endParaRPr>
            </a:p>
          </p:txBody>
        </p:sp>
        <p:sp>
          <p:nvSpPr>
            <p:cNvPr id="9" name="Text Box 8"/>
            <p:cNvSpPr txBox="1">
              <a:spLocks noChangeArrowheads="1"/>
            </p:cNvSpPr>
            <p:nvPr/>
          </p:nvSpPr>
          <p:spPr bwMode="auto">
            <a:xfrm>
              <a:off x="96" y="2976"/>
              <a:ext cx="8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zh-CN" altLang="zh-CN" b="1">
                  <a:effectLst/>
                  <a:latin typeface="Times New Roman" pitchFamily="18" charset="0"/>
                </a:rPr>
                <a:t>15      12</a:t>
              </a:r>
              <a:endParaRPr kumimoji="1" lang="en-US" altLang="zh-CN" sz="2400" b="1">
                <a:solidFill>
                  <a:srgbClr val="CC3300"/>
                </a:solidFill>
                <a:effectLst/>
                <a:latin typeface="Times New Roman" pitchFamily="18" charset="0"/>
              </a:endParaRPr>
            </a:p>
          </p:txBody>
        </p:sp>
        <p:sp>
          <p:nvSpPr>
            <p:cNvPr id="10" name="Text Box 9"/>
            <p:cNvSpPr txBox="1">
              <a:spLocks noChangeArrowheads="1"/>
            </p:cNvSpPr>
            <p:nvPr/>
          </p:nvSpPr>
          <p:spPr bwMode="auto">
            <a:xfrm>
              <a:off x="1310" y="3226"/>
              <a:ext cx="404" cy="283"/>
            </a:xfrm>
            <a:prstGeom prst="rect">
              <a:avLst/>
            </a:prstGeom>
            <a:noFill/>
            <a:ln w="28575" cap="sq">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en-US" altLang="zh-CN" sz="2400" b="1" dirty="0">
                  <a:effectLst/>
                  <a:latin typeface="Times New Roman" pitchFamily="18" charset="0"/>
                </a:rPr>
                <a:t>DF</a:t>
              </a:r>
            </a:p>
          </p:txBody>
        </p:sp>
        <p:sp>
          <p:nvSpPr>
            <p:cNvPr id="11" name="Text Box 10"/>
            <p:cNvSpPr txBox="1">
              <a:spLocks noChangeArrowheads="1"/>
            </p:cNvSpPr>
            <p:nvPr/>
          </p:nvSpPr>
          <p:spPr bwMode="auto">
            <a:xfrm>
              <a:off x="1310" y="2976"/>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zh-CN" altLang="zh-CN" b="1">
                  <a:effectLst/>
                  <a:latin typeface="Times New Roman" pitchFamily="18" charset="0"/>
                </a:rPr>
                <a:t>10</a:t>
              </a:r>
              <a:endParaRPr kumimoji="1" lang="zh-CN" altLang="zh-CN" sz="2400" b="1">
                <a:solidFill>
                  <a:srgbClr val="CC3300"/>
                </a:solidFill>
                <a:effectLst/>
                <a:latin typeface="Times New Roman" pitchFamily="18" charset="0"/>
              </a:endParaRPr>
            </a:p>
          </p:txBody>
        </p:sp>
        <p:sp>
          <p:nvSpPr>
            <p:cNvPr id="12" name="Text Box 11"/>
            <p:cNvSpPr txBox="1">
              <a:spLocks noChangeArrowheads="1"/>
            </p:cNvSpPr>
            <p:nvPr/>
          </p:nvSpPr>
          <p:spPr bwMode="auto">
            <a:xfrm>
              <a:off x="1714" y="3226"/>
              <a:ext cx="405" cy="283"/>
            </a:xfrm>
            <a:prstGeom prst="rect">
              <a:avLst/>
            </a:prstGeom>
            <a:noFill/>
            <a:ln w="28575" cap="sq">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en-US" altLang="zh-CN" sz="2400" b="1" dirty="0">
                  <a:effectLst/>
                  <a:latin typeface="Times New Roman" pitchFamily="18" charset="0"/>
                </a:rPr>
                <a:t>IF</a:t>
              </a:r>
            </a:p>
          </p:txBody>
        </p:sp>
        <p:sp>
          <p:nvSpPr>
            <p:cNvPr id="13" name="Text Box 12"/>
            <p:cNvSpPr txBox="1">
              <a:spLocks noChangeArrowheads="1"/>
            </p:cNvSpPr>
            <p:nvPr/>
          </p:nvSpPr>
          <p:spPr bwMode="auto">
            <a:xfrm>
              <a:off x="1714" y="2976"/>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zh-CN" altLang="zh-CN" b="1">
                  <a:effectLst/>
                  <a:latin typeface="Times New Roman" pitchFamily="18" charset="0"/>
                </a:rPr>
                <a:t>9</a:t>
              </a:r>
              <a:endParaRPr kumimoji="1" lang="zh-CN" altLang="zh-CN" sz="2400" b="1">
                <a:solidFill>
                  <a:srgbClr val="CC3300"/>
                </a:solidFill>
                <a:effectLst/>
                <a:latin typeface="Times New Roman" pitchFamily="18" charset="0"/>
              </a:endParaRPr>
            </a:p>
          </p:txBody>
        </p:sp>
        <p:sp>
          <p:nvSpPr>
            <p:cNvPr id="14" name="Text Box 13"/>
            <p:cNvSpPr txBox="1">
              <a:spLocks noChangeArrowheads="1"/>
            </p:cNvSpPr>
            <p:nvPr/>
          </p:nvSpPr>
          <p:spPr bwMode="auto">
            <a:xfrm>
              <a:off x="2119" y="3226"/>
              <a:ext cx="404" cy="283"/>
            </a:xfrm>
            <a:prstGeom prst="rect">
              <a:avLst/>
            </a:prstGeom>
            <a:noFill/>
            <a:ln w="28575" cap="sq">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en-US" altLang="zh-CN" sz="2400" b="1" dirty="0">
                  <a:latin typeface="Times New Roman" pitchFamily="18" charset="0"/>
                </a:rPr>
                <a:t>TF</a:t>
              </a:r>
            </a:p>
          </p:txBody>
        </p:sp>
        <p:sp>
          <p:nvSpPr>
            <p:cNvPr id="15" name="Text Box 14"/>
            <p:cNvSpPr txBox="1">
              <a:spLocks noChangeArrowheads="1"/>
            </p:cNvSpPr>
            <p:nvPr/>
          </p:nvSpPr>
          <p:spPr bwMode="auto">
            <a:xfrm>
              <a:off x="2119" y="2976"/>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zh-CN" altLang="zh-CN" b="1">
                  <a:effectLst/>
                  <a:latin typeface="Times New Roman" pitchFamily="18" charset="0"/>
                </a:rPr>
                <a:t>8</a:t>
              </a:r>
              <a:endParaRPr kumimoji="1" lang="zh-CN" altLang="zh-CN" sz="2400" b="1">
                <a:solidFill>
                  <a:srgbClr val="CC3300"/>
                </a:solidFill>
                <a:effectLst/>
                <a:latin typeface="Times New Roman" pitchFamily="18" charset="0"/>
              </a:endParaRPr>
            </a:p>
          </p:txBody>
        </p:sp>
        <p:sp>
          <p:nvSpPr>
            <p:cNvPr id="16" name="Text Box 15"/>
            <p:cNvSpPr txBox="1">
              <a:spLocks noChangeArrowheads="1"/>
            </p:cNvSpPr>
            <p:nvPr/>
          </p:nvSpPr>
          <p:spPr bwMode="auto">
            <a:xfrm>
              <a:off x="2523" y="3226"/>
              <a:ext cx="405" cy="283"/>
            </a:xfrm>
            <a:prstGeom prst="rect">
              <a:avLst/>
            </a:prstGeom>
            <a:noFill/>
            <a:ln w="28575" cap="sq">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en-US" altLang="zh-CN" sz="2400" b="1">
                  <a:solidFill>
                    <a:srgbClr val="339933"/>
                  </a:solidFill>
                  <a:effectLst/>
                  <a:latin typeface="Times New Roman" pitchFamily="18" charset="0"/>
                </a:rPr>
                <a:t>SF</a:t>
              </a:r>
            </a:p>
          </p:txBody>
        </p:sp>
        <p:sp>
          <p:nvSpPr>
            <p:cNvPr id="17" name="Text Box 16"/>
            <p:cNvSpPr txBox="1">
              <a:spLocks noChangeArrowheads="1"/>
            </p:cNvSpPr>
            <p:nvPr/>
          </p:nvSpPr>
          <p:spPr bwMode="auto">
            <a:xfrm>
              <a:off x="2523" y="2976"/>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zh-CN" altLang="zh-CN" b="1">
                  <a:effectLst/>
                  <a:latin typeface="Times New Roman" pitchFamily="18" charset="0"/>
                </a:rPr>
                <a:t>7</a:t>
              </a:r>
              <a:endParaRPr kumimoji="1" lang="zh-CN" altLang="zh-CN" sz="2400" b="1">
                <a:solidFill>
                  <a:srgbClr val="CC3300"/>
                </a:solidFill>
                <a:effectLst/>
                <a:latin typeface="Times New Roman" pitchFamily="18" charset="0"/>
              </a:endParaRPr>
            </a:p>
          </p:txBody>
        </p:sp>
        <p:sp>
          <p:nvSpPr>
            <p:cNvPr id="18" name="Text Box 17"/>
            <p:cNvSpPr txBox="1">
              <a:spLocks noChangeArrowheads="1"/>
            </p:cNvSpPr>
            <p:nvPr/>
          </p:nvSpPr>
          <p:spPr bwMode="auto">
            <a:xfrm>
              <a:off x="2928" y="3226"/>
              <a:ext cx="405" cy="283"/>
            </a:xfrm>
            <a:prstGeom prst="rect">
              <a:avLst/>
            </a:prstGeom>
            <a:noFill/>
            <a:ln w="28575" cap="sq">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en-US" altLang="zh-CN" sz="2400" b="1">
                  <a:solidFill>
                    <a:srgbClr val="339933"/>
                  </a:solidFill>
                  <a:effectLst/>
                  <a:latin typeface="Times New Roman" pitchFamily="18" charset="0"/>
                </a:rPr>
                <a:t>ZF</a:t>
              </a:r>
            </a:p>
          </p:txBody>
        </p:sp>
        <p:sp>
          <p:nvSpPr>
            <p:cNvPr id="19" name="Text Box 18"/>
            <p:cNvSpPr txBox="1">
              <a:spLocks noChangeArrowheads="1"/>
            </p:cNvSpPr>
            <p:nvPr/>
          </p:nvSpPr>
          <p:spPr bwMode="auto">
            <a:xfrm>
              <a:off x="2928" y="2976"/>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zh-CN" altLang="zh-CN" b="1">
                  <a:effectLst/>
                  <a:latin typeface="Times New Roman" pitchFamily="18" charset="0"/>
                </a:rPr>
                <a:t>6</a:t>
              </a:r>
              <a:endParaRPr kumimoji="1" lang="zh-CN" altLang="zh-CN" sz="2400" b="1">
                <a:solidFill>
                  <a:srgbClr val="CC3300"/>
                </a:solidFill>
                <a:effectLst/>
                <a:latin typeface="Times New Roman" pitchFamily="18" charset="0"/>
              </a:endParaRPr>
            </a:p>
          </p:txBody>
        </p:sp>
        <p:sp>
          <p:nvSpPr>
            <p:cNvPr id="20" name="Text Box 19"/>
            <p:cNvSpPr txBox="1">
              <a:spLocks noChangeArrowheads="1"/>
            </p:cNvSpPr>
            <p:nvPr/>
          </p:nvSpPr>
          <p:spPr bwMode="auto">
            <a:xfrm>
              <a:off x="3333" y="3226"/>
              <a:ext cx="404" cy="283"/>
            </a:xfrm>
            <a:prstGeom prst="rect">
              <a:avLst/>
            </a:prstGeom>
            <a:noFill/>
            <a:ln w="28575" cap="sq">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endParaRPr kumimoji="1" lang="zh-CN" altLang="zh-CN" sz="2400" b="1">
                <a:solidFill>
                  <a:srgbClr val="CC3300"/>
                </a:solidFill>
                <a:effectLst/>
                <a:latin typeface="Times New Roman" pitchFamily="18" charset="0"/>
              </a:endParaRPr>
            </a:p>
          </p:txBody>
        </p:sp>
        <p:sp>
          <p:nvSpPr>
            <p:cNvPr id="21" name="Text Box 20"/>
            <p:cNvSpPr txBox="1">
              <a:spLocks noChangeArrowheads="1"/>
            </p:cNvSpPr>
            <p:nvPr/>
          </p:nvSpPr>
          <p:spPr bwMode="auto">
            <a:xfrm>
              <a:off x="3333" y="2976"/>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zh-CN" altLang="zh-CN" b="1">
                  <a:effectLst/>
                  <a:latin typeface="Times New Roman" pitchFamily="18" charset="0"/>
                </a:rPr>
                <a:t>5</a:t>
              </a:r>
              <a:endParaRPr kumimoji="1" lang="zh-CN" altLang="zh-CN" sz="2400" b="1">
                <a:solidFill>
                  <a:srgbClr val="CC3300"/>
                </a:solidFill>
                <a:effectLst/>
                <a:latin typeface="Times New Roman" pitchFamily="18" charset="0"/>
              </a:endParaRPr>
            </a:p>
          </p:txBody>
        </p:sp>
        <p:sp>
          <p:nvSpPr>
            <p:cNvPr id="22" name="Text Box 21"/>
            <p:cNvSpPr txBox="1">
              <a:spLocks noChangeArrowheads="1"/>
            </p:cNvSpPr>
            <p:nvPr/>
          </p:nvSpPr>
          <p:spPr bwMode="auto">
            <a:xfrm>
              <a:off x="3737" y="3226"/>
              <a:ext cx="405" cy="283"/>
            </a:xfrm>
            <a:prstGeom prst="rect">
              <a:avLst/>
            </a:prstGeom>
            <a:noFill/>
            <a:ln w="28575" cap="sq">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en-US" altLang="zh-CN" sz="2600" b="1" dirty="0">
                  <a:solidFill>
                    <a:srgbClr val="00B050"/>
                  </a:solidFill>
                  <a:effectLst/>
                  <a:latin typeface="Times New Roman" pitchFamily="18" charset="0"/>
                </a:rPr>
                <a:t>AF</a:t>
              </a:r>
            </a:p>
          </p:txBody>
        </p:sp>
        <p:sp>
          <p:nvSpPr>
            <p:cNvPr id="23" name="Text Box 22"/>
            <p:cNvSpPr txBox="1">
              <a:spLocks noChangeArrowheads="1"/>
            </p:cNvSpPr>
            <p:nvPr/>
          </p:nvSpPr>
          <p:spPr bwMode="auto">
            <a:xfrm>
              <a:off x="3737" y="2976"/>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zh-CN" altLang="zh-CN" b="1">
                  <a:effectLst/>
                  <a:latin typeface="Times New Roman" pitchFamily="18" charset="0"/>
                </a:rPr>
                <a:t>4</a:t>
              </a:r>
              <a:endParaRPr kumimoji="1" lang="zh-CN" altLang="zh-CN" sz="2400" b="1">
                <a:solidFill>
                  <a:srgbClr val="CC3300"/>
                </a:solidFill>
                <a:effectLst/>
                <a:latin typeface="Times New Roman" pitchFamily="18" charset="0"/>
              </a:endParaRPr>
            </a:p>
          </p:txBody>
        </p:sp>
        <p:sp>
          <p:nvSpPr>
            <p:cNvPr id="24" name="Text Box 23"/>
            <p:cNvSpPr txBox="1">
              <a:spLocks noChangeArrowheads="1"/>
            </p:cNvSpPr>
            <p:nvPr/>
          </p:nvSpPr>
          <p:spPr bwMode="auto">
            <a:xfrm>
              <a:off x="4142" y="3226"/>
              <a:ext cx="404" cy="283"/>
            </a:xfrm>
            <a:prstGeom prst="rect">
              <a:avLst/>
            </a:prstGeom>
            <a:noFill/>
            <a:ln w="28575" cap="sq">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endParaRPr kumimoji="1" lang="zh-CN" altLang="zh-CN" sz="2400" b="1">
                <a:solidFill>
                  <a:srgbClr val="CC3300"/>
                </a:solidFill>
                <a:effectLst/>
                <a:latin typeface="Times New Roman" pitchFamily="18" charset="0"/>
              </a:endParaRPr>
            </a:p>
          </p:txBody>
        </p:sp>
        <p:sp>
          <p:nvSpPr>
            <p:cNvPr id="25" name="Text Box 24"/>
            <p:cNvSpPr txBox="1">
              <a:spLocks noChangeArrowheads="1"/>
            </p:cNvSpPr>
            <p:nvPr/>
          </p:nvSpPr>
          <p:spPr bwMode="auto">
            <a:xfrm>
              <a:off x="4142" y="2976"/>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zh-CN" altLang="zh-CN" b="1">
                  <a:effectLst/>
                  <a:latin typeface="Times New Roman" pitchFamily="18" charset="0"/>
                </a:rPr>
                <a:t>3</a:t>
              </a:r>
              <a:endParaRPr kumimoji="1" lang="zh-CN" altLang="zh-CN" sz="2400" b="1">
                <a:solidFill>
                  <a:srgbClr val="CC3300"/>
                </a:solidFill>
                <a:effectLst/>
                <a:latin typeface="Times New Roman" pitchFamily="18" charset="0"/>
              </a:endParaRPr>
            </a:p>
          </p:txBody>
        </p:sp>
        <p:sp>
          <p:nvSpPr>
            <p:cNvPr id="26" name="Text Box 25"/>
            <p:cNvSpPr txBox="1">
              <a:spLocks noChangeArrowheads="1"/>
            </p:cNvSpPr>
            <p:nvPr/>
          </p:nvSpPr>
          <p:spPr bwMode="auto">
            <a:xfrm>
              <a:off x="4546" y="3226"/>
              <a:ext cx="405" cy="283"/>
            </a:xfrm>
            <a:prstGeom prst="rect">
              <a:avLst/>
            </a:prstGeom>
            <a:noFill/>
            <a:ln w="28575" cap="sq">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en-US" altLang="zh-CN" sz="2400" b="1">
                  <a:solidFill>
                    <a:srgbClr val="339933"/>
                  </a:solidFill>
                  <a:effectLst/>
                  <a:latin typeface="Times New Roman" pitchFamily="18" charset="0"/>
                </a:rPr>
                <a:t>PF</a:t>
              </a:r>
            </a:p>
          </p:txBody>
        </p:sp>
        <p:sp>
          <p:nvSpPr>
            <p:cNvPr id="27" name="Text Box 26"/>
            <p:cNvSpPr txBox="1">
              <a:spLocks noChangeArrowheads="1"/>
            </p:cNvSpPr>
            <p:nvPr/>
          </p:nvSpPr>
          <p:spPr bwMode="auto">
            <a:xfrm>
              <a:off x="4546" y="2976"/>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zh-CN" altLang="zh-CN" b="1">
                  <a:effectLst/>
                  <a:latin typeface="Times New Roman" pitchFamily="18" charset="0"/>
                </a:rPr>
                <a:t>2</a:t>
              </a:r>
              <a:endParaRPr kumimoji="1" lang="zh-CN" altLang="zh-CN" sz="2400" b="1">
                <a:solidFill>
                  <a:srgbClr val="CC3300"/>
                </a:solidFill>
                <a:effectLst/>
                <a:latin typeface="Times New Roman" pitchFamily="18" charset="0"/>
              </a:endParaRPr>
            </a:p>
          </p:txBody>
        </p:sp>
        <p:sp>
          <p:nvSpPr>
            <p:cNvPr id="28" name="Text Box 27"/>
            <p:cNvSpPr txBox="1">
              <a:spLocks noChangeArrowheads="1"/>
            </p:cNvSpPr>
            <p:nvPr/>
          </p:nvSpPr>
          <p:spPr bwMode="auto">
            <a:xfrm>
              <a:off x="4951" y="3226"/>
              <a:ext cx="404" cy="283"/>
            </a:xfrm>
            <a:prstGeom prst="rect">
              <a:avLst/>
            </a:prstGeom>
            <a:noFill/>
            <a:ln w="28575" cap="sq">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endParaRPr kumimoji="1" lang="zh-CN" altLang="zh-CN" sz="2400" b="1">
                <a:solidFill>
                  <a:srgbClr val="CC3300"/>
                </a:solidFill>
                <a:effectLst/>
                <a:latin typeface="Times New Roman" pitchFamily="18" charset="0"/>
              </a:endParaRPr>
            </a:p>
          </p:txBody>
        </p:sp>
        <p:sp>
          <p:nvSpPr>
            <p:cNvPr id="29" name="Text Box 28"/>
            <p:cNvSpPr txBox="1">
              <a:spLocks noChangeArrowheads="1"/>
            </p:cNvSpPr>
            <p:nvPr/>
          </p:nvSpPr>
          <p:spPr bwMode="auto">
            <a:xfrm>
              <a:off x="4951" y="2976"/>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zh-CN" altLang="zh-CN" b="1">
                  <a:effectLst/>
                  <a:latin typeface="Times New Roman" pitchFamily="18" charset="0"/>
                </a:rPr>
                <a:t>1</a:t>
              </a:r>
              <a:endParaRPr kumimoji="1" lang="zh-CN" altLang="zh-CN" sz="2400" b="1">
                <a:solidFill>
                  <a:srgbClr val="CC3300"/>
                </a:solidFill>
                <a:effectLst/>
                <a:latin typeface="Times New Roman" pitchFamily="18" charset="0"/>
              </a:endParaRPr>
            </a:p>
          </p:txBody>
        </p:sp>
        <p:sp>
          <p:nvSpPr>
            <p:cNvPr id="30" name="Text Box 29"/>
            <p:cNvSpPr txBox="1">
              <a:spLocks noChangeArrowheads="1"/>
            </p:cNvSpPr>
            <p:nvPr/>
          </p:nvSpPr>
          <p:spPr bwMode="auto">
            <a:xfrm>
              <a:off x="5355" y="3226"/>
              <a:ext cx="405" cy="283"/>
            </a:xfrm>
            <a:prstGeom prst="rect">
              <a:avLst/>
            </a:prstGeom>
            <a:noFill/>
            <a:ln w="28575" cap="sq">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en-US" altLang="zh-CN" sz="2400" b="1">
                  <a:solidFill>
                    <a:srgbClr val="339933"/>
                  </a:solidFill>
                  <a:effectLst/>
                  <a:latin typeface="Times New Roman" pitchFamily="18" charset="0"/>
                </a:rPr>
                <a:t>CF</a:t>
              </a:r>
            </a:p>
          </p:txBody>
        </p:sp>
        <p:sp>
          <p:nvSpPr>
            <p:cNvPr id="31" name="Text Box 30"/>
            <p:cNvSpPr txBox="1">
              <a:spLocks noChangeArrowheads="1"/>
            </p:cNvSpPr>
            <p:nvPr/>
          </p:nvSpPr>
          <p:spPr bwMode="auto">
            <a:xfrm>
              <a:off x="5355" y="2976"/>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zh-CN" altLang="zh-CN" b="1">
                  <a:effectLst/>
                  <a:latin typeface="Times New Roman" pitchFamily="18" charset="0"/>
                </a:rPr>
                <a:t>0</a:t>
              </a:r>
              <a:endParaRPr kumimoji="1" lang="zh-CN" altLang="zh-CN" sz="2400" b="1">
                <a:solidFill>
                  <a:srgbClr val="CC3300"/>
                </a:solidFill>
                <a:effectLst/>
                <a:latin typeface="Times New Roman"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Effect transition="in" filter="randombar(horizontal)">
                                      <p:cBhvr>
                                        <p:cTn id="7" dur="500"/>
                                        <p:tgtEl>
                                          <p:spTgt spid="143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283076"/>
                                        </p:tgtEl>
                                        <p:attrNameLst>
                                          <p:attrName>style.visibility</p:attrName>
                                        </p:attrNameLst>
                                      </p:cBhvr>
                                      <p:to>
                                        <p:strVal val="visible"/>
                                      </p:to>
                                    </p:set>
                                    <p:animEffect transition="in" filter="diamond(in)">
                                      <p:cBhvr>
                                        <p:cTn id="12" dur="2000"/>
                                        <p:tgtEl>
                                          <p:spTgt spid="128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307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Group 6"/>
          <p:cNvGrpSpPr>
            <a:grpSpLocks/>
          </p:cNvGrpSpPr>
          <p:nvPr/>
        </p:nvGrpSpPr>
        <p:grpSpPr bwMode="auto">
          <a:xfrm>
            <a:off x="601663" y="1114425"/>
            <a:ext cx="8080375" cy="4635500"/>
            <a:chOff x="379" y="702"/>
            <a:chExt cx="5090" cy="2920"/>
          </a:xfrm>
        </p:grpSpPr>
        <p:pic>
          <p:nvPicPr>
            <p:cNvPr id="98308" name="Picture 2" descr="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9" y="702"/>
              <a:ext cx="5052" cy="2904"/>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98309" name="Text Box 3"/>
            <p:cNvSpPr txBox="1">
              <a:spLocks noChangeArrowheads="1"/>
            </p:cNvSpPr>
            <p:nvPr/>
          </p:nvSpPr>
          <p:spPr bwMode="auto">
            <a:xfrm>
              <a:off x="4921" y="3351"/>
              <a:ext cx="54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just">
                <a:spcBef>
                  <a:spcPct val="50000"/>
                </a:spcBef>
              </a:pPr>
              <a:r>
                <a:rPr kumimoji="1" lang="en-US" altLang="zh-CN" sz="2200" b="0" dirty="0">
                  <a:solidFill>
                    <a:srgbClr val="FF6600"/>
                  </a:solidFill>
                  <a:latin typeface="+mn-lt"/>
                  <a:ea typeface="宋体" pitchFamily="2" charset="-122"/>
                </a:rPr>
                <a:t>IR3</a:t>
              </a:r>
            </a:p>
          </p:txBody>
        </p:sp>
        <p:sp>
          <p:nvSpPr>
            <p:cNvPr id="98310" name="Text Box 4"/>
            <p:cNvSpPr txBox="1">
              <a:spLocks noChangeArrowheads="1"/>
            </p:cNvSpPr>
            <p:nvPr/>
          </p:nvSpPr>
          <p:spPr bwMode="auto">
            <a:xfrm>
              <a:off x="3838" y="2343"/>
              <a:ext cx="68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just">
                <a:spcBef>
                  <a:spcPct val="50000"/>
                </a:spcBef>
              </a:pPr>
              <a:r>
                <a:rPr kumimoji="1" lang="en-US" altLang="zh-CN" sz="2200" b="0" dirty="0">
                  <a:solidFill>
                    <a:srgbClr val="FF6600"/>
                  </a:solidFill>
                  <a:latin typeface="+mn-lt"/>
                  <a:ea typeface="宋体" pitchFamily="2" charset="-122"/>
                </a:rPr>
                <a:t>240H</a:t>
              </a:r>
            </a:p>
          </p:txBody>
        </p:sp>
      </p:grpSp>
      <p:sp>
        <p:nvSpPr>
          <p:cNvPr id="98307" name="Text Box 5"/>
          <p:cNvSpPr txBox="1">
            <a:spLocks noChangeArrowheads="1"/>
          </p:cNvSpPr>
          <p:nvPr/>
        </p:nvSpPr>
        <p:spPr bwMode="auto">
          <a:xfrm>
            <a:off x="522288" y="98425"/>
            <a:ext cx="5670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spcBef>
                <a:spcPct val="50000"/>
              </a:spcBef>
            </a:pPr>
            <a:r>
              <a:rPr lang="zh-CN" altLang="en-US" sz="2800" b="0"/>
              <a:t>中断方式输入设备接口</a:t>
            </a:r>
          </a:p>
        </p:txBody>
      </p:sp>
    </p:spTree>
  </p:cSld>
  <p:clrMapOvr>
    <a:masterClrMapping/>
  </p:clrMapOvr>
  <p:transition>
    <p:random/>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body" sz="half" idx="1"/>
          </p:nvPr>
        </p:nvSpPr>
        <p:spPr>
          <a:xfrm>
            <a:off x="468313" y="981075"/>
            <a:ext cx="6938962" cy="5184775"/>
          </a:xfrm>
        </p:spPr>
        <p:txBody>
          <a:bodyPr/>
          <a:lstStyle/>
          <a:p>
            <a:pPr eaLnBrk="1" hangingPunct="1">
              <a:buFontTx/>
              <a:buNone/>
            </a:pPr>
            <a:r>
              <a:rPr lang="en-US" altLang="zh-CN" dirty="0" smtClean="0">
                <a:solidFill>
                  <a:srgbClr val="000099"/>
                </a:solidFill>
              </a:rPr>
              <a:t>.model small</a:t>
            </a:r>
            <a:endParaRPr lang="en-US" altLang="zh-CN" sz="2400" b="0" dirty="0" smtClean="0">
              <a:solidFill>
                <a:srgbClr val="000099"/>
              </a:solidFill>
            </a:endParaRPr>
          </a:p>
          <a:p>
            <a:pPr eaLnBrk="1" hangingPunct="1">
              <a:buFontTx/>
              <a:buNone/>
            </a:pPr>
            <a:r>
              <a:rPr lang="en-US" altLang="zh-CN" dirty="0" smtClean="0">
                <a:solidFill>
                  <a:srgbClr val="000099"/>
                </a:solidFill>
              </a:rPr>
              <a:t>.stack</a:t>
            </a:r>
          </a:p>
          <a:p>
            <a:pPr eaLnBrk="1" hangingPunct="1">
              <a:buFontTx/>
              <a:buNone/>
            </a:pPr>
            <a:r>
              <a:rPr lang="en-US" altLang="zh-CN" sz="2400" b="0" dirty="0" smtClean="0">
                <a:solidFill>
                  <a:srgbClr val="000099"/>
                </a:solidFill>
              </a:rPr>
              <a:t>.data</a:t>
            </a:r>
          </a:p>
          <a:p>
            <a:pPr eaLnBrk="1" hangingPunct="1">
              <a:buFontTx/>
              <a:buNone/>
            </a:pPr>
            <a:r>
              <a:rPr lang="zh-CN" altLang="en-US" sz="2400" b="0" dirty="0" smtClean="0">
                <a:solidFill>
                  <a:srgbClr val="008000"/>
                </a:solidFill>
              </a:rPr>
              <a:t>；定义接收缓冲区，假设一次输入不超过</a:t>
            </a:r>
            <a:r>
              <a:rPr lang="en-US" altLang="zh-CN" sz="2400" b="0" dirty="0" smtClean="0">
                <a:solidFill>
                  <a:srgbClr val="008000"/>
                </a:solidFill>
              </a:rPr>
              <a:t>100</a:t>
            </a:r>
            <a:r>
              <a:rPr lang="zh-CN" altLang="en-US" sz="2400" b="0" dirty="0" smtClean="0">
                <a:solidFill>
                  <a:srgbClr val="008000"/>
                </a:solidFill>
              </a:rPr>
              <a:t>字节</a:t>
            </a:r>
          </a:p>
          <a:p>
            <a:pPr eaLnBrk="1" hangingPunct="1">
              <a:buFontTx/>
              <a:buNone/>
            </a:pPr>
            <a:r>
              <a:rPr lang="en-US" altLang="zh-CN" sz="2400" b="0" dirty="0" smtClean="0"/>
              <a:t>IN_BUFFER   DB  100 DUP</a:t>
            </a:r>
            <a:r>
              <a:rPr lang="zh-CN" altLang="en-US" sz="2400" b="0" dirty="0" smtClean="0"/>
              <a:t>（？）</a:t>
            </a:r>
          </a:p>
          <a:p>
            <a:pPr eaLnBrk="1" hangingPunct="1">
              <a:buFontTx/>
              <a:buNone/>
            </a:pPr>
            <a:r>
              <a:rPr lang="zh-CN" altLang="en-US" sz="2400" b="0" dirty="0" smtClean="0">
                <a:solidFill>
                  <a:srgbClr val="008000"/>
                </a:solidFill>
              </a:rPr>
              <a:t>；定义接收缓冲区指针</a:t>
            </a:r>
          </a:p>
          <a:p>
            <a:pPr eaLnBrk="1" hangingPunct="1">
              <a:buFontTx/>
              <a:buNone/>
            </a:pPr>
            <a:r>
              <a:rPr lang="en-US" altLang="zh-CN" sz="2400" b="0" dirty="0" smtClean="0"/>
              <a:t>IN_POINTER  DW	</a:t>
            </a:r>
            <a:r>
              <a:rPr lang="zh-CN" altLang="en-US" sz="2400" b="0" dirty="0" smtClean="0"/>
              <a:t>？</a:t>
            </a:r>
          </a:p>
          <a:p>
            <a:pPr eaLnBrk="1" hangingPunct="1">
              <a:buFontTx/>
              <a:buNone/>
            </a:pPr>
            <a:r>
              <a:rPr lang="zh-CN" altLang="en-US" sz="2400" b="0" dirty="0" smtClean="0">
                <a:solidFill>
                  <a:srgbClr val="008000"/>
                </a:solidFill>
              </a:rPr>
              <a:t>；定义完成标志，</a:t>
            </a:r>
            <a:r>
              <a:rPr lang="en-US" altLang="zh-CN" sz="2400" b="0" dirty="0" smtClean="0">
                <a:solidFill>
                  <a:srgbClr val="008000"/>
                </a:solidFill>
              </a:rPr>
              <a:t>=1</a:t>
            </a:r>
            <a:r>
              <a:rPr lang="zh-CN" altLang="en-US" sz="2400" b="0" dirty="0" smtClean="0">
                <a:solidFill>
                  <a:srgbClr val="008000"/>
                </a:solidFill>
              </a:rPr>
              <a:t>表示输入已完成</a:t>
            </a:r>
          </a:p>
          <a:p>
            <a:pPr eaLnBrk="1" hangingPunct="1">
              <a:buFontTx/>
              <a:buNone/>
            </a:pPr>
            <a:r>
              <a:rPr lang="en-US" altLang="zh-CN" sz="2400" b="0" dirty="0" smtClean="0"/>
              <a:t>DONE	             DB	0</a:t>
            </a:r>
          </a:p>
          <a:p>
            <a:pPr eaLnBrk="1" hangingPunct="1">
              <a:buFontTx/>
              <a:buNone/>
            </a:pPr>
            <a:r>
              <a:rPr lang="zh-CN" altLang="en-US" sz="2400" b="0" dirty="0" smtClean="0"/>
              <a:t>；</a:t>
            </a:r>
          </a:p>
        </p:txBody>
      </p:sp>
      <p:sp>
        <p:nvSpPr>
          <p:cNvPr id="1461251" name="Text Box 3"/>
          <p:cNvSpPr txBox="1">
            <a:spLocks noChangeArrowheads="1"/>
          </p:cNvSpPr>
          <p:nvPr/>
        </p:nvSpPr>
        <p:spPr bwMode="auto">
          <a:xfrm>
            <a:off x="381102" y="143635"/>
            <a:ext cx="2525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0" hangingPunct="0">
              <a:defRPr sz="2800" b="0">
                <a:solidFill>
                  <a:srgbClr val="000099"/>
                </a:solidFill>
                <a:latin typeface="+mn-lt"/>
                <a:ea typeface="+mn-ea"/>
              </a:defRPr>
            </a:lvl1pPr>
            <a:lvl2pPr eaLnBrk="0" hangingPunct="0">
              <a:defRPr sz="2800" b="1">
                <a:solidFill>
                  <a:srgbClr val="006699"/>
                </a:solidFill>
              </a:defRPr>
            </a:lvl2pPr>
            <a:lvl3pPr eaLnBrk="0" hangingPunct="0">
              <a:defRPr sz="2800" b="1">
                <a:solidFill>
                  <a:srgbClr val="006699"/>
                </a:solidFill>
              </a:defRPr>
            </a:lvl3pPr>
            <a:lvl4pPr eaLnBrk="0" hangingPunct="0">
              <a:defRPr sz="2800" b="1">
                <a:solidFill>
                  <a:srgbClr val="006699"/>
                </a:solidFill>
              </a:defRPr>
            </a:lvl4pPr>
            <a:lvl5pPr eaLnBrk="0" hangingPunct="0">
              <a:defRPr sz="2800" b="1">
                <a:solidFill>
                  <a:srgbClr val="006699"/>
                </a:solidFill>
              </a:defRPr>
            </a:lvl5pPr>
            <a:lvl6pPr marL="457200" fontAlgn="base">
              <a:spcBef>
                <a:spcPct val="0"/>
              </a:spcBef>
              <a:spcAft>
                <a:spcPct val="0"/>
              </a:spcAft>
              <a:defRPr sz="2800" b="1">
                <a:solidFill>
                  <a:srgbClr val="006699"/>
                </a:solidFill>
              </a:defRPr>
            </a:lvl6pPr>
            <a:lvl7pPr marL="914400" fontAlgn="base">
              <a:spcBef>
                <a:spcPct val="0"/>
              </a:spcBef>
              <a:spcAft>
                <a:spcPct val="0"/>
              </a:spcAft>
              <a:defRPr sz="2800" b="1">
                <a:solidFill>
                  <a:srgbClr val="006699"/>
                </a:solidFill>
              </a:defRPr>
            </a:lvl7pPr>
            <a:lvl8pPr marL="1371600" fontAlgn="base">
              <a:spcBef>
                <a:spcPct val="0"/>
              </a:spcBef>
              <a:spcAft>
                <a:spcPct val="0"/>
              </a:spcAft>
              <a:defRPr sz="2800" b="1">
                <a:solidFill>
                  <a:srgbClr val="006699"/>
                </a:solidFill>
              </a:defRPr>
            </a:lvl8pPr>
            <a:lvl9pPr marL="1828800" fontAlgn="base">
              <a:spcBef>
                <a:spcPct val="0"/>
              </a:spcBef>
              <a:spcAft>
                <a:spcPct val="0"/>
              </a:spcAft>
              <a:defRPr sz="2800" b="1">
                <a:solidFill>
                  <a:srgbClr val="006699"/>
                </a:solidFill>
              </a:defRPr>
            </a:lvl9pPr>
          </a:lstStyle>
          <a:p>
            <a:r>
              <a:rPr lang="zh-CN" altLang="en-US" dirty="0"/>
              <a:t>源程序</a:t>
            </a:r>
          </a:p>
        </p:txBody>
      </p:sp>
      <p:graphicFrame>
        <p:nvGraphicFramePr>
          <p:cNvPr id="1461267" name="Group 19"/>
          <p:cNvGraphicFramePr>
            <a:graphicFrameLocks noGrp="1"/>
          </p:cNvGraphicFramePr>
          <p:nvPr>
            <p:ph sz="half" idx="2"/>
            <p:extLst>
              <p:ext uri="{D42A27DB-BD31-4B8C-83A1-F6EECF244321}">
                <p14:modId xmlns:p14="http://schemas.microsoft.com/office/powerpoint/2010/main" val="600300601"/>
              </p:ext>
            </p:extLst>
          </p:nvPr>
        </p:nvGraphicFramePr>
        <p:xfrm>
          <a:off x="5462588" y="2886617"/>
          <a:ext cx="3519487" cy="517956"/>
        </p:xfrm>
        <a:graphic>
          <a:graphicData uri="http://schemas.openxmlformats.org/drawingml/2006/table">
            <a:tbl>
              <a:tblPr/>
              <a:tblGrid>
                <a:gridCol w="703262"/>
                <a:gridCol w="703263"/>
                <a:gridCol w="706437"/>
                <a:gridCol w="703263"/>
                <a:gridCol w="703262"/>
              </a:tblGrid>
              <a:tr h="517525">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dirty="0" smtClean="0">
                        <a:ln>
                          <a:noFill/>
                        </a:ln>
                        <a:solidFill>
                          <a:schemeClr val="accent2"/>
                        </a:solidFill>
                        <a:effectLst/>
                        <a:latin typeface="Arial" charset="0"/>
                        <a:ea typeface="幼圆" pitchFamily="49" charset="-122"/>
                      </a:endParaRPr>
                    </a:p>
                  </a:txBody>
                  <a:tcPr marT="45618" marB="45618" horzOverflow="overflow">
                    <a:lnL w="12700" cap="flat" cmpd="sng" algn="ctr">
                      <a:solidFill>
                        <a:srgbClr val="FF5050"/>
                      </a:solidFill>
                      <a:prstDash val="solid"/>
                      <a:round/>
                      <a:headEnd type="none" w="med" len="med"/>
                      <a:tailEnd type="none" w="med" len="med"/>
                    </a:lnL>
                    <a:lnR w="12700" cap="flat" cmpd="sng" algn="ctr">
                      <a:solidFill>
                        <a:srgbClr val="FF5050"/>
                      </a:solidFill>
                      <a:prstDash val="solid"/>
                      <a:round/>
                      <a:headEnd type="none" w="med" len="med"/>
                      <a:tailEnd type="none" w="med" len="med"/>
                    </a:lnR>
                    <a:lnT w="12700" cap="flat" cmpd="sng" algn="ctr">
                      <a:solidFill>
                        <a:srgbClr val="FF5050"/>
                      </a:solidFill>
                      <a:prstDash val="solid"/>
                      <a:round/>
                      <a:headEnd type="none" w="med" len="med"/>
                      <a:tailEnd type="none" w="med" len="med"/>
                    </a:lnT>
                    <a:lnB w="12700" cap="flat" cmpd="sng" algn="ctr">
                      <a:solidFill>
                        <a:srgbClr val="FF5050"/>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dirty="0" smtClean="0">
                        <a:ln>
                          <a:noFill/>
                        </a:ln>
                        <a:solidFill>
                          <a:schemeClr val="accent2"/>
                        </a:solidFill>
                        <a:effectLst/>
                        <a:latin typeface="Arial" charset="0"/>
                        <a:ea typeface="幼圆" pitchFamily="49" charset="-122"/>
                      </a:endParaRPr>
                    </a:p>
                  </a:txBody>
                  <a:tcPr marT="45618" marB="45618" horzOverflow="overflow">
                    <a:lnL w="12700" cap="flat" cmpd="sng" algn="ctr">
                      <a:solidFill>
                        <a:srgbClr val="FF5050"/>
                      </a:solidFill>
                      <a:prstDash val="solid"/>
                      <a:round/>
                      <a:headEnd type="none" w="med" len="med"/>
                      <a:tailEnd type="none" w="med" len="med"/>
                    </a:lnL>
                    <a:lnR w="12700" cap="flat" cmpd="sng" algn="ctr">
                      <a:solidFill>
                        <a:srgbClr val="FF5050"/>
                      </a:solidFill>
                      <a:prstDash val="solid"/>
                      <a:round/>
                      <a:headEnd type="none" w="med" len="med"/>
                      <a:tailEnd type="none" w="med" len="med"/>
                    </a:lnR>
                    <a:lnT w="12700" cap="flat" cmpd="sng" algn="ctr">
                      <a:solidFill>
                        <a:srgbClr val="FF5050"/>
                      </a:solidFill>
                      <a:prstDash val="solid"/>
                      <a:round/>
                      <a:headEnd type="none" w="med" len="med"/>
                      <a:tailEnd type="none" w="med" len="med"/>
                    </a:lnT>
                    <a:lnB w="12700" cap="flat" cmpd="sng" algn="ctr">
                      <a:solidFill>
                        <a:srgbClr val="FF5050"/>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dirty="0" smtClean="0">
                        <a:ln>
                          <a:noFill/>
                        </a:ln>
                        <a:solidFill>
                          <a:schemeClr val="accent2"/>
                        </a:solidFill>
                        <a:effectLst/>
                        <a:latin typeface="Arial" charset="0"/>
                        <a:ea typeface="幼圆" pitchFamily="49" charset="-122"/>
                      </a:endParaRPr>
                    </a:p>
                  </a:txBody>
                  <a:tcPr marT="45618" marB="45618" horzOverflow="overflow">
                    <a:lnL w="12700" cap="flat" cmpd="sng" algn="ctr">
                      <a:solidFill>
                        <a:srgbClr val="FF5050"/>
                      </a:solidFill>
                      <a:prstDash val="solid"/>
                      <a:round/>
                      <a:headEnd type="none" w="med" len="med"/>
                      <a:tailEnd type="none" w="med" len="med"/>
                    </a:lnL>
                    <a:lnR w="12700" cap="flat" cmpd="sng" algn="ctr">
                      <a:solidFill>
                        <a:srgbClr val="FF5050"/>
                      </a:solidFill>
                      <a:prstDash val="solid"/>
                      <a:round/>
                      <a:headEnd type="none" w="med" len="med"/>
                      <a:tailEnd type="none" w="med" len="med"/>
                    </a:lnR>
                    <a:lnT w="12700" cap="flat" cmpd="sng" algn="ctr">
                      <a:solidFill>
                        <a:srgbClr val="FF5050"/>
                      </a:solidFill>
                      <a:prstDash val="solid"/>
                      <a:round/>
                      <a:headEnd type="none" w="med" len="med"/>
                      <a:tailEnd type="none" w="med" len="med"/>
                    </a:lnT>
                    <a:lnB w="12700" cap="flat" cmpd="sng" algn="ctr">
                      <a:solidFill>
                        <a:srgbClr val="FF5050"/>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accent2"/>
                        </a:solidFill>
                        <a:effectLst/>
                        <a:latin typeface="Arial" charset="0"/>
                        <a:ea typeface="幼圆" pitchFamily="49" charset="-122"/>
                      </a:endParaRPr>
                    </a:p>
                  </a:txBody>
                  <a:tcPr marT="45618" marB="45618" horzOverflow="overflow">
                    <a:lnL w="12700" cap="flat" cmpd="sng" algn="ctr">
                      <a:solidFill>
                        <a:srgbClr val="FF5050"/>
                      </a:solidFill>
                      <a:prstDash val="solid"/>
                      <a:round/>
                      <a:headEnd type="none" w="med" len="med"/>
                      <a:tailEnd type="none" w="med" len="med"/>
                    </a:lnL>
                    <a:lnR w="12700" cap="flat" cmpd="sng" algn="ctr">
                      <a:solidFill>
                        <a:srgbClr val="FF5050"/>
                      </a:solidFill>
                      <a:prstDash val="solid"/>
                      <a:round/>
                      <a:headEnd type="none" w="med" len="med"/>
                      <a:tailEnd type="none" w="med" len="med"/>
                    </a:lnR>
                    <a:lnT w="12700" cap="flat" cmpd="sng" algn="ctr">
                      <a:solidFill>
                        <a:srgbClr val="FF5050"/>
                      </a:solidFill>
                      <a:prstDash val="solid"/>
                      <a:round/>
                      <a:headEnd type="none" w="med" len="med"/>
                      <a:tailEnd type="none" w="med" len="med"/>
                    </a:lnT>
                    <a:lnB w="12700" cap="flat" cmpd="sng" algn="ctr">
                      <a:solidFill>
                        <a:srgbClr val="FF5050"/>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dirty="0" smtClean="0">
                        <a:ln>
                          <a:noFill/>
                        </a:ln>
                        <a:solidFill>
                          <a:schemeClr val="accent2"/>
                        </a:solidFill>
                        <a:effectLst/>
                        <a:latin typeface="Arial" charset="0"/>
                        <a:ea typeface="幼圆" pitchFamily="49" charset="-122"/>
                      </a:endParaRPr>
                    </a:p>
                  </a:txBody>
                  <a:tcPr marT="45618" marB="45618" horzOverflow="overflow">
                    <a:lnL w="12700" cap="flat" cmpd="sng" algn="ctr">
                      <a:solidFill>
                        <a:srgbClr val="FF5050"/>
                      </a:solidFill>
                      <a:prstDash val="solid"/>
                      <a:round/>
                      <a:headEnd type="none" w="med" len="med"/>
                      <a:tailEnd type="none" w="med" len="med"/>
                    </a:lnL>
                    <a:lnR w="12700" cap="flat" cmpd="sng" algn="ctr">
                      <a:solidFill>
                        <a:srgbClr val="FF5050"/>
                      </a:solidFill>
                      <a:prstDash val="solid"/>
                      <a:round/>
                      <a:headEnd type="none" w="med" len="med"/>
                      <a:tailEnd type="none" w="med" len="med"/>
                    </a:lnR>
                    <a:lnT w="12700" cap="flat" cmpd="sng" algn="ctr">
                      <a:solidFill>
                        <a:srgbClr val="FF5050"/>
                      </a:solidFill>
                      <a:prstDash val="solid"/>
                      <a:round/>
                      <a:headEnd type="none" w="med" len="med"/>
                      <a:tailEnd type="none" w="med" len="med"/>
                    </a:lnT>
                    <a:lnB w="12700" cap="flat" cmpd="sng" algn="ctr">
                      <a:solidFill>
                        <a:srgbClr val="FF5050"/>
                      </a:solidFill>
                      <a:prstDash val="solid"/>
                      <a:round/>
                      <a:headEnd type="none" w="med" len="med"/>
                      <a:tailEnd type="none" w="med" len="med"/>
                    </a:lnB>
                    <a:lnTlToBr>
                      <a:noFill/>
                    </a:lnTlToBr>
                    <a:lnBlToTr>
                      <a:noFill/>
                    </a:lnBlToTr>
                    <a:noFill/>
                  </a:tcPr>
                </a:tc>
              </a:tr>
            </a:tbl>
          </a:graphicData>
        </a:graphic>
      </p:graphicFrame>
      <p:sp>
        <p:nvSpPr>
          <p:cNvPr id="99346" name="Line 18"/>
          <p:cNvSpPr>
            <a:spLocks noChangeShapeType="1"/>
          </p:cNvSpPr>
          <p:nvPr/>
        </p:nvSpPr>
        <p:spPr bwMode="auto">
          <a:xfrm>
            <a:off x="5848570" y="3451767"/>
            <a:ext cx="0" cy="855663"/>
          </a:xfrm>
          <a:prstGeom prst="line">
            <a:avLst/>
          </a:prstGeom>
          <a:noFill/>
          <a:ln w="38100" cap="sq">
            <a:solidFill>
              <a:srgbClr val="000099"/>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 name="圆角矩形 1"/>
          <p:cNvSpPr/>
          <p:nvPr/>
        </p:nvSpPr>
        <p:spPr>
          <a:xfrm>
            <a:off x="6681944" y="1043735"/>
            <a:ext cx="1980221" cy="585065"/>
          </a:xfrm>
          <a:prstGeom prst="round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FF"/>
                </a:solidFill>
              </a:rPr>
              <a:t>wj0704.asm</a:t>
            </a:r>
            <a:endParaRPr lang="zh-CN" altLang="en-US" dirty="0">
              <a:solidFill>
                <a:srgbClr val="0000FF"/>
              </a:solidFill>
            </a:endParaRPr>
          </a:p>
        </p:txBody>
      </p:sp>
    </p:spTree>
  </p:cSld>
  <p:clrMapOvr>
    <a:masterClrMapping/>
  </p:clrMapOvr>
  <p:transition>
    <p:random/>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a:xfrm>
            <a:off x="246063" y="1108075"/>
            <a:ext cx="8647112" cy="4660900"/>
          </a:xfrm>
        </p:spPr>
        <p:txBody>
          <a:bodyPr/>
          <a:lstStyle/>
          <a:p>
            <a:pPr eaLnBrk="1" hangingPunct="1">
              <a:lnSpc>
                <a:spcPct val="90000"/>
              </a:lnSpc>
              <a:buFontTx/>
              <a:buNone/>
            </a:pPr>
            <a:r>
              <a:rPr lang="en-US" altLang="zh-CN" sz="2400" b="0" dirty="0" smtClean="0">
                <a:solidFill>
                  <a:srgbClr val="000099"/>
                </a:solidFill>
              </a:rPr>
              <a:t>.code</a:t>
            </a:r>
          </a:p>
          <a:p>
            <a:pPr eaLnBrk="1" hangingPunct="1">
              <a:lnSpc>
                <a:spcPct val="90000"/>
              </a:lnSpc>
              <a:buFontTx/>
              <a:buNone/>
            </a:pPr>
            <a:r>
              <a:rPr lang="en-US" altLang="zh-CN" sz="2400" b="0" dirty="0" smtClean="0"/>
              <a:t>BEGIN:  CLI</a:t>
            </a:r>
          </a:p>
          <a:p>
            <a:pPr eaLnBrk="1" hangingPunct="1">
              <a:lnSpc>
                <a:spcPct val="90000"/>
              </a:lnSpc>
              <a:buFontTx/>
              <a:buNone/>
            </a:pPr>
            <a:r>
              <a:rPr lang="en-US" altLang="zh-CN" dirty="0">
                <a:solidFill>
                  <a:srgbClr val="000099"/>
                </a:solidFill>
              </a:rPr>
              <a:t> </a:t>
            </a:r>
            <a:r>
              <a:rPr lang="en-US" altLang="zh-CN" dirty="0" smtClean="0">
                <a:solidFill>
                  <a:srgbClr val="000099"/>
                </a:solidFill>
              </a:rPr>
              <a:t>             </a:t>
            </a:r>
            <a:r>
              <a:rPr lang="en-US" altLang="zh-CN" sz="2400" b="0" dirty="0" smtClean="0">
                <a:solidFill>
                  <a:srgbClr val="000099"/>
                </a:solidFill>
              </a:rPr>
              <a:t>MOV  AX, SEG IN_INTR  </a:t>
            </a:r>
            <a:r>
              <a:rPr lang="en-US" altLang="zh-CN" sz="2400" b="0" dirty="0" smtClean="0">
                <a:solidFill>
                  <a:srgbClr val="008000"/>
                </a:solidFill>
              </a:rPr>
              <a:t>;IN_INTR</a:t>
            </a:r>
            <a:r>
              <a:rPr lang="zh-CN" altLang="en-US" sz="2400" b="0" dirty="0" smtClean="0">
                <a:solidFill>
                  <a:srgbClr val="008000"/>
                </a:solidFill>
              </a:rPr>
              <a:t>是中断服务程序名</a:t>
            </a:r>
          </a:p>
          <a:p>
            <a:pPr eaLnBrk="1" hangingPunct="1">
              <a:lnSpc>
                <a:spcPct val="90000"/>
              </a:lnSpc>
              <a:buFontTx/>
              <a:buNone/>
            </a:pPr>
            <a:r>
              <a:rPr lang="en-US" altLang="zh-CN" sz="2400" b="0" dirty="0" smtClean="0">
                <a:solidFill>
                  <a:srgbClr val="000099"/>
                </a:solidFill>
              </a:rPr>
              <a:t>               MOV DS, AX</a:t>
            </a:r>
          </a:p>
          <a:p>
            <a:pPr eaLnBrk="1" hangingPunct="1">
              <a:lnSpc>
                <a:spcPct val="90000"/>
              </a:lnSpc>
              <a:buFontTx/>
              <a:buNone/>
            </a:pPr>
            <a:r>
              <a:rPr lang="en-US" altLang="zh-CN" sz="2400" b="0" dirty="0" smtClean="0">
                <a:solidFill>
                  <a:schemeClr val="tx2"/>
                </a:solidFill>
              </a:rPr>
              <a:t>               </a:t>
            </a:r>
            <a:r>
              <a:rPr lang="en-US" altLang="zh-CN" sz="2400" b="0" dirty="0" smtClean="0">
                <a:solidFill>
                  <a:srgbClr val="000099"/>
                </a:solidFill>
              </a:rPr>
              <a:t>LEA  BX, IN_INTR</a:t>
            </a:r>
          </a:p>
          <a:p>
            <a:pPr eaLnBrk="1" hangingPunct="1">
              <a:lnSpc>
                <a:spcPct val="90000"/>
              </a:lnSpc>
              <a:buFontTx/>
              <a:buNone/>
            </a:pPr>
            <a:r>
              <a:rPr lang="en-US" altLang="zh-CN" sz="2400" b="0" dirty="0" smtClean="0">
                <a:solidFill>
                  <a:schemeClr val="tx2"/>
                </a:solidFill>
              </a:rPr>
              <a:t>               </a:t>
            </a:r>
            <a:r>
              <a:rPr lang="en-US" altLang="zh-CN" sz="2400" b="0" dirty="0" smtClean="0">
                <a:solidFill>
                  <a:srgbClr val="000099"/>
                </a:solidFill>
              </a:rPr>
              <a:t>MOV AX, </a:t>
            </a:r>
            <a:r>
              <a:rPr lang="en-US" altLang="zh-CN" sz="2400" b="0" dirty="0" smtClean="0">
                <a:solidFill>
                  <a:srgbClr val="0000FF"/>
                </a:solidFill>
              </a:rPr>
              <a:t>25</a:t>
            </a:r>
            <a:r>
              <a:rPr lang="en-US" altLang="zh-CN" sz="2400" b="0" dirty="0" smtClean="0">
                <a:solidFill>
                  <a:srgbClr val="FF0000"/>
                </a:solidFill>
              </a:rPr>
              <a:t>0B</a:t>
            </a:r>
            <a:r>
              <a:rPr lang="en-US" altLang="zh-CN" sz="2400" b="0" dirty="0" smtClean="0">
                <a:solidFill>
                  <a:srgbClr val="000099"/>
                </a:solidFill>
              </a:rPr>
              <a:t>H</a:t>
            </a:r>
            <a:r>
              <a:rPr lang="en-US" altLang="zh-CN" sz="2400" b="0" dirty="0" smtClean="0">
                <a:solidFill>
                  <a:schemeClr val="tx2"/>
                </a:solidFill>
              </a:rPr>
              <a:t>  </a:t>
            </a:r>
            <a:r>
              <a:rPr lang="en-US" altLang="zh-CN" sz="2400" b="0" dirty="0" smtClean="0">
                <a:solidFill>
                  <a:srgbClr val="008000"/>
                </a:solidFill>
              </a:rPr>
              <a:t>;AH </a:t>
            </a:r>
            <a:r>
              <a:rPr lang="zh-CN" altLang="en-US" sz="2400" b="0" dirty="0" smtClean="0">
                <a:solidFill>
                  <a:srgbClr val="008000"/>
                </a:solidFill>
              </a:rPr>
              <a:t>中为功能号，</a:t>
            </a:r>
            <a:r>
              <a:rPr lang="en-US" altLang="zh-CN" sz="2400" b="0" dirty="0" smtClean="0">
                <a:solidFill>
                  <a:srgbClr val="008000"/>
                </a:solidFill>
              </a:rPr>
              <a:t>AL</a:t>
            </a:r>
            <a:r>
              <a:rPr lang="zh-CN" altLang="en-US" sz="2400" b="0" dirty="0" smtClean="0">
                <a:solidFill>
                  <a:srgbClr val="008000"/>
                </a:solidFill>
              </a:rPr>
              <a:t>中为中断类型</a:t>
            </a:r>
            <a:r>
              <a:rPr lang="zh-CN" altLang="en-US" sz="2400" b="0" dirty="0" smtClean="0">
                <a:solidFill>
                  <a:schemeClr val="tx2"/>
                </a:solidFill>
              </a:rPr>
              <a:t> </a:t>
            </a:r>
          </a:p>
          <a:p>
            <a:pPr eaLnBrk="1" hangingPunct="1">
              <a:lnSpc>
                <a:spcPct val="90000"/>
              </a:lnSpc>
              <a:buFontTx/>
              <a:buNone/>
            </a:pPr>
            <a:r>
              <a:rPr lang="zh-CN" altLang="en-US" sz="2400" b="0" dirty="0" smtClean="0">
                <a:solidFill>
                  <a:srgbClr val="000099"/>
                </a:solidFill>
              </a:rPr>
              <a:t>               </a:t>
            </a:r>
            <a:r>
              <a:rPr lang="en-US" altLang="zh-CN" sz="2400" b="0" dirty="0" smtClean="0">
                <a:solidFill>
                  <a:srgbClr val="000099"/>
                </a:solidFill>
              </a:rPr>
              <a:t>INT   21H              </a:t>
            </a:r>
            <a:r>
              <a:rPr lang="en-US" altLang="zh-CN" sz="2400" b="0" dirty="0" smtClean="0">
                <a:solidFill>
                  <a:srgbClr val="008000"/>
                </a:solidFill>
              </a:rPr>
              <a:t>;</a:t>
            </a:r>
            <a:r>
              <a:rPr lang="zh-CN" altLang="en-US" sz="2400" b="0" dirty="0" smtClean="0">
                <a:solidFill>
                  <a:srgbClr val="008000"/>
                </a:solidFill>
              </a:rPr>
              <a:t>装载</a:t>
            </a:r>
            <a:r>
              <a:rPr lang="en-US" altLang="zh-CN" sz="2400" b="0" dirty="0" smtClean="0">
                <a:solidFill>
                  <a:srgbClr val="008000"/>
                </a:solidFill>
              </a:rPr>
              <a:t>0BH</a:t>
            </a:r>
            <a:r>
              <a:rPr lang="zh-CN" altLang="en-US" sz="2400" b="0" dirty="0" smtClean="0">
                <a:solidFill>
                  <a:srgbClr val="008000"/>
                </a:solidFill>
              </a:rPr>
              <a:t>中断向量</a:t>
            </a:r>
          </a:p>
          <a:p>
            <a:pPr eaLnBrk="1" hangingPunct="1">
              <a:lnSpc>
                <a:spcPct val="90000"/>
              </a:lnSpc>
              <a:buFontTx/>
              <a:buNone/>
            </a:pPr>
            <a:r>
              <a:rPr lang="zh-CN" altLang="en-US" sz="2400" b="0" dirty="0" smtClean="0"/>
              <a:t>               </a:t>
            </a:r>
            <a:r>
              <a:rPr lang="en-US" altLang="zh-CN" sz="2400" b="0" dirty="0" smtClean="0"/>
              <a:t>MOV AX, @data</a:t>
            </a:r>
          </a:p>
          <a:p>
            <a:pPr eaLnBrk="1" hangingPunct="1">
              <a:lnSpc>
                <a:spcPct val="90000"/>
              </a:lnSpc>
              <a:buFontTx/>
              <a:buNone/>
            </a:pPr>
            <a:r>
              <a:rPr lang="en-US" altLang="zh-CN" sz="2400" b="0" dirty="0" smtClean="0"/>
              <a:t>               MOV DS, AX        </a:t>
            </a:r>
            <a:r>
              <a:rPr lang="en-US" altLang="zh-CN" sz="2400" b="0" dirty="0" smtClean="0">
                <a:solidFill>
                  <a:srgbClr val="008000"/>
                </a:solidFill>
              </a:rPr>
              <a:t>;</a:t>
            </a:r>
            <a:r>
              <a:rPr lang="zh-CN" altLang="en-US" sz="2400" b="0" dirty="0" smtClean="0">
                <a:solidFill>
                  <a:srgbClr val="008000"/>
                </a:solidFill>
              </a:rPr>
              <a:t>装载数据段段基址</a:t>
            </a:r>
          </a:p>
          <a:p>
            <a:pPr eaLnBrk="1" hangingPunct="1">
              <a:lnSpc>
                <a:spcPct val="90000"/>
              </a:lnSpc>
              <a:buFontTx/>
              <a:buNone/>
            </a:pPr>
            <a:r>
              <a:rPr lang="zh-CN" altLang="en-US" sz="2400" b="0" dirty="0" smtClean="0">
                <a:solidFill>
                  <a:srgbClr val="CCFF66"/>
                </a:solidFill>
              </a:rPr>
              <a:t>               </a:t>
            </a:r>
            <a:r>
              <a:rPr lang="en-US" altLang="zh-CN" sz="2400" b="0" dirty="0" smtClean="0">
                <a:solidFill>
                  <a:srgbClr val="FF0000"/>
                </a:solidFill>
              </a:rPr>
              <a:t>LEA IN_POINTER, IN_BUFFER</a:t>
            </a:r>
            <a:r>
              <a:rPr lang="en-US" altLang="zh-CN" sz="2400" b="0" dirty="0" smtClean="0">
                <a:solidFill>
                  <a:srgbClr val="CCFF66"/>
                </a:solidFill>
              </a:rPr>
              <a:t>       </a:t>
            </a:r>
            <a:r>
              <a:rPr lang="en-US" altLang="zh-CN" sz="2400" b="0" dirty="0" smtClean="0">
                <a:solidFill>
                  <a:srgbClr val="008000"/>
                </a:solidFill>
              </a:rPr>
              <a:t>;</a:t>
            </a:r>
            <a:r>
              <a:rPr lang="zh-CN" altLang="en-US" sz="2400" b="0" dirty="0" smtClean="0">
                <a:solidFill>
                  <a:srgbClr val="008000"/>
                </a:solidFill>
              </a:rPr>
              <a:t>设置指针初值</a:t>
            </a:r>
          </a:p>
          <a:p>
            <a:pPr eaLnBrk="1" hangingPunct="1">
              <a:lnSpc>
                <a:spcPct val="90000"/>
              </a:lnSpc>
              <a:buFontTx/>
              <a:buNone/>
            </a:pPr>
            <a:r>
              <a:rPr lang="zh-CN" altLang="en-US" sz="2400" b="0" dirty="0" smtClean="0"/>
              <a:t>               </a:t>
            </a:r>
            <a:r>
              <a:rPr lang="en-US" altLang="zh-CN" sz="2400" b="0" dirty="0" smtClean="0"/>
              <a:t>MOV  DONE, 0     </a:t>
            </a:r>
            <a:r>
              <a:rPr lang="en-US" altLang="zh-CN" sz="2400" b="0" dirty="0" smtClean="0">
                <a:solidFill>
                  <a:srgbClr val="008000"/>
                </a:solidFill>
              </a:rPr>
              <a:t>;</a:t>
            </a:r>
            <a:r>
              <a:rPr lang="zh-CN" altLang="en-US" sz="2400" b="0" dirty="0" smtClean="0">
                <a:solidFill>
                  <a:srgbClr val="008000"/>
                </a:solidFill>
              </a:rPr>
              <a:t>设置完成标志为“未完成”</a:t>
            </a:r>
          </a:p>
        </p:txBody>
      </p:sp>
      <p:sp>
        <p:nvSpPr>
          <p:cNvPr id="1462275" name="Text Box 3"/>
          <p:cNvSpPr txBox="1">
            <a:spLocks noChangeArrowheads="1"/>
          </p:cNvSpPr>
          <p:nvPr/>
        </p:nvSpPr>
        <p:spPr bwMode="auto">
          <a:xfrm>
            <a:off x="381102" y="114300"/>
            <a:ext cx="2525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0" hangingPunct="0">
              <a:defRPr sz="2800" b="0">
                <a:solidFill>
                  <a:srgbClr val="000099"/>
                </a:solidFill>
                <a:latin typeface="+mn-lt"/>
                <a:ea typeface="+mn-ea"/>
              </a:defRPr>
            </a:lvl1pPr>
            <a:lvl2pPr eaLnBrk="0" hangingPunct="0">
              <a:defRPr sz="2800" b="1">
                <a:solidFill>
                  <a:srgbClr val="006699"/>
                </a:solidFill>
              </a:defRPr>
            </a:lvl2pPr>
            <a:lvl3pPr eaLnBrk="0" hangingPunct="0">
              <a:defRPr sz="2800" b="1">
                <a:solidFill>
                  <a:srgbClr val="006699"/>
                </a:solidFill>
              </a:defRPr>
            </a:lvl3pPr>
            <a:lvl4pPr eaLnBrk="0" hangingPunct="0">
              <a:defRPr sz="2800" b="1">
                <a:solidFill>
                  <a:srgbClr val="006699"/>
                </a:solidFill>
              </a:defRPr>
            </a:lvl4pPr>
            <a:lvl5pPr eaLnBrk="0" hangingPunct="0">
              <a:defRPr sz="2800" b="1">
                <a:solidFill>
                  <a:srgbClr val="006699"/>
                </a:solidFill>
              </a:defRPr>
            </a:lvl5pPr>
            <a:lvl6pPr marL="457200" fontAlgn="base">
              <a:spcBef>
                <a:spcPct val="0"/>
              </a:spcBef>
              <a:spcAft>
                <a:spcPct val="0"/>
              </a:spcAft>
              <a:defRPr sz="2800" b="1">
                <a:solidFill>
                  <a:srgbClr val="006699"/>
                </a:solidFill>
              </a:defRPr>
            </a:lvl6pPr>
            <a:lvl7pPr marL="914400" fontAlgn="base">
              <a:spcBef>
                <a:spcPct val="0"/>
              </a:spcBef>
              <a:spcAft>
                <a:spcPct val="0"/>
              </a:spcAft>
              <a:defRPr sz="2800" b="1">
                <a:solidFill>
                  <a:srgbClr val="006699"/>
                </a:solidFill>
              </a:defRPr>
            </a:lvl7pPr>
            <a:lvl8pPr marL="1371600" fontAlgn="base">
              <a:spcBef>
                <a:spcPct val="0"/>
              </a:spcBef>
              <a:spcAft>
                <a:spcPct val="0"/>
              </a:spcAft>
              <a:defRPr sz="2800" b="1">
                <a:solidFill>
                  <a:srgbClr val="006699"/>
                </a:solidFill>
              </a:defRPr>
            </a:lvl8pPr>
            <a:lvl9pPr marL="1828800" fontAlgn="base">
              <a:spcBef>
                <a:spcPct val="0"/>
              </a:spcBef>
              <a:spcAft>
                <a:spcPct val="0"/>
              </a:spcAft>
              <a:defRPr sz="2800" b="1">
                <a:solidFill>
                  <a:srgbClr val="006699"/>
                </a:solidFill>
              </a:defRPr>
            </a:lvl9pPr>
          </a:lstStyle>
          <a:p>
            <a:r>
              <a:rPr lang="zh-CN" altLang="en-US" dirty="0"/>
              <a:t>源程序（续</a:t>
            </a:r>
            <a:r>
              <a:rPr lang="en-US" altLang="zh-CN" dirty="0"/>
              <a:t>1</a:t>
            </a:r>
            <a:r>
              <a:rPr lang="zh-CN" altLang="en-US" dirty="0"/>
              <a:t>）</a:t>
            </a:r>
          </a:p>
        </p:txBody>
      </p:sp>
    </p:spTree>
  </p:cSld>
  <p:clrMapOvr>
    <a:masterClrMapping/>
  </p:clrMapOvr>
  <p:transition>
    <p:random/>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1378" name="Rectangle 2"/>
              <p:cNvSpPr>
                <a:spLocks noGrp="1" noChangeArrowheads="1"/>
              </p:cNvSpPr>
              <p:nvPr>
                <p:ph type="body" idx="1"/>
              </p:nvPr>
            </p:nvSpPr>
            <p:spPr>
              <a:xfrm>
                <a:off x="476250" y="947738"/>
                <a:ext cx="8146200" cy="4101442"/>
              </a:xfrm>
            </p:spPr>
            <p:txBody>
              <a:bodyPr/>
              <a:lstStyle/>
              <a:p>
                <a:pPr eaLnBrk="1" hangingPunct="1">
                  <a:buFontTx/>
                  <a:buNone/>
                </a:pPr>
                <a:r>
                  <a:rPr lang="en-US" altLang="zh-CN" sz="2400" b="0" dirty="0" smtClean="0"/>
                  <a:t>	      </a:t>
                </a:r>
                <a:r>
                  <a:rPr lang="en-US" altLang="zh-CN" sz="2400" b="0" dirty="0" smtClean="0">
                    <a:solidFill>
                      <a:srgbClr val="000099"/>
                    </a:solidFill>
                  </a:rPr>
                  <a:t>IN      AL, 21H</a:t>
                </a:r>
              </a:p>
              <a:p>
                <a:pPr eaLnBrk="1" hangingPunct="1">
                  <a:buFontTx/>
                  <a:buNone/>
                </a:pPr>
                <a:r>
                  <a:rPr lang="en-US" altLang="zh-CN" sz="2400" b="0" dirty="0" smtClean="0">
                    <a:solidFill>
                      <a:srgbClr val="000099"/>
                    </a:solidFill>
                  </a:rPr>
                  <a:t>	      AND  AL, 1111</a:t>
                </a:r>
                <a:r>
                  <a:rPr lang="en-US" altLang="zh-CN" sz="2400" b="0" dirty="0" smtClean="0">
                    <a:solidFill>
                      <a:srgbClr val="FF0000"/>
                    </a:solidFill>
                  </a:rPr>
                  <a:t>0</a:t>
                </a:r>
                <a:r>
                  <a:rPr lang="en-US" altLang="zh-CN" sz="2400" b="0" dirty="0" smtClean="0">
                    <a:solidFill>
                      <a:srgbClr val="000099"/>
                    </a:solidFill>
                  </a:rPr>
                  <a:t>111B</a:t>
                </a:r>
              </a:p>
              <a:p>
                <a:pPr eaLnBrk="1" hangingPunct="1">
                  <a:buFontTx/>
                  <a:buNone/>
                </a:pPr>
                <a:r>
                  <a:rPr lang="en-US" altLang="zh-CN" sz="2400" b="0" dirty="0" smtClean="0">
                    <a:solidFill>
                      <a:srgbClr val="000099"/>
                    </a:solidFill>
                  </a:rPr>
                  <a:t>	      OUT  21H, AL                    </a:t>
                </a:r>
                <a:r>
                  <a:rPr lang="en-US" altLang="zh-CN" sz="2400" b="0" dirty="0" smtClean="0">
                    <a:solidFill>
                      <a:srgbClr val="008000"/>
                    </a:solidFill>
                  </a:rPr>
                  <a:t>;</a:t>
                </a:r>
                <a:r>
                  <a:rPr lang="zh-CN" altLang="en-US" sz="2400" b="0" dirty="0" smtClean="0">
                    <a:solidFill>
                      <a:srgbClr val="008000"/>
                    </a:solidFill>
                  </a:rPr>
                  <a:t>清除</a:t>
                </a:r>
                <a:r>
                  <a:rPr lang="en-US" altLang="zh-CN" sz="2400" b="0" dirty="0" smtClean="0">
                    <a:solidFill>
                      <a:srgbClr val="008000"/>
                    </a:solidFill>
                  </a:rPr>
                  <a:t>IR3</a:t>
                </a:r>
                <a:r>
                  <a:rPr lang="zh-CN" altLang="en-US" sz="2400" b="0" dirty="0" smtClean="0">
                    <a:solidFill>
                      <a:srgbClr val="008000"/>
                    </a:solidFill>
                  </a:rPr>
                  <a:t>的屏蔽位</a:t>
                </a:r>
              </a:p>
              <a:p>
                <a:pPr eaLnBrk="1" hangingPunct="1">
                  <a:buFontTx/>
                  <a:buNone/>
                </a:pPr>
                <a:r>
                  <a:rPr lang="zh-CN" altLang="en-US" sz="2400" b="0" dirty="0" smtClean="0"/>
                  <a:t>	      </a:t>
                </a:r>
                <a:r>
                  <a:rPr lang="en-US" altLang="zh-CN" sz="2400" b="0" dirty="0" smtClean="0"/>
                  <a:t>STI                                     </a:t>
                </a:r>
                <a:r>
                  <a:rPr lang="en-US" altLang="zh-CN" sz="2400" b="0" dirty="0" smtClean="0">
                    <a:solidFill>
                      <a:srgbClr val="008000"/>
                    </a:solidFill>
                  </a:rPr>
                  <a:t>;</a:t>
                </a:r>
                <a:r>
                  <a:rPr lang="zh-CN" altLang="en-US" sz="2400" b="0" dirty="0" smtClean="0">
                    <a:solidFill>
                      <a:srgbClr val="008000"/>
                    </a:solidFill>
                  </a:rPr>
                  <a:t>开放中断</a:t>
                </a:r>
              </a:p>
              <a:p>
                <a:pPr eaLnBrk="1" hangingPunct="1">
                  <a:buFontTx/>
                  <a:buNone/>
                </a:pPr>
                <a:r>
                  <a:rPr lang="en-US" altLang="zh-CN" sz="2400" b="0" dirty="0" smtClean="0">
                    <a:solidFill>
                      <a:srgbClr val="FF0000"/>
                    </a:solidFill>
                  </a:rPr>
                  <a:t>W:     CMP  DONE, 0</a:t>
                </a:r>
              </a:p>
              <a:p>
                <a:pPr eaLnBrk="1" hangingPunct="1">
                  <a:buFontTx/>
                  <a:buNone/>
                </a:pPr>
                <a:r>
                  <a:rPr lang="en-US" altLang="zh-CN" sz="2400" b="0" dirty="0" smtClean="0">
                    <a:solidFill>
                      <a:srgbClr val="CCFF66"/>
                    </a:solidFill>
                  </a:rPr>
                  <a:t>	      </a:t>
                </a:r>
                <a:r>
                  <a:rPr lang="en-US" altLang="zh-CN" sz="2400" b="0" dirty="0" smtClean="0">
                    <a:solidFill>
                      <a:srgbClr val="FF0000"/>
                    </a:solidFill>
                  </a:rPr>
                  <a:t>JZ      W</a:t>
                </a:r>
                <a:r>
                  <a:rPr lang="en-US" altLang="zh-CN" sz="2400" b="0" dirty="0" smtClean="0">
                    <a:solidFill>
                      <a:srgbClr val="CCFF66"/>
                    </a:solidFill>
                  </a:rPr>
                  <a:t>                              </a:t>
                </a:r>
                <a:r>
                  <a:rPr lang="en-US" altLang="zh-CN" sz="2400" b="0" dirty="0" smtClean="0">
                    <a:solidFill>
                      <a:srgbClr val="008000"/>
                    </a:solidFill>
                  </a:rPr>
                  <a:t>;</a:t>
                </a:r>
                <a:r>
                  <a:rPr lang="zh-CN" altLang="en-US" sz="2400" b="0" dirty="0" smtClean="0">
                    <a:solidFill>
                      <a:srgbClr val="008000"/>
                    </a:solidFill>
                  </a:rPr>
                  <a:t>等待完成</a:t>
                </a:r>
              </a:p>
              <a:p>
                <a:pPr eaLnBrk="1" hangingPunct="1">
                  <a:buFontTx/>
                  <a:buNone/>
                </a:pPr>
                <a:r>
                  <a:rPr lang="zh-CN" altLang="en-US" sz="2400" b="0" dirty="0" smtClean="0">
                    <a:solidFill>
                      <a:srgbClr val="CCFF66"/>
                    </a:solidFill>
                  </a:rPr>
                  <a:t>	      </a:t>
                </a:r>
                <a:r>
                  <a:rPr lang="zh-CN" altLang="en-US" sz="2400" b="0" dirty="0" smtClean="0">
                    <a:solidFill>
                      <a:srgbClr val="FF0000"/>
                    </a:solidFill>
                  </a:rPr>
                  <a:t>  </a:t>
                </a:r>
                <a14:m>
                  <m:oMath xmlns:m="http://schemas.openxmlformats.org/officeDocument/2006/math">
                    <m:r>
                      <a:rPr lang="en-US" altLang="zh-CN" sz="2400" b="0" i="1" dirty="0" smtClean="0">
                        <a:solidFill>
                          <a:srgbClr val="0000FF"/>
                        </a:solidFill>
                        <a:latin typeface="Cambria Math"/>
                        <a:ea typeface="Cambria Math"/>
                      </a:rPr>
                      <m:t>⋮</m:t>
                    </m:r>
                  </m:oMath>
                </a14:m>
                <a:r>
                  <a:rPr lang="en-US" altLang="zh-CN" sz="2400" b="0" dirty="0" smtClean="0">
                    <a:solidFill>
                      <a:srgbClr val="0000FF"/>
                    </a:solidFill>
                  </a:rPr>
                  <a:t> </a:t>
                </a:r>
                <a:r>
                  <a:rPr lang="en-US" altLang="zh-CN" sz="2400" b="0" dirty="0" smtClean="0">
                    <a:solidFill>
                      <a:srgbClr val="FF0000"/>
                    </a:solidFill>
                  </a:rPr>
                  <a:t>                    </a:t>
                </a:r>
                <a:r>
                  <a:rPr lang="en-US" altLang="zh-CN" sz="2400" b="0" dirty="0" smtClean="0">
                    <a:solidFill>
                      <a:srgbClr val="CCFF66"/>
                    </a:solidFill>
                  </a:rPr>
                  <a:t>                   </a:t>
                </a:r>
                <a:r>
                  <a:rPr lang="en-US" altLang="zh-CN" sz="2400" b="0" dirty="0" smtClean="0">
                    <a:solidFill>
                      <a:srgbClr val="008000"/>
                    </a:solidFill>
                  </a:rPr>
                  <a:t>;</a:t>
                </a:r>
                <a:r>
                  <a:rPr lang="zh-CN" altLang="en-US" sz="2400" b="0" dirty="0" smtClean="0">
                    <a:solidFill>
                      <a:srgbClr val="008000"/>
                    </a:solidFill>
                  </a:rPr>
                  <a:t>结束处理</a:t>
                </a:r>
              </a:p>
              <a:p>
                <a:pPr eaLnBrk="1" hangingPunct="1">
                  <a:buFontTx/>
                  <a:buNone/>
                </a:pPr>
                <a:r>
                  <a:rPr lang="zh-CN" altLang="en-US" sz="2400" b="0" dirty="0" smtClean="0"/>
                  <a:t>	      </a:t>
                </a:r>
                <a:r>
                  <a:rPr lang="en-US" altLang="zh-CN" sz="2400" b="0" dirty="0" smtClean="0"/>
                  <a:t>MOV  AX, 4C00H</a:t>
                </a:r>
              </a:p>
              <a:p>
                <a:pPr eaLnBrk="1" hangingPunct="1">
                  <a:buFontTx/>
                  <a:buNone/>
                </a:pPr>
                <a:r>
                  <a:rPr lang="en-US" altLang="zh-CN" sz="2400" b="0" dirty="0" smtClean="0"/>
                  <a:t>	      INT  21H</a:t>
                </a:r>
              </a:p>
            </p:txBody>
          </p:sp>
        </mc:Choice>
        <mc:Fallback xmlns="">
          <p:sp>
            <p:nvSpPr>
              <p:cNvPr id="101378" name="Rectangle 2"/>
              <p:cNvSpPr>
                <a:spLocks noGrp="1" noRot="1" noChangeAspect="1" noMove="1" noResize="1" noEditPoints="1" noAdjustHandles="1" noChangeArrowheads="1" noChangeShapeType="1" noTextEdit="1"/>
              </p:cNvSpPr>
              <p:nvPr>
                <p:ph type="body" idx="1"/>
              </p:nvPr>
            </p:nvSpPr>
            <p:spPr>
              <a:xfrm>
                <a:off x="476250" y="947738"/>
                <a:ext cx="8146200" cy="4101442"/>
              </a:xfrm>
              <a:blipFill rotWithShape="1">
                <a:blip r:embed="rId2"/>
                <a:stretch>
                  <a:fillRect l="-1123" t="-1040" b="-297"/>
                </a:stretch>
              </a:blipFill>
            </p:spPr>
            <p:txBody>
              <a:bodyPr/>
              <a:lstStyle/>
              <a:p>
                <a:r>
                  <a:rPr lang="zh-CN" altLang="en-US">
                    <a:noFill/>
                  </a:rPr>
                  <a:t> </a:t>
                </a:r>
              </a:p>
            </p:txBody>
          </p:sp>
        </mc:Fallback>
      </mc:AlternateContent>
      <p:sp>
        <p:nvSpPr>
          <p:cNvPr id="1463299" name="Text Box 3"/>
          <p:cNvSpPr txBox="1">
            <a:spLocks noChangeArrowheads="1"/>
          </p:cNvSpPr>
          <p:nvPr/>
        </p:nvSpPr>
        <p:spPr bwMode="auto">
          <a:xfrm>
            <a:off x="381102" y="114300"/>
            <a:ext cx="2525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0" hangingPunct="0">
              <a:defRPr sz="2800" b="0">
                <a:solidFill>
                  <a:srgbClr val="000099"/>
                </a:solidFill>
                <a:latin typeface="+mn-lt"/>
                <a:ea typeface="+mn-ea"/>
              </a:defRPr>
            </a:lvl1pPr>
            <a:lvl2pPr eaLnBrk="0" hangingPunct="0">
              <a:defRPr sz="2800" b="1">
                <a:solidFill>
                  <a:srgbClr val="006699"/>
                </a:solidFill>
              </a:defRPr>
            </a:lvl2pPr>
            <a:lvl3pPr eaLnBrk="0" hangingPunct="0">
              <a:defRPr sz="2800" b="1">
                <a:solidFill>
                  <a:srgbClr val="006699"/>
                </a:solidFill>
              </a:defRPr>
            </a:lvl3pPr>
            <a:lvl4pPr eaLnBrk="0" hangingPunct="0">
              <a:defRPr sz="2800" b="1">
                <a:solidFill>
                  <a:srgbClr val="006699"/>
                </a:solidFill>
              </a:defRPr>
            </a:lvl4pPr>
            <a:lvl5pPr eaLnBrk="0" hangingPunct="0">
              <a:defRPr sz="2800" b="1">
                <a:solidFill>
                  <a:srgbClr val="006699"/>
                </a:solidFill>
              </a:defRPr>
            </a:lvl5pPr>
            <a:lvl6pPr marL="457200" fontAlgn="base">
              <a:spcBef>
                <a:spcPct val="0"/>
              </a:spcBef>
              <a:spcAft>
                <a:spcPct val="0"/>
              </a:spcAft>
              <a:defRPr sz="2800" b="1">
                <a:solidFill>
                  <a:srgbClr val="006699"/>
                </a:solidFill>
              </a:defRPr>
            </a:lvl6pPr>
            <a:lvl7pPr marL="914400" fontAlgn="base">
              <a:spcBef>
                <a:spcPct val="0"/>
              </a:spcBef>
              <a:spcAft>
                <a:spcPct val="0"/>
              </a:spcAft>
              <a:defRPr sz="2800" b="1">
                <a:solidFill>
                  <a:srgbClr val="006699"/>
                </a:solidFill>
              </a:defRPr>
            </a:lvl7pPr>
            <a:lvl8pPr marL="1371600" fontAlgn="base">
              <a:spcBef>
                <a:spcPct val="0"/>
              </a:spcBef>
              <a:spcAft>
                <a:spcPct val="0"/>
              </a:spcAft>
              <a:defRPr sz="2800" b="1">
                <a:solidFill>
                  <a:srgbClr val="006699"/>
                </a:solidFill>
              </a:defRPr>
            </a:lvl8pPr>
            <a:lvl9pPr marL="1828800" fontAlgn="base">
              <a:spcBef>
                <a:spcPct val="0"/>
              </a:spcBef>
              <a:spcAft>
                <a:spcPct val="0"/>
              </a:spcAft>
              <a:defRPr sz="2800" b="1">
                <a:solidFill>
                  <a:srgbClr val="006699"/>
                </a:solidFill>
              </a:defRPr>
            </a:lvl9pPr>
          </a:lstStyle>
          <a:p>
            <a:r>
              <a:rPr lang="zh-CN" altLang="en-US" dirty="0"/>
              <a:t>源程序（续</a:t>
            </a:r>
            <a:r>
              <a:rPr lang="en-US" altLang="zh-CN" dirty="0"/>
              <a:t>2</a:t>
            </a:r>
            <a:r>
              <a:rPr lang="zh-CN" altLang="en-US" dirty="0"/>
              <a:t>）</a:t>
            </a:r>
          </a:p>
        </p:txBody>
      </p:sp>
    </p:spTree>
  </p:cSld>
  <p:clrMapOvr>
    <a:masterClrMapping/>
  </p:clrMapOvr>
  <p:transition>
    <p:random/>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idx="1"/>
          </p:nvPr>
        </p:nvSpPr>
        <p:spPr>
          <a:xfrm>
            <a:off x="290513" y="952500"/>
            <a:ext cx="8647112" cy="4951413"/>
          </a:xfrm>
        </p:spPr>
        <p:txBody>
          <a:bodyPr/>
          <a:lstStyle/>
          <a:p>
            <a:pPr eaLnBrk="1" hangingPunct="1">
              <a:lnSpc>
                <a:spcPct val="90000"/>
              </a:lnSpc>
              <a:buFontTx/>
              <a:buNone/>
            </a:pPr>
            <a:r>
              <a:rPr lang="en-US" altLang="zh-CN" sz="2400" b="0" dirty="0" smtClean="0">
                <a:solidFill>
                  <a:srgbClr val="008000"/>
                </a:solidFill>
              </a:rPr>
              <a:t>;</a:t>
            </a:r>
            <a:r>
              <a:rPr lang="zh-CN" altLang="en-US" sz="2400" b="0" dirty="0" smtClean="0">
                <a:solidFill>
                  <a:srgbClr val="008000"/>
                </a:solidFill>
              </a:rPr>
              <a:t>输入中断服务程序</a:t>
            </a:r>
          </a:p>
          <a:p>
            <a:pPr eaLnBrk="1" hangingPunct="1">
              <a:lnSpc>
                <a:spcPct val="90000"/>
              </a:lnSpc>
              <a:buFontTx/>
              <a:buNone/>
            </a:pPr>
            <a:r>
              <a:rPr lang="en-US" altLang="zh-CN" sz="2400" b="0" dirty="0" smtClean="0">
                <a:solidFill>
                  <a:srgbClr val="0000FF"/>
                </a:solidFill>
              </a:rPr>
              <a:t>IN_INTR   PROC  FAR</a:t>
            </a:r>
          </a:p>
          <a:p>
            <a:pPr eaLnBrk="1" hangingPunct="1">
              <a:lnSpc>
                <a:spcPct val="90000"/>
              </a:lnSpc>
              <a:buFontTx/>
              <a:buNone/>
            </a:pPr>
            <a:r>
              <a:rPr lang="en-US" altLang="zh-CN" sz="2400" b="0" dirty="0" smtClean="0"/>
              <a:t>	PUSH  DS          </a:t>
            </a:r>
            <a:r>
              <a:rPr lang="en-US" altLang="zh-CN" sz="2400" b="0" dirty="0" smtClean="0">
                <a:solidFill>
                  <a:srgbClr val="008000"/>
                </a:solidFill>
              </a:rPr>
              <a:t>;</a:t>
            </a:r>
            <a:r>
              <a:rPr lang="zh-CN" altLang="en-US" sz="2400" b="0" dirty="0" smtClean="0">
                <a:solidFill>
                  <a:srgbClr val="008000"/>
                </a:solidFill>
              </a:rPr>
              <a:t>保护现场</a:t>
            </a:r>
          </a:p>
          <a:p>
            <a:pPr eaLnBrk="1" hangingPunct="1">
              <a:lnSpc>
                <a:spcPct val="90000"/>
              </a:lnSpc>
              <a:buFontTx/>
              <a:buNone/>
            </a:pPr>
            <a:r>
              <a:rPr lang="zh-CN" altLang="en-US" sz="2400" b="0" dirty="0" smtClean="0"/>
              <a:t>	</a:t>
            </a:r>
            <a:r>
              <a:rPr lang="en-US" altLang="zh-CN" sz="2400" b="0" dirty="0" smtClean="0"/>
              <a:t>PUSH  AX</a:t>
            </a:r>
          </a:p>
          <a:p>
            <a:pPr eaLnBrk="1" hangingPunct="1">
              <a:lnSpc>
                <a:spcPct val="90000"/>
              </a:lnSpc>
              <a:buFontTx/>
              <a:buNone/>
            </a:pPr>
            <a:r>
              <a:rPr lang="en-US" altLang="zh-CN" sz="2400" b="0" dirty="0" smtClean="0"/>
              <a:t>	PUSH  BX</a:t>
            </a:r>
          </a:p>
          <a:p>
            <a:pPr eaLnBrk="1" hangingPunct="1">
              <a:lnSpc>
                <a:spcPct val="90000"/>
              </a:lnSpc>
              <a:buFontTx/>
              <a:buNone/>
            </a:pPr>
            <a:r>
              <a:rPr lang="en-US" altLang="zh-CN" sz="2400" b="0" dirty="0" smtClean="0"/>
              <a:t>	PUSH  DX</a:t>
            </a:r>
          </a:p>
          <a:p>
            <a:pPr eaLnBrk="1" hangingPunct="1">
              <a:lnSpc>
                <a:spcPct val="90000"/>
              </a:lnSpc>
              <a:buFontTx/>
              <a:buNone/>
            </a:pPr>
            <a:r>
              <a:rPr lang="en-US" altLang="zh-CN" sz="2400" b="0" dirty="0" smtClean="0"/>
              <a:t>	</a:t>
            </a:r>
            <a:r>
              <a:rPr lang="en-US" altLang="zh-CN" sz="2400" b="0" dirty="0" smtClean="0">
                <a:solidFill>
                  <a:schemeClr val="tx2"/>
                </a:solidFill>
              </a:rPr>
              <a:t>STI	</a:t>
            </a:r>
            <a:r>
              <a:rPr lang="en-US" altLang="zh-CN" sz="2400" b="0" dirty="0" smtClean="0"/>
              <a:t>	        </a:t>
            </a:r>
            <a:r>
              <a:rPr lang="en-US" altLang="zh-CN" sz="2400" b="0" dirty="0" smtClean="0">
                <a:solidFill>
                  <a:srgbClr val="008000"/>
                </a:solidFill>
              </a:rPr>
              <a:t>;</a:t>
            </a:r>
            <a:r>
              <a:rPr lang="zh-CN" altLang="en-US" sz="2400" b="0" dirty="0" smtClean="0">
                <a:solidFill>
                  <a:srgbClr val="008000"/>
                </a:solidFill>
              </a:rPr>
              <a:t>开放中断，允许响应更高级中断</a:t>
            </a:r>
          </a:p>
          <a:p>
            <a:pPr eaLnBrk="1" hangingPunct="1">
              <a:lnSpc>
                <a:spcPct val="90000"/>
              </a:lnSpc>
              <a:buFontTx/>
              <a:buNone/>
            </a:pPr>
            <a:r>
              <a:rPr lang="zh-CN" altLang="en-US" sz="2400" b="0" dirty="0" smtClean="0"/>
              <a:t>	</a:t>
            </a:r>
            <a:r>
              <a:rPr lang="en-US" altLang="zh-CN" sz="2400" b="0" dirty="0" smtClean="0"/>
              <a:t>MOV  AX, @data</a:t>
            </a:r>
          </a:p>
          <a:p>
            <a:pPr eaLnBrk="1" hangingPunct="1">
              <a:lnSpc>
                <a:spcPct val="90000"/>
              </a:lnSpc>
              <a:buFontTx/>
              <a:buNone/>
            </a:pPr>
            <a:r>
              <a:rPr lang="en-US" altLang="zh-CN" sz="2400" b="0" dirty="0" smtClean="0"/>
              <a:t>	MOV  DS, AX   </a:t>
            </a:r>
            <a:r>
              <a:rPr lang="en-US" altLang="zh-CN" sz="2400" b="0" dirty="0" smtClean="0">
                <a:solidFill>
                  <a:srgbClr val="008000"/>
                </a:solidFill>
              </a:rPr>
              <a:t>;</a:t>
            </a:r>
            <a:r>
              <a:rPr lang="zh-CN" altLang="en-US" sz="2400" b="0" dirty="0" smtClean="0">
                <a:solidFill>
                  <a:srgbClr val="008000"/>
                </a:solidFill>
              </a:rPr>
              <a:t>在中断服务程序中重新装载</a:t>
            </a:r>
            <a:r>
              <a:rPr lang="en-US" altLang="zh-CN" sz="2400" b="0" dirty="0" smtClean="0">
                <a:solidFill>
                  <a:srgbClr val="008000"/>
                </a:solidFill>
              </a:rPr>
              <a:t>DS</a:t>
            </a:r>
            <a:r>
              <a:rPr lang="zh-CN" altLang="en-US" sz="2400" b="0" dirty="0" smtClean="0">
                <a:solidFill>
                  <a:srgbClr val="008000"/>
                </a:solidFill>
              </a:rPr>
              <a:t>寄存器</a:t>
            </a:r>
          </a:p>
          <a:p>
            <a:pPr eaLnBrk="1" hangingPunct="1">
              <a:lnSpc>
                <a:spcPct val="90000"/>
              </a:lnSpc>
              <a:buFontTx/>
              <a:buNone/>
            </a:pPr>
            <a:r>
              <a:rPr lang="zh-CN" altLang="en-US" sz="2400" b="0" dirty="0" smtClean="0"/>
              <a:t>	</a:t>
            </a:r>
            <a:r>
              <a:rPr lang="en-US" altLang="zh-CN" sz="2400" b="0" dirty="0" smtClean="0"/>
              <a:t>MOV  BX, IN_POINTER    </a:t>
            </a:r>
            <a:r>
              <a:rPr lang="en-US" altLang="zh-CN" sz="2400" b="0" dirty="0" smtClean="0">
                <a:solidFill>
                  <a:srgbClr val="008000"/>
                </a:solidFill>
              </a:rPr>
              <a:t>;</a:t>
            </a:r>
            <a:r>
              <a:rPr lang="zh-CN" altLang="en-US" sz="2400" b="0" dirty="0" smtClean="0">
                <a:solidFill>
                  <a:srgbClr val="008000"/>
                </a:solidFill>
              </a:rPr>
              <a:t>装载缓冲区指针</a:t>
            </a:r>
          </a:p>
          <a:p>
            <a:pPr eaLnBrk="1" hangingPunct="1">
              <a:lnSpc>
                <a:spcPct val="90000"/>
              </a:lnSpc>
              <a:buFontTx/>
              <a:buNone/>
            </a:pPr>
            <a:r>
              <a:rPr lang="zh-CN" altLang="en-US" sz="2400" b="0" dirty="0" smtClean="0"/>
              <a:t>	</a:t>
            </a:r>
            <a:r>
              <a:rPr lang="en-US" altLang="zh-CN" sz="2400" b="0" dirty="0" smtClean="0">
                <a:solidFill>
                  <a:srgbClr val="FF0000"/>
                </a:solidFill>
              </a:rPr>
              <a:t>MOV  DX, 240H</a:t>
            </a:r>
          </a:p>
          <a:p>
            <a:pPr eaLnBrk="1" hangingPunct="1">
              <a:lnSpc>
                <a:spcPct val="90000"/>
              </a:lnSpc>
              <a:buFontTx/>
              <a:buNone/>
            </a:pPr>
            <a:r>
              <a:rPr lang="en-US" altLang="zh-CN" sz="2400" b="0" dirty="0" smtClean="0">
                <a:solidFill>
                  <a:srgbClr val="CCFF66"/>
                </a:solidFill>
              </a:rPr>
              <a:t>	</a:t>
            </a:r>
            <a:r>
              <a:rPr lang="en-US" altLang="zh-CN" sz="2400" b="0" dirty="0" smtClean="0">
                <a:solidFill>
                  <a:srgbClr val="FF0000"/>
                </a:solidFill>
              </a:rPr>
              <a:t>IN	    AL, DX</a:t>
            </a:r>
            <a:r>
              <a:rPr lang="en-US" altLang="zh-CN" sz="2400" b="0" dirty="0" smtClean="0">
                <a:solidFill>
                  <a:srgbClr val="CCFF66"/>
                </a:solidFill>
              </a:rPr>
              <a:t>  </a:t>
            </a:r>
            <a:r>
              <a:rPr lang="en-US" altLang="zh-CN" sz="2400" b="0" dirty="0" smtClean="0">
                <a:solidFill>
                  <a:srgbClr val="008000"/>
                </a:solidFill>
              </a:rPr>
              <a:t>;</a:t>
            </a:r>
            <a:r>
              <a:rPr lang="zh-CN" altLang="en-US" sz="2400" b="0" dirty="0" smtClean="0">
                <a:solidFill>
                  <a:srgbClr val="008000"/>
                </a:solidFill>
              </a:rPr>
              <a:t>从输入设备读取一个数据</a:t>
            </a:r>
            <a:r>
              <a:rPr lang="en-US" altLang="zh-CN" sz="2400" b="0" dirty="0" smtClean="0">
                <a:solidFill>
                  <a:srgbClr val="008000"/>
                </a:solidFill>
              </a:rPr>
              <a:t>,</a:t>
            </a:r>
            <a:r>
              <a:rPr lang="zh-CN" altLang="en-US" sz="2400" b="0" dirty="0" smtClean="0">
                <a:solidFill>
                  <a:srgbClr val="008000"/>
                </a:solidFill>
              </a:rPr>
              <a:t>同时清除中断请求</a:t>
            </a:r>
          </a:p>
        </p:txBody>
      </p:sp>
      <p:sp>
        <p:nvSpPr>
          <p:cNvPr id="1464323" name="Text Box 3"/>
          <p:cNvSpPr txBox="1">
            <a:spLocks noChangeArrowheads="1"/>
          </p:cNvSpPr>
          <p:nvPr/>
        </p:nvSpPr>
        <p:spPr bwMode="auto">
          <a:xfrm>
            <a:off x="381103" y="142875"/>
            <a:ext cx="2525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0" hangingPunct="0">
              <a:defRPr sz="2800" b="0">
                <a:solidFill>
                  <a:srgbClr val="000099"/>
                </a:solidFill>
                <a:latin typeface="+mn-lt"/>
                <a:ea typeface="+mn-ea"/>
              </a:defRPr>
            </a:lvl1pPr>
            <a:lvl2pPr eaLnBrk="0" hangingPunct="0">
              <a:defRPr sz="2800" b="1">
                <a:solidFill>
                  <a:srgbClr val="006699"/>
                </a:solidFill>
              </a:defRPr>
            </a:lvl2pPr>
            <a:lvl3pPr eaLnBrk="0" hangingPunct="0">
              <a:defRPr sz="2800" b="1">
                <a:solidFill>
                  <a:srgbClr val="006699"/>
                </a:solidFill>
              </a:defRPr>
            </a:lvl3pPr>
            <a:lvl4pPr eaLnBrk="0" hangingPunct="0">
              <a:defRPr sz="2800" b="1">
                <a:solidFill>
                  <a:srgbClr val="006699"/>
                </a:solidFill>
              </a:defRPr>
            </a:lvl4pPr>
            <a:lvl5pPr eaLnBrk="0" hangingPunct="0">
              <a:defRPr sz="2800" b="1">
                <a:solidFill>
                  <a:srgbClr val="006699"/>
                </a:solidFill>
              </a:defRPr>
            </a:lvl5pPr>
            <a:lvl6pPr marL="457200" fontAlgn="base">
              <a:spcBef>
                <a:spcPct val="0"/>
              </a:spcBef>
              <a:spcAft>
                <a:spcPct val="0"/>
              </a:spcAft>
              <a:defRPr sz="2800" b="1">
                <a:solidFill>
                  <a:srgbClr val="006699"/>
                </a:solidFill>
              </a:defRPr>
            </a:lvl6pPr>
            <a:lvl7pPr marL="914400" fontAlgn="base">
              <a:spcBef>
                <a:spcPct val="0"/>
              </a:spcBef>
              <a:spcAft>
                <a:spcPct val="0"/>
              </a:spcAft>
              <a:defRPr sz="2800" b="1">
                <a:solidFill>
                  <a:srgbClr val="006699"/>
                </a:solidFill>
              </a:defRPr>
            </a:lvl7pPr>
            <a:lvl8pPr marL="1371600" fontAlgn="base">
              <a:spcBef>
                <a:spcPct val="0"/>
              </a:spcBef>
              <a:spcAft>
                <a:spcPct val="0"/>
              </a:spcAft>
              <a:defRPr sz="2800" b="1">
                <a:solidFill>
                  <a:srgbClr val="006699"/>
                </a:solidFill>
              </a:defRPr>
            </a:lvl8pPr>
            <a:lvl9pPr marL="1828800" fontAlgn="base">
              <a:spcBef>
                <a:spcPct val="0"/>
              </a:spcBef>
              <a:spcAft>
                <a:spcPct val="0"/>
              </a:spcAft>
              <a:defRPr sz="2800" b="1">
                <a:solidFill>
                  <a:srgbClr val="006699"/>
                </a:solidFill>
              </a:defRPr>
            </a:lvl9pPr>
          </a:lstStyle>
          <a:p>
            <a:r>
              <a:rPr lang="zh-CN" altLang="en-US" dirty="0"/>
              <a:t>源程序（续</a:t>
            </a:r>
            <a:r>
              <a:rPr lang="en-US" altLang="zh-CN" dirty="0"/>
              <a:t>3</a:t>
            </a:r>
            <a:r>
              <a:rPr lang="zh-CN" altLang="en-US" dirty="0"/>
              <a:t>）</a:t>
            </a:r>
          </a:p>
        </p:txBody>
      </p:sp>
    </p:spTree>
  </p:cSld>
  <p:clrMapOvr>
    <a:masterClrMapping/>
  </p:clrMapOvr>
  <p:transition>
    <p:random/>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body" idx="1"/>
          </p:nvPr>
        </p:nvSpPr>
        <p:spPr>
          <a:xfrm>
            <a:off x="381000" y="909638"/>
            <a:ext cx="8647113" cy="5399087"/>
          </a:xfrm>
          <a:extLst>
            <a:ext uri="{91240B29-F687-4F45-9708-019B960494DF}">
              <a14:hiddenLine xmlns:a14="http://schemas.microsoft.com/office/drawing/2010/main" w="9525">
                <a:solidFill>
                  <a:srgbClr val="FF0000"/>
                </a:solidFill>
                <a:miter lim="800000"/>
                <a:headEnd/>
                <a:tailEnd/>
              </a14:hiddenLine>
            </a:ext>
          </a:extLst>
        </p:spPr>
        <p:txBody>
          <a:bodyPr/>
          <a:lstStyle/>
          <a:p>
            <a:pPr eaLnBrk="1" hangingPunct="1">
              <a:lnSpc>
                <a:spcPct val="110000"/>
              </a:lnSpc>
              <a:spcBef>
                <a:spcPts val="0"/>
              </a:spcBef>
              <a:buFontTx/>
              <a:buNone/>
            </a:pPr>
            <a:r>
              <a:rPr lang="en-US" altLang="zh-CN" sz="2400" dirty="0" smtClean="0">
                <a:latin typeface="Times New Roman" pitchFamily="18" charset="0"/>
              </a:rPr>
              <a:t>	</a:t>
            </a:r>
            <a:r>
              <a:rPr lang="en-US" altLang="zh-CN" sz="2400" b="0" dirty="0" smtClean="0">
                <a:solidFill>
                  <a:srgbClr val="0066FF"/>
                </a:solidFill>
              </a:rPr>
              <a:t>MOV    [BX],AL                 </a:t>
            </a:r>
            <a:r>
              <a:rPr lang="en-US" altLang="zh-CN" sz="2400" dirty="0" smtClean="0">
                <a:solidFill>
                  <a:srgbClr val="008000"/>
                </a:solidFill>
              </a:rPr>
              <a:t>;</a:t>
            </a:r>
            <a:r>
              <a:rPr lang="zh-CN" altLang="en-US" sz="2400" dirty="0" smtClean="0">
                <a:solidFill>
                  <a:srgbClr val="008000"/>
                </a:solidFill>
              </a:rPr>
              <a:t>数据存入缓冲区</a:t>
            </a:r>
          </a:p>
          <a:p>
            <a:pPr eaLnBrk="1" hangingPunct="1">
              <a:lnSpc>
                <a:spcPct val="110000"/>
              </a:lnSpc>
              <a:spcBef>
                <a:spcPts val="0"/>
              </a:spcBef>
              <a:buFontTx/>
              <a:buNone/>
            </a:pPr>
            <a:r>
              <a:rPr lang="zh-CN" altLang="en-US" sz="2400" b="0" dirty="0" smtClean="0">
                <a:solidFill>
                  <a:srgbClr val="0066FF"/>
                </a:solidFill>
              </a:rPr>
              <a:t>	</a:t>
            </a:r>
            <a:r>
              <a:rPr lang="en-US" altLang="zh-CN" sz="2400" b="0" dirty="0" smtClean="0">
                <a:solidFill>
                  <a:srgbClr val="0066FF"/>
                </a:solidFill>
              </a:rPr>
              <a:t>INC      BX</a:t>
            </a:r>
          </a:p>
          <a:p>
            <a:pPr eaLnBrk="1" hangingPunct="1">
              <a:lnSpc>
                <a:spcPct val="110000"/>
              </a:lnSpc>
              <a:spcBef>
                <a:spcPts val="0"/>
              </a:spcBef>
              <a:buFontTx/>
              <a:buNone/>
            </a:pPr>
            <a:r>
              <a:rPr lang="en-US" altLang="zh-CN" sz="2400" b="0" dirty="0" smtClean="0">
                <a:solidFill>
                  <a:srgbClr val="0066FF"/>
                </a:solidFill>
              </a:rPr>
              <a:t>	MOV    IN_POINTER,BX  </a:t>
            </a:r>
            <a:r>
              <a:rPr lang="en-US" altLang="zh-CN" sz="2400" dirty="0" smtClean="0">
                <a:solidFill>
                  <a:srgbClr val="008000"/>
                </a:solidFill>
              </a:rPr>
              <a:t>;</a:t>
            </a:r>
            <a:r>
              <a:rPr lang="zh-CN" altLang="en-US" sz="2400" dirty="0" smtClean="0">
                <a:solidFill>
                  <a:srgbClr val="008000"/>
                </a:solidFill>
              </a:rPr>
              <a:t>修改指针，存入内存单元</a:t>
            </a:r>
          </a:p>
          <a:p>
            <a:pPr eaLnBrk="1" hangingPunct="1">
              <a:lnSpc>
                <a:spcPct val="110000"/>
              </a:lnSpc>
              <a:spcBef>
                <a:spcPts val="0"/>
              </a:spcBef>
              <a:buFontTx/>
              <a:buNone/>
            </a:pPr>
            <a:r>
              <a:rPr lang="zh-CN" altLang="en-US" sz="2400" b="0" dirty="0" smtClean="0">
                <a:solidFill>
                  <a:srgbClr val="0066FF"/>
                </a:solidFill>
              </a:rPr>
              <a:t>	</a:t>
            </a:r>
            <a:r>
              <a:rPr lang="en-US" altLang="zh-CN" dirty="0">
                <a:solidFill>
                  <a:srgbClr val="0066FF"/>
                </a:solidFill>
              </a:rPr>
              <a:t>CMP </a:t>
            </a:r>
            <a:r>
              <a:rPr lang="en-US" altLang="zh-CN" dirty="0" smtClean="0">
                <a:solidFill>
                  <a:srgbClr val="0066FF"/>
                </a:solidFill>
              </a:rPr>
              <a:t>    AL,0DH                </a:t>
            </a:r>
            <a:r>
              <a:rPr lang="en-US" altLang="zh-CN" sz="2400" dirty="0" smtClean="0">
                <a:solidFill>
                  <a:srgbClr val="008000"/>
                </a:solidFill>
              </a:rPr>
              <a:t>;</a:t>
            </a:r>
            <a:r>
              <a:rPr lang="zh-CN" altLang="en-US" sz="2400" dirty="0" smtClean="0">
                <a:solidFill>
                  <a:srgbClr val="008000"/>
                </a:solidFill>
              </a:rPr>
              <a:t>判输入是否结束</a:t>
            </a:r>
          </a:p>
          <a:p>
            <a:pPr eaLnBrk="1" hangingPunct="1">
              <a:lnSpc>
                <a:spcPct val="110000"/>
              </a:lnSpc>
              <a:spcBef>
                <a:spcPts val="0"/>
              </a:spcBef>
              <a:buFontTx/>
              <a:buNone/>
            </a:pPr>
            <a:r>
              <a:rPr lang="zh-CN" altLang="en-US" sz="2400" b="0" dirty="0" smtClean="0">
                <a:solidFill>
                  <a:srgbClr val="0066FF"/>
                </a:solidFill>
              </a:rPr>
              <a:t>	</a:t>
            </a:r>
            <a:r>
              <a:rPr lang="en-US" altLang="zh-CN" sz="2400" b="0" dirty="0" smtClean="0">
                <a:solidFill>
                  <a:srgbClr val="0066FF"/>
                </a:solidFill>
              </a:rPr>
              <a:t>JNE      EXIT</a:t>
            </a:r>
          </a:p>
          <a:p>
            <a:pPr eaLnBrk="1" hangingPunct="1">
              <a:lnSpc>
                <a:spcPct val="110000"/>
              </a:lnSpc>
              <a:spcBef>
                <a:spcPts val="0"/>
              </a:spcBef>
              <a:buFontTx/>
              <a:buNone/>
            </a:pPr>
            <a:r>
              <a:rPr lang="en-US" altLang="zh-CN" sz="2400" b="0" dirty="0" smtClean="0"/>
              <a:t>	IN         AL,21H</a:t>
            </a:r>
          </a:p>
          <a:p>
            <a:pPr eaLnBrk="1" hangingPunct="1">
              <a:lnSpc>
                <a:spcPct val="110000"/>
              </a:lnSpc>
              <a:spcBef>
                <a:spcPts val="0"/>
              </a:spcBef>
              <a:buFontTx/>
              <a:buNone/>
            </a:pPr>
            <a:r>
              <a:rPr lang="en-US" altLang="zh-CN" sz="2400" b="0" dirty="0" smtClean="0"/>
              <a:t>	OR       AL,00001000B     </a:t>
            </a:r>
            <a:r>
              <a:rPr lang="en-US" altLang="zh-CN" sz="2400" dirty="0" smtClean="0">
                <a:solidFill>
                  <a:srgbClr val="008000"/>
                </a:solidFill>
              </a:rPr>
              <a:t>;</a:t>
            </a:r>
            <a:r>
              <a:rPr lang="zh-CN" altLang="en-US" sz="2400" dirty="0" smtClean="0">
                <a:solidFill>
                  <a:srgbClr val="008000"/>
                </a:solidFill>
              </a:rPr>
              <a:t>输入结束，置</a:t>
            </a:r>
            <a:r>
              <a:rPr lang="en-US" altLang="zh-CN" sz="2400" dirty="0" smtClean="0">
                <a:solidFill>
                  <a:srgbClr val="008000"/>
                </a:solidFill>
              </a:rPr>
              <a:t>IR3</a:t>
            </a:r>
            <a:r>
              <a:rPr lang="zh-CN" altLang="en-US" sz="2400" dirty="0" smtClean="0">
                <a:solidFill>
                  <a:srgbClr val="008000"/>
                </a:solidFill>
              </a:rPr>
              <a:t>屏蔽位</a:t>
            </a:r>
          </a:p>
          <a:p>
            <a:pPr eaLnBrk="1" hangingPunct="1">
              <a:lnSpc>
                <a:spcPct val="110000"/>
              </a:lnSpc>
              <a:spcBef>
                <a:spcPts val="0"/>
              </a:spcBef>
              <a:buFontTx/>
              <a:buNone/>
            </a:pPr>
            <a:r>
              <a:rPr lang="zh-CN" altLang="en-US" sz="2400" b="0" dirty="0" smtClean="0"/>
              <a:t>	</a:t>
            </a:r>
            <a:r>
              <a:rPr lang="en-US" altLang="zh-CN" sz="2400" b="0" dirty="0" smtClean="0"/>
              <a:t>OUT     21H,AL</a:t>
            </a:r>
          </a:p>
          <a:p>
            <a:pPr eaLnBrk="1" hangingPunct="1">
              <a:lnSpc>
                <a:spcPct val="110000"/>
              </a:lnSpc>
              <a:spcBef>
                <a:spcPts val="0"/>
              </a:spcBef>
              <a:buFontTx/>
              <a:buNone/>
            </a:pPr>
            <a:r>
              <a:rPr lang="en-US" altLang="zh-CN" sz="2400" b="0" dirty="0" smtClean="0"/>
              <a:t>	MOV    DONE,1                </a:t>
            </a:r>
            <a:r>
              <a:rPr lang="en-US" altLang="zh-CN" sz="2400" dirty="0" smtClean="0">
                <a:solidFill>
                  <a:srgbClr val="008000"/>
                </a:solidFill>
              </a:rPr>
              <a:t>;</a:t>
            </a:r>
            <a:r>
              <a:rPr lang="zh-CN" altLang="en-US" sz="2400" dirty="0" smtClean="0">
                <a:solidFill>
                  <a:srgbClr val="008000"/>
                </a:solidFill>
              </a:rPr>
              <a:t>置完成标志</a:t>
            </a:r>
          </a:p>
          <a:p>
            <a:pPr eaLnBrk="1" hangingPunct="1">
              <a:lnSpc>
                <a:spcPct val="110000"/>
              </a:lnSpc>
              <a:spcBef>
                <a:spcPts val="0"/>
              </a:spcBef>
              <a:buFontTx/>
              <a:buNone/>
            </a:pPr>
            <a:r>
              <a:rPr lang="en-US" altLang="zh-CN" sz="2400" b="0" dirty="0" smtClean="0"/>
              <a:t>EXIT:	</a:t>
            </a:r>
          </a:p>
          <a:p>
            <a:pPr eaLnBrk="1" hangingPunct="1">
              <a:lnSpc>
                <a:spcPct val="110000"/>
              </a:lnSpc>
              <a:spcBef>
                <a:spcPts val="0"/>
              </a:spcBef>
              <a:buFontTx/>
              <a:buNone/>
            </a:pPr>
            <a:r>
              <a:rPr lang="en-US" altLang="zh-CN" sz="2400" b="0" dirty="0" smtClean="0"/>
              <a:t>    CLI</a:t>
            </a:r>
            <a:r>
              <a:rPr lang="en-US" altLang="zh-CN" sz="2400" dirty="0" smtClean="0"/>
              <a:t>                                    </a:t>
            </a:r>
            <a:r>
              <a:rPr lang="en-US" altLang="zh-CN" sz="2400" dirty="0" smtClean="0">
                <a:solidFill>
                  <a:srgbClr val="008000"/>
                </a:solidFill>
              </a:rPr>
              <a:t>;</a:t>
            </a:r>
            <a:r>
              <a:rPr lang="zh-CN" altLang="en-US" sz="2400" dirty="0" smtClean="0">
                <a:solidFill>
                  <a:srgbClr val="008000"/>
                </a:solidFill>
              </a:rPr>
              <a:t>关闭中断，准备中断返回</a:t>
            </a:r>
          </a:p>
          <a:p>
            <a:pPr eaLnBrk="1" hangingPunct="1">
              <a:lnSpc>
                <a:spcPct val="110000"/>
              </a:lnSpc>
              <a:spcBef>
                <a:spcPts val="0"/>
              </a:spcBef>
              <a:buFontTx/>
              <a:buNone/>
            </a:pPr>
            <a:r>
              <a:rPr lang="zh-CN" altLang="en-US" sz="2400" dirty="0" smtClean="0"/>
              <a:t>	</a:t>
            </a:r>
            <a:r>
              <a:rPr lang="en-US" altLang="zh-CN" sz="2400" b="0" dirty="0" smtClean="0">
                <a:solidFill>
                  <a:srgbClr val="FF0000"/>
                </a:solidFill>
              </a:rPr>
              <a:t>MOV      AL,20H</a:t>
            </a:r>
          </a:p>
          <a:p>
            <a:pPr eaLnBrk="1" hangingPunct="1">
              <a:lnSpc>
                <a:spcPct val="110000"/>
              </a:lnSpc>
              <a:spcBef>
                <a:spcPts val="0"/>
              </a:spcBef>
              <a:buFontTx/>
              <a:buNone/>
            </a:pPr>
            <a:r>
              <a:rPr lang="en-US" altLang="zh-CN" sz="2400" b="0" dirty="0" smtClean="0">
                <a:solidFill>
                  <a:srgbClr val="FF0000"/>
                </a:solidFill>
              </a:rPr>
              <a:t>	OUT       20H,AL</a:t>
            </a:r>
            <a:r>
              <a:rPr lang="en-US" altLang="zh-CN" sz="2400" b="0" dirty="0" smtClean="0">
                <a:solidFill>
                  <a:srgbClr val="CCFF66"/>
                </a:solidFill>
              </a:rPr>
              <a:t>               </a:t>
            </a:r>
            <a:r>
              <a:rPr lang="en-US" altLang="zh-CN" sz="2400" dirty="0" smtClean="0">
                <a:solidFill>
                  <a:srgbClr val="008000"/>
                </a:solidFill>
              </a:rPr>
              <a:t>;</a:t>
            </a:r>
            <a:r>
              <a:rPr lang="zh-CN" altLang="en-US" sz="2400" dirty="0" smtClean="0">
                <a:solidFill>
                  <a:srgbClr val="008000"/>
                </a:solidFill>
              </a:rPr>
              <a:t>向</a:t>
            </a:r>
            <a:r>
              <a:rPr lang="en-US" altLang="zh-CN" sz="2400" dirty="0" smtClean="0">
                <a:solidFill>
                  <a:srgbClr val="008000"/>
                </a:solidFill>
              </a:rPr>
              <a:t>8259</a:t>
            </a:r>
            <a:r>
              <a:rPr lang="zh-CN" altLang="en-US" sz="2400" dirty="0" smtClean="0">
                <a:solidFill>
                  <a:srgbClr val="008000"/>
                </a:solidFill>
              </a:rPr>
              <a:t>发中断结束命令</a:t>
            </a:r>
          </a:p>
        </p:txBody>
      </p:sp>
      <p:sp>
        <p:nvSpPr>
          <p:cNvPr id="1465347" name="Text Box 3"/>
          <p:cNvSpPr txBox="1">
            <a:spLocks noChangeArrowheads="1"/>
          </p:cNvSpPr>
          <p:nvPr/>
        </p:nvSpPr>
        <p:spPr bwMode="auto">
          <a:xfrm>
            <a:off x="381102" y="114300"/>
            <a:ext cx="2525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0" hangingPunct="0">
              <a:defRPr sz="2800" b="0">
                <a:solidFill>
                  <a:srgbClr val="000099"/>
                </a:solidFill>
                <a:latin typeface="+mn-lt"/>
                <a:ea typeface="+mn-ea"/>
              </a:defRPr>
            </a:lvl1pPr>
            <a:lvl2pPr eaLnBrk="0" hangingPunct="0">
              <a:defRPr sz="2800" b="1">
                <a:solidFill>
                  <a:srgbClr val="006699"/>
                </a:solidFill>
              </a:defRPr>
            </a:lvl2pPr>
            <a:lvl3pPr eaLnBrk="0" hangingPunct="0">
              <a:defRPr sz="2800" b="1">
                <a:solidFill>
                  <a:srgbClr val="006699"/>
                </a:solidFill>
              </a:defRPr>
            </a:lvl3pPr>
            <a:lvl4pPr eaLnBrk="0" hangingPunct="0">
              <a:defRPr sz="2800" b="1">
                <a:solidFill>
                  <a:srgbClr val="006699"/>
                </a:solidFill>
              </a:defRPr>
            </a:lvl4pPr>
            <a:lvl5pPr eaLnBrk="0" hangingPunct="0">
              <a:defRPr sz="2800" b="1">
                <a:solidFill>
                  <a:srgbClr val="006699"/>
                </a:solidFill>
              </a:defRPr>
            </a:lvl5pPr>
            <a:lvl6pPr marL="457200" fontAlgn="base">
              <a:spcBef>
                <a:spcPct val="0"/>
              </a:spcBef>
              <a:spcAft>
                <a:spcPct val="0"/>
              </a:spcAft>
              <a:defRPr sz="2800" b="1">
                <a:solidFill>
                  <a:srgbClr val="006699"/>
                </a:solidFill>
              </a:defRPr>
            </a:lvl6pPr>
            <a:lvl7pPr marL="914400" fontAlgn="base">
              <a:spcBef>
                <a:spcPct val="0"/>
              </a:spcBef>
              <a:spcAft>
                <a:spcPct val="0"/>
              </a:spcAft>
              <a:defRPr sz="2800" b="1">
                <a:solidFill>
                  <a:srgbClr val="006699"/>
                </a:solidFill>
              </a:defRPr>
            </a:lvl7pPr>
            <a:lvl8pPr marL="1371600" fontAlgn="base">
              <a:spcBef>
                <a:spcPct val="0"/>
              </a:spcBef>
              <a:spcAft>
                <a:spcPct val="0"/>
              </a:spcAft>
              <a:defRPr sz="2800" b="1">
                <a:solidFill>
                  <a:srgbClr val="006699"/>
                </a:solidFill>
              </a:defRPr>
            </a:lvl8pPr>
            <a:lvl9pPr marL="1828800" fontAlgn="base">
              <a:spcBef>
                <a:spcPct val="0"/>
              </a:spcBef>
              <a:spcAft>
                <a:spcPct val="0"/>
              </a:spcAft>
              <a:defRPr sz="2800" b="1">
                <a:solidFill>
                  <a:srgbClr val="006699"/>
                </a:solidFill>
              </a:defRPr>
            </a:lvl9pPr>
          </a:lstStyle>
          <a:p>
            <a:r>
              <a:rPr lang="zh-CN" altLang="en-US" dirty="0"/>
              <a:t>源程序（续</a:t>
            </a:r>
            <a:r>
              <a:rPr lang="en-US" altLang="zh-CN" dirty="0"/>
              <a:t>4</a:t>
            </a:r>
            <a:r>
              <a:rPr lang="zh-CN" altLang="en-US" dirty="0"/>
              <a:t>）</a:t>
            </a:r>
          </a:p>
        </p:txBody>
      </p:sp>
    </p:spTree>
  </p:cSld>
  <p:clrMapOvr>
    <a:masterClrMapping/>
  </p:clrMapOvr>
  <p:transition>
    <p:random/>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385763" y="944564"/>
            <a:ext cx="8236687" cy="315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lgn="just">
              <a:spcBef>
                <a:spcPct val="20000"/>
              </a:spcBef>
              <a:buClr>
                <a:schemeClr val="tx2"/>
              </a:buClr>
              <a:buSzPct val="75000"/>
              <a:buFont typeface="Wingdings" pitchFamily="2" charset="2"/>
              <a:buNone/>
            </a:pPr>
            <a:r>
              <a:rPr kumimoji="1" lang="en-US" altLang="zh-CN" dirty="0">
                <a:latin typeface="+mn-lt"/>
                <a:ea typeface="幼圆" pitchFamily="49" charset="-122"/>
              </a:rPr>
              <a:t>	</a:t>
            </a:r>
            <a:r>
              <a:rPr kumimoji="1" lang="en-US" altLang="zh-CN" dirty="0" smtClean="0">
                <a:solidFill>
                  <a:srgbClr val="000099"/>
                </a:solidFill>
                <a:latin typeface="+mn-lt"/>
                <a:ea typeface="幼圆" pitchFamily="49" charset="-122"/>
              </a:rPr>
              <a:t>POP   DX              </a:t>
            </a:r>
            <a:r>
              <a:rPr kumimoji="1" lang="en-US" altLang="zh-CN" dirty="0">
                <a:solidFill>
                  <a:srgbClr val="006600"/>
                </a:solidFill>
                <a:latin typeface="+mn-lt"/>
                <a:ea typeface="幼圆" pitchFamily="49" charset="-122"/>
              </a:rPr>
              <a:t>;</a:t>
            </a:r>
            <a:r>
              <a:rPr kumimoji="1" lang="zh-CN" altLang="en-US" dirty="0">
                <a:solidFill>
                  <a:srgbClr val="006600"/>
                </a:solidFill>
                <a:latin typeface="+mn-lt"/>
                <a:ea typeface="幼圆" pitchFamily="49" charset="-122"/>
              </a:rPr>
              <a:t>恢复现场</a:t>
            </a:r>
          </a:p>
          <a:p>
            <a:pPr marL="533400" indent="-533400" algn="just">
              <a:spcBef>
                <a:spcPct val="20000"/>
              </a:spcBef>
              <a:buClr>
                <a:schemeClr val="tx2"/>
              </a:buClr>
              <a:buSzPct val="75000"/>
              <a:buFont typeface="Wingdings" pitchFamily="2" charset="2"/>
              <a:buNone/>
            </a:pPr>
            <a:r>
              <a:rPr kumimoji="1" lang="zh-CN" altLang="en-US" dirty="0">
                <a:solidFill>
                  <a:srgbClr val="000099"/>
                </a:solidFill>
                <a:latin typeface="+mn-lt"/>
                <a:ea typeface="幼圆" pitchFamily="49" charset="-122"/>
              </a:rPr>
              <a:t>	</a:t>
            </a:r>
            <a:r>
              <a:rPr kumimoji="1" lang="en-US" altLang="zh-CN" dirty="0" smtClean="0">
                <a:solidFill>
                  <a:srgbClr val="000099"/>
                </a:solidFill>
                <a:latin typeface="+mn-lt"/>
                <a:ea typeface="幼圆" pitchFamily="49" charset="-122"/>
              </a:rPr>
              <a:t>POP   BX</a:t>
            </a:r>
            <a:endParaRPr kumimoji="1" lang="en-US" altLang="zh-CN" dirty="0">
              <a:solidFill>
                <a:srgbClr val="000099"/>
              </a:solidFill>
              <a:latin typeface="+mn-lt"/>
              <a:ea typeface="幼圆" pitchFamily="49" charset="-122"/>
            </a:endParaRPr>
          </a:p>
          <a:p>
            <a:pPr marL="533400" indent="-533400" algn="just">
              <a:spcBef>
                <a:spcPct val="20000"/>
              </a:spcBef>
              <a:buClr>
                <a:schemeClr val="tx2"/>
              </a:buClr>
              <a:buSzPct val="75000"/>
              <a:buFont typeface="Wingdings" pitchFamily="2" charset="2"/>
              <a:buNone/>
            </a:pPr>
            <a:r>
              <a:rPr kumimoji="1" lang="en-US" altLang="zh-CN" dirty="0">
                <a:solidFill>
                  <a:srgbClr val="000099"/>
                </a:solidFill>
                <a:latin typeface="+mn-lt"/>
                <a:ea typeface="幼圆" pitchFamily="49" charset="-122"/>
              </a:rPr>
              <a:t>	</a:t>
            </a:r>
            <a:r>
              <a:rPr kumimoji="1" lang="en-US" altLang="zh-CN" dirty="0" smtClean="0">
                <a:solidFill>
                  <a:srgbClr val="000099"/>
                </a:solidFill>
                <a:latin typeface="+mn-lt"/>
                <a:ea typeface="幼圆" pitchFamily="49" charset="-122"/>
              </a:rPr>
              <a:t>POP   AX</a:t>
            </a:r>
            <a:endParaRPr kumimoji="1" lang="en-US" altLang="zh-CN" dirty="0">
              <a:solidFill>
                <a:srgbClr val="000099"/>
              </a:solidFill>
              <a:latin typeface="+mn-lt"/>
              <a:ea typeface="幼圆" pitchFamily="49" charset="-122"/>
            </a:endParaRPr>
          </a:p>
          <a:p>
            <a:pPr marL="533400" indent="-533400" algn="just">
              <a:spcBef>
                <a:spcPct val="20000"/>
              </a:spcBef>
              <a:buClr>
                <a:schemeClr val="tx2"/>
              </a:buClr>
              <a:buSzPct val="75000"/>
              <a:buFont typeface="Wingdings" pitchFamily="2" charset="2"/>
              <a:buNone/>
            </a:pPr>
            <a:r>
              <a:rPr kumimoji="1" lang="en-US" altLang="zh-CN" dirty="0">
                <a:solidFill>
                  <a:srgbClr val="000099"/>
                </a:solidFill>
                <a:latin typeface="+mn-lt"/>
                <a:ea typeface="幼圆" pitchFamily="49" charset="-122"/>
              </a:rPr>
              <a:t>	</a:t>
            </a:r>
            <a:r>
              <a:rPr kumimoji="1" lang="en-US" altLang="zh-CN" dirty="0" smtClean="0">
                <a:solidFill>
                  <a:srgbClr val="000099"/>
                </a:solidFill>
                <a:latin typeface="+mn-lt"/>
                <a:ea typeface="幼圆" pitchFamily="49" charset="-122"/>
              </a:rPr>
              <a:t>POP   DS</a:t>
            </a:r>
            <a:endParaRPr kumimoji="1" lang="en-US" altLang="zh-CN" dirty="0">
              <a:solidFill>
                <a:srgbClr val="000099"/>
              </a:solidFill>
              <a:latin typeface="+mn-lt"/>
              <a:ea typeface="幼圆" pitchFamily="49" charset="-122"/>
            </a:endParaRPr>
          </a:p>
          <a:p>
            <a:pPr marL="533400" indent="-533400" algn="just">
              <a:spcBef>
                <a:spcPct val="20000"/>
              </a:spcBef>
              <a:buClr>
                <a:schemeClr val="tx2"/>
              </a:buClr>
              <a:buSzPct val="75000"/>
              <a:buFont typeface="Wingdings" pitchFamily="2" charset="2"/>
              <a:buNone/>
            </a:pPr>
            <a:r>
              <a:rPr kumimoji="1" lang="en-US" altLang="zh-CN" dirty="0">
                <a:latin typeface="+mn-lt"/>
                <a:ea typeface="幼圆" pitchFamily="49" charset="-122"/>
              </a:rPr>
              <a:t>	</a:t>
            </a:r>
            <a:r>
              <a:rPr kumimoji="1" lang="en-US" altLang="zh-CN" dirty="0">
                <a:solidFill>
                  <a:srgbClr val="FF0000"/>
                </a:solidFill>
                <a:latin typeface="+mn-lt"/>
                <a:ea typeface="幼圆" pitchFamily="49" charset="-122"/>
              </a:rPr>
              <a:t>IRET</a:t>
            </a:r>
            <a:r>
              <a:rPr kumimoji="1" lang="en-US" altLang="zh-CN" b="1" dirty="0">
                <a:solidFill>
                  <a:schemeClr val="tx2"/>
                </a:solidFill>
                <a:latin typeface="+mn-lt"/>
                <a:ea typeface="幼圆" pitchFamily="49" charset="-122"/>
              </a:rPr>
              <a:t>                   </a:t>
            </a:r>
            <a:r>
              <a:rPr kumimoji="1" lang="en-US" altLang="zh-CN" b="1" dirty="0" smtClean="0">
                <a:solidFill>
                  <a:schemeClr val="tx2"/>
                </a:solidFill>
                <a:latin typeface="+mn-lt"/>
                <a:ea typeface="幼圆" pitchFamily="49" charset="-122"/>
              </a:rPr>
              <a:t>   </a:t>
            </a:r>
            <a:r>
              <a:rPr kumimoji="1" lang="en-US" altLang="zh-CN" dirty="0" smtClean="0">
                <a:solidFill>
                  <a:srgbClr val="006600"/>
                </a:solidFill>
                <a:latin typeface="+mn-lt"/>
                <a:ea typeface="幼圆" pitchFamily="49" charset="-122"/>
              </a:rPr>
              <a:t>;</a:t>
            </a:r>
            <a:r>
              <a:rPr kumimoji="1" lang="zh-CN" altLang="en-US" dirty="0">
                <a:solidFill>
                  <a:srgbClr val="006600"/>
                </a:solidFill>
                <a:latin typeface="+mn-lt"/>
                <a:ea typeface="幼圆" pitchFamily="49" charset="-122"/>
              </a:rPr>
              <a:t>中断返回</a:t>
            </a:r>
          </a:p>
          <a:p>
            <a:pPr marL="533400" indent="-533400" algn="just">
              <a:spcBef>
                <a:spcPct val="20000"/>
              </a:spcBef>
              <a:buClr>
                <a:schemeClr val="tx2"/>
              </a:buClr>
              <a:buSzPct val="75000"/>
              <a:buFont typeface="Wingdings" pitchFamily="2" charset="2"/>
              <a:buNone/>
            </a:pPr>
            <a:r>
              <a:rPr kumimoji="1" lang="en-US" altLang="zh-CN" dirty="0">
                <a:solidFill>
                  <a:srgbClr val="0000FF"/>
                </a:solidFill>
                <a:latin typeface="+mn-lt"/>
                <a:ea typeface="幼圆" pitchFamily="49" charset="-122"/>
              </a:rPr>
              <a:t>IN_INTR  </a:t>
            </a:r>
            <a:r>
              <a:rPr kumimoji="1" lang="en-US" altLang="zh-CN" dirty="0" smtClean="0">
                <a:solidFill>
                  <a:srgbClr val="0000FF"/>
                </a:solidFill>
                <a:latin typeface="+mn-lt"/>
                <a:ea typeface="幼圆" pitchFamily="49" charset="-122"/>
              </a:rPr>
              <a:t> ENDP</a:t>
            </a:r>
            <a:endParaRPr kumimoji="1" lang="en-US" altLang="zh-CN" dirty="0">
              <a:solidFill>
                <a:srgbClr val="0000FF"/>
              </a:solidFill>
              <a:latin typeface="+mn-lt"/>
              <a:ea typeface="幼圆" pitchFamily="49" charset="-122"/>
            </a:endParaRPr>
          </a:p>
          <a:p>
            <a:pPr marL="533400" indent="-533400" algn="just">
              <a:spcBef>
                <a:spcPct val="20000"/>
              </a:spcBef>
              <a:buClr>
                <a:schemeClr val="tx2"/>
              </a:buClr>
              <a:buSzPct val="75000"/>
              <a:buFont typeface="Wingdings" pitchFamily="2" charset="2"/>
              <a:buNone/>
            </a:pPr>
            <a:r>
              <a:rPr kumimoji="1" lang="en-US" altLang="zh-CN" dirty="0">
                <a:latin typeface="+mn-lt"/>
                <a:ea typeface="幼圆" pitchFamily="49" charset="-122"/>
              </a:rPr>
              <a:t>	</a:t>
            </a:r>
            <a:r>
              <a:rPr kumimoji="1" lang="en-US" altLang="zh-CN" dirty="0" smtClean="0">
                <a:solidFill>
                  <a:srgbClr val="000099"/>
                </a:solidFill>
                <a:latin typeface="+mn-lt"/>
                <a:ea typeface="幼圆" pitchFamily="49" charset="-122"/>
              </a:rPr>
              <a:t>END   BEGIN</a:t>
            </a:r>
            <a:endParaRPr kumimoji="1" lang="en-US" altLang="zh-CN" dirty="0">
              <a:solidFill>
                <a:srgbClr val="000099"/>
              </a:solidFill>
              <a:latin typeface="+mn-lt"/>
              <a:ea typeface="幼圆" pitchFamily="49" charset="-122"/>
            </a:endParaRPr>
          </a:p>
        </p:txBody>
      </p:sp>
      <p:sp>
        <p:nvSpPr>
          <p:cNvPr id="1466371" name="Text Box 3"/>
          <p:cNvSpPr txBox="1">
            <a:spLocks noChangeArrowheads="1"/>
          </p:cNvSpPr>
          <p:nvPr/>
        </p:nvSpPr>
        <p:spPr bwMode="auto">
          <a:xfrm>
            <a:off x="288925" y="114300"/>
            <a:ext cx="2525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0" hangingPunct="0">
              <a:defRPr sz="2800" b="0">
                <a:solidFill>
                  <a:srgbClr val="000099"/>
                </a:solidFill>
                <a:latin typeface="+mn-lt"/>
                <a:ea typeface="+mn-ea"/>
              </a:defRPr>
            </a:lvl1pPr>
            <a:lvl2pPr eaLnBrk="0" hangingPunct="0">
              <a:defRPr sz="2800" b="1">
                <a:solidFill>
                  <a:srgbClr val="006699"/>
                </a:solidFill>
              </a:defRPr>
            </a:lvl2pPr>
            <a:lvl3pPr eaLnBrk="0" hangingPunct="0">
              <a:defRPr sz="2800" b="1">
                <a:solidFill>
                  <a:srgbClr val="006699"/>
                </a:solidFill>
              </a:defRPr>
            </a:lvl3pPr>
            <a:lvl4pPr eaLnBrk="0" hangingPunct="0">
              <a:defRPr sz="2800" b="1">
                <a:solidFill>
                  <a:srgbClr val="006699"/>
                </a:solidFill>
              </a:defRPr>
            </a:lvl4pPr>
            <a:lvl5pPr eaLnBrk="0" hangingPunct="0">
              <a:defRPr sz="2800" b="1">
                <a:solidFill>
                  <a:srgbClr val="006699"/>
                </a:solidFill>
              </a:defRPr>
            </a:lvl5pPr>
            <a:lvl6pPr marL="457200" fontAlgn="base">
              <a:spcBef>
                <a:spcPct val="0"/>
              </a:spcBef>
              <a:spcAft>
                <a:spcPct val="0"/>
              </a:spcAft>
              <a:defRPr sz="2800" b="1">
                <a:solidFill>
                  <a:srgbClr val="006699"/>
                </a:solidFill>
              </a:defRPr>
            </a:lvl6pPr>
            <a:lvl7pPr marL="914400" fontAlgn="base">
              <a:spcBef>
                <a:spcPct val="0"/>
              </a:spcBef>
              <a:spcAft>
                <a:spcPct val="0"/>
              </a:spcAft>
              <a:defRPr sz="2800" b="1">
                <a:solidFill>
                  <a:srgbClr val="006699"/>
                </a:solidFill>
              </a:defRPr>
            </a:lvl7pPr>
            <a:lvl8pPr marL="1371600" fontAlgn="base">
              <a:spcBef>
                <a:spcPct val="0"/>
              </a:spcBef>
              <a:spcAft>
                <a:spcPct val="0"/>
              </a:spcAft>
              <a:defRPr sz="2800" b="1">
                <a:solidFill>
                  <a:srgbClr val="006699"/>
                </a:solidFill>
              </a:defRPr>
            </a:lvl8pPr>
            <a:lvl9pPr marL="1828800" fontAlgn="base">
              <a:spcBef>
                <a:spcPct val="0"/>
              </a:spcBef>
              <a:spcAft>
                <a:spcPct val="0"/>
              </a:spcAft>
              <a:defRPr sz="2800" b="1">
                <a:solidFill>
                  <a:srgbClr val="006699"/>
                </a:solidFill>
              </a:defRPr>
            </a:lvl9pPr>
          </a:lstStyle>
          <a:p>
            <a:r>
              <a:rPr lang="zh-CN" altLang="en-US" dirty="0"/>
              <a:t>源程序（续</a:t>
            </a:r>
            <a:r>
              <a:rPr lang="en-US" altLang="zh-CN" dirty="0"/>
              <a:t>5</a:t>
            </a:r>
            <a:r>
              <a:rPr lang="zh-CN" altLang="en-US" dirty="0"/>
              <a:t>）</a:t>
            </a:r>
          </a:p>
        </p:txBody>
      </p:sp>
    </p:spTree>
  </p:cSld>
  <p:clrMapOvr>
    <a:masterClrMapping/>
  </p:clrMapOvr>
  <p:transition>
    <p:random/>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476250" y="858838"/>
            <a:ext cx="8146200"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3200" b="1">
                <a:solidFill>
                  <a:schemeClr val="accent2"/>
                </a:solidFill>
                <a:latin typeface="Arial" charset="0"/>
                <a:ea typeface="幼圆" pitchFamily="49" charset="-122"/>
              </a:defRPr>
            </a:lvl1pPr>
            <a:lvl2pPr marL="914400" indent="-457200">
              <a:defRPr sz="2800" b="1">
                <a:solidFill>
                  <a:schemeClr val="tx1"/>
                </a:solidFill>
                <a:latin typeface="Arial" charset="0"/>
                <a:ea typeface="宋体" pitchFamily="2" charset="-122"/>
              </a:defRPr>
            </a:lvl2pPr>
            <a:lvl3pPr marL="1371600" indent="-457200">
              <a:defRPr sz="2400">
                <a:solidFill>
                  <a:schemeClr val="tx1"/>
                </a:solidFill>
                <a:latin typeface="Arial" charset="0"/>
                <a:ea typeface="宋体" pitchFamily="2" charset="-122"/>
              </a:defRPr>
            </a:lvl3pPr>
            <a:lvl4pPr marL="1828800" indent="-457200">
              <a:defRPr sz="2000">
                <a:solidFill>
                  <a:schemeClr val="tx1"/>
                </a:solidFill>
                <a:latin typeface="Arial" charset="0"/>
                <a:ea typeface="宋体" pitchFamily="2" charset="-122"/>
              </a:defRPr>
            </a:lvl4pPr>
            <a:lvl5pPr marL="2286000" indent="-457200">
              <a:defRPr sz="2000">
                <a:solidFill>
                  <a:schemeClr val="tx1"/>
                </a:solidFill>
                <a:latin typeface="Arial" charset="0"/>
                <a:ea typeface="宋体" pitchFamily="2" charset="-122"/>
              </a:defRPr>
            </a:lvl5pPr>
            <a:lvl6pPr marL="2743200" indent="-457200" eaLnBrk="0" hangingPunct="0">
              <a:defRPr sz="2000">
                <a:solidFill>
                  <a:schemeClr val="tx1"/>
                </a:solidFill>
                <a:latin typeface="Arial" charset="0"/>
                <a:ea typeface="宋体" pitchFamily="2" charset="-122"/>
              </a:defRPr>
            </a:lvl6pPr>
            <a:lvl7pPr marL="3200400" indent="-457200" eaLnBrk="0" hangingPunct="0">
              <a:defRPr sz="2000">
                <a:solidFill>
                  <a:schemeClr val="tx1"/>
                </a:solidFill>
                <a:latin typeface="Arial" charset="0"/>
                <a:ea typeface="宋体" pitchFamily="2" charset="-122"/>
              </a:defRPr>
            </a:lvl7pPr>
            <a:lvl8pPr marL="3657600" indent="-457200" eaLnBrk="0" hangingPunct="0">
              <a:defRPr sz="2000">
                <a:solidFill>
                  <a:schemeClr val="tx1"/>
                </a:solidFill>
                <a:latin typeface="Arial" charset="0"/>
                <a:ea typeface="宋体" pitchFamily="2" charset="-122"/>
              </a:defRPr>
            </a:lvl8pPr>
            <a:lvl9pPr marL="4114800" indent="-457200" eaLnBrk="0" hangingPunct="0">
              <a:defRPr sz="2000">
                <a:solidFill>
                  <a:schemeClr val="tx1"/>
                </a:solidFill>
                <a:latin typeface="Arial" charset="0"/>
                <a:ea typeface="宋体" pitchFamily="2" charset="-122"/>
              </a:defRPr>
            </a:lvl9pPr>
          </a:lstStyle>
          <a:p>
            <a:pPr marL="361950" indent="-361950" algn="just">
              <a:spcBef>
                <a:spcPts val="1200"/>
              </a:spcBef>
            </a:pPr>
            <a:r>
              <a:rPr kumimoji="1" lang="en-US" altLang="zh-CN" sz="2400" b="0" dirty="0">
                <a:solidFill>
                  <a:srgbClr val="0000FF"/>
                </a:solidFill>
                <a:latin typeface="+mn-lt"/>
                <a:ea typeface="+mn-ea"/>
              </a:rPr>
              <a:t>1</a:t>
            </a:r>
            <a:r>
              <a:rPr kumimoji="1" lang="en-US" altLang="zh-CN" sz="2400" b="0" dirty="0" smtClean="0">
                <a:solidFill>
                  <a:srgbClr val="0000FF"/>
                </a:solidFill>
                <a:latin typeface="+mn-lt"/>
                <a:ea typeface="+mn-ea"/>
              </a:rPr>
              <a:t>. </a:t>
            </a:r>
            <a:r>
              <a:rPr kumimoji="1" lang="zh-CN" altLang="en-US" sz="2400" b="0" dirty="0" smtClean="0">
                <a:solidFill>
                  <a:srgbClr val="0000FF"/>
                </a:solidFill>
                <a:latin typeface="+mn-lt"/>
                <a:ea typeface="+mn-ea"/>
              </a:rPr>
              <a:t>假设</a:t>
            </a:r>
            <a:r>
              <a:rPr kumimoji="1" lang="en-US" altLang="zh-CN" sz="2400" b="0" dirty="0">
                <a:solidFill>
                  <a:srgbClr val="0000FF"/>
                </a:solidFill>
                <a:latin typeface="+mn-lt"/>
                <a:ea typeface="+mn-ea"/>
              </a:rPr>
              <a:t>8259</a:t>
            </a:r>
            <a:r>
              <a:rPr kumimoji="1" lang="zh-CN" altLang="en-US" sz="2400" b="0" dirty="0">
                <a:solidFill>
                  <a:srgbClr val="0000FF"/>
                </a:solidFill>
                <a:latin typeface="+mn-lt"/>
                <a:ea typeface="+mn-ea"/>
              </a:rPr>
              <a:t>的端口地址为</a:t>
            </a:r>
            <a:r>
              <a:rPr kumimoji="1" lang="en-US" altLang="zh-CN" sz="2400" b="0" dirty="0">
                <a:solidFill>
                  <a:srgbClr val="0000FF"/>
                </a:solidFill>
                <a:latin typeface="+mn-lt"/>
                <a:ea typeface="+mn-ea"/>
              </a:rPr>
              <a:t>50H</a:t>
            </a:r>
            <a:r>
              <a:rPr kumimoji="1" lang="zh-CN" altLang="en-US" sz="2400" b="0" dirty="0">
                <a:solidFill>
                  <a:srgbClr val="0000FF"/>
                </a:solidFill>
                <a:latin typeface="+mn-lt"/>
                <a:ea typeface="+mn-ea"/>
              </a:rPr>
              <a:t>、</a:t>
            </a:r>
            <a:r>
              <a:rPr kumimoji="1" lang="en-US" altLang="zh-CN" sz="2400" b="0" dirty="0">
                <a:solidFill>
                  <a:srgbClr val="0000FF"/>
                </a:solidFill>
                <a:latin typeface="+mn-lt"/>
                <a:ea typeface="+mn-ea"/>
              </a:rPr>
              <a:t>51H</a:t>
            </a:r>
            <a:r>
              <a:rPr kumimoji="1" lang="zh-CN" altLang="en-US" sz="2400" b="0" dirty="0">
                <a:solidFill>
                  <a:srgbClr val="0000FF"/>
                </a:solidFill>
                <a:latin typeface="+mn-lt"/>
                <a:ea typeface="+mn-ea"/>
              </a:rPr>
              <a:t>，试编写一段程序，将</a:t>
            </a:r>
            <a:r>
              <a:rPr kumimoji="1" lang="en-US" altLang="zh-CN" sz="2400" b="0" dirty="0">
                <a:solidFill>
                  <a:srgbClr val="0000FF"/>
                </a:solidFill>
                <a:latin typeface="+mn-lt"/>
                <a:ea typeface="+mn-ea"/>
              </a:rPr>
              <a:t>8259</a:t>
            </a:r>
            <a:r>
              <a:rPr kumimoji="1" lang="zh-CN" altLang="en-US" sz="2400" b="0" dirty="0">
                <a:solidFill>
                  <a:srgbClr val="0000FF"/>
                </a:solidFill>
                <a:latin typeface="+mn-lt"/>
                <a:ea typeface="+mn-ea"/>
              </a:rPr>
              <a:t>中的</a:t>
            </a:r>
            <a:r>
              <a:rPr kumimoji="1" lang="en-US" altLang="zh-CN" sz="2400" b="0" dirty="0">
                <a:solidFill>
                  <a:srgbClr val="0000FF"/>
                </a:solidFill>
                <a:latin typeface="+mn-lt"/>
                <a:ea typeface="+mn-ea"/>
              </a:rPr>
              <a:t>IRR</a:t>
            </a:r>
            <a:r>
              <a:rPr kumimoji="1" lang="zh-CN" altLang="en-US" sz="2400" b="0" dirty="0">
                <a:solidFill>
                  <a:srgbClr val="0000FF"/>
                </a:solidFill>
                <a:latin typeface="+mn-lt"/>
                <a:ea typeface="+mn-ea"/>
              </a:rPr>
              <a:t>、</a:t>
            </a:r>
            <a:r>
              <a:rPr kumimoji="1" lang="en-US" altLang="zh-CN" sz="2400" b="0" dirty="0">
                <a:solidFill>
                  <a:srgbClr val="0000FF"/>
                </a:solidFill>
                <a:latin typeface="+mn-lt"/>
                <a:ea typeface="+mn-ea"/>
              </a:rPr>
              <a:t>ISR</a:t>
            </a:r>
            <a:r>
              <a:rPr kumimoji="1" lang="zh-CN" altLang="en-US" sz="2400" b="0" dirty="0">
                <a:solidFill>
                  <a:srgbClr val="0000FF"/>
                </a:solidFill>
                <a:latin typeface="+mn-lt"/>
                <a:ea typeface="+mn-ea"/>
              </a:rPr>
              <a:t>、</a:t>
            </a:r>
            <a:r>
              <a:rPr kumimoji="1" lang="en-US" altLang="zh-CN" sz="2400" b="0" dirty="0">
                <a:solidFill>
                  <a:srgbClr val="0000FF"/>
                </a:solidFill>
                <a:latin typeface="+mn-lt"/>
                <a:ea typeface="+mn-ea"/>
              </a:rPr>
              <a:t>IMR</a:t>
            </a:r>
            <a:r>
              <a:rPr kumimoji="1" lang="zh-CN" altLang="zh-CN" sz="2400" b="0" dirty="0">
                <a:solidFill>
                  <a:srgbClr val="0000FF"/>
                </a:solidFill>
                <a:latin typeface="+mn-lt"/>
                <a:ea typeface="+mn-ea"/>
              </a:rPr>
              <a:t>的内容读出送至存储器中</a:t>
            </a:r>
            <a:r>
              <a:rPr kumimoji="1" lang="en-US" altLang="zh-CN" sz="2400" b="0" dirty="0">
                <a:solidFill>
                  <a:srgbClr val="0000FF"/>
                </a:solidFill>
                <a:latin typeface="+mn-lt"/>
                <a:ea typeface="+mn-ea"/>
              </a:rPr>
              <a:t>REG_ARR</a:t>
            </a:r>
            <a:r>
              <a:rPr kumimoji="1" lang="zh-CN" altLang="zh-CN" sz="2400" b="0" dirty="0">
                <a:solidFill>
                  <a:srgbClr val="0000FF"/>
                </a:solidFill>
                <a:latin typeface="+mn-lt"/>
                <a:ea typeface="+mn-ea"/>
              </a:rPr>
              <a:t>开始的内存单元中</a:t>
            </a:r>
          </a:p>
          <a:p>
            <a:pPr marL="361950" indent="-361950" algn="just">
              <a:spcBef>
                <a:spcPts val="600"/>
              </a:spcBef>
            </a:pPr>
            <a:r>
              <a:rPr kumimoji="1" lang="en-US" altLang="zh-CN" sz="2400" b="0" dirty="0">
                <a:solidFill>
                  <a:srgbClr val="0000FF"/>
                </a:solidFill>
                <a:latin typeface="+mn-lt"/>
                <a:ea typeface="+mn-ea"/>
              </a:rPr>
              <a:t>2</a:t>
            </a:r>
            <a:r>
              <a:rPr kumimoji="1" lang="zh-CN" altLang="zh-CN" sz="2400" b="0" dirty="0">
                <a:solidFill>
                  <a:srgbClr val="0000FF"/>
                </a:solidFill>
                <a:latin typeface="+mn-lt"/>
                <a:ea typeface="+mn-ea"/>
              </a:rPr>
              <a:t>.</a:t>
            </a:r>
            <a:r>
              <a:rPr kumimoji="1" lang="en-US" altLang="zh-CN" sz="2400" b="0" dirty="0">
                <a:solidFill>
                  <a:srgbClr val="0000FF"/>
                </a:solidFill>
                <a:latin typeface="+mn-lt"/>
                <a:ea typeface="+mn-ea"/>
              </a:rPr>
              <a:t> </a:t>
            </a:r>
            <a:r>
              <a:rPr kumimoji="1" lang="zh-CN" altLang="zh-CN" sz="2400" b="0" dirty="0" smtClean="0">
                <a:solidFill>
                  <a:srgbClr val="0000FF"/>
                </a:solidFill>
                <a:latin typeface="+mn-lt"/>
                <a:ea typeface="+mn-ea"/>
              </a:rPr>
              <a:t>某</a:t>
            </a:r>
            <a:r>
              <a:rPr kumimoji="1" lang="zh-CN" altLang="zh-CN" sz="2400" b="0" dirty="0">
                <a:solidFill>
                  <a:srgbClr val="0000FF"/>
                </a:solidFill>
                <a:latin typeface="+mn-lt"/>
                <a:ea typeface="+mn-ea"/>
              </a:rPr>
              <a:t>微机系统采用三片</a:t>
            </a:r>
            <a:r>
              <a:rPr kumimoji="1" lang="en-US" altLang="zh-CN" sz="2400" b="0" dirty="0">
                <a:solidFill>
                  <a:srgbClr val="0000FF"/>
                </a:solidFill>
                <a:latin typeface="+mn-lt"/>
                <a:ea typeface="+mn-ea"/>
              </a:rPr>
              <a:t>8259</a:t>
            </a:r>
            <a:r>
              <a:rPr kumimoji="1" lang="zh-CN" altLang="en-US" sz="2400" b="0" dirty="0">
                <a:solidFill>
                  <a:srgbClr val="0000FF"/>
                </a:solidFill>
                <a:latin typeface="+mn-lt"/>
                <a:ea typeface="+mn-ea"/>
              </a:rPr>
              <a:t>级连使用，一片为主，两片为从，从片分别接入主片的</a:t>
            </a:r>
            <a:r>
              <a:rPr kumimoji="1" lang="en-US" altLang="zh-CN" sz="2400" b="0" dirty="0">
                <a:solidFill>
                  <a:srgbClr val="0000FF"/>
                </a:solidFill>
                <a:latin typeface="+mn-lt"/>
                <a:ea typeface="+mn-ea"/>
              </a:rPr>
              <a:t>IR2</a:t>
            </a:r>
            <a:r>
              <a:rPr kumimoji="1" lang="zh-CN" altLang="en-US" sz="2400" b="0" dirty="0">
                <a:solidFill>
                  <a:srgbClr val="0000FF"/>
                </a:solidFill>
                <a:latin typeface="+mn-lt"/>
                <a:ea typeface="+mn-ea"/>
              </a:rPr>
              <a:t>和</a:t>
            </a:r>
            <a:r>
              <a:rPr kumimoji="1" lang="en-US" altLang="zh-CN" sz="2400" b="0" dirty="0">
                <a:solidFill>
                  <a:srgbClr val="0000FF"/>
                </a:solidFill>
                <a:latin typeface="+mn-lt"/>
                <a:ea typeface="+mn-ea"/>
              </a:rPr>
              <a:t>IR4</a:t>
            </a:r>
            <a:r>
              <a:rPr kumimoji="1" lang="zh-CN" altLang="en-US" sz="2400" b="0" dirty="0">
                <a:solidFill>
                  <a:srgbClr val="0000FF"/>
                </a:solidFill>
                <a:latin typeface="+mn-lt"/>
                <a:ea typeface="+mn-ea"/>
              </a:rPr>
              <a:t>，试画出该系统的硬件连接图。</a:t>
            </a:r>
          </a:p>
          <a:p>
            <a:pPr marL="361950" indent="-361950" algn="just">
              <a:spcBef>
                <a:spcPts val="600"/>
              </a:spcBef>
            </a:pPr>
            <a:r>
              <a:rPr kumimoji="1" lang="en-US" altLang="zh-CN" sz="2400" b="0" dirty="0" smtClean="0">
                <a:solidFill>
                  <a:srgbClr val="0000FF"/>
                </a:solidFill>
                <a:latin typeface="+mn-lt"/>
                <a:ea typeface="+mn-ea"/>
              </a:rPr>
              <a:t>3</a:t>
            </a:r>
            <a:r>
              <a:rPr kumimoji="1" lang="zh-CN" altLang="zh-CN" sz="2400" b="0" dirty="0" smtClean="0">
                <a:solidFill>
                  <a:srgbClr val="0000FF"/>
                </a:solidFill>
              </a:rPr>
              <a:t>.</a:t>
            </a:r>
            <a:r>
              <a:rPr kumimoji="1" lang="en-US" altLang="zh-CN" sz="2400" b="0" dirty="0" smtClean="0">
                <a:solidFill>
                  <a:srgbClr val="0000FF"/>
                </a:solidFill>
              </a:rPr>
              <a:t> </a:t>
            </a:r>
            <a:r>
              <a:rPr kumimoji="1" lang="zh-CN" altLang="en-US" sz="2400" b="0" dirty="0" smtClean="0">
                <a:solidFill>
                  <a:srgbClr val="0000FF"/>
                </a:solidFill>
                <a:latin typeface="+mn-lt"/>
                <a:ea typeface="+mn-ea"/>
              </a:rPr>
              <a:t>某</a:t>
            </a:r>
            <a:r>
              <a:rPr kumimoji="1" lang="zh-CN" altLang="en-US" sz="2400" b="0" dirty="0">
                <a:solidFill>
                  <a:srgbClr val="0000FF"/>
                </a:solidFill>
                <a:latin typeface="+mn-lt"/>
                <a:ea typeface="+mn-ea"/>
              </a:rPr>
              <a:t>微机系统只有一片</a:t>
            </a:r>
            <a:r>
              <a:rPr kumimoji="1" lang="en-US" altLang="zh-CN" sz="2400" b="0" dirty="0">
                <a:solidFill>
                  <a:srgbClr val="0000FF"/>
                </a:solidFill>
                <a:latin typeface="+mn-lt"/>
                <a:ea typeface="+mn-ea"/>
              </a:rPr>
              <a:t>8259</a:t>
            </a:r>
            <a:r>
              <a:rPr kumimoji="1" lang="zh-CN" altLang="en-US" sz="2400" b="0" dirty="0">
                <a:solidFill>
                  <a:srgbClr val="0000FF"/>
                </a:solidFill>
                <a:latin typeface="+mn-lt"/>
                <a:ea typeface="+mn-ea"/>
              </a:rPr>
              <a:t>，其端口地址为</a:t>
            </a:r>
            <a:r>
              <a:rPr kumimoji="1" lang="en-US" altLang="zh-CN" sz="2400" b="0" dirty="0">
                <a:solidFill>
                  <a:srgbClr val="0000FF"/>
                </a:solidFill>
                <a:latin typeface="+mn-lt"/>
                <a:ea typeface="+mn-ea"/>
              </a:rPr>
              <a:t>02C0H</a:t>
            </a:r>
            <a:r>
              <a:rPr kumimoji="1" lang="zh-CN" altLang="en-US" sz="2400" b="0" dirty="0">
                <a:solidFill>
                  <a:srgbClr val="0000FF"/>
                </a:solidFill>
                <a:latin typeface="+mn-lt"/>
                <a:ea typeface="+mn-ea"/>
              </a:rPr>
              <a:t>、</a:t>
            </a:r>
            <a:r>
              <a:rPr kumimoji="1" lang="en-US" altLang="zh-CN" sz="2400" b="0" dirty="0">
                <a:solidFill>
                  <a:srgbClr val="0000FF"/>
                </a:solidFill>
                <a:latin typeface="+mn-lt"/>
                <a:ea typeface="+mn-ea"/>
              </a:rPr>
              <a:t>02C1H</a:t>
            </a:r>
            <a:r>
              <a:rPr kumimoji="1" lang="zh-CN" altLang="en-US" sz="2400" b="0" dirty="0">
                <a:solidFill>
                  <a:srgbClr val="0000FF"/>
                </a:solidFill>
                <a:latin typeface="+mn-lt"/>
                <a:ea typeface="+mn-ea"/>
              </a:rPr>
              <a:t>，试编写初始化程序，要求</a:t>
            </a:r>
            <a:r>
              <a:rPr kumimoji="1" lang="en-US" altLang="zh-CN" sz="2400" b="0" dirty="0">
                <a:solidFill>
                  <a:srgbClr val="0000FF"/>
                </a:solidFill>
                <a:latin typeface="+mn-lt"/>
                <a:ea typeface="+mn-ea"/>
              </a:rPr>
              <a:t>1</a:t>
            </a:r>
            <a:r>
              <a:rPr kumimoji="1" lang="zh-CN" altLang="en-US" sz="2400" b="0" dirty="0">
                <a:solidFill>
                  <a:srgbClr val="0000FF"/>
                </a:solidFill>
                <a:latin typeface="+mn-lt"/>
                <a:ea typeface="+mn-ea"/>
              </a:rPr>
              <a:t>）中断请求输入采用电平触发，</a:t>
            </a:r>
            <a:r>
              <a:rPr kumimoji="1" lang="en-US" altLang="zh-CN" sz="2400" b="0" dirty="0">
                <a:solidFill>
                  <a:srgbClr val="0000FF"/>
                </a:solidFill>
                <a:latin typeface="+mn-lt"/>
                <a:ea typeface="+mn-ea"/>
              </a:rPr>
              <a:t>2</a:t>
            </a:r>
            <a:r>
              <a:rPr kumimoji="1" lang="zh-CN" altLang="en-US" sz="2400" b="0" dirty="0">
                <a:solidFill>
                  <a:srgbClr val="0000FF"/>
                </a:solidFill>
                <a:latin typeface="+mn-lt"/>
                <a:ea typeface="+mn-ea"/>
              </a:rPr>
              <a:t>）</a:t>
            </a:r>
            <a:r>
              <a:rPr kumimoji="1" lang="en-US" altLang="zh-CN" sz="2400" b="0" dirty="0">
                <a:solidFill>
                  <a:srgbClr val="0000FF"/>
                </a:solidFill>
                <a:latin typeface="+mn-lt"/>
                <a:ea typeface="+mn-ea"/>
              </a:rPr>
              <a:t>IR0</a:t>
            </a:r>
            <a:r>
              <a:rPr kumimoji="1" lang="zh-CN" altLang="en-US" sz="2400" b="0" dirty="0">
                <a:solidFill>
                  <a:srgbClr val="0000FF"/>
                </a:solidFill>
                <a:latin typeface="+mn-lt"/>
                <a:ea typeface="+mn-ea"/>
              </a:rPr>
              <a:t>的中断类型码是</a:t>
            </a:r>
            <a:r>
              <a:rPr kumimoji="1" lang="en-US" altLang="zh-CN" sz="2400" b="0" dirty="0">
                <a:solidFill>
                  <a:srgbClr val="0000FF"/>
                </a:solidFill>
                <a:latin typeface="+mn-lt"/>
                <a:ea typeface="+mn-ea"/>
              </a:rPr>
              <a:t>16</a:t>
            </a:r>
            <a:r>
              <a:rPr kumimoji="1" lang="zh-CN" altLang="en-US" sz="2400" b="0" dirty="0">
                <a:solidFill>
                  <a:srgbClr val="0000FF"/>
                </a:solidFill>
                <a:latin typeface="+mn-lt"/>
                <a:ea typeface="+mn-ea"/>
              </a:rPr>
              <a:t>，</a:t>
            </a:r>
            <a:r>
              <a:rPr kumimoji="1" lang="en-US" altLang="zh-CN" sz="2400" b="0" dirty="0">
                <a:solidFill>
                  <a:srgbClr val="0000FF"/>
                </a:solidFill>
                <a:latin typeface="+mn-lt"/>
                <a:ea typeface="+mn-ea"/>
              </a:rPr>
              <a:t>3</a:t>
            </a:r>
            <a:r>
              <a:rPr kumimoji="1" lang="zh-CN" altLang="en-US" sz="2400" b="0" dirty="0">
                <a:solidFill>
                  <a:srgbClr val="0000FF"/>
                </a:solidFill>
                <a:latin typeface="+mn-lt"/>
                <a:ea typeface="+mn-ea"/>
              </a:rPr>
              <a:t>）采用缓冲器方式，</a:t>
            </a:r>
            <a:r>
              <a:rPr kumimoji="1" lang="en-US" altLang="zh-CN" sz="2400" b="0" dirty="0">
                <a:solidFill>
                  <a:srgbClr val="0000FF"/>
                </a:solidFill>
                <a:latin typeface="+mn-lt"/>
                <a:ea typeface="+mn-ea"/>
              </a:rPr>
              <a:t>4</a:t>
            </a:r>
            <a:r>
              <a:rPr kumimoji="1" lang="zh-CN" altLang="en-US" sz="2400" b="0" dirty="0">
                <a:solidFill>
                  <a:srgbClr val="0000FF"/>
                </a:solidFill>
                <a:latin typeface="+mn-lt"/>
                <a:ea typeface="+mn-ea"/>
              </a:rPr>
              <a:t>）采用普通的</a:t>
            </a:r>
            <a:r>
              <a:rPr kumimoji="1" lang="en-US" altLang="zh-CN" sz="2400" b="0" dirty="0">
                <a:solidFill>
                  <a:srgbClr val="0000FF"/>
                </a:solidFill>
                <a:latin typeface="+mn-lt"/>
                <a:ea typeface="+mn-ea"/>
              </a:rPr>
              <a:t>EOI</a:t>
            </a:r>
            <a:r>
              <a:rPr kumimoji="1" lang="zh-CN" altLang="en-US" sz="2400" b="0" dirty="0">
                <a:solidFill>
                  <a:srgbClr val="0000FF"/>
                </a:solidFill>
                <a:latin typeface="+mn-lt"/>
                <a:ea typeface="+mn-ea"/>
              </a:rPr>
              <a:t>命令</a:t>
            </a:r>
          </a:p>
          <a:p>
            <a:pPr marL="361950" indent="-361950" algn="just">
              <a:spcBef>
                <a:spcPts val="600"/>
              </a:spcBef>
            </a:pPr>
            <a:r>
              <a:rPr kumimoji="1" lang="en-US" altLang="zh-CN" sz="2400" b="0" dirty="0" smtClean="0">
                <a:solidFill>
                  <a:srgbClr val="0000FF"/>
                </a:solidFill>
                <a:latin typeface="+mn-lt"/>
                <a:ea typeface="+mn-ea"/>
              </a:rPr>
              <a:t>4</a:t>
            </a:r>
            <a:r>
              <a:rPr kumimoji="1" lang="zh-CN" altLang="zh-CN" sz="2400" b="0" dirty="0" smtClean="0">
                <a:solidFill>
                  <a:srgbClr val="0000FF"/>
                </a:solidFill>
              </a:rPr>
              <a:t>.</a:t>
            </a:r>
            <a:r>
              <a:rPr kumimoji="1" lang="en-US" altLang="zh-CN" sz="2400" b="0" dirty="0" smtClean="0">
                <a:solidFill>
                  <a:srgbClr val="0000FF"/>
                </a:solidFill>
              </a:rPr>
              <a:t> </a:t>
            </a:r>
            <a:r>
              <a:rPr kumimoji="1" lang="zh-CN" altLang="en-US" sz="2400" b="0" dirty="0" smtClean="0">
                <a:solidFill>
                  <a:srgbClr val="0000FF"/>
                </a:solidFill>
                <a:latin typeface="+mn-lt"/>
                <a:ea typeface="+mn-ea"/>
              </a:rPr>
              <a:t>什么</a:t>
            </a:r>
            <a:r>
              <a:rPr kumimoji="1" lang="zh-CN" altLang="en-US" sz="2400" b="0" dirty="0">
                <a:solidFill>
                  <a:srgbClr val="0000FF"/>
                </a:solidFill>
                <a:latin typeface="+mn-lt"/>
                <a:ea typeface="+mn-ea"/>
              </a:rPr>
              <a:t>是中断向量和中断向量表？中断类型码和中断向量表的关系是什么？</a:t>
            </a:r>
          </a:p>
          <a:p>
            <a:pPr marL="0" indent="0" algn="just">
              <a:spcBef>
                <a:spcPts val="600"/>
              </a:spcBef>
            </a:pPr>
            <a:r>
              <a:rPr kumimoji="1" lang="en-US" altLang="zh-CN" sz="2400" b="0" dirty="0" smtClean="0">
                <a:solidFill>
                  <a:srgbClr val="0000FF"/>
                </a:solidFill>
                <a:latin typeface="+mn-lt"/>
                <a:ea typeface="+mn-ea"/>
              </a:rPr>
              <a:t>5</a:t>
            </a:r>
            <a:r>
              <a:rPr kumimoji="1" lang="zh-CN" altLang="zh-CN" sz="2400" b="0" dirty="0" smtClean="0">
                <a:solidFill>
                  <a:srgbClr val="0000FF"/>
                </a:solidFill>
              </a:rPr>
              <a:t>.</a:t>
            </a:r>
            <a:r>
              <a:rPr kumimoji="1" lang="en-US" altLang="zh-CN" sz="2400" b="0" dirty="0" smtClean="0">
                <a:solidFill>
                  <a:srgbClr val="0000FF"/>
                </a:solidFill>
              </a:rPr>
              <a:t>  </a:t>
            </a:r>
            <a:r>
              <a:rPr kumimoji="1" lang="zh-CN" altLang="en-US" sz="2400" b="0" dirty="0" smtClean="0">
                <a:solidFill>
                  <a:srgbClr val="0000FF"/>
                </a:solidFill>
                <a:latin typeface="+mn-lt"/>
                <a:ea typeface="+mn-ea"/>
              </a:rPr>
              <a:t>什么</a:t>
            </a:r>
            <a:r>
              <a:rPr kumimoji="1" lang="zh-CN" altLang="en-US" sz="2400" b="0" dirty="0">
                <a:solidFill>
                  <a:srgbClr val="0000FF"/>
                </a:solidFill>
                <a:latin typeface="+mn-lt"/>
                <a:ea typeface="+mn-ea"/>
              </a:rPr>
              <a:t>是中断？</a:t>
            </a:r>
          </a:p>
        </p:txBody>
      </p:sp>
      <p:sp>
        <p:nvSpPr>
          <p:cNvPr id="1469443" name="Text Box 3"/>
          <p:cNvSpPr txBox="1">
            <a:spLocks noChangeArrowheads="1"/>
          </p:cNvSpPr>
          <p:nvPr/>
        </p:nvSpPr>
        <p:spPr bwMode="auto">
          <a:xfrm>
            <a:off x="521550" y="115470"/>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0" hangingPunct="0">
              <a:defRPr sz="2800" b="0">
                <a:solidFill>
                  <a:srgbClr val="000099"/>
                </a:solidFill>
                <a:latin typeface="+mn-lt"/>
                <a:ea typeface="+mn-ea"/>
              </a:defRPr>
            </a:lvl1pPr>
            <a:lvl2pPr eaLnBrk="0" hangingPunct="0">
              <a:defRPr sz="2800" b="1">
                <a:solidFill>
                  <a:srgbClr val="006699"/>
                </a:solidFill>
              </a:defRPr>
            </a:lvl2pPr>
            <a:lvl3pPr eaLnBrk="0" hangingPunct="0">
              <a:defRPr sz="2800" b="1">
                <a:solidFill>
                  <a:srgbClr val="006699"/>
                </a:solidFill>
              </a:defRPr>
            </a:lvl3pPr>
            <a:lvl4pPr eaLnBrk="0" hangingPunct="0">
              <a:defRPr sz="2800" b="1">
                <a:solidFill>
                  <a:srgbClr val="006699"/>
                </a:solidFill>
              </a:defRPr>
            </a:lvl4pPr>
            <a:lvl5pPr eaLnBrk="0" hangingPunct="0">
              <a:defRPr sz="2800" b="1">
                <a:solidFill>
                  <a:srgbClr val="006699"/>
                </a:solidFill>
              </a:defRPr>
            </a:lvl5pPr>
            <a:lvl6pPr marL="457200" fontAlgn="base">
              <a:spcBef>
                <a:spcPct val="0"/>
              </a:spcBef>
              <a:spcAft>
                <a:spcPct val="0"/>
              </a:spcAft>
              <a:defRPr sz="2800" b="1">
                <a:solidFill>
                  <a:srgbClr val="006699"/>
                </a:solidFill>
              </a:defRPr>
            </a:lvl6pPr>
            <a:lvl7pPr marL="914400" fontAlgn="base">
              <a:spcBef>
                <a:spcPct val="0"/>
              </a:spcBef>
              <a:spcAft>
                <a:spcPct val="0"/>
              </a:spcAft>
              <a:defRPr sz="2800" b="1">
                <a:solidFill>
                  <a:srgbClr val="006699"/>
                </a:solidFill>
              </a:defRPr>
            </a:lvl7pPr>
            <a:lvl8pPr marL="1371600" fontAlgn="base">
              <a:spcBef>
                <a:spcPct val="0"/>
              </a:spcBef>
              <a:spcAft>
                <a:spcPct val="0"/>
              </a:spcAft>
              <a:defRPr sz="2800" b="1">
                <a:solidFill>
                  <a:srgbClr val="006699"/>
                </a:solidFill>
              </a:defRPr>
            </a:lvl8pPr>
            <a:lvl9pPr marL="1828800" fontAlgn="base">
              <a:spcBef>
                <a:spcPct val="0"/>
              </a:spcBef>
              <a:spcAft>
                <a:spcPct val="0"/>
              </a:spcAft>
              <a:defRPr sz="2800" b="1">
                <a:solidFill>
                  <a:srgbClr val="006699"/>
                </a:solidFill>
              </a:defRPr>
            </a:lvl9pPr>
          </a:lstStyle>
          <a:p>
            <a:r>
              <a:rPr lang="zh-CN" altLang="en-US" dirty="0"/>
              <a:t>习题</a:t>
            </a:r>
          </a:p>
        </p:txBody>
      </p:sp>
    </p:spTree>
  </p:cSld>
  <p:clrMapOvr>
    <a:masterClrMapping/>
  </p:clrMapOvr>
  <p:transition>
    <p:random/>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WordArt 2"/>
          <p:cNvSpPr>
            <a:spLocks noChangeArrowheads="1" noChangeShapeType="1" noTextEdit="1"/>
          </p:cNvSpPr>
          <p:nvPr/>
        </p:nvSpPr>
        <p:spPr bwMode="auto">
          <a:xfrm>
            <a:off x="1836738" y="2033588"/>
            <a:ext cx="5137150" cy="230505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b="1" i="1" kern="10">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Times New Roman"/>
                <a:cs typeface="Times New Roman"/>
              </a:rPr>
              <a:t>The end</a:t>
            </a:r>
          </a:p>
          <a:p>
            <a:pPr algn="ctr"/>
            <a:r>
              <a:rPr lang="en-US" altLang="zh-CN" sz="3600" b="1" i="1" kern="10">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Times New Roman"/>
                <a:cs typeface="Times New Roman"/>
              </a:rPr>
              <a:t>Thank you!</a:t>
            </a:r>
            <a:endParaRPr lang="zh-CN" altLang="en-US" sz="3600" b="1" i="1" kern="10">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Times New Roman"/>
              <a:cs typeface="Times New Roman"/>
            </a:endParaRPr>
          </a:p>
        </p:txBody>
      </p:sp>
    </p:spTree>
  </p:cSld>
  <p:clrMapOvr>
    <a:masterClrMapping/>
  </p:clrMapOvr>
  <p:transition>
    <p:random/>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522" name="Group 2"/>
          <p:cNvGrpSpPr>
            <a:grpSpLocks/>
          </p:cNvGrpSpPr>
          <p:nvPr/>
        </p:nvGrpSpPr>
        <p:grpSpPr bwMode="auto">
          <a:xfrm>
            <a:off x="673605" y="178550"/>
            <a:ext cx="7543800" cy="6400800"/>
            <a:chOff x="138" y="90"/>
            <a:chExt cx="4752" cy="4032"/>
          </a:xfrm>
        </p:grpSpPr>
        <p:sp>
          <p:nvSpPr>
            <p:cNvPr id="107524" name="Rectangle 3"/>
            <p:cNvSpPr>
              <a:spLocks noChangeArrowheads="1"/>
            </p:cNvSpPr>
            <p:nvPr/>
          </p:nvSpPr>
          <p:spPr bwMode="auto">
            <a:xfrm>
              <a:off x="3306" y="234"/>
              <a:ext cx="1152" cy="1824"/>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1" dirty="0">
                  <a:latin typeface="Times New Roman" pitchFamily="18" charset="0"/>
                </a:rPr>
                <a:t>CAS0      IR0</a:t>
              </a:r>
            </a:p>
            <a:p>
              <a:pPr algn="ctr" eaLnBrk="0" hangingPunct="0"/>
              <a:r>
                <a:rPr lang="en-US" altLang="zh-CN" sz="2000" b="1" dirty="0">
                  <a:latin typeface="Times New Roman" pitchFamily="18" charset="0"/>
                </a:rPr>
                <a:t>CAS1      IR1</a:t>
              </a:r>
              <a:endParaRPr lang="en-US" altLang="zh-CN" b="1" dirty="0">
                <a:latin typeface="Times New Roman" pitchFamily="18" charset="0"/>
              </a:endParaRPr>
            </a:p>
            <a:p>
              <a:pPr algn="ctr" eaLnBrk="0" hangingPunct="0"/>
              <a:r>
                <a:rPr lang="en-US" altLang="zh-CN" sz="2000" b="1" dirty="0">
                  <a:latin typeface="Times New Roman" pitchFamily="18" charset="0"/>
                </a:rPr>
                <a:t>CAS2      IR2</a:t>
              </a:r>
            </a:p>
            <a:p>
              <a:pPr algn="ctr" eaLnBrk="0" hangingPunct="0"/>
              <a:r>
                <a:rPr lang="en-US" altLang="zh-CN" b="1" dirty="0">
                  <a:latin typeface="Times New Roman" pitchFamily="18" charset="0"/>
                </a:rPr>
                <a:t>              </a:t>
              </a:r>
              <a:r>
                <a:rPr lang="en-US" altLang="zh-CN" sz="2000" b="1" dirty="0">
                  <a:latin typeface="Times New Roman" pitchFamily="18" charset="0"/>
                </a:rPr>
                <a:t>IR3</a:t>
              </a:r>
              <a:endParaRPr lang="en-US" altLang="zh-CN" b="1" dirty="0">
                <a:latin typeface="Times New Roman" pitchFamily="18" charset="0"/>
              </a:endParaRPr>
            </a:p>
            <a:p>
              <a:pPr algn="ctr" eaLnBrk="0" hangingPunct="0"/>
              <a:r>
                <a:rPr lang="en-US" altLang="zh-CN" sz="2000" b="1" dirty="0">
                  <a:latin typeface="Times New Roman" pitchFamily="18" charset="0"/>
                </a:rPr>
                <a:t>INTA      IR4</a:t>
              </a:r>
            </a:p>
            <a:p>
              <a:pPr algn="ctr" eaLnBrk="0" hangingPunct="0"/>
              <a:r>
                <a:rPr lang="en-US" altLang="zh-CN" sz="2000" b="1" dirty="0">
                  <a:latin typeface="Times New Roman" pitchFamily="18" charset="0"/>
                </a:rPr>
                <a:t>                IR5</a:t>
              </a:r>
            </a:p>
            <a:p>
              <a:pPr algn="ctr" eaLnBrk="0" hangingPunct="0"/>
              <a:r>
                <a:rPr lang="en-US" altLang="zh-CN" sz="2000" b="1" dirty="0">
                  <a:latin typeface="Times New Roman" pitchFamily="18" charset="0"/>
                </a:rPr>
                <a:t>INT         IR6</a:t>
              </a:r>
              <a:endParaRPr lang="en-US" altLang="zh-CN" b="1" dirty="0">
                <a:latin typeface="Times New Roman" pitchFamily="18" charset="0"/>
              </a:endParaRPr>
            </a:p>
            <a:p>
              <a:pPr algn="ctr" eaLnBrk="0" hangingPunct="0"/>
              <a:r>
                <a:rPr lang="en-US" altLang="zh-CN" sz="2000" b="1" dirty="0">
                  <a:latin typeface="Times New Roman" pitchFamily="18" charset="0"/>
                </a:rPr>
                <a:t>                </a:t>
              </a:r>
              <a:r>
                <a:rPr lang="en-US" altLang="zh-CN" sz="2000" b="1" dirty="0" smtClean="0">
                  <a:latin typeface="Times New Roman" pitchFamily="18" charset="0"/>
                </a:rPr>
                <a:t>IR7</a:t>
              </a:r>
              <a:endParaRPr lang="en-US" altLang="zh-CN" b="1" dirty="0" smtClean="0">
                <a:latin typeface="Times New Roman" pitchFamily="18" charset="0"/>
              </a:endParaRPr>
            </a:p>
            <a:p>
              <a:pPr eaLnBrk="0" hangingPunct="0"/>
              <a:r>
                <a:rPr lang="en-US" altLang="zh-CN" sz="2000" b="1" dirty="0" smtClean="0">
                  <a:latin typeface="Times New Roman" pitchFamily="18" charset="0"/>
                </a:rPr>
                <a:t>SP/EN</a:t>
              </a:r>
              <a:endParaRPr lang="en-US" altLang="zh-CN" sz="2000" b="1" dirty="0">
                <a:latin typeface="Times New Roman" pitchFamily="18" charset="0"/>
              </a:endParaRPr>
            </a:p>
          </p:txBody>
        </p:sp>
        <p:sp>
          <p:nvSpPr>
            <p:cNvPr id="107525" name="Line 4"/>
            <p:cNvSpPr>
              <a:spLocks noChangeShapeType="1"/>
            </p:cNvSpPr>
            <p:nvPr/>
          </p:nvSpPr>
          <p:spPr bwMode="auto">
            <a:xfrm>
              <a:off x="3384" y="1047"/>
              <a:ext cx="33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26" name="Line 5"/>
            <p:cNvSpPr>
              <a:spLocks noChangeShapeType="1"/>
            </p:cNvSpPr>
            <p:nvPr/>
          </p:nvSpPr>
          <p:spPr bwMode="auto">
            <a:xfrm>
              <a:off x="3399" y="1818"/>
              <a:ext cx="144"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27" name="Line 6"/>
            <p:cNvSpPr>
              <a:spLocks noChangeShapeType="1"/>
            </p:cNvSpPr>
            <p:nvPr/>
          </p:nvSpPr>
          <p:spPr bwMode="auto">
            <a:xfrm>
              <a:off x="3639" y="1818"/>
              <a:ext cx="144"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28" name="Rectangle 7"/>
            <p:cNvSpPr>
              <a:spLocks noChangeArrowheads="1"/>
            </p:cNvSpPr>
            <p:nvPr/>
          </p:nvSpPr>
          <p:spPr bwMode="auto">
            <a:xfrm>
              <a:off x="858" y="714"/>
              <a:ext cx="1152" cy="1824"/>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r>
                <a:rPr lang="en-US" altLang="zh-CN" b="1">
                  <a:latin typeface="Times New Roman" pitchFamily="18" charset="0"/>
                </a:rPr>
                <a:t>  </a:t>
              </a:r>
              <a:r>
                <a:rPr lang="en-US" altLang="zh-CN" sz="2000" b="1">
                  <a:latin typeface="Times New Roman" pitchFamily="18" charset="0"/>
                </a:rPr>
                <a:t>CAS0</a:t>
              </a:r>
              <a:endParaRPr lang="en-US" altLang="zh-CN" b="1">
                <a:latin typeface="Times New Roman" pitchFamily="18" charset="0"/>
              </a:endParaRPr>
            </a:p>
            <a:p>
              <a:pPr algn="r" eaLnBrk="0" hangingPunct="0"/>
              <a:r>
                <a:rPr lang="en-US" altLang="zh-CN" sz="2000" b="1">
                  <a:latin typeface="Times New Roman" pitchFamily="18" charset="0"/>
                </a:rPr>
                <a:t>INTA   </a:t>
              </a:r>
              <a:r>
                <a:rPr lang="en-US" altLang="zh-CN" b="1">
                  <a:latin typeface="Times New Roman" pitchFamily="18" charset="0"/>
                </a:rPr>
                <a:t>   </a:t>
              </a:r>
              <a:r>
                <a:rPr lang="en-US" altLang="zh-CN" sz="2000" b="1">
                  <a:latin typeface="Times New Roman" pitchFamily="18" charset="0"/>
                </a:rPr>
                <a:t>CAS1</a:t>
              </a:r>
              <a:endParaRPr lang="en-US" altLang="zh-CN" b="1">
                <a:latin typeface="Times New Roman" pitchFamily="18" charset="0"/>
              </a:endParaRPr>
            </a:p>
            <a:p>
              <a:pPr algn="r" eaLnBrk="0" hangingPunct="0"/>
              <a:r>
                <a:rPr lang="en-US" altLang="zh-CN" b="1">
                  <a:latin typeface="Times New Roman" pitchFamily="18" charset="0"/>
                </a:rPr>
                <a:t>  </a:t>
              </a:r>
              <a:r>
                <a:rPr lang="en-US" altLang="zh-CN" sz="2000" b="1">
                  <a:latin typeface="Times New Roman" pitchFamily="18" charset="0"/>
                </a:rPr>
                <a:t>CAS2</a:t>
              </a:r>
            </a:p>
            <a:p>
              <a:pPr algn="r" eaLnBrk="0" hangingPunct="0"/>
              <a:r>
                <a:rPr lang="en-US" altLang="zh-CN" sz="2000" b="1">
                  <a:latin typeface="Times New Roman" pitchFamily="18" charset="0"/>
                </a:rPr>
                <a:t>INT</a:t>
              </a:r>
              <a:r>
                <a:rPr lang="en-US" altLang="zh-CN" b="1">
                  <a:latin typeface="Times New Roman" pitchFamily="18" charset="0"/>
                </a:rPr>
                <a:t>        </a:t>
              </a:r>
              <a:r>
                <a:rPr lang="en-US" altLang="zh-CN" sz="2000" b="1">
                  <a:latin typeface="Times New Roman" pitchFamily="18" charset="0"/>
                </a:rPr>
                <a:t>IR0</a:t>
              </a:r>
              <a:endParaRPr lang="en-US" altLang="zh-CN" b="1">
                <a:latin typeface="Times New Roman" pitchFamily="18" charset="0"/>
              </a:endParaRPr>
            </a:p>
            <a:p>
              <a:pPr algn="r" eaLnBrk="0" hangingPunct="0"/>
              <a:r>
                <a:rPr lang="en-US" altLang="zh-CN" b="1">
                  <a:latin typeface="Times New Roman" pitchFamily="18" charset="0"/>
                </a:rPr>
                <a:t>  </a:t>
              </a:r>
              <a:r>
                <a:rPr lang="en-US" altLang="zh-CN" sz="2000" b="1">
                  <a:latin typeface="Times New Roman" pitchFamily="18" charset="0"/>
                </a:rPr>
                <a:t>IR1</a:t>
              </a:r>
              <a:endParaRPr lang="en-US" altLang="zh-CN" b="1">
                <a:latin typeface="Times New Roman" pitchFamily="18" charset="0"/>
              </a:endParaRPr>
            </a:p>
            <a:p>
              <a:pPr algn="r" eaLnBrk="0" hangingPunct="0"/>
              <a:endParaRPr lang="en-US" altLang="zh-CN" b="1">
                <a:latin typeface="Times New Roman" pitchFamily="18" charset="0"/>
              </a:endParaRPr>
            </a:p>
            <a:p>
              <a:pPr algn="r" eaLnBrk="0" hangingPunct="0"/>
              <a:endParaRPr lang="en-US" altLang="zh-CN" b="1">
                <a:latin typeface="Times New Roman" pitchFamily="18" charset="0"/>
              </a:endParaRPr>
            </a:p>
            <a:p>
              <a:pPr algn="r" eaLnBrk="0" hangingPunct="0"/>
              <a:r>
                <a:rPr lang="en-US" altLang="zh-CN" sz="2000" b="1">
                  <a:latin typeface="Times New Roman" pitchFamily="18" charset="0"/>
                </a:rPr>
                <a:t>SP/EN      IR7</a:t>
              </a:r>
            </a:p>
          </p:txBody>
        </p:sp>
        <p:sp>
          <p:nvSpPr>
            <p:cNvPr id="107529" name="Line 8"/>
            <p:cNvSpPr>
              <a:spLocks noChangeShapeType="1"/>
            </p:cNvSpPr>
            <p:nvPr/>
          </p:nvSpPr>
          <p:spPr bwMode="auto">
            <a:xfrm>
              <a:off x="1722" y="1962"/>
              <a:ext cx="0" cy="336"/>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30" name="Line 9"/>
            <p:cNvSpPr>
              <a:spLocks noChangeShapeType="1"/>
            </p:cNvSpPr>
            <p:nvPr/>
          </p:nvSpPr>
          <p:spPr bwMode="auto">
            <a:xfrm>
              <a:off x="891" y="969"/>
              <a:ext cx="33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31" name="Line 10"/>
            <p:cNvSpPr>
              <a:spLocks noChangeShapeType="1"/>
            </p:cNvSpPr>
            <p:nvPr/>
          </p:nvSpPr>
          <p:spPr bwMode="auto">
            <a:xfrm>
              <a:off x="1016" y="2336"/>
              <a:ext cx="144"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32" name="Line 11"/>
            <p:cNvSpPr>
              <a:spLocks noChangeShapeType="1"/>
            </p:cNvSpPr>
            <p:nvPr/>
          </p:nvSpPr>
          <p:spPr bwMode="auto">
            <a:xfrm>
              <a:off x="1256" y="2336"/>
              <a:ext cx="144"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33" name="Rectangle 12"/>
            <p:cNvSpPr>
              <a:spLocks noChangeArrowheads="1"/>
            </p:cNvSpPr>
            <p:nvPr/>
          </p:nvSpPr>
          <p:spPr bwMode="auto">
            <a:xfrm>
              <a:off x="3306" y="2298"/>
              <a:ext cx="1152" cy="1824"/>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1" dirty="0">
                  <a:latin typeface="Times New Roman" pitchFamily="18" charset="0"/>
                </a:rPr>
                <a:t>CAS0      IR0</a:t>
              </a:r>
            </a:p>
            <a:p>
              <a:pPr algn="ctr" eaLnBrk="0" hangingPunct="0"/>
              <a:r>
                <a:rPr lang="en-US" altLang="zh-CN" sz="2000" b="1" dirty="0">
                  <a:latin typeface="Times New Roman" pitchFamily="18" charset="0"/>
                </a:rPr>
                <a:t>CAS1      IR1</a:t>
              </a:r>
              <a:endParaRPr lang="en-US" altLang="zh-CN" b="1" dirty="0">
                <a:latin typeface="Times New Roman" pitchFamily="18" charset="0"/>
              </a:endParaRPr>
            </a:p>
            <a:p>
              <a:pPr algn="ctr" eaLnBrk="0" hangingPunct="0"/>
              <a:r>
                <a:rPr lang="en-US" altLang="zh-CN" sz="2000" b="1" dirty="0">
                  <a:latin typeface="Times New Roman" pitchFamily="18" charset="0"/>
                </a:rPr>
                <a:t>CAS2      IR2</a:t>
              </a:r>
            </a:p>
            <a:p>
              <a:pPr algn="ctr" eaLnBrk="0" hangingPunct="0"/>
              <a:r>
                <a:rPr lang="en-US" altLang="zh-CN" b="1" dirty="0">
                  <a:latin typeface="Times New Roman" pitchFamily="18" charset="0"/>
                </a:rPr>
                <a:t>              </a:t>
              </a:r>
              <a:r>
                <a:rPr lang="en-US" altLang="zh-CN" sz="2000" b="1" dirty="0">
                  <a:latin typeface="Times New Roman" pitchFamily="18" charset="0"/>
                </a:rPr>
                <a:t>IR3</a:t>
              </a:r>
            </a:p>
            <a:p>
              <a:pPr algn="ctr" eaLnBrk="0" hangingPunct="0"/>
              <a:r>
                <a:rPr lang="en-US" altLang="zh-CN" sz="2000" b="1" dirty="0">
                  <a:latin typeface="Times New Roman" pitchFamily="18" charset="0"/>
                </a:rPr>
                <a:t>INTA      IR4</a:t>
              </a:r>
            </a:p>
            <a:p>
              <a:pPr algn="ctr" eaLnBrk="0" hangingPunct="0"/>
              <a:r>
                <a:rPr lang="en-US" altLang="zh-CN" sz="2000" b="1" dirty="0">
                  <a:latin typeface="Times New Roman" pitchFamily="18" charset="0"/>
                </a:rPr>
                <a:t>                IR5</a:t>
              </a:r>
            </a:p>
            <a:p>
              <a:pPr algn="ctr" eaLnBrk="0" hangingPunct="0"/>
              <a:r>
                <a:rPr lang="en-US" altLang="zh-CN" sz="2000" b="1" dirty="0">
                  <a:latin typeface="Times New Roman" pitchFamily="18" charset="0"/>
                </a:rPr>
                <a:t>INT         IR6</a:t>
              </a:r>
              <a:endParaRPr lang="en-US" altLang="zh-CN" b="1" dirty="0">
                <a:latin typeface="Times New Roman" pitchFamily="18" charset="0"/>
              </a:endParaRPr>
            </a:p>
            <a:p>
              <a:pPr algn="ctr" eaLnBrk="0" hangingPunct="0"/>
              <a:r>
                <a:rPr lang="en-US" altLang="zh-CN" sz="2000" b="1" dirty="0">
                  <a:latin typeface="Times New Roman" pitchFamily="18" charset="0"/>
                </a:rPr>
                <a:t>                IR7</a:t>
              </a:r>
              <a:endParaRPr lang="en-US" altLang="zh-CN" b="1" dirty="0">
                <a:latin typeface="Times New Roman" pitchFamily="18" charset="0"/>
              </a:endParaRPr>
            </a:p>
            <a:p>
              <a:pPr eaLnBrk="0" hangingPunct="0"/>
              <a:r>
                <a:rPr lang="en-US" altLang="zh-CN" sz="2000" b="1" dirty="0">
                  <a:latin typeface="Times New Roman" pitchFamily="18" charset="0"/>
                </a:rPr>
                <a:t>SP/EN</a:t>
              </a:r>
            </a:p>
          </p:txBody>
        </p:sp>
        <p:sp>
          <p:nvSpPr>
            <p:cNvPr id="107534" name="Line 13"/>
            <p:cNvSpPr>
              <a:spLocks noChangeShapeType="1"/>
            </p:cNvSpPr>
            <p:nvPr/>
          </p:nvSpPr>
          <p:spPr bwMode="auto">
            <a:xfrm>
              <a:off x="3354" y="3111"/>
              <a:ext cx="33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35" name="Line 14"/>
            <p:cNvSpPr>
              <a:spLocks noChangeShapeType="1"/>
            </p:cNvSpPr>
            <p:nvPr/>
          </p:nvSpPr>
          <p:spPr bwMode="auto">
            <a:xfrm>
              <a:off x="3399" y="3882"/>
              <a:ext cx="144"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36" name="Line 15"/>
            <p:cNvSpPr>
              <a:spLocks noChangeShapeType="1"/>
            </p:cNvSpPr>
            <p:nvPr/>
          </p:nvSpPr>
          <p:spPr bwMode="auto">
            <a:xfrm>
              <a:off x="3639" y="3882"/>
              <a:ext cx="144"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7537" name="Group 16"/>
            <p:cNvGrpSpPr>
              <a:grpSpLocks/>
            </p:cNvGrpSpPr>
            <p:nvPr/>
          </p:nvGrpSpPr>
          <p:grpSpPr bwMode="auto">
            <a:xfrm>
              <a:off x="4458" y="330"/>
              <a:ext cx="432" cy="1392"/>
              <a:chOff x="4800" y="288"/>
              <a:chExt cx="432" cy="1392"/>
            </a:xfrm>
          </p:grpSpPr>
          <p:sp>
            <p:nvSpPr>
              <p:cNvPr id="107588" name="Line 17"/>
              <p:cNvSpPr>
                <a:spLocks noChangeShapeType="1"/>
              </p:cNvSpPr>
              <p:nvPr/>
            </p:nvSpPr>
            <p:spPr bwMode="auto">
              <a:xfrm>
                <a:off x="4800" y="288"/>
                <a:ext cx="432" cy="0"/>
              </a:xfrm>
              <a:prstGeom prst="line">
                <a:avLst/>
              </a:prstGeom>
              <a:noFill/>
              <a:ln w="28575" cap="sq">
                <a:solidFill>
                  <a:schemeClr val="tx1"/>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89" name="Line 18"/>
              <p:cNvSpPr>
                <a:spLocks noChangeShapeType="1"/>
              </p:cNvSpPr>
              <p:nvPr/>
            </p:nvSpPr>
            <p:spPr bwMode="auto">
              <a:xfrm>
                <a:off x="4800" y="480"/>
                <a:ext cx="432" cy="0"/>
              </a:xfrm>
              <a:prstGeom prst="line">
                <a:avLst/>
              </a:prstGeom>
              <a:noFill/>
              <a:ln w="28575" cap="sq">
                <a:solidFill>
                  <a:schemeClr val="tx1"/>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90" name="Line 19"/>
              <p:cNvSpPr>
                <a:spLocks noChangeShapeType="1"/>
              </p:cNvSpPr>
              <p:nvPr/>
            </p:nvSpPr>
            <p:spPr bwMode="auto">
              <a:xfrm>
                <a:off x="4800" y="672"/>
                <a:ext cx="432" cy="0"/>
              </a:xfrm>
              <a:prstGeom prst="line">
                <a:avLst/>
              </a:prstGeom>
              <a:noFill/>
              <a:ln w="28575" cap="sq">
                <a:solidFill>
                  <a:schemeClr val="tx1"/>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91" name="Line 20"/>
              <p:cNvSpPr>
                <a:spLocks noChangeShapeType="1"/>
              </p:cNvSpPr>
              <p:nvPr/>
            </p:nvSpPr>
            <p:spPr bwMode="auto">
              <a:xfrm>
                <a:off x="4800" y="912"/>
                <a:ext cx="432" cy="0"/>
              </a:xfrm>
              <a:prstGeom prst="line">
                <a:avLst/>
              </a:prstGeom>
              <a:noFill/>
              <a:ln w="28575" cap="sq">
                <a:solidFill>
                  <a:schemeClr val="tx1"/>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92" name="Line 21"/>
              <p:cNvSpPr>
                <a:spLocks noChangeShapeType="1"/>
              </p:cNvSpPr>
              <p:nvPr/>
            </p:nvSpPr>
            <p:spPr bwMode="auto">
              <a:xfrm>
                <a:off x="4800" y="1104"/>
                <a:ext cx="432" cy="0"/>
              </a:xfrm>
              <a:prstGeom prst="line">
                <a:avLst/>
              </a:prstGeom>
              <a:noFill/>
              <a:ln w="28575" cap="sq">
                <a:solidFill>
                  <a:schemeClr val="tx1"/>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93" name="Line 22"/>
              <p:cNvSpPr>
                <a:spLocks noChangeShapeType="1"/>
              </p:cNvSpPr>
              <p:nvPr/>
            </p:nvSpPr>
            <p:spPr bwMode="auto">
              <a:xfrm>
                <a:off x="4800" y="1296"/>
                <a:ext cx="432" cy="0"/>
              </a:xfrm>
              <a:prstGeom prst="line">
                <a:avLst/>
              </a:prstGeom>
              <a:noFill/>
              <a:ln w="28575" cap="sq">
                <a:solidFill>
                  <a:schemeClr val="tx1"/>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94" name="Line 23"/>
              <p:cNvSpPr>
                <a:spLocks noChangeShapeType="1"/>
              </p:cNvSpPr>
              <p:nvPr/>
            </p:nvSpPr>
            <p:spPr bwMode="auto">
              <a:xfrm>
                <a:off x="4800" y="1488"/>
                <a:ext cx="432" cy="0"/>
              </a:xfrm>
              <a:prstGeom prst="line">
                <a:avLst/>
              </a:prstGeom>
              <a:noFill/>
              <a:ln w="28575" cap="sq">
                <a:solidFill>
                  <a:schemeClr val="tx1"/>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95" name="Line 24"/>
              <p:cNvSpPr>
                <a:spLocks noChangeShapeType="1"/>
              </p:cNvSpPr>
              <p:nvPr/>
            </p:nvSpPr>
            <p:spPr bwMode="auto">
              <a:xfrm>
                <a:off x="4800" y="1680"/>
                <a:ext cx="432" cy="0"/>
              </a:xfrm>
              <a:prstGeom prst="line">
                <a:avLst/>
              </a:prstGeom>
              <a:noFill/>
              <a:ln w="28575" cap="sq">
                <a:solidFill>
                  <a:schemeClr val="tx1"/>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7538" name="Group 25"/>
            <p:cNvGrpSpPr>
              <a:grpSpLocks/>
            </p:cNvGrpSpPr>
            <p:nvPr/>
          </p:nvGrpSpPr>
          <p:grpSpPr bwMode="auto">
            <a:xfrm>
              <a:off x="4458" y="2394"/>
              <a:ext cx="432" cy="1392"/>
              <a:chOff x="4800" y="288"/>
              <a:chExt cx="432" cy="1392"/>
            </a:xfrm>
          </p:grpSpPr>
          <p:sp>
            <p:nvSpPr>
              <p:cNvPr id="107580" name="Line 26"/>
              <p:cNvSpPr>
                <a:spLocks noChangeShapeType="1"/>
              </p:cNvSpPr>
              <p:nvPr/>
            </p:nvSpPr>
            <p:spPr bwMode="auto">
              <a:xfrm>
                <a:off x="4800" y="288"/>
                <a:ext cx="432" cy="0"/>
              </a:xfrm>
              <a:prstGeom prst="line">
                <a:avLst/>
              </a:prstGeom>
              <a:noFill/>
              <a:ln w="28575" cap="sq">
                <a:solidFill>
                  <a:schemeClr val="tx1"/>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81" name="Line 27"/>
              <p:cNvSpPr>
                <a:spLocks noChangeShapeType="1"/>
              </p:cNvSpPr>
              <p:nvPr/>
            </p:nvSpPr>
            <p:spPr bwMode="auto">
              <a:xfrm>
                <a:off x="4800" y="480"/>
                <a:ext cx="432" cy="0"/>
              </a:xfrm>
              <a:prstGeom prst="line">
                <a:avLst/>
              </a:prstGeom>
              <a:noFill/>
              <a:ln w="28575" cap="sq">
                <a:solidFill>
                  <a:schemeClr val="tx1"/>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82" name="Line 28"/>
              <p:cNvSpPr>
                <a:spLocks noChangeShapeType="1"/>
              </p:cNvSpPr>
              <p:nvPr/>
            </p:nvSpPr>
            <p:spPr bwMode="auto">
              <a:xfrm>
                <a:off x="4800" y="672"/>
                <a:ext cx="432" cy="0"/>
              </a:xfrm>
              <a:prstGeom prst="line">
                <a:avLst/>
              </a:prstGeom>
              <a:noFill/>
              <a:ln w="28575" cap="sq">
                <a:solidFill>
                  <a:schemeClr val="tx1"/>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83" name="Line 29"/>
              <p:cNvSpPr>
                <a:spLocks noChangeShapeType="1"/>
              </p:cNvSpPr>
              <p:nvPr/>
            </p:nvSpPr>
            <p:spPr bwMode="auto">
              <a:xfrm>
                <a:off x="4800" y="912"/>
                <a:ext cx="432" cy="0"/>
              </a:xfrm>
              <a:prstGeom prst="line">
                <a:avLst/>
              </a:prstGeom>
              <a:noFill/>
              <a:ln w="28575" cap="sq">
                <a:solidFill>
                  <a:schemeClr val="tx1"/>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84" name="Line 30"/>
              <p:cNvSpPr>
                <a:spLocks noChangeShapeType="1"/>
              </p:cNvSpPr>
              <p:nvPr/>
            </p:nvSpPr>
            <p:spPr bwMode="auto">
              <a:xfrm>
                <a:off x="4800" y="1104"/>
                <a:ext cx="432" cy="0"/>
              </a:xfrm>
              <a:prstGeom prst="line">
                <a:avLst/>
              </a:prstGeom>
              <a:noFill/>
              <a:ln w="28575" cap="sq">
                <a:solidFill>
                  <a:schemeClr val="tx1"/>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85" name="Line 31"/>
              <p:cNvSpPr>
                <a:spLocks noChangeShapeType="1"/>
              </p:cNvSpPr>
              <p:nvPr/>
            </p:nvSpPr>
            <p:spPr bwMode="auto">
              <a:xfrm>
                <a:off x="4800" y="1296"/>
                <a:ext cx="432" cy="0"/>
              </a:xfrm>
              <a:prstGeom prst="line">
                <a:avLst/>
              </a:prstGeom>
              <a:noFill/>
              <a:ln w="28575" cap="sq">
                <a:solidFill>
                  <a:schemeClr val="tx1"/>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86" name="Line 32"/>
              <p:cNvSpPr>
                <a:spLocks noChangeShapeType="1"/>
              </p:cNvSpPr>
              <p:nvPr/>
            </p:nvSpPr>
            <p:spPr bwMode="auto">
              <a:xfrm>
                <a:off x="4800" y="1488"/>
                <a:ext cx="432" cy="0"/>
              </a:xfrm>
              <a:prstGeom prst="line">
                <a:avLst/>
              </a:prstGeom>
              <a:noFill/>
              <a:ln w="28575" cap="sq">
                <a:solidFill>
                  <a:schemeClr val="tx1"/>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87" name="Line 33"/>
              <p:cNvSpPr>
                <a:spLocks noChangeShapeType="1"/>
              </p:cNvSpPr>
              <p:nvPr/>
            </p:nvSpPr>
            <p:spPr bwMode="auto">
              <a:xfrm>
                <a:off x="4800" y="1680"/>
                <a:ext cx="432" cy="0"/>
              </a:xfrm>
              <a:prstGeom prst="line">
                <a:avLst/>
              </a:prstGeom>
              <a:noFill/>
              <a:ln w="28575" cap="sq">
                <a:solidFill>
                  <a:schemeClr val="tx1"/>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7539" name="Group 34"/>
            <p:cNvGrpSpPr>
              <a:grpSpLocks/>
            </p:cNvGrpSpPr>
            <p:nvPr/>
          </p:nvGrpSpPr>
          <p:grpSpPr bwMode="auto">
            <a:xfrm>
              <a:off x="2778" y="2394"/>
              <a:ext cx="528" cy="384"/>
              <a:chOff x="3120" y="288"/>
              <a:chExt cx="528" cy="384"/>
            </a:xfrm>
          </p:grpSpPr>
          <p:sp>
            <p:nvSpPr>
              <p:cNvPr id="107577" name="Line 35"/>
              <p:cNvSpPr>
                <a:spLocks noChangeShapeType="1"/>
              </p:cNvSpPr>
              <p:nvPr/>
            </p:nvSpPr>
            <p:spPr bwMode="auto">
              <a:xfrm>
                <a:off x="3120" y="288"/>
                <a:ext cx="528" cy="0"/>
              </a:xfrm>
              <a:prstGeom prst="line">
                <a:avLst/>
              </a:prstGeom>
              <a:noFill/>
              <a:ln w="28575" cap="sq">
                <a:solidFill>
                  <a:srgbClr val="FF0000"/>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78" name="Line 36"/>
              <p:cNvSpPr>
                <a:spLocks noChangeShapeType="1"/>
              </p:cNvSpPr>
              <p:nvPr/>
            </p:nvSpPr>
            <p:spPr bwMode="auto">
              <a:xfrm>
                <a:off x="3216" y="480"/>
                <a:ext cx="432" cy="0"/>
              </a:xfrm>
              <a:prstGeom prst="line">
                <a:avLst/>
              </a:prstGeom>
              <a:noFill/>
              <a:ln w="28575" cap="sq">
                <a:solidFill>
                  <a:srgbClr val="FF0000"/>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79" name="Line 37"/>
              <p:cNvSpPr>
                <a:spLocks noChangeShapeType="1"/>
              </p:cNvSpPr>
              <p:nvPr/>
            </p:nvSpPr>
            <p:spPr bwMode="auto">
              <a:xfrm>
                <a:off x="3312" y="672"/>
                <a:ext cx="336" cy="0"/>
              </a:xfrm>
              <a:prstGeom prst="line">
                <a:avLst/>
              </a:prstGeom>
              <a:noFill/>
              <a:ln w="28575" cap="sq">
                <a:solidFill>
                  <a:srgbClr val="FF0000"/>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7540" name="Group 38"/>
            <p:cNvGrpSpPr>
              <a:grpSpLocks/>
            </p:cNvGrpSpPr>
            <p:nvPr/>
          </p:nvGrpSpPr>
          <p:grpSpPr bwMode="auto">
            <a:xfrm>
              <a:off x="2778" y="330"/>
              <a:ext cx="528" cy="384"/>
              <a:chOff x="3120" y="288"/>
              <a:chExt cx="528" cy="384"/>
            </a:xfrm>
          </p:grpSpPr>
          <p:sp>
            <p:nvSpPr>
              <p:cNvPr id="107574" name="Line 39"/>
              <p:cNvSpPr>
                <a:spLocks noChangeShapeType="1"/>
              </p:cNvSpPr>
              <p:nvPr/>
            </p:nvSpPr>
            <p:spPr bwMode="auto">
              <a:xfrm>
                <a:off x="3120" y="288"/>
                <a:ext cx="528" cy="0"/>
              </a:xfrm>
              <a:prstGeom prst="line">
                <a:avLst/>
              </a:prstGeom>
              <a:noFill/>
              <a:ln w="28575" cap="sq">
                <a:solidFill>
                  <a:srgbClr val="FF0000"/>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75" name="Line 40"/>
              <p:cNvSpPr>
                <a:spLocks noChangeShapeType="1"/>
              </p:cNvSpPr>
              <p:nvPr/>
            </p:nvSpPr>
            <p:spPr bwMode="auto">
              <a:xfrm>
                <a:off x="3216" y="480"/>
                <a:ext cx="432" cy="0"/>
              </a:xfrm>
              <a:prstGeom prst="line">
                <a:avLst/>
              </a:prstGeom>
              <a:noFill/>
              <a:ln w="28575" cap="sq">
                <a:solidFill>
                  <a:srgbClr val="FF0000"/>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76" name="Line 41"/>
              <p:cNvSpPr>
                <a:spLocks noChangeShapeType="1"/>
              </p:cNvSpPr>
              <p:nvPr/>
            </p:nvSpPr>
            <p:spPr bwMode="auto">
              <a:xfrm>
                <a:off x="3312" y="672"/>
                <a:ext cx="336" cy="0"/>
              </a:xfrm>
              <a:prstGeom prst="line">
                <a:avLst/>
              </a:prstGeom>
              <a:noFill/>
              <a:ln w="28575" cap="sq">
                <a:solidFill>
                  <a:srgbClr val="FF0000"/>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7541" name="Line 42"/>
            <p:cNvSpPr>
              <a:spLocks noChangeShapeType="1"/>
            </p:cNvSpPr>
            <p:nvPr/>
          </p:nvSpPr>
          <p:spPr bwMode="auto">
            <a:xfrm>
              <a:off x="2778" y="330"/>
              <a:ext cx="0" cy="2064"/>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42" name="Line 43"/>
            <p:cNvSpPr>
              <a:spLocks noChangeShapeType="1"/>
            </p:cNvSpPr>
            <p:nvPr/>
          </p:nvSpPr>
          <p:spPr bwMode="auto">
            <a:xfrm>
              <a:off x="2874" y="522"/>
              <a:ext cx="0" cy="2064"/>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43" name="Line 44"/>
            <p:cNvSpPr>
              <a:spLocks noChangeShapeType="1"/>
            </p:cNvSpPr>
            <p:nvPr/>
          </p:nvSpPr>
          <p:spPr bwMode="auto">
            <a:xfrm>
              <a:off x="2970" y="714"/>
              <a:ext cx="0" cy="2064"/>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44" name="Line 45"/>
            <p:cNvSpPr>
              <a:spLocks noChangeShapeType="1"/>
            </p:cNvSpPr>
            <p:nvPr/>
          </p:nvSpPr>
          <p:spPr bwMode="auto">
            <a:xfrm>
              <a:off x="2010" y="906"/>
              <a:ext cx="768" cy="0"/>
            </a:xfrm>
            <a:prstGeom prst="line">
              <a:avLst/>
            </a:prstGeom>
            <a:noFill/>
            <a:ln w="28575" cap="sq">
              <a:solidFill>
                <a:srgbClr val="FF0000"/>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45" name="Line 46"/>
            <p:cNvSpPr>
              <a:spLocks noChangeShapeType="1"/>
            </p:cNvSpPr>
            <p:nvPr/>
          </p:nvSpPr>
          <p:spPr bwMode="auto">
            <a:xfrm>
              <a:off x="2010" y="1098"/>
              <a:ext cx="864" cy="0"/>
            </a:xfrm>
            <a:prstGeom prst="line">
              <a:avLst/>
            </a:prstGeom>
            <a:noFill/>
            <a:ln w="28575" cap="sq">
              <a:solidFill>
                <a:srgbClr val="FF0000"/>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46" name="Line 47"/>
            <p:cNvSpPr>
              <a:spLocks noChangeShapeType="1"/>
            </p:cNvSpPr>
            <p:nvPr/>
          </p:nvSpPr>
          <p:spPr bwMode="auto">
            <a:xfrm>
              <a:off x="2010" y="1338"/>
              <a:ext cx="960" cy="0"/>
            </a:xfrm>
            <a:prstGeom prst="line">
              <a:avLst/>
            </a:prstGeom>
            <a:noFill/>
            <a:ln w="28575" cap="sq">
              <a:solidFill>
                <a:srgbClr val="FF0000"/>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47" name="Line 48"/>
            <p:cNvSpPr>
              <a:spLocks noChangeShapeType="1"/>
            </p:cNvSpPr>
            <p:nvPr/>
          </p:nvSpPr>
          <p:spPr bwMode="auto">
            <a:xfrm>
              <a:off x="2010" y="1530"/>
              <a:ext cx="1296" cy="0"/>
            </a:xfrm>
            <a:prstGeom prst="line">
              <a:avLst/>
            </a:prstGeom>
            <a:noFill/>
            <a:ln w="28575" cap="sq">
              <a:solidFill>
                <a:schemeClr val="folHlink"/>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48" name="Line 49"/>
            <p:cNvSpPr>
              <a:spLocks noChangeShapeType="1"/>
            </p:cNvSpPr>
            <p:nvPr/>
          </p:nvSpPr>
          <p:spPr bwMode="auto">
            <a:xfrm>
              <a:off x="2010" y="1722"/>
              <a:ext cx="624" cy="0"/>
            </a:xfrm>
            <a:prstGeom prst="line">
              <a:avLst/>
            </a:prstGeom>
            <a:noFill/>
            <a:ln w="28575" cap="sq">
              <a:solidFill>
                <a:schemeClr val="folHlink"/>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49" name="Line 50"/>
            <p:cNvSpPr>
              <a:spLocks noChangeShapeType="1"/>
            </p:cNvSpPr>
            <p:nvPr/>
          </p:nvSpPr>
          <p:spPr bwMode="auto">
            <a:xfrm>
              <a:off x="2634" y="1722"/>
              <a:ext cx="0" cy="1824"/>
            </a:xfrm>
            <a:prstGeom prst="line">
              <a:avLst/>
            </a:prstGeom>
            <a:noFill/>
            <a:ln w="28575" cap="sq">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50" name="Line 51"/>
            <p:cNvSpPr>
              <a:spLocks noChangeShapeType="1"/>
            </p:cNvSpPr>
            <p:nvPr/>
          </p:nvSpPr>
          <p:spPr bwMode="auto">
            <a:xfrm>
              <a:off x="2634" y="3546"/>
              <a:ext cx="672" cy="0"/>
            </a:xfrm>
            <a:prstGeom prst="line">
              <a:avLst/>
            </a:prstGeom>
            <a:noFill/>
            <a:ln w="28575" cap="sq">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51" name="Line 52"/>
            <p:cNvSpPr>
              <a:spLocks noChangeShapeType="1"/>
            </p:cNvSpPr>
            <p:nvPr/>
          </p:nvSpPr>
          <p:spPr bwMode="auto">
            <a:xfrm>
              <a:off x="2010" y="1914"/>
              <a:ext cx="240" cy="0"/>
            </a:xfrm>
            <a:prstGeom prst="line">
              <a:avLst/>
            </a:prstGeom>
            <a:noFill/>
            <a:ln w="28575" cap="sq">
              <a:solidFill>
                <a:schemeClr val="tx1"/>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52" name="Line 53"/>
            <p:cNvSpPr>
              <a:spLocks noChangeShapeType="1"/>
            </p:cNvSpPr>
            <p:nvPr/>
          </p:nvSpPr>
          <p:spPr bwMode="auto">
            <a:xfrm>
              <a:off x="2010" y="2442"/>
              <a:ext cx="240" cy="0"/>
            </a:xfrm>
            <a:prstGeom prst="line">
              <a:avLst/>
            </a:prstGeom>
            <a:noFill/>
            <a:ln w="28575" cap="sq">
              <a:solidFill>
                <a:schemeClr val="tx1"/>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53" name="Line 54"/>
            <p:cNvSpPr>
              <a:spLocks noChangeShapeType="1"/>
            </p:cNvSpPr>
            <p:nvPr/>
          </p:nvSpPr>
          <p:spPr bwMode="auto">
            <a:xfrm>
              <a:off x="2106" y="2058"/>
              <a:ext cx="0" cy="336"/>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54" name="Line 55"/>
            <p:cNvSpPr>
              <a:spLocks noChangeShapeType="1"/>
            </p:cNvSpPr>
            <p:nvPr/>
          </p:nvSpPr>
          <p:spPr bwMode="auto">
            <a:xfrm flipH="1">
              <a:off x="522" y="1530"/>
              <a:ext cx="336" cy="0"/>
            </a:xfrm>
            <a:prstGeom prst="line">
              <a:avLst/>
            </a:prstGeom>
            <a:noFill/>
            <a:ln w="28575"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55" name="Line 56"/>
            <p:cNvSpPr>
              <a:spLocks noChangeShapeType="1"/>
            </p:cNvSpPr>
            <p:nvPr/>
          </p:nvSpPr>
          <p:spPr bwMode="auto">
            <a:xfrm>
              <a:off x="426" y="90"/>
              <a:ext cx="273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56" name="Line 57"/>
            <p:cNvSpPr>
              <a:spLocks noChangeShapeType="1"/>
            </p:cNvSpPr>
            <p:nvPr/>
          </p:nvSpPr>
          <p:spPr bwMode="auto">
            <a:xfrm flipV="1">
              <a:off x="666" y="90"/>
              <a:ext cx="0" cy="912"/>
            </a:xfrm>
            <a:prstGeom prst="line">
              <a:avLst/>
            </a:prstGeom>
            <a:noFill/>
            <a:ln w="28575" cap="sq">
              <a:solidFill>
                <a:schemeClr val="tx1"/>
              </a:solidFill>
              <a:round/>
              <a:headEnd type="none" w="sm" len="sm"/>
              <a:tailEnd type="oval"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57" name="Line 58"/>
            <p:cNvSpPr>
              <a:spLocks noChangeShapeType="1"/>
            </p:cNvSpPr>
            <p:nvPr/>
          </p:nvSpPr>
          <p:spPr bwMode="auto">
            <a:xfrm>
              <a:off x="666" y="1002"/>
              <a:ext cx="192" cy="0"/>
            </a:xfrm>
            <a:prstGeom prst="line">
              <a:avLst/>
            </a:prstGeom>
            <a:noFill/>
            <a:ln w="28575" cap="sq">
              <a:solidFill>
                <a:schemeClr val="tx1"/>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58" name="Text Box 59"/>
            <p:cNvSpPr txBox="1">
              <a:spLocks noChangeArrowheads="1"/>
            </p:cNvSpPr>
            <p:nvPr/>
          </p:nvSpPr>
          <p:spPr bwMode="auto">
            <a:xfrm>
              <a:off x="138" y="186"/>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eaLnBrk="0" hangingPunct="0"/>
              <a:r>
                <a:rPr lang="en-US" altLang="zh-CN" sz="2400">
                  <a:solidFill>
                    <a:schemeClr val="tx1"/>
                  </a:solidFill>
                  <a:latin typeface="Times New Roman" pitchFamily="18" charset="0"/>
                  <a:ea typeface="宋体" pitchFamily="2" charset="-122"/>
                </a:rPr>
                <a:t>INTA</a:t>
              </a:r>
            </a:p>
          </p:txBody>
        </p:sp>
        <p:sp>
          <p:nvSpPr>
            <p:cNvPr id="107559" name="Line 60"/>
            <p:cNvSpPr>
              <a:spLocks noChangeShapeType="1"/>
            </p:cNvSpPr>
            <p:nvPr/>
          </p:nvSpPr>
          <p:spPr bwMode="auto">
            <a:xfrm>
              <a:off x="186" y="216"/>
              <a:ext cx="43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60" name="Text Box 61"/>
            <p:cNvSpPr txBox="1">
              <a:spLocks noChangeArrowheads="1"/>
            </p:cNvSpPr>
            <p:nvPr/>
          </p:nvSpPr>
          <p:spPr bwMode="auto">
            <a:xfrm>
              <a:off x="165" y="1242"/>
              <a:ext cx="7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eaLnBrk="0" hangingPunct="0"/>
              <a:r>
                <a:rPr lang="en-US" altLang="zh-CN" sz="2400">
                  <a:solidFill>
                    <a:schemeClr val="tx1"/>
                  </a:solidFill>
                  <a:latin typeface="Times New Roman" pitchFamily="18" charset="0"/>
                  <a:ea typeface="宋体" pitchFamily="2" charset="-122"/>
                </a:rPr>
                <a:t>INTR</a:t>
              </a:r>
            </a:p>
          </p:txBody>
        </p:sp>
        <p:sp>
          <p:nvSpPr>
            <p:cNvPr id="107561" name="Line 62"/>
            <p:cNvSpPr>
              <a:spLocks noChangeShapeType="1"/>
            </p:cNvSpPr>
            <p:nvPr/>
          </p:nvSpPr>
          <p:spPr bwMode="auto">
            <a:xfrm>
              <a:off x="3162" y="90"/>
              <a:ext cx="0" cy="297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62" name="Line 63"/>
            <p:cNvSpPr>
              <a:spLocks noChangeShapeType="1"/>
            </p:cNvSpPr>
            <p:nvPr/>
          </p:nvSpPr>
          <p:spPr bwMode="auto">
            <a:xfrm>
              <a:off x="3162" y="1098"/>
              <a:ext cx="144" cy="0"/>
            </a:xfrm>
            <a:prstGeom prst="line">
              <a:avLst/>
            </a:prstGeom>
            <a:noFill/>
            <a:ln w="28575" cap="sq">
              <a:solidFill>
                <a:schemeClr val="tx1"/>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63" name="Line 64"/>
            <p:cNvSpPr>
              <a:spLocks noChangeShapeType="1"/>
            </p:cNvSpPr>
            <p:nvPr/>
          </p:nvSpPr>
          <p:spPr bwMode="auto">
            <a:xfrm flipH="1">
              <a:off x="3162" y="3066"/>
              <a:ext cx="144" cy="0"/>
            </a:xfrm>
            <a:prstGeom prst="line">
              <a:avLst/>
            </a:prstGeom>
            <a:noFill/>
            <a:ln w="28575" cap="sq">
              <a:solidFill>
                <a:schemeClr val="tx1"/>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64" name="Line 65"/>
            <p:cNvSpPr>
              <a:spLocks noChangeShapeType="1"/>
            </p:cNvSpPr>
            <p:nvPr/>
          </p:nvSpPr>
          <p:spPr bwMode="auto">
            <a:xfrm>
              <a:off x="3594" y="2058"/>
              <a:ext cx="0" cy="144"/>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65" name="Line 66"/>
            <p:cNvSpPr>
              <a:spLocks noChangeShapeType="1"/>
            </p:cNvSpPr>
            <p:nvPr/>
          </p:nvSpPr>
          <p:spPr bwMode="auto">
            <a:xfrm>
              <a:off x="3498" y="2202"/>
              <a:ext cx="192"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66" name="Line 67"/>
            <p:cNvSpPr>
              <a:spLocks noChangeShapeType="1"/>
            </p:cNvSpPr>
            <p:nvPr/>
          </p:nvSpPr>
          <p:spPr bwMode="auto">
            <a:xfrm flipH="1">
              <a:off x="3066" y="3930"/>
              <a:ext cx="24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67" name="Line 68"/>
            <p:cNvSpPr>
              <a:spLocks noChangeShapeType="1"/>
            </p:cNvSpPr>
            <p:nvPr/>
          </p:nvSpPr>
          <p:spPr bwMode="auto">
            <a:xfrm>
              <a:off x="3066" y="3930"/>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68" name="Line 69"/>
            <p:cNvSpPr>
              <a:spLocks noChangeShapeType="1"/>
            </p:cNvSpPr>
            <p:nvPr/>
          </p:nvSpPr>
          <p:spPr bwMode="auto">
            <a:xfrm>
              <a:off x="2970" y="4122"/>
              <a:ext cx="192"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69" name="Line 70"/>
            <p:cNvSpPr>
              <a:spLocks noChangeShapeType="1"/>
            </p:cNvSpPr>
            <p:nvPr/>
          </p:nvSpPr>
          <p:spPr bwMode="auto">
            <a:xfrm>
              <a:off x="1146" y="253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70" name="Rectangle 71"/>
            <p:cNvSpPr>
              <a:spLocks noChangeArrowheads="1"/>
            </p:cNvSpPr>
            <p:nvPr/>
          </p:nvSpPr>
          <p:spPr bwMode="auto">
            <a:xfrm>
              <a:off x="1098" y="2826"/>
              <a:ext cx="96" cy="336"/>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71" name="Line 72"/>
            <p:cNvSpPr>
              <a:spLocks noChangeShapeType="1"/>
            </p:cNvSpPr>
            <p:nvPr/>
          </p:nvSpPr>
          <p:spPr bwMode="auto">
            <a:xfrm>
              <a:off x="1146" y="3162"/>
              <a:ext cx="0" cy="288"/>
            </a:xfrm>
            <a:prstGeom prst="line">
              <a:avLst/>
            </a:prstGeom>
            <a:noFill/>
            <a:ln w="28575"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72" name="Text Box 73"/>
            <p:cNvSpPr txBox="1">
              <a:spLocks noChangeArrowheads="1"/>
            </p:cNvSpPr>
            <p:nvPr/>
          </p:nvSpPr>
          <p:spPr bwMode="auto">
            <a:xfrm>
              <a:off x="954" y="3498"/>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eaLnBrk="0" hangingPunct="0"/>
              <a:r>
                <a:rPr lang="en-US" altLang="zh-CN" sz="2400">
                  <a:solidFill>
                    <a:schemeClr val="tx1"/>
                  </a:solidFill>
                  <a:latin typeface="Times New Roman" pitchFamily="18" charset="0"/>
                  <a:ea typeface="宋体" pitchFamily="2" charset="-122"/>
                </a:rPr>
                <a:t>+5V</a:t>
              </a:r>
            </a:p>
          </p:txBody>
        </p:sp>
        <p:sp>
          <p:nvSpPr>
            <p:cNvPr id="107573" name="Text Box 74"/>
            <p:cNvSpPr txBox="1">
              <a:spLocks noChangeArrowheads="1"/>
            </p:cNvSpPr>
            <p:nvPr/>
          </p:nvSpPr>
          <p:spPr bwMode="auto">
            <a:xfrm>
              <a:off x="234" y="3786"/>
              <a:ext cx="24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eaLnBrk="0" hangingPunct="0"/>
              <a:r>
                <a:rPr lang="en-US" altLang="zh-CN" sz="2800">
                  <a:solidFill>
                    <a:srgbClr val="0000CC"/>
                  </a:solidFill>
                  <a:latin typeface="Times New Roman" pitchFamily="18" charset="0"/>
                  <a:ea typeface="宋体" pitchFamily="2" charset="-122"/>
                </a:rPr>
                <a:t>8259</a:t>
              </a:r>
              <a:r>
                <a:rPr lang="zh-CN" altLang="en-US" sz="2800">
                  <a:solidFill>
                    <a:srgbClr val="0000CC"/>
                  </a:solidFill>
                  <a:latin typeface="Times New Roman" pitchFamily="18" charset="0"/>
                  <a:ea typeface="宋体" pitchFamily="2" charset="-122"/>
                </a:rPr>
                <a:t>级联工作示意图</a:t>
              </a:r>
            </a:p>
          </p:txBody>
        </p:sp>
      </p:grpSp>
      <p:pic>
        <p:nvPicPr>
          <p:cNvPr id="76" name="图片 75">
            <a:hlinkClick r:id="" action="ppaction://hlinkshowjump?jump=lastslideviewed"/>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22449" y="6393910"/>
            <a:ext cx="410465" cy="410465"/>
          </a:xfrm>
          <a:prstGeom prst="rect">
            <a:avLst/>
          </a:prstGeom>
        </p:spPr>
      </p:pic>
      <p:sp>
        <p:nvSpPr>
          <p:cNvPr id="2" name="圆角矩形 1"/>
          <p:cNvSpPr/>
          <p:nvPr/>
        </p:nvSpPr>
        <p:spPr>
          <a:xfrm>
            <a:off x="1816605" y="665912"/>
            <a:ext cx="1485900" cy="39687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solidFill>
                  <a:srgbClr val="FF0000"/>
                </a:solidFill>
              </a:rPr>
              <a:t>主</a:t>
            </a:r>
            <a:r>
              <a:rPr lang="en-US" altLang="zh-CN" dirty="0" smtClean="0">
                <a:solidFill>
                  <a:srgbClr val="FF0000"/>
                </a:solidFill>
              </a:rPr>
              <a:t>8259A</a:t>
            </a:r>
            <a:endParaRPr lang="zh-CN" altLang="en-US" dirty="0">
              <a:solidFill>
                <a:srgbClr val="FF0000"/>
              </a:solidFill>
            </a:endParaRPr>
          </a:p>
        </p:txBody>
      </p:sp>
      <p:sp>
        <p:nvSpPr>
          <p:cNvPr id="77" name="圆角矩形 76"/>
          <p:cNvSpPr/>
          <p:nvPr/>
        </p:nvSpPr>
        <p:spPr>
          <a:xfrm>
            <a:off x="6732240" y="32705"/>
            <a:ext cx="1485900" cy="39687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solidFill>
                  <a:srgbClr val="0066FF"/>
                </a:solidFill>
              </a:rPr>
              <a:t>从</a:t>
            </a:r>
            <a:r>
              <a:rPr lang="en-US" altLang="zh-CN" dirty="0" smtClean="0">
                <a:solidFill>
                  <a:srgbClr val="0066FF"/>
                </a:solidFill>
              </a:rPr>
              <a:t>8259A</a:t>
            </a:r>
            <a:endParaRPr lang="zh-CN" altLang="en-US" dirty="0">
              <a:solidFill>
                <a:srgbClr val="0066FF"/>
              </a:solidFill>
            </a:endParaRPr>
          </a:p>
        </p:txBody>
      </p:sp>
      <p:sp>
        <p:nvSpPr>
          <p:cNvPr id="78" name="圆角矩形 77"/>
          <p:cNvSpPr/>
          <p:nvPr/>
        </p:nvSpPr>
        <p:spPr>
          <a:xfrm>
            <a:off x="6732240" y="6397509"/>
            <a:ext cx="1485900" cy="39687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solidFill>
                  <a:srgbClr val="0066FF"/>
                </a:solidFill>
              </a:rPr>
              <a:t>从</a:t>
            </a:r>
            <a:r>
              <a:rPr lang="en-US" altLang="zh-CN" dirty="0" smtClean="0">
                <a:solidFill>
                  <a:srgbClr val="0066FF"/>
                </a:solidFill>
              </a:rPr>
              <a:t>8259A</a:t>
            </a:r>
            <a:endParaRPr lang="zh-CN" altLang="en-US" dirty="0">
              <a:solidFill>
                <a:srgbClr val="0066FF"/>
              </a:solidFill>
            </a:endParaRPr>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t>2. </a:t>
            </a:r>
            <a:r>
              <a:rPr lang="zh-CN" altLang="en-US" smtClean="0"/>
              <a:t>外部中断</a:t>
            </a:r>
          </a:p>
        </p:txBody>
      </p:sp>
      <p:sp>
        <p:nvSpPr>
          <p:cNvPr id="1157123" name="Rectangle 3"/>
          <p:cNvSpPr>
            <a:spLocks noGrp="1" noChangeArrowheads="1"/>
          </p:cNvSpPr>
          <p:nvPr>
            <p:ph type="body" idx="1"/>
          </p:nvPr>
        </p:nvSpPr>
        <p:spPr>
          <a:xfrm>
            <a:off x="476545" y="953725"/>
            <a:ext cx="8229600" cy="4050450"/>
          </a:xfrm>
        </p:spPr>
        <p:txBody>
          <a:bodyPr/>
          <a:lstStyle/>
          <a:p>
            <a:pPr eaLnBrk="1" hangingPunct="1">
              <a:lnSpc>
                <a:spcPct val="125000"/>
              </a:lnSpc>
              <a:spcBef>
                <a:spcPts val="1200"/>
              </a:spcBef>
            </a:pPr>
            <a:r>
              <a:rPr lang="zh-CN" altLang="en-US" dirty="0" smtClean="0">
                <a:solidFill>
                  <a:srgbClr val="000099"/>
                </a:solidFill>
                <a:latin typeface="Times New Roman" pitchFamily="18" charset="0"/>
              </a:rPr>
              <a:t>外部中断是由于</a:t>
            </a:r>
            <a:r>
              <a:rPr lang="en-US" altLang="zh-CN" dirty="0" smtClean="0">
                <a:solidFill>
                  <a:srgbClr val="000099"/>
                </a:solidFill>
              </a:rPr>
              <a:t>8088</a:t>
            </a:r>
            <a:r>
              <a:rPr lang="zh-CN" altLang="en-US" dirty="0" smtClean="0">
                <a:solidFill>
                  <a:srgbClr val="000099"/>
                </a:solidFill>
                <a:latin typeface="Times New Roman" pitchFamily="18" charset="0"/>
              </a:rPr>
              <a:t>外部提出中断请求引起的程序中断</a:t>
            </a:r>
            <a:r>
              <a:rPr lang="zh-CN" altLang="en-US" dirty="0">
                <a:solidFill>
                  <a:srgbClr val="000099"/>
                </a:solidFill>
                <a:latin typeface="Times New Roman" pitchFamily="18" charset="0"/>
              </a:rPr>
              <a:t>。</a:t>
            </a:r>
            <a:endParaRPr lang="zh-CN" altLang="en-US" dirty="0" smtClean="0">
              <a:solidFill>
                <a:srgbClr val="000099"/>
              </a:solidFill>
              <a:latin typeface="Times New Roman" pitchFamily="18" charset="0"/>
            </a:endParaRPr>
          </a:p>
          <a:p>
            <a:pPr eaLnBrk="1" hangingPunct="1">
              <a:lnSpc>
                <a:spcPct val="125000"/>
              </a:lnSpc>
              <a:spcBef>
                <a:spcPts val="1200"/>
              </a:spcBef>
            </a:pPr>
            <a:r>
              <a:rPr lang="zh-CN" altLang="en-US" dirty="0" smtClean="0">
                <a:solidFill>
                  <a:srgbClr val="000099"/>
                </a:solidFill>
                <a:latin typeface="Times New Roman" pitchFamily="18" charset="0"/>
              </a:rPr>
              <a:t>利用外部中断，微机系统可以实时响应外部设备的数据传送请求，能够及时处理外部意外或紧急事件。</a:t>
            </a:r>
          </a:p>
          <a:p>
            <a:pPr eaLnBrk="1" hangingPunct="1">
              <a:lnSpc>
                <a:spcPct val="125000"/>
              </a:lnSpc>
              <a:spcBef>
                <a:spcPts val="1200"/>
              </a:spcBef>
            </a:pPr>
            <a:r>
              <a:rPr lang="zh-CN" altLang="en-US" dirty="0" smtClean="0">
                <a:solidFill>
                  <a:srgbClr val="000099"/>
                </a:solidFill>
                <a:latin typeface="Times New Roman" pitchFamily="18" charset="0"/>
              </a:rPr>
              <a:t>外部中断是处理器外部随机产生的，所以是真正的中断（</a:t>
            </a:r>
            <a:r>
              <a:rPr lang="en-US" altLang="zh-CN" i="1" dirty="0" smtClean="0">
                <a:solidFill>
                  <a:srgbClr val="000099"/>
                </a:solidFill>
                <a:latin typeface="Times New Roman" pitchFamily="18" charset="0"/>
              </a:rPr>
              <a:t>Interrupt</a:t>
            </a:r>
            <a:r>
              <a:rPr lang="zh-CN" altLang="en-US" dirty="0" smtClean="0">
                <a:solidFill>
                  <a:srgbClr val="000099"/>
                </a:solidFill>
                <a:latin typeface="Times New Roman" pitchFamily="18" charset="0"/>
              </a:rPr>
              <a:t>）。</a:t>
            </a:r>
          </a:p>
          <a:p>
            <a:pPr eaLnBrk="1" hangingPunct="1">
              <a:lnSpc>
                <a:spcPct val="125000"/>
              </a:lnSpc>
              <a:spcBef>
                <a:spcPts val="1200"/>
              </a:spcBef>
            </a:pPr>
            <a:r>
              <a:rPr lang="zh-CN" altLang="en-US" dirty="0" smtClean="0">
                <a:solidFill>
                  <a:srgbClr val="000099"/>
                </a:solidFill>
                <a:latin typeface="Times New Roman" pitchFamily="18" charset="0"/>
              </a:rPr>
              <a:t>内部中断是处理器执行程序出现异常导致的，所以经常被称为异常（</a:t>
            </a:r>
            <a:r>
              <a:rPr lang="en-US" altLang="zh-CN" i="1" dirty="0" smtClean="0">
                <a:solidFill>
                  <a:srgbClr val="000099"/>
                </a:solidFill>
                <a:latin typeface="Times New Roman" pitchFamily="18" charset="0"/>
              </a:rPr>
              <a:t>Exception</a:t>
            </a:r>
            <a:r>
              <a:rPr lang="zh-CN" altLang="en-US" dirty="0" smtClean="0">
                <a:solidFill>
                  <a:srgbClr val="000099"/>
                </a:solidFill>
                <a:latin typeface="Times New Roman" pitchFamily="18" charset="0"/>
              </a:rPr>
              <a:t>）。</a:t>
            </a:r>
            <a:endParaRPr lang="zh-CN" altLang="en-US" dirty="0" smtClean="0">
              <a:solidFill>
                <a:srgbClr val="000099"/>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157123">
                                            <p:txEl>
                                              <p:pRg st="0" end="0"/>
                                            </p:txEl>
                                          </p:spTgt>
                                        </p:tgtEl>
                                        <p:attrNameLst>
                                          <p:attrName>style.visibility</p:attrName>
                                        </p:attrNameLst>
                                      </p:cBhvr>
                                      <p:to>
                                        <p:strVal val="visible"/>
                                      </p:to>
                                    </p:set>
                                    <p:animEffect transition="in" filter="randombar(horizontal)">
                                      <p:cBhvr>
                                        <p:cTn id="7" dur="500"/>
                                        <p:tgtEl>
                                          <p:spTgt spid="1157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57123">
                                            <p:txEl>
                                              <p:pRg st="1" end="1"/>
                                            </p:txEl>
                                          </p:spTgt>
                                        </p:tgtEl>
                                        <p:attrNameLst>
                                          <p:attrName>style.visibility</p:attrName>
                                        </p:attrNameLst>
                                      </p:cBhvr>
                                      <p:to>
                                        <p:strVal val="visible"/>
                                      </p:to>
                                    </p:set>
                                    <p:animEffect transition="in" filter="randombar(horizontal)">
                                      <p:cBhvr>
                                        <p:cTn id="12" dur="500"/>
                                        <p:tgtEl>
                                          <p:spTgt spid="1157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57123">
                                            <p:txEl>
                                              <p:pRg st="2" end="2"/>
                                            </p:txEl>
                                          </p:spTgt>
                                        </p:tgtEl>
                                        <p:attrNameLst>
                                          <p:attrName>style.visibility</p:attrName>
                                        </p:attrNameLst>
                                      </p:cBhvr>
                                      <p:to>
                                        <p:strVal val="visible"/>
                                      </p:to>
                                    </p:set>
                                    <p:animEffect transition="in" filter="randombar(horizontal)">
                                      <p:cBhvr>
                                        <p:cTn id="17" dur="500"/>
                                        <p:tgtEl>
                                          <p:spTgt spid="1157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57123">
                                            <p:txEl>
                                              <p:pRg st="3" end="3"/>
                                            </p:txEl>
                                          </p:spTgt>
                                        </p:tgtEl>
                                        <p:attrNameLst>
                                          <p:attrName>style.visibility</p:attrName>
                                        </p:attrNameLst>
                                      </p:cBhvr>
                                      <p:to>
                                        <p:strVal val="visible"/>
                                      </p:to>
                                    </p:set>
                                    <p:animEffect transition="in" filter="randombar(horizontal)">
                                      <p:cBhvr>
                                        <p:cTn id="22" dur="500"/>
                                        <p:tgtEl>
                                          <p:spTgt spid="1157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3"/>
          <p:cNvSpPr txBox="1">
            <a:spLocks noChangeArrowheads="1"/>
          </p:cNvSpPr>
          <p:nvPr/>
        </p:nvSpPr>
        <p:spPr bwMode="auto">
          <a:xfrm>
            <a:off x="2427288" y="6330950"/>
            <a:ext cx="381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eaLnBrk="0" hangingPunct="0"/>
            <a:r>
              <a:rPr lang="en-US" altLang="zh-CN" sz="2800">
                <a:solidFill>
                  <a:schemeClr val="tx1"/>
                </a:solidFill>
                <a:latin typeface="Times New Roman" pitchFamily="18" charset="0"/>
                <a:ea typeface="宋体" pitchFamily="2" charset="-122"/>
              </a:rPr>
              <a:t>8259</a:t>
            </a:r>
            <a:r>
              <a:rPr lang="zh-CN" altLang="en-US" sz="2800">
                <a:solidFill>
                  <a:schemeClr val="tx1"/>
                </a:solidFill>
                <a:latin typeface="Times New Roman" pitchFamily="18" charset="0"/>
                <a:ea typeface="宋体" pitchFamily="2" charset="-122"/>
              </a:rPr>
              <a:t>级联工作示意图</a:t>
            </a:r>
          </a:p>
        </p:txBody>
      </p:sp>
      <p:pic>
        <p:nvPicPr>
          <p:cNvPr id="4" name="图片 3">
            <a:hlinkClick r:id="" action="ppaction://hlinkshowjump?jump=lastslideviewed"/>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22449" y="6393910"/>
            <a:ext cx="410465" cy="410465"/>
          </a:xfrm>
          <a:prstGeom prst="rect">
            <a:avLst/>
          </a:prstGeom>
        </p:spPr>
      </p:pic>
    </p:spTree>
    <p:controls>
      <mc:AlternateContent xmlns:mc="http://schemas.openxmlformats.org/markup-compatibility/2006">
        <mc:Choice xmlns:v="urn:schemas-microsoft-com:vml" Requires="v">
          <p:control spid="2079" name="ShockwaveFlash1" r:id="rId2" imgW="9142857" imgH="6082496"/>
        </mc:Choice>
        <mc:Fallback>
          <p:control name="ShockwaveFlash1" r:id="rId2" imgW="9142857" imgH="6082496">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20638"/>
                  <a:ext cx="9144000" cy="608330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control>
        </mc:Fallback>
      </mc:AlternateContent>
    </p:controls>
  </p:cSld>
  <p:clrMapOvr>
    <a:masterClrMapping/>
  </p:clrMapOvr>
  <p:transition>
    <p:random/>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636838" y="6338888"/>
            <a:ext cx="3810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eaLnBrk="0" hangingPunct="0"/>
            <a:r>
              <a:rPr lang="en-US" altLang="zh-CN" sz="2800">
                <a:solidFill>
                  <a:schemeClr val="tx2"/>
                </a:solidFill>
                <a:latin typeface="Times New Roman" pitchFamily="18" charset="0"/>
                <a:ea typeface="宋体" pitchFamily="2" charset="-122"/>
              </a:rPr>
              <a:t>8259A</a:t>
            </a:r>
            <a:r>
              <a:rPr lang="zh-CN" altLang="en-US" sz="2800">
                <a:solidFill>
                  <a:schemeClr val="tx2"/>
                </a:solidFill>
                <a:latin typeface="Times New Roman" pitchFamily="18" charset="0"/>
                <a:ea typeface="宋体" pitchFamily="2" charset="-122"/>
              </a:rPr>
              <a:t>中断处理演示</a:t>
            </a:r>
          </a:p>
        </p:txBody>
      </p:sp>
      <p:pic>
        <p:nvPicPr>
          <p:cNvPr id="4" name="图片 3">
            <a:hlinkClick r:id="" action="ppaction://hlinkshowjump?jump=lastslideviewed"/>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22449" y="6393910"/>
            <a:ext cx="410465" cy="410465"/>
          </a:xfrm>
          <a:prstGeom prst="rect">
            <a:avLst/>
          </a:prstGeom>
        </p:spPr>
      </p:pic>
    </p:spTree>
    <p:controls>
      <mc:AlternateContent xmlns:mc="http://schemas.openxmlformats.org/markup-compatibility/2006">
        <mc:Choice xmlns:v="urn:schemas-microsoft-com:vml" Requires="v">
          <p:control spid="3103" name="ShockwaveFlash1" r:id="rId2" imgW="9142857" imgH="5987308"/>
        </mc:Choice>
        <mc:Fallback>
          <p:control name="ShockwaveFlash1" r:id="rId2" imgW="9142857" imgH="5987308">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59880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control>
        </mc:Fallback>
      </mc:AlternateContent>
    </p:controls>
  </p:cSld>
  <p:clrMapOvr>
    <a:masterClrMapping/>
  </p:clrMapOvr>
  <p:transition>
    <p:random/>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zh-CN" altLang="en-US" smtClean="0"/>
              <a:t>中断控制方式</a:t>
            </a:r>
          </a:p>
        </p:txBody>
      </p:sp>
      <p:grpSp>
        <p:nvGrpSpPr>
          <p:cNvPr id="108547" name="Group 3"/>
          <p:cNvGrpSpPr>
            <a:grpSpLocks/>
          </p:cNvGrpSpPr>
          <p:nvPr/>
        </p:nvGrpSpPr>
        <p:grpSpPr bwMode="auto">
          <a:xfrm>
            <a:off x="2286000" y="671513"/>
            <a:ext cx="4800600" cy="5867400"/>
            <a:chOff x="912" y="528"/>
            <a:chExt cx="3024" cy="3696"/>
          </a:xfrm>
        </p:grpSpPr>
        <p:pic>
          <p:nvPicPr>
            <p:cNvPr id="108548" name="Picture 4" descr="wx1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 y="528"/>
              <a:ext cx="3024" cy="3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9" name="Line 5"/>
            <p:cNvSpPr>
              <a:spLocks noChangeShapeType="1"/>
            </p:cNvSpPr>
            <p:nvPr/>
          </p:nvSpPr>
          <p:spPr bwMode="auto">
            <a:xfrm flipH="1" flipV="1">
              <a:off x="2352" y="1824"/>
              <a:ext cx="384" cy="1200"/>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8550" name="Oval 6"/>
            <p:cNvSpPr>
              <a:spLocks noChangeArrowheads="1"/>
            </p:cNvSpPr>
            <p:nvPr/>
          </p:nvSpPr>
          <p:spPr bwMode="auto">
            <a:xfrm>
              <a:off x="2688" y="2976"/>
              <a:ext cx="96" cy="96"/>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8551" name="Rectangle 7"/>
            <p:cNvSpPr>
              <a:spLocks noChangeArrowheads="1"/>
            </p:cNvSpPr>
            <p:nvPr/>
          </p:nvSpPr>
          <p:spPr bwMode="auto">
            <a:xfrm>
              <a:off x="912" y="528"/>
              <a:ext cx="3024" cy="369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Tree>
  </p:cSld>
  <p:clrMapOvr>
    <a:masterClrMapping/>
  </p:clrMapOvr>
  <p:transition spd="med">
    <p:random/>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endParaRPr lang="zh-CN" altLang="zh-CN" smtClean="0"/>
          </a:p>
        </p:txBody>
      </p:sp>
      <p:sp>
        <p:nvSpPr>
          <p:cNvPr id="1475588" name="Rectangle 4"/>
          <p:cNvSpPr>
            <a:spLocks noGrp="1" noChangeArrowheads="1"/>
          </p:cNvSpPr>
          <p:nvPr/>
        </p:nvSpPr>
        <p:spPr bwMode="auto">
          <a:xfrm>
            <a:off x="6302375" y="6362700"/>
            <a:ext cx="22256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0" hangingPunct="0">
              <a:defRPr/>
            </a:pPr>
            <a:r>
              <a:rPr lang="zh-CN" altLang="en-US" b="1">
                <a:solidFill>
                  <a:schemeClr val="tx2"/>
                </a:solidFill>
                <a:effectLst>
                  <a:outerShdw blurRad="38100" dist="38100" dir="2700000" algn="tl">
                    <a:srgbClr val="C0C0C0"/>
                  </a:outerShdw>
                </a:effectLst>
                <a:latin typeface="Times New Roman" pitchFamily="18" charset="0"/>
                <a:ea typeface="楷体_GB2312" pitchFamily="49" charset="-122"/>
              </a:rPr>
              <a:t>中断传送流程</a:t>
            </a:r>
          </a:p>
        </p:txBody>
      </p:sp>
    </p:spTree>
    <p:controls>
      <mc:AlternateContent xmlns:mc="http://schemas.openxmlformats.org/markup-compatibility/2006">
        <mc:Choice xmlns:v="urn:schemas-microsoft-com:vml" Requires="v">
          <p:control spid="4127" name="ShockwaveFlash1" r:id="rId2" imgW="8764223" imgH="6323810"/>
        </mc:Choice>
        <mc:Fallback>
          <p:control name="ShockwaveFlash1" r:id="rId2" imgW="8764223" imgH="6323810">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152400" y="0"/>
                  <a:ext cx="8763000" cy="63246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spd="med">
    <p:random/>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ltLang="zh-CN" dirty="0" smtClean="0">
                <a:solidFill>
                  <a:srgbClr val="000099"/>
                </a:solidFill>
              </a:rPr>
              <a:t>IBM PC/AT</a:t>
            </a:r>
            <a:r>
              <a:rPr lang="zh-CN" altLang="en-US" dirty="0" smtClean="0">
                <a:solidFill>
                  <a:srgbClr val="000099"/>
                </a:solidFill>
              </a:rPr>
              <a:t>主机板的</a:t>
            </a:r>
            <a:r>
              <a:rPr lang="en-US" altLang="zh-CN" dirty="0" smtClean="0">
                <a:solidFill>
                  <a:srgbClr val="000099"/>
                </a:solidFill>
              </a:rPr>
              <a:t>I/O</a:t>
            </a:r>
            <a:r>
              <a:rPr lang="zh-CN" altLang="en-US" dirty="0" smtClean="0">
                <a:solidFill>
                  <a:srgbClr val="000099"/>
                </a:solidFill>
              </a:rPr>
              <a:t>译码电路</a:t>
            </a:r>
          </a:p>
        </p:txBody>
      </p:sp>
      <p:grpSp>
        <p:nvGrpSpPr>
          <p:cNvPr id="110595" name="Group 3"/>
          <p:cNvGrpSpPr>
            <a:grpSpLocks/>
          </p:cNvGrpSpPr>
          <p:nvPr/>
        </p:nvGrpSpPr>
        <p:grpSpPr bwMode="auto">
          <a:xfrm>
            <a:off x="-90488" y="1223755"/>
            <a:ext cx="8015288" cy="4500647"/>
            <a:chOff x="96" y="941"/>
            <a:chExt cx="5131" cy="2837"/>
          </a:xfrm>
        </p:grpSpPr>
        <p:sp>
          <p:nvSpPr>
            <p:cNvPr id="110599" name="Rectangle 4"/>
            <p:cNvSpPr>
              <a:spLocks noChangeArrowheads="1"/>
            </p:cNvSpPr>
            <p:nvPr/>
          </p:nvSpPr>
          <p:spPr bwMode="auto">
            <a:xfrm>
              <a:off x="3342" y="3408"/>
              <a:ext cx="1885"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ts val="200"/>
                </a:spcBef>
              </a:pPr>
              <a:r>
                <a:rPr lang="zh-CN" altLang="en-US">
                  <a:solidFill>
                    <a:srgbClr val="0000CC"/>
                  </a:solidFill>
                  <a:latin typeface="Times New Roman" pitchFamily="18" charset="0"/>
                  <a:ea typeface="楷体_GB2312" pitchFamily="49" charset="-122"/>
                </a:rPr>
                <a:t>接口芯片内部译码</a:t>
              </a:r>
            </a:p>
          </p:txBody>
        </p:sp>
        <p:sp>
          <p:nvSpPr>
            <p:cNvPr id="110600" name="Rectangle 5"/>
            <p:cNvSpPr>
              <a:spLocks noChangeArrowheads="1"/>
            </p:cNvSpPr>
            <p:nvPr/>
          </p:nvSpPr>
          <p:spPr bwMode="auto">
            <a:xfrm>
              <a:off x="658" y="3408"/>
              <a:ext cx="907"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a:solidFill>
                    <a:srgbClr val="0000FF"/>
                  </a:solidFill>
                  <a:latin typeface="Times New Roman" pitchFamily="18" charset="0"/>
                </a:rPr>
                <a:t>A</a:t>
              </a:r>
              <a:r>
                <a:rPr lang="en-US" altLang="zh-CN" baseline="-25000">
                  <a:solidFill>
                    <a:srgbClr val="0000FF"/>
                  </a:solidFill>
                  <a:latin typeface="Times New Roman" pitchFamily="18" charset="0"/>
                </a:rPr>
                <a:t>0</a:t>
              </a:r>
              <a:r>
                <a:rPr lang="zh-CN" altLang="en-US">
                  <a:solidFill>
                    <a:srgbClr val="0000FF"/>
                  </a:solidFill>
                  <a:latin typeface="Times New Roman" pitchFamily="18" charset="0"/>
                </a:rPr>
                <a:t>～</a:t>
              </a:r>
              <a:r>
                <a:rPr lang="en-US" altLang="zh-CN">
                  <a:solidFill>
                    <a:srgbClr val="0000FF"/>
                  </a:solidFill>
                  <a:latin typeface="Times New Roman" pitchFamily="18" charset="0"/>
                </a:rPr>
                <a:t>A</a:t>
              </a:r>
              <a:r>
                <a:rPr lang="en-US" altLang="zh-CN" baseline="-25000">
                  <a:solidFill>
                    <a:srgbClr val="0000FF"/>
                  </a:solidFill>
                  <a:latin typeface="Times New Roman" pitchFamily="18" charset="0"/>
                </a:rPr>
                <a:t>4</a:t>
              </a:r>
              <a:endParaRPr lang="en-US" altLang="zh-CN">
                <a:solidFill>
                  <a:srgbClr val="0000FF"/>
                </a:solidFill>
                <a:latin typeface="Times New Roman" pitchFamily="18" charset="0"/>
              </a:endParaRPr>
            </a:p>
          </p:txBody>
        </p:sp>
        <p:sp>
          <p:nvSpPr>
            <p:cNvPr id="110601" name="Rectangle 6"/>
            <p:cNvSpPr>
              <a:spLocks noChangeArrowheads="1"/>
            </p:cNvSpPr>
            <p:nvPr/>
          </p:nvSpPr>
          <p:spPr bwMode="auto">
            <a:xfrm>
              <a:off x="3571" y="1204"/>
              <a:ext cx="1575" cy="2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ts val="200"/>
                </a:spcBef>
              </a:pPr>
              <a:r>
                <a:rPr lang="en-US" altLang="zh-CN">
                  <a:solidFill>
                    <a:srgbClr val="0000CC"/>
                  </a:solidFill>
                  <a:latin typeface="Times New Roman" pitchFamily="18" charset="0"/>
                  <a:ea typeface="楷体_GB2312" pitchFamily="49" charset="-122"/>
                </a:rPr>
                <a:t>DMA</a:t>
              </a:r>
              <a:r>
                <a:rPr lang="zh-CN" altLang="en-US">
                  <a:solidFill>
                    <a:srgbClr val="0000CC"/>
                  </a:solidFill>
                  <a:latin typeface="Times New Roman" pitchFamily="18" charset="0"/>
                  <a:ea typeface="楷体_GB2312" pitchFamily="49" charset="-122"/>
                </a:rPr>
                <a:t>控制器</a:t>
              </a:r>
              <a:r>
                <a:rPr lang="en-US" altLang="zh-CN">
                  <a:solidFill>
                    <a:srgbClr val="0000CC"/>
                  </a:solidFill>
                  <a:latin typeface="Times New Roman" pitchFamily="18" charset="0"/>
                  <a:ea typeface="楷体_GB2312" pitchFamily="49" charset="-122"/>
                </a:rPr>
                <a:t>1</a:t>
              </a:r>
            </a:p>
            <a:p>
              <a:pPr eaLnBrk="0" hangingPunct="0">
                <a:spcBef>
                  <a:spcPts val="200"/>
                </a:spcBef>
              </a:pPr>
              <a:r>
                <a:rPr lang="zh-CN" altLang="en-US">
                  <a:solidFill>
                    <a:srgbClr val="0000CC"/>
                  </a:solidFill>
                  <a:latin typeface="Times New Roman" pitchFamily="18" charset="0"/>
                  <a:ea typeface="楷体_GB2312" pitchFamily="49" charset="-122"/>
                </a:rPr>
                <a:t>中断控制器</a:t>
              </a:r>
              <a:r>
                <a:rPr lang="en-US" altLang="zh-CN">
                  <a:solidFill>
                    <a:srgbClr val="0000CC"/>
                  </a:solidFill>
                  <a:latin typeface="Times New Roman" pitchFamily="18" charset="0"/>
                  <a:ea typeface="楷体_GB2312" pitchFamily="49" charset="-122"/>
                </a:rPr>
                <a:t>1</a:t>
              </a:r>
            </a:p>
            <a:p>
              <a:pPr eaLnBrk="0" hangingPunct="0">
                <a:spcBef>
                  <a:spcPts val="200"/>
                </a:spcBef>
              </a:pPr>
              <a:r>
                <a:rPr lang="zh-CN" altLang="en-US">
                  <a:solidFill>
                    <a:srgbClr val="0000CC"/>
                  </a:solidFill>
                  <a:latin typeface="Times New Roman" pitchFamily="18" charset="0"/>
                  <a:ea typeface="楷体_GB2312" pitchFamily="49" charset="-122"/>
                </a:rPr>
                <a:t>定时计数器</a:t>
              </a:r>
            </a:p>
            <a:p>
              <a:pPr eaLnBrk="0" hangingPunct="0">
                <a:spcBef>
                  <a:spcPts val="200"/>
                </a:spcBef>
              </a:pPr>
              <a:r>
                <a:rPr lang="zh-CN" altLang="en-US">
                  <a:solidFill>
                    <a:srgbClr val="0000CC"/>
                  </a:solidFill>
                  <a:latin typeface="Times New Roman" pitchFamily="18" charset="0"/>
                  <a:ea typeface="楷体_GB2312" pitchFamily="49" charset="-122"/>
                </a:rPr>
                <a:t>并行接口电路</a:t>
              </a:r>
            </a:p>
            <a:p>
              <a:pPr eaLnBrk="0" hangingPunct="0">
                <a:spcBef>
                  <a:spcPts val="200"/>
                </a:spcBef>
              </a:pPr>
              <a:r>
                <a:rPr lang="en-US" altLang="zh-CN">
                  <a:solidFill>
                    <a:srgbClr val="0000CC"/>
                  </a:solidFill>
                  <a:latin typeface="Times New Roman" pitchFamily="18" charset="0"/>
                  <a:ea typeface="楷体_GB2312" pitchFamily="49" charset="-122"/>
                </a:rPr>
                <a:t>DMA</a:t>
              </a:r>
              <a:r>
                <a:rPr lang="zh-CN" altLang="en-US">
                  <a:solidFill>
                    <a:srgbClr val="0000CC"/>
                  </a:solidFill>
                  <a:latin typeface="Times New Roman" pitchFamily="18" charset="0"/>
                  <a:ea typeface="楷体_GB2312" pitchFamily="49" charset="-122"/>
                </a:rPr>
                <a:t>页面寄存器</a:t>
              </a:r>
            </a:p>
            <a:p>
              <a:pPr eaLnBrk="0" hangingPunct="0">
                <a:spcBef>
                  <a:spcPts val="200"/>
                </a:spcBef>
              </a:pPr>
              <a:r>
                <a:rPr lang="zh-CN" altLang="en-US">
                  <a:solidFill>
                    <a:srgbClr val="0000CC"/>
                  </a:solidFill>
                  <a:latin typeface="Times New Roman" pitchFamily="18" charset="0"/>
                  <a:ea typeface="楷体_GB2312" pitchFamily="49" charset="-122"/>
                </a:rPr>
                <a:t>中断控制器</a:t>
              </a:r>
              <a:r>
                <a:rPr lang="en-US" altLang="zh-CN">
                  <a:solidFill>
                    <a:srgbClr val="0000CC"/>
                  </a:solidFill>
                  <a:latin typeface="Times New Roman" pitchFamily="18" charset="0"/>
                  <a:ea typeface="楷体_GB2312" pitchFamily="49" charset="-122"/>
                </a:rPr>
                <a:t>2</a:t>
              </a:r>
            </a:p>
            <a:p>
              <a:pPr eaLnBrk="0" hangingPunct="0">
                <a:spcBef>
                  <a:spcPts val="200"/>
                </a:spcBef>
              </a:pPr>
              <a:r>
                <a:rPr lang="en-US" altLang="zh-CN">
                  <a:solidFill>
                    <a:srgbClr val="0000CC"/>
                  </a:solidFill>
                  <a:latin typeface="Times New Roman" pitchFamily="18" charset="0"/>
                  <a:ea typeface="楷体_GB2312" pitchFamily="49" charset="-122"/>
                </a:rPr>
                <a:t>DMA</a:t>
              </a:r>
              <a:r>
                <a:rPr lang="zh-CN" altLang="en-US">
                  <a:solidFill>
                    <a:srgbClr val="0000CC"/>
                  </a:solidFill>
                  <a:latin typeface="Times New Roman" pitchFamily="18" charset="0"/>
                  <a:ea typeface="楷体_GB2312" pitchFamily="49" charset="-122"/>
                </a:rPr>
                <a:t>控制器</a:t>
              </a:r>
              <a:r>
                <a:rPr lang="en-US" altLang="zh-CN">
                  <a:solidFill>
                    <a:srgbClr val="0000CC"/>
                  </a:solidFill>
                  <a:latin typeface="Times New Roman" pitchFamily="18" charset="0"/>
                  <a:ea typeface="楷体_GB2312" pitchFamily="49" charset="-122"/>
                </a:rPr>
                <a:t>2</a:t>
              </a:r>
            </a:p>
            <a:p>
              <a:pPr eaLnBrk="0" hangingPunct="0">
                <a:spcBef>
                  <a:spcPts val="200"/>
                </a:spcBef>
              </a:pPr>
              <a:r>
                <a:rPr lang="zh-CN" altLang="en-US">
                  <a:solidFill>
                    <a:srgbClr val="0000CC"/>
                  </a:solidFill>
                  <a:latin typeface="Times New Roman" pitchFamily="18" charset="0"/>
                  <a:ea typeface="楷体_GB2312" pitchFamily="49" charset="-122"/>
                </a:rPr>
                <a:t>协处理器</a:t>
              </a:r>
            </a:p>
          </p:txBody>
        </p:sp>
        <p:sp>
          <p:nvSpPr>
            <p:cNvPr id="110602" name="Rectangle 7"/>
            <p:cNvSpPr>
              <a:spLocks noChangeArrowheads="1"/>
            </p:cNvSpPr>
            <p:nvPr/>
          </p:nvSpPr>
          <p:spPr bwMode="auto">
            <a:xfrm>
              <a:off x="1063" y="1168"/>
              <a:ext cx="522" cy="15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r" eaLnBrk="0" hangingPunct="0"/>
              <a:r>
                <a:rPr lang="en-US" altLang="zh-CN" dirty="0">
                  <a:solidFill>
                    <a:srgbClr val="0000FF"/>
                  </a:solidFill>
                  <a:latin typeface="Times New Roman" pitchFamily="18" charset="0"/>
                </a:rPr>
                <a:t>A</a:t>
              </a:r>
              <a:r>
                <a:rPr lang="en-US" altLang="zh-CN" baseline="-25000" dirty="0">
                  <a:solidFill>
                    <a:srgbClr val="0000FF"/>
                  </a:solidFill>
                  <a:latin typeface="Times New Roman" pitchFamily="18" charset="0"/>
                </a:rPr>
                <a:t>5</a:t>
              </a:r>
              <a:endParaRPr lang="en-US" altLang="zh-CN" dirty="0">
                <a:solidFill>
                  <a:srgbClr val="0000FF"/>
                </a:solidFill>
                <a:latin typeface="Times New Roman" pitchFamily="18" charset="0"/>
              </a:endParaRPr>
            </a:p>
            <a:p>
              <a:pPr algn="r" eaLnBrk="0" hangingPunct="0"/>
              <a:r>
                <a:rPr lang="en-US" altLang="zh-CN" dirty="0">
                  <a:solidFill>
                    <a:srgbClr val="0000FF"/>
                  </a:solidFill>
                  <a:latin typeface="Times New Roman" pitchFamily="18" charset="0"/>
                </a:rPr>
                <a:t>A</a:t>
              </a:r>
              <a:r>
                <a:rPr lang="en-US" altLang="zh-CN" baseline="-25000" dirty="0">
                  <a:solidFill>
                    <a:srgbClr val="0000FF"/>
                  </a:solidFill>
                  <a:latin typeface="Times New Roman" pitchFamily="18" charset="0"/>
                </a:rPr>
                <a:t>6</a:t>
              </a:r>
              <a:endParaRPr lang="en-US" altLang="zh-CN" dirty="0">
                <a:solidFill>
                  <a:srgbClr val="0000FF"/>
                </a:solidFill>
                <a:latin typeface="Times New Roman" pitchFamily="18" charset="0"/>
              </a:endParaRPr>
            </a:p>
            <a:p>
              <a:pPr algn="r" eaLnBrk="0" hangingPunct="0">
                <a:spcBef>
                  <a:spcPts val="100"/>
                </a:spcBef>
              </a:pPr>
              <a:r>
                <a:rPr lang="en-US" altLang="zh-CN" dirty="0">
                  <a:solidFill>
                    <a:srgbClr val="0000FF"/>
                  </a:solidFill>
                  <a:latin typeface="Times New Roman" pitchFamily="18" charset="0"/>
                </a:rPr>
                <a:t>A</a:t>
              </a:r>
              <a:r>
                <a:rPr lang="en-US" altLang="zh-CN" baseline="-25000" dirty="0">
                  <a:solidFill>
                    <a:srgbClr val="0000FF"/>
                  </a:solidFill>
                  <a:latin typeface="Times New Roman" pitchFamily="18" charset="0"/>
                </a:rPr>
                <a:t>7</a:t>
              </a:r>
              <a:endParaRPr lang="en-US" altLang="zh-CN" dirty="0">
                <a:solidFill>
                  <a:srgbClr val="0000FF"/>
                </a:solidFill>
                <a:latin typeface="Times New Roman" pitchFamily="18" charset="0"/>
              </a:endParaRPr>
            </a:p>
            <a:p>
              <a:pPr algn="r" eaLnBrk="0" hangingPunct="0">
                <a:spcBef>
                  <a:spcPts val="2400"/>
                </a:spcBef>
              </a:pPr>
              <a:r>
                <a:rPr lang="en-US" altLang="zh-CN" dirty="0">
                  <a:solidFill>
                    <a:srgbClr val="0000FF"/>
                  </a:solidFill>
                  <a:latin typeface="Times New Roman" pitchFamily="18" charset="0"/>
                </a:rPr>
                <a:t>A</a:t>
              </a:r>
              <a:r>
                <a:rPr lang="en-US" altLang="zh-CN" baseline="-25000" dirty="0">
                  <a:solidFill>
                    <a:srgbClr val="0000FF"/>
                  </a:solidFill>
                  <a:latin typeface="Times New Roman" pitchFamily="18" charset="0"/>
                </a:rPr>
                <a:t>8</a:t>
              </a:r>
              <a:endParaRPr lang="en-US" altLang="zh-CN" dirty="0">
                <a:solidFill>
                  <a:srgbClr val="0000FF"/>
                </a:solidFill>
                <a:latin typeface="Times New Roman" pitchFamily="18" charset="0"/>
              </a:endParaRPr>
            </a:p>
            <a:p>
              <a:pPr algn="r" eaLnBrk="0" hangingPunct="0">
                <a:spcBef>
                  <a:spcPts val="300"/>
                </a:spcBef>
              </a:pPr>
              <a:r>
                <a:rPr lang="en-US" altLang="zh-CN" dirty="0">
                  <a:solidFill>
                    <a:srgbClr val="0000FF"/>
                  </a:solidFill>
                  <a:latin typeface="Times New Roman" pitchFamily="18" charset="0"/>
                </a:rPr>
                <a:t>A</a:t>
              </a:r>
              <a:r>
                <a:rPr lang="en-US" altLang="zh-CN" baseline="-25000" dirty="0">
                  <a:solidFill>
                    <a:srgbClr val="0000FF"/>
                  </a:solidFill>
                  <a:latin typeface="Times New Roman" pitchFamily="18" charset="0"/>
                </a:rPr>
                <a:t>9</a:t>
              </a:r>
              <a:endParaRPr lang="en-US" altLang="zh-CN" dirty="0">
                <a:solidFill>
                  <a:srgbClr val="0000FF"/>
                </a:solidFill>
                <a:latin typeface="Times New Roman" pitchFamily="18" charset="0"/>
              </a:endParaRPr>
            </a:p>
            <a:p>
              <a:pPr algn="r" eaLnBrk="0" hangingPunct="0"/>
              <a:endParaRPr lang="en-US" altLang="zh-CN" dirty="0">
                <a:solidFill>
                  <a:srgbClr val="0000FF"/>
                </a:solidFill>
                <a:latin typeface="Times New Roman" pitchFamily="18" charset="0"/>
              </a:endParaRPr>
            </a:p>
          </p:txBody>
        </p:sp>
        <p:sp>
          <p:nvSpPr>
            <p:cNvPr id="110603" name="Rectangle 8"/>
            <p:cNvSpPr>
              <a:spLocks noChangeArrowheads="1"/>
            </p:cNvSpPr>
            <p:nvPr/>
          </p:nvSpPr>
          <p:spPr bwMode="auto">
            <a:xfrm>
              <a:off x="1962" y="1179"/>
              <a:ext cx="879" cy="2109"/>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604" name="Line 9"/>
            <p:cNvSpPr>
              <a:spLocks noChangeShapeType="1"/>
            </p:cNvSpPr>
            <p:nvPr/>
          </p:nvSpPr>
          <p:spPr bwMode="auto">
            <a:xfrm flipH="1">
              <a:off x="1636" y="1338"/>
              <a:ext cx="327" cy="0"/>
            </a:xfrm>
            <a:prstGeom prst="line">
              <a:avLst/>
            </a:prstGeom>
            <a:noFill/>
            <a:ln w="28575">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605" name="Line 10"/>
            <p:cNvSpPr>
              <a:spLocks noChangeShapeType="1"/>
            </p:cNvSpPr>
            <p:nvPr/>
          </p:nvSpPr>
          <p:spPr bwMode="auto">
            <a:xfrm flipH="1">
              <a:off x="1630" y="1543"/>
              <a:ext cx="333" cy="2"/>
            </a:xfrm>
            <a:prstGeom prst="line">
              <a:avLst/>
            </a:prstGeom>
            <a:noFill/>
            <a:ln w="28575">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606" name="Line 11"/>
            <p:cNvSpPr>
              <a:spLocks noChangeShapeType="1"/>
            </p:cNvSpPr>
            <p:nvPr/>
          </p:nvSpPr>
          <p:spPr bwMode="auto">
            <a:xfrm flipH="1">
              <a:off x="1636" y="1745"/>
              <a:ext cx="327" cy="0"/>
            </a:xfrm>
            <a:prstGeom prst="line">
              <a:avLst/>
            </a:prstGeom>
            <a:noFill/>
            <a:ln w="28575">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607" name="Line 12"/>
            <p:cNvSpPr>
              <a:spLocks noChangeShapeType="1"/>
            </p:cNvSpPr>
            <p:nvPr/>
          </p:nvSpPr>
          <p:spPr bwMode="auto">
            <a:xfrm flipH="1">
              <a:off x="1636" y="2247"/>
              <a:ext cx="332" cy="0"/>
            </a:xfrm>
            <a:prstGeom prst="line">
              <a:avLst/>
            </a:prstGeom>
            <a:noFill/>
            <a:ln w="28575">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608" name="Line 13"/>
            <p:cNvSpPr>
              <a:spLocks noChangeShapeType="1"/>
            </p:cNvSpPr>
            <p:nvPr/>
          </p:nvSpPr>
          <p:spPr bwMode="auto">
            <a:xfrm flipH="1">
              <a:off x="1630" y="2496"/>
              <a:ext cx="338" cy="0"/>
            </a:xfrm>
            <a:prstGeom prst="line">
              <a:avLst/>
            </a:prstGeom>
            <a:noFill/>
            <a:ln w="28575">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609" name="Line 14"/>
            <p:cNvSpPr>
              <a:spLocks noChangeShapeType="1"/>
            </p:cNvSpPr>
            <p:nvPr/>
          </p:nvSpPr>
          <p:spPr bwMode="auto">
            <a:xfrm flipH="1">
              <a:off x="1614" y="2845"/>
              <a:ext cx="332" cy="1"/>
            </a:xfrm>
            <a:prstGeom prst="line">
              <a:avLst/>
            </a:prstGeom>
            <a:noFill/>
            <a:ln w="28575">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610" name="Line 15"/>
            <p:cNvSpPr>
              <a:spLocks noChangeShapeType="1"/>
            </p:cNvSpPr>
            <p:nvPr/>
          </p:nvSpPr>
          <p:spPr bwMode="auto">
            <a:xfrm>
              <a:off x="1439" y="3541"/>
              <a:ext cx="1874" cy="1"/>
            </a:xfrm>
            <a:prstGeom prst="line">
              <a:avLst/>
            </a:prstGeom>
            <a:noFill/>
            <a:ln w="38100">
              <a:solidFill>
                <a:schemeClr val="folHlink"/>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611" name="Line 16"/>
            <p:cNvSpPr>
              <a:spLocks noChangeShapeType="1"/>
            </p:cNvSpPr>
            <p:nvPr/>
          </p:nvSpPr>
          <p:spPr bwMode="auto">
            <a:xfrm flipH="1">
              <a:off x="1073" y="2740"/>
              <a:ext cx="273" cy="0"/>
            </a:xfrm>
            <a:prstGeom prst="line">
              <a:avLst/>
            </a:prstGeom>
            <a:noFill/>
            <a:ln w="28575">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612" name="Line 17"/>
            <p:cNvSpPr>
              <a:spLocks noChangeShapeType="1"/>
            </p:cNvSpPr>
            <p:nvPr/>
          </p:nvSpPr>
          <p:spPr bwMode="auto">
            <a:xfrm flipH="1">
              <a:off x="1073" y="2947"/>
              <a:ext cx="273" cy="2"/>
            </a:xfrm>
            <a:prstGeom prst="line">
              <a:avLst/>
            </a:prstGeom>
            <a:noFill/>
            <a:ln w="28575">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10613" name="Group 18"/>
            <p:cNvGrpSpPr>
              <a:grpSpLocks/>
            </p:cNvGrpSpPr>
            <p:nvPr/>
          </p:nvGrpSpPr>
          <p:grpSpPr bwMode="auto">
            <a:xfrm>
              <a:off x="1343" y="2668"/>
              <a:ext cx="183" cy="365"/>
              <a:chOff x="0" y="-1"/>
              <a:chExt cx="20000" cy="20001"/>
            </a:xfrm>
          </p:grpSpPr>
          <p:grpSp>
            <p:nvGrpSpPr>
              <p:cNvPr id="110646" name="Group 19"/>
              <p:cNvGrpSpPr>
                <a:grpSpLocks/>
              </p:cNvGrpSpPr>
              <p:nvPr/>
            </p:nvGrpSpPr>
            <p:grpSpPr bwMode="auto">
              <a:xfrm>
                <a:off x="482" y="-1"/>
                <a:ext cx="19518" cy="19889"/>
                <a:chOff x="0" y="-1"/>
                <a:chExt cx="20000" cy="20001"/>
              </a:xfrm>
            </p:grpSpPr>
            <p:sp>
              <p:nvSpPr>
                <p:cNvPr id="110648" name="Arc 20"/>
                <p:cNvSpPr>
                  <a:spLocks/>
                </p:cNvSpPr>
                <p:nvPr/>
              </p:nvSpPr>
              <p:spPr bwMode="auto">
                <a:xfrm flipV="1">
                  <a:off x="0" y="10004"/>
                  <a:ext cx="20000" cy="9996"/>
                </a:xfrm>
                <a:custGeom>
                  <a:avLst/>
                  <a:gdLst>
                    <a:gd name="T0" fmla="*/ 0 w 21600"/>
                    <a:gd name="T1" fmla="*/ 0 h 21600"/>
                    <a:gd name="T2" fmla="*/ 18519 w 21600"/>
                    <a:gd name="T3" fmla="*/ 4626 h 21600"/>
                    <a:gd name="T4" fmla="*/ 0 w 21600"/>
                    <a:gd name="T5" fmla="*/ 462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fo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649" name="Arc 21"/>
                <p:cNvSpPr>
                  <a:spLocks/>
                </p:cNvSpPr>
                <p:nvPr/>
              </p:nvSpPr>
              <p:spPr bwMode="auto">
                <a:xfrm>
                  <a:off x="0" y="-1"/>
                  <a:ext cx="20000" cy="10005"/>
                </a:xfrm>
                <a:custGeom>
                  <a:avLst/>
                  <a:gdLst>
                    <a:gd name="T0" fmla="*/ 0 w 21600"/>
                    <a:gd name="T1" fmla="*/ 0 h 21600"/>
                    <a:gd name="T2" fmla="*/ 18519 w 21600"/>
                    <a:gd name="T3" fmla="*/ 4634 h 21600"/>
                    <a:gd name="T4" fmla="*/ 0 w 21600"/>
                    <a:gd name="T5" fmla="*/ 463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fo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10647" name="Line 22"/>
              <p:cNvSpPr>
                <a:spLocks noChangeShapeType="1"/>
              </p:cNvSpPr>
              <p:nvPr/>
            </p:nvSpPr>
            <p:spPr bwMode="auto">
              <a:xfrm>
                <a:off x="0" y="-1"/>
                <a:ext cx="121" cy="20001"/>
              </a:xfrm>
              <a:prstGeom prst="line">
                <a:avLst/>
              </a:prstGeom>
              <a:noFill/>
              <a:ln w="28575">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10614" name="Oval 23"/>
            <p:cNvSpPr>
              <a:spLocks noChangeArrowheads="1"/>
            </p:cNvSpPr>
            <p:nvPr/>
          </p:nvSpPr>
          <p:spPr bwMode="auto">
            <a:xfrm>
              <a:off x="1538" y="2816"/>
              <a:ext cx="71" cy="57"/>
            </a:xfrm>
            <a:prstGeom prst="ellipse">
              <a:avLst/>
            </a:prstGeom>
            <a:noFill/>
            <a:ln w="28575">
              <a:solidFill>
                <a:schemeClr val="fo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615" name="Rectangle 24"/>
            <p:cNvSpPr>
              <a:spLocks noChangeArrowheads="1"/>
            </p:cNvSpPr>
            <p:nvPr/>
          </p:nvSpPr>
          <p:spPr bwMode="auto">
            <a:xfrm>
              <a:off x="1784" y="941"/>
              <a:ext cx="1270"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dirty="0">
                  <a:solidFill>
                    <a:srgbClr val="0000CC"/>
                  </a:solidFill>
                  <a:latin typeface="Times New Roman" pitchFamily="18" charset="0"/>
                  <a:ea typeface="楷体_GB2312" pitchFamily="49" charset="-122"/>
                </a:rPr>
                <a:t>138</a:t>
              </a:r>
              <a:r>
                <a:rPr lang="zh-CN" altLang="en-US" dirty="0">
                  <a:solidFill>
                    <a:srgbClr val="0000CC"/>
                  </a:solidFill>
                  <a:latin typeface="Times New Roman" pitchFamily="18" charset="0"/>
                  <a:ea typeface="楷体_GB2312" pitchFamily="49" charset="-122"/>
                </a:rPr>
                <a:t>译码器</a:t>
              </a:r>
            </a:p>
          </p:txBody>
        </p:sp>
        <p:sp>
          <p:nvSpPr>
            <p:cNvPr id="110616" name="Rectangle 25"/>
            <p:cNvSpPr>
              <a:spLocks noChangeArrowheads="1"/>
            </p:cNvSpPr>
            <p:nvPr/>
          </p:nvSpPr>
          <p:spPr bwMode="auto">
            <a:xfrm>
              <a:off x="96" y="2632"/>
              <a:ext cx="907" cy="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r" eaLnBrk="0" hangingPunct="0"/>
              <a:r>
                <a:rPr lang="en-US" altLang="zh-CN" dirty="0">
                  <a:solidFill>
                    <a:srgbClr val="0000FF"/>
                  </a:solidFill>
                  <a:latin typeface="Times New Roman" pitchFamily="18" charset="0"/>
                </a:rPr>
                <a:t>HLDA</a:t>
              </a:r>
            </a:p>
            <a:p>
              <a:pPr algn="r" eaLnBrk="0" hangingPunct="0"/>
              <a:r>
                <a:rPr lang="en-US" altLang="zh-CN" dirty="0">
                  <a:solidFill>
                    <a:srgbClr val="0000FF"/>
                  </a:solidFill>
                  <a:latin typeface="Times New Roman" pitchFamily="18" charset="0"/>
                </a:rPr>
                <a:t>MASTER</a:t>
              </a:r>
            </a:p>
          </p:txBody>
        </p:sp>
        <p:sp>
          <p:nvSpPr>
            <p:cNvPr id="110617" name="Line 26"/>
            <p:cNvSpPr>
              <a:spLocks noChangeShapeType="1"/>
            </p:cNvSpPr>
            <p:nvPr/>
          </p:nvSpPr>
          <p:spPr bwMode="auto">
            <a:xfrm>
              <a:off x="2840" y="1329"/>
              <a:ext cx="660" cy="1"/>
            </a:xfrm>
            <a:prstGeom prst="line">
              <a:avLst/>
            </a:prstGeom>
            <a:noFill/>
            <a:ln w="28575">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618" name="Line 27"/>
            <p:cNvSpPr>
              <a:spLocks noChangeShapeType="1"/>
            </p:cNvSpPr>
            <p:nvPr/>
          </p:nvSpPr>
          <p:spPr bwMode="auto">
            <a:xfrm>
              <a:off x="2840" y="1562"/>
              <a:ext cx="660" cy="1"/>
            </a:xfrm>
            <a:prstGeom prst="line">
              <a:avLst/>
            </a:prstGeom>
            <a:noFill/>
            <a:ln w="28575">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619" name="Line 28"/>
            <p:cNvSpPr>
              <a:spLocks noChangeShapeType="1"/>
            </p:cNvSpPr>
            <p:nvPr/>
          </p:nvSpPr>
          <p:spPr bwMode="auto">
            <a:xfrm>
              <a:off x="2840" y="1800"/>
              <a:ext cx="660" cy="1"/>
            </a:xfrm>
            <a:prstGeom prst="line">
              <a:avLst/>
            </a:prstGeom>
            <a:noFill/>
            <a:ln w="28575">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620" name="Line 29"/>
            <p:cNvSpPr>
              <a:spLocks noChangeShapeType="1"/>
            </p:cNvSpPr>
            <p:nvPr/>
          </p:nvSpPr>
          <p:spPr bwMode="auto">
            <a:xfrm>
              <a:off x="2840" y="2058"/>
              <a:ext cx="660" cy="1"/>
            </a:xfrm>
            <a:prstGeom prst="line">
              <a:avLst/>
            </a:prstGeom>
            <a:noFill/>
            <a:ln w="28575">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621" name="Line 30"/>
            <p:cNvSpPr>
              <a:spLocks noChangeShapeType="1"/>
            </p:cNvSpPr>
            <p:nvPr/>
          </p:nvSpPr>
          <p:spPr bwMode="auto">
            <a:xfrm>
              <a:off x="2840" y="2563"/>
              <a:ext cx="660" cy="1"/>
            </a:xfrm>
            <a:prstGeom prst="line">
              <a:avLst/>
            </a:prstGeom>
            <a:noFill/>
            <a:ln w="28575">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622" name="Line 31"/>
            <p:cNvSpPr>
              <a:spLocks noChangeShapeType="1"/>
            </p:cNvSpPr>
            <p:nvPr/>
          </p:nvSpPr>
          <p:spPr bwMode="auto">
            <a:xfrm>
              <a:off x="2840" y="2312"/>
              <a:ext cx="660" cy="1"/>
            </a:xfrm>
            <a:prstGeom prst="line">
              <a:avLst/>
            </a:prstGeom>
            <a:noFill/>
            <a:ln w="28575">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623" name="Line 32"/>
            <p:cNvSpPr>
              <a:spLocks noChangeShapeType="1"/>
            </p:cNvSpPr>
            <p:nvPr/>
          </p:nvSpPr>
          <p:spPr bwMode="auto">
            <a:xfrm>
              <a:off x="2840" y="2818"/>
              <a:ext cx="660" cy="1"/>
            </a:xfrm>
            <a:prstGeom prst="line">
              <a:avLst/>
            </a:prstGeom>
            <a:noFill/>
            <a:ln w="28575">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624" name="Line 33"/>
            <p:cNvSpPr>
              <a:spLocks noChangeShapeType="1"/>
            </p:cNvSpPr>
            <p:nvPr/>
          </p:nvSpPr>
          <p:spPr bwMode="auto">
            <a:xfrm>
              <a:off x="2840" y="3075"/>
              <a:ext cx="660" cy="1"/>
            </a:xfrm>
            <a:prstGeom prst="line">
              <a:avLst/>
            </a:prstGeom>
            <a:noFill/>
            <a:ln w="28575">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10625" name="Group 34"/>
            <p:cNvGrpSpPr>
              <a:grpSpLocks/>
            </p:cNvGrpSpPr>
            <p:nvPr/>
          </p:nvGrpSpPr>
          <p:grpSpPr bwMode="auto">
            <a:xfrm>
              <a:off x="2025" y="1185"/>
              <a:ext cx="597" cy="1964"/>
              <a:chOff x="2144" y="1307"/>
              <a:chExt cx="597" cy="1964"/>
            </a:xfrm>
          </p:grpSpPr>
          <p:sp>
            <p:nvSpPr>
              <p:cNvPr id="110643" name="Rectangle 35"/>
              <p:cNvSpPr>
                <a:spLocks noChangeArrowheads="1"/>
              </p:cNvSpPr>
              <p:nvPr/>
            </p:nvSpPr>
            <p:spPr bwMode="auto">
              <a:xfrm>
                <a:off x="2144" y="1307"/>
                <a:ext cx="597" cy="19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r>
                  <a:rPr lang="en-US" altLang="zh-CN" b="1" dirty="0">
                    <a:solidFill>
                      <a:srgbClr val="0000FF"/>
                    </a:solidFill>
                    <a:latin typeface="Times New Roman" pitchFamily="18" charset="0"/>
                  </a:rPr>
                  <a:t>A</a:t>
                </a:r>
              </a:p>
              <a:p>
                <a:pPr eaLnBrk="0" hangingPunct="0">
                  <a:spcBef>
                    <a:spcPts val="100"/>
                  </a:spcBef>
                </a:pPr>
                <a:r>
                  <a:rPr lang="en-US" altLang="zh-CN" b="1" dirty="0">
                    <a:solidFill>
                      <a:srgbClr val="0000FF"/>
                    </a:solidFill>
                    <a:latin typeface="Times New Roman" pitchFamily="18" charset="0"/>
                  </a:rPr>
                  <a:t>B</a:t>
                </a:r>
              </a:p>
              <a:p>
                <a:pPr eaLnBrk="0" hangingPunct="0">
                  <a:spcBef>
                    <a:spcPts val="100"/>
                  </a:spcBef>
                </a:pPr>
                <a:r>
                  <a:rPr lang="en-US" altLang="zh-CN" b="1" dirty="0">
                    <a:solidFill>
                      <a:srgbClr val="0000FF"/>
                    </a:solidFill>
                    <a:latin typeface="Times New Roman" pitchFamily="18" charset="0"/>
                  </a:rPr>
                  <a:t>C</a:t>
                </a:r>
              </a:p>
              <a:p>
                <a:pPr eaLnBrk="0" hangingPunct="0">
                  <a:spcBef>
                    <a:spcPts val="100"/>
                  </a:spcBef>
                </a:pPr>
                <a:endParaRPr lang="en-US" altLang="zh-CN" b="1" dirty="0">
                  <a:solidFill>
                    <a:srgbClr val="0000FF"/>
                  </a:solidFill>
                  <a:latin typeface="Times New Roman" pitchFamily="18" charset="0"/>
                </a:endParaRPr>
              </a:p>
              <a:p>
                <a:pPr eaLnBrk="0" hangingPunct="0">
                  <a:spcBef>
                    <a:spcPts val="100"/>
                  </a:spcBef>
                </a:pPr>
                <a:r>
                  <a:rPr lang="en-US" altLang="zh-CN" b="1" dirty="0">
                    <a:solidFill>
                      <a:srgbClr val="0000FF"/>
                    </a:solidFill>
                    <a:latin typeface="Times New Roman" pitchFamily="18" charset="0"/>
                  </a:rPr>
                  <a:t>E1</a:t>
                </a:r>
              </a:p>
              <a:p>
                <a:pPr eaLnBrk="0" hangingPunct="0"/>
                <a:r>
                  <a:rPr lang="en-US" altLang="zh-CN" b="1" dirty="0">
                    <a:solidFill>
                      <a:srgbClr val="0000FF"/>
                    </a:solidFill>
                    <a:latin typeface="Times New Roman" pitchFamily="18" charset="0"/>
                  </a:rPr>
                  <a:t>E2</a:t>
                </a:r>
              </a:p>
              <a:p>
                <a:pPr eaLnBrk="0" hangingPunct="0">
                  <a:spcBef>
                    <a:spcPts val="1800"/>
                  </a:spcBef>
                </a:pPr>
                <a:r>
                  <a:rPr lang="en-US" altLang="zh-CN" b="1" dirty="0">
                    <a:solidFill>
                      <a:srgbClr val="0000FF"/>
                    </a:solidFill>
                    <a:latin typeface="Times New Roman" pitchFamily="18" charset="0"/>
                  </a:rPr>
                  <a:t>E3</a:t>
                </a:r>
              </a:p>
            </p:txBody>
          </p:sp>
          <p:sp>
            <p:nvSpPr>
              <p:cNvPr id="110644" name="Line 36"/>
              <p:cNvSpPr>
                <a:spLocks noChangeShapeType="1"/>
              </p:cNvSpPr>
              <p:nvPr/>
            </p:nvSpPr>
            <p:spPr bwMode="auto">
              <a:xfrm flipH="1">
                <a:off x="2144" y="2297"/>
                <a:ext cx="216" cy="0"/>
              </a:xfrm>
              <a:prstGeom prst="line">
                <a:avLst/>
              </a:prstGeom>
              <a:noFill/>
              <a:ln w="28575">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645" name="Line 37"/>
              <p:cNvSpPr>
                <a:spLocks noChangeShapeType="1"/>
              </p:cNvSpPr>
              <p:nvPr/>
            </p:nvSpPr>
            <p:spPr bwMode="auto">
              <a:xfrm flipH="1">
                <a:off x="2144" y="2527"/>
                <a:ext cx="216" cy="0"/>
              </a:xfrm>
              <a:prstGeom prst="line">
                <a:avLst/>
              </a:prstGeom>
              <a:noFill/>
              <a:ln w="28575">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10626" name="Group 38"/>
            <p:cNvGrpSpPr>
              <a:grpSpLocks/>
            </p:cNvGrpSpPr>
            <p:nvPr/>
          </p:nvGrpSpPr>
          <p:grpSpPr bwMode="auto">
            <a:xfrm>
              <a:off x="2522" y="1215"/>
              <a:ext cx="326" cy="1964"/>
              <a:chOff x="2641" y="1337"/>
              <a:chExt cx="326" cy="1964"/>
            </a:xfrm>
          </p:grpSpPr>
          <p:sp>
            <p:nvSpPr>
              <p:cNvPr id="110627" name="Rectangle 39"/>
              <p:cNvSpPr>
                <a:spLocks noChangeArrowheads="1"/>
              </p:cNvSpPr>
              <p:nvPr/>
            </p:nvSpPr>
            <p:spPr bwMode="auto">
              <a:xfrm>
                <a:off x="2658" y="1337"/>
                <a:ext cx="309" cy="19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lnSpc>
                    <a:spcPct val="110000"/>
                  </a:lnSpc>
                </a:pPr>
                <a:r>
                  <a:rPr lang="en-US" altLang="zh-CN" b="1" dirty="0">
                    <a:solidFill>
                      <a:srgbClr val="0000FF"/>
                    </a:solidFill>
                    <a:latin typeface="Times New Roman" pitchFamily="18" charset="0"/>
                  </a:rPr>
                  <a:t>Y0</a:t>
                </a:r>
              </a:p>
              <a:p>
                <a:pPr eaLnBrk="0" hangingPunct="0">
                  <a:lnSpc>
                    <a:spcPct val="110000"/>
                  </a:lnSpc>
                </a:pPr>
                <a:r>
                  <a:rPr lang="en-US" altLang="zh-CN" b="1" dirty="0">
                    <a:solidFill>
                      <a:srgbClr val="0000FF"/>
                    </a:solidFill>
                    <a:latin typeface="Times New Roman" pitchFamily="18" charset="0"/>
                  </a:rPr>
                  <a:t>Y1</a:t>
                </a:r>
              </a:p>
              <a:p>
                <a:pPr eaLnBrk="0" hangingPunct="0">
                  <a:lnSpc>
                    <a:spcPct val="110000"/>
                  </a:lnSpc>
                </a:pPr>
                <a:r>
                  <a:rPr lang="en-US" altLang="zh-CN" b="1" dirty="0">
                    <a:solidFill>
                      <a:srgbClr val="0000FF"/>
                    </a:solidFill>
                    <a:latin typeface="Times New Roman" pitchFamily="18" charset="0"/>
                  </a:rPr>
                  <a:t>Y2</a:t>
                </a:r>
              </a:p>
              <a:p>
                <a:pPr eaLnBrk="0" hangingPunct="0">
                  <a:lnSpc>
                    <a:spcPct val="110000"/>
                  </a:lnSpc>
                </a:pPr>
                <a:r>
                  <a:rPr lang="en-US" altLang="zh-CN" b="1" dirty="0">
                    <a:solidFill>
                      <a:srgbClr val="0000FF"/>
                    </a:solidFill>
                    <a:latin typeface="Times New Roman" pitchFamily="18" charset="0"/>
                  </a:rPr>
                  <a:t>Y3</a:t>
                </a:r>
              </a:p>
              <a:p>
                <a:pPr eaLnBrk="0" hangingPunct="0">
                  <a:lnSpc>
                    <a:spcPct val="110000"/>
                  </a:lnSpc>
                </a:pPr>
                <a:r>
                  <a:rPr lang="en-US" altLang="zh-CN" b="1" dirty="0">
                    <a:solidFill>
                      <a:srgbClr val="0000FF"/>
                    </a:solidFill>
                    <a:latin typeface="Times New Roman" pitchFamily="18" charset="0"/>
                  </a:rPr>
                  <a:t>Y4</a:t>
                </a:r>
              </a:p>
              <a:p>
                <a:pPr eaLnBrk="0" hangingPunct="0">
                  <a:lnSpc>
                    <a:spcPct val="110000"/>
                  </a:lnSpc>
                </a:pPr>
                <a:r>
                  <a:rPr lang="en-US" altLang="zh-CN" b="1" dirty="0">
                    <a:solidFill>
                      <a:srgbClr val="0000FF"/>
                    </a:solidFill>
                    <a:latin typeface="Times New Roman" pitchFamily="18" charset="0"/>
                  </a:rPr>
                  <a:t>Y5</a:t>
                </a:r>
              </a:p>
              <a:p>
                <a:pPr eaLnBrk="0" hangingPunct="0">
                  <a:lnSpc>
                    <a:spcPct val="110000"/>
                  </a:lnSpc>
                </a:pPr>
                <a:r>
                  <a:rPr lang="en-US" altLang="zh-CN" b="1" dirty="0">
                    <a:solidFill>
                      <a:srgbClr val="0000FF"/>
                    </a:solidFill>
                    <a:latin typeface="Times New Roman" pitchFamily="18" charset="0"/>
                  </a:rPr>
                  <a:t>Y6</a:t>
                </a:r>
              </a:p>
              <a:p>
                <a:pPr eaLnBrk="0" hangingPunct="0">
                  <a:lnSpc>
                    <a:spcPct val="110000"/>
                  </a:lnSpc>
                </a:pPr>
                <a:r>
                  <a:rPr lang="en-US" altLang="zh-CN" b="1" dirty="0">
                    <a:solidFill>
                      <a:srgbClr val="0000FF"/>
                    </a:solidFill>
                    <a:latin typeface="Times New Roman" pitchFamily="18" charset="0"/>
                  </a:rPr>
                  <a:t>Y7</a:t>
                </a:r>
              </a:p>
            </p:txBody>
          </p:sp>
          <p:grpSp>
            <p:nvGrpSpPr>
              <p:cNvPr id="110628" name="Group 40"/>
              <p:cNvGrpSpPr>
                <a:grpSpLocks/>
              </p:cNvGrpSpPr>
              <p:nvPr/>
            </p:nvGrpSpPr>
            <p:grpSpPr bwMode="auto">
              <a:xfrm>
                <a:off x="2641" y="1385"/>
                <a:ext cx="271" cy="1762"/>
                <a:chOff x="2656" y="1370"/>
                <a:chExt cx="271" cy="1762"/>
              </a:xfrm>
            </p:grpSpPr>
            <p:grpSp>
              <p:nvGrpSpPr>
                <p:cNvPr id="110629" name="Group 41"/>
                <p:cNvGrpSpPr>
                  <a:grpSpLocks/>
                </p:cNvGrpSpPr>
                <p:nvPr/>
              </p:nvGrpSpPr>
              <p:grpSpPr bwMode="auto">
                <a:xfrm>
                  <a:off x="2656" y="1370"/>
                  <a:ext cx="271" cy="751"/>
                  <a:chOff x="2641" y="1900"/>
                  <a:chExt cx="271" cy="751"/>
                </a:xfrm>
              </p:grpSpPr>
              <p:grpSp>
                <p:nvGrpSpPr>
                  <p:cNvPr id="110637" name="Group 42"/>
                  <p:cNvGrpSpPr>
                    <a:grpSpLocks/>
                  </p:cNvGrpSpPr>
                  <p:nvPr/>
                </p:nvGrpSpPr>
                <p:grpSpPr bwMode="auto">
                  <a:xfrm>
                    <a:off x="2641" y="1900"/>
                    <a:ext cx="265" cy="245"/>
                    <a:chOff x="2671" y="1900"/>
                    <a:chExt cx="265" cy="245"/>
                  </a:xfrm>
                </p:grpSpPr>
                <p:sp>
                  <p:nvSpPr>
                    <p:cNvPr id="110641" name="Line 43"/>
                    <p:cNvSpPr>
                      <a:spLocks noChangeShapeType="1"/>
                    </p:cNvSpPr>
                    <p:nvPr/>
                  </p:nvSpPr>
                  <p:spPr bwMode="auto">
                    <a:xfrm flipH="1">
                      <a:off x="2671" y="1900"/>
                      <a:ext cx="265" cy="0"/>
                    </a:xfrm>
                    <a:prstGeom prst="line">
                      <a:avLst/>
                    </a:prstGeom>
                    <a:noFill/>
                    <a:ln w="28575">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642" name="Line 44"/>
                    <p:cNvSpPr>
                      <a:spLocks noChangeShapeType="1"/>
                    </p:cNvSpPr>
                    <p:nvPr/>
                  </p:nvSpPr>
                  <p:spPr bwMode="auto">
                    <a:xfrm flipH="1">
                      <a:off x="2677" y="2145"/>
                      <a:ext cx="259" cy="0"/>
                    </a:xfrm>
                    <a:prstGeom prst="line">
                      <a:avLst/>
                    </a:prstGeom>
                    <a:noFill/>
                    <a:ln w="28575">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10638" name="Group 45"/>
                  <p:cNvGrpSpPr>
                    <a:grpSpLocks/>
                  </p:cNvGrpSpPr>
                  <p:nvPr/>
                </p:nvGrpSpPr>
                <p:grpSpPr bwMode="auto">
                  <a:xfrm>
                    <a:off x="2647" y="2394"/>
                    <a:ext cx="265" cy="257"/>
                    <a:chOff x="2677" y="1894"/>
                    <a:chExt cx="265" cy="257"/>
                  </a:xfrm>
                </p:grpSpPr>
                <p:sp>
                  <p:nvSpPr>
                    <p:cNvPr id="110639" name="Line 46"/>
                    <p:cNvSpPr>
                      <a:spLocks noChangeShapeType="1"/>
                    </p:cNvSpPr>
                    <p:nvPr/>
                  </p:nvSpPr>
                  <p:spPr bwMode="auto">
                    <a:xfrm flipH="1">
                      <a:off x="2688" y="1894"/>
                      <a:ext cx="248" cy="0"/>
                    </a:xfrm>
                    <a:prstGeom prst="line">
                      <a:avLst/>
                    </a:prstGeom>
                    <a:noFill/>
                    <a:ln w="28575">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640" name="Line 47"/>
                    <p:cNvSpPr>
                      <a:spLocks noChangeShapeType="1"/>
                    </p:cNvSpPr>
                    <p:nvPr/>
                  </p:nvSpPr>
                  <p:spPr bwMode="auto">
                    <a:xfrm flipH="1">
                      <a:off x="2677" y="2151"/>
                      <a:ext cx="265" cy="0"/>
                    </a:xfrm>
                    <a:prstGeom prst="line">
                      <a:avLst/>
                    </a:prstGeom>
                    <a:noFill/>
                    <a:ln w="28575">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pSp>
              <p:nvGrpSpPr>
                <p:cNvPr id="110630" name="Group 48"/>
                <p:cNvGrpSpPr>
                  <a:grpSpLocks/>
                </p:cNvGrpSpPr>
                <p:nvPr/>
              </p:nvGrpSpPr>
              <p:grpSpPr bwMode="auto">
                <a:xfrm>
                  <a:off x="2656" y="2385"/>
                  <a:ext cx="265" cy="747"/>
                  <a:chOff x="2641" y="1870"/>
                  <a:chExt cx="265" cy="747"/>
                </a:xfrm>
              </p:grpSpPr>
              <p:grpSp>
                <p:nvGrpSpPr>
                  <p:cNvPr id="110631" name="Group 49"/>
                  <p:cNvGrpSpPr>
                    <a:grpSpLocks/>
                  </p:cNvGrpSpPr>
                  <p:nvPr/>
                </p:nvGrpSpPr>
                <p:grpSpPr bwMode="auto">
                  <a:xfrm>
                    <a:off x="2658" y="1870"/>
                    <a:ext cx="248" cy="233"/>
                    <a:chOff x="2688" y="1870"/>
                    <a:chExt cx="248" cy="233"/>
                  </a:xfrm>
                </p:grpSpPr>
                <p:sp>
                  <p:nvSpPr>
                    <p:cNvPr id="110635" name="Line 50"/>
                    <p:cNvSpPr>
                      <a:spLocks noChangeShapeType="1"/>
                    </p:cNvSpPr>
                    <p:nvPr/>
                  </p:nvSpPr>
                  <p:spPr bwMode="auto">
                    <a:xfrm flipH="1">
                      <a:off x="2688" y="1870"/>
                      <a:ext cx="248" cy="0"/>
                    </a:xfrm>
                    <a:prstGeom prst="line">
                      <a:avLst/>
                    </a:prstGeom>
                    <a:noFill/>
                    <a:ln w="28575">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636" name="Line 51"/>
                    <p:cNvSpPr>
                      <a:spLocks noChangeShapeType="1"/>
                    </p:cNvSpPr>
                    <p:nvPr/>
                  </p:nvSpPr>
                  <p:spPr bwMode="auto">
                    <a:xfrm flipH="1">
                      <a:off x="2688" y="2103"/>
                      <a:ext cx="248" cy="0"/>
                    </a:xfrm>
                    <a:prstGeom prst="line">
                      <a:avLst/>
                    </a:prstGeom>
                    <a:noFill/>
                    <a:ln w="28575">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10632" name="Group 52"/>
                  <p:cNvGrpSpPr>
                    <a:grpSpLocks/>
                  </p:cNvGrpSpPr>
                  <p:nvPr/>
                </p:nvGrpSpPr>
                <p:grpSpPr bwMode="auto">
                  <a:xfrm>
                    <a:off x="2641" y="2376"/>
                    <a:ext cx="265" cy="241"/>
                    <a:chOff x="2671" y="1876"/>
                    <a:chExt cx="265" cy="241"/>
                  </a:xfrm>
                </p:grpSpPr>
                <p:sp>
                  <p:nvSpPr>
                    <p:cNvPr id="110633" name="Line 53"/>
                    <p:cNvSpPr>
                      <a:spLocks noChangeShapeType="1"/>
                    </p:cNvSpPr>
                    <p:nvPr/>
                  </p:nvSpPr>
                  <p:spPr bwMode="auto">
                    <a:xfrm flipH="1">
                      <a:off x="2688" y="1876"/>
                      <a:ext cx="248" cy="0"/>
                    </a:xfrm>
                    <a:prstGeom prst="line">
                      <a:avLst/>
                    </a:prstGeom>
                    <a:noFill/>
                    <a:ln w="28575">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634" name="Line 54"/>
                    <p:cNvSpPr>
                      <a:spLocks noChangeShapeType="1"/>
                    </p:cNvSpPr>
                    <p:nvPr/>
                  </p:nvSpPr>
                  <p:spPr bwMode="auto">
                    <a:xfrm flipH="1">
                      <a:off x="2671" y="2117"/>
                      <a:ext cx="265" cy="0"/>
                    </a:xfrm>
                    <a:prstGeom prst="line">
                      <a:avLst/>
                    </a:prstGeom>
                    <a:noFill/>
                    <a:ln w="28575">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pSp>
        </p:grpSp>
      </p:grpSp>
      <p:sp>
        <p:nvSpPr>
          <p:cNvPr id="110596" name="Text Box 55"/>
          <p:cNvSpPr txBox="1">
            <a:spLocks noChangeArrowheads="1"/>
          </p:cNvSpPr>
          <p:nvPr/>
        </p:nvSpPr>
        <p:spPr bwMode="auto">
          <a:xfrm>
            <a:off x="7002270" y="1943835"/>
            <a:ext cx="2216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spcBef>
                <a:spcPct val="50000"/>
              </a:spcBef>
            </a:pPr>
            <a:r>
              <a:rPr kumimoji="1" lang="en-US" altLang="zh-CN" sz="2800" b="0" u="sng" dirty="0">
                <a:solidFill>
                  <a:schemeClr val="tx1"/>
                </a:solidFill>
                <a:latin typeface="Times New Roman" pitchFamily="18" charset="0"/>
                <a:ea typeface="宋体" pitchFamily="2" charset="-122"/>
              </a:rPr>
              <a:t>00 </a:t>
            </a:r>
            <a:r>
              <a:rPr kumimoji="1" lang="en-US" altLang="zh-CN" sz="2800" b="0" u="sng" dirty="0">
                <a:solidFill>
                  <a:srgbClr val="FF0000"/>
                </a:solidFill>
                <a:latin typeface="Times New Roman" pitchFamily="18" charset="0"/>
                <a:ea typeface="宋体" pitchFamily="2" charset="-122"/>
              </a:rPr>
              <a:t>001</a:t>
            </a:r>
            <a:r>
              <a:rPr kumimoji="1" lang="en-US" altLang="zh-CN" sz="2800" b="0" u="sng" dirty="0">
                <a:solidFill>
                  <a:srgbClr val="0000CC"/>
                </a:solidFill>
                <a:latin typeface="Times New Roman" pitchFamily="18" charset="0"/>
                <a:ea typeface="宋体" pitchFamily="2" charset="-122"/>
              </a:rPr>
              <a:t>0</a:t>
            </a:r>
            <a:r>
              <a:rPr kumimoji="1" lang="en-US" altLang="zh-CN" sz="2800" b="0" u="sng" dirty="0">
                <a:solidFill>
                  <a:schemeClr val="tx1"/>
                </a:solidFill>
                <a:latin typeface="Times New Roman" pitchFamily="18" charset="0"/>
                <a:ea typeface="宋体" pitchFamily="2" charset="-122"/>
              </a:rPr>
              <a:t> </a:t>
            </a:r>
            <a:r>
              <a:rPr kumimoji="1" lang="en-US" altLang="zh-CN" sz="2800" b="0" u="sng" dirty="0">
                <a:solidFill>
                  <a:srgbClr val="0000CC"/>
                </a:solidFill>
                <a:latin typeface="Times New Roman" pitchFamily="18" charset="0"/>
                <a:ea typeface="宋体" pitchFamily="2" charset="-122"/>
              </a:rPr>
              <a:t>0000</a:t>
            </a:r>
          </a:p>
        </p:txBody>
      </p:sp>
      <p:sp>
        <p:nvSpPr>
          <p:cNvPr id="110597" name="Text Box 56"/>
          <p:cNvSpPr txBox="1">
            <a:spLocks noChangeArrowheads="1"/>
          </p:cNvSpPr>
          <p:nvPr/>
        </p:nvSpPr>
        <p:spPr bwMode="auto">
          <a:xfrm>
            <a:off x="7002270" y="3512285"/>
            <a:ext cx="2216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spcBef>
                <a:spcPct val="50000"/>
              </a:spcBef>
            </a:pPr>
            <a:r>
              <a:rPr kumimoji="1" lang="en-US" altLang="zh-CN" sz="2800" b="0" u="sng">
                <a:solidFill>
                  <a:schemeClr val="tx1"/>
                </a:solidFill>
                <a:latin typeface="Times New Roman" pitchFamily="18" charset="0"/>
                <a:ea typeface="宋体" pitchFamily="2" charset="-122"/>
              </a:rPr>
              <a:t>00 </a:t>
            </a:r>
            <a:r>
              <a:rPr kumimoji="1" lang="en-US" altLang="zh-CN" sz="2800" b="0" u="sng">
                <a:solidFill>
                  <a:srgbClr val="FF0000"/>
                </a:solidFill>
                <a:latin typeface="Times New Roman" pitchFamily="18" charset="0"/>
                <a:ea typeface="宋体" pitchFamily="2" charset="-122"/>
              </a:rPr>
              <a:t>101</a:t>
            </a:r>
            <a:r>
              <a:rPr kumimoji="1" lang="en-US" altLang="zh-CN" sz="2800" b="0" u="sng">
                <a:solidFill>
                  <a:srgbClr val="0000CC"/>
                </a:solidFill>
                <a:latin typeface="Times New Roman" pitchFamily="18" charset="0"/>
                <a:ea typeface="宋体" pitchFamily="2" charset="-122"/>
              </a:rPr>
              <a:t>0</a:t>
            </a:r>
            <a:r>
              <a:rPr kumimoji="1" lang="en-US" altLang="zh-CN" sz="2800" b="0" u="sng">
                <a:solidFill>
                  <a:schemeClr val="tx1"/>
                </a:solidFill>
                <a:latin typeface="Times New Roman" pitchFamily="18" charset="0"/>
                <a:ea typeface="宋体" pitchFamily="2" charset="-122"/>
              </a:rPr>
              <a:t> </a:t>
            </a:r>
            <a:r>
              <a:rPr kumimoji="1" lang="en-US" altLang="zh-CN" sz="2800" b="0" u="sng">
                <a:solidFill>
                  <a:srgbClr val="0000CC"/>
                </a:solidFill>
                <a:latin typeface="Times New Roman" pitchFamily="18" charset="0"/>
                <a:ea typeface="宋体" pitchFamily="2" charset="-122"/>
              </a:rPr>
              <a:t>0000</a:t>
            </a:r>
          </a:p>
        </p:txBody>
      </p:sp>
      <p:pic>
        <p:nvPicPr>
          <p:cNvPr id="58" name="图片 57">
            <a:hlinkClick r:id="" action="ppaction://hlinkshowjump?jump=lastslideviewed"/>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97425" y="5634245"/>
            <a:ext cx="410465" cy="410465"/>
          </a:xfrm>
          <a:prstGeom prst="rect">
            <a:avLst/>
          </a:prstGeom>
        </p:spPr>
      </p:pic>
    </p:spTree>
  </p:cSld>
  <p:clrMapOvr>
    <a:masterClrMapping/>
  </p:clrMapOvr>
  <p:transition>
    <p:random/>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zh-CN" altLang="en-US" smtClean="0"/>
              <a:t>第</a:t>
            </a:r>
            <a:r>
              <a:rPr lang="en-US" altLang="zh-CN" smtClean="0"/>
              <a:t>7</a:t>
            </a:r>
            <a:r>
              <a:rPr lang="zh-CN" altLang="en-US" smtClean="0"/>
              <a:t>章：教学要求</a:t>
            </a:r>
          </a:p>
        </p:txBody>
      </p:sp>
      <p:sp>
        <p:nvSpPr>
          <p:cNvPr id="113667" name="Rectangle 3"/>
          <p:cNvSpPr>
            <a:spLocks noGrp="1" noChangeArrowheads="1"/>
          </p:cNvSpPr>
          <p:nvPr>
            <p:ph type="body" idx="1"/>
          </p:nvPr>
        </p:nvSpPr>
        <p:spPr>
          <a:xfrm>
            <a:off x="323850" y="981075"/>
            <a:ext cx="8569325" cy="5184775"/>
          </a:xfrm>
        </p:spPr>
        <p:txBody>
          <a:bodyPr/>
          <a:lstStyle/>
          <a:p>
            <a:pPr marL="534988" indent="-534988" eaLnBrk="1" hangingPunct="1">
              <a:buFontTx/>
              <a:buNone/>
            </a:pPr>
            <a:r>
              <a:rPr lang="en-US" altLang="zh-CN" sz="2800" smtClean="0">
                <a:solidFill>
                  <a:schemeClr val="tx2"/>
                </a:solidFill>
              </a:rPr>
              <a:t>1.</a:t>
            </a:r>
            <a:r>
              <a:rPr lang="zh-CN" altLang="en-US" sz="2800" smtClean="0">
                <a:latin typeface="Times New Roman" pitchFamily="18" charset="0"/>
              </a:rPr>
              <a:t>熟悉</a:t>
            </a:r>
            <a:r>
              <a:rPr lang="en-US" altLang="zh-CN" sz="2800" smtClean="0"/>
              <a:t>8088</a:t>
            </a:r>
            <a:r>
              <a:rPr lang="zh-CN" altLang="en-US" sz="2800" smtClean="0">
                <a:latin typeface="Times New Roman" pitchFamily="18" charset="0"/>
              </a:rPr>
              <a:t>的中断类型、中断响应过程、中断向量表</a:t>
            </a:r>
          </a:p>
          <a:p>
            <a:pPr marL="534988" indent="-534988" eaLnBrk="1" hangingPunct="1">
              <a:buFontTx/>
              <a:buNone/>
            </a:pPr>
            <a:r>
              <a:rPr lang="en-US" altLang="zh-CN" sz="2800" smtClean="0">
                <a:solidFill>
                  <a:schemeClr val="tx2"/>
                </a:solidFill>
              </a:rPr>
              <a:t>2.</a:t>
            </a:r>
            <a:r>
              <a:rPr lang="zh-CN" altLang="en-US" sz="2800" smtClean="0">
                <a:latin typeface="Times New Roman" pitchFamily="18" charset="0"/>
              </a:rPr>
              <a:t>掌握内部中断服务程序的编写</a:t>
            </a:r>
          </a:p>
          <a:p>
            <a:pPr marL="534988" indent="-534988" eaLnBrk="1" hangingPunct="1">
              <a:buFontTx/>
              <a:buNone/>
            </a:pPr>
            <a:r>
              <a:rPr lang="en-US" altLang="zh-CN" sz="2800" smtClean="0">
                <a:solidFill>
                  <a:schemeClr val="tx2"/>
                </a:solidFill>
              </a:rPr>
              <a:t>3.</a:t>
            </a:r>
            <a:r>
              <a:rPr lang="zh-CN" altLang="en-US" sz="2800" smtClean="0">
                <a:latin typeface="Times New Roman" pitchFamily="18" charset="0"/>
              </a:rPr>
              <a:t>了解</a:t>
            </a:r>
            <a:r>
              <a:rPr lang="en-US" altLang="zh-CN" sz="2800" smtClean="0"/>
              <a:t>8259A</a:t>
            </a:r>
            <a:r>
              <a:rPr lang="zh-CN" altLang="en-US" sz="2800" smtClean="0">
                <a:latin typeface="Times New Roman" pitchFamily="18" charset="0"/>
              </a:rPr>
              <a:t>在</a:t>
            </a:r>
            <a:r>
              <a:rPr lang="en-US" altLang="zh-CN" sz="2800" smtClean="0"/>
              <a:t>IBM PC</a:t>
            </a:r>
            <a:r>
              <a:rPr lang="zh-CN" altLang="en-US" sz="2800" smtClean="0">
                <a:latin typeface="Times New Roman" pitchFamily="18" charset="0"/>
              </a:rPr>
              <a:t>系列机上的应用情况</a:t>
            </a:r>
          </a:p>
          <a:p>
            <a:pPr marL="534988" indent="-534988" eaLnBrk="1" hangingPunct="1">
              <a:buFontTx/>
              <a:buNone/>
            </a:pPr>
            <a:r>
              <a:rPr lang="zh-CN" altLang="en-US" sz="2800" smtClean="0">
                <a:solidFill>
                  <a:srgbClr val="008000"/>
                </a:solidFill>
              </a:rPr>
              <a:t>习题</a:t>
            </a:r>
            <a:r>
              <a:rPr lang="en-US" altLang="zh-CN" sz="2800" smtClean="0">
                <a:solidFill>
                  <a:srgbClr val="008000"/>
                </a:solidFill>
              </a:rPr>
              <a:t>7</a:t>
            </a:r>
            <a:r>
              <a:rPr lang="zh-CN" altLang="en-US" sz="2800" smtClean="0">
                <a:solidFill>
                  <a:srgbClr val="008000"/>
                </a:solidFill>
              </a:rPr>
              <a:t>（第</a:t>
            </a:r>
            <a:r>
              <a:rPr lang="en-US" altLang="zh-CN" sz="2800" smtClean="0">
                <a:solidFill>
                  <a:srgbClr val="008000"/>
                </a:solidFill>
              </a:rPr>
              <a:t>189 ~ 190</a:t>
            </a:r>
            <a:r>
              <a:rPr lang="zh-CN" altLang="en-US" sz="2800" smtClean="0">
                <a:solidFill>
                  <a:srgbClr val="008000"/>
                </a:solidFill>
              </a:rPr>
              <a:t>页）</a:t>
            </a:r>
            <a:r>
              <a:rPr lang="en-US" altLang="zh-CN" sz="2800" smtClean="0">
                <a:solidFill>
                  <a:srgbClr val="008000"/>
                </a:solidFill>
              </a:rPr>
              <a:t>——</a:t>
            </a:r>
            <a:r>
              <a:rPr lang="en-US" altLang="zh-CN" sz="2800" i="1" smtClean="0">
                <a:solidFill>
                  <a:srgbClr val="008000"/>
                </a:solidFill>
              </a:rPr>
              <a:t>7.1  7.2  7.4  7.14</a:t>
            </a:r>
          </a:p>
          <a:p>
            <a:pPr marL="534988" indent="-534988" eaLnBrk="1" hangingPunct="1">
              <a:buFontTx/>
              <a:buNone/>
            </a:pPr>
            <a:r>
              <a:rPr lang="zh-CN" altLang="en-US" sz="2800" smtClean="0">
                <a:solidFill>
                  <a:srgbClr val="008000"/>
                </a:solidFill>
              </a:rPr>
              <a:t>补充习题：</a:t>
            </a:r>
          </a:p>
          <a:p>
            <a:pPr marL="534988" indent="-534988" eaLnBrk="1" hangingPunct="1">
              <a:buFontTx/>
              <a:buNone/>
            </a:pPr>
            <a:r>
              <a:rPr lang="zh-CN" altLang="en-US" sz="2400" smtClean="0">
                <a:solidFill>
                  <a:schemeClr val="tx1"/>
                </a:solidFill>
              </a:rPr>
              <a:t>    </a:t>
            </a:r>
            <a:r>
              <a:rPr lang="en-US" altLang="zh-CN" sz="2400" smtClean="0">
                <a:solidFill>
                  <a:schemeClr val="tx1"/>
                </a:solidFill>
              </a:rPr>
              <a:t>1.8088</a:t>
            </a:r>
            <a:r>
              <a:rPr lang="zh-CN" altLang="en-US" sz="2400" smtClean="0">
                <a:solidFill>
                  <a:schemeClr val="tx1"/>
                </a:solidFill>
              </a:rPr>
              <a:t>中断允许标志</a:t>
            </a:r>
            <a:r>
              <a:rPr lang="en-US" altLang="zh-CN" sz="2400" smtClean="0">
                <a:solidFill>
                  <a:schemeClr val="tx1"/>
                </a:solidFill>
              </a:rPr>
              <a:t>IF</a:t>
            </a:r>
            <a:r>
              <a:rPr lang="zh-CN" altLang="en-US" sz="2400" smtClean="0">
                <a:solidFill>
                  <a:schemeClr val="tx1"/>
                </a:solidFill>
              </a:rPr>
              <a:t>在什么情况是</a:t>
            </a:r>
            <a:r>
              <a:rPr lang="en-US" altLang="zh-CN" sz="2400" smtClean="0">
                <a:solidFill>
                  <a:schemeClr val="tx1"/>
                </a:solidFill>
              </a:rPr>
              <a:t>0</a:t>
            </a:r>
            <a:r>
              <a:rPr lang="zh-CN" altLang="en-US" sz="2400" smtClean="0">
                <a:solidFill>
                  <a:schemeClr val="tx1"/>
                </a:solidFill>
              </a:rPr>
              <a:t>，如何使其为</a:t>
            </a:r>
            <a:r>
              <a:rPr lang="en-US" altLang="zh-CN" sz="2400" smtClean="0">
                <a:solidFill>
                  <a:schemeClr val="tx1"/>
                </a:solidFill>
              </a:rPr>
              <a:t>1</a:t>
            </a:r>
            <a:r>
              <a:rPr lang="zh-CN" altLang="en-US" sz="2400" smtClean="0">
                <a:solidFill>
                  <a:schemeClr val="tx1"/>
                </a:solidFill>
              </a:rPr>
              <a:t>？</a:t>
            </a:r>
          </a:p>
          <a:p>
            <a:pPr marL="534988" indent="-534988" eaLnBrk="1" hangingPunct="1">
              <a:buFontTx/>
              <a:buNone/>
            </a:pPr>
            <a:r>
              <a:rPr lang="zh-CN" altLang="en-US" sz="2400" smtClean="0">
                <a:solidFill>
                  <a:schemeClr val="tx1"/>
                </a:solidFill>
              </a:rPr>
              <a:t>  </a:t>
            </a:r>
            <a:r>
              <a:rPr lang="en-US" altLang="zh-CN" sz="2400" smtClean="0">
                <a:solidFill>
                  <a:schemeClr val="tx1"/>
                </a:solidFill>
              </a:rPr>
              <a:t>  2. 8088CPU</a:t>
            </a:r>
            <a:r>
              <a:rPr lang="zh-CN" altLang="en-US" sz="2400" smtClean="0">
                <a:solidFill>
                  <a:schemeClr val="tx1"/>
                </a:solidFill>
              </a:rPr>
              <a:t>各种中断的优先权顺序是什么？</a:t>
            </a:r>
          </a:p>
          <a:p>
            <a:pPr marL="534988" indent="-534988" eaLnBrk="1" hangingPunct="1">
              <a:buFontTx/>
              <a:buNone/>
            </a:pPr>
            <a:r>
              <a:rPr lang="zh-CN" altLang="en-US" sz="2400" smtClean="0">
                <a:solidFill>
                  <a:schemeClr val="tx1"/>
                </a:solidFill>
              </a:rPr>
              <a:t>  </a:t>
            </a:r>
            <a:r>
              <a:rPr lang="en-US" altLang="zh-CN" sz="2400" smtClean="0">
                <a:solidFill>
                  <a:schemeClr val="tx1"/>
                </a:solidFill>
              </a:rPr>
              <a:t>  3. </a:t>
            </a:r>
            <a:r>
              <a:rPr lang="zh-CN" altLang="en-US" sz="2400" smtClean="0">
                <a:solidFill>
                  <a:schemeClr val="tx1"/>
                </a:solidFill>
              </a:rPr>
              <a:t>说明</a:t>
            </a:r>
            <a:r>
              <a:rPr lang="en-US" altLang="zh-CN" sz="2400" smtClean="0">
                <a:solidFill>
                  <a:schemeClr val="tx1"/>
                </a:solidFill>
              </a:rPr>
              <a:t>IRET</a:t>
            </a:r>
            <a:r>
              <a:rPr lang="zh-CN" altLang="en-US" sz="2400" smtClean="0">
                <a:solidFill>
                  <a:schemeClr val="tx1"/>
                </a:solidFill>
              </a:rPr>
              <a:t>指令的功能。</a:t>
            </a:r>
          </a:p>
          <a:p>
            <a:pPr marL="534988" indent="-534988" eaLnBrk="1" hangingPunct="1">
              <a:buFontTx/>
              <a:buNone/>
            </a:pPr>
            <a:r>
              <a:rPr lang="zh-CN" altLang="en-US" sz="2400" smtClean="0">
                <a:solidFill>
                  <a:schemeClr val="tx1"/>
                </a:solidFill>
              </a:rPr>
              <a:t>  </a:t>
            </a:r>
            <a:r>
              <a:rPr lang="en-US" altLang="zh-CN" sz="2400" smtClean="0">
                <a:solidFill>
                  <a:schemeClr val="tx1"/>
                </a:solidFill>
              </a:rPr>
              <a:t>  4. </a:t>
            </a:r>
            <a:r>
              <a:rPr lang="zh-CN" altLang="en-US" sz="2400" smtClean="0">
                <a:solidFill>
                  <a:schemeClr val="tx1"/>
                </a:solidFill>
              </a:rPr>
              <a:t>如何利用</a:t>
            </a:r>
            <a:r>
              <a:rPr lang="en-US" altLang="zh-CN" sz="2400" smtClean="0">
                <a:solidFill>
                  <a:schemeClr val="tx1"/>
                </a:solidFill>
              </a:rPr>
              <a:t>DOS</a:t>
            </a:r>
            <a:r>
              <a:rPr lang="zh-CN" altLang="en-US" sz="2400" smtClean="0">
                <a:solidFill>
                  <a:schemeClr val="tx1"/>
                </a:solidFill>
              </a:rPr>
              <a:t>功能调用设置中断向量？</a:t>
            </a:r>
          </a:p>
          <a:p>
            <a:pPr marL="534988" indent="-534988" eaLnBrk="1" hangingPunct="1">
              <a:buFontTx/>
              <a:buNone/>
            </a:pPr>
            <a:r>
              <a:rPr lang="zh-CN" altLang="en-US" sz="2400" smtClean="0">
                <a:solidFill>
                  <a:schemeClr val="tx1"/>
                </a:solidFill>
              </a:rPr>
              <a:t>  </a:t>
            </a:r>
            <a:r>
              <a:rPr lang="en-US" altLang="zh-CN" sz="2400" smtClean="0">
                <a:solidFill>
                  <a:schemeClr val="tx1"/>
                </a:solidFill>
              </a:rPr>
              <a:t>  5. </a:t>
            </a:r>
            <a:r>
              <a:rPr lang="zh-CN" altLang="en-US" sz="2400" smtClean="0">
                <a:solidFill>
                  <a:schemeClr val="tx1"/>
                </a:solidFill>
              </a:rPr>
              <a:t>如何利用</a:t>
            </a:r>
            <a:r>
              <a:rPr lang="en-US" altLang="zh-CN" sz="2400" smtClean="0">
                <a:solidFill>
                  <a:schemeClr val="tx1"/>
                </a:solidFill>
              </a:rPr>
              <a:t>DOS</a:t>
            </a:r>
            <a:r>
              <a:rPr lang="zh-CN" altLang="en-US" sz="2400" smtClean="0">
                <a:solidFill>
                  <a:schemeClr val="tx1"/>
                </a:solidFill>
              </a:rPr>
              <a:t>功能调用获取中断向量？</a:t>
            </a:r>
          </a:p>
        </p:txBody>
      </p:sp>
    </p:spTree>
  </p:cSld>
  <p:clrMapOvr>
    <a:masterClrMapping/>
  </p:clrMapOvr>
  <p:transition>
    <p:random/>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en-US" altLang="zh-CN" smtClean="0"/>
              <a:t>8088</a:t>
            </a:r>
            <a:r>
              <a:rPr lang="zh-CN" altLang="en-US" smtClean="0"/>
              <a:t>的中断向量表</a:t>
            </a:r>
          </a:p>
        </p:txBody>
      </p:sp>
      <p:graphicFrame>
        <p:nvGraphicFramePr>
          <p:cNvPr id="1287330" name="Group 162"/>
          <p:cNvGraphicFramePr>
            <a:graphicFrameLocks noGrp="1"/>
          </p:cNvGraphicFramePr>
          <p:nvPr>
            <p:extLst>
              <p:ext uri="{D42A27DB-BD31-4B8C-83A1-F6EECF244321}">
                <p14:modId xmlns:p14="http://schemas.microsoft.com/office/powerpoint/2010/main" val="758327482"/>
              </p:ext>
            </p:extLst>
          </p:nvPr>
        </p:nvGraphicFramePr>
        <p:xfrm>
          <a:off x="1258888" y="908050"/>
          <a:ext cx="7273925" cy="5418144"/>
        </p:xfrm>
        <a:graphic>
          <a:graphicData uri="http://schemas.openxmlformats.org/drawingml/2006/table">
            <a:tbl>
              <a:tblPr/>
              <a:tblGrid>
                <a:gridCol w="1230312"/>
                <a:gridCol w="3175000"/>
                <a:gridCol w="2868613"/>
              </a:tblGrid>
              <a:tr h="518145">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smtClean="0">
                        <a:ln>
                          <a:noFill/>
                        </a:ln>
                        <a:solidFill>
                          <a:schemeClr val="accent2"/>
                        </a:solidFill>
                        <a:effectLst/>
                        <a:latin typeface="Arial" charset="0"/>
                        <a:ea typeface="幼圆" pitchFamily="49" charset="-122"/>
                      </a:endParaRPr>
                    </a:p>
                  </a:txBody>
                  <a:tcPr marT="45715" marB="45715"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lvl1pPr marL="273050" indent="-273050"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273050" marR="0" lvl="0" indent="-27305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rgbClr val="0000FF"/>
                          </a:solidFill>
                          <a:effectLst/>
                          <a:latin typeface="Arial" charset="0"/>
                          <a:ea typeface="幼圆" pitchFamily="49" charset="-122"/>
                        </a:rPr>
                        <a:t>向量号</a:t>
                      </a:r>
                      <a:r>
                        <a:rPr kumimoji="0" lang="en-US" altLang="zh-CN" sz="2800" b="0" i="0" u="none" strike="noStrike" cap="none" normalizeH="0" baseline="0" dirty="0" smtClean="0">
                          <a:ln>
                            <a:noFill/>
                          </a:ln>
                          <a:solidFill>
                            <a:srgbClr val="0000FF"/>
                          </a:solidFill>
                          <a:effectLst/>
                          <a:latin typeface="Arial" charset="0"/>
                          <a:ea typeface="幼圆" pitchFamily="49" charset="-122"/>
                        </a:rPr>
                        <a:t>255</a:t>
                      </a:r>
                      <a:r>
                        <a:rPr kumimoji="0" lang="zh-CN" altLang="en-US" sz="2800" b="0" i="0" u="none" strike="noStrike" cap="none" normalizeH="0" baseline="0" dirty="0" smtClean="0">
                          <a:ln>
                            <a:noFill/>
                          </a:ln>
                          <a:solidFill>
                            <a:srgbClr val="0000FF"/>
                          </a:solidFill>
                          <a:effectLst/>
                          <a:latin typeface="Arial" charset="0"/>
                          <a:ea typeface="幼圆" pitchFamily="49" charset="-122"/>
                        </a:rPr>
                        <a:t>的</a:t>
                      </a:r>
                      <a:r>
                        <a:rPr kumimoji="0" lang="en-US" altLang="zh-CN" sz="2800" b="0" i="0" u="none" strike="noStrike" cap="none" normalizeH="0" baseline="0" dirty="0" smtClean="0">
                          <a:ln>
                            <a:noFill/>
                          </a:ln>
                          <a:solidFill>
                            <a:srgbClr val="0000FF"/>
                          </a:solidFill>
                          <a:effectLst/>
                          <a:latin typeface="Arial" charset="0"/>
                          <a:ea typeface="幼圆" pitchFamily="49" charset="-122"/>
                        </a:rPr>
                        <a:t>CS</a:t>
                      </a:r>
                      <a:r>
                        <a:rPr kumimoji="0" lang="zh-CN" altLang="en-US" sz="2800" b="0" i="0" u="none" strike="noStrike" cap="none" normalizeH="0" baseline="0" dirty="0" smtClean="0">
                          <a:ln>
                            <a:noFill/>
                          </a:ln>
                          <a:solidFill>
                            <a:srgbClr val="0000FF"/>
                          </a:solidFill>
                          <a:effectLst/>
                          <a:latin typeface="Arial" charset="0"/>
                          <a:ea typeface="幼圆" pitchFamily="49" charset="-122"/>
                        </a:rPr>
                        <a:t>值</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rowSpan="3">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accent2"/>
                          </a:solidFill>
                          <a:effectLst/>
                          <a:latin typeface="Arial" charset="0"/>
                          <a:ea typeface="幼圆" pitchFamily="49" charset="-122"/>
                        </a:rPr>
                        <a:t>用户中断</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accent2"/>
                          </a:solidFill>
                          <a:effectLst/>
                          <a:latin typeface="Arial" charset="0"/>
                          <a:ea typeface="幼圆" pitchFamily="49" charset="-122"/>
                        </a:rPr>
                        <a:t>（向量号</a:t>
                      </a:r>
                      <a:r>
                        <a:rPr kumimoji="0" lang="en-US" altLang="zh-CN" sz="2400" b="0" i="0" u="none" strike="noStrike" cap="none" normalizeH="0" baseline="0" smtClean="0">
                          <a:ln>
                            <a:noFill/>
                          </a:ln>
                          <a:solidFill>
                            <a:schemeClr val="accent2"/>
                          </a:solidFill>
                          <a:effectLst/>
                          <a:latin typeface="Arial" charset="0"/>
                          <a:ea typeface="幼圆" pitchFamily="49" charset="-122"/>
                        </a:rPr>
                        <a:t>255</a:t>
                      </a:r>
                      <a:r>
                        <a:rPr kumimoji="0" lang="zh-CN" altLang="en-US" sz="2400" b="0" i="0" u="none" strike="noStrike" cap="none" normalizeH="0" baseline="0" smtClean="0">
                          <a:ln>
                            <a:noFill/>
                          </a:ln>
                          <a:solidFill>
                            <a:schemeClr val="accent2"/>
                          </a:solidFill>
                          <a:effectLst/>
                          <a:latin typeface="Arial" charset="0"/>
                          <a:ea typeface="幼圆" pitchFamily="49" charset="-122"/>
                        </a:rPr>
                        <a:t>）</a:t>
                      </a:r>
                    </a:p>
                  </a:txBody>
                  <a:tcPr marT="45715" marB="45715"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r h="547619">
                <a:tc rowSpan="3">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accent2"/>
                          </a:solidFill>
                          <a:effectLst/>
                          <a:latin typeface="Arial" charset="0"/>
                          <a:ea typeface="幼圆" pitchFamily="49" charset="-122"/>
                        </a:rPr>
                        <a:t>03FCH</a:t>
                      </a:r>
                    </a:p>
                  </a:txBody>
                  <a:tcPr marT="45715" marB="45715"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rgbClr val="0000FF"/>
                          </a:solidFill>
                          <a:effectLst/>
                          <a:latin typeface="Arial" charset="0"/>
                          <a:ea typeface="幼圆" pitchFamily="49" charset="-122"/>
                        </a:rPr>
                        <a:t>向量号</a:t>
                      </a:r>
                      <a:r>
                        <a:rPr kumimoji="0" lang="en-US" altLang="zh-CN" sz="2800" b="0" i="0" u="none" strike="noStrike" cap="none" normalizeH="0" baseline="0" dirty="0" smtClean="0">
                          <a:ln>
                            <a:noFill/>
                          </a:ln>
                          <a:solidFill>
                            <a:srgbClr val="0000FF"/>
                          </a:solidFill>
                          <a:effectLst/>
                          <a:latin typeface="Arial" charset="0"/>
                          <a:ea typeface="幼圆" pitchFamily="49" charset="-122"/>
                        </a:rPr>
                        <a:t>255</a:t>
                      </a:r>
                      <a:r>
                        <a:rPr kumimoji="0" lang="zh-CN" altLang="en-US" sz="2800" b="0" i="0" u="none" strike="noStrike" cap="none" normalizeH="0" baseline="0" dirty="0" smtClean="0">
                          <a:ln>
                            <a:noFill/>
                          </a:ln>
                          <a:solidFill>
                            <a:srgbClr val="0000FF"/>
                          </a:solidFill>
                          <a:effectLst/>
                          <a:latin typeface="Arial" charset="0"/>
                          <a:ea typeface="幼圆" pitchFamily="49" charset="-122"/>
                        </a:rPr>
                        <a:t>的</a:t>
                      </a:r>
                      <a:r>
                        <a:rPr kumimoji="0" lang="en-US" altLang="zh-CN" sz="2800" b="0" i="0" u="none" strike="noStrike" cap="none" normalizeH="0" baseline="0" dirty="0" smtClean="0">
                          <a:ln>
                            <a:noFill/>
                          </a:ln>
                          <a:solidFill>
                            <a:srgbClr val="0000FF"/>
                          </a:solidFill>
                          <a:effectLst/>
                          <a:latin typeface="Arial" charset="0"/>
                          <a:ea typeface="幼圆" pitchFamily="49" charset="-122"/>
                        </a:rPr>
                        <a:t>IP</a:t>
                      </a:r>
                      <a:r>
                        <a:rPr kumimoji="0" lang="zh-CN" altLang="en-US" sz="2800" b="0" i="0" u="none" strike="noStrike" cap="none" normalizeH="0" baseline="0" dirty="0" smtClean="0">
                          <a:ln>
                            <a:noFill/>
                          </a:ln>
                          <a:solidFill>
                            <a:srgbClr val="0000FF"/>
                          </a:solidFill>
                          <a:effectLst/>
                          <a:latin typeface="Arial" charset="0"/>
                          <a:ea typeface="幼圆" pitchFamily="49" charset="-122"/>
                        </a:rPr>
                        <a:t>值</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1061903">
                <a:tc vMerge="1">
                  <a:txBody>
                    <a:bodyPr/>
                    <a:lstStyle/>
                    <a:p>
                      <a:endParaRPr lang="zh-CN" altLang="en-US"/>
                    </a:p>
                  </a:txBody>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FF"/>
                          </a:solidFill>
                          <a:effectLst/>
                          <a:latin typeface="Arial" charset="0"/>
                          <a:ea typeface="幼圆" pitchFamily="49" charset="-122"/>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546031">
                <a:tc vMerge="1">
                  <a:txBody>
                    <a:bodyPr/>
                    <a:lstStyle/>
                    <a:p>
                      <a:endParaRPr lang="zh-CN" altLang="en-US"/>
                    </a:p>
                  </a:txBody>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rgbClr val="0000FF"/>
                          </a:solidFill>
                          <a:effectLst/>
                          <a:latin typeface="Arial" charset="0"/>
                          <a:ea typeface="幼圆" pitchFamily="49" charset="-122"/>
                        </a:rPr>
                        <a:t>向量号</a:t>
                      </a:r>
                      <a:r>
                        <a:rPr kumimoji="0" lang="en-US" altLang="zh-CN" sz="2800" b="0" i="0" u="none" strike="noStrike" cap="none" normalizeH="0" baseline="0" dirty="0" smtClean="0">
                          <a:ln>
                            <a:noFill/>
                          </a:ln>
                          <a:solidFill>
                            <a:srgbClr val="0000FF"/>
                          </a:solidFill>
                          <a:effectLst/>
                          <a:latin typeface="Arial" charset="0"/>
                          <a:ea typeface="幼圆" pitchFamily="49" charset="-122"/>
                        </a:rPr>
                        <a:t>2</a:t>
                      </a:r>
                      <a:r>
                        <a:rPr kumimoji="0" lang="zh-CN" altLang="en-US" sz="2800" b="0" i="0" u="none" strike="noStrike" cap="none" normalizeH="0" baseline="0" dirty="0" smtClean="0">
                          <a:ln>
                            <a:noFill/>
                          </a:ln>
                          <a:solidFill>
                            <a:srgbClr val="0000FF"/>
                          </a:solidFill>
                          <a:effectLst/>
                          <a:latin typeface="Arial" charset="0"/>
                          <a:ea typeface="幼圆" pitchFamily="49" charset="-122"/>
                        </a:rPr>
                        <a:t>的</a:t>
                      </a:r>
                      <a:r>
                        <a:rPr kumimoji="0" lang="en-US" altLang="zh-CN" sz="2800" b="0" i="0" u="none" strike="noStrike" cap="none" normalizeH="0" baseline="0" dirty="0" smtClean="0">
                          <a:ln>
                            <a:noFill/>
                          </a:ln>
                          <a:solidFill>
                            <a:srgbClr val="0000FF"/>
                          </a:solidFill>
                          <a:effectLst/>
                          <a:latin typeface="Arial" charset="0"/>
                          <a:ea typeface="幼圆" pitchFamily="49" charset="-122"/>
                        </a:rPr>
                        <a:t>CS</a:t>
                      </a:r>
                      <a:r>
                        <a:rPr kumimoji="0" lang="zh-CN" altLang="en-US" sz="2800" b="0" i="0" u="none" strike="noStrike" cap="none" normalizeH="0" baseline="0" dirty="0" smtClean="0">
                          <a:ln>
                            <a:noFill/>
                          </a:ln>
                          <a:solidFill>
                            <a:srgbClr val="0000FF"/>
                          </a:solidFill>
                          <a:effectLst/>
                          <a:latin typeface="Arial" charset="0"/>
                          <a:ea typeface="幼圆" pitchFamily="49" charset="-122"/>
                        </a:rPr>
                        <a:t>值</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rowSpan="2">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accent2"/>
                          </a:solidFill>
                          <a:effectLst/>
                          <a:latin typeface="Arial" charset="0"/>
                          <a:ea typeface="幼圆" pitchFamily="49" charset="-122"/>
                        </a:rPr>
                        <a:t>非屏蔽中断</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accent2"/>
                          </a:solidFill>
                          <a:effectLst/>
                          <a:latin typeface="Arial" charset="0"/>
                          <a:ea typeface="幼圆" pitchFamily="49" charset="-122"/>
                        </a:rPr>
                        <a:t>（向量号</a:t>
                      </a:r>
                      <a:r>
                        <a:rPr kumimoji="0" lang="en-US" altLang="zh-CN" sz="2400" b="0" i="0" u="none" strike="noStrike" cap="none" normalizeH="0" baseline="0" dirty="0" smtClean="0">
                          <a:ln>
                            <a:noFill/>
                          </a:ln>
                          <a:solidFill>
                            <a:schemeClr val="accent2"/>
                          </a:solidFill>
                          <a:effectLst/>
                          <a:latin typeface="Arial" charset="0"/>
                          <a:ea typeface="幼圆" pitchFamily="49" charset="-122"/>
                        </a:rPr>
                        <a:t>2</a:t>
                      </a:r>
                      <a:r>
                        <a:rPr kumimoji="0" lang="zh-CN" altLang="en-US" sz="2400" b="0" i="0" u="none" strike="noStrike" cap="none" normalizeH="0" baseline="0" dirty="0" smtClean="0">
                          <a:ln>
                            <a:noFill/>
                          </a:ln>
                          <a:solidFill>
                            <a:schemeClr val="accent2"/>
                          </a:solidFill>
                          <a:effectLst/>
                          <a:latin typeface="Arial" charset="0"/>
                          <a:ea typeface="幼圆" pitchFamily="49" charset="-122"/>
                        </a:rPr>
                        <a:t>）</a:t>
                      </a:r>
                    </a:p>
                  </a:txBody>
                  <a:tcPr marT="45715" marB="45715"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r h="547619">
                <a:tc rowSpan="2">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accent2"/>
                          </a:solidFill>
                          <a:effectLst/>
                          <a:latin typeface="Arial" charset="0"/>
                          <a:ea typeface="幼圆" pitchFamily="49" charset="-122"/>
                        </a:rPr>
                        <a:t>0008H</a:t>
                      </a:r>
                    </a:p>
                  </a:txBody>
                  <a:tcPr marT="45715" marB="45715"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rgbClr val="0000FF"/>
                          </a:solidFill>
                          <a:effectLst/>
                          <a:latin typeface="Arial" charset="0"/>
                          <a:ea typeface="幼圆" pitchFamily="49" charset="-122"/>
                        </a:rPr>
                        <a:t>向量号</a:t>
                      </a:r>
                      <a:r>
                        <a:rPr kumimoji="0" lang="en-US" altLang="zh-CN" sz="2800" b="0" i="0" u="none" strike="noStrike" cap="none" normalizeH="0" baseline="0" dirty="0" smtClean="0">
                          <a:ln>
                            <a:noFill/>
                          </a:ln>
                          <a:solidFill>
                            <a:srgbClr val="0000FF"/>
                          </a:solidFill>
                          <a:effectLst/>
                          <a:latin typeface="Arial" charset="0"/>
                          <a:ea typeface="幼圆" pitchFamily="49" charset="-122"/>
                        </a:rPr>
                        <a:t>2</a:t>
                      </a:r>
                      <a:r>
                        <a:rPr kumimoji="0" lang="zh-CN" altLang="en-US" sz="2800" b="0" i="0" u="none" strike="noStrike" cap="none" normalizeH="0" baseline="0" dirty="0" smtClean="0">
                          <a:ln>
                            <a:noFill/>
                          </a:ln>
                          <a:solidFill>
                            <a:srgbClr val="0000FF"/>
                          </a:solidFill>
                          <a:effectLst/>
                          <a:latin typeface="Arial" charset="0"/>
                          <a:ea typeface="幼圆" pitchFamily="49" charset="-122"/>
                        </a:rPr>
                        <a:t>的</a:t>
                      </a:r>
                      <a:r>
                        <a:rPr kumimoji="0" lang="en-US" altLang="zh-CN" sz="2800" b="0" i="0" u="none" strike="noStrike" cap="none" normalizeH="0" baseline="0" dirty="0" smtClean="0">
                          <a:ln>
                            <a:noFill/>
                          </a:ln>
                          <a:solidFill>
                            <a:srgbClr val="0000FF"/>
                          </a:solidFill>
                          <a:effectLst/>
                          <a:latin typeface="Arial" charset="0"/>
                          <a:ea typeface="幼圆" pitchFamily="49" charset="-122"/>
                        </a:rPr>
                        <a:t>IP</a:t>
                      </a:r>
                      <a:r>
                        <a:rPr kumimoji="0" lang="zh-CN" altLang="en-US" sz="2800" b="0" i="0" u="none" strike="noStrike" cap="none" normalizeH="0" baseline="0" dirty="0" smtClean="0">
                          <a:ln>
                            <a:noFill/>
                          </a:ln>
                          <a:solidFill>
                            <a:srgbClr val="0000FF"/>
                          </a:solidFill>
                          <a:effectLst/>
                          <a:latin typeface="Arial" charset="0"/>
                          <a:ea typeface="幼圆" pitchFamily="49" charset="-122"/>
                        </a:rPr>
                        <a:t>值</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546031">
                <a:tc vMerge="1">
                  <a:txBody>
                    <a:bodyPr/>
                    <a:lstStyle/>
                    <a:p>
                      <a:endParaRPr lang="zh-CN" altLang="en-US"/>
                    </a:p>
                  </a:txBody>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rgbClr val="0000FF"/>
                          </a:solidFill>
                          <a:effectLst/>
                          <a:latin typeface="Arial" charset="0"/>
                          <a:ea typeface="幼圆" pitchFamily="49" charset="-122"/>
                        </a:rPr>
                        <a:t>向量号</a:t>
                      </a:r>
                      <a:r>
                        <a:rPr kumimoji="0" lang="en-US" altLang="zh-CN" sz="2800" b="0" i="0" u="none" strike="noStrike" cap="none" normalizeH="0" baseline="0" dirty="0" smtClean="0">
                          <a:ln>
                            <a:noFill/>
                          </a:ln>
                          <a:solidFill>
                            <a:srgbClr val="0000FF"/>
                          </a:solidFill>
                          <a:effectLst/>
                          <a:latin typeface="Arial" charset="0"/>
                          <a:ea typeface="幼圆" pitchFamily="49" charset="-122"/>
                        </a:rPr>
                        <a:t>1</a:t>
                      </a:r>
                      <a:r>
                        <a:rPr kumimoji="0" lang="zh-CN" altLang="en-US" sz="2800" b="0" i="0" u="none" strike="noStrike" cap="none" normalizeH="0" baseline="0" dirty="0" smtClean="0">
                          <a:ln>
                            <a:noFill/>
                          </a:ln>
                          <a:solidFill>
                            <a:srgbClr val="0000FF"/>
                          </a:solidFill>
                          <a:effectLst/>
                          <a:latin typeface="Arial" charset="0"/>
                          <a:ea typeface="幼圆" pitchFamily="49" charset="-122"/>
                        </a:rPr>
                        <a:t>的</a:t>
                      </a:r>
                      <a:r>
                        <a:rPr kumimoji="0" lang="en-US" altLang="zh-CN" sz="2800" b="0" i="0" u="none" strike="noStrike" cap="none" normalizeH="0" baseline="0" dirty="0" smtClean="0">
                          <a:ln>
                            <a:noFill/>
                          </a:ln>
                          <a:solidFill>
                            <a:srgbClr val="0000FF"/>
                          </a:solidFill>
                          <a:effectLst/>
                          <a:latin typeface="Arial" charset="0"/>
                          <a:ea typeface="幼圆" pitchFamily="49" charset="-122"/>
                        </a:rPr>
                        <a:t>CS</a:t>
                      </a:r>
                      <a:r>
                        <a:rPr kumimoji="0" lang="zh-CN" altLang="en-US" sz="2800" b="0" i="0" u="none" strike="noStrike" cap="none" normalizeH="0" baseline="0" dirty="0" smtClean="0">
                          <a:ln>
                            <a:noFill/>
                          </a:ln>
                          <a:solidFill>
                            <a:srgbClr val="0000FF"/>
                          </a:solidFill>
                          <a:effectLst/>
                          <a:latin typeface="Arial" charset="0"/>
                          <a:ea typeface="幼圆" pitchFamily="49" charset="-122"/>
                        </a:rPr>
                        <a:t>值</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rowSpan="2">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accent2"/>
                          </a:solidFill>
                          <a:effectLst/>
                          <a:latin typeface="Arial" charset="0"/>
                          <a:ea typeface="幼圆" pitchFamily="49" charset="-122"/>
                        </a:rPr>
                        <a:t>单步中断</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accent2"/>
                          </a:solidFill>
                          <a:effectLst/>
                          <a:latin typeface="Arial" charset="0"/>
                          <a:ea typeface="幼圆" pitchFamily="49" charset="-122"/>
                        </a:rPr>
                        <a:t>（向量号</a:t>
                      </a:r>
                      <a:r>
                        <a:rPr kumimoji="0" lang="en-US" altLang="zh-CN" sz="2400" b="0" i="0" u="none" strike="noStrike" cap="none" normalizeH="0" baseline="0" smtClean="0">
                          <a:ln>
                            <a:noFill/>
                          </a:ln>
                          <a:solidFill>
                            <a:schemeClr val="accent2"/>
                          </a:solidFill>
                          <a:effectLst/>
                          <a:latin typeface="Arial" charset="0"/>
                          <a:ea typeface="幼圆" pitchFamily="49" charset="-122"/>
                        </a:rPr>
                        <a:t>1</a:t>
                      </a:r>
                      <a:r>
                        <a:rPr kumimoji="0" lang="zh-CN" altLang="en-US" sz="2400" b="0" i="0" u="none" strike="noStrike" cap="none" normalizeH="0" baseline="0" smtClean="0">
                          <a:ln>
                            <a:noFill/>
                          </a:ln>
                          <a:solidFill>
                            <a:schemeClr val="accent2"/>
                          </a:solidFill>
                          <a:effectLst/>
                          <a:latin typeface="Arial" charset="0"/>
                          <a:ea typeface="幼圆" pitchFamily="49" charset="-122"/>
                        </a:rPr>
                        <a:t>）</a:t>
                      </a:r>
                    </a:p>
                  </a:txBody>
                  <a:tcPr marT="45715" marB="45715"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r h="546031">
                <a:tc rowSpan="2">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accent2"/>
                          </a:solidFill>
                          <a:effectLst/>
                          <a:latin typeface="Arial" charset="0"/>
                          <a:ea typeface="幼圆" pitchFamily="49" charset="-122"/>
                        </a:rPr>
                        <a:t>0004H</a:t>
                      </a:r>
                    </a:p>
                  </a:txBody>
                  <a:tcPr marT="45715" marB="45715"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rgbClr val="0000FF"/>
                          </a:solidFill>
                          <a:effectLst/>
                          <a:latin typeface="Arial" charset="0"/>
                          <a:ea typeface="幼圆" pitchFamily="49" charset="-122"/>
                        </a:rPr>
                        <a:t>向量号</a:t>
                      </a:r>
                      <a:r>
                        <a:rPr kumimoji="0" lang="en-US" altLang="zh-CN" sz="2800" b="0" i="0" u="none" strike="noStrike" cap="none" normalizeH="0" baseline="0" dirty="0" smtClean="0">
                          <a:ln>
                            <a:noFill/>
                          </a:ln>
                          <a:solidFill>
                            <a:srgbClr val="0000FF"/>
                          </a:solidFill>
                          <a:effectLst/>
                          <a:latin typeface="Arial" charset="0"/>
                          <a:ea typeface="幼圆" pitchFamily="49" charset="-122"/>
                        </a:rPr>
                        <a:t>1</a:t>
                      </a:r>
                      <a:r>
                        <a:rPr kumimoji="0" lang="zh-CN" altLang="en-US" sz="2800" b="0" i="0" u="none" strike="noStrike" cap="none" normalizeH="0" baseline="0" dirty="0" smtClean="0">
                          <a:ln>
                            <a:noFill/>
                          </a:ln>
                          <a:solidFill>
                            <a:srgbClr val="0000FF"/>
                          </a:solidFill>
                          <a:effectLst/>
                          <a:latin typeface="Arial" charset="0"/>
                          <a:ea typeface="幼圆" pitchFamily="49" charset="-122"/>
                        </a:rPr>
                        <a:t>的</a:t>
                      </a:r>
                      <a:r>
                        <a:rPr kumimoji="0" lang="en-US" altLang="zh-CN" sz="2800" b="0" i="0" u="none" strike="noStrike" cap="none" normalizeH="0" baseline="0" dirty="0" smtClean="0">
                          <a:ln>
                            <a:noFill/>
                          </a:ln>
                          <a:solidFill>
                            <a:srgbClr val="0000FF"/>
                          </a:solidFill>
                          <a:effectLst/>
                          <a:latin typeface="Arial" charset="0"/>
                          <a:ea typeface="幼圆" pitchFamily="49" charset="-122"/>
                        </a:rPr>
                        <a:t>IP</a:t>
                      </a:r>
                      <a:r>
                        <a:rPr kumimoji="0" lang="zh-CN" altLang="en-US" sz="2800" b="0" i="0" u="none" strike="noStrike" cap="none" normalizeH="0" baseline="0" dirty="0" smtClean="0">
                          <a:ln>
                            <a:noFill/>
                          </a:ln>
                          <a:solidFill>
                            <a:srgbClr val="0000FF"/>
                          </a:solidFill>
                          <a:effectLst/>
                          <a:latin typeface="Arial" charset="0"/>
                          <a:ea typeface="幼圆" pitchFamily="49" charset="-122"/>
                        </a:rPr>
                        <a:t>值</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558729">
                <a:tc vMerge="1">
                  <a:txBody>
                    <a:bodyPr/>
                    <a:lstStyle/>
                    <a:p>
                      <a:endParaRPr lang="zh-CN" altLang="en-US"/>
                    </a:p>
                  </a:txBody>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rgbClr val="0000FF"/>
                          </a:solidFill>
                          <a:effectLst/>
                          <a:latin typeface="Arial" charset="0"/>
                          <a:ea typeface="幼圆" pitchFamily="49" charset="-122"/>
                        </a:rPr>
                        <a:t>向量号</a:t>
                      </a:r>
                      <a:r>
                        <a:rPr kumimoji="0" lang="en-US" altLang="zh-CN" sz="2800" b="0" i="0" u="none" strike="noStrike" cap="none" normalizeH="0" baseline="0" dirty="0" smtClean="0">
                          <a:ln>
                            <a:noFill/>
                          </a:ln>
                          <a:solidFill>
                            <a:srgbClr val="0000FF"/>
                          </a:solidFill>
                          <a:effectLst/>
                          <a:latin typeface="Arial" charset="0"/>
                          <a:ea typeface="幼圆" pitchFamily="49" charset="-122"/>
                        </a:rPr>
                        <a:t>0</a:t>
                      </a:r>
                      <a:r>
                        <a:rPr kumimoji="0" lang="zh-CN" altLang="en-US" sz="2800" b="0" i="0" u="none" strike="noStrike" cap="none" normalizeH="0" baseline="0" dirty="0" smtClean="0">
                          <a:ln>
                            <a:noFill/>
                          </a:ln>
                          <a:solidFill>
                            <a:srgbClr val="0000FF"/>
                          </a:solidFill>
                          <a:effectLst/>
                          <a:latin typeface="Arial" charset="0"/>
                          <a:ea typeface="幼圆" pitchFamily="49" charset="-122"/>
                        </a:rPr>
                        <a:t>的</a:t>
                      </a:r>
                      <a:r>
                        <a:rPr kumimoji="0" lang="en-US" altLang="zh-CN" sz="2800" b="0" i="0" u="none" strike="noStrike" cap="none" normalizeH="0" baseline="0" dirty="0" smtClean="0">
                          <a:ln>
                            <a:noFill/>
                          </a:ln>
                          <a:solidFill>
                            <a:srgbClr val="0000FF"/>
                          </a:solidFill>
                          <a:effectLst/>
                          <a:latin typeface="Arial" charset="0"/>
                          <a:ea typeface="幼圆" pitchFamily="49" charset="-122"/>
                        </a:rPr>
                        <a:t>CS</a:t>
                      </a:r>
                      <a:r>
                        <a:rPr kumimoji="0" lang="zh-CN" altLang="en-US" sz="2800" b="0" i="0" u="none" strike="noStrike" cap="none" normalizeH="0" baseline="0" dirty="0" smtClean="0">
                          <a:ln>
                            <a:noFill/>
                          </a:ln>
                          <a:solidFill>
                            <a:srgbClr val="0000FF"/>
                          </a:solidFill>
                          <a:effectLst/>
                          <a:latin typeface="Arial" charset="0"/>
                          <a:ea typeface="幼圆" pitchFamily="49" charset="-122"/>
                        </a:rPr>
                        <a:t>值</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rowSpan="2">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accent2"/>
                          </a:solidFill>
                          <a:effectLst/>
                          <a:latin typeface="Arial" charset="0"/>
                          <a:ea typeface="幼圆" pitchFamily="49" charset="-122"/>
                        </a:rPr>
                        <a:t>除法错中断</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accent2"/>
                          </a:solidFill>
                          <a:effectLst/>
                          <a:latin typeface="Arial" charset="0"/>
                          <a:ea typeface="幼圆" pitchFamily="49" charset="-122"/>
                        </a:rPr>
                        <a:t>（向量号</a:t>
                      </a:r>
                      <a:r>
                        <a:rPr kumimoji="0" lang="en-US" altLang="zh-CN" sz="2400" b="0" i="0" u="none" strike="noStrike" cap="none" normalizeH="0" baseline="0" smtClean="0">
                          <a:ln>
                            <a:noFill/>
                          </a:ln>
                          <a:solidFill>
                            <a:schemeClr val="accent2"/>
                          </a:solidFill>
                          <a:effectLst/>
                          <a:latin typeface="Arial" charset="0"/>
                          <a:ea typeface="幼圆" pitchFamily="49" charset="-122"/>
                        </a:rPr>
                        <a:t>0</a:t>
                      </a:r>
                      <a:r>
                        <a:rPr kumimoji="0" lang="zh-CN" altLang="en-US" sz="2400" b="0" i="0" u="none" strike="noStrike" cap="none" normalizeH="0" baseline="0" smtClean="0">
                          <a:ln>
                            <a:noFill/>
                          </a:ln>
                          <a:solidFill>
                            <a:schemeClr val="accent2"/>
                          </a:solidFill>
                          <a:effectLst/>
                          <a:latin typeface="Arial" charset="0"/>
                          <a:ea typeface="幼圆" pitchFamily="49" charset="-122"/>
                        </a:rPr>
                        <a:t>）</a:t>
                      </a:r>
                    </a:p>
                  </a:txBody>
                  <a:tcPr marT="45715" marB="45715"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r h="546031">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accent2"/>
                          </a:solidFill>
                          <a:effectLst/>
                          <a:latin typeface="Arial" charset="0"/>
                          <a:ea typeface="幼圆" pitchFamily="49" charset="-122"/>
                        </a:rPr>
                        <a:t>0000H</a:t>
                      </a:r>
                    </a:p>
                  </a:txBody>
                  <a:tcPr marT="45715" marB="45715"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rgbClr val="0000FF"/>
                          </a:solidFill>
                          <a:effectLst/>
                          <a:latin typeface="Arial" charset="0"/>
                          <a:ea typeface="幼圆" pitchFamily="49" charset="-122"/>
                        </a:rPr>
                        <a:t>向量号</a:t>
                      </a:r>
                      <a:r>
                        <a:rPr kumimoji="0" lang="en-US" altLang="zh-CN" sz="2800" b="0" i="0" u="none" strike="noStrike" cap="none" normalizeH="0" baseline="0" dirty="0" smtClean="0">
                          <a:ln>
                            <a:noFill/>
                          </a:ln>
                          <a:solidFill>
                            <a:srgbClr val="0000FF"/>
                          </a:solidFill>
                          <a:effectLst/>
                          <a:latin typeface="Arial" charset="0"/>
                          <a:ea typeface="幼圆" pitchFamily="49" charset="-122"/>
                        </a:rPr>
                        <a:t>0</a:t>
                      </a:r>
                      <a:r>
                        <a:rPr kumimoji="0" lang="zh-CN" altLang="en-US" sz="2800" b="0" i="0" u="none" strike="noStrike" cap="none" normalizeH="0" baseline="0" dirty="0" smtClean="0">
                          <a:ln>
                            <a:noFill/>
                          </a:ln>
                          <a:solidFill>
                            <a:srgbClr val="0000FF"/>
                          </a:solidFill>
                          <a:effectLst/>
                          <a:latin typeface="Arial" charset="0"/>
                          <a:ea typeface="幼圆" pitchFamily="49" charset="-122"/>
                        </a:rPr>
                        <a:t>的</a:t>
                      </a:r>
                      <a:r>
                        <a:rPr kumimoji="0" lang="en-US" altLang="zh-CN" sz="2800" b="0" i="0" u="none" strike="noStrike" cap="none" normalizeH="0" baseline="0" dirty="0" smtClean="0">
                          <a:ln>
                            <a:noFill/>
                          </a:ln>
                          <a:solidFill>
                            <a:srgbClr val="0000FF"/>
                          </a:solidFill>
                          <a:effectLst/>
                          <a:latin typeface="Arial" charset="0"/>
                          <a:ea typeface="幼圆" pitchFamily="49" charset="-122"/>
                        </a:rPr>
                        <a:t>IP</a:t>
                      </a:r>
                      <a:r>
                        <a:rPr kumimoji="0" lang="zh-CN" altLang="en-US" sz="2800" b="0" i="0" u="none" strike="noStrike" cap="none" normalizeH="0" baseline="0" dirty="0" smtClean="0">
                          <a:ln>
                            <a:noFill/>
                          </a:ln>
                          <a:solidFill>
                            <a:srgbClr val="0000FF"/>
                          </a:solidFill>
                          <a:effectLst/>
                          <a:latin typeface="Arial" charset="0"/>
                          <a:ea typeface="幼圆" pitchFamily="49" charset="-122"/>
                        </a:rPr>
                        <a:t>值</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bl>
          </a:graphicData>
        </a:graphic>
      </p:graphicFrame>
      <p:pic>
        <p:nvPicPr>
          <p:cNvPr id="5" name="图片 4">
            <a:hlinkClick r:id="" action="ppaction://hlinkshowjump?jump=lastslideviewed"/>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42430" y="6168885"/>
            <a:ext cx="410465" cy="410465"/>
          </a:xfrm>
          <a:prstGeom prst="rect">
            <a:avLst/>
          </a:prstGeom>
        </p:spPr>
      </p:pic>
    </p:spTree>
  </p:cSld>
  <p:clrMapOvr>
    <a:masterClrMapping/>
  </p:clrMapOvr>
  <p:transition advClick="0">
    <p:random/>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0"/>
          <p:cNvSpPr>
            <a:spLocks noChangeShapeType="1"/>
          </p:cNvSpPr>
          <p:nvPr/>
        </p:nvSpPr>
        <p:spPr bwMode="auto">
          <a:xfrm>
            <a:off x="4575175" y="1222815"/>
            <a:ext cx="609600"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 name="Line 30"/>
          <p:cNvSpPr>
            <a:spLocks noChangeShapeType="1"/>
          </p:cNvSpPr>
          <p:nvPr/>
        </p:nvSpPr>
        <p:spPr bwMode="auto">
          <a:xfrm>
            <a:off x="4575175" y="1451415"/>
            <a:ext cx="609600"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 name="Line 31"/>
          <p:cNvSpPr>
            <a:spLocks noChangeShapeType="1"/>
          </p:cNvSpPr>
          <p:nvPr/>
        </p:nvSpPr>
        <p:spPr bwMode="auto">
          <a:xfrm>
            <a:off x="4575175" y="1680015"/>
            <a:ext cx="609600"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 name="Line 32"/>
          <p:cNvSpPr>
            <a:spLocks noChangeShapeType="1"/>
          </p:cNvSpPr>
          <p:nvPr/>
        </p:nvSpPr>
        <p:spPr bwMode="auto">
          <a:xfrm>
            <a:off x="4575175" y="1908615"/>
            <a:ext cx="609600"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 name="Line 33"/>
          <p:cNvSpPr>
            <a:spLocks noChangeShapeType="1"/>
          </p:cNvSpPr>
          <p:nvPr/>
        </p:nvSpPr>
        <p:spPr bwMode="auto">
          <a:xfrm>
            <a:off x="4575175" y="2137215"/>
            <a:ext cx="609600"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 name="Line 34"/>
          <p:cNvSpPr>
            <a:spLocks noChangeShapeType="1"/>
          </p:cNvSpPr>
          <p:nvPr/>
        </p:nvSpPr>
        <p:spPr bwMode="auto">
          <a:xfrm>
            <a:off x="4575175" y="2365815"/>
            <a:ext cx="609600"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 name="Line 35"/>
          <p:cNvSpPr>
            <a:spLocks noChangeShapeType="1"/>
          </p:cNvSpPr>
          <p:nvPr/>
        </p:nvSpPr>
        <p:spPr bwMode="auto">
          <a:xfrm>
            <a:off x="4575175" y="2594415"/>
            <a:ext cx="609600"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9" name="Line 36"/>
          <p:cNvSpPr>
            <a:spLocks noChangeShapeType="1"/>
          </p:cNvSpPr>
          <p:nvPr/>
        </p:nvSpPr>
        <p:spPr bwMode="auto">
          <a:xfrm>
            <a:off x="4575175" y="2823015"/>
            <a:ext cx="609600"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 name="Line 37"/>
          <p:cNvSpPr>
            <a:spLocks noChangeShapeType="1"/>
          </p:cNvSpPr>
          <p:nvPr/>
        </p:nvSpPr>
        <p:spPr bwMode="auto">
          <a:xfrm>
            <a:off x="4575175" y="3127815"/>
            <a:ext cx="609600"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1" name="Line 38"/>
          <p:cNvSpPr>
            <a:spLocks noChangeShapeType="1"/>
          </p:cNvSpPr>
          <p:nvPr/>
        </p:nvSpPr>
        <p:spPr bwMode="auto">
          <a:xfrm>
            <a:off x="4575175" y="3356415"/>
            <a:ext cx="609600"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2" name="Line 39"/>
          <p:cNvSpPr>
            <a:spLocks noChangeShapeType="1"/>
          </p:cNvSpPr>
          <p:nvPr/>
        </p:nvSpPr>
        <p:spPr bwMode="auto">
          <a:xfrm>
            <a:off x="4575175" y="3585015"/>
            <a:ext cx="609600"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3" name="Line 40"/>
          <p:cNvSpPr>
            <a:spLocks noChangeShapeType="1"/>
          </p:cNvSpPr>
          <p:nvPr/>
        </p:nvSpPr>
        <p:spPr bwMode="auto">
          <a:xfrm>
            <a:off x="4575175" y="3813615"/>
            <a:ext cx="609600"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 name="Line 41"/>
          <p:cNvSpPr>
            <a:spLocks noChangeShapeType="1"/>
          </p:cNvSpPr>
          <p:nvPr/>
        </p:nvSpPr>
        <p:spPr bwMode="auto">
          <a:xfrm>
            <a:off x="4575175" y="4042215"/>
            <a:ext cx="609600"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 name="Line 42"/>
          <p:cNvSpPr>
            <a:spLocks noChangeShapeType="1"/>
          </p:cNvSpPr>
          <p:nvPr/>
        </p:nvSpPr>
        <p:spPr bwMode="auto">
          <a:xfrm>
            <a:off x="4575175" y="4270815"/>
            <a:ext cx="609600"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 name="Line 43"/>
          <p:cNvSpPr>
            <a:spLocks noChangeShapeType="1"/>
          </p:cNvSpPr>
          <p:nvPr/>
        </p:nvSpPr>
        <p:spPr bwMode="auto">
          <a:xfrm>
            <a:off x="4575175" y="4499415"/>
            <a:ext cx="609600"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 name="Line 44"/>
          <p:cNvSpPr>
            <a:spLocks noChangeShapeType="1"/>
          </p:cNvSpPr>
          <p:nvPr/>
        </p:nvSpPr>
        <p:spPr bwMode="auto">
          <a:xfrm>
            <a:off x="4575175" y="4728015"/>
            <a:ext cx="609600"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 name="Line 45"/>
          <p:cNvSpPr>
            <a:spLocks noChangeShapeType="1"/>
          </p:cNvSpPr>
          <p:nvPr/>
        </p:nvSpPr>
        <p:spPr bwMode="auto">
          <a:xfrm>
            <a:off x="4575175" y="4956615"/>
            <a:ext cx="609600"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 name="Line 46"/>
          <p:cNvSpPr>
            <a:spLocks noChangeShapeType="1"/>
          </p:cNvSpPr>
          <p:nvPr/>
        </p:nvSpPr>
        <p:spPr bwMode="auto">
          <a:xfrm>
            <a:off x="4575175" y="5185215"/>
            <a:ext cx="609600"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 name="Line 47"/>
          <p:cNvSpPr>
            <a:spLocks noChangeShapeType="1"/>
          </p:cNvSpPr>
          <p:nvPr/>
        </p:nvSpPr>
        <p:spPr bwMode="auto">
          <a:xfrm>
            <a:off x="4575175" y="5413815"/>
            <a:ext cx="609600"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 name="Line 48"/>
          <p:cNvSpPr>
            <a:spLocks noChangeShapeType="1"/>
          </p:cNvSpPr>
          <p:nvPr/>
        </p:nvSpPr>
        <p:spPr bwMode="auto">
          <a:xfrm>
            <a:off x="4575175" y="5642415"/>
            <a:ext cx="609600"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22" name="Group 53"/>
          <p:cNvGrpSpPr>
            <a:grpSpLocks/>
          </p:cNvGrpSpPr>
          <p:nvPr/>
        </p:nvGrpSpPr>
        <p:grpSpPr bwMode="auto">
          <a:xfrm>
            <a:off x="1908175" y="1070415"/>
            <a:ext cx="5486400" cy="4967288"/>
            <a:chOff x="1202" y="618"/>
            <a:chExt cx="3456" cy="3129"/>
          </a:xfrm>
        </p:grpSpPr>
        <p:sp>
          <p:nvSpPr>
            <p:cNvPr id="23" name="Rectangle 5"/>
            <p:cNvSpPr>
              <a:spLocks noChangeArrowheads="1"/>
            </p:cNvSpPr>
            <p:nvPr/>
          </p:nvSpPr>
          <p:spPr bwMode="auto">
            <a:xfrm>
              <a:off x="1970" y="618"/>
              <a:ext cx="912" cy="3024"/>
            </a:xfrm>
            <a:prstGeom prst="rect">
              <a:avLst/>
            </a:prstGeom>
            <a:solidFill>
              <a:srgbClr val="FFC000"/>
            </a:solidFill>
            <a:ln>
              <a:noFill/>
            </a:ln>
            <a:effectLst>
              <a:outerShdw dist="35921" dir="2700000" algn="ctr" rotWithShape="0">
                <a:srgbClr val="808080"/>
              </a:outerShdw>
            </a:effectLst>
            <a:extLst>
              <a:ext uri="{91240B29-F687-4F45-9708-019B960494DF}">
                <a14:hiddenLine xmlns:a14="http://schemas.microsoft.com/office/drawing/2010/main" w="12700">
                  <a:solidFill>
                    <a:srgbClr val="000000"/>
                  </a:solidFill>
                  <a:miter lim="800000"/>
                  <a:headEnd/>
                  <a:tailEnd type="none" w="sm" len="sm"/>
                </a14:hiddenLine>
              </a:ext>
            </a:extLst>
          </p:spPr>
          <p:txBody>
            <a:bodyPr wrap="none" anchor="ctr"/>
            <a:lstStyle/>
            <a:p>
              <a:pPr eaLnBrk="0" hangingPunct="0"/>
              <a:endParaRPr kumimoji="1" lang="zh-CN" altLang="zh-CN" sz="2000" b="1">
                <a:solidFill>
                  <a:schemeClr val="hlink"/>
                </a:solidFill>
                <a:latin typeface="Times New Roman" pitchFamily="18" charset="0"/>
                <a:ea typeface="隶书" pitchFamily="49" charset="-122"/>
              </a:endParaRPr>
            </a:p>
          </p:txBody>
        </p:sp>
        <p:sp>
          <p:nvSpPr>
            <p:cNvPr id="24" name="Text Box 6"/>
            <p:cNvSpPr txBox="1">
              <a:spLocks noChangeArrowheads="1"/>
            </p:cNvSpPr>
            <p:nvPr/>
          </p:nvSpPr>
          <p:spPr bwMode="auto">
            <a:xfrm>
              <a:off x="1970" y="666"/>
              <a:ext cx="240" cy="2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60000"/>
                </a:lnSpc>
                <a:spcBef>
                  <a:spcPct val="50000"/>
                </a:spcBef>
              </a:pPr>
              <a:r>
                <a:rPr kumimoji="1" lang="en-US" altLang="zh-CN" sz="1400" b="1">
                  <a:latin typeface="Times New Roman" pitchFamily="18" charset="0"/>
                  <a:ea typeface="隶书" pitchFamily="49" charset="-122"/>
                </a:rPr>
                <a:t>1</a:t>
              </a:r>
            </a:p>
            <a:p>
              <a:pPr algn="l">
                <a:lnSpc>
                  <a:spcPct val="60000"/>
                </a:lnSpc>
                <a:spcBef>
                  <a:spcPct val="50000"/>
                </a:spcBef>
              </a:pPr>
              <a:r>
                <a:rPr kumimoji="1" lang="en-US" altLang="zh-CN" sz="1400" b="1">
                  <a:latin typeface="Times New Roman" pitchFamily="18" charset="0"/>
                  <a:ea typeface="隶书" pitchFamily="49" charset="-122"/>
                </a:rPr>
                <a:t>2</a:t>
              </a:r>
            </a:p>
            <a:p>
              <a:pPr algn="l">
                <a:lnSpc>
                  <a:spcPct val="60000"/>
                </a:lnSpc>
                <a:spcBef>
                  <a:spcPct val="50000"/>
                </a:spcBef>
              </a:pPr>
              <a:r>
                <a:rPr kumimoji="1" lang="en-US" altLang="zh-CN" sz="1400" b="1">
                  <a:latin typeface="Times New Roman" pitchFamily="18" charset="0"/>
                  <a:ea typeface="隶书" pitchFamily="49" charset="-122"/>
                </a:rPr>
                <a:t>3</a:t>
              </a:r>
            </a:p>
            <a:p>
              <a:pPr algn="l">
                <a:lnSpc>
                  <a:spcPct val="60000"/>
                </a:lnSpc>
                <a:spcBef>
                  <a:spcPct val="50000"/>
                </a:spcBef>
              </a:pPr>
              <a:r>
                <a:rPr kumimoji="1" lang="en-US" altLang="zh-CN" sz="1400" b="1">
                  <a:latin typeface="Times New Roman" pitchFamily="18" charset="0"/>
                  <a:ea typeface="隶书" pitchFamily="49" charset="-122"/>
                </a:rPr>
                <a:t>4</a:t>
              </a:r>
            </a:p>
            <a:p>
              <a:pPr algn="l">
                <a:lnSpc>
                  <a:spcPct val="60000"/>
                </a:lnSpc>
                <a:spcBef>
                  <a:spcPct val="50000"/>
                </a:spcBef>
              </a:pPr>
              <a:r>
                <a:rPr kumimoji="1" lang="en-US" altLang="zh-CN" sz="1400" b="1">
                  <a:latin typeface="Times New Roman" pitchFamily="18" charset="0"/>
                  <a:ea typeface="隶书" pitchFamily="49" charset="-122"/>
                </a:rPr>
                <a:t>5</a:t>
              </a:r>
            </a:p>
            <a:p>
              <a:pPr algn="l">
                <a:lnSpc>
                  <a:spcPct val="60000"/>
                </a:lnSpc>
                <a:spcBef>
                  <a:spcPct val="50000"/>
                </a:spcBef>
              </a:pPr>
              <a:r>
                <a:rPr kumimoji="1" lang="en-US" altLang="zh-CN" sz="1400" b="1">
                  <a:latin typeface="Times New Roman" pitchFamily="18" charset="0"/>
                  <a:ea typeface="隶书" pitchFamily="49" charset="-122"/>
                </a:rPr>
                <a:t>6</a:t>
              </a:r>
            </a:p>
            <a:p>
              <a:pPr algn="l">
                <a:lnSpc>
                  <a:spcPct val="60000"/>
                </a:lnSpc>
                <a:spcBef>
                  <a:spcPct val="50000"/>
                </a:spcBef>
              </a:pPr>
              <a:r>
                <a:rPr kumimoji="1" lang="en-US" altLang="zh-CN" sz="1400" b="1">
                  <a:latin typeface="Times New Roman" pitchFamily="18" charset="0"/>
                  <a:ea typeface="隶书" pitchFamily="49" charset="-122"/>
                </a:rPr>
                <a:t>7</a:t>
              </a:r>
            </a:p>
            <a:p>
              <a:pPr algn="l">
                <a:lnSpc>
                  <a:spcPct val="60000"/>
                </a:lnSpc>
                <a:spcBef>
                  <a:spcPct val="50000"/>
                </a:spcBef>
              </a:pPr>
              <a:r>
                <a:rPr kumimoji="1" lang="en-US" altLang="zh-CN" sz="1400" b="1">
                  <a:latin typeface="Times New Roman" pitchFamily="18" charset="0"/>
                  <a:ea typeface="隶书" pitchFamily="49" charset="-122"/>
                </a:rPr>
                <a:t>8</a:t>
              </a:r>
            </a:p>
            <a:p>
              <a:pPr algn="l">
                <a:lnSpc>
                  <a:spcPct val="60000"/>
                </a:lnSpc>
                <a:spcBef>
                  <a:spcPct val="50000"/>
                </a:spcBef>
              </a:pPr>
              <a:r>
                <a:rPr kumimoji="1" lang="en-US" altLang="zh-CN" sz="1400" b="1">
                  <a:latin typeface="Times New Roman" pitchFamily="18" charset="0"/>
                  <a:ea typeface="隶书" pitchFamily="49" charset="-122"/>
                </a:rPr>
                <a:t>9</a:t>
              </a:r>
            </a:p>
            <a:p>
              <a:pPr algn="l">
                <a:lnSpc>
                  <a:spcPct val="60000"/>
                </a:lnSpc>
                <a:spcBef>
                  <a:spcPct val="50000"/>
                </a:spcBef>
              </a:pPr>
              <a:r>
                <a:rPr kumimoji="1" lang="en-US" altLang="zh-CN" sz="1400" b="1">
                  <a:latin typeface="Times New Roman" pitchFamily="18" charset="0"/>
                  <a:ea typeface="隶书" pitchFamily="49" charset="-122"/>
                </a:rPr>
                <a:t>10</a:t>
              </a:r>
            </a:p>
            <a:p>
              <a:pPr algn="l">
                <a:lnSpc>
                  <a:spcPct val="60000"/>
                </a:lnSpc>
                <a:spcBef>
                  <a:spcPct val="50000"/>
                </a:spcBef>
              </a:pPr>
              <a:r>
                <a:rPr kumimoji="1" lang="en-US" altLang="zh-CN" sz="1400" b="1">
                  <a:latin typeface="Times New Roman" pitchFamily="18" charset="0"/>
                  <a:ea typeface="隶书" pitchFamily="49" charset="-122"/>
                </a:rPr>
                <a:t>11</a:t>
              </a:r>
            </a:p>
            <a:p>
              <a:pPr algn="l">
                <a:lnSpc>
                  <a:spcPct val="60000"/>
                </a:lnSpc>
                <a:spcBef>
                  <a:spcPct val="50000"/>
                </a:spcBef>
              </a:pPr>
              <a:r>
                <a:rPr kumimoji="1" lang="en-US" altLang="zh-CN" sz="1400" b="1">
                  <a:latin typeface="Times New Roman" pitchFamily="18" charset="0"/>
                  <a:ea typeface="隶书" pitchFamily="49" charset="-122"/>
                </a:rPr>
                <a:t>12</a:t>
              </a:r>
            </a:p>
            <a:p>
              <a:pPr algn="l">
                <a:lnSpc>
                  <a:spcPct val="60000"/>
                </a:lnSpc>
                <a:spcBef>
                  <a:spcPct val="50000"/>
                </a:spcBef>
              </a:pPr>
              <a:r>
                <a:rPr kumimoji="1" lang="en-US" altLang="zh-CN" sz="1400" b="1">
                  <a:latin typeface="Times New Roman" pitchFamily="18" charset="0"/>
                  <a:ea typeface="隶书" pitchFamily="49" charset="-122"/>
                </a:rPr>
                <a:t>13</a:t>
              </a:r>
            </a:p>
            <a:p>
              <a:pPr algn="l">
                <a:lnSpc>
                  <a:spcPct val="60000"/>
                </a:lnSpc>
                <a:spcBef>
                  <a:spcPct val="50000"/>
                </a:spcBef>
              </a:pPr>
              <a:r>
                <a:rPr kumimoji="1" lang="en-US" altLang="zh-CN" sz="1400" b="1">
                  <a:latin typeface="Times New Roman" pitchFamily="18" charset="0"/>
                  <a:ea typeface="隶书" pitchFamily="49" charset="-122"/>
                </a:rPr>
                <a:t>14</a:t>
              </a:r>
            </a:p>
            <a:p>
              <a:pPr algn="l">
                <a:lnSpc>
                  <a:spcPct val="60000"/>
                </a:lnSpc>
                <a:spcBef>
                  <a:spcPct val="50000"/>
                </a:spcBef>
              </a:pPr>
              <a:r>
                <a:rPr kumimoji="1" lang="en-US" altLang="zh-CN" sz="1400" b="1">
                  <a:latin typeface="Times New Roman" pitchFamily="18" charset="0"/>
                  <a:ea typeface="隶书" pitchFamily="49" charset="-122"/>
                </a:rPr>
                <a:t>15</a:t>
              </a:r>
            </a:p>
            <a:p>
              <a:pPr algn="l">
                <a:lnSpc>
                  <a:spcPct val="60000"/>
                </a:lnSpc>
                <a:spcBef>
                  <a:spcPct val="50000"/>
                </a:spcBef>
              </a:pPr>
              <a:r>
                <a:rPr kumimoji="1" lang="en-US" altLang="zh-CN" sz="1400" b="1">
                  <a:latin typeface="Times New Roman" pitchFamily="18" charset="0"/>
                  <a:ea typeface="隶书" pitchFamily="49" charset="-122"/>
                </a:rPr>
                <a:t>16</a:t>
              </a:r>
            </a:p>
            <a:p>
              <a:pPr algn="l">
                <a:lnSpc>
                  <a:spcPct val="60000"/>
                </a:lnSpc>
                <a:spcBef>
                  <a:spcPct val="50000"/>
                </a:spcBef>
              </a:pPr>
              <a:r>
                <a:rPr kumimoji="1" lang="en-US" altLang="zh-CN" sz="1400" b="1">
                  <a:latin typeface="Times New Roman" pitchFamily="18" charset="0"/>
                  <a:ea typeface="隶书" pitchFamily="49" charset="-122"/>
                </a:rPr>
                <a:t>17</a:t>
              </a:r>
            </a:p>
            <a:p>
              <a:pPr algn="l">
                <a:lnSpc>
                  <a:spcPct val="60000"/>
                </a:lnSpc>
                <a:spcBef>
                  <a:spcPct val="50000"/>
                </a:spcBef>
              </a:pPr>
              <a:r>
                <a:rPr kumimoji="1" lang="en-US" altLang="zh-CN" sz="1400" b="1">
                  <a:latin typeface="Times New Roman" pitchFamily="18" charset="0"/>
                  <a:ea typeface="隶书" pitchFamily="49" charset="-122"/>
                </a:rPr>
                <a:t>18</a:t>
              </a:r>
            </a:p>
            <a:p>
              <a:pPr algn="l">
                <a:lnSpc>
                  <a:spcPct val="60000"/>
                </a:lnSpc>
                <a:spcBef>
                  <a:spcPct val="50000"/>
                </a:spcBef>
              </a:pPr>
              <a:r>
                <a:rPr kumimoji="1" lang="en-US" altLang="zh-CN" sz="1400" b="1">
                  <a:latin typeface="Times New Roman" pitchFamily="18" charset="0"/>
                  <a:ea typeface="隶书" pitchFamily="49" charset="-122"/>
                </a:rPr>
                <a:t>19</a:t>
              </a:r>
            </a:p>
            <a:p>
              <a:pPr algn="l">
                <a:lnSpc>
                  <a:spcPct val="60000"/>
                </a:lnSpc>
                <a:spcBef>
                  <a:spcPct val="50000"/>
                </a:spcBef>
              </a:pPr>
              <a:r>
                <a:rPr kumimoji="1" lang="en-US" altLang="zh-CN" sz="1400" b="1">
                  <a:latin typeface="Times New Roman" pitchFamily="18" charset="0"/>
                  <a:ea typeface="隶书" pitchFamily="49" charset="-122"/>
                </a:rPr>
                <a:t>20</a:t>
              </a:r>
            </a:p>
          </p:txBody>
        </p:sp>
        <p:sp>
          <p:nvSpPr>
            <p:cNvPr id="25" name="Text Box 7"/>
            <p:cNvSpPr txBox="1">
              <a:spLocks noChangeArrowheads="1"/>
            </p:cNvSpPr>
            <p:nvPr/>
          </p:nvSpPr>
          <p:spPr bwMode="auto">
            <a:xfrm>
              <a:off x="2642" y="666"/>
              <a:ext cx="240" cy="2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60000"/>
                </a:lnSpc>
                <a:spcBef>
                  <a:spcPct val="50000"/>
                </a:spcBef>
              </a:pPr>
              <a:r>
                <a:rPr kumimoji="1" lang="en-US" altLang="zh-CN" sz="1400" b="1">
                  <a:latin typeface="Times New Roman" pitchFamily="18" charset="0"/>
                  <a:ea typeface="隶书" pitchFamily="49" charset="-122"/>
                </a:rPr>
                <a:t>40</a:t>
              </a:r>
            </a:p>
            <a:p>
              <a:pPr algn="l">
                <a:lnSpc>
                  <a:spcPct val="60000"/>
                </a:lnSpc>
                <a:spcBef>
                  <a:spcPct val="50000"/>
                </a:spcBef>
              </a:pPr>
              <a:r>
                <a:rPr kumimoji="1" lang="en-US" altLang="zh-CN" sz="1400" b="1">
                  <a:latin typeface="Times New Roman" pitchFamily="18" charset="0"/>
                  <a:ea typeface="隶书" pitchFamily="49" charset="-122"/>
                </a:rPr>
                <a:t>39</a:t>
              </a:r>
            </a:p>
            <a:p>
              <a:pPr algn="l">
                <a:lnSpc>
                  <a:spcPct val="60000"/>
                </a:lnSpc>
                <a:spcBef>
                  <a:spcPct val="50000"/>
                </a:spcBef>
              </a:pPr>
              <a:r>
                <a:rPr kumimoji="1" lang="en-US" altLang="zh-CN" sz="1400" b="1">
                  <a:latin typeface="Times New Roman" pitchFamily="18" charset="0"/>
                  <a:ea typeface="隶书" pitchFamily="49" charset="-122"/>
                </a:rPr>
                <a:t>38</a:t>
              </a:r>
            </a:p>
            <a:p>
              <a:pPr algn="l">
                <a:lnSpc>
                  <a:spcPct val="60000"/>
                </a:lnSpc>
                <a:spcBef>
                  <a:spcPct val="50000"/>
                </a:spcBef>
              </a:pPr>
              <a:r>
                <a:rPr kumimoji="1" lang="en-US" altLang="zh-CN" sz="1400" b="1">
                  <a:latin typeface="Times New Roman" pitchFamily="18" charset="0"/>
                  <a:ea typeface="隶书" pitchFamily="49" charset="-122"/>
                </a:rPr>
                <a:t>37</a:t>
              </a:r>
            </a:p>
            <a:p>
              <a:pPr algn="l">
                <a:lnSpc>
                  <a:spcPct val="60000"/>
                </a:lnSpc>
                <a:spcBef>
                  <a:spcPct val="50000"/>
                </a:spcBef>
              </a:pPr>
              <a:r>
                <a:rPr kumimoji="1" lang="en-US" altLang="zh-CN" sz="1400" b="1">
                  <a:latin typeface="Times New Roman" pitchFamily="18" charset="0"/>
                  <a:ea typeface="隶书" pitchFamily="49" charset="-122"/>
                </a:rPr>
                <a:t>36</a:t>
              </a:r>
            </a:p>
            <a:p>
              <a:pPr algn="l">
                <a:lnSpc>
                  <a:spcPct val="60000"/>
                </a:lnSpc>
                <a:spcBef>
                  <a:spcPct val="50000"/>
                </a:spcBef>
              </a:pPr>
              <a:r>
                <a:rPr kumimoji="1" lang="en-US" altLang="zh-CN" sz="1400" b="1">
                  <a:latin typeface="Times New Roman" pitchFamily="18" charset="0"/>
                  <a:ea typeface="隶书" pitchFamily="49" charset="-122"/>
                </a:rPr>
                <a:t>35</a:t>
              </a:r>
            </a:p>
            <a:p>
              <a:pPr algn="l">
                <a:lnSpc>
                  <a:spcPct val="60000"/>
                </a:lnSpc>
                <a:spcBef>
                  <a:spcPct val="50000"/>
                </a:spcBef>
              </a:pPr>
              <a:r>
                <a:rPr kumimoji="1" lang="en-US" altLang="zh-CN" sz="1400" b="1">
                  <a:latin typeface="Times New Roman" pitchFamily="18" charset="0"/>
                  <a:ea typeface="隶书" pitchFamily="49" charset="-122"/>
                </a:rPr>
                <a:t>34</a:t>
              </a:r>
            </a:p>
            <a:p>
              <a:pPr algn="l">
                <a:lnSpc>
                  <a:spcPct val="60000"/>
                </a:lnSpc>
                <a:spcBef>
                  <a:spcPct val="50000"/>
                </a:spcBef>
              </a:pPr>
              <a:r>
                <a:rPr kumimoji="1" lang="en-US" altLang="zh-CN" sz="1400" b="1">
                  <a:latin typeface="Times New Roman" pitchFamily="18" charset="0"/>
                  <a:ea typeface="隶书" pitchFamily="49" charset="-122"/>
                </a:rPr>
                <a:t>33</a:t>
              </a:r>
            </a:p>
            <a:p>
              <a:pPr algn="l">
                <a:lnSpc>
                  <a:spcPct val="60000"/>
                </a:lnSpc>
                <a:spcBef>
                  <a:spcPct val="50000"/>
                </a:spcBef>
              </a:pPr>
              <a:r>
                <a:rPr kumimoji="1" lang="en-US" altLang="zh-CN" sz="1400" b="1">
                  <a:latin typeface="Times New Roman" pitchFamily="18" charset="0"/>
                  <a:ea typeface="隶书" pitchFamily="49" charset="-122"/>
                </a:rPr>
                <a:t>32</a:t>
              </a:r>
            </a:p>
            <a:p>
              <a:pPr algn="l">
                <a:lnSpc>
                  <a:spcPct val="60000"/>
                </a:lnSpc>
                <a:spcBef>
                  <a:spcPct val="50000"/>
                </a:spcBef>
              </a:pPr>
              <a:r>
                <a:rPr kumimoji="1" lang="en-US" altLang="zh-CN" sz="1400" b="1">
                  <a:latin typeface="Times New Roman" pitchFamily="18" charset="0"/>
                  <a:ea typeface="隶书" pitchFamily="49" charset="-122"/>
                </a:rPr>
                <a:t>31</a:t>
              </a:r>
            </a:p>
            <a:p>
              <a:pPr algn="l">
                <a:lnSpc>
                  <a:spcPct val="60000"/>
                </a:lnSpc>
                <a:spcBef>
                  <a:spcPct val="50000"/>
                </a:spcBef>
              </a:pPr>
              <a:r>
                <a:rPr kumimoji="1" lang="en-US" altLang="zh-CN" sz="1400" b="1">
                  <a:latin typeface="Times New Roman" pitchFamily="18" charset="0"/>
                  <a:ea typeface="隶书" pitchFamily="49" charset="-122"/>
                </a:rPr>
                <a:t>30</a:t>
              </a:r>
            </a:p>
            <a:p>
              <a:pPr algn="l">
                <a:lnSpc>
                  <a:spcPct val="60000"/>
                </a:lnSpc>
                <a:spcBef>
                  <a:spcPct val="50000"/>
                </a:spcBef>
              </a:pPr>
              <a:r>
                <a:rPr kumimoji="1" lang="en-US" altLang="zh-CN" sz="1400" b="1">
                  <a:latin typeface="Times New Roman" pitchFamily="18" charset="0"/>
                  <a:ea typeface="隶书" pitchFamily="49" charset="-122"/>
                </a:rPr>
                <a:t>29</a:t>
              </a:r>
            </a:p>
            <a:p>
              <a:pPr algn="l">
                <a:lnSpc>
                  <a:spcPct val="60000"/>
                </a:lnSpc>
                <a:spcBef>
                  <a:spcPct val="50000"/>
                </a:spcBef>
              </a:pPr>
              <a:r>
                <a:rPr kumimoji="1" lang="en-US" altLang="zh-CN" sz="1400" b="1">
                  <a:latin typeface="Times New Roman" pitchFamily="18" charset="0"/>
                  <a:ea typeface="隶书" pitchFamily="49" charset="-122"/>
                </a:rPr>
                <a:t>28</a:t>
              </a:r>
            </a:p>
            <a:p>
              <a:pPr algn="l">
                <a:lnSpc>
                  <a:spcPct val="60000"/>
                </a:lnSpc>
                <a:spcBef>
                  <a:spcPct val="50000"/>
                </a:spcBef>
              </a:pPr>
              <a:r>
                <a:rPr kumimoji="1" lang="en-US" altLang="zh-CN" sz="1400" b="1">
                  <a:latin typeface="Times New Roman" pitchFamily="18" charset="0"/>
                  <a:ea typeface="隶书" pitchFamily="49" charset="-122"/>
                </a:rPr>
                <a:t>27</a:t>
              </a:r>
            </a:p>
            <a:p>
              <a:pPr algn="l">
                <a:lnSpc>
                  <a:spcPct val="60000"/>
                </a:lnSpc>
                <a:spcBef>
                  <a:spcPct val="50000"/>
                </a:spcBef>
              </a:pPr>
              <a:r>
                <a:rPr kumimoji="1" lang="en-US" altLang="zh-CN" sz="1400" b="1">
                  <a:latin typeface="Times New Roman" pitchFamily="18" charset="0"/>
                  <a:ea typeface="隶书" pitchFamily="49" charset="-122"/>
                </a:rPr>
                <a:t>26</a:t>
              </a:r>
            </a:p>
            <a:p>
              <a:pPr algn="l">
                <a:lnSpc>
                  <a:spcPct val="60000"/>
                </a:lnSpc>
                <a:spcBef>
                  <a:spcPct val="50000"/>
                </a:spcBef>
              </a:pPr>
              <a:r>
                <a:rPr kumimoji="1" lang="en-US" altLang="zh-CN" sz="1400" b="1">
                  <a:latin typeface="Times New Roman" pitchFamily="18" charset="0"/>
                  <a:ea typeface="隶书" pitchFamily="49" charset="-122"/>
                </a:rPr>
                <a:t>25</a:t>
              </a:r>
            </a:p>
            <a:p>
              <a:pPr algn="l">
                <a:lnSpc>
                  <a:spcPct val="60000"/>
                </a:lnSpc>
                <a:spcBef>
                  <a:spcPct val="50000"/>
                </a:spcBef>
              </a:pPr>
              <a:r>
                <a:rPr kumimoji="1" lang="en-US" altLang="zh-CN" sz="1400" b="1">
                  <a:latin typeface="Times New Roman" pitchFamily="18" charset="0"/>
                  <a:ea typeface="隶书" pitchFamily="49" charset="-122"/>
                </a:rPr>
                <a:t>24</a:t>
              </a:r>
            </a:p>
            <a:p>
              <a:pPr algn="l">
                <a:lnSpc>
                  <a:spcPct val="60000"/>
                </a:lnSpc>
                <a:spcBef>
                  <a:spcPct val="50000"/>
                </a:spcBef>
              </a:pPr>
              <a:r>
                <a:rPr kumimoji="1" lang="en-US" altLang="zh-CN" sz="1400" b="1">
                  <a:latin typeface="Times New Roman" pitchFamily="18" charset="0"/>
                  <a:ea typeface="隶书" pitchFamily="49" charset="-122"/>
                </a:rPr>
                <a:t>23</a:t>
              </a:r>
            </a:p>
            <a:p>
              <a:pPr algn="l">
                <a:lnSpc>
                  <a:spcPct val="60000"/>
                </a:lnSpc>
                <a:spcBef>
                  <a:spcPct val="50000"/>
                </a:spcBef>
              </a:pPr>
              <a:r>
                <a:rPr kumimoji="1" lang="en-US" altLang="zh-CN" sz="1400" b="1">
                  <a:latin typeface="Times New Roman" pitchFamily="18" charset="0"/>
                  <a:ea typeface="隶书" pitchFamily="49" charset="-122"/>
                </a:rPr>
                <a:t>22</a:t>
              </a:r>
            </a:p>
            <a:p>
              <a:pPr algn="l">
                <a:lnSpc>
                  <a:spcPct val="60000"/>
                </a:lnSpc>
                <a:spcBef>
                  <a:spcPct val="50000"/>
                </a:spcBef>
              </a:pPr>
              <a:r>
                <a:rPr kumimoji="1" lang="en-US" altLang="zh-CN" sz="1400" b="1">
                  <a:latin typeface="Times New Roman" pitchFamily="18" charset="0"/>
                  <a:ea typeface="隶书" pitchFamily="49" charset="-122"/>
                </a:rPr>
                <a:t>21</a:t>
              </a:r>
            </a:p>
          </p:txBody>
        </p:sp>
        <p:sp>
          <p:nvSpPr>
            <p:cNvPr id="26" name="Line 8"/>
            <p:cNvSpPr>
              <a:spLocks noChangeShapeType="1"/>
            </p:cNvSpPr>
            <p:nvPr/>
          </p:nvSpPr>
          <p:spPr bwMode="auto">
            <a:xfrm>
              <a:off x="1586" y="714"/>
              <a:ext cx="384"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 name="Line 9"/>
            <p:cNvSpPr>
              <a:spLocks noChangeShapeType="1"/>
            </p:cNvSpPr>
            <p:nvPr/>
          </p:nvSpPr>
          <p:spPr bwMode="auto">
            <a:xfrm>
              <a:off x="1586" y="858"/>
              <a:ext cx="384"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 name="Line 11"/>
            <p:cNvSpPr>
              <a:spLocks noChangeShapeType="1"/>
            </p:cNvSpPr>
            <p:nvPr/>
          </p:nvSpPr>
          <p:spPr bwMode="auto">
            <a:xfrm>
              <a:off x="1586" y="1002"/>
              <a:ext cx="384"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 name="Line 12"/>
            <p:cNvSpPr>
              <a:spLocks noChangeShapeType="1"/>
            </p:cNvSpPr>
            <p:nvPr/>
          </p:nvSpPr>
          <p:spPr bwMode="auto">
            <a:xfrm>
              <a:off x="1586" y="1146"/>
              <a:ext cx="384"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0" name="Line 13"/>
            <p:cNvSpPr>
              <a:spLocks noChangeShapeType="1"/>
            </p:cNvSpPr>
            <p:nvPr/>
          </p:nvSpPr>
          <p:spPr bwMode="auto">
            <a:xfrm>
              <a:off x="1586" y="1290"/>
              <a:ext cx="384"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 name="Line 14"/>
            <p:cNvSpPr>
              <a:spLocks noChangeShapeType="1"/>
            </p:cNvSpPr>
            <p:nvPr/>
          </p:nvSpPr>
          <p:spPr bwMode="auto">
            <a:xfrm>
              <a:off x="1586" y="1434"/>
              <a:ext cx="384"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2" name="Line 15"/>
            <p:cNvSpPr>
              <a:spLocks noChangeShapeType="1"/>
            </p:cNvSpPr>
            <p:nvPr/>
          </p:nvSpPr>
          <p:spPr bwMode="auto">
            <a:xfrm>
              <a:off x="1586" y="1578"/>
              <a:ext cx="384"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 name="Line 16"/>
            <p:cNvSpPr>
              <a:spLocks noChangeShapeType="1"/>
            </p:cNvSpPr>
            <p:nvPr/>
          </p:nvSpPr>
          <p:spPr bwMode="auto">
            <a:xfrm>
              <a:off x="1586" y="1722"/>
              <a:ext cx="384"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 name="Line 17"/>
            <p:cNvSpPr>
              <a:spLocks noChangeShapeType="1"/>
            </p:cNvSpPr>
            <p:nvPr/>
          </p:nvSpPr>
          <p:spPr bwMode="auto">
            <a:xfrm>
              <a:off x="1586" y="1914"/>
              <a:ext cx="384"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 name="Line 18"/>
            <p:cNvSpPr>
              <a:spLocks noChangeShapeType="1"/>
            </p:cNvSpPr>
            <p:nvPr/>
          </p:nvSpPr>
          <p:spPr bwMode="auto">
            <a:xfrm>
              <a:off x="1586" y="2058"/>
              <a:ext cx="384"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 name="Line 19"/>
            <p:cNvSpPr>
              <a:spLocks noChangeShapeType="1"/>
            </p:cNvSpPr>
            <p:nvPr/>
          </p:nvSpPr>
          <p:spPr bwMode="auto">
            <a:xfrm>
              <a:off x="1586" y="2202"/>
              <a:ext cx="384"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 name="Line 20"/>
            <p:cNvSpPr>
              <a:spLocks noChangeShapeType="1"/>
            </p:cNvSpPr>
            <p:nvPr/>
          </p:nvSpPr>
          <p:spPr bwMode="auto">
            <a:xfrm>
              <a:off x="1586" y="2346"/>
              <a:ext cx="384"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 name="Line 21"/>
            <p:cNvSpPr>
              <a:spLocks noChangeShapeType="1"/>
            </p:cNvSpPr>
            <p:nvPr/>
          </p:nvSpPr>
          <p:spPr bwMode="auto">
            <a:xfrm>
              <a:off x="1586" y="2490"/>
              <a:ext cx="384"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9" name="Line 22"/>
            <p:cNvSpPr>
              <a:spLocks noChangeShapeType="1"/>
            </p:cNvSpPr>
            <p:nvPr/>
          </p:nvSpPr>
          <p:spPr bwMode="auto">
            <a:xfrm>
              <a:off x="1586" y="2634"/>
              <a:ext cx="384"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0" name="Line 23"/>
            <p:cNvSpPr>
              <a:spLocks noChangeShapeType="1"/>
            </p:cNvSpPr>
            <p:nvPr/>
          </p:nvSpPr>
          <p:spPr bwMode="auto">
            <a:xfrm>
              <a:off x="1586" y="2778"/>
              <a:ext cx="384"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1" name="Line 24"/>
            <p:cNvSpPr>
              <a:spLocks noChangeShapeType="1"/>
            </p:cNvSpPr>
            <p:nvPr/>
          </p:nvSpPr>
          <p:spPr bwMode="auto">
            <a:xfrm>
              <a:off x="1586" y="2922"/>
              <a:ext cx="384"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 name="Line 25"/>
            <p:cNvSpPr>
              <a:spLocks noChangeShapeType="1"/>
            </p:cNvSpPr>
            <p:nvPr/>
          </p:nvSpPr>
          <p:spPr bwMode="auto">
            <a:xfrm>
              <a:off x="1586" y="3066"/>
              <a:ext cx="384"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 name="Line 26"/>
            <p:cNvSpPr>
              <a:spLocks noChangeShapeType="1"/>
            </p:cNvSpPr>
            <p:nvPr/>
          </p:nvSpPr>
          <p:spPr bwMode="auto">
            <a:xfrm>
              <a:off x="1586" y="3210"/>
              <a:ext cx="384"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 name="Line 27"/>
            <p:cNvSpPr>
              <a:spLocks noChangeShapeType="1"/>
            </p:cNvSpPr>
            <p:nvPr/>
          </p:nvSpPr>
          <p:spPr bwMode="auto">
            <a:xfrm>
              <a:off x="1586" y="3354"/>
              <a:ext cx="384"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 name="Line 28"/>
            <p:cNvSpPr>
              <a:spLocks noChangeShapeType="1"/>
            </p:cNvSpPr>
            <p:nvPr/>
          </p:nvSpPr>
          <p:spPr bwMode="auto">
            <a:xfrm>
              <a:off x="1586" y="3498"/>
              <a:ext cx="384" cy="0"/>
            </a:xfrm>
            <a:prstGeom prst="line">
              <a:avLst/>
            </a:prstGeom>
            <a:noFill/>
            <a:ln w="12700">
              <a:solidFill>
                <a:srgbClr val="969696"/>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 name="Text Box 29"/>
            <p:cNvSpPr txBox="1">
              <a:spLocks noChangeArrowheads="1"/>
            </p:cNvSpPr>
            <p:nvPr/>
          </p:nvSpPr>
          <p:spPr bwMode="auto">
            <a:xfrm>
              <a:off x="1202" y="618"/>
              <a:ext cx="432" cy="3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60000"/>
                </a:lnSpc>
                <a:spcBef>
                  <a:spcPct val="50000"/>
                </a:spcBef>
              </a:pPr>
              <a:r>
                <a:rPr kumimoji="1" lang="en-US" altLang="zh-CN" sz="2000" b="1" dirty="0">
                  <a:solidFill>
                    <a:srgbClr val="3333FF"/>
                  </a:solidFill>
                  <a:latin typeface="Times New Roman" pitchFamily="18" charset="0"/>
                  <a:ea typeface="隶书" pitchFamily="49" charset="-122"/>
                </a:rPr>
                <a:t> </a:t>
              </a:r>
              <a:r>
                <a:rPr kumimoji="1" lang="en-US" altLang="zh-CN" sz="1400" b="1" dirty="0">
                  <a:solidFill>
                    <a:srgbClr val="3333FF"/>
                  </a:solidFill>
                  <a:latin typeface="Times New Roman" pitchFamily="18" charset="0"/>
                  <a:ea typeface="隶书" pitchFamily="49" charset="-122"/>
                </a:rPr>
                <a:t>GND</a:t>
              </a: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  A</a:t>
              </a:r>
              <a:r>
                <a:rPr kumimoji="1" lang="en-US" altLang="zh-CN" sz="1600" b="1" baseline="-16000" dirty="0">
                  <a:solidFill>
                    <a:srgbClr val="3333FF"/>
                  </a:solidFill>
                  <a:latin typeface="Times New Roman" pitchFamily="18" charset="0"/>
                  <a:ea typeface="隶书" pitchFamily="49" charset="-122"/>
                </a:rPr>
                <a:t>14</a:t>
              </a: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  A</a:t>
              </a:r>
              <a:r>
                <a:rPr kumimoji="1" lang="en-US" altLang="zh-CN" sz="1600" b="1" baseline="-16000" dirty="0">
                  <a:solidFill>
                    <a:srgbClr val="3333FF"/>
                  </a:solidFill>
                  <a:latin typeface="Times New Roman" pitchFamily="18" charset="0"/>
                  <a:ea typeface="隶书" pitchFamily="49" charset="-122"/>
                </a:rPr>
                <a:t>13</a:t>
              </a: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  A</a:t>
              </a:r>
              <a:r>
                <a:rPr kumimoji="1" lang="en-US" altLang="zh-CN" sz="1600" b="1" baseline="-16000" dirty="0">
                  <a:solidFill>
                    <a:srgbClr val="3333FF"/>
                  </a:solidFill>
                  <a:latin typeface="Times New Roman" pitchFamily="18" charset="0"/>
                  <a:ea typeface="隶书" pitchFamily="49" charset="-122"/>
                </a:rPr>
                <a:t>12</a:t>
              </a:r>
              <a:endParaRPr kumimoji="1" lang="en-US" altLang="zh-CN" sz="1400" b="1" baseline="-2000" dirty="0">
                <a:solidFill>
                  <a:srgbClr val="3333FF"/>
                </a:solidFill>
                <a:latin typeface="Times New Roman" pitchFamily="18" charset="0"/>
                <a:ea typeface="隶书" pitchFamily="49" charset="-122"/>
              </a:endParaRP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  A</a:t>
              </a:r>
              <a:r>
                <a:rPr kumimoji="1" lang="en-US" altLang="zh-CN" sz="1600" b="1" baseline="-16000" dirty="0">
                  <a:solidFill>
                    <a:srgbClr val="3333FF"/>
                  </a:solidFill>
                  <a:latin typeface="Times New Roman" pitchFamily="18" charset="0"/>
                  <a:ea typeface="隶书" pitchFamily="49" charset="-122"/>
                </a:rPr>
                <a:t>11</a:t>
              </a:r>
              <a:endParaRPr kumimoji="1" lang="en-US" altLang="zh-CN" sz="1400" b="1" baseline="-2000" dirty="0">
                <a:solidFill>
                  <a:srgbClr val="3333FF"/>
                </a:solidFill>
                <a:latin typeface="Times New Roman" pitchFamily="18" charset="0"/>
                <a:ea typeface="隶书" pitchFamily="49" charset="-122"/>
              </a:endParaRP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  A</a:t>
              </a:r>
              <a:r>
                <a:rPr kumimoji="1" lang="en-US" altLang="zh-CN" sz="1600" b="1" baseline="-16000" dirty="0">
                  <a:solidFill>
                    <a:srgbClr val="3333FF"/>
                  </a:solidFill>
                  <a:latin typeface="Times New Roman" pitchFamily="18" charset="0"/>
                  <a:ea typeface="隶书" pitchFamily="49" charset="-122"/>
                </a:rPr>
                <a:t>10</a:t>
              </a:r>
              <a:endParaRPr kumimoji="1" lang="en-US" altLang="zh-CN" sz="1400" b="1" baseline="-2000" dirty="0">
                <a:solidFill>
                  <a:srgbClr val="3333FF"/>
                </a:solidFill>
                <a:latin typeface="Times New Roman" pitchFamily="18" charset="0"/>
                <a:ea typeface="隶书" pitchFamily="49" charset="-122"/>
              </a:endParaRP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   A</a:t>
              </a:r>
              <a:r>
                <a:rPr kumimoji="1" lang="en-US" altLang="zh-CN" sz="1600" b="1" baseline="-16000" dirty="0">
                  <a:solidFill>
                    <a:srgbClr val="3333FF"/>
                  </a:solidFill>
                  <a:latin typeface="Times New Roman" pitchFamily="18" charset="0"/>
                  <a:ea typeface="隶书" pitchFamily="49" charset="-122"/>
                </a:rPr>
                <a:t>9</a:t>
              </a:r>
              <a:endParaRPr kumimoji="1" lang="en-US" altLang="zh-CN" sz="1400" b="1" baseline="-2000" dirty="0">
                <a:solidFill>
                  <a:srgbClr val="3333FF"/>
                </a:solidFill>
                <a:latin typeface="Times New Roman" pitchFamily="18" charset="0"/>
                <a:ea typeface="隶书" pitchFamily="49" charset="-122"/>
              </a:endParaRP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   A</a:t>
              </a:r>
              <a:r>
                <a:rPr kumimoji="1" lang="en-US" altLang="zh-CN" sz="1600" b="1" baseline="-16000" dirty="0">
                  <a:solidFill>
                    <a:srgbClr val="3333FF"/>
                  </a:solidFill>
                  <a:latin typeface="Times New Roman" pitchFamily="18" charset="0"/>
                  <a:ea typeface="隶书" pitchFamily="49" charset="-122"/>
                </a:rPr>
                <a:t>8</a:t>
              </a:r>
              <a:endParaRPr kumimoji="1" lang="en-US" altLang="zh-CN" sz="1400" b="1" baseline="-2000" dirty="0">
                <a:solidFill>
                  <a:srgbClr val="3333FF"/>
                </a:solidFill>
                <a:latin typeface="Times New Roman" pitchFamily="18" charset="0"/>
                <a:ea typeface="隶书" pitchFamily="49" charset="-122"/>
              </a:endParaRP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   AD</a:t>
              </a:r>
              <a:r>
                <a:rPr kumimoji="1" lang="en-US" altLang="zh-CN" sz="1600" b="1" baseline="-16000" dirty="0">
                  <a:solidFill>
                    <a:srgbClr val="3333FF"/>
                  </a:solidFill>
                  <a:latin typeface="Times New Roman" pitchFamily="18" charset="0"/>
                  <a:ea typeface="隶书" pitchFamily="49" charset="-122"/>
                </a:rPr>
                <a:t>7</a:t>
              </a:r>
              <a:endParaRPr kumimoji="1" lang="en-US" altLang="zh-CN" sz="1400" b="1" baseline="-2000" dirty="0">
                <a:solidFill>
                  <a:srgbClr val="3333FF"/>
                </a:solidFill>
                <a:latin typeface="Times New Roman" pitchFamily="18" charset="0"/>
                <a:ea typeface="隶书" pitchFamily="49" charset="-122"/>
              </a:endParaRP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   AD</a:t>
              </a:r>
              <a:r>
                <a:rPr kumimoji="1" lang="en-US" altLang="zh-CN" sz="1600" b="1" baseline="-16000" dirty="0">
                  <a:solidFill>
                    <a:srgbClr val="3333FF"/>
                  </a:solidFill>
                  <a:latin typeface="Times New Roman" pitchFamily="18" charset="0"/>
                  <a:ea typeface="隶书" pitchFamily="49" charset="-122"/>
                </a:rPr>
                <a:t>6</a:t>
              </a:r>
              <a:endParaRPr kumimoji="1" lang="en-US" altLang="zh-CN" sz="1400" b="1" baseline="-2000" dirty="0">
                <a:solidFill>
                  <a:srgbClr val="3333FF"/>
                </a:solidFill>
                <a:latin typeface="Times New Roman" pitchFamily="18" charset="0"/>
                <a:ea typeface="隶书" pitchFamily="49" charset="-122"/>
              </a:endParaRP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   AD</a:t>
              </a:r>
              <a:r>
                <a:rPr kumimoji="1" lang="en-US" altLang="zh-CN" sz="1600" b="1" baseline="-16000" dirty="0">
                  <a:solidFill>
                    <a:srgbClr val="3333FF"/>
                  </a:solidFill>
                  <a:latin typeface="Times New Roman" pitchFamily="18" charset="0"/>
                  <a:ea typeface="隶书" pitchFamily="49" charset="-122"/>
                </a:rPr>
                <a:t>5</a:t>
              </a:r>
              <a:endParaRPr kumimoji="1" lang="en-US" altLang="zh-CN" sz="1400" b="1" baseline="-2000" dirty="0">
                <a:solidFill>
                  <a:srgbClr val="3333FF"/>
                </a:solidFill>
                <a:latin typeface="Times New Roman" pitchFamily="18" charset="0"/>
                <a:ea typeface="隶书" pitchFamily="49" charset="-122"/>
              </a:endParaRP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   AD</a:t>
              </a:r>
              <a:r>
                <a:rPr kumimoji="1" lang="en-US" altLang="zh-CN" sz="1600" b="1" baseline="-16000" dirty="0">
                  <a:solidFill>
                    <a:srgbClr val="3333FF"/>
                  </a:solidFill>
                  <a:latin typeface="Times New Roman" pitchFamily="18" charset="0"/>
                  <a:ea typeface="隶书" pitchFamily="49" charset="-122"/>
                </a:rPr>
                <a:t>4</a:t>
              </a:r>
              <a:endParaRPr kumimoji="1" lang="en-US" altLang="zh-CN" sz="1400" b="1" baseline="-2000" dirty="0">
                <a:solidFill>
                  <a:srgbClr val="3333FF"/>
                </a:solidFill>
                <a:latin typeface="Times New Roman" pitchFamily="18" charset="0"/>
                <a:ea typeface="隶书" pitchFamily="49" charset="-122"/>
              </a:endParaRP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   AD</a:t>
              </a:r>
              <a:r>
                <a:rPr kumimoji="1" lang="en-US" altLang="zh-CN" sz="1600" b="1" baseline="-16000" dirty="0">
                  <a:solidFill>
                    <a:srgbClr val="3333FF"/>
                  </a:solidFill>
                  <a:latin typeface="Times New Roman" pitchFamily="18" charset="0"/>
                  <a:ea typeface="隶书" pitchFamily="49" charset="-122"/>
                </a:rPr>
                <a:t>3</a:t>
              </a:r>
              <a:endParaRPr kumimoji="1" lang="en-US" altLang="zh-CN" sz="1400" b="1" baseline="-2000" dirty="0">
                <a:solidFill>
                  <a:srgbClr val="3333FF"/>
                </a:solidFill>
                <a:latin typeface="Times New Roman" pitchFamily="18" charset="0"/>
                <a:ea typeface="隶书" pitchFamily="49" charset="-122"/>
              </a:endParaRP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   AD</a:t>
              </a:r>
              <a:r>
                <a:rPr kumimoji="1" lang="en-US" altLang="zh-CN" sz="1600" b="1" baseline="-16000" dirty="0">
                  <a:solidFill>
                    <a:srgbClr val="3333FF"/>
                  </a:solidFill>
                  <a:latin typeface="Times New Roman" pitchFamily="18" charset="0"/>
                  <a:ea typeface="隶书" pitchFamily="49" charset="-122"/>
                </a:rPr>
                <a:t>2</a:t>
              </a:r>
              <a:endParaRPr kumimoji="1" lang="en-US" altLang="zh-CN" sz="1400" b="1" baseline="-2000" dirty="0">
                <a:solidFill>
                  <a:srgbClr val="3333FF"/>
                </a:solidFill>
                <a:latin typeface="Times New Roman" pitchFamily="18" charset="0"/>
                <a:ea typeface="隶书" pitchFamily="49" charset="-122"/>
              </a:endParaRP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   AD</a:t>
              </a:r>
              <a:r>
                <a:rPr kumimoji="1" lang="en-US" altLang="zh-CN" sz="1600" b="1" baseline="-16000" dirty="0">
                  <a:solidFill>
                    <a:srgbClr val="3333FF"/>
                  </a:solidFill>
                  <a:latin typeface="Times New Roman" pitchFamily="18" charset="0"/>
                  <a:ea typeface="隶书" pitchFamily="49" charset="-122"/>
                </a:rPr>
                <a:t>1</a:t>
              </a:r>
              <a:endParaRPr kumimoji="1" lang="en-US" altLang="zh-CN" sz="1400" b="1" baseline="-2000" dirty="0">
                <a:solidFill>
                  <a:srgbClr val="3333FF"/>
                </a:solidFill>
                <a:latin typeface="Times New Roman" pitchFamily="18" charset="0"/>
                <a:ea typeface="隶书" pitchFamily="49" charset="-122"/>
              </a:endParaRP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   AD</a:t>
              </a:r>
              <a:r>
                <a:rPr kumimoji="1" lang="en-US" altLang="zh-CN" sz="1600" b="1" baseline="-16000" dirty="0">
                  <a:solidFill>
                    <a:srgbClr val="3333FF"/>
                  </a:solidFill>
                  <a:latin typeface="Times New Roman" pitchFamily="18" charset="0"/>
                  <a:ea typeface="隶书" pitchFamily="49" charset="-122"/>
                </a:rPr>
                <a:t>0</a:t>
              </a:r>
              <a:endParaRPr kumimoji="1" lang="en-US" altLang="zh-CN" sz="1400" b="1" dirty="0">
                <a:solidFill>
                  <a:srgbClr val="3333FF"/>
                </a:solidFill>
                <a:latin typeface="Times New Roman" pitchFamily="18" charset="0"/>
                <a:ea typeface="隶书" pitchFamily="49" charset="-122"/>
              </a:endParaRP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  </a:t>
              </a:r>
              <a:r>
                <a:rPr kumimoji="1" lang="en-US" altLang="zh-CN" sz="1400" b="1" dirty="0">
                  <a:solidFill>
                    <a:srgbClr val="FF0000"/>
                  </a:solidFill>
                  <a:latin typeface="Times New Roman" pitchFamily="18" charset="0"/>
                  <a:ea typeface="隶书" pitchFamily="49" charset="-122"/>
                </a:rPr>
                <a:t>NMI</a:t>
              </a: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 </a:t>
              </a:r>
              <a:r>
                <a:rPr kumimoji="1" lang="en-US" altLang="zh-CN" sz="1400" b="1" dirty="0">
                  <a:solidFill>
                    <a:srgbClr val="FF0000"/>
                  </a:solidFill>
                  <a:latin typeface="Times New Roman" pitchFamily="18" charset="0"/>
                  <a:ea typeface="隶书" pitchFamily="49" charset="-122"/>
                </a:rPr>
                <a:t>INTR</a:t>
              </a: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  CLK</a:t>
              </a: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  GND</a:t>
              </a:r>
            </a:p>
            <a:p>
              <a:pPr algn="l">
                <a:lnSpc>
                  <a:spcPct val="50000"/>
                </a:lnSpc>
                <a:spcBef>
                  <a:spcPct val="50000"/>
                </a:spcBef>
              </a:pPr>
              <a:endParaRPr kumimoji="1" lang="en-US" altLang="zh-CN" sz="1400" b="1" baseline="-2000" dirty="0">
                <a:solidFill>
                  <a:srgbClr val="3333FF"/>
                </a:solidFill>
                <a:latin typeface="Times New Roman" pitchFamily="18" charset="0"/>
                <a:ea typeface="隶书" pitchFamily="49" charset="-122"/>
              </a:endParaRPr>
            </a:p>
          </p:txBody>
        </p:sp>
        <p:sp>
          <p:nvSpPr>
            <p:cNvPr id="47" name="Text Box 49"/>
            <p:cNvSpPr txBox="1">
              <a:spLocks noChangeArrowheads="1"/>
            </p:cNvSpPr>
            <p:nvPr/>
          </p:nvSpPr>
          <p:spPr bwMode="auto">
            <a:xfrm>
              <a:off x="3218" y="666"/>
              <a:ext cx="1440" cy="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VCC</a:t>
              </a: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AD</a:t>
              </a:r>
              <a:r>
                <a:rPr kumimoji="1" lang="en-US" altLang="zh-CN" sz="1600" b="1" baseline="-16000" dirty="0">
                  <a:solidFill>
                    <a:srgbClr val="3333FF"/>
                  </a:solidFill>
                  <a:latin typeface="Times New Roman" pitchFamily="18" charset="0"/>
                  <a:ea typeface="隶书" pitchFamily="49" charset="-122"/>
                </a:rPr>
                <a:t>15</a:t>
              </a:r>
              <a:endParaRPr kumimoji="1" lang="en-US" altLang="zh-CN" sz="1400" b="1" baseline="-2000" dirty="0">
                <a:solidFill>
                  <a:srgbClr val="3333FF"/>
                </a:solidFill>
                <a:latin typeface="Times New Roman" pitchFamily="18" charset="0"/>
                <a:ea typeface="隶书" pitchFamily="49" charset="-122"/>
              </a:endParaRP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AD</a:t>
              </a:r>
              <a:r>
                <a:rPr kumimoji="1" lang="en-US" altLang="zh-CN" sz="1600" b="1" baseline="-16000" dirty="0">
                  <a:solidFill>
                    <a:srgbClr val="3333FF"/>
                  </a:solidFill>
                  <a:latin typeface="Times New Roman" pitchFamily="18" charset="0"/>
                  <a:ea typeface="隶书" pitchFamily="49" charset="-122"/>
                </a:rPr>
                <a:t>16 </a:t>
              </a:r>
              <a:r>
                <a:rPr kumimoji="1" lang="en-US" altLang="zh-CN" sz="1400" b="1" dirty="0">
                  <a:solidFill>
                    <a:srgbClr val="3333FF"/>
                  </a:solidFill>
                  <a:latin typeface="Times New Roman" pitchFamily="18" charset="0"/>
                  <a:ea typeface="隶书" pitchFamily="49" charset="-122"/>
                </a:rPr>
                <a:t>/ S</a:t>
              </a:r>
              <a:r>
                <a:rPr kumimoji="1" lang="en-US" altLang="zh-CN" sz="1600" b="1" baseline="-16000" dirty="0">
                  <a:solidFill>
                    <a:srgbClr val="3333FF"/>
                  </a:solidFill>
                  <a:latin typeface="Times New Roman" pitchFamily="18" charset="0"/>
                  <a:ea typeface="隶书" pitchFamily="49" charset="-122"/>
                </a:rPr>
                <a:t>3</a:t>
              </a: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AD</a:t>
              </a:r>
              <a:r>
                <a:rPr kumimoji="1" lang="en-US" altLang="zh-CN" sz="1600" b="1" baseline="-16000" dirty="0">
                  <a:solidFill>
                    <a:srgbClr val="3333FF"/>
                  </a:solidFill>
                  <a:latin typeface="Times New Roman" pitchFamily="18" charset="0"/>
                  <a:ea typeface="隶书" pitchFamily="49" charset="-122"/>
                </a:rPr>
                <a:t>17 </a:t>
              </a:r>
              <a:r>
                <a:rPr kumimoji="1" lang="en-US" altLang="zh-CN" sz="1400" b="1" dirty="0">
                  <a:solidFill>
                    <a:srgbClr val="3333FF"/>
                  </a:solidFill>
                  <a:latin typeface="Times New Roman" pitchFamily="18" charset="0"/>
                  <a:ea typeface="隶书" pitchFamily="49" charset="-122"/>
                </a:rPr>
                <a:t>/ S</a:t>
              </a:r>
              <a:r>
                <a:rPr kumimoji="1" lang="en-US" altLang="zh-CN" sz="1600" b="1" baseline="-16000" dirty="0">
                  <a:solidFill>
                    <a:srgbClr val="3333FF"/>
                  </a:solidFill>
                  <a:latin typeface="Times New Roman" pitchFamily="18" charset="0"/>
                  <a:ea typeface="隶书" pitchFamily="49" charset="-122"/>
                </a:rPr>
                <a:t>4</a:t>
              </a:r>
              <a:endParaRPr kumimoji="1" lang="en-US" altLang="zh-CN" sz="1400" b="1" baseline="-2000" dirty="0">
                <a:solidFill>
                  <a:srgbClr val="3333FF"/>
                </a:solidFill>
                <a:latin typeface="Times New Roman" pitchFamily="18" charset="0"/>
                <a:ea typeface="隶书" pitchFamily="49" charset="-122"/>
              </a:endParaRP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AD</a:t>
              </a:r>
              <a:r>
                <a:rPr kumimoji="1" lang="en-US" altLang="zh-CN" sz="1600" b="1" baseline="-16000" dirty="0">
                  <a:solidFill>
                    <a:srgbClr val="3333FF"/>
                  </a:solidFill>
                  <a:latin typeface="Times New Roman" pitchFamily="18" charset="0"/>
                  <a:ea typeface="隶书" pitchFamily="49" charset="-122"/>
                </a:rPr>
                <a:t>18 </a:t>
              </a:r>
              <a:r>
                <a:rPr kumimoji="1" lang="en-US" altLang="zh-CN" sz="1400" b="1" dirty="0">
                  <a:solidFill>
                    <a:srgbClr val="3333FF"/>
                  </a:solidFill>
                  <a:latin typeface="Times New Roman" pitchFamily="18" charset="0"/>
                  <a:ea typeface="隶书" pitchFamily="49" charset="-122"/>
                </a:rPr>
                <a:t>/ S</a:t>
              </a:r>
              <a:r>
                <a:rPr kumimoji="1" lang="en-US" altLang="zh-CN" sz="1600" b="1" baseline="-16000" dirty="0">
                  <a:solidFill>
                    <a:srgbClr val="3333FF"/>
                  </a:solidFill>
                  <a:latin typeface="Times New Roman" pitchFamily="18" charset="0"/>
                  <a:ea typeface="隶书" pitchFamily="49" charset="-122"/>
                </a:rPr>
                <a:t>5</a:t>
              </a:r>
              <a:endParaRPr kumimoji="1" lang="en-US" altLang="zh-CN" sz="1400" b="1" baseline="-2000" dirty="0">
                <a:solidFill>
                  <a:srgbClr val="3333FF"/>
                </a:solidFill>
                <a:latin typeface="Times New Roman" pitchFamily="18" charset="0"/>
                <a:ea typeface="隶书" pitchFamily="49" charset="-122"/>
              </a:endParaRP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AD</a:t>
              </a:r>
              <a:r>
                <a:rPr kumimoji="1" lang="en-US" altLang="zh-CN" sz="1600" b="1" baseline="-16000" dirty="0">
                  <a:solidFill>
                    <a:srgbClr val="3333FF"/>
                  </a:solidFill>
                  <a:latin typeface="Times New Roman" pitchFamily="18" charset="0"/>
                  <a:ea typeface="隶书" pitchFamily="49" charset="-122"/>
                </a:rPr>
                <a:t>19 </a:t>
              </a:r>
              <a:r>
                <a:rPr kumimoji="1" lang="en-US" altLang="zh-CN" sz="1400" b="1" dirty="0">
                  <a:solidFill>
                    <a:srgbClr val="3333FF"/>
                  </a:solidFill>
                  <a:latin typeface="Times New Roman" pitchFamily="18" charset="0"/>
                  <a:ea typeface="隶书" pitchFamily="49" charset="-122"/>
                </a:rPr>
                <a:t>/ S</a:t>
              </a:r>
              <a:r>
                <a:rPr kumimoji="1" lang="en-US" altLang="zh-CN" sz="1600" b="1" baseline="-16000" dirty="0">
                  <a:solidFill>
                    <a:srgbClr val="3333FF"/>
                  </a:solidFill>
                  <a:latin typeface="Times New Roman" pitchFamily="18" charset="0"/>
                  <a:ea typeface="隶书" pitchFamily="49" charset="-122"/>
                </a:rPr>
                <a:t>6</a:t>
              </a:r>
              <a:endParaRPr kumimoji="1" lang="en-US" altLang="zh-CN" sz="1400" b="1" baseline="-2000" dirty="0">
                <a:solidFill>
                  <a:srgbClr val="3333FF"/>
                </a:solidFill>
                <a:latin typeface="Times New Roman" pitchFamily="18" charset="0"/>
                <a:ea typeface="隶书" pitchFamily="49" charset="-122"/>
              </a:endParaRP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SS0*             (HIGH)</a:t>
              </a: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MN / MX*</a:t>
              </a: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RD*</a:t>
              </a: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HOLD      (RQ)*/ GT0*)</a:t>
              </a: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HLDA      (RQ1* /GT1*)</a:t>
              </a: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WR*          (LOCK*)</a:t>
              </a: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M / IO       ( S2*</a:t>
              </a:r>
              <a:r>
                <a:rPr kumimoji="1" lang="en-US" altLang="zh-CN" sz="1400" b="1" baseline="-2000" dirty="0">
                  <a:solidFill>
                    <a:srgbClr val="3333FF"/>
                  </a:solidFill>
                  <a:latin typeface="Times New Roman" pitchFamily="18" charset="0"/>
                  <a:ea typeface="隶书" pitchFamily="49" charset="-122"/>
                </a:rPr>
                <a:t> </a:t>
              </a:r>
              <a:r>
                <a:rPr kumimoji="1" lang="en-US" altLang="zh-CN" sz="1400" b="1" dirty="0">
                  <a:solidFill>
                    <a:srgbClr val="3333FF"/>
                  </a:solidFill>
                  <a:latin typeface="Times New Roman" pitchFamily="18" charset="0"/>
                  <a:ea typeface="隶书" pitchFamily="49" charset="-122"/>
                </a:rPr>
                <a:t>)</a:t>
              </a: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DT / R*      ( S1*</a:t>
              </a:r>
              <a:r>
                <a:rPr kumimoji="1" lang="en-US" altLang="zh-CN" sz="1400" b="1" baseline="-2000" dirty="0">
                  <a:solidFill>
                    <a:srgbClr val="3333FF"/>
                  </a:solidFill>
                  <a:latin typeface="Times New Roman" pitchFamily="18" charset="0"/>
                  <a:ea typeface="隶书" pitchFamily="49" charset="-122"/>
                </a:rPr>
                <a:t> </a:t>
              </a:r>
              <a:r>
                <a:rPr kumimoji="1" lang="en-US" altLang="zh-CN" sz="1400" b="1" dirty="0">
                  <a:solidFill>
                    <a:srgbClr val="3333FF"/>
                  </a:solidFill>
                  <a:latin typeface="Times New Roman" pitchFamily="18" charset="0"/>
                  <a:ea typeface="隶书" pitchFamily="49" charset="-122"/>
                </a:rPr>
                <a:t>)</a:t>
              </a:r>
              <a:endParaRPr kumimoji="1" lang="en-US" altLang="zh-CN" sz="1400" b="1" baseline="-2000" dirty="0">
                <a:solidFill>
                  <a:srgbClr val="3333FF"/>
                </a:solidFill>
                <a:latin typeface="Times New Roman" pitchFamily="18" charset="0"/>
                <a:ea typeface="隶书" pitchFamily="49" charset="-122"/>
              </a:endParaRP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DEN          ( S0</a:t>
              </a:r>
              <a:r>
                <a:rPr kumimoji="1" lang="en-US" altLang="zh-CN" sz="1400" b="1" baseline="-2000" dirty="0">
                  <a:solidFill>
                    <a:srgbClr val="3333FF"/>
                  </a:solidFill>
                  <a:latin typeface="Times New Roman" pitchFamily="18" charset="0"/>
                  <a:ea typeface="隶书" pitchFamily="49" charset="-122"/>
                </a:rPr>
                <a:t> </a:t>
              </a:r>
              <a:r>
                <a:rPr kumimoji="1" lang="en-US" altLang="zh-CN" sz="1400" b="1" dirty="0">
                  <a:solidFill>
                    <a:srgbClr val="3333FF"/>
                  </a:solidFill>
                  <a:latin typeface="Times New Roman" pitchFamily="18" charset="0"/>
                  <a:ea typeface="隶书" pitchFamily="49" charset="-122"/>
                </a:rPr>
                <a:t>)</a:t>
              </a:r>
              <a:endParaRPr kumimoji="1" lang="en-US" altLang="zh-CN" sz="1400" b="1" baseline="-2000" dirty="0">
                <a:solidFill>
                  <a:srgbClr val="3333FF"/>
                </a:solidFill>
                <a:latin typeface="Times New Roman" pitchFamily="18" charset="0"/>
                <a:ea typeface="隶书" pitchFamily="49" charset="-122"/>
              </a:endParaRP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ALE</a:t>
              </a:r>
            </a:p>
            <a:p>
              <a:pPr algn="l">
                <a:lnSpc>
                  <a:spcPct val="60000"/>
                </a:lnSpc>
                <a:spcBef>
                  <a:spcPct val="50000"/>
                </a:spcBef>
              </a:pPr>
              <a:r>
                <a:rPr kumimoji="1" lang="en-US" altLang="zh-CN" sz="1400" b="1" dirty="0" smtClean="0">
                  <a:solidFill>
                    <a:srgbClr val="FF0000"/>
                  </a:solidFill>
                  <a:latin typeface="Times New Roman" pitchFamily="18" charset="0"/>
                  <a:ea typeface="隶书" pitchFamily="49" charset="-122"/>
                </a:rPr>
                <a:t>INTA*</a:t>
              </a:r>
              <a:endParaRPr kumimoji="1" lang="en-US" altLang="zh-CN" sz="1400" b="1" dirty="0">
                <a:solidFill>
                  <a:srgbClr val="FF0000"/>
                </a:solidFill>
                <a:latin typeface="Times New Roman" pitchFamily="18" charset="0"/>
                <a:ea typeface="隶书" pitchFamily="49" charset="-122"/>
              </a:endParaRP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TEST*</a:t>
              </a: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READY</a:t>
              </a:r>
            </a:p>
            <a:p>
              <a:pPr algn="l">
                <a:lnSpc>
                  <a:spcPct val="60000"/>
                </a:lnSpc>
                <a:spcBef>
                  <a:spcPct val="50000"/>
                </a:spcBef>
              </a:pPr>
              <a:r>
                <a:rPr kumimoji="1" lang="en-US" altLang="zh-CN" sz="1400" b="1" dirty="0">
                  <a:solidFill>
                    <a:srgbClr val="3333FF"/>
                  </a:solidFill>
                  <a:latin typeface="Times New Roman" pitchFamily="18" charset="0"/>
                  <a:ea typeface="隶书" pitchFamily="49" charset="-122"/>
                </a:rPr>
                <a:t>RESET</a:t>
              </a:r>
            </a:p>
            <a:p>
              <a:pPr algn="l">
                <a:lnSpc>
                  <a:spcPct val="60000"/>
                </a:lnSpc>
                <a:spcBef>
                  <a:spcPct val="50000"/>
                </a:spcBef>
              </a:pPr>
              <a:endParaRPr kumimoji="1" lang="en-US" altLang="zh-CN" sz="1400" b="1" baseline="-2000" dirty="0">
                <a:solidFill>
                  <a:srgbClr val="3333FF"/>
                </a:solidFill>
                <a:latin typeface="Times New Roman" pitchFamily="18" charset="0"/>
                <a:ea typeface="隶书" pitchFamily="49" charset="-122"/>
              </a:endParaRPr>
            </a:p>
          </p:txBody>
        </p:sp>
        <p:sp>
          <p:nvSpPr>
            <p:cNvPr id="48" name="Text Box 50"/>
            <p:cNvSpPr txBox="1">
              <a:spLocks noChangeArrowheads="1"/>
            </p:cNvSpPr>
            <p:nvPr/>
          </p:nvSpPr>
          <p:spPr bwMode="auto">
            <a:xfrm>
              <a:off x="2210" y="1530"/>
              <a:ext cx="5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60000"/>
                </a:lnSpc>
                <a:spcBef>
                  <a:spcPct val="50000"/>
                </a:spcBef>
              </a:pPr>
              <a:r>
                <a:rPr kumimoji="1" lang="en-US" altLang="zh-CN" sz="2000" b="1">
                  <a:solidFill>
                    <a:schemeClr val="hlink"/>
                  </a:solidFill>
                  <a:latin typeface="Times New Roman" pitchFamily="18" charset="0"/>
                  <a:ea typeface="隶书" pitchFamily="49" charset="-122"/>
                </a:rPr>
                <a:t>8088</a:t>
              </a:r>
            </a:p>
          </p:txBody>
        </p:sp>
      </p:grpSp>
      <p:pic>
        <p:nvPicPr>
          <p:cNvPr id="49" name="Picture 51" descr="8088CPU">
            <a:hlinkClick r:id="" action="ppaction://hlinkshowjump?jump=lastslideviewed"/>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6443663" y="4629590"/>
            <a:ext cx="1905000" cy="1409700"/>
          </a:xfrm>
          <a:prstGeom prst="rect">
            <a:avLst/>
          </a:prstGeom>
        </p:spPr>
      </p:pic>
      <p:sp>
        <p:nvSpPr>
          <p:cNvPr id="50" name="Text Box 2"/>
          <p:cNvSpPr txBox="1">
            <a:spLocks noChangeArrowheads="1"/>
          </p:cNvSpPr>
          <p:nvPr/>
        </p:nvSpPr>
        <p:spPr bwMode="auto">
          <a:xfrm>
            <a:off x="476250" y="104775"/>
            <a:ext cx="4413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Wingdings" pitchFamily="2" charset="2"/>
              <a:buNone/>
              <a:defRPr/>
            </a:pPr>
            <a:r>
              <a:rPr kumimoji="1" lang="en-US" altLang="zh-CN" sz="3200" dirty="0" smtClean="0">
                <a:solidFill>
                  <a:srgbClr val="0000FF"/>
                </a:solidFill>
                <a:latin typeface="Times New Roman" pitchFamily="18" charset="0"/>
              </a:rPr>
              <a:t>8088</a:t>
            </a:r>
            <a:r>
              <a:rPr kumimoji="1" lang="zh-CN" altLang="en-US" sz="3200" dirty="0" smtClean="0">
                <a:solidFill>
                  <a:srgbClr val="0000FF"/>
                </a:solidFill>
                <a:latin typeface="Times New Roman" pitchFamily="18" charset="0"/>
              </a:rPr>
              <a:t>引脚</a:t>
            </a:r>
            <a:endParaRPr kumimoji="1" lang="zh-CN" altLang="en-US" sz="3200" dirty="0">
              <a:solidFill>
                <a:srgbClr val="0000FF"/>
              </a:solidFill>
              <a:latin typeface="Times New Roman" pitchFamily="18" charset="0"/>
            </a:endParaRPr>
          </a:p>
        </p:txBody>
      </p:sp>
    </p:spTree>
    <p:extLst>
      <p:ext uri="{BB962C8B-B14F-4D97-AF65-F5344CB8AC3E}">
        <p14:creationId xmlns:p14="http://schemas.microsoft.com/office/powerpoint/2010/main" val="3470448751"/>
      </p:ext>
    </p:extLst>
  </p:cSld>
  <p:clrMapOvr>
    <a:masterClrMapping/>
  </p:clrMapOvr>
  <p:transition>
    <p:random/>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557339" y="998730"/>
            <a:ext cx="5541963" cy="5103812"/>
            <a:chOff x="1208" y="1014"/>
            <a:chExt cx="3491" cy="3215"/>
          </a:xfrm>
        </p:grpSpPr>
        <p:sp>
          <p:nvSpPr>
            <p:cNvPr id="3" name="Rectangle 6"/>
            <p:cNvSpPr>
              <a:spLocks noChangeArrowheads="1"/>
            </p:cNvSpPr>
            <p:nvPr/>
          </p:nvSpPr>
          <p:spPr bwMode="auto">
            <a:xfrm>
              <a:off x="2221" y="1014"/>
              <a:ext cx="1591" cy="321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rgbClr val="FFFF00"/>
                </a:solidFill>
                <a:latin typeface="Arial" pitchFamily="34" charset="0"/>
              </a:endParaRPr>
            </a:p>
          </p:txBody>
        </p:sp>
        <p:grpSp>
          <p:nvGrpSpPr>
            <p:cNvPr id="4" name="Group 7"/>
            <p:cNvGrpSpPr>
              <a:grpSpLocks/>
            </p:cNvGrpSpPr>
            <p:nvPr/>
          </p:nvGrpSpPr>
          <p:grpSpPr bwMode="auto">
            <a:xfrm>
              <a:off x="1208" y="1043"/>
              <a:ext cx="3491" cy="3186"/>
              <a:chOff x="1208" y="1043"/>
              <a:chExt cx="3491" cy="3186"/>
            </a:xfrm>
          </p:grpSpPr>
          <p:grpSp>
            <p:nvGrpSpPr>
              <p:cNvPr id="5" name="Group 8"/>
              <p:cNvGrpSpPr>
                <a:grpSpLocks/>
              </p:cNvGrpSpPr>
              <p:nvPr/>
            </p:nvGrpSpPr>
            <p:grpSpPr bwMode="auto">
              <a:xfrm>
                <a:off x="1869" y="1043"/>
                <a:ext cx="2296" cy="3186"/>
                <a:chOff x="1701" y="436"/>
                <a:chExt cx="2358" cy="3266"/>
              </a:xfrm>
            </p:grpSpPr>
            <p:sp>
              <p:nvSpPr>
                <p:cNvPr id="45" name="Rectangle 9"/>
                <p:cNvSpPr>
                  <a:spLocks noChangeArrowheads="1"/>
                </p:cNvSpPr>
                <p:nvPr/>
              </p:nvSpPr>
              <p:spPr bwMode="auto">
                <a:xfrm>
                  <a:off x="2064" y="436"/>
                  <a:ext cx="318" cy="3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400" dirty="0">
                    <a:solidFill>
                      <a:srgbClr val="FF0000"/>
                    </a:solidFill>
                    <a:latin typeface="Arial" pitchFamily="34" charset="0"/>
                  </a:endParaRPr>
                </a:p>
                <a:p>
                  <a:pPr algn="ctr"/>
                  <a:r>
                    <a:rPr lang="en-US" altLang="zh-CN" sz="2400" dirty="0">
                      <a:solidFill>
                        <a:srgbClr val="FF0000"/>
                      </a:solidFill>
                      <a:latin typeface="Arial" pitchFamily="34" charset="0"/>
                    </a:rPr>
                    <a:t>1</a:t>
                  </a:r>
                </a:p>
                <a:p>
                  <a:pPr algn="ctr"/>
                  <a:r>
                    <a:rPr lang="en-US" altLang="zh-CN" sz="2400" dirty="0">
                      <a:solidFill>
                        <a:srgbClr val="FF0000"/>
                      </a:solidFill>
                      <a:latin typeface="Arial" pitchFamily="34" charset="0"/>
                    </a:rPr>
                    <a:t>2</a:t>
                  </a:r>
                </a:p>
                <a:p>
                  <a:pPr algn="ctr"/>
                  <a:r>
                    <a:rPr lang="en-US" altLang="zh-CN" sz="2400" dirty="0">
                      <a:solidFill>
                        <a:srgbClr val="FF0000"/>
                      </a:solidFill>
                      <a:latin typeface="Arial" pitchFamily="34" charset="0"/>
                    </a:rPr>
                    <a:t>3</a:t>
                  </a:r>
                </a:p>
                <a:p>
                  <a:pPr algn="ctr"/>
                  <a:r>
                    <a:rPr lang="en-US" altLang="zh-CN" sz="2400" dirty="0">
                      <a:solidFill>
                        <a:srgbClr val="FF0000"/>
                      </a:solidFill>
                      <a:latin typeface="Arial" pitchFamily="34" charset="0"/>
                    </a:rPr>
                    <a:t>4</a:t>
                  </a:r>
                </a:p>
                <a:p>
                  <a:pPr algn="ctr"/>
                  <a:r>
                    <a:rPr lang="en-US" altLang="zh-CN" sz="2400" dirty="0">
                      <a:solidFill>
                        <a:srgbClr val="FF0000"/>
                      </a:solidFill>
                      <a:latin typeface="Arial" pitchFamily="34" charset="0"/>
                    </a:rPr>
                    <a:t>5</a:t>
                  </a:r>
                </a:p>
                <a:p>
                  <a:pPr algn="ctr"/>
                  <a:r>
                    <a:rPr lang="en-US" altLang="zh-CN" sz="2400" dirty="0">
                      <a:solidFill>
                        <a:srgbClr val="FF0000"/>
                      </a:solidFill>
                      <a:latin typeface="Arial" pitchFamily="34" charset="0"/>
                    </a:rPr>
                    <a:t>6</a:t>
                  </a:r>
                </a:p>
                <a:p>
                  <a:pPr algn="ctr"/>
                  <a:r>
                    <a:rPr lang="en-US" altLang="zh-CN" sz="2400" dirty="0">
                      <a:solidFill>
                        <a:srgbClr val="FF0000"/>
                      </a:solidFill>
                      <a:latin typeface="Arial" pitchFamily="34" charset="0"/>
                    </a:rPr>
                    <a:t>7</a:t>
                  </a:r>
                </a:p>
                <a:p>
                  <a:pPr algn="ctr"/>
                  <a:r>
                    <a:rPr lang="en-US" altLang="zh-CN" sz="2400" dirty="0">
                      <a:solidFill>
                        <a:srgbClr val="FF0000"/>
                      </a:solidFill>
                      <a:latin typeface="Arial" pitchFamily="34" charset="0"/>
                    </a:rPr>
                    <a:t>8</a:t>
                  </a:r>
                </a:p>
                <a:p>
                  <a:pPr algn="ctr"/>
                  <a:r>
                    <a:rPr lang="en-US" altLang="zh-CN" sz="2400" dirty="0">
                      <a:solidFill>
                        <a:srgbClr val="FF0000"/>
                      </a:solidFill>
                      <a:latin typeface="Arial" pitchFamily="34" charset="0"/>
                    </a:rPr>
                    <a:t>9</a:t>
                  </a:r>
                </a:p>
                <a:p>
                  <a:pPr algn="ctr"/>
                  <a:r>
                    <a:rPr lang="en-US" altLang="zh-CN" sz="2400" dirty="0">
                      <a:solidFill>
                        <a:srgbClr val="FF0000"/>
                      </a:solidFill>
                      <a:latin typeface="Arial" pitchFamily="34" charset="0"/>
                    </a:rPr>
                    <a:t>10</a:t>
                  </a:r>
                </a:p>
                <a:p>
                  <a:pPr algn="ctr"/>
                  <a:r>
                    <a:rPr lang="en-US" altLang="zh-CN" sz="2400" dirty="0">
                      <a:solidFill>
                        <a:srgbClr val="FF0000"/>
                      </a:solidFill>
                      <a:latin typeface="Arial" pitchFamily="34" charset="0"/>
                    </a:rPr>
                    <a:t>11</a:t>
                  </a:r>
                </a:p>
                <a:p>
                  <a:pPr algn="ctr"/>
                  <a:r>
                    <a:rPr lang="en-US" altLang="zh-CN" sz="2400" dirty="0">
                      <a:solidFill>
                        <a:srgbClr val="FF0000"/>
                      </a:solidFill>
                      <a:latin typeface="Arial" pitchFamily="34" charset="0"/>
                    </a:rPr>
                    <a:t>12</a:t>
                  </a:r>
                </a:p>
                <a:p>
                  <a:pPr algn="ctr"/>
                  <a:r>
                    <a:rPr lang="en-US" altLang="zh-CN" sz="2400" dirty="0">
                      <a:solidFill>
                        <a:srgbClr val="FF0000"/>
                      </a:solidFill>
                      <a:latin typeface="Arial" pitchFamily="34" charset="0"/>
                    </a:rPr>
                    <a:t>13</a:t>
                  </a:r>
                </a:p>
                <a:p>
                  <a:pPr algn="ctr"/>
                  <a:r>
                    <a:rPr lang="en-US" altLang="zh-CN" sz="2400" dirty="0">
                      <a:solidFill>
                        <a:srgbClr val="FF0000"/>
                      </a:solidFill>
                      <a:latin typeface="Arial" pitchFamily="34" charset="0"/>
                    </a:rPr>
                    <a:t>14</a:t>
                  </a:r>
                </a:p>
                <a:p>
                  <a:pPr algn="ctr"/>
                  <a:endParaRPr lang="en-US" altLang="zh-CN" sz="2400" dirty="0">
                    <a:solidFill>
                      <a:srgbClr val="FF0000"/>
                    </a:solidFill>
                    <a:latin typeface="Arial" pitchFamily="34" charset="0"/>
                  </a:endParaRPr>
                </a:p>
              </p:txBody>
            </p:sp>
            <p:sp>
              <p:nvSpPr>
                <p:cNvPr id="46" name="Rectangle 10"/>
                <p:cNvSpPr>
                  <a:spLocks noChangeArrowheads="1"/>
                </p:cNvSpPr>
                <p:nvPr/>
              </p:nvSpPr>
              <p:spPr bwMode="auto">
                <a:xfrm>
                  <a:off x="3288" y="436"/>
                  <a:ext cx="318" cy="3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400" dirty="0">
                    <a:solidFill>
                      <a:srgbClr val="FF0000"/>
                    </a:solidFill>
                    <a:latin typeface="Arial" pitchFamily="34" charset="0"/>
                  </a:endParaRPr>
                </a:p>
                <a:p>
                  <a:pPr algn="ctr"/>
                  <a:r>
                    <a:rPr lang="en-US" altLang="zh-CN" sz="2400" dirty="0">
                      <a:solidFill>
                        <a:srgbClr val="FF0000"/>
                      </a:solidFill>
                      <a:latin typeface="Arial" pitchFamily="34" charset="0"/>
                    </a:rPr>
                    <a:t>28</a:t>
                  </a:r>
                </a:p>
                <a:p>
                  <a:pPr algn="ctr"/>
                  <a:r>
                    <a:rPr lang="en-US" altLang="zh-CN" sz="2400" dirty="0">
                      <a:solidFill>
                        <a:srgbClr val="FF0000"/>
                      </a:solidFill>
                      <a:latin typeface="Arial" pitchFamily="34" charset="0"/>
                    </a:rPr>
                    <a:t>27</a:t>
                  </a:r>
                </a:p>
                <a:p>
                  <a:pPr algn="ctr"/>
                  <a:r>
                    <a:rPr lang="en-US" altLang="zh-CN" sz="2400" dirty="0">
                      <a:solidFill>
                        <a:srgbClr val="FF0000"/>
                      </a:solidFill>
                      <a:latin typeface="Arial" pitchFamily="34" charset="0"/>
                    </a:rPr>
                    <a:t>26</a:t>
                  </a:r>
                </a:p>
                <a:p>
                  <a:pPr algn="ctr"/>
                  <a:r>
                    <a:rPr lang="en-US" altLang="zh-CN" sz="2400" dirty="0">
                      <a:solidFill>
                        <a:srgbClr val="FF0000"/>
                      </a:solidFill>
                      <a:latin typeface="Arial" pitchFamily="34" charset="0"/>
                    </a:rPr>
                    <a:t>25</a:t>
                  </a:r>
                </a:p>
                <a:p>
                  <a:pPr algn="ctr"/>
                  <a:r>
                    <a:rPr lang="en-US" altLang="zh-CN" sz="2400" dirty="0">
                      <a:solidFill>
                        <a:srgbClr val="FF0000"/>
                      </a:solidFill>
                      <a:latin typeface="Arial" pitchFamily="34" charset="0"/>
                    </a:rPr>
                    <a:t>24</a:t>
                  </a:r>
                </a:p>
                <a:p>
                  <a:pPr algn="ctr"/>
                  <a:r>
                    <a:rPr lang="en-US" altLang="zh-CN" sz="2400" dirty="0">
                      <a:solidFill>
                        <a:srgbClr val="FF0000"/>
                      </a:solidFill>
                      <a:latin typeface="Arial" pitchFamily="34" charset="0"/>
                    </a:rPr>
                    <a:t>23</a:t>
                  </a:r>
                </a:p>
                <a:p>
                  <a:pPr algn="ctr"/>
                  <a:r>
                    <a:rPr lang="en-US" altLang="zh-CN" sz="2400" dirty="0">
                      <a:solidFill>
                        <a:srgbClr val="FF0000"/>
                      </a:solidFill>
                      <a:latin typeface="Arial" pitchFamily="34" charset="0"/>
                    </a:rPr>
                    <a:t>22</a:t>
                  </a:r>
                </a:p>
                <a:p>
                  <a:pPr algn="ctr"/>
                  <a:r>
                    <a:rPr lang="en-US" altLang="zh-CN" sz="2400" dirty="0">
                      <a:solidFill>
                        <a:srgbClr val="FF0000"/>
                      </a:solidFill>
                      <a:latin typeface="Arial" pitchFamily="34" charset="0"/>
                    </a:rPr>
                    <a:t>21</a:t>
                  </a:r>
                </a:p>
                <a:p>
                  <a:pPr algn="ctr"/>
                  <a:r>
                    <a:rPr lang="en-US" altLang="zh-CN" sz="2400" dirty="0">
                      <a:solidFill>
                        <a:srgbClr val="FF0000"/>
                      </a:solidFill>
                      <a:latin typeface="Arial" pitchFamily="34" charset="0"/>
                    </a:rPr>
                    <a:t>20</a:t>
                  </a:r>
                </a:p>
                <a:p>
                  <a:pPr algn="ctr"/>
                  <a:r>
                    <a:rPr lang="en-US" altLang="zh-CN" sz="2400" dirty="0">
                      <a:solidFill>
                        <a:srgbClr val="FF0000"/>
                      </a:solidFill>
                      <a:latin typeface="Arial" pitchFamily="34" charset="0"/>
                    </a:rPr>
                    <a:t>19</a:t>
                  </a:r>
                </a:p>
                <a:p>
                  <a:pPr algn="ctr"/>
                  <a:r>
                    <a:rPr lang="en-US" altLang="zh-CN" sz="2400" dirty="0">
                      <a:solidFill>
                        <a:srgbClr val="FF0000"/>
                      </a:solidFill>
                      <a:latin typeface="Arial" pitchFamily="34" charset="0"/>
                    </a:rPr>
                    <a:t>18</a:t>
                  </a:r>
                </a:p>
                <a:p>
                  <a:pPr algn="ctr"/>
                  <a:r>
                    <a:rPr lang="en-US" altLang="zh-CN" sz="2400" dirty="0">
                      <a:solidFill>
                        <a:srgbClr val="FF0000"/>
                      </a:solidFill>
                      <a:latin typeface="Arial" pitchFamily="34" charset="0"/>
                    </a:rPr>
                    <a:t>17</a:t>
                  </a:r>
                </a:p>
                <a:p>
                  <a:pPr algn="ctr"/>
                  <a:r>
                    <a:rPr lang="en-US" altLang="zh-CN" sz="2400" dirty="0">
                      <a:solidFill>
                        <a:srgbClr val="FF0000"/>
                      </a:solidFill>
                      <a:latin typeface="Arial" pitchFamily="34" charset="0"/>
                    </a:rPr>
                    <a:t>16</a:t>
                  </a:r>
                </a:p>
                <a:p>
                  <a:pPr algn="ctr"/>
                  <a:r>
                    <a:rPr lang="en-US" altLang="zh-CN" sz="2400" dirty="0">
                      <a:solidFill>
                        <a:srgbClr val="FF0000"/>
                      </a:solidFill>
                      <a:latin typeface="Arial" pitchFamily="34" charset="0"/>
                    </a:rPr>
                    <a:t>15</a:t>
                  </a:r>
                </a:p>
                <a:p>
                  <a:pPr algn="ctr"/>
                  <a:endParaRPr lang="en-US" altLang="zh-CN" sz="2400" dirty="0">
                    <a:solidFill>
                      <a:srgbClr val="FF0000"/>
                    </a:solidFill>
                    <a:latin typeface="Arial" pitchFamily="34" charset="0"/>
                  </a:endParaRPr>
                </a:p>
              </p:txBody>
            </p:sp>
            <p:sp>
              <p:nvSpPr>
                <p:cNvPr id="47" name="Line 11"/>
                <p:cNvSpPr>
                  <a:spLocks noChangeShapeType="1"/>
                </p:cNvSpPr>
                <p:nvPr/>
              </p:nvSpPr>
              <p:spPr bwMode="auto">
                <a:xfrm>
                  <a:off x="3696" y="3566"/>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12"/>
                <p:cNvSpPr>
                  <a:spLocks noChangeShapeType="1"/>
                </p:cNvSpPr>
                <p:nvPr/>
              </p:nvSpPr>
              <p:spPr bwMode="auto">
                <a:xfrm>
                  <a:off x="3696" y="3339"/>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13"/>
                <p:cNvSpPr>
                  <a:spLocks noChangeShapeType="1"/>
                </p:cNvSpPr>
                <p:nvPr/>
              </p:nvSpPr>
              <p:spPr bwMode="auto">
                <a:xfrm>
                  <a:off x="3696" y="3113"/>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14"/>
                <p:cNvSpPr>
                  <a:spLocks noChangeShapeType="1"/>
                </p:cNvSpPr>
                <p:nvPr/>
              </p:nvSpPr>
              <p:spPr bwMode="auto">
                <a:xfrm>
                  <a:off x="3696" y="2886"/>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15"/>
                <p:cNvSpPr>
                  <a:spLocks noChangeShapeType="1"/>
                </p:cNvSpPr>
                <p:nvPr/>
              </p:nvSpPr>
              <p:spPr bwMode="auto">
                <a:xfrm>
                  <a:off x="3696" y="2659"/>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16"/>
                <p:cNvSpPr>
                  <a:spLocks noChangeShapeType="1"/>
                </p:cNvSpPr>
                <p:nvPr/>
              </p:nvSpPr>
              <p:spPr bwMode="auto">
                <a:xfrm>
                  <a:off x="3696" y="2432"/>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17"/>
                <p:cNvSpPr>
                  <a:spLocks noChangeShapeType="1"/>
                </p:cNvSpPr>
                <p:nvPr/>
              </p:nvSpPr>
              <p:spPr bwMode="auto">
                <a:xfrm>
                  <a:off x="3696" y="2206"/>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18"/>
                <p:cNvSpPr>
                  <a:spLocks noChangeShapeType="1"/>
                </p:cNvSpPr>
                <p:nvPr/>
              </p:nvSpPr>
              <p:spPr bwMode="auto">
                <a:xfrm>
                  <a:off x="3696" y="1979"/>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19"/>
                <p:cNvSpPr>
                  <a:spLocks noChangeShapeType="1"/>
                </p:cNvSpPr>
                <p:nvPr/>
              </p:nvSpPr>
              <p:spPr bwMode="auto">
                <a:xfrm>
                  <a:off x="3696" y="1706"/>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20"/>
                <p:cNvSpPr>
                  <a:spLocks noChangeShapeType="1"/>
                </p:cNvSpPr>
                <p:nvPr/>
              </p:nvSpPr>
              <p:spPr bwMode="auto">
                <a:xfrm>
                  <a:off x="3696" y="1479"/>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21"/>
                <p:cNvSpPr>
                  <a:spLocks noChangeShapeType="1"/>
                </p:cNvSpPr>
                <p:nvPr/>
              </p:nvSpPr>
              <p:spPr bwMode="auto">
                <a:xfrm>
                  <a:off x="3696" y="1253"/>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22"/>
                <p:cNvSpPr>
                  <a:spLocks noChangeShapeType="1"/>
                </p:cNvSpPr>
                <p:nvPr/>
              </p:nvSpPr>
              <p:spPr bwMode="auto">
                <a:xfrm>
                  <a:off x="3696" y="1026"/>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23"/>
                <p:cNvSpPr>
                  <a:spLocks noChangeShapeType="1"/>
                </p:cNvSpPr>
                <p:nvPr/>
              </p:nvSpPr>
              <p:spPr bwMode="auto">
                <a:xfrm>
                  <a:off x="3696" y="799"/>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24"/>
                <p:cNvSpPr>
                  <a:spLocks noChangeShapeType="1"/>
                </p:cNvSpPr>
                <p:nvPr/>
              </p:nvSpPr>
              <p:spPr bwMode="auto">
                <a:xfrm>
                  <a:off x="3696" y="572"/>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25"/>
                <p:cNvSpPr>
                  <a:spLocks noChangeShapeType="1"/>
                </p:cNvSpPr>
                <p:nvPr/>
              </p:nvSpPr>
              <p:spPr bwMode="auto">
                <a:xfrm>
                  <a:off x="1701" y="3566"/>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26"/>
                <p:cNvSpPr>
                  <a:spLocks noChangeShapeType="1"/>
                </p:cNvSpPr>
                <p:nvPr/>
              </p:nvSpPr>
              <p:spPr bwMode="auto">
                <a:xfrm>
                  <a:off x="1701" y="3339"/>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Line 27"/>
                <p:cNvSpPr>
                  <a:spLocks noChangeShapeType="1"/>
                </p:cNvSpPr>
                <p:nvPr/>
              </p:nvSpPr>
              <p:spPr bwMode="auto">
                <a:xfrm>
                  <a:off x="1701" y="3113"/>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28"/>
                <p:cNvSpPr>
                  <a:spLocks noChangeShapeType="1"/>
                </p:cNvSpPr>
                <p:nvPr/>
              </p:nvSpPr>
              <p:spPr bwMode="auto">
                <a:xfrm>
                  <a:off x="1701" y="2886"/>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29"/>
                <p:cNvSpPr>
                  <a:spLocks noChangeShapeType="1"/>
                </p:cNvSpPr>
                <p:nvPr/>
              </p:nvSpPr>
              <p:spPr bwMode="auto">
                <a:xfrm>
                  <a:off x="1701" y="2659"/>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30"/>
                <p:cNvSpPr>
                  <a:spLocks noChangeShapeType="1"/>
                </p:cNvSpPr>
                <p:nvPr/>
              </p:nvSpPr>
              <p:spPr bwMode="auto">
                <a:xfrm>
                  <a:off x="1701" y="2432"/>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31"/>
                <p:cNvSpPr>
                  <a:spLocks noChangeShapeType="1"/>
                </p:cNvSpPr>
                <p:nvPr/>
              </p:nvSpPr>
              <p:spPr bwMode="auto">
                <a:xfrm>
                  <a:off x="1701" y="2206"/>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32"/>
                <p:cNvSpPr>
                  <a:spLocks noChangeShapeType="1"/>
                </p:cNvSpPr>
                <p:nvPr/>
              </p:nvSpPr>
              <p:spPr bwMode="auto">
                <a:xfrm>
                  <a:off x="1701" y="1979"/>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Line 33"/>
                <p:cNvSpPr>
                  <a:spLocks noChangeShapeType="1"/>
                </p:cNvSpPr>
                <p:nvPr/>
              </p:nvSpPr>
              <p:spPr bwMode="auto">
                <a:xfrm>
                  <a:off x="1701" y="1706"/>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Line 34"/>
                <p:cNvSpPr>
                  <a:spLocks noChangeShapeType="1"/>
                </p:cNvSpPr>
                <p:nvPr/>
              </p:nvSpPr>
              <p:spPr bwMode="auto">
                <a:xfrm>
                  <a:off x="1701" y="1479"/>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Line 35"/>
                <p:cNvSpPr>
                  <a:spLocks noChangeShapeType="1"/>
                </p:cNvSpPr>
                <p:nvPr/>
              </p:nvSpPr>
              <p:spPr bwMode="auto">
                <a:xfrm>
                  <a:off x="1701" y="1253"/>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Line 36"/>
                <p:cNvSpPr>
                  <a:spLocks noChangeShapeType="1"/>
                </p:cNvSpPr>
                <p:nvPr/>
              </p:nvSpPr>
              <p:spPr bwMode="auto">
                <a:xfrm>
                  <a:off x="1701" y="1026"/>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37"/>
                <p:cNvSpPr>
                  <a:spLocks noChangeShapeType="1"/>
                </p:cNvSpPr>
                <p:nvPr/>
              </p:nvSpPr>
              <p:spPr bwMode="auto">
                <a:xfrm>
                  <a:off x="1701" y="799"/>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Line 38"/>
                <p:cNvSpPr>
                  <a:spLocks noChangeShapeType="1"/>
                </p:cNvSpPr>
                <p:nvPr/>
              </p:nvSpPr>
              <p:spPr bwMode="auto">
                <a:xfrm>
                  <a:off x="1701" y="572"/>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 name="Rectangle 39"/>
                <p:cNvSpPr>
                  <a:spLocks noChangeArrowheads="1"/>
                </p:cNvSpPr>
                <p:nvPr/>
              </p:nvSpPr>
              <p:spPr bwMode="auto">
                <a:xfrm>
                  <a:off x="2562" y="1661"/>
                  <a:ext cx="576" cy="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dirty="0">
                      <a:solidFill>
                        <a:srgbClr val="FF0000"/>
                      </a:solidFill>
                      <a:latin typeface="Arial" pitchFamily="34" charset="0"/>
                    </a:rPr>
                    <a:t>8259A</a:t>
                  </a:r>
                </a:p>
              </p:txBody>
            </p:sp>
          </p:grpSp>
          <p:grpSp>
            <p:nvGrpSpPr>
              <p:cNvPr id="6" name="Group 40"/>
              <p:cNvGrpSpPr>
                <a:grpSpLocks/>
              </p:cNvGrpSpPr>
              <p:nvPr/>
            </p:nvGrpSpPr>
            <p:grpSpPr bwMode="auto">
              <a:xfrm>
                <a:off x="1338" y="1043"/>
                <a:ext cx="618" cy="310"/>
                <a:chOff x="2472" y="3838"/>
                <a:chExt cx="635" cy="318"/>
              </a:xfrm>
            </p:grpSpPr>
            <p:sp>
              <p:nvSpPr>
                <p:cNvPr id="43" name="Line 41"/>
                <p:cNvSpPr>
                  <a:spLocks noChangeShapeType="1"/>
                </p:cNvSpPr>
                <p:nvPr/>
              </p:nvSpPr>
              <p:spPr bwMode="auto">
                <a:xfrm>
                  <a:off x="2698" y="3884"/>
                  <a:ext cx="1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Rectangle 42"/>
                <p:cNvSpPr>
                  <a:spLocks noChangeArrowheads="1"/>
                </p:cNvSpPr>
                <p:nvPr/>
              </p:nvSpPr>
              <p:spPr bwMode="auto">
                <a:xfrm>
                  <a:off x="2472" y="3838"/>
                  <a:ext cx="635"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latin typeface="Arial" pitchFamily="34" charset="0"/>
                    </a:rPr>
                    <a:t>　</a:t>
                  </a:r>
                  <a:r>
                    <a:rPr lang="en-US" altLang="zh-CN">
                      <a:latin typeface="Arial" pitchFamily="34" charset="0"/>
                    </a:rPr>
                    <a:t>CS</a:t>
                  </a:r>
                </a:p>
              </p:txBody>
            </p:sp>
          </p:grpSp>
          <p:grpSp>
            <p:nvGrpSpPr>
              <p:cNvPr id="7" name="Group 43"/>
              <p:cNvGrpSpPr>
                <a:grpSpLocks/>
              </p:cNvGrpSpPr>
              <p:nvPr/>
            </p:nvGrpSpPr>
            <p:grpSpPr bwMode="auto">
              <a:xfrm>
                <a:off x="1208" y="1265"/>
                <a:ext cx="618" cy="310"/>
                <a:chOff x="2338" y="3838"/>
                <a:chExt cx="635" cy="318"/>
              </a:xfrm>
            </p:grpSpPr>
            <p:sp>
              <p:nvSpPr>
                <p:cNvPr id="41" name="Line 44"/>
                <p:cNvSpPr>
                  <a:spLocks noChangeShapeType="1"/>
                </p:cNvSpPr>
                <p:nvPr/>
              </p:nvSpPr>
              <p:spPr bwMode="auto">
                <a:xfrm>
                  <a:off x="2698" y="3884"/>
                  <a:ext cx="1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Rectangle 45"/>
                <p:cNvSpPr>
                  <a:spLocks noChangeArrowheads="1"/>
                </p:cNvSpPr>
                <p:nvPr/>
              </p:nvSpPr>
              <p:spPr bwMode="auto">
                <a:xfrm>
                  <a:off x="2338" y="3838"/>
                  <a:ext cx="635"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latin typeface="Arial" pitchFamily="34" charset="0"/>
                    </a:rPr>
                    <a:t> </a:t>
                  </a:r>
                  <a:r>
                    <a:rPr lang="zh-CN" altLang="en-US" dirty="0">
                      <a:latin typeface="Arial" pitchFamily="34" charset="0"/>
                    </a:rPr>
                    <a:t>　</a:t>
                  </a:r>
                  <a:r>
                    <a:rPr lang="en-US" altLang="zh-CN" dirty="0">
                      <a:latin typeface="Arial" pitchFamily="34" charset="0"/>
                    </a:rPr>
                    <a:t>WR</a:t>
                  </a:r>
                </a:p>
              </p:txBody>
            </p:sp>
          </p:grpSp>
          <p:grpSp>
            <p:nvGrpSpPr>
              <p:cNvPr id="8" name="Group 46"/>
              <p:cNvGrpSpPr>
                <a:grpSpLocks/>
              </p:cNvGrpSpPr>
              <p:nvPr/>
            </p:nvGrpSpPr>
            <p:grpSpPr bwMode="auto">
              <a:xfrm>
                <a:off x="1378" y="1469"/>
                <a:ext cx="486" cy="310"/>
                <a:chOff x="4825" y="3004"/>
                <a:chExt cx="499" cy="318"/>
              </a:xfrm>
            </p:grpSpPr>
            <p:sp>
              <p:nvSpPr>
                <p:cNvPr id="39" name="Line 47"/>
                <p:cNvSpPr>
                  <a:spLocks noChangeShapeType="1"/>
                </p:cNvSpPr>
                <p:nvPr/>
              </p:nvSpPr>
              <p:spPr bwMode="auto">
                <a:xfrm>
                  <a:off x="5012" y="3067"/>
                  <a:ext cx="1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Rectangle 48"/>
                <p:cNvSpPr>
                  <a:spLocks noChangeArrowheads="1"/>
                </p:cNvSpPr>
                <p:nvPr/>
              </p:nvSpPr>
              <p:spPr bwMode="auto">
                <a:xfrm>
                  <a:off x="4825" y="3004"/>
                  <a:ext cx="499"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latin typeface="Arial" pitchFamily="34" charset="0"/>
                    </a:rPr>
                    <a:t>  RD</a:t>
                  </a:r>
                </a:p>
              </p:txBody>
            </p:sp>
          </p:grpSp>
          <p:sp>
            <p:nvSpPr>
              <p:cNvPr id="9" name="Rectangle 49"/>
              <p:cNvSpPr>
                <a:spLocks noChangeArrowheads="1"/>
              </p:cNvSpPr>
              <p:nvPr/>
            </p:nvSpPr>
            <p:spPr bwMode="auto">
              <a:xfrm>
                <a:off x="1514" y="1663"/>
                <a:ext cx="442"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latin typeface="Arial" pitchFamily="34" charset="0"/>
                  </a:rPr>
                  <a:t>D</a:t>
                </a:r>
                <a:r>
                  <a:rPr lang="en-US" altLang="zh-CN" baseline="-25000">
                    <a:latin typeface="Arial" pitchFamily="34" charset="0"/>
                  </a:rPr>
                  <a:t>7</a:t>
                </a:r>
              </a:p>
            </p:txBody>
          </p:sp>
          <p:sp>
            <p:nvSpPr>
              <p:cNvPr id="10" name="Rectangle 50"/>
              <p:cNvSpPr>
                <a:spLocks noChangeArrowheads="1"/>
              </p:cNvSpPr>
              <p:nvPr/>
            </p:nvSpPr>
            <p:spPr bwMode="auto">
              <a:xfrm>
                <a:off x="1514" y="1884"/>
                <a:ext cx="442"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latin typeface="Arial" pitchFamily="34" charset="0"/>
                  </a:rPr>
                  <a:t>D</a:t>
                </a:r>
                <a:r>
                  <a:rPr lang="en-US" altLang="zh-CN" baseline="-25000">
                    <a:latin typeface="Arial" pitchFamily="34" charset="0"/>
                  </a:rPr>
                  <a:t>6</a:t>
                </a:r>
              </a:p>
            </p:txBody>
          </p:sp>
          <p:sp>
            <p:nvSpPr>
              <p:cNvPr id="11" name="Rectangle 51"/>
              <p:cNvSpPr>
                <a:spLocks noChangeArrowheads="1"/>
              </p:cNvSpPr>
              <p:nvPr/>
            </p:nvSpPr>
            <p:spPr bwMode="auto">
              <a:xfrm>
                <a:off x="1515" y="2415"/>
                <a:ext cx="442"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latin typeface="Arial" pitchFamily="34" charset="0"/>
                  </a:rPr>
                  <a:t>D</a:t>
                </a:r>
                <a:r>
                  <a:rPr lang="en-US" altLang="zh-CN" baseline="-25000">
                    <a:latin typeface="Arial" pitchFamily="34" charset="0"/>
                  </a:rPr>
                  <a:t>4</a:t>
                </a:r>
              </a:p>
            </p:txBody>
          </p:sp>
          <p:sp>
            <p:nvSpPr>
              <p:cNvPr id="12" name="Rectangle 52"/>
              <p:cNvSpPr>
                <a:spLocks noChangeArrowheads="1"/>
              </p:cNvSpPr>
              <p:nvPr/>
            </p:nvSpPr>
            <p:spPr bwMode="auto">
              <a:xfrm>
                <a:off x="1515" y="2149"/>
                <a:ext cx="442"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latin typeface="Arial" pitchFamily="34" charset="0"/>
                  </a:rPr>
                  <a:t>D</a:t>
                </a:r>
                <a:r>
                  <a:rPr lang="en-US" altLang="zh-CN" baseline="-25000">
                    <a:latin typeface="Arial" pitchFamily="34" charset="0"/>
                  </a:rPr>
                  <a:t>5</a:t>
                </a:r>
              </a:p>
            </p:txBody>
          </p:sp>
          <p:sp>
            <p:nvSpPr>
              <p:cNvPr id="13" name="Rectangle 53"/>
              <p:cNvSpPr>
                <a:spLocks noChangeArrowheads="1"/>
              </p:cNvSpPr>
              <p:nvPr/>
            </p:nvSpPr>
            <p:spPr bwMode="auto">
              <a:xfrm>
                <a:off x="1515" y="2858"/>
                <a:ext cx="442"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latin typeface="Arial" pitchFamily="34" charset="0"/>
                  </a:rPr>
                  <a:t>D</a:t>
                </a:r>
                <a:r>
                  <a:rPr lang="en-US" altLang="zh-CN" baseline="-25000">
                    <a:latin typeface="Arial" pitchFamily="34" charset="0"/>
                  </a:rPr>
                  <a:t>2</a:t>
                </a:r>
              </a:p>
            </p:txBody>
          </p:sp>
          <p:sp>
            <p:nvSpPr>
              <p:cNvPr id="14" name="Rectangle 54"/>
              <p:cNvSpPr>
                <a:spLocks noChangeArrowheads="1"/>
              </p:cNvSpPr>
              <p:nvPr/>
            </p:nvSpPr>
            <p:spPr bwMode="auto">
              <a:xfrm>
                <a:off x="1514" y="2636"/>
                <a:ext cx="442"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latin typeface="Arial" pitchFamily="34" charset="0"/>
                  </a:rPr>
                  <a:t>D</a:t>
                </a:r>
                <a:r>
                  <a:rPr lang="en-US" altLang="zh-CN" baseline="-25000">
                    <a:latin typeface="Arial" pitchFamily="34" charset="0"/>
                  </a:rPr>
                  <a:t>3</a:t>
                </a:r>
              </a:p>
            </p:txBody>
          </p:sp>
          <p:sp>
            <p:nvSpPr>
              <p:cNvPr id="15" name="Rectangle 55"/>
              <p:cNvSpPr>
                <a:spLocks noChangeArrowheads="1"/>
              </p:cNvSpPr>
              <p:nvPr/>
            </p:nvSpPr>
            <p:spPr bwMode="auto">
              <a:xfrm>
                <a:off x="1514" y="3300"/>
                <a:ext cx="442"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latin typeface="Arial" pitchFamily="34" charset="0"/>
                  </a:rPr>
                  <a:t>D</a:t>
                </a:r>
                <a:r>
                  <a:rPr lang="en-US" altLang="zh-CN" baseline="-25000">
                    <a:latin typeface="Arial" pitchFamily="34" charset="0"/>
                  </a:rPr>
                  <a:t>0</a:t>
                </a:r>
              </a:p>
            </p:txBody>
          </p:sp>
          <p:sp>
            <p:nvSpPr>
              <p:cNvPr id="16" name="Rectangle 56"/>
              <p:cNvSpPr>
                <a:spLocks noChangeArrowheads="1"/>
              </p:cNvSpPr>
              <p:nvPr/>
            </p:nvSpPr>
            <p:spPr bwMode="auto">
              <a:xfrm>
                <a:off x="1514" y="3079"/>
                <a:ext cx="442"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latin typeface="Arial" pitchFamily="34" charset="0"/>
                  </a:rPr>
                  <a:t>D</a:t>
                </a:r>
                <a:r>
                  <a:rPr lang="en-US" altLang="zh-CN" baseline="-25000">
                    <a:latin typeface="Arial" pitchFamily="34" charset="0"/>
                  </a:rPr>
                  <a:t>1</a:t>
                </a:r>
              </a:p>
            </p:txBody>
          </p:sp>
          <p:sp>
            <p:nvSpPr>
              <p:cNvPr id="17" name="Rectangle 57"/>
              <p:cNvSpPr>
                <a:spLocks noChangeArrowheads="1"/>
              </p:cNvSpPr>
              <p:nvPr/>
            </p:nvSpPr>
            <p:spPr bwMode="auto">
              <a:xfrm>
                <a:off x="1349" y="3522"/>
                <a:ext cx="443"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latin typeface="Arial" pitchFamily="34" charset="0"/>
                  </a:rPr>
                  <a:t>CAS</a:t>
                </a:r>
                <a:r>
                  <a:rPr lang="en-US" altLang="zh-CN" baseline="-25000" dirty="0">
                    <a:latin typeface="Arial" pitchFamily="34" charset="0"/>
                  </a:rPr>
                  <a:t>0</a:t>
                </a:r>
              </a:p>
            </p:txBody>
          </p:sp>
          <p:sp>
            <p:nvSpPr>
              <p:cNvPr id="18" name="Rectangle 58"/>
              <p:cNvSpPr>
                <a:spLocks noChangeArrowheads="1"/>
              </p:cNvSpPr>
              <p:nvPr/>
            </p:nvSpPr>
            <p:spPr bwMode="auto">
              <a:xfrm>
                <a:off x="1349" y="3742"/>
                <a:ext cx="443"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latin typeface="Arial" pitchFamily="34" charset="0"/>
                  </a:rPr>
                  <a:t>CAS</a:t>
                </a:r>
                <a:r>
                  <a:rPr lang="en-US" altLang="zh-CN" baseline="-25000" dirty="0">
                    <a:latin typeface="Arial" pitchFamily="34" charset="0"/>
                  </a:rPr>
                  <a:t>1</a:t>
                </a:r>
              </a:p>
            </p:txBody>
          </p:sp>
          <p:sp>
            <p:nvSpPr>
              <p:cNvPr id="19" name="Rectangle 59"/>
              <p:cNvSpPr>
                <a:spLocks noChangeArrowheads="1"/>
              </p:cNvSpPr>
              <p:nvPr/>
            </p:nvSpPr>
            <p:spPr bwMode="auto">
              <a:xfrm>
                <a:off x="1378" y="3964"/>
                <a:ext cx="443"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latin typeface="Arial" pitchFamily="34" charset="0"/>
                  </a:rPr>
                  <a:t>GND</a:t>
                </a:r>
                <a:endParaRPr lang="en-US" altLang="zh-CN" baseline="-25000" dirty="0">
                  <a:latin typeface="Arial" pitchFamily="34" charset="0"/>
                </a:endParaRPr>
              </a:p>
            </p:txBody>
          </p:sp>
          <p:grpSp>
            <p:nvGrpSpPr>
              <p:cNvPr id="20" name="Group 60"/>
              <p:cNvGrpSpPr>
                <a:grpSpLocks/>
              </p:cNvGrpSpPr>
              <p:nvPr/>
            </p:nvGrpSpPr>
            <p:grpSpPr bwMode="auto">
              <a:xfrm>
                <a:off x="4213" y="1526"/>
                <a:ext cx="486" cy="310"/>
                <a:chOff x="5219" y="1339"/>
                <a:chExt cx="499" cy="318"/>
              </a:xfrm>
            </p:grpSpPr>
            <p:sp>
              <p:nvSpPr>
                <p:cNvPr id="37" name="Line 61"/>
                <p:cNvSpPr>
                  <a:spLocks noChangeShapeType="1"/>
                </p:cNvSpPr>
                <p:nvPr/>
              </p:nvSpPr>
              <p:spPr bwMode="auto">
                <a:xfrm>
                  <a:off x="5284" y="1389"/>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Rectangle 62"/>
                <p:cNvSpPr>
                  <a:spLocks noChangeArrowheads="1"/>
                </p:cNvSpPr>
                <p:nvPr/>
              </p:nvSpPr>
              <p:spPr bwMode="auto">
                <a:xfrm>
                  <a:off x="5219" y="1339"/>
                  <a:ext cx="499"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latin typeface="Arial" pitchFamily="34" charset="0"/>
                    </a:rPr>
                    <a:t>INTA</a:t>
                  </a:r>
                </a:p>
              </p:txBody>
            </p:sp>
          </p:grpSp>
          <p:sp>
            <p:nvSpPr>
              <p:cNvPr id="21" name="Rectangle 63"/>
              <p:cNvSpPr>
                <a:spLocks noChangeArrowheads="1"/>
              </p:cNvSpPr>
              <p:nvPr/>
            </p:nvSpPr>
            <p:spPr bwMode="auto">
              <a:xfrm>
                <a:off x="4253" y="1713"/>
                <a:ext cx="442"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latin typeface="Arial" pitchFamily="34" charset="0"/>
                  </a:rPr>
                  <a:t>IR</a:t>
                </a:r>
                <a:r>
                  <a:rPr lang="en-US" altLang="zh-CN" baseline="-25000" dirty="0">
                    <a:latin typeface="Arial" pitchFamily="34" charset="0"/>
                  </a:rPr>
                  <a:t>7</a:t>
                </a:r>
              </a:p>
            </p:txBody>
          </p:sp>
          <p:sp>
            <p:nvSpPr>
              <p:cNvPr id="22" name="Rectangle 64"/>
              <p:cNvSpPr>
                <a:spLocks noChangeArrowheads="1"/>
              </p:cNvSpPr>
              <p:nvPr/>
            </p:nvSpPr>
            <p:spPr bwMode="auto">
              <a:xfrm>
                <a:off x="4253" y="1911"/>
                <a:ext cx="442"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latin typeface="Arial" pitchFamily="34" charset="0"/>
                  </a:rPr>
                  <a:t>IR</a:t>
                </a:r>
                <a:r>
                  <a:rPr lang="en-US" altLang="zh-CN" baseline="-25000" dirty="0">
                    <a:latin typeface="Arial" pitchFamily="34" charset="0"/>
                  </a:rPr>
                  <a:t>6</a:t>
                </a:r>
              </a:p>
            </p:txBody>
          </p:sp>
          <p:sp>
            <p:nvSpPr>
              <p:cNvPr id="23" name="Rectangle 65"/>
              <p:cNvSpPr>
                <a:spLocks noChangeArrowheads="1"/>
              </p:cNvSpPr>
              <p:nvPr/>
            </p:nvSpPr>
            <p:spPr bwMode="auto">
              <a:xfrm>
                <a:off x="4254" y="2415"/>
                <a:ext cx="442"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latin typeface="Arial" pitchFamily="34" charset="0"/>
                  </a:rPr>
                  <a:t>IR</a:t>
                </a:r>
                <a:r>
                  <a:rPr lang="en-US" altLang="zh-CN" baseline="-25000">
                    <a:latin typeface="Arial" pitchFamily="34" charset="0"/>
                  </a:rPr>
                  <a:t>4</a:t>
                </a:r>
              </a:p>
            </p:txBody>
          </p:sp>
          <p:sp>
            <p:nvSpPr>
              <p:cNvPr id="24" name="Rectangle 66"/>
              <p:cNvSpPr>
                <a:spLocks noChangeArrowheads="1"/>
              </p:cNvSpPr>
              <p:nvPr/>
            </p:nvSpPr>
            <p:spPr bwMode="auto">
              <a:xfrm>
                <a:off x="4254" y="2149"/>
                <a:ext cx="442"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latin typeface="Arial" pitchFamily="34" charset="0"/>
                  </a:rPr>
                  <a:t>IR</a:t>
                </a:r>
                <a:r>
                  <a:rPr lang="en-US" altLang="zh-CN" baseline="-25000">
                    <a:latin typeface="Arial" pitchFamily="34" charset="0"/>
                  </a:rPr>
                  <a:t>5</a:t>
                </a:r>
              </a:p>
            </p:txBody>
          </p:sp>
          <p:sp>
            <p:nvSpPr>
              <p:cNvPr id="25" name="Rectangle 67"/>
              <p:cNvSpPr>
                <a:spLocks noChangeArrowheads="1"/>
              </p:cNvSpPr>
              <p:nvPr/>
            </p:nvSpPr>
            <p:spPr bwMode="auto">
              <a:xfrm>
                <a:off x="4254" y="2858"/>
                <a:ext cx="442"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latin typeface="Arial" pitchFamily="34" charset="0"/>
                  </a:rPr>
                  <a:t>IR</a:t>
                </a:r>
                <a:r>
                  <a:rPr lang="en-US" altLang="zh-CN" baseline="-25000">
                    <a:latin typeface="Arial" pitchFamily="34" charset="0"/>
                  </a:rPr>
                  <a:t>2</a:t>
                </a:r>
              </a:p>
            </p:txBody>
          </p:sp>
          <p:sp>
            <p:nvSpPr>
              <p:cNvPr id="26" name="Rectangle 68"/>
              <p:cNvSpPr>
                <a:spLocks noChangeArrowheads="1"/>
              </p:cNvSpPr>
              <p:nvPr/>
            </p:nvSpPr>
            <p:spPr bwMode="auto">
              <a:xfrm>
                <a:off x="4253" y="2636"/>
                <a:ext cx="442"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latin typeface="Arial" pitchFamily="34" charset="0"/>
                  </a:rPr>
                  <a:t>IR</a:t>
                </a:r>
                <a:r>
                  <a:rPr lang="en-US" altLang="zh-CN" baseline="-25000">
                    <a:latin typeface="Arial" pitchFamily="34" charset="0"/>
                  </a:rPr>
                  <a:t>3</a:t>
                </a:r>
              </a:p>
            </p:txBody>
          </p:sp>
          <p:sp>
            <p:nvSpPr>
              <p:cNvPr id="27" name="Rectangle 69"/>
              <p:cNvSpPr>
                <a:spLocks noChangeArrowheads="1"/>
              </p:cNvSpPr>
              <p:nvPr/>
            </p:nvSpPr>
            <p:spPr bwMode="auto">
              <a:xfrm>
                <a:off x="4253" y="3300"/>
                <a:ext cx="442"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latin typeface="Arial" pitchFamily="34" charset="0"/>
                  </a:rPr>
                  <a:t>IR</a:t>
                </a:r>
                <a:r>
                  <a:rPr lang="en-US" altLang="zh-CN" baseline="-25000">
                    <a:latin typeface="Arial" pitchFamily="34" charset="0"/>
                  </a:rPr>
                  <a:t>0</a:t>
                </a:r>
              </a:p>
            </p:txBody>
          </p:sp>
          <p:sp>
            <p:nvSpPr>
              <p:cNvPr id="28" name="Rectangle 70"/>
              <p:cNvSpPr>
                <a:spLocks noChangeArrowheads="1"/>
              </p:cNvSpPr>
              <p:nvPr/>
            </p:nvSpPr>
            <p:spPr bwMode="auto">
              <a:xfrm>
                <a:off x="4253" y="3079"/>
                <a:ext cx="442"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latin typeface="Arial" pitchFamily="34" charset="0"/>
                  </a:rPr>
                  <a:t>IR</a:t>
                </a:r>
                <a:r>
                  <a:rPr lang="en-US" altLang="zh-CN" baseline="-25000">
                    <a:latin typeface="Arial" pitchFamily="34" charset="0"/>
                  </a:rPr>
                  <a:t>1</a:t>
                </a:r>
              </a:p>
            </p:txBody>
          </p:sp>
          <p:sp>
            <p:nvSpPr>
              <p:cNvPr id="29" name="Rectangle 71"/>
              <p:cNvSpPr>
                <a:spLocks noChangeArrowheads="1"/>
              </p:cNvSpPr>
              <p:nvPr/>
            </p:nvSpPr>
            <p:spPr bwMode="auto">
              <a:xfrm>
                <a:off x="4210" y="3521"/>
                <a:ext cx="442"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latin typeface="Arial" pitchFamily="34" charset="0"/>
                  </a:rPr>
                  <a:t>INT</a:t>
                </a:r>
                <a:endParaRPr lang="en-US" altLang="zh-CN" baseline="-25000">
                  <a:latin typeface="Arial" pitchFamily="34" charset="0"/>
                </a:endParaRPr>
              </a:p>
            </p:txBody>
          </p:sp>
          <p:sp>
            <p:nvSpPr>
              <p:cNvPr id="30" name="Rectangle 72"/>
              <p:cNvSpPr>
                <a:spLocks noChangeArrowheads="1"/>
              </p:cNvSpPr>
              <p:nvPr/>
            </p:nvSpPr>
            <p:spPr bwMode="auto">
              <a:xfrm>
                <a:off x="4209" y="3964"/>
                <a:ext cx="442"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latin typeface="Arial" pitchFamily="34" charset="0"/>
                  </a:rPr>
                  <a:t>CAS</a:t>
                </a:r>
                <a:r>
                  <a:rPr lang="en-US" altLang="zh-CN" baseline="-25000">
                    <a:latin typeface="Arial" pitchFamily="34" charset="0"/>
                  </a:rPr>
                  <a:t>2</a:t>
                </a:r>
              </a:p>
            </p:txBody>
          </p:sp>
          <p:grpSp>
            <p:nvGrpSpPr>
              <p:cNvPr id="31" name="Group 73"/>
              <p:cNvGrpSpPr>
                <a:grpSpLocks/>
              </p:cNvGrpSpPr>
              <p:nvPr/>
            </p:nvGrpSpPr>
            <p:grpSpPr bwMode="auto">
              <a:xfrm>
                <a:off x="4122" y="3742"/>
                <a:ext cx="486" cy="310"/>
                <a:chOff x="4332" y="3747"/>
                <a:chExt cx="499" cy="318"/>
              </a:xfrm>
            </p:grpSpPr>
            <p:sp>
              <p:nvSpPr>
                <p:cNvPr id="34" name="Line 74"/>
                <p:cNvSpPr>
                  <a:spLocks noChangeShapeType="1"/>
                </p:cNvSpPr>
                <p:nvPr/>
              </p:nvSpPr>
              <p:spPr bwMode="auto">
                <a:xfrm>
                  <a:off x="4468" y="3793"/>
                  <a:ext cx="1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Rectangle 75"/>
                <p:cNvSpPr>
                  <a:spLocks noChangeArrowheads="1"/>
                </p:cNvSpPr>
                <p:nvPr/>
              </p:nvSpPr>
              <p:spPr bwMode="auto">
                <a:xfrm>
                  <a:off x="4332" y="3747"/>
                  <a:ext cx="499"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latin typeface="Arial" pitchFamily="34" charset="0"/>
                    </a:rPr>
                    <a:t>  SP/EN</a:t>
                  </a:r>
                </a:p>
              </p:txBody>
            </p:sp>
            <p:sp>
              <p:nvSpPr>
                <p:cNvPr id="36" name="Line 76"/>
                <p:cNvSpPr>
                  <a:spLocks noChangeShapeType="1"/>
                </p:cNvSpPr>
                <p:nvPr/>
              </p:nvSpPr>
              <p:spPr bwMode="auto">
                <a:xfrm>
                  <a:off x="4694" y="3793"/>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2" name="Rectangle 77"/>
              <p:cNvSpPr>
                <a:spLocks noChangeArrowheads="1"/>
              </p:cNvSpPr>
              <p:nvPr/>
            </p:nvSpPr>
            <p:spPr bwMode="auto">
              <a:xfrm>
                <a:off x="4254" y="1043"/>
                <a:ext cx="442"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latin typeface="Arial" pitchFamily="34" charset="0"/>
                  </a:rPr>
                  <a:t>V</a:t>
                </a:r>
                <a:r>
                  <a:rPr lang="en-US" altLang="zh-CN" baseline="-25000">
                    <a:latin typeface="Arial" pitchFamily="34" charset="0"/>
                  </a:rPr>
                  <a:t>CC</a:t>
                </a:r>
              </a:p>
            </p:txBody>
          </p:sp>
          <p:sp>
            <p:nvSpPr>
              <p:cNvPr id="33" name="Rectangle 78"/>
              <p:cNvSpPr>
                <a:spLocks noChangeArrowheads="1"/>
              </p:cNvSpPr>
              <p:nvPr/>
            </p:nvSpPr>
            <p:spPr bwMode="auto">
              <a:xfrm>
                <a:off x="4254" y="1265"/>
                <a:ext cx="442"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latin typeface="Arial" pitchFamily="34" charset="0"/>
                  </a:rPr>
                  <a:t>A</a:t>
                </a:r>
                <a:r>
                  <a:rPr lang="en-US" altLang="zh-CN" baseline="-25000">
                    <a:latin typeface="Arial" pitchFamily="34" charset="0"/>
                  </a:rPr>
                  <a:t>0</a:t>
                </a:r>
              </a:p>
            </p:txBody>
          </p:sp>
        </p:grpSp>
      </p:grpSp>
      <p:sp>
        <p:nvSpPr>
          <p:cNvPr id="76" name="TextBox 75"/>
          <p:cNvSpPr txBox="1"/>
          <p:nvPr/>
        </p:nvSpPr>
        <p:spPr>
          <a:xfrm>
            <a:off x="522288" y="188640"/>
            <a:ext cx="2429532" cy="461665"/>
          </a:xfrm>
          <a:prstGeom prst="rect">
            <a:avLst/>
          </a:prstGeom>
          <a:noFill/>
        </p:spPr>
        <p:txBody>
          <a:bodyPr wrap="square" rtlCol="0">
            <a:spAutoFit/>
          </a:bodyPr>
          <a:lstStyle/>
          <a:p>
            <a:r>
              <a:rPr lang="en-US" altLang="zh-CN" dirty="0" smtClean="0"/>
              <a:t>8259A</a:t>
            </a:r>
            <a:r>
              <a:rPr lang="zh-CN" altLang="en-US" dirty="0" smtClean="0"/>
              <a:t>引脚</a:t>
            </a:r>
            <a:endParaRPr lang="zh-CN" altLang="en-US" dirty="0"/>
          </a:p>
        </p:txBody>
      </p:sp>
      <p:pic>
        <p:nvPicPr>
          <p:cNvPr id="77" name="图片 76">
            <a:hlinkClick r:id="" action="ppaction://hlinkshowjump?jump=lastslideviewed"/>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62410" y="5428579"/>
            <a:ext cx="646252" cy="646252"/>
          </a:xfrm>
          <a:prstGeom prst="rect">
            <a:avLst/>
          </a:prstGeom>
        </p:spPr>
      </p:pic>
    </p:spTree>
    <p:extLst>
      <p:ext uri="{BB962C8B-B14F-4D97-AF65-F5344CB8AC3E}">
        <p14:creationId xmlns:p14="http://schemas.microsoft.com/office/powerpoint/2010/main" val="2967858213"/>
      </p:ext>
    </p:extLst>
  </p:cSld>
  <p:clrMapOvr>
    <a:masterClrMapping/>
  </p:clrMapOvr>
  <p:transition>
    <p:random/>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2096725" y="908720"/>
            <a:ext cx="5000625" cy="5233987"/>
            <a:chOff x="983" y="651"/>
            <a:chExt cx="3150" cy="3297"/>
          </a:xfrm>
        </p:grpSpPr>
        <p:pic>
          <p:nvPicPr>
            <p:cNvPr id="3" name="Picture 5" descr="TU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3" y="651"/>
              <a:ext cx="3150" cy="3297"/>
            </a:xfrm>
            <a:prstGeom prst="rect">
              <a:avLst/>
            </a:prstGeom>
            <a:noFill/>
            <a:ln w="28575">
              <a:solidFill>
                <a:schemeClr val="folHlink"/>
              </a:solidFill>
              <a:prstDash val="dashDot"/>
              <a:miter lim="800000"/>
              <a:headEnd/>
              <a:tailEnd/>
            </a:ln>
            <a:extLst>
              <a:ext uri="{909E8E84-426E-40DD-AFC4-6F175D3DCCD1}">
                <a14:hiddenFill xmlns:a14="http://schemas.microsoft.com/office/drawing/2010/main">
                  <a:solidFill>
                    <a:srgbClr val="FFFFFF"/>
                  </a:solidFill>
                </a14:hiddenFill>
              </a:ext>
            </a:extLst>
          </p:spPr>
        </p:pic>
        <p:sp>
          <p:nvSpPr>
            <p:cNvPr id="4" name="Rectangle 6"/>
            <p:cNvSpPr>
              <a:spLocks noChangeArrowheads="1"/>
            </p:cNvSpPr>
            <p:nvPr/>
          </p:nvSpPr>
          <p:spPr bwMode="auto">
            <a:xfrm>
              <a:off x="3054" y="3176"/>
              <a:ext cx="124" cy="296"/>
            </a:xfrm>
            <a:prstGeom prst="rect">
              <a:avLst/>
            </a:prstGeom>
            <a:solidFill>
              <a:schemeClr val="bg1"/>
            </a:solidFill>
            <a:ln w="12700">
              <a:solidFill>
                <a:schemeClr val="folHlink"/>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 name="Line 7"/>
            <p:cNvSpPr>
              <a:spLocks noChangeShapeType="1"/>
            </p:cNvSpPr>
            <p:nvPr/>
          </p:nvSpPr>
          <p:spPr bwMode="auto">
            <a:xfrm>
              <a:off x="3054" y="3329"/>
              <a:ext cx="585" cy="0"/>
            </a:xfrm>
            <a:prstGeom prst="line">
              <a:avLst/>
            </a:prstGeom>
            <a:noFill/>
            <a:ln w="19050">
              <a:solidFill>
                <a:schemeClr val="folHlink"/>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6" name="TextBox 5"/>
          <p:cNvSpPr txBox="1"/>
          <p:nvPr/>
        </p:nvSpPr>
        <p:spPr>
          <a:xfrm>
            <a:off x="522288" y="188640"/>
            <a:ext cx="2429532" cy="461665"/>
          </a:xfrm>
          <a:prstGeom prst="rect">
            <a:avLst/>
          </a:prstGeom>
          <a:noFill/>
        </p:spPr>
        <p:txBody>
          <a:bodyPr wrap="square" rtlCol="0">
            <a:spAutoFit/>
          </a:bodyPr>
          <a:lstStyle/>
          <a:p>
            <a:r>
              <a:rPr lang="en-US" altLang="zh-CN" dirty="0" smtClean="0"/>
              <a:t>8259A</a:t>
            </a:r>
            <a:r>
              <a:rPr lang="zh-CN" altLang="en-US" dirty="0" smtClean="0"/>
              <a:t>引脚</a:t>
            </a:r>
            <a:endParaRPr lang="zh-CN" altLang="en-US" dirty="0"/>
          </a:p>
        </p:txBody>
      </p:sp>
    </p:spTree>
    <p:extLst>
      <p:ext uri="{BB962C8B-B14F-4D97-AF65-F5344CB8AC3E}">
        <p14:creationId xmlns:p14="http://schemas.microsoft.com/office/powerpoint/2010/main" val="2265517212"/>
      </p:ext>
    </p:extLst>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mtClean="0"/>
              <a:t>⑴ </a:t>
            </a:r>
            <a:r>
              <a:rPr lang="zh-CN" altLang="en-US" smtClean="0"/>
              <a:t>非屏蔽中断</a:t>
            </a:r>
          </a:p>
        </p:txBody>
      </p:sp>
      <p:sp>
        <p:nvSpPr>
          <p:cNvPr id="1285123" name="Rectangle 3"/>
          <p:cNvSpPr>
            <a:spLocks noGrp="1" noChangeArrowheads="1"/>
          </p:cNvSpPr>
          <p:nvPr>
            <p:ph type="body" idx="1"/>
          </p:nvPr>
        </p:nvSpPr>
        <p:spPr>
          <a:xfrm>
            <a:off x="476545" y="953725"/>
            <a:ext cx="8229600" cy="4455495"/>
          </a:xfrm>
        </p:spPr>
        <p:txBody>
          <a:bodyPr/>
          <a:lstStyle/>
          <a:p>
            <a:pPr eaLnBrk="1" hangingPunct="1">
              <a:lnSpc>
                <a:spcPct val="125000"/>
              </a:lnSpc>
              <a:spcBef>
                <a:spcPts val="1200"/>
              </a:spcBef>
            </a:pPr>
            <a:r>
              <a:rPr lang="zh-CN" altLang="en-US" dirty="0" smtClean="0">
                <a:solidFill>
                  <a:srgbClr val="000099"/>
                </a:solidFill>
              </a:rPr>
              <a:t>通过非屏蔽中断请求信号输入引脚向微处理器提出的中断请求，微处理器无法禁止，将在当前指令执行结束予以响应，这个中断被称为非屏蔽中断</a:t>
            </a:r>
            <a:r>
              <a:rPr lang="zh-CN" altLang="en-US" dirty="0">
                <a:solidFill>
                  <a:srgbClr val="000099"/>
                </a:solidFill>
              </a:rPr>
              <a:t>。</a:t>
            </a:r>
            <a:endParaRPr lang="zh-CN" altLang="en-US" dirty="0" smtClean="0">
              <a:solidFill>
                <a:srgbClr val="000099"/>
              </a:solidFill>
            </a:endParaRPr>
          </a:p>
          <a:p>
            <a:pPr eaLnBrk="1" hangingPunct="1">
              <a:lnSpc>
                <a:spcPct val="125000"/>
              </a:lnSpc>
              <a:spcBef>
                <a:spcPts val="1200"/>
              </a:spcBef>
            </a:pPr>
            <a:r>
              <a:rPr lang="en-US" altLang="zh-CN" dirty="0" smtClean="0">
                <a:solidFill>
                  <a:srgbClr val="000099"/>
                </a:solidFill>
              </a:rPr>
              <a:t>8088</a:t>
            </a:r>
            <a:r>
              <a:rPr lang="zh-CN" altLang="en-US" dirty="0" smtClean="0">
                <a:solidFill>
                  <a:srgbClr val="000099"/>
                </a:solidFill>
              </a:rPr>
              <a:t>的非屏蔽中断的向量号为</a:t>
            </a:r>
            <a:r>
              <a:rPr lang="en-US" altLang="zh-CN" dirty="0" smtClean="0">
                <a:solidFill>
                  <a:srgbClr val="000099"/>
                </a:solidFill>
              </a:rPr>
              <a:t>2</a:t>
            </a:r>
            <a:r>
              <a:rPr lang="zh-CN" altLang="en-US" dirty="0" smtClean="0">
                <a:solidFill>
                  <a:srgbClr val="000099"/>
                </a:solidFill>
              </a:rPr>
              <a:t>，非屏蔽中断请求信号为</a:t>
            </a:r>
            <a:r>
              <a:rPr lang="en-US" altLang="zh-CN" dirty="0" smtClean="0">
                <a:solidFill>
                  <a:srgbClr val="000099"/>
                </a:solidFill>
                <a:hlinkClick r:id="rId2" action="ppaction://hlinksldjump"/>
              </a:rPr>
              <a:t>NMI</a:t>
            </a:r>
            <a:r>
              <a:rPr lang="zh-CN" altLang="en-US" dirty="0" smtClean="0">
                <a:solidFill>
                  <a:srgbClr val="000099"/>
                </a:solidFill>
              </a:rPr>
              <a:t>。</a:t>
            </a:r>
            <a:endParaRPr lang="en-US" altLang="zh-CN" dirty="0" smtClean="0">
              <a:solidFill>
                <a:srgbClr val="000099"/>
              </a:solidFill>
            </a:endParaRPr>
          </a:p>
          <a:p>
            <a:pPr eaLnBrk="1" hangingPunct="1">
              <a:lnSpc>
                <a:spcPct val="125000"/>
              </a:lnSpc>
              <a:spcBef>
                <a:spcPts val="1200"/>
              </a:spcBef>
            </a:pPr>
            <a:r>
              <a:rPr lang="zh-CN" altLang="en-US" dirty="0" smtClean="0">
                <a:solidFill>
                  <a:srgbClr val="000099"/>
                </a:solidFill>
              </a:rPr>
              <a:t>非屏蔽中断主要用于处理系统的意外或故障。例如：</a:t>
            </a:r>
          </a:p>
          <a:p>
            <a:pPr lvl="1" eaLnBrk="1" hangingPunct="1">
              <a:lnSpc>
                <a:spcPct val="125000"/>
              </a:lnSpc>
              <a:spcBef>
                <a:spcPts val="1200"/>
              </a:spcBef>
            </a:pPr>
            <a:r>
              <a:rPr lang="zh-CN" altLang="en-US" dirty="0" smtClean="0">
                <a:solidFill>
                  <a:srgbClr val="000099"/>
                </a:solidFill>
                <a:latin typeface="+mn-lt"/>
              </a:rPr>
              <a:t>电源掉电前的数据保护</a:t>
            </a:r>
          </a:p>
          <a:p>
            <a:pPr lvl="1" eaLnBrk="1" hangingPunct="1">
              <a:lnSpc>
                <a:spcPct val="125000"/>
              </a:lnSpc>
              <a:spcBef>
                <a:spcPts val="1200"/>
              </a:spcBef>
            </a:pPr>
            <a:r>
              <a:rPr lang="zh-CN" altLang="en-US" dirty="0" smtClean="0">
                <a:solidFill>
                  <a:srgbClr val="000099"/>
                </a:solidFill>
                <a:latin typeface="+mn-lt"/>
              </a:rPr>
              <a:t>存储器读写错误的处理</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285123">
                                            <p:txEl>
                                              <p:pRg st="0" end="0"/>
                                            </p:txEl>
                                          </p:spTgt>
                                        </p:tgtEl>
                                        <p:attrNameLst>
                                          <p:attrName>style.visibility</p:attrName>
                                        </p:attrNameLst>
                                      </p:cBhvr>
                                      <p:to>
                                        <p:strVal val="visible"/>
                                      </p:to>
                                    </p:set>
                                    <p:animEffect transition="in" filter="randombar(horizontal)">
                                      <p:cBhvr>
                                        <p:cTn id="7" dur="500"/>
                                        <p:tgtEl>
                                          <p:spTgt spid="128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85123">
                                            <p:txEl>
                                              <p:pRg st="1" end="1"/>
                                            </p:txEl>
                                          </p:spTgt>
                                        </p:tgtEl>
                                        <p:attrNameLst>
                                          <p:attrName>style.visibility</p:attrName>
                                        </p:attrNameLst>
                                      </p:cBhvr>
                                      <p:to>
                                        <p:strVal val="visible"/>
                                      </p:to>
                                    </p:set>
                                    <p:animEffect transition="in" filter="randombar(horizontal)">
                                      <p:cBhvr>
                                        <p:cTn id="12" dur="500"/>
                                        <p:tgtEl>
                                          <p:spTgt spid="128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285123">
                                            <p:txEl>
                                              <p:pRg st="2" end="2"/>
                                            </p:txEl>
                                          </p:spTgt>
                                        </p:tgtEl>
                                        <p:attrNameLst>
                                          <p:attrName>style.visibility</p:attrName>
                                        </p:attrNameLst>
                                      </p:cBhvr>
                                      <p:to>
                                        <p:strVal val="visible"/>
                                      </p:to>
                                    </p:set>
                                    <p:animEffect transition="in" filter="diamond(in)">
                                      <p:cBhvr>
                                        <p:cTn id="17" dur="2000"/>
                                        <p:tgtEl>
                                          <p:spTgt spid="1285123">
                                            <p:txEl>
                                              <p:pRg st="2" end="2"/>
                                            </p:txEl>
                                          </p:spTgt>
                                        </p:tgtEl>
                                      </p:cBhvr>
                                    </p:animEffect>
                                  </p:childTnLst>
                                </p:cTn>
                              </p:par>
                              <p:par>
                                <p:cTn id="18" presetID="8" presetClass="entr" presetSubtype="16" fill="hold" nodeType="withEffect">
                                  <p:stCondLst>
                                    <p:cond delay="0"/>
                                  </p:stCondLst>
                                  <p:childTnLst>
                                    <p:set>
                                      <p:cBhvr>
                                        <p:cTn id="19" dur="1" fill="hold">
                                          <p:stCondLst>
                                            <p:cond delay="0"/>
                                          </p:stCondLst>
                                        </p:cTn>
                                        <p:tgtEl>
                                          <p:spTgt spid="1285123">
                                            <p:txEl>
                                              <p:pRg st="3" end="3"/>
                                            </p:txEl>
                                          </p:spTgt>
                                        </p:tgtEl>
                                        <p:attrNameLst>
                                          <p:attrName>style.visibility</p:attrName>
                                        </p:attrNameLst>
                                      </p:cBhvr>
                                      <p:to>
                                        <p:strVal val="visible"/>
                                      </p:to>
                                    </p:set>
                                    <p:animEffect transition="in" filter="diamond(in)">
                                      <p:cBhvr>
                                        <p:cTn id="20" dur="2000"/>
                                        <p:tgtEl>
                                          <p:spTgt spid="1285123">
                                            <p:txEl>
                                              <p:pRg st="3" end="3"/>
                                            </p:txEl>
                                          </p:spTgt>
                                        </p:tgtEl>
                                      </p:cBhvr>
                                    </p:animEffect>
                                  </p:childTnLst>
                                </p:cTn>
                              </p:par>
                              <p:par>
                                <p:cTn id="21" presetID="8" presetClass="entr" presetSubtype="16" fill="hold" nodeType="withEffect">
                                  <p:stCondLst>
                                    <p:cond delay="0"/>
                                  </p:stCondLst>
                                  <p:childTnLst>
                                    <p:set>
                                      <p:cBhvr>
                                        <p:cTn id="22" dur="1" fill="hold">
                                          <p:stCondLst>
                                            <p:cond delay="0"/>
                                          </p:stCondLst>
                                        </p:cTn>
                                        <p:tgtEl>
                                          <p:spTgt spid="1285123">
                                            <p:txEl>
                                              <p:pRg st="4" end="4"/>
                                            </p:txEl>
                                          </p:spTgt>
                                        </p:tgtEl>
                                        <p:attrNameLst>
                                          <p:attrName>style.visibility</p:attrName>
                                        </p:attrNameLst>
                                      </p:cBhvr>
                                      <p:to>
                                        <p:strVal val="visible"/>
                                      </p:to>
                                    </p:set>
                                    <p:animEffect transition="in" filter="diamond(in)">
                                      <p:cBhvr>
                                        <p:cTn id="23" dur="2000"/>
                                        <p:tgtEl>
                                          <p:spTgt spid="1285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288" y="1484313"/>
            <a:ext cx="8451850" cy="445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756577"/>
      </p:ext>
    </p:extLst>
  </p:cSld>
  <p:clrMapOvr>
    <a:masterClrMapping/>
  </p:clrMapOvr>
  <p:transition>
    <p:random/>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42" name="Rectangle 2"/>
          <p:cNvSpPr>
            <a:spLocks noGrp="1" noChangeArrowheads="1"/>
          </p:cNvSpPr>
          <p:nvPr>
            <p:ph type="title"/>
          </p:nvPr>
        </p:nvSpPr>
        <p:spPr>
          <a:xfrm>
            <a:off x="468313" y="142875"/>
            <a:ext cx="5140325" cy="584200"/>
          </a:xfrm>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2"/>
                </a:solidFill>
                <a:miter lim="800000"/>
                <a:headEnd/>
                <a:tailEnd/>
              </a14:hiddenLine>
            </a:ext>
          </a:extLst>
        </p:spPr>
        <p:txBody>
          <a:bodyPr/>
          <a:lstStyle/>
          <a:p>
            <a:pPr algn="just" eaLnBrk="1" hangingPunct="1">
              <a:defRPr/>
            </a:pPr>
            <a:r>
              <a:rPr lang="zh-CN" altLang="en-US" dirty="0" smtClean="0"/>
              <a:t>二</a:t>
            </a:r>
            <a:r>
              <a:rPr lang="en-US" altLang="zh-CN" dirty="0" smtClean="0"/>
              <a:t>. 8259A</a:t>
            </a:r>
            <a:r>
              <a:rPr lang="zh-CN" altLang="en-US" dirty="0" smtClean="0"/>
              <a:t>的工作方式</a:t>
            </a:r>
          </a:p>
        </p:txBody>
      </p:sp>
      <p:grpSp>
        <p:nvGrpSpPr>
          <p:cNvPr id="43011" name="Group 3"/>
          <p:cNvGrpSpPr>
            <a:grpSpLocks/>
          </p:cNvGrpSpPr>
          <p:nvPr/>
        </p:nvGrpSpPr>
        <p:grpSpPr bwMode="auto">
          <a:xfrm>
            <a:off x="379413" y="954088"/>
            <a:ext cx="8764587" cy="5221287"/>
            <a:chOff x="239" y="630"/>
            <a:chExt cx="5521" cy="3289"/>
          </a:xfrm>
        </p:grpSpPr>
        <p:sp>
          <p:nvSpPr>
            <p:cNvPr id="1392644" name="Text Box 4"/>
            <p:cNvSpPr txBox="1">
              <a:spLocks noChangeArrowheads="1"/>
            </p:cNvSpPr>
            <p:nvPr/>
          </p:nvSpPr>
          <p:spPr bwMode="auto">
            <a:xfrm>
              <a:off x="3575" y="1651"/>
              <a:ext cx="1475"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r" eaLnBrk="0" hangingPunct="0">
                <a:defRPr/>
              </a:pPr>
              <a:r>
                <a:rPr lang="zh-CN" altLang="en-US">
                  <a:solidFill>
                    <a:srgbClr val="FF0000"/>
                  </a:solidFill>
                  <a:latin typeface="Times New Roman" pitchFamily="18" charset="0"/>
                  <a:ea typeface="幼圆" pitchFamily="49" charset="-122"/>
                </a:rPr>
                <a:t>普通全嵌套方式</a:t>
              </a:r>
            </a:p>
          </p:txBody>
        </p:sp>
        <p:sp>
          <p:nvSpPr>
            <p:cNvPr id="43013" name="Text Box 5"/>
            <p:cNvSpPr txBox="1">
              <a:spLocks noChangeArrowheads="1"/>
            </p:cNvSpPr>
            <p:nvPr/>
          </p:nvSpPr>
          <p:spPr bwMode="auto">
            <a:xfrm>
              <a:off x="3627" y="1937"/>
              <a:ext cx="143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r" eaLnBrk="0" hangingPunct="0"/>
              <a:r>
                <a:rPr lang="zh-CN" altLang="en-US" sz="2400" b="0">
                  <a:solidFill>
                    <a:schemeClr val="tx1"/>
                  </a:solidFill>
                  <a:latin typeface="Times New Roman" pitchFamily="18" charset="0"/>
                </a:rPr>
                <a:t>特殊全嵌套方式</a:t>
              </a:r>
            </a:p>
          </p:txBody>
        </p:sp>
        <p:sp>
          <p:nvSpPr>
            <p:cNvPr id="43014" name="AutoShape 6"/>
            <p:cNvSpPr>
              <a:spLocks/>
            </p:cNvSpPr>
            <p:nvPr/>
          </p:nvSpPr>
          <p:spPr bwMode="auto">
            <a:xfrm>
              <a:off x="3552" y="1786"/>
              <a:ext cx="75" cy="255"/>
            </a:xfrm>
            <a:prstGeom prst="leftBrace">
              <a:avLst>
                <a:gd name="adj1" fmla="val 28333"/>
                <a:gd name="adj2" fmla="val 50000"/>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endParaRPr lang="zh-CN" altLang="en-US"/>
            </a:p>
          </p:txBody>
        </p:sp>
        <p:sp>
          <p:nvSpPr>
            <p:cNvPr id="43015" name="Text Box 7"/>
            <p:cNvSpPr txBox="1">
              <a:spLocks noChangeArrowheads="1"/>
            </p:cNvSpPr>
            <p:nvPr/>
          </p:nvSpPr>
          <p:spPr bwMode="auto">
            <a:xfrm>
              <a:off x="3526" y="2163"/>
              <a:ext cx="154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eaLnBrk="0" hangingPunct="0"/>
              <a:r>
                <a:rPr lang="zh-CN" altLang="en-US" sz="2400" b="0">
                  <a:solidFill>
                    <a:schemeClr val="tx1"/>
                  </a:solidFill>
                  <a:latin typeface="Times New Roman" pitchFamily="18" charset="0"/>
                </a:rPr>
                <a:t>自动循环方式</a:t>
              </a:r>
            </a:p>
          </p:txBody>
        </p:sp>
        <p:sp>
          <p:nvSpPr>
            <p:cNvPr id="43016" name="Text Box 8"/>
            <p:cNvSpPr txBox="1">
              <a:spLocks noChangeArrowheads="1"/>
            </p:cNvSpPr>
            <p:nvPr/>
          </p:nvSpPr>
          <p:spPr bwMode="auto">
            <a:xfrm>
              <a:off x="3544" y="2389"/>
              <a:ext cx="1557"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eaLnBrk="0" hangingPunct="0"/>
              <a:r>
                <a:rPr lang="zh-CN" altLang="en-US" sz="2400" b="0">
                  <a:solidFill>
                    <a:schemeClr val="tx1"/>
                  </a:solidFill>
                  <a:latin typeface="Times New Roman" pitchFamily="18" charset="0"/>
                </a:rPr>
                <a:t>特殊循环方式</a:t>
              </a:r>
            </a:p>
          </p:txBody>
        </p:sp>
        <p:sp>
          <p:nvSpPr>
            <p:cNvPr id="43017" name="AutoShape 9"/>
            <p:cNvSpPr>
              <a:spLocks/>
            </p:cNvSpPr>
            <p:nvPr/>
          </p:nvSpPr>
          <p:spPr bwMode="auto">
            <a:xfrm>
              <a:off x="3570" y="2238"/>
              <a:ext cx="75" cy="255"/>
            </a:xfrm>
            <a:prstGeom prst="leftBrace">
              <a:avLst>
                <a:gd name="adj1" fmla="val 28333"/>
                <a:gd name="adj2" fmla="val 50000"/>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endParaRPr lang="zh-CN" altLang="en-US"/>
            </a:p>
          </p:txBody>
        </p:sp>
        <p:sp>
          <p:nvSpPr>
            <p:cNvPr id="43018" name="AutoShape 10"/>
            <p:cNvSpPr>
              <a:spLocks/>
            </p:cNvSpPr>
            <p:nvPr/>
          </p:nvSpPr>
          <p:spPr bwMode="auto">
            <a:xfrm>
              <a:off x="1972" y="1873"/>
              <a:ext cx="105" cy="470"/>
            </a:xfrm>
            <a:prstGeom prst="leftBrace">
              <a:avLst>
                <a:gd name="adj1" fmla="val 37302"/>
                <a:gd name="adj2" fmla="val 50000"/>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endParaRPr lang="zh-CN" altLang="en-US"/>
            </a:p>
          </p:txBody>
        </p:sp>
        <p:sp>
          <p:nvSpPr>
            <p:cNvPr id="43019" name="Text Box 11"/>
            <p:cNvSpPr txBox="1">
              <a:spLocks noChangeArrowheads="1"/>
            </p:cNvSpPr>
            <p:nvPr/>
          </p:nvSpPr>
          <p:spPr bwMode="auto">
            <a:xfrm>
              <a:off x="2086" y="1788"/>
              <a:ext cx="1795"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just" eaLnBrk="0" hangingPunct="0"/>
              <a:r>
                <a:rPr lang="zh-CN" altLang="en-US" sz="2400" b="0">
                  <a:solidFill>
                    <a:schemeClr val="tx1"/>
                  </a:solidFill>
                  <a:latin typeface="Times New Roman" pitchFamily="18" charset="0"/>
                </a:rPr>
                <a:t>优先权固定方式</a:t>
              </a:r>
            </a:p>
          </p:txBody>
        </p:sp>
        <p:sp>
          <p:nvSpPr>
            <p:cNvPr id="43020" name="Text Box 12"/>
            <p:cNvSpPr txBox="1">
              <a:spLocks noChangeArrowheads="1"/>
            </p:cNvSpPr>
            <p:nvPr/>
          </p:nvSpPr>
          <p:spPr bwMode="auto">
            <a:xfrm>
              <a:off x="2077" y="2230"/>
              <a:ext cx="1795"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just" eaLnBrk="0" hangingPunct="0"/>
              <a:r>
                <a:rPr lang="zh-CN" altLang="en-US" sz="2400" b="0">
                  <a:solidFill>
                    <a:schemeClr val="tx1"/>
                  </a:solidFill>
                  <a:latin typeface="Times New Roman" pitchFamily="18" charset="0"/>
                </a:rPr>
                <a:t>优先权循环方式</a:t>
              </a:r>
            </a:p>
          </p:txBody>
        </p:sp>
        <p:sp>
          <p:nvSpPr>
            <p:cNvPr id="43021" name="Text Box 13"/>
            <p:cNvSpPr txBox="1">
              <a:spLocks noChangeArrowheads="1"/>
            </p:cNvSpPr>
            <p:nvPr/>
          </p:nvSpPr>
          <p:spPr bwMode="auto">
            <a:xfrm>
              <a:off x="434" y="1978"/>
              <a:ext cx="1640"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eaLnBrk="0" hangingPunct="0"/>
              <a:r>
                <a:rPr lang="zh-CN" altLang="en-US" sz="2400" b="0" dirty="0">
                  <a:solidFill>
                    <a:schemeClr val="tx1"/>
                  </a:solidFill>
                  <a:latin typeface="Times New Roman" pitchFamily="18" charset="0"/>
                </a:rPr>
                <a:t>设置优先权方式</a:t>
              </a:r>
            </a:p>
          </p:txBody>
        </p:sp>
        <p:sp>
          <p:nvSpPr>
            <p:cNvPr id="1392654" name="Text Box 14"/>
            <p:cNvSpPr txBox="1">
              <a:spLocks noChangeArrowheads="1"/>
            </p:cNvSpPr>
            <p:nvPr/>
          </p:nvSpPr>
          <p:spPr bwMode="auto">
            <a:xfrm>
              <a:off x="3965" y="2888"/>
              <a:ext cx="1795"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defRPr/>
              </a:pPr>
              <a:r>
                <a:rPr lang="zh-CN" altLang="en-US">
                  <a:solidFill>
                    <a:srgbClr val="FF0000"/>
                  </a:solidFill>
                  <a:latin typeface="Times New Roman" pitchFamily="18" charset="0"/>
                  <a:ea typeface="幼圆" pitchFamily="49" charset="-122"/>
                </a:rPr>
                <a:t>普通中断结束方式</a:t>
              </a:r>
            </a:p>
          </p:txBody>
        </p:sp>
        <p:sp>
          <p:nvSpPr>
            <p:cNvPr id="43023" name="Text Box 15"/>
            <p:cNvSpPr txBox="1">
              <a:spLocks noChangeArrowheads="1"/>
            </p:cNvSpPr>
            <p:nvPr/>
          </p:nvSpPr>
          <p:spPr bwMode="auto">
            <a:xfrm>
              <a:off x="3965" y="3189"/>
              <a:ext cx="1795"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eaLnBrk="0" hangingPunct="0"/>
              <a:r>
                <a:rPr lang="zh-CN" altLang="en-US" sz="2400" b="0">
                  <a:solidFill>
                    <a:schemeClr val="tx1"/>
                  </a:solidFill>
                  <a:latin typeface="Times New Roman" pitchFamily="18" charset="0"/>
                </a:rPr>
                <a:t>特殊中断结束方式</a:t>
              </a:r>
            </a:p>
          </p:txBody>
        </p:sp>
        <p:sp>
          <p:nvSpPr>
            <p:cNvPr id="43024" name="AutoShape 16"/>
            <p:cNvSpPr>
              <a:spLocks/>
            </p:cNvSpPr>
            <p:nvPr/>
          </p:nvSpPr>
          <p:spPr bwMode="auto">
            <a:xfrm>
              <a:off x="3935" y="3038"/>
              <a:ext cx="75" cy="255"/>
            </a:xfrm>
            <a:prstGeom prst="leftBrace">
              <a:avLst>
                <a:gd name="adj1" fmla="val 28333"/>
                <a:gd name="adj2" fmla="val 50000"/>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endParaRPr lang="zh-CN" altLang="en-US"/>
            </a:p>
          </p:txBody>
        </p:sp>
        <p:sp>
          <p:nvSpPr>
            <p:cNvPr id="43025" name="AutoShape 17"/>
            <p:cNvSpPr>
              <a:spLocks/>
            </p:cNvSpPr>
            <p:nvPr/>
          </p:nvSpPr>
          <p:spPr bwMode="auto">
            <a:xfrm>
              <a:off x="1945" y="2719"/>
              <a:ext cx="104" cy="470"/>
            </a:xfrm>
            <a:prstGeom prst="leftBrace">
              <a:avLst>
                <a:gd name="adj1" fmla="val 37660"/>
                <a:gd name="adj2" fmla="val 50000"/>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endParaRPr lang="zh-CN" altLang="en-US"/>
            </a:p>
          </p:txBody>
        </p:sp>
        <p:sp>
          <p:nvSpPr>
            <p:cNvPr id="43026" name="Text Box 18"/>
            <p:cNvSpPr txBox="1">
              <a:spLocks noChangeArrowheads="1"/>
            </p:cNvSpPr>
            <p:nvPr/>
          </p:nvSpPr>
          <p:spPr bwMode="auto">
            <a:xfrm>
              <a:off x="1941" y="2634"/>
              <a:ext cx="1796"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eaLnBrk="0" hangingPunct="0"/>
              <a:r>
                <a:rPr lang="zh-CN" altLang="en-US" sz="2400" b="0">
                  <a:solidFill>
                    <a:schemeClr val="tx1"/>
                  </a:solidFill>
                  <a:latin typeface="Times New Roman" pitchFamily="18" charset="0"/>
                </a:rPr>
                <a:t>自动中断结束方式</a:t>
              </a:r>
            </a:p>
          </p:txBody>
        </p:sp>
        <p:sp>
          <p:nvSpPr>
            <p:cNvPr id="43027" name="Text Box 19"/>
            <p:cNvSpPr txBox="1">
              <a:spLocks noChangeArrowheads="1"/>
            </p:cNvSpPr>
            <p:nvPr/>
          </p:nvSpPr>
          <p:spPr bwMode="auto">
            <a:xfrm>
              <a:off x="2049" y="3076"/>
              <a:ext cx="1796"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eaLnBrk="0" hangingPunct="0"/>
              <a:r>
                <a:rPr lang="zh-CN" altLang="en-US" sz="2400" b="0">
                  <a:solidFill>
                    <a:schemeClr val="tx1"/>
                  </a:solidFill>
                  <a:latin typeface="Times New Roman" pitchFamily="18" charset="0"/>
                </a:rPr>
                <a:t>非自动中断结束方式</a:t>
              </a:r>
            </a:p>
          </p:txBody>
        </p:sp>
        <p:sp>
          <p:nvSpPr>
            <p:cNvPr id="43028" name="Text Box 20"/>
            <p:cNvSpPr txBox="1">
              <a:spLocks noChangeArrowheads="1"/>
            </p:cNvSpPr>
            <p:nvPr/>
          </p:nvSpPr>
          <p:spPr bwMode="auto">
            <a:xfrm>
              <a:off x="239" y="2824"/>
              <a:ext cx="1795"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eaLnBrk="0" hangingPunct="0"/>
              <a:r>
                <a:rPr lang="zh-CN" altLang="en-US" sz="2400" b="0">
                  <a:solidFill>
                    <a:schemeClr val="tx1"/>
                  </a:solidFill>
                  <a:latin typeface="Times New Roman" pitchFamily="18" charset="0"/>
                </a:rPr>
                <a:t>结束中断处理方式</a:t>
              </a:r>
            </a:p>
          </p:txBody>
        </p:sp>
        <p:sp>
          <p:nvSpPr>
            <p:cNvPr id="43029" name="Text Box 21"/>
            <p:cNvSpPr txBox="1">
              <a:spLocks noChangeArrowheads="1"/>
            </p:cNvSpPr>
            <p:nvPr/>
          </p:nvSpPr>
          <p:spPr bwMode="auto">
            <a:xfrm>
              <a:off x="459" y="1333"/>
              <a:ext cx="1593"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eaLnBrk="0" hangingPunct="0"/>
              <a:r>
                <a:rPr lang="zh-CN" altLang="en-US" sz="2400" b="0" dirty="0">
                  <a:solidFill>
                    <a:schemeClr val="tx1"/>
                  </a:solidFill>
                  <a:latin typeface="Times New Roman" pitchFamily="18" charset="0"/>
                </a:rPr>
                <a:t>屏蔽中断源方式</a:t>
              </a:r>
            </a:p>
          </p:txBody>
        </p:sp>
        <p:sp>
          <p:nvSpPr>
            <p:cNvPr id="1392662" name="Text Box 22"/>
            <p:cNvSpPr txBox="1">
              <a:spLocks noChangeArrowheads="1"/>
            </p:cNvSpPr>
            <p:nvPr/>
          </p:nvSpPr>
          <p:spPr bwMode="auto">
            <a:xfrm>
              <a:off x="1914" y="1172"/>
              <a:ext cx="154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defRPr/>
              </a:pPr>
              <a:r>
                <a:rPr lang="zh-CN" altLang="en-US">
                  <a:solidFill>
                    <a:srgbClr val="FF0000"/>
                  </a:solidFill>
                  <a:latin typeface="Times New Roman" pitchFamily="18" charset="0"/>
                  <a:ea typeface="幼圆" pitchFamily="49" charset="-122"/>
                </a:rPr>
                <a:t>普通屏蔽方式</a:t>
              </a:r>
            </a:p>
          </p:txBody>
        </p:sp>
        <p:sp>
          <p:nvSpPr>
            <p:cNvPr id="43031" name="Text Box 23"/>
            <p:cNvSpPr txBox="1">
              <a:spLocks noChangeArrowheads="1"/>
            </p:cNvSpPr>
            <p:nvPr/>
          </p:nvSpPr>
          <p:spPr bwMode="auto">
            <a:xfrm>
              <a:off x="2003" y="1473"/>
              <a:ext cx="1393"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eaLnBrk="0" hangingPunct="0"/>
              <a:r>
                <a:rPr lang="zh-CN" altLang="en-US" sz="2400" b="0">
                  <a:solidFill>
                    <a:schemeClr val="tx1"/>
                  </a:solidFill>
                  <a:latin typeface="Times New Roman" pitchFamily="18" charset="0"/>
                </a:rPr>
                <a:t>特殊屏蔽方式</a:t>
              </a:r>
            </a:p>
          </p:txBody>
        </p:sp>
        <p:sp>
          <p:nvSpPr>
            <p:cNvPr id="43032" name="AutoShape 24"/>
            <p:cNvSpPr>
              <a:spLocks/>
            </p:cNvSpPr>
            <p:nvPr/>
          </p:nvSpPr>
          <p:spPr bwMode="auto">
            <a:xfrm>
              <a:off x="1973" y="1322"/>
              <a:ext cx="75" cy="255"/>
            </a:xfrm>
            <a:prstGeom prst="leftBrace">
              <a:avLst>
                <a:gd name="adj1" fmla="val 28333"/>
                <a:gd name="adj2" fmla="val 50000"/>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endParaRPr lang="zh-CN" altLang="en-US"/>
            </a:p>
          </p:txBody>
        </p:sp>
        <p:sp>
          <p:nvSpPr>
            <p:cNvPr id="43033" name="Text Box 25"/>
            <p:cNvSpPr txBox="1">
              <a:spLocks noChangeArrowheads="1"/>
            </p:cNvSpPr>
            <p:nvPr/>
          </p:nvSpPr>
          <p:spPr bwMode="auto">
            <a:xfrm>
              <a:off x="650" y="743"/>
              <a:ext cx="1356"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eaLnBrk="0" hangingPunct="0"/>
              <a:r>
                <a:rPr lang="zh-CN" altLang="en-US" sz="2400" b="0">
                  <a:solidFill>
                    <a:schemeClr val="tx1"/>
                  </a:solidFill>
                  <a:latin typeface="Times New Roman" pitchFamily="18" charset="0"/>
                </a:rPr>
                <a:t>中断触发方式</a:t>
              </a:r>
            </a:p>
          </p:txBody>
        </p:sp>
        <p:sp>
          <p:nvSpPr>
            <p:cNvPr id="1392666" name="Text Box 26"/>
            <p:cNvSpPr txBox="1">
              <a:spLocks noChangeArrowheads="1"/>
            </p:cNvSpPr>
            <p:nvPr/>
          </p:nvSpPr>
          <p:spPr bwMode="auto">
            <a:xfrm>
              <a:off x="2053" y="630"/>
              <a:ext cx="1292"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eaLnBrk="0" hangingPunct="0">
                <a:defRPr/>
              </a:pPr>
              <a:r>
                <a:rPr lang="zh-CN" altLang="en-US">
                  <a:solidFill>
                    <a:srgbClr val="FF0000"/>
                  </a:solidFill>
                  <a:latin typeface="Times New Roman" pitchFamily="18" charset="0"/>
                  <a:ea typeface="幼圆" pitchFamily="49" charset="-122"/>
                </a:rPr>
                <a:t>边沿触发方式</a:t>
              </a:r>
            </a:p>
          </p:txBody>
        </p:sp>
        <p:sp>
          <p:nvSpPr>
            <p:cNvPr id="43035" name="Text Box 27"/>
            <p:cNvSpPr txBox="1">
              <a:spLocks noChangeArrowheads="1"/>
            </p:cNvSpPr>
            <p:nvPr/>
          </p:nvSpPr>
          <p:spPr bwMode="auto">
            <a:xfrm>
              <a:off x="2044" y="856"/>
              <a:ext cx="1338"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just" eaLnBrk="0" hangingPunct="0"/>
              <a:r>
                <a:rPr lang="zh-CN" altLang="en-US" sz="2400" b="0">
                  <a:solidFill>
                    <a:schemeClr val="tx1"/>
                  </a:solidFill>
                  <a:latin typeface="Times New Roman" pitchFamily="18" charset="0"/>
                </a:rPr>
                <a:t>电平触发方式</a:t>
              </a:r>
            </a:p>
          </p:txBody>
        </p:sp>
        <p:sp>
          <p:nvSpPr>
            <p:cNvPr id="43036" name="AutoShape 28"/>
            <p:cNvSpPr>
              <a:spLocks/>
            </p:cNvSpPr>
            <p:nvPr/>
          </p:nvSpPr>
          <p:spPr bwMode="auto">
            <a:xfrm>
              <a:off x="1957" y="732"/>
              <a:ext cx="75" cy="254"/>
            </a:xfrm>
            <a:prstGeom prst="leftBrace">
              <a:avLst>
                <a:gd name="adj1" fmla="val 28222"/>
                <a:gd name="adj2" fmla="val 50000"/>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endParaRPr lang="zh-CN" altLang="en-US"/>
            </a:p>
          </p:txBody>
        </p:sp>
        <p:sp>
          <p:nvSpPr>
            <p:cNvPr id="43037" name="Text Box 29"/>
            <p:cNvSpPr txBox="1">
              <a:spLocks noChangeArrowheads="1"/>
            </p:cNvSpPr>
            <p:nvPr/>
          </p:nvSpPr>
          <p:spPr bwMode="auto">
            <a:xfrm>
              <a:off x="384" y="3562"/>
              <a:ext cx="1630"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eaLnBrk="0" hangingPunct="0"/>
              <a:r>
                <a:rPr lang="zh-CN" altLang="en-US" sz="2400" b="0">
                  <a:solidFill>
                    <a:schemeClr val="tx1"/>
                  </a:solidFill>
                  <a:latin typeface="Times New Roman" pitchFamily="18" charset="0"/>
                </a:rPr>
                <a:t>数据线连接方式</a:t>
              </a:r>
            </a:p>
          </p:txBody>
        </p:sp>
        <p:sp>
          <p:nvSpPr>
            <p:cNvPr id="43038" name="Text Box 30"/>
            <p:cNvSpPr txBox="1">
              <a:spLocks noChangeArrowheads="1"/>
            </p:cNvSpPr>
            <p:nvPr/>
          </p:nvSpPr>
          <p:spPr bwMode="auto">
            <a:xfrm>
              <a:off x="2053" y="3458"/>
              <a:ext cx="1493"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just" eaLnBrk="0" hangingPunct="0"/>
              <a:r>
                <a:rPr lang="zh-CN" altLang="en-US" sz="2400" b="0" dirty="0">
                  <a:solidFill>
                    <a:schemeClr val="tx1"/>
                  </a:solidFill>
                  <a:latin typeface="Times New Roman" pitchFamily="18" charset="0"/>
                </a:rPr>
                <a:t>缓冲方式</a:t>
              </a:r>
            </a:p>
          </p:txBody>
        </p:sp>
        <p:sp>
          <p:nvSpPr>
            <p:cNvPr id="43039" name="Text Box 31"/>
            <p:cNvSpPr txBox="1">
              <a:spLocks noChangeArrowheads="1"/>
            </p:cNvSpPr>
            <p:nvPr/>
          </p:nvSpPr>
          <p:spPr bwMode="auto">
            <a:xfrm>
              <a:off x="2042" y="3693"/>
              <a:ext cx="1795"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just" eaLnBrk="0" hangingPunct="0"/>
              <a:r>
                <a:rPr lang="zh-CN" altLang="en-US" sz="2400" b="0">
                  <a:solidFill>
                    <a:schemeClr val="tx1"/>
                  </a:solidFill>
                  <a:latin typeface="Times New Roman" pitchFamily="18" charset="0"/>
                </a:rPr>
                <a:t>非缓冲方式</a:t>
              </a:r>
            </a:p>
          </p:txBody>
        </p:sp>
        <p:sp>
          <p:nvSpPr>
            <p:cNvPr id="43040" name="AutoShape 32"/>
            <p:cNvSpPr>
              <a:spLocks/>
            </p:cNvSpPr>
            <p:nvPr/>
          </p:nvSpPr>
          <p:spPr bwMode="auto">
            <a:xfrm>
              <a:off x="1943" y="3578"/>
              <a:ext cx="75" cy="255"/>
            </a:xfrm>
            <a:prstGeom prst="leftBrace">
              <a:avLst>
                <a:gd name="adj1" fmla="val 28333"/>
                <a:gd name="adj2" fmla="val 50000"/>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endParaRPr lang="zh-CN" altLang="en-US"/>
            </a:p>
          </p:txBody>
        </p:sp>
      </p:grpSp>
      <p:sp>
        <p:nvSpPr>
          <p:cNvPr id="2" name="圆角矩形 1">
            <a:hlinkClick r:id="rId2" action="ppaction://hlinksldjump"/>
          </p:cNvPr>
          <p:cNvSpPr/>
          <p:nvPr/>
        </p:nvSpPr>
        <p:spPr>
          <a:xfrm>
            <a:off x="7587335" y="5634038"/>
            <a:ext cx="945105" cy="54133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返回</a:t>
            </a:r>
            <a:endParaRPr lang="zh-CN" altLang="en-US" dirty="0"/>
          </a:p>
        </p:txBody>
      </p:sp>
    </p:spTree>
    <p:extLst>
      <p:ext uri="{BB962C8B-B14F-4D97-AF65-F5344CB8AC3E}">
        <p14:creationId xmlns:p14="http://schemas.microsoft.com/office/powerpoint/2010/main" val="4270290898"/>
      </p:ext>
    </p:extLst>
  </p:cSld>
  <p:clrMapOvr>
    <a:masterClrMapping/>
  </p:clrMapOvr>
  <p:transition spd="slow">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t>⑵ </a:t>
            </a:r>
            <a:r>
              <a:rPr lang="zh-CN" altLang="en-US" smtClean="0"/>
              <a:t>可屏蔽中断</a:t>
            </a:r>
          </a:p>
        </p:txBody>
      </p:sp>
      <p:sp>
        <p:nvSpPr>
          <p:cNvPr id="1286147" name="Rectangle 3"/>
          <p:cNvSpPr>
            <a:spLocks noGrp="1" noChangeArrowheads="1"/>
          </p:cNvSpPr>
          <p:nvPr>
            <p:ph type="body" idx="1"/>
          </p:nvPr>
        </p:nvSpPr>
        <p:spPr>
          <a:xfrm>
            <a:off x="476545" y="953725"/>
            <a:ext cx="8229600" cy="5148225"/>
          </a:xfrm>
        </p:spPr>
        <p:txBody>
          <a:bodyPr/>
          <a:lstStyle/>
          <a:p>
            <a:pPr eaLnBrk="1" hangingPunct="1">
              <a:lnSpc>
                <a:spcPct val="125000"/>
              </a:lnSpc>
              <a:spcBef>
                <a:spcPts val="1200"/>
              </a:spcBef>
            </a:pPr>
            <a:r>
              <a:rPr lang="en-US" altLang="zh-CN" dirty="0" smtClean="0">
                <a:solidFill>
                  <a:srgbClr val="000099"/>
                </a:solidFill>
              </a:rPr>
              <a:t>IO</a:t>
            </a:r>
            <a:r>
              <a:rPr lang="zh-CN" altLang="en-US" dirty="0" smtClean="0">
                <a:solidFill>
                  <a:srgbClr val="000099"/>
                </a:solidFill>
              </a:rPr>
              <a:t>设备接口电路通过可屏蔽中断请求信号输入引脚</a:t>
            </a:r>
            <a:r>
              <a:rPr lang="en-US" altLang="zh-CN" dirty="0" smtClean="0">
                <a:solidFill>
                  <a:srgbClr val="000099"/>
                </a:solidFill>
              </a:rPr>
              <a:t>(</a:t>
            </a:r>
            <a:r>
              <a:rPr lang="en-US" altLang="zh-CN" dirty="0" smtClean="0">
                <a:solidFill>
                  <a:srgbClr val="000099"/>
                </a:solidFill>
                <a:hlinkClick r:id="rId2" action="ppaction://hlinksldjump"/>
              </a:rPr>
              <a:t>INTR</a:t>
            </a:r>
            <a:r>
              <a:rPr lang="en-US" altLang="zh-CN" dirty="0" smtClean="0">
                <a:solidFill>
                  <a:srgbClr val="000099"/>
                </a:solidFill>
              </a:rPr>
              <a:t>)</a:t>
            </a:r>
            <a:r>
              <a:rPr lang="zh-CN" altLang="en-US" dirty="0" smtClean="0">
                <a:solidFill>
                  <a:srgbClr val="000099"/>
                </a:solidFill>
              </a:rPr>
              <a:t>向微处理器发出的中断请求，微处理器在允许可屏蔽中断的条件下</a:t>
            </a:r>
            <a:r>
              <a:rPr lang="en-US" altLang="zh-CN" dirty="0" smtClean="0">
                <a:solidFill>
                  <a:srgbClr val="000099"/>
                </a:solidFill>
              </a:rPr>
              <a:t>(IF=1)</a:t>
            </a:r>
            <a:r>
              <a:rPr lang="zh-CN" altLang="en-US" dirty="0" smtClean="0">
                <a:solidFill>
                  <a:srgbClr val="000099"/>
                </a:solidFill>
              </a:rPr>
              <a:t>，在当前指令执行结束时予以响应，同时输出可屏蔽中断响应信号</a:t>
            </a:r>
            <a:r>
              <a:rPr lang="en-US" altLang="zh-CN" dirty="0" smtClean="0">
                <a:solidFill>
                  <a:srgbClr val="000099"/>
                </a:solidFill>
              </a:rPr>
              <a:t>(</a:t>
            </a:r>
            <a:r>
              <a:rPr lang="en-US" altLang="zh-CN" dirty="0" smtClean="0">
                <a:solidFill>
                  <a:srgbClr val="000099"/>
                </a:solidFill>
                <a:hlinkClick r:id="rId2" action="ppaction://hlinksldjump"/>
              </a:rPr>
              <a:t>INTA*</a:t>
            </a:r>
            <a:r>
              <a:rPr lang="en-US" altLang="zh-CN" dirty="0" smtClean="0">
                <a:solidFill>
                  <a:srgbClr val="000099"/>
                </a:solidFill>
              </a:rPr>
              <a:t>)</a:t>
            </a:r>
            <a:r>
              <a:rPr lang="zh-CN" altLang="en-US" dirty="0" smtClean="0">
                <a:solidFill>
                  <a:srgbClr val="000099"/>
                </a:solidFill>
              </a:rPr>
              <a:t> 。</a:t>
            </a:r>
          </a:p>
          <a:p>
            <a:pPr eaLnBrk="1" hangingPunct="1">
              <a:lnSpc>
                <a:spcPct val="125000"/>
              </a:lnSpc>
              <a:spcBef>
                <a:spcPts val="1200"/>
              </a:spcBef>
            </a:pPr>
            <a:r>
              <a:rPr lang="en-US" altLang="zh-CN" dirty="0" smtClean="0">
                <a:solidFill>
                  <a:srgbClr val="000099"/>
                </a:solidFill>
              </a:rPr>
              <a:t>8088</a:t>
            </a:r>
            <a:r>
              <a:rPr lang="zh-CN" altLang="en-US" dirty="0" smtClean="0">
                <a:solidFill>
                  <a:srgbClr val="000099"/>
                </a:solidFill>
              </a:rPr>
              <a:t>用中断允许标志</a:t>
            </a:r>
            <a:r>
              <a:rPr lang="en-US" altLang="zh-CN" dirty="0" smtClean="0">
                <a:solidFill>
                  <a:srgbClr val="000099"/>
                </a:solidFill>
              </a:rPr>
              <a:t>IF</a:t>
            </a:r>
            <a:r>
              <a:rPr lang="zh-CN" altLang="en-US" dirty="0" smtClean="0">
                <a:solidFill>
                  <a:srgbClr val="000099"/>
                </a:solidFill>
              </a:rPr>
              <a:t>控制是否</a:t>
            </a:r>
            <a:r>
              <a:rPr lang="zh-CN" altLang="en-US" dirty="0">
                <a:solidFill>
                  <a:srgbClr val="000099"/>
                </a:solidFill>
              </a:rPr>
              <a:t>响应</a:t>
            </a:r>
            <a:r>
              <a:rPr lang="zh-CN" altLang="en-US" dirty="0" smtClean="0">
                <a:solidFill>
                  <a:srgbClr val="000099"/>
                </a:solidFill>
              </a:rPr>
              <a:t>可屏蔽中断请求；如果响应</a:t>
            </a:r>
            <a:r>
              <a:rPr lang="zh-CN" altLang="en-US" dirty="0">
                <a:solidFill>
                  <a:srgbClr val="000099"/>
                </a:solidFill>
              </a:rPr>
              <a:t>，由外部中断</a:t>
            </a:r>
            <a:r>
              <a:rPr lang="zh-CN" altLang="en-US" dirty="0" smtClean="0">
                <a:solidFill>
                  <a:srgbClr val="000099"/>
                </a:solidFill>
              </a:rPr>
              <a:t>控制器接口电路提供中断向量号。</a:t>
            </a:r>
          </a:p>
          <a:p>
            <a:pPr eaLnBrk="1" hangingPunct="1">
              <a:lnSpc>
                <a:spcPct val="125000"/>
              </a:lnSpc>
              <a:spcBef>
                <a:spcPts val="1200"/>
              </a:spcBef>
            </a:pPr>
            <a:r>
              <a:rPr lang="en-US" altLang="zh-CN" dirty="0" smtClean="0">
                <a:solidFill>
                  <a:srgbClr val="000099"/>
                </a:solidFill>
              </a:rPr>
              <a:t>8088</a:t>
            </a:r>
            <a:r>
              <a:rPr lang="zh-CN" altLang="en-US" dirty="0" smtClean="0">
                <a:solidFill>
                  <a:srgbClr val="000099"/>
                </a:solidFill>
              </a:rPr>
              <a:t>通常需要在中断控制器</a:t>
            </a:r>
            <a:r>
              <a:rPr lang="en-US" altLang="zh-CN" dirty="0" smtClean="0">
                <a:solidFill>
                  <a:srgbClr val="000099"/>
                </a:solidFill>
                <a:hlinkClick r:id="rId3" action="ppaction://hlinksldjump"/>
              </a:rPr>
              <a:t>8259A</a:t>
            </a:r>
            <a:r>
              <a:rPr lang="zh-CN" altLang="en-US" dirty="0">
                <a:solidFill>
                  <a:srgbClr val="000099"/>
                </a:solidFill>
              </a:rPr>
              <a:t>的</a:t>
            </a:r>
            <a:r>
              <a:rPr lang="zh-CN" altLang="en-US" dirty="0" smtClean="0">
                <a:solidFill>
                  <a:srgbClr val="000099"/>
                </a:solidFill>
              </a:rPr>
              <a:t>配合下共同处理可屏蔽中断。</a:t>
            </a:r>
          </a:p>
          <a:p>
            <a:pPr eaLnBrk="1" hangingPunct="1">
              <a:lnSpc>
                <a:spcPct val="125000"/>
              </a:lnSpc>
              <a:spcBef>
                <a:spcPts val="1200"/>
              </a:spcBef>
            </a:pPr>
            <a:r>
              <a:rPr lang="zh-CN" altLang="en-US" dirty="0" smtClean="0">
                <a:solidFill>
                  <a:srgbClr val="000099"/>
                </a:solidFill>
              </a:rPr>
              <a:t>可屏蔽中断主要用于主机与外设交换数据。</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86147">
                                            <p:txEl>
                                              <p:pRg st="1" end="1"/>
                                            </p:txEl>
                                          </p:spTgt>
                                        </p:tgtEl>
                                        <p:attrNameLst>
                                          <p:attrName>style.visibility</p:attrName>
                                        </p:attrNameLst>
                                      </p:cBhvr>
                                      <p:to>
                                        <p:strVal val="visible"/>
                                      </p:to>
                                    </p:set>
                                    <p:animEffect transition="in" filter="dissolve">
                                      <p:cBhvr>
                                        <p:cTn id="7" dur="500"/>
                                        <p:tgtEl>
                                          <p:spTgt spid="12861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286147">
                                            <p:txEl>
                                              <p:pRg st="2" end="2"/>
                                            </p:txEl>
                                          </p:spTgt>
                                        </p:tgtEl>
                                        <p:attrNameLst>
                                          <p:attrName>style.visibility</p:attrName>
                                        </p:attrNameLst>
                                      </p:cBhvr>
                                      <p:to>
                                        <p:strVal val="visible"/>
                                      </p:to>
                                    </p:set>
                                    <p:animEffect transition="in" filter="dissolve">
                                      <p:cBhvr>
                                        <p:cTn id="12" dur="500"/>
                                        <p:tgtEl>
                                          <p:spTgt spid="12861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286147">
                                            <p:txEl>
                                              <p:pRg st="3" end="3"/>
                                            </p:txEl>
                                          </p:spTgt>
                                        </p:tgtEl>
                                        <p:attrNameLst>
                                          <p:attrName>style.visibility</p:attrName>
                                        </p:attrNameLst>
                                      </p:cBhvr>
                                      <p:to>
                                        <p:strVal val="visible"/>
                                      </p:to>
                                    </p:set>
                                    <p:animEffect transition="in" filter="dissolve">
                                      <p:cBhvr>
                                        <p:cTn id="17" dur="500"/>
                                        <p:tgtEl>
                                          <p:spTgt spid="128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dirty="0" smtClean="0"/>
              <a:t>中断允许标志</a:t>
            </a:r>
            <a:r>
              <a:rPr lang="en-US" altLang="zh-CN" dirty="0" smtClean="0"/>
              <a:t>IF</a:t>
            </a:r>
            <a:r>
              <a:rPr lang="zh-CN" altLang="en-US" dirty="0" smtClean="0"/>
              <a:t>的状态</a:t>
            </a:r>
          </a:p>
        </p:txBody>
      </p:sp>
      <p:sp>
        <p:nvSpPr>
          <p:cNvPr id="1158147" name="Rectangle 3"/>
          <p:cNvSpPr>
            <a:spLocks noGrp="1" noChangeArrowheads="1"/>
          </p:cNvSpPr>
          <p:nvPr>
            <p:ph type="body" idx="1"/>
          </p:nvPr>
        </p:nvSpPr>
        <p:spPr>
          <a:xfrm>
            <a:off x="476545" y="953725"/>
            <a:ext cx="8055895" cy="4095455"/>
          </a:xfrm>
        </p:spPr>
        <p:txBody>
          <a:bodyPr/>
          <a:lstStyle/>
          <a:p>
            <a:pPr eaLnBrk="1" hangingPunct="1"/>
            <a:r>
              <a:rPr lang="en-US" altLang="zh-CN" dirty="0" smtClean="0">
                <a:solidFill>
                  <a:srgbClr val="000099"/>
                </a:solidFill>
              </a:rPr>
              <a:t>IF</a:t>
            </a:r>
            <a:r>
              <a:rPr lang="zh-CN" altLang="en-US" dirty="0" smtClean="0">
                <a:solidFill>
                  <a:srgbClr val="000099"/>
                </a:solidFill>
              </a:rPr>
              <a:t>＝</a:t>
            </a:r>
            <a:r>
              <a:rPr lang="en-US" altLang="zh-CN" dirty="0" smtClean="0">
                <a:solidFill>
                  <a:srgbClr val="000099"/>
                </a:solidFill>
              </a:rPr>
              <a:t>0</a:t>
            </a:r>
            <a:r>
              <a:rPr lang="zh-CN" altLang="en-US" dirty="0" smtClean="0">
                <a:solidFill>
                  <a:srgbClr val="000099"/>
                </a:solidFill>
              </a:rPr>
              <a:t>：可屏蔽中断不会被响应</a:t>
            </a:r>
          </a:p>
          <a:p>
            <a:pPr lvl="1" eaLnBrk="1" hangingPunct="1"/>
            <a:r>
              <a:rPr lang="zh-CN" altLang="en-US" dirty="0" smtClean="0">
                <a:solidFill>
                  <a:srgbClr val="000099"/>
                </a:solidFill>
                <a:latin typeface="+mn-lt"/>
              </a:rPr>
              <a:t>系统此时称为关中断、禁止中断或中断屏蔽；</a:t>
            </a:r>
          </a:p>
          <a:p>
            <a:pPr lvl="1" eaLnBrk="1" hangingPunct="1"/>
            <a:r>
              <a:rPr lang="zh-CN" altLang="en-US" dirty="0" smtClean="0">
                <a:solidFill>
                  <a:srgbClr val="000099"/>
                </a:solidFill>
                <a:latin typeface="+mn-lt"/>
              </a:rPr>
              <a:t>系统复位时，</a:t>
            </a:r>
            <a:r>
              <a:rPr lang="en-US" altLang="zh-CN" dirty="0" smtClean="0">
                <a:solidFill>
                  <a:srgbClr val="000099"/>
                </a:solidFill>
                <a:latin typeface="+mn-lt"/>
              </a:rPr>
              <a:t>IF</a:t>
            </a:r>
            <a:r>
              <a:rPr lang="zh-CN" altLang="en-US" dirty="0" smtClean="0">
                <a:solidFill>
                  <a:srgbClr val="000099"/>
                </a:solidFill>
                <a:latin typeface="+mn-lt"/>
              </a:rPr>
              <a:t>＝</a:t>
            </a:r>
            <a:r>
              <a:rPr lang="en-US" altLang="zh-CN" dirty="0" smtClean="0">
                <a:solidFill>
                  <a:srgbClr val="000099"/>
                </a:solidFill>
                <a:latin typeface="+mn-lt"/>
              </a:rPr>
              <a:t>0</a:t>
            </a:r>
            <a:r>
              <a:rPr lang="zh-CN" altLang="en-US" dirty="0" smtClean="0">
                <a:solidFill>
                  <a:srgbClr val="000099"/>
                </a:solidFill>
                <a:latin typeface="+mn-lt"/>
              </a:rPr>
              <a:t>；</a:t>
            </a:r>
            <a:endParaRPr lang="en-US" altLang="zh-CN" dirty="0" smtClean="0">
              <a:solidFill>
                <a:srgbClr val="000099"/>
              </a:solidFill>
              <a:latin typeface="+mn-lt"/>
            </a:endParaRPr>
          </a:p>
          <a:p>
            <a:pPr lvl="1" eaLnBrk="1" hangingPunct="1"/>
            <a:r>
              <a:rPr lang="zh-CN" altLang="en-US" dirty="0" smtClean="0">
                <a:solidFill>
                  <a:srgbClr val="000099"/>
                </a:solidFill>
                <a:latin typeface="+mn-lt"/>
              </a:rPr>
              <a:t>任何一个中断被响应，使</a:t>
            </a:r>
            <a:r>
              <a:rPr lang="en-US" altLang="zh-CN" dirty="0" smtClean="0">
                <a:solidFill>
                  <a:srgbClr val="000099"/>
                </a:solidFill>
                <a:latin typeface="+mn-lt"/>
              </a:rPr>
              <a:t>IF</a:t>
            </a:r>
            <a:r>
              <a:rPr lang="zh-CN" altLang="en-US" dirty="0" smtClean="0">
                <a:solidFill>
                  <a:srgbClr val="000099"/>
                </a:solidFill>
                <a:latin typeface="+mn-lt"/>
              </a:rPr>
              <a:t>＝</a:t>
            </a:r>
            <a:r>
              <a:rPr lang="en-US" altLang="zh-CN" dirty="0" smtClean="0">
                <a:solidFill>
                  <a:srgbClr val="000099"/>
                </a:solidFill>
                <a:latin typeface="+mn-lt"/>
              </a:rPr>
              <a:t>0</a:t>
            </a:r>
            <a:r>
              <a:rPr lang="zh-CN" altLang="en-US" dirty="0" smtClean="0">
                <a:solidFill>
                  <a:srgbClr val="000099"/>
                </a:solidFill>
                <a:latin typeface="+mn-lt"/>
              </a:rPr>
              <a:t>；</a:t>
            </a:r>
            <a:endParaRPr lang="en-US" altLang="zh-CN" dirty="0" smtClean="0">
              <a:solidFill>
                <a:srgbClr val="000099"/>
              </a:solidFill>
              <a:latin typeface="+mn-lt"/>
            </a:endParaRPr>
          </a:p>
          <a:p>
            <a:pPr lvl="1" eaLnBrk="1" hangingPunct="1"/>
            <a:r>
              <a:rPr lang="zh-CN" altLang="en-US" dirty="0" smtClean="0">
                <a:solidFill>
                  <a:srgbClr val="000099"/>
                </a:solidFill>
                <a:latin typeface="+mn-lt"/>
              </a:rPr>
              <a:t>执行指令</a:t>
            </a:r>
            <a:r>
              <a:rPr lang="en-US" altLang="zh-CN" dirty="0" smtClean="0">
                <a:solidFill>
                  <a:srgbClr val="000099"/>
                </a:solidFill>
                <a:latin typeface="+mn-lt"/>
              </a:rPr>
              <a:t>CLI</a:t>
            </a:r>
            <a:r>
              <a:rPr lang="zh-CN" altLang="en-US" dirty="0" smtClean="0">
                <a:solidFill>
                  <a:srgbClr val="000099"/>
                </a:solidFill>
                <a:latin typeface="+mn-lt"/>
              </a:rPr>
              <a:t>，使</a:t>
            </a:r>
            <a:r>
              <a:rPr lang="en-US" altLang="zh-CN" dirty="0" smtClean="0">
                <a:solidFill>
                  <a:srgbClr val="000099"/>
                </a:solidFill>
                <a:latin typeface="+mn-lt"/>
              </a:rPr>
              <a:t>IF</a:t>
            </a:r>
            <a:r>
              <a:rPr lang="zh-CN" altLang="en-US" dirty="0" smtClean="0">
                <a:solidFill>
                  <a:srgbClr val="000099"/>
                </a:solidFill>
                <a:latin typeface="+mn-lt"/>
              </a:rPr>
              <a:t>＝</a:t>
            </a:r>
            <a:r>
              <a:rPr lang="en-US" altLang="zh-CN" dirty="0" smtClean="0">
                <a:solidFill>
                  <a:srgbClr val="000099"/>
                </a:solidFill>
                <a:latin typeface="+mn-lt"/>
              </a:rPr>
              <a:t>0</a:t>
            </a:r>
            <a:r>
              <a:rPr lang="zh-CN" altLang="en-US" dirty="0" smtClean="0">
                <a:solidFill>
                  <a:srgbClr val="000099"/>
                </a:solidFill>
                <a:latin typeface="+mn-lt"/>
              </a:rPr>
              <a:t>。</a:t>
            </a:r>
            <a:endParaRPr lang="en-US" altLang="zh-CN" dirty="0" smtClean="0">
              <a:solidFill>
                <a:srgbClr val="000099"/>
              </a:solidFill>
              <a:latin typeface="+mn-lt"/>
            </a:endParaRPr>
          </a:p>
          <a:p>
            <a:pPr eaLnBrk="1" hangingPunct="1"/>
            <a:r>
              <a:rPr lang="en-US" altLang="zh-CN" dirty="0" smtClean="0">
                <a:solidFill>
                  <a:srgbClr val="000099"/>
                </a:solidFill>
              </a:rPr>
              <a:t>IF</a:t>
            </a:r>
            <a:r>
              <a:rPr lang="zh-CN" altLang="en-US" dirty="0" smtClean="0">
                <a:solidFill>
                  <a:srgbClr val="000099"/>
                </a:solidFill>
              </a:rPr>
              <a:t>＝</a:t>
            </a:r>
            <a:r>
              <a:rPr lang="en-US" altLang="zh-CN" dirty="0" smtClean="0">
                <a:solidFill>
                  <a:srgbClr val="000099"/>
                </a:solidFill>
              </a:rPr>
              <a:t>1</a:t>
            </a:r>
            <a:r>
              <a:rPr lang="zh-CN" altLang="en-US" dirty="0" smtClean="0">
                <a:solidFill>
                  <a:srgbClr val="000099"/>
                </a:solidFill>
              </a:rPr>
              <a:t>：可屏蔽中断会被响应</a:t>
            </a:r>
          </a:p>
          <a:p>
            <a:pPr lvl="1" eaLnBrk="1" hangingPunct="1"/>
            <a:r>
              <a:rPr lang="zh-CN" altLang="en-US" dirty="0">
                <a:solidFill>
                  <a:srgbClr val="000099"/>
                </a:solidFill>
              </a:rPr>
              <a:t>系统此时称为</a:t>
            </a:r>
            <a:r>
              <a:rPr lang="zh-CN" altLang="en-US" dirty="0" smtClean="0">
                <a:solidFill>
                  <a:srgbClr val="000099"/>
                </a:solidFill>
                <a:latin typeface="+mn-lt"/>
              </a:rPr>
              <a:t>开中断、允许中断或中断开放；</a:t>
            </a:r>
          </a:p>
          <a:p>
            <a:pPr lvl="1" eaLnBrk="1" hangingPunct="1"/>
            <a:r>
              <a:rPr lang="zh-CN" altLang="en-US" dirty="0" smtClean="0">
                <a:solidFill>
                  <a:srgbClr val="000099"/>
                </a:solidFill>
                <a:latin typeface="+mn-lt"/>
              </a:rPr>
              <a:t>执行指令</a:t>
            </a:r>
            <a:r>
              <a:rPr lang="en-US" altLang="zh-CN" dirty="0" smtClean="0">
                <a:solidFill>
                  <a:srgbClr val="000099"/>
                </a:solidFill>
                <a:latin typeface="+mn-lt"/>
              </a:rPr>
              <a:t>STI</a:t>
            </a:r>
            <a:r>
              <a:rPr lang="zh-CN" altLang="en-US" dirty="0" smtClean="0">
                <a:solidFill>
                  <a:srgbClr val="000099"/>
                </a:solidFill>
                <a:latin typeface="+mn-lt"/>
              </a:rPr>
              <a:t>，使</a:t>
            </a:r>
            <a:r>
              <a:rPr lang="en-US" altLang="zh-CN" dirty="0" smtClean="0">
                <a:solidFill>
                  <a:srgbClr val="000099"/>
                </a:solidFill>
                <a:latin typeface="+mn-lt"/>
              </a:rPr>
              <a:t>IF</a:t>
            </a:r>
            <a:r>
              <a:rPr lang="zh-CN" altLang="en-US" dirty="0" smtClean="0">
                <a:solidFill>
                  <a:srgbClr val="000099"/>
                </a:solidFill>
                <a:latin typeface="+mn-lt"/>
              </a:rPr>
              <a:t>＝</a:t>
            </a:r>
            <a:r>
              <a:rPr lang="en-US" altLang="zh-CN" dirty="0" smtClean="0">
                <a:solidFill>
                  <a:srgbClr val="000099"/>
                </a:solidFill>
                <a:latin typeface="+mn-lt"/>
              </a:rPr>
              <a:t>1</a:t>
            </a:r>
            <a:r>
              <a:rPr lang="zh-CN" altLang="en-US" dirty="0" smtClean="0">
                <a:solidFill>
                  <a:srgbClr val="000099"/>
                </a:solidFill>
                <a:latin typeface="+mn-lt"/>
              </a:rPr>
              <a:t>。</a:t>
            </a:r>
            <a:endParaRPr lang="en-US" altLang="zh-CN" dirty="0" smtClean="0">
              <a:solidFill>
                <a:srgbClr val="000099"/>
              </a:solidFill>
              <a:latin typeface="+mn-lt"/>
            </a:endParaRPr>
          </a:p>
          <a:p>
            <a:pPr eaLnBrk="1" hangingPunct="1"/>
            <a:r>
              <a:rPr lang="zh-CN" altLang="en-US" dirty="0" smtClean="0">
                <a:solidFill>
                  <a:srgbClr val="000099"/>
                </a:solidFill>
              </a:rPr>
              <a:t>执行指令</a:t>
            </a:r>
            <a:r>
              <a:rPr lang="en-US" altLang="zh-CN" dirty="0" smtClean="0">
                <a:solidFill>
                  <a:srgbClr val="000099"/>
                </a:solidFill>
              </a:rPr>
              <a:t>IRET</a:t>
            </a:r>
            <a:r>
              <a:rPr lang="zh-CN" altLang="en-US" dirty="0" smtClean="0">
                <a:solidFill>
                  <a:srgbClr val="000099"/>
                </a:solidFill>
              </a:rPr>
              <a:t>恢复原</a:t>
            </a:r>
            <a:r>
              <a:rPr lang="en-US" altLang="zh-CN" dirty="0" smtClean="0">
                <a:solidFill>
                  <a:srgbClr val="000099"/>
                </a:solidFill>
              </a:rPr>
              <a:t>IF</a:t>
            </a:r>
            <a:r>
              <a:rPr lang="zh-CN" altLang="en-US" dirty="0" smtClean="0">
                <a:solidFill>
                  <a:srgbClr val="000099"/>
                </a:solidFill>
              </a:rPr>
              <a:t>状态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58147">
                                            <p:txEl>
                                              <p:pRg st="5" end="5"/>
                                            </p:txEl>
                                          </p:spTgt>
                                        </p:tgtEl>
                                        <p:attrNameLst>
                                          <p:attrName>style.visibility</p:attrName>
                                        </p:attrNameLst>
                                      </p:cBhvr>
                                      <p:to>
                                        <p:strVal val="visible"/>
                                      </p:to>
                                    </p:set>
                                    <p:animEffect transition="in" filter="dissolve">
                                      <p:cBhvr>
                                        <p:cTn id="7" dur="500"/>
                                        <p:tgtEl>
                                          <p:spTgt spid="1158147">
                                            <p:txEl>
                                              <p:pRg st="5" end="5"/>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158147">
                                            <p:txEl>
                                              <p:pRg st="6" end="6"/>
                                            </p:txEl>
                                          </p:spTgt>
                                        </p:tgtEl>
                                        <p:attrNameLst>
                                          <p:attrName>style.visibility</p:attrName>
                                        </p:attrNameLst>
                                      </p:cBhvr>
                                      <p:to>
                                        <p:strVal val="visible"/>
                                      </p:to>
                                    </p:set>
                                    <p:animEffect transition="in" filter="dissolve">
                                      <p:cBhvr>
                                        <p:cTn id="10" dur="500"/>
                                        <p:tgtEl>
                                          <p:spTgt spid="1158147">
                                            <p:txEl>
                                              <p:pRg st="6" end="6"/>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158147">
                                            <p:txEl>
                                              <p:pRg st="7" end="7"/>
                                            </p:txEl>
                                          </p:spTgt>
                                        </p:tgtEl>
                                        <p:attrNameLst>
                                          <p:attrName>style.visibility</p:attrName>
                                        </p:attrNameLst>
                                      </p:cBhvr>
                                      <p:to>
                                        <p:strVal val="visible"/>
                                      </p:to>
                                    </p:set>
                                    <p:animEffect transition="in" filter="dissolve">
                                      <p:cBhvr>
                                        <p:cTn id="13" dur="500"/>
                                        <p:tgtEl>
                                          <p:spTgt spid="1158147">
                                            <p:txEl>
                                              <p:pRg st="7" end="7"/>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1158147">
                                            <p:txEl>
                                              <p:pRg st="8" end="8"/>
                                            </p:txEl>
                                          </p:spTgt>
                                        </p:tgtEl>
                                        <p:attrNameLst>
                                          <p:attrName>style.visibility</p:attrName>
                                        </p:attrNameLst>
                                      </p:cBhvr>
                                      <p:to>
                                        <p:strVal val="visible"/>
                                      </p:to>
                                    </p:set>
                                    <p:animEffect transition="in" filter="dissolve">
                                      <p:cBhvr>
                                        <p:cTn id="18" dur="500"/>
                                        <p:tgtEl>
                                          <p:spTgt spid="11581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1550" y="116880"/>
            <a:ext cx="5903912" cy="431800"/>
          </a:xfrm>
        </p:spPr>
        <p:txBody>
          <a:bodyPr/>
          <a:lstStyle/>
          <a:p>
            <a:r>
              <a:rPr lang="en-US" altLang="zh-CN" sz="2800" dirty="0">
                <a:solidFill>
                  <a:srgbClr val="003399"/>
                </a:solidFill>
                <a:latin typeface="+mn-lt"/>
              </a:rPr>
              <a:t>7.1.2 8088</a:t>
            </a:r>
            <a:r>
              <a:rPr lang="zh-CN" altLang="en-US" sz="2800" dirty="0">
                <a:solidFill>
                  <a:srgbClr val="003399"/>
                </a:solidFill>
              </a:rPr>
              <a:t>的中断响应过程</a:t>
            </a:r>
          </a:p>
        </p:txBody>
      </p:sp>
      <p:pic>
        <p:nvPicPr>
          <p:cNvPr id="911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0635" y="683695"/>
            <a:ext cx="6181725" cy="581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TextBox 98"/>
          <p:cNvSpPr txBox="1"/>
          <p:nvPr/>
        </p:nvSpPr>
        <p:spPr>
          <a:xfrm>
            <a:off x="7182290" y="5364215"/>
            <a:ext cx="1440160" cy="830997"/>
          </a:xfrm>
          <a:prstGeom prst="rect">
            <a:avLst/>
          </a:prstGeom>
          <a:solidFill>
            <a:schemeClr val="bg1"/>
          </a:solidFill>
        </p:spPr>
        <p:txBody>
          <a:bodyPr wrap="square" rtlCol="0">
            <a:spAutoFit/>
          </a:bodyPr>
          <a:lstStyle/>
          <a:p>
            <a:r>
              <a:rPr lang="en-US" altLang="zh-CN" dirty="0" smtClean="0">
                <a:solidFill>
                  <a:srgbClr val="000099"/>
                </a:solidFill>
              </a:rPr>
              <a:t>IRET</a:t>
            </a:r>
            <a:r>
              <a:rPr lang="zh-CN" altLang="en-US" dirty="0" smtClean="0">
                <a:solidFill>
                  <a:srgbClr val="000099"/>
                </a:solidFill>
              </a:rPr>
              <a:t>指令的操作</a:t>
            </a:r>
            <a:endParaRPr lang="zh-CN" altLang="en-US" dirty="0">
              <a:solidFill>
                <a:srgbClr val="000099"/>
              </a:solidFill>
            </a:endParaRPr>
          </a:p>
        </p:txBody>
      </p:sp>
      <p:sp>
        <p:nvSpPr>
          <p:cNvPr id="100" name="TextBox 99"/>
          <p:cNvSpPr txBox="1"/>
          <p:nvPr/>
        </p:nvSpPr>
        <p:spPr>
          <a:xfrm>
            <a:off x="5877145" y="1818401"/>
            <a:ext cx="1012613" cy="215444"/>
          </a:xfrm>
          <a:prstGeom prst="rect">
            <a:avLst/>
          </a:prstGeom>
          <a:solidFill>
            <a:srgbClr val="FFC000"/>
          </a:solidFill>
          <a:ln>
            <a:solidFill>
              <a:schemeClr val="tx1"/>
            </a:solidFill>
          </a:ln>
        </p:spPr>
        <p:txBody>
          <a:bodyPr wrap="square" lIns="0" tIns="0" rIns="0" bIns="0" rtlCol="0">
            <a:spAutoFit/>
          </a:bodyPr>
          <a:lstStyle/>
          <a:p>
            <a:pPr algn="ctr"/>
            <a:r>
              <a:rPr lang="en-US" altLang="zh-CN" sz="1400" dirty="0" smtClean="0">
                <a:latin typeface="Times New Roman" pitchFamily="18" charset="0"/>
                <a:cs typeface="Times New Roman" pitchFamily="18" charset="0"/>
              </a:rPr>
              <a:t>IF=TF=0</a:t>
            </a:r>
            <a:endParaRPr lang="zh-CN" altLang="en-US" sz="1400" dirty="0">
              <a:latin typeface="Times New Roman" pitchFamily="18" charset="0"/>
              <a:cs typeface="Times New Roman" pitchFamily="18" charset="0"/>
            </a:endParaRPr>
          </a:p>
        </p:txBody>
      </p:sp>
      <p:pic>
        <p:nvPicPr>
          <p:cNvPr id="3" name="图片 2">
            <a:hlinkClick r:id="" action="ppaction://hlinkshowjump?jump=lastslideviewed"/>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42430" y="6195212"/>
            <a:ext cx="590485" cy="590485"/>
          </a:xfrm>
          <a:prstGeom prst="rect">
            <a:avLst/>
          </a:prstGeom>
        </p:spPr>
      </p:pic>
    </p:spTree>
    <p:extLst>
      <p:ext uri="{BB962C8B-B14F-4D97-AF65-F5344CB8AC3E}">
        <p14:creationId xmlns:p14="http://schemas.microsoft.com/office/powerpoint/2010/main" val="2418247312"/>
      </p:ext>
    </p:extLst>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mtClean="0"/>
              <a:t>7.1.2 8088</a:t>
            </a:r>
            <a:r>
              <a:rPr lang="zh-CN" altLang="en-US" smtClean="0"/>
              <a:t>的中断响应过程</a:t>
            </a:r>
          </a:p>
        </p:txBody>
      </p:sp>
      <p:sp>
        <p:nvSpPr>
          <p:cNvPr id="21508" name="Rectangle 62"/>
          <p:cNvSpPr>
            <a:spLocks noChangeArrowheads="1"/>
          </p:cNvSpPr>
          <p:nvPr/>
        </p:nvSpPr>
        <p:spPr bwMode="auto">
          <a:xfrm>
            <a:off x="476545" y="954088"/>
            <a:ext cx="8100900" cy="3735052"/>
          </a:xfrm>
          <a:prstGeom prst="rect">
            <a:avLst/>
          </a:prstGeom>
          <a:solidFill>
            <a:schemeClr val="bg1"/>
          </a:solidFill>
          <a:ln w="57150" cmpd="thinThick">
            <a:noFill/>
            <a:miter lim="800000"/>
            <a:headEnd/>
            <a:tailEnd/>
          </a:ln>
          <a:effectLst/>
        </p:spPr>
        <p:txBody>
          <a:bodyPr/>
          <a:lstStyle/>
          <a:p>
            <a:pPr marL="342900" indent="-342900" algn="just">
              <a:lnSpc>
                <a:spcPct val="90000"/>
              </a:lnSpc>
              <a:spcBef>
                <a:spcPct val="20000"/>
              </a:spcBef>
            </a:pPr>
            <a:r>
              <a:rPr lang="zh-CN" altLang="en-US" dirty="0">
                <a:solidFill>
                  <a:srgbClr val="003399"/>
                </a:solidFill>
                <a:latin typeface="Times New Roman" pitchFamily="18" charset="0"/>
                <a:ea typeface="幼圆" pitchFamily="49" charset="-122"/>
              </a:rPr>
              <a:t>查询</a:t>
            </a:r>
            <a:r>
              <a:rPr lang="zh-CN" altLang="en-US" dirty="0" smtClean="0">
                <a:solidFill>
                  <a:srgbClr val="003399"/>
                </a:solidFill>
                <a:latin typeface="Times New Roman" pitchFamily="18" charset="0"/>
                <a:ea typeface="幼圆" pitchFamily="49" charset="-122"/>
              </a:rPr>
              <a:t>中断源的</a:t>
            </a:r>
            <a:r>
              <a:rPr lang="zh-CN" altLang="en-US" dirty="0">
                <a:solidFill>
                  <a:srgbClr val="003399"/>
                </a:solidFill>
                <a:latin typeface="Times New Roman" pitchFamily="18" charset="0"/>
                <a:ea typeface="幼圆" pitchFamily="49" charset="-122"/>
              </a:rPr>
              <a:t>顺序</a:t>
            </a:r>
            <a:r>
              <a:rPr lang="zh-CN" altLang="en-US" dirty="0" smtClean="0">
                <a:solidFill>
                  <a:srgbClr val="003399"/>
                </a:solidFill>
                <a:latin typeface="Times New Roman" pitchFamily="18" charset="0"/>
                <a:ea typeface="幼圆" pitchFamily="49" charset="-122"/>
              </a:rPr>
              <a:t>，</a:t>
            </a:r>
            <a:r>
              <a:rPr lang="zh-CN" altLang="en-US" dirty="0" smtClean="0">
                <a:solidFill>
                  <a:srgbClr val="003399"/>
                </a:solidFill>
                <a:ea typeface="幼圆" pitchFamily="49" charset="-122"/>
              </a:rPr>
              <a:t>决定</a:t>
            </a:r>
            <a:r>
              <a:rPr lang="zh-CN" altLang="en-US" dirty="0">
                <a:solidFill>
                  <a:srgbClr val="003399"/>
                </a:solidFill>
                <a:ea typeface="幼圆" pitchFamily="49" charset="-122"/>
              </a:rPr>
              <a:t>了各种</a:t>
            </a:r>
            <a:r>
              <a:rPr lang="zh-CN" altLang="en-US" dirty="0" smtClean="0">
                <a:solidFill>
                  <a:srgbClr val="003399"/>
                </a:solidFill>
                <a:ea typeface="幼圆" pitchFamily="49" charset="-122"/>
              </a:rPr>
              <a:t>中断的优先级别。</a:t>
            </a:r>
            <a:endParaRPr lang="en-US" altLang="zh-CN" dirty="0" smtClean="0">
              <a:solidFill>
                <a:srgbClr val="003399"/>
              </a:solidFill>
              <a:ea typeface="幼圆" pitchFamily="49" charset="-122"/>
            </a:endParaRPr>
          </a:p>
          <a:p>
            <a:pPr marL="342900" indent="-342900" algn="just">
              <a:lnSpc>
                <a:spcPct val="90000"/>
              </a:lnSpc>
              <a:spcBef>
                <a:spcPct val="20000"/>
              </a:spcBef>
            </a:pPr>
            <a:r>
              <a:rPr lang="en-US" altLang="zh-CN" dirty="0" smtClean="0">
                <a:solidFill>
                  <a:srgbClr val="003399"/>
                </a:solidFill>
                <a:ea typeface="幼圆" pitchFamily="49" charset="-122"/>
              </a:rPr>
              <a:t>8088</a:t>
            </a:r>
            <a:r>
              <a:rPr lang="zh-CN" altLang="en-US" dirty="0" smtClean="0">
                <a:solidFill>
                  <a:srgbClr val="003399"/>
                </a:solidFill>
                <a:ea typeface="幼圆" pitchFamily="49" charset="-122"/>
              </a:rPr>
              <a:t>的各种中断按优先级从高到低排列如下：</a:t>
            </a:r>
            <a:endParaRPr lang="zh-CN" altLang="en-US" dirty="0">
              <a:solidFill>
                <a:srgbClr val="003399"/>
              </a:solidFill>
              <a:ea typeface="幼圆" pitchFamily="49" charset="-122"/>
            </a:endParaRPr>
          </a:p>
          <a:p>
            <a:pPr marL="342900" indent="-342900" algn="just">
              <a:lnSpc>
                <a:spcPct val="90000"/>
              </a:lnSpc>
              <a:spcBef>
                <a:spcPct val="20000"/>
              </a:spcBef>
              <a:buFontTx/>
              <a:buBlip>
                <a:blip r:embed="rId2"/>
              </a:buBlip>
            </a:pPr>
            <a:r>
              <a:rPr lang="zh-CN" altLang="en-US" dirty="0">
                <a:solidFill>
                  <a:srgbClr val="003399"/>
                </a:solidFill>
                <a:latin typeface="Times New Roman" pitchFamily="18" charset="0"/>
                <a:ea typeface="幼圆" pitchFamily="49" charset="-122"/>
              </a:rPr>
              <a:t>软件中断</a:t>
            </a:r>
          </a:p>
          <a:p>
            <a:pPr marL="742950" lvl="1" indent="-285750" algn="just">
              <a:lnSpc>
                <a:spcPct val="90000"/>
              </a:lnSpc>
              <a:spcBef>
                <a:spcPct val="20000"/>
              </a:spcBef>
              <a:buFontTx/>
              <a:buBlip>
                <a:blip r:embed="rId3"/>
              </a:buBlip>
            </a:pPr>
            <a:r>
              <a:rPr lang="zh-CN" altLang="en-US" dirty="0">
                <a:solidFill>
                  <a:srgbClr val="003399"/>
                </a:solidFill>
                <a:latin typeface="Times New Roman" pitchFamily="18" charset="0"/>
              </a:rPr>
              <a:t>除法错中断</a:t>
            </a:r>
          </a:p>
          <a:p>
            <a:pPr marL="742950" lvl="1" indent="-285750" algn="just">
              <a:lnSpc>
                <a:spcPct val="90000"/>
              </a:lnSpc>
              <a:spcBef>
                <a:spcPct val="20000"/>
              </a:spcBef>
              <a:buFontTx/>
              <a:buBlip>
                <a:blip r:embed="rId3"/>
              </a:buBlip>
            </a:pPr>
            <a:r>
              <a:rPr lang="zh-CN" altLang="en-US" dirty="0">
                <a:solidFill>
                  <a:srgbClr val="003399"/>
                </a:solidFill>
                <a:latin typeface="Times New Roman" pitchFamily="18" charset="0"/>
              </a:rPr>
              <a:t>指令中断</a:t>
            </a:r>
          </a:p>
          <a:p>
            <a:pPr marL="742950" lvl="1" indent="-285750" algn="just">
              <a:lnSpc>
                <a:spcPct val="90000"/>
              </a:lnSpc>
              <a:spcBef>
                <a:spcPct val="20000"/>
              </a:spcBef>
              <a:buFontTx/>
              <a:buBlip>
                <a:blip r:embed="rId3"/>
              </a:buBlip>
            </a:pPr>
            <a:r>
              <a:rPr lang="zh-CN" altLang="en-US" dirty="0">
                <a:solidFill>
                  <a:srgbClr val="003399"/>
                </a:solidFill>
                <a:latin typeface="Times New Roman" pitchFamily="18" charset="0"/>
              </a:rPr>
              <a:t>溢出中断</a:t>
            </a:r>
          </a:p>
          <a:p>
            <a:pPr marL="342900" indent="-342900" algn="just">
              <a:lnSpc>
                <a:spcPct val="90000"/>
              </a:lnSpc>
              <a:spcBef>
                <a:spcPct val="20000"/>
              </a:spcBef>
              <a:buFontTx/>
              <a:buBlip>
                <a:blip r:embed="rId2"/>
              </a:buBlip>
            </a:pPr>
            <a:r>
              <a:rPr lang="zh-CN" altLang="en-US" dirty="0">
                <a:solidFill>
                  <a:srgbClr val="003399"/>
                </a:solidFill>
                <a:latin typeface="Times New Roman" pitchFamily="18" charset="0"/>
                <a:ea typeface="幼圆" pitchFamily="49" charset="-122"/>
              </a:rPr>
              <a:t>非屏蔽中断</a:t>
            </a:r>
          </a:p>
          <a:p>
            <a:pPr marL="342900" indent="-342900" algn="just">
              <a:lnSpc>
                <a:spcPct val="90000"/>
              </a:lnSpc>
              <a:spcBef>
                <a:spcPct val="20000"/>
              </a:spcBef>
              <a:buFontTx/>
              <a:buBlip>
                <a:blip r:embed="rId2"/>
              </a:buBlip>
            </a:pPr>
            <a:r>
              <a:rPr lang="zh-CN" altLang="en-US" dirty="0">
                <a:solidFill>
                  <a:srgbClr val="003399"/>
                </a:solidFill>
                <a:latin typeface="Times New Roman" pitchFamily="18" charset="0"/>
                <a:ea typeface="幼圆" pitchFamily="49" charset="-122"/>
              </a:rPr>
              <a:t>可屏蔽中断</a:t>
            </a:r>
          </a:p>
          <a:p>
            <a:pPr marL="342900" indent="-342900" algn="just">
              <a:lnSpc>
                <a:spcPct val="90000"/>
              </a:lnSpc>
              <a:spcBef>
                <a:spcPct val="20000"/>
              </a:spcBef>
              <a:buFontTx/>
              <a:buBlip>
                <a:blip r:embed="rId2"/>
              </a:buBlip>
            </a:pPr>
            <a:r>
              <a:rPr lang="zh-CN" altLang="en-US" dirty="0">
                <a:solidFill>
                  <a:srgbClr val="003399"/>
                </a:solidFill>
                <a:latin typeface="Times New Roman" pitchFamily="18" charset="0"/>
                <a:ea typeface="幼圆" pitchFamily="49" charset="-122"/>
              </a:rPr>
              <a:t>单步中断</a:t>
            </a:r>
          </a:p>
        </p:txBody>
      </p:sp>
      <p:sp>
        <p:nvSpPr>
          <p:cNvPr id="2" name="右大括号 1"/>
          <p:cNvSpPr/>
          <p:nvPr/>
        </p:nvSpPr>
        <p:spPr>
          <a:xfrm>
            <a:off x="3086835" y="2303875"/>
            <a:ext cx="270030" cy="990110"/>
          </a:xfrm>
          <a:prstGeom prst="rightBrace">
            <a:avLst>
              <a:gd name="adj1" fmla="val 33730"/>
              <a:gd name="adj2" fmla="val 46306"/>
            </a:avLst>
          </a:pr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TextBox 2"/>
          <p:cNvSpPr txBox="1"/>
          <p:nvPr/>
        </p:nvSpPr>
        <p:spPr>
          <a:xfrm>
            <a:off x="3446875" y="2372978"/>
            <a:ext cx="3330370" cy="830997"/>
          </a:xfrm>
          <a:prstGeom prst="rect">
            <a:avLst/>
          </a:prstGeom>
          <a:noFill/>
        </p:spPr>
        <p:txBody>
          <a:bodyPr wrap="square" rtlCol="0">
            <a:spAutoFit/>
          </a:bodyPr>
          <a:lstStyle/>
          <a:p>
            <a:r>
              <a:rPr lang="zh-CN" altLang="en-US" dirty="0" smtClean="0">
                <a:solidFill>
                  <a:srgbClr val="0000FF"/>
                </a:solidFill>
              </a:rPr>
              <a:t>这</a:t>
            </a:r>
            <a:r>
              <a:rPr lang="en-US" altLang="zh-CN" dirty="0" smtClean="0">
                <a:solidFill>
                  <a:srgbClr val="0000FF"/>
                </a:solidFill>
              </a:rPr>
              <a:t>3</a:t>
            </a:r>
            <a:r>
              <a:rPr lang="zh-CN" altLang="en-US" dirty="0" smtClean="0">
                <a:solidFill>
                  <a:srgbClr val="0000FF"/>
                </a:solidFill>
              </a:rPr>
              <a:t>种为同级中断，不会同时发生</a:t>
            </a:r>
            <a:endParaRPr lang="zh-CN" altLang="en-US" dirty="0">
              <a:solidFill>
                <a:srgbClr val="0000FF"/>
              </a:solidFill>
            </a:endParaRPr>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dirty="0" smtClean="0"/>
              <a:t>7.1.3 8088</a:t>
            </a:r>
            <a:r>
              <a:rPr lang="zh-CN" altLang="en-US" dirty="0" smtClean="0"/>
              <a:t>的中断向量表</a:t>
            </a:r>
          </a:p>
        </p:txBody>
      </p:sp>
      <p:sp>
        <p:nvSpPr>
          <p:cNvPr id="1161219" name="Rectangle 3"/>
          <p:cNvSpPr>
            <a:spLocks noGrp="1" noChangeArrowheads="1"/>
          </p:cNvSpPr>
          <p:nvPr>
            <p:ph type="body" idx="1"/>
          </p:nvPr>
        </p:nvSpPr>
        <p:spPr>
          <a:xfrm>
            <a:off x="476545" y="953724"/>
            <a:ext cx="8229600" cy="3240361"/>
          </a:xfrm>
        </p:spPr>
        <p:txBody>
          <a:bodyPr/>
          <a:lstStyle/>
          <a:p>
            <a:pPr eaLnBrk="1" hangingPunct="1">
              <a:spcBef>
                <a:spcPts val="1200"/>
              </a:spcBef>
            </a:pPr>
            <a:r>
              <a:rPr lang="zh-CN" altLang="en-US" dirty="0" smtClean="0">
                <a:solidFill>
                  <a:srgbClr val="000099"/>
                </a:solidFill>
              </a:rPr>
              <a:t>中断向量：中断服务程序的入口地址。</a:t>
            </a:r>
          </a:p>
          <a:p>
            <a:pPr lvl="1" eaLnBrk="1" hangingPunct="1">
              <a:spcBef>
                <a:spcPts val="1200"/>
              </a:spcBef>
            </a:pPr>
            <a:r>
              <a:rPr lang="zh-CN" altLang="en-US" dirty="0" smtClean="0">
                <a:solidFill>
                  <a:srgbClr val="000099"/>
                </a:solidFill>
              </a:rPr>
              <a:t>入口地址为逻辑地址，包括段地址和偏移地址</a:t>
            </a:r>
            <a:r>
              <a:rPr lang="en-US" altLang="zh-CN" dirty="0" smtClean="0">
                <a:solidFill>
                  <a:srgbClr val="000099"/>
                </a:solidFill>
              </a:rPr>
              <a:t>(</a:t>
            </a:r>
            <a:r>
              <a:rPr lang="en-US" altLang="zh-CN" dirty="0" smtClean="0">
                <a:solidFill>
                  <a:srgbClr val="000099"/>
                </a:solidFill>
                <a:latin typeface="+mn-lt"/>
              </a:rPr>
              <a:t>CS:IP</a:t>
            </a:r>
            <a:r>
              <a:rPr lang="en-US" altLang="zh-CN" dirty="0" smtClean="0">
                <a:solidFill>
                  <a:srgbClr val="000099"/>
                </a:solidFill>
              </a:rPr>
              <a:t>)</a:t>
            </a:r>
            <a:r>
              <a:rPr lang="zh-CN" altLang="en-US" dirty="0" smtClean="0">
                <a:solidFill>
                  <a:srgbClr val="000099"/>
                </a:solidFill>
              </a:rPr>
              <a:t>。</a:t>
            </a:r>
            <a:endParaRPr lang="en-US" altLang="zh-CN" dirty="0" smtClean="0">
              <a:solidFill>
                <a:srgbClr val="000099"/>
              </a:solidFill>
            </a:endParaRPr>
          </a:p>
          <a:p>
            <a:pPr lvl="1" eaLnBrk="1" hangingPunct="1">
              <a:spcBef>
                <a:spcPts val="1200"/>
              </a:spcBef>
            </a:pPr>
            <a:r>
              <a:rPr lang="zh-CN" altLang="en-US" dirty="0" smtClean="0">
                <a:solidFill>
                  <a:srgbClr val="000099"/>
                </a:solidFill>
              </a:rPr>
              <a:t>每个中断向量在内存需</a:t>
            </a:r>
            <a:r>
              <a:rPr lang="zh-CN" altLang="en-US" dirty="0">
                <a:solidFill>
                  <a:srgbClr val="000099"/>
                </a:solidFill>
              </a:rPr>
              <a:t>占用</a:t>
            </a:r>
            <a:r>
              <a:rPr lang="en-US" altLang="zh-CN" dirty="0">
                <a:solidFill>
                  <a:srgbClr val="000099"/>
                </a:solidFill>
                <a:latin typeface="+mn-lt"/>
              </a:rPr>
              <a:t>4</a:t>
            </a:r>
            <a:r>
              <a:rPr lang="zh-CN" altLang="en-US" dirty="0">
                <a:solidFill>
                  <a:srgbClr val="000099"/>
                </a:solidFill>
              </a:rPr>
              <a:t>个</a:t>
            </a:r>
            <a:r>
              <a:rPr lang="zh-CN" altLang="en-US" dirty="0" smtClean="0">
                <a:solidFill>
                  <a:srgbClr val="000099"/>
                </a:solidFill>
              </a:rPr>
              <a:t>字节</a:t>
            </a:r>
            <a:r>
              <a:rPr lang="en-US" altLang="zh-CN" dirty="0" smtClean="0">
                <a:solidFill>
                  <a:srgbClr val="000099"/>
                </a:solidFill>
              </a:rPr>
              <a:t>,</a:t>
            </a:r>
            <a:r>
              <a:rPr lang="zh-CN" altLang="en-US" dirty="0" smtClean="0">
                <a:solidFill>
                  <a:srgbClr val="000099"/>
                </a:solidFill>
              </a:rPr>
              <a:t>其中低地址字存储偏移地址、高地址字</a:t>
            </a:r>
            <a:r>
              <a:rPr lang="zh-CN" altLang="en-US" dirty="0">
                <a:solidFill>
                  <a:srgbClr val="000099"/>
                </a:solidFill>
              </a:rPr>
              <a:t>存储</a:t>
            </a:r>
            <a:r>
              <a:rPr lang="zh-CN" altLang="en-US" dirty="0" smtClean="0">
                <a:solidFill>
                  <a:srgbClr val="000099"/>
                </a:solidFill>
              </a:rPr>
              <a:t>段地址。</a:t>
            </a:r>
            <a:endParaRPr lang="en-US" altLang="zh-CN" dirty="0">
              <a:solidFill>
                <a:srgbClr val="000099"/>
              </a:solidFill>
            </a:endParaRPr>
          </a:p>
          <a:p>
            <a:pPr eaLnBrk="1" hangingPunct="1">
              <a:spcBef>
                <a:spcPts val="1200"/>
              </a:spcBef>
            </a:pPr>
            <a:r>
              <a:rPr lang="en-US" altLang="zh-CN" dirty="0" smtClean="0">
                <a:solidFill>
                  <a:srgbClr val="000099"/>
                </a:solidFill>
              </a:rPr>
              <a:t>8088</a:t>
            </a:r>
            <a:r>
              <a:rPr lang="zh-CN" altLang="en-US" dirty="0" smtClean="0">
                <a:solidFill>
                  <a:srgbClr val="000099"/>
                </a:solidFill>
              </a:rPr>
              <a:t>微处理器在内存物理地址</a:t>
            </a:r>
            <a:r>
              <a:rPr lang="en-US" altLang="zh-CN" dirty="0" smtClean="0">
                <a:solidFill>
                  <a:srgbClr val="000099"/>
                </a:solidFill>
              </a:rPr>
              <a:t>00000H~003FFH</a:t>
            </a:r>
            <a:r>
              <a:rPr lang="zh-CN" altLang="en-US" dirty="0" smtClean="0">
                <a:solidFill>
                  <a:srgbClr val="000099"/>
                </a:solidFill>
              </a:rPr>
              <a:t>的</a:t>
            </a:r>
            <a:r>
              <a:rPr lang="en-US" altLang="zh-CN" dirty="0" smtClean="0">
                <a:solidFill>
                  <a:srgbClr val="000099"/>
                </a:solidFill>
              </a:rPr>
              <a:t>1KB</a:t>
            </a:r>
            <a:r>
              <a:rPr lang="zh-CN" altLang="en-US" dirty="0" smtClean="0">
                <a:solidFill>
                  <a:srgbClr val="000099"/>
                </a:solidFill>
              </a:rPr>
              <a:t>的空间内，依次安排</a:t>
            </a:r>
            <a:r>
              <a:rPr lang="en-US" altLang="zh-CN" dirty="0">
                <a:solidFill>
                  <a:srgbClr val="000099"/>
                </a:solidFill>
              </a:rPr>
              <a:t>256</a:t>
            </a:r>
            <a:r>
              <a:rPr lang="zh-CN" altLang="en-US" dirty="0">
                <a:solidFill>
                  <a:srgbClr val="000099"/>
                </a:solidFill>
              </a:rPr>
              <a:t>个</a:t>
            </a:r>
            <a:r>
              <a:rPr lang="zh-CN" altLang="en-US" dirty="0" smtClean="0">
                <a:solidFill>
                  <a:srgbClr val="000099"/>
                </a:solidFill>
              </a:rPr>
              <a:t>中断的中断向量，形成</a:t>
            </a:r>
            <a:r>
              <a:rPr lang="zh-CN" altLang="en-US" dirty="0" smtClean="0">
                <a:solidFill>
                  <a:srgbClr val="000099"/>
                </a:solidFill>
                <a:hlinkClick r:id="rId2" action="ppaction://hlinksldjump"/>
              </a:rPr>
              <a:t>中断向量表</a:t>
            </a:r>
            <a:r>
              <a:rPr lang="zh-CN" altLang="en-US" dirty="0" smtClean="0">
                <a:solidFill>
                  <a:srgbClr val="000099"/>
                </a:solidFill>
              </a:rPr>
              <a:t>。</a:t>
            </a:r>
          </a:p>
        </p:txBody>
      </p:sp>
      <p:sp>
        <p:nvSpPr>
          <p:cNvPr id="1161220" name="AutoShape 4"/>
          <p:cNvSpPr>
            <a:spLocks noChangeArrowheads="1"/>
          </p:cNvSpPr>
          <p:nvPr/>
        </p:nvSpPr>
        <p:spPr bwMode="auto">
          <a:xfrm>
            <a:off x="873308" y="4689140"/>
            <a:ext cx="7704137" cy="863600"/>
          </a:xfrm>
          <a:prstGeom prst="roundRect">
            <a:avLst>
              <a:gd name="adj" fmla="val 16667"/>
            </a:avLst>
          </a:prstGeom>
          <a:ln>
            <a:headEnd/>
            <a:tailEnd/>
          </a:ln>
          <a:extLst/>
        </p:spPr>
        <p:style>
          <a:lnRef idx="2">
            <a:schemeClr val="accent1"/>
          </a:lnRef>
          <a:fillRef idx="1">
            <a:schemeClr val="lt1"/>
          </a:fillRef>
          <a:effectRef idx="0">
            <a:schemeClr val="accent1"/>
          </a:effectRef>
          <a:fontRef idx="minor">
            <a:schemeClr val="dk1"/>
          </a:fontRef>
        </p:style>
        <p:txBody>
          <a:bodyPr wrap="none" anchor="ctr"/>
          <a:lstStyle/>
          <a:p>
            <a:pPr algn="ctr"/>
            <a:r>
              <a:rPr kumimoji="1" lang="zh-CN" altLang="en-US" sz="2800" dirty="0">
                <a:solidFill>
                  <a:srgbClr val="0000FF"/>
                </a:solidFill>
              </a:rPr>
              <a:t>向量号为</a:t>
            </a:r>
            <a:r>
              <a:rPr kumimoji="1" lang="en-US" altLang="zh-CN" sz="2800" dirty="0">
                <a:solidFill>
                  <a:srgbClr val="0000FF"/>
                </a:solidFill>
              </a:rPr>
              <a:t>N</a:t>
            </a:r>
            <a:r>
              <a:rPr kumimoji="1" lang="zh-CN" altLang="en-US" sz="2800" dirty="0">
                <a:solidFill>
                  <a:srgbClr val="0000FF"/>
                </a:solidFill>
              </a:rPr>
              <a:t>的中断向量的物理地址＝</a:t>
            </a:r>
            <a:r>
              <a:rPr kumimoji="1" lang="en-US" altLang="zh-CN" sz="2800" dirty="0">
                <a:solidFill>
                  <a:srgbClr val="0000FF"/>
                </a:solidFill>
              </a:rPr>
              <a:t>N×4</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61219">
                                            <p:txEl>
                                              <p:pRg st="1" end="1"/>
                                            </p:txEl>
                                          </p:spTgt>
                                        </p:tgtEl>
                                        <p:attrNameLst>
                                          <p:attrName>style.visibility</p:attrName>
                                        </p:attrNameLst>
                                      </p:cBhvr>
                                      <p:to>
                                        <p:strVal val="visible"/>
                                      </p:to>
                                    </p:set>
                                    <p:animEffect transition="in" filter="dissolve">
                                      <p:cBhvr>
                                        <p:cTn id="7" dur="500"/>
                                        <p:tgtEl>
                                          <p:spTgt spid="11612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61219">
                                            <p:txEl>
                                              <p:pRg st="2" end="2"/>
                                            </p:txEl>
                                          </p:spTgt>
                                        </p:tgtEl>
                                        <p:attrNameLst>
                                          <p:attrName>style.visibility</p:attrName>
                                        </p:attrNameLst>
                                      </p:cBhvr>
                                      <p:to>
                                        <p:strVal val="visible"/>
                                      </p:to>
                                    </p:set>
                                    <p:animEffect transition="in" filter="dissolve">
                                      <p:cBhvr>
                                        <p:cTn id="12" dur="500"/>
                                        <p:tgtEl>
                                          <p:spTgt spid="1161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61219">
                                            <p:txEl>
                                              <p:pRg st="3" end="3"/>
                                            </p:txEl>
                                          </p:spTgt>
                                        </p:tgtEl>
                                        <p:attrNameLst>
                                          <p:attrName>style.visibility</p:attrName>
                                        </p:attrNameLst>
                                      </p:cBhvr>
                                      <p:to>
                                        <p:strVal val="visible"/>
                                      </p:to>
                                    </p:set>
                                    <p:animEffect transition="in" filter="dissolve">
                                      <p:cBhvr>
                                        <p:cTn id="17" dur="500"/>
                                        <p:tgtEl>
                                          <p:spTgt spid="116121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61220"/>
                                        </p:tgtEl>
                                        <p:attrNameLst>
                                          <p:attrName>style.visibility</p:attrName>
                                        </p:attrNameLst>
                                      </p:cBhvr>
                                      <p:to>
                                        <p:strVal val="visible"/>
                                      </p:to>
                                    </p:set>
                                    <p:animEffect transition="in" filter="blinds(horizontal)">
                                      <p:cBhvr>
                                        <p:cTn id="22" dur="500"/>
                                        <p:tgtEl>
                                          <p:spTgt spid="1161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1220"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dirty="0" smtClean="0"/>
              <a:t>7.2 </a:t>
            </a:r>
            <a:r>
              <a:rPr lang="zh-CN" altLang="en-US" dirty="0" smtClean="0"/>
              <a:t>中断服务程序</a:t>
            </a:r>
          </a:p>
        </p:txBody>
      </p:sp>
      <p:sp>
        <p:nvSpPr>
          <p:cNvPr id="1162243" name="Rectangle 3"/>
          <p:cNvSpPr>
            <a:spLocks noGrp="1" noChangeArrowheads="1"/>
          </p:cNvSpPr>
          <p:nvPr>
            <p:ph type="body" idx="1"/>
          </p:nvPr>
        </p:nvSpPr>
        <p:spPr/>
        <p:txBody>
          <a:bodyPr/>
          <a:lstStyle/>
          <a:p>
            <a:pPr eaLnBrk="1" hangingPunct="1">
              <a:lnSpc>
                <a:spcPct val="120000"/>
              </a:lnSpc>
            </a:pPr>
            <a:r>
              <a:rPr lang="zh-CN" altLang="en-US" dirty="0" smtClean="0">
                <a:solidFill>
                  <a:srgbClr val="000099"/>
                </a:solidFill>
              </a:rPr>
              <a:t>编写中断服务程序与编写子程序类似</a:t>
            </a:r>
          </a:p>
          <a:p>
            <a:pPr lvl="1" eaLnBrk="1" hangingPunct="1">
              <a:lnSpc>
                <a:spcPct val="120000"/>
              </a:lnSpc>
            </a:pPr>
            <a:r>
              <a:rPr lang="zh-CN" altLang="en-US" dirty="0" smtClean="0">
                <a:solidFill>
                  <a:srgbClr val="000099"/>
                </a:solidFill>
                <a:latin typeface="+mn-lt"/>
              </a:rPr>
              <a:t>利用过程定义伪指令</a:t>
            </a:r>
            <a:r>
              <a:rPr lang="en-US" altLang="zh-CN" dirty="0" smtClean="0">
                <a:solidFill>
                  <a:srgbClr val="000099"/>
                </a:solidFill>
                <a:latin typeface="+mn-lt"/>
              </a:rPr>
              <a:t>PROC/ENDP</a:t>
            </a:r>
          </a:p>
          <a:p>
            <a:pPr lvl="1" eaLnBrk="1" hangingPunct="1">
              <a:lnSpc>
                <a:spcPct val="120000"/>
              </a:lnSpc>
            </a:pPr>
            <a:r>
              <a:rPr lang="zh-CN" altLang="en-US" dirty="0" smtClean="0">
                <a:solidFill>
                  <a:srgbClr val="000099"/>
                </a:solidFill>
                <a:latin typeface="+mn-lt"/>
              </a:rPr>
              <a:t>最后用</a:t>
            </a:r>
            <a:r>
              <a:rPr lang="en-US" altLang="zh-CN" dirty="0" smtClean="0">
                <a:solidFill>
                  <a:srgbClr val="000099"/>
                </a:solidFill>
                <a:latin typeface="+mn-lt"/>
              </a:rPr>
              <a:t>IRET</a:t>
            </a:r>
            <a:r>
              <a:rPr lang="zh-CN" altLang="en-US" dirty="0" smtClean="0">
                <a:solidFill>
                  <a:srgbClr val="000099"/>
                </a:solidFill>
                <a:latin typeface="+mn-lt"/>
              </a:rPr>
              <a:t>指令实现中断返回</a:t>
            </a:r>
            <a:endParaRPr lang="en-US" altLang="zh-CN" dirty="0" smtClean="0">
              <a:solidFill>
                <a:srgbClr val="000099"/>
              </a:solidFill>
              <a:latin typeface="+mn-lt"/>
            </a:endParaRPr>
          </a:p>
          <a:p>
            <a:pPr lvl="1" eaLnBrk="1" hangingPunct="1">
              <a:lnSpc>
                <a:spcPct val="120000"/>
              </a:lnSpc>
            </a:pPr>
            <a:r>
              <a:rPr lang="zh-CN" altLang="en-US" dirty="0" smtClean="0">
                <a:solidFill>
                  <a:srgbClr val="000099"/>
                </a:solidFill>
                <a:latin typeface="+mn-lt"/>
              </a:rPr>
              <a:t>通常采用寄存器传递参数</a:t>
            </a:r>
            <a:endParaRPr lang="en-US" altLang="zh-CN" dirty="0" smtClean="0">
              <a:solidFill>
                <a:srgbClr val="000099"/>
              </a:solidFill>
              <a:latin typeface="+mn-lt"/>
            </a:endParaRPr>
          </a:p>
          <a:p>
            <a:pPr lvl="1" eaLnBrk="1" hangingPunct="1">
              <a:lnSpc>
                <a:spcPct val="120000"/>
              </a:lnSpc>
            </a:pPr>
            <a:r>
              <a:rPr lang="zh-CN" altLang="en-US" dirty="0" smtClean="0">
                <a:solidFill>
                  <a:srgbClr val="000099"/>
                </a:solidFill>
                <a:latin typeface="+mn-lt"/>
              </a:rPr>
              <a:t>第</a:t>
            </a:r>
            <a:r>
              <a:rPr lang="en-US" altLang="zh-CN" dirty="0">
                <a:solidFill>
                  <a:srgbClr val="000099"/>
                </a:solidFill>
                <a:latin typeface="+mn-lt"/>
              </a:rPr>
              <a:t>1</a:t>
            </a:r>
            <a:r>
              <a:rPr lang="zh-CN" altLang="en-US" dirty="0">
                <a:solidFill>
                  <a:srgbClr val="000099"/>
                </a:solidFill>
                <a:latin typeface="+mn-lt"/>
              </a:rPr>
              <a:t>条指令通常为开中断指令</a:t>
            </a:r>
            <a:r>
              <a:rPr lang="en-US" altLang="zh-CN" dirty="0" smtClean="0">
                <a:solidFill>
                  <a:srgbClr val="000099"/>
                </a:solidFill>
                <a:latin typeface="+mn-lt"/>
              </a:rPr>
              <a:t>STI(</a:t>
            </a:r>
            <a:r>
              <a:rPr lang="zh-CN" altLang="en-US" dirty="0" smtClean="0">
                <a:solidFill>
                  <a:srgbClr val="000099"/>
                </a:solidFill>
                <a:latin typeface="+mn-lt"/>
              </a:rPr>
              <a:t>允许中断嵌套</a:t>
            </a:r>
            <a:r>
              <a:rPr lang="en-US" altLang="zh-CN" dirty="0" smtClean="0">
                <a:solidFill>
                  <a:srgbClr val="000099"/>
                </a:solidFill>
                <a:latin typeface="+mn-lt"/>
              </a:rPr>
              <a:t>)</a:t>
            </a:r>
            <a:endParaRPr lang="en-US" altLang="zh-CN" dirty="0">
              <a:solidFill>
                <a:srgbClr val="000099"/>
              </a:solidFill>
              <a:latin typeface="+mn-lt"/>
            </a:endParaRPr>
          </a:p>
          <a:p>
            <a:pPr eaLnBrk="1" hangingPunct="1">
              <a:lnSpc>
                <a:spcPct val="120000"/>
              </a:lnSpc>
              <a:spcBef>
                <a:spcPts val="1200"/>
              </a:spcBef>
            </a:pPr>
            <a:r>
              <a:rPr lang="zh-CN" altLang="en-US" dirty="0" smtClean="0">
                <a:solidFill>
                  <a:srgbClr val="000099"/>
                </a:solidFill>
              </a:rPr>
              <a:t>主程序可以调用中断服务程序</a:t>
            </a:r>
          </a:p>
          <a:p>
            <a:pPr lvl="1" eaLnBrk="1" hangingPunct="1">
              <a:lnSpc>
                <a:spcPct val="120000"/>
              </a:lnSpc>
            </a:pPr>
            <a:r>
              <a:rPr lang="zh-CN" altLang="en-US" dirty="0">
                <a:solidFill>
                  <a:srgbClr val="000099"/>
                </a:solidFill>
                <a:latin typeface="+mn-lt"/>
              </a:rPr>
              <a:t>利用</a:t>
            </a:r>
            <a:r>
              <a:rPr lang="en-US" altLang="zh-CN" dirty="0">
                <a:solidFill>
                  <a:srgbClr val="000099"/>
                </a:solidFill>
                <a:latin typeface="+mn-lt"/>
              </a:rPr>
              <a:t>INT n</a:t>
            </a:r>
            <a:r>
              <a:rPr lang="zh-CN" altLang="en-US" dirty="0">
                <a:solidFill>
                  <a:srgbClr val="000099"/>
                </a:solidFill>
                <a:latin typeface="+mn-lt"/>
              </a:rPr>
              <a:t>指令调用中断服务程序</a:t>
            </a:r>
          </a:p>
          <a:p>
            <a:pPr lvl="1" eaLnBrk="1" hangingPunct="1">
              <a:lnSpc>
                <a:spcPct val="120000"/>
              </a:lnSpc>
            </a:pPr>
            <a:r>
              <a:rPr lang="zh-CN" altLang="en-US" dirty="0" smtClean="0">
                <a:solidFill>
                  <a:srgbClr val="000099"/>
                </a:solidFill>
                <a:latin typeface="+mn-lt"/>
              </a:rPr>
              <a:t>设置必要的入口参数</a:t>
            </a:r>
          </a:p>
          <a:p>
            <a:pPr lvl="1" eaLnBrk="1" hangingPunct="1">
              <a:lnSpc>
                <a:spcPct val="120000"/>
              </a:lnSpc>
            </a:pPr>
            <a:r>
              <a:rPr lang="zh-CN" altLang="en-US" dirty="0" smtClean="0">
                <a:solidFill>
                  <a:srgbClr val="000099"/>
                </a:solidFill>
                <a:latin typeface="+mn-lt"/>
              </a:rPr>
              <a:t>处理出口参数</a:t>
            </a:r>
            <a:endParaRPr lang="en-US" altLang="zh-CN" dirty="0" smtClean="0">
              <a:solidFill>
                <a:srgbClr val="000099"/>
              </a:solidFill>
              <a:latin typeface="+mn-lt"/>
            </a:endParaRPr>
          </a:p>
          <a:p>
            <a:pPr lvl="1" eaLnBrk="1" hangingPunct="1">
              <a:lnSpc>
                <a:spcPct val="120000"/>
              </a:lnSpc>
            </a:pPr>
            <a:r>
              <a:rPr lang="zh-CN" altLang="en-US" dirty="0" smtClean="0">
                <a:solidFill>
                  <a:srgbClr val="000099"/>
                </a:solidFill>
                <a:latin typeface="+mn-lt"/>
              </a:rPr>
              <a:t>调用</a:t>
            </a:r>
            <a:r>
              <a:rPr lang="zh-CN" altLang="en-US" dirty="0">
                <a:solidFill>
                  <a:srgbClr val="000099"/>
                </a:solidFill>
                <a:latin typeface="+mn-lt"/>
              </a:rPr>
              <a:t>前，需要设置中断向量</a:t>
            </a:r>
          </a:p>
          <a:p>
            <a:pPr lvl="1" eaLnBrk="1" hangingPunct="1">
              <a:lnSpc>
                <a:spcPct val="120000"/>
              </a:lnSpc>
            </a:pPr>
            <a:endParaRPr lang="zh-CN" altLang="en-US" dirty="0" smtClean="0">
              <a:solidFill>
                <a:srgbClr val="000099"/>
              </a:solidFill>
              <a:latin typeface="+mn-l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162243">
                                            <p:txEl>
                                              <p:pRg st="5" end="5"/>
                                            </p:txEl>
                                          </p:spTgt>
                                        </p:tgtEl>
                                        <p:attrNameLst>
                                          <p:attrName>style.visibility</p:attrName>
                                        </p:attrNameLst>
                                      </p:cBhvr>
                                      <p:to>
                                        <p:strVal val="visible"/>
                                      </p:to>
                                    </p:set>
                                    <p:animEffect transition="in" filter="diamond(in)">
                                      <p:cBhvr>
                                        <p:cTn id="7" dur="2000"/>
                                        <p:tgtEl>
                                          <p:spTgt spid="116224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162243">
                                            <p:txEl>
                                              <p:pRg st="6" end="6"/>
                                            </p:txEl>
                                          </p:spTgt>
                                        </p:tgtEl>
                                        <p:attrNameLst>
                                          <p:attrName>style.visibility</p:attrName>
                                        </p:attrNameLst>
                                      </p:cBhvr>
                                      <p:to>
                                        <p:strVal val="visible"/>
                                      </p:to>
                                    </p:set>
                                    <p:animEffect transition="in" filter="diamond(in)">
                                      <p:cBhvr>
                                        <p:cTn id="12" dur="2000"/>
                                        <p:tgtEl>
                                          <p:spTgt spid="1162243">
                                            <p:txEl>
                                              <p:pRg st="6" end="6"/>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1162243">
                                            <p:txEl>
                                              <p:pRg st="7" end="7"/>
                                            </p:txEl>
                                          </p:spTgt>
                                        </p:tgtEl>
                                        <p:attrNameLst>
                                          <p:attrName>style.visibility</p:attrName>
                                        </p:attrNameLst>
                                      </p:cBhvr>
                                      <p:to>
                                        <p:strVal val="visible"/>
                                      </p:to>
                                    </p:set>
                                    <p:animEffect transition="in" filter="diamond(in)">
                                      <p:cBhvr>
                                        <p:cTn id="15" dur="2000"/>
                                        <p:tgtEl>
                                          <p:spTgt spid="1162243">
                                            <p:txEl>
                                              <p:pRg st="7" end="7"/>
                                            </p:txEl>
                                          </p:spTgt>
                                        </p:tgtEl>
                                      </p:cBhvr>
                                    </p:animEffect>
                                  </p:childTnLst>
                                </p:cTn>
                              </p:par>
                              <p:par>
                                <p:cTn id="16" presetID="8" presetClass="entr" presetSubtype="16" fill="hold" nodeType="withEffect">
                                  <p:stCondLst>
                                    <p:cond delay="0"/>
                                  </p:stCondLst>
                                  <p:childTnLst>
                                    <p:set>
                                      <p:cBhvr>
                                        <p:cTn id="17" dur="1" fill="hold">
                                          <p:stCondLst>
                                            <p:cond delay="0"/>
                                          </p:stCondLst>
                                        </p:cTn>
                                        <p:tgtEl>
                                          <p:spTgt spid="1162243">
                                            <p:txEl>
                                              <p:pRg st="8" end="8"/>
                                            </p:txEl>
                                          </p:spTgt>
                                        </p:tgtEl>
                                        <p:attrNameLst>
                                          <p:attrName>style.visibility</p:attrName>
                                        </p:attrNameLst>
                                      </p:cBhvr>
                                      <p:to>
                                        <p:strVal val="visible"/>
                                      </p:to>
                                    </p:set>
                                    <p:animEffect transition="in" filter="diamond(in)">
                                      <p:cBhvr>
                                        <p:cTn id="18" dur="2000"/>
                                        <p:tgtEl>
                                          <p:spTgt spid="1162243">
                                            <p:txEl>
                                              <p:pRg st="8" end="8"/>
                                            </p:txEl>
                                          </p:spTgt>
                                        </p:tgtEl>
                                      </p:cBhvr>
                                    </p:animEffect>
                                  </p:childTnLst>
                                </p:cTn>
                              </p:par>
                              <p:par>
                                <p:cTn id="19" presetID="8" presetClass="entr" presetSubtype="16" fill="hold" nodeType="withEffect">
                                  <p:stCondLst>
                                    <p:cond delay="0"/>
                                  </p:stCondLst>
                                  <p:childTnLst>
                                    <p:set>
                                      <p:cBhvr>
                                        <p:cTn id="20" dur="1" fill="hold">
                                          <p:stCondLst>
                                            <p:cond delay="0"/>
                                          </p:stCondLst>
                                        </p:cTn>
                                        <p:tgtEl>
                                          <p:spTgt spid="1162243">
                                            <p:txEl>
                                              <p:pRg st="9" end="9"/>
                                            </p:txEl>
                                          </p:spTgt>
                                        </p:tgtEl>
                                        <p:attrNameLst>
                                          <p:attrName>style.visibility</p:attrName>
                                        </p:attrNameLst>
                                      </p:cBhvr>
                                      <p:to>
                                        <p:strVal val="visible"/>
                                      </p:to>
                                    </p:set>
                                    <p:animEffect transition="in" filter="diamond(in)">
                                      <p:cBhvr>
                                        <p:cTn id="21" dur="2000"/>
                                        <p:tgtEl>
                                          <p:spTgt spid="1162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例</a:t>
            </a:r>
            <a:r>
              <a:rPr lang="en-US" altLang="zh-CN" smtClean="0"/>
              <a:t>7.1 </a:t>
            </a:r>
            <a:r>
              <a:rPr lang="zh-CN" altLang="en-US" smtClean="0"/>
              <a:t>内部中断服务程序</a:t>
            </a:r>
          </a:p>
        </p:txBody>
      </p:sp>
      <p:sp>
        <p:nvSpPr>
          <p:cNvPr id="25603" name="Rectangle 3"/>
          <p:cNvSpPr>
            <a:spLocks noGrp="1" noChangeArrowheads="1"/>
          </p:cNvSpPr>
          <p:nvPr>
            <p:ph type="body" idx="1"/>
          </p:nvPr>
        </p:nvSpPr>
        <p:spPr>
          <a:xfrm>
            <a:off x="468313" y="1043736"/>
            <a:ext cx="8229600" cy="2250250"/>
          </a:xfrm>
        </p:spPr>
        <p:txBody>
          <a:bodyPr/>
          <a:lstStyle/>
          <a:p>
            <a:pPr eaLnBrk="1" hangingPunct="1"/>
            <a:r>
              <a:rPr lang="zh-CN" altLang="en-US" dirty="0" smtClean="0">
                <a:solidFill>
                  <a:srgbClr val="000099"/>
                </a:solidFill>
              </a:rPr>
              <a:t>编写</a:t>
            </a:r>
            <a:r>
              <a:rPr lang="en-US" altLang="zh-CN" dirty="0" smtClean="0">
                <a:solidFill>
                  <a:srgbClr val="000099"/>
                </a:solidFill>
              </a:rPr>
              <a:t>80H</a:t>
            </a:r>
            <a:r>
              <a:rPr lang="zh-CN" altLang="en-US" dirty="0" smtClean="0">
                <a:solidFill>
                  <a:srgbClr val="000099"/>
                </a:solidFill>
              </a:rPr>
              <a:t>号中断服务程序，并调用</a:t>
            </a:r>
          </a:p>
          <a:p>
            <a:pPr eaLnBrk="1" hangingPunct="1"/>
            <a:r>
              <a:rPr lang="zh-CN" altLang="en-US" dirty="0" smtClean="0">
                <a:solidFill>
                  <a:srgbClr val="000099"/>
                </a:solidFill>
              </a:rPr>
              <a:t>功能：具有显示以“</a:t>
            </a:r>
            <a:r>
              <a:rPr lang="en-US" altLang="zh-CN" dirty="0" smtClean="0">
                <a:solidFill>
                  <a:srgbClr val="000099"/>
                </a:solidFill>
              </a:rPr>
              <a:t>0</a:t>
            </a:r>
            <a:r>
              <a:rPr lang="zh-CN" altLang="en-US" dirty="0" smtClean="0">
                <a:solidFill>
                  <a:srgbClr val="000099"/>
                </a:solidFill>
              </a:rPr>
              <a:t>”结尾字符串的功能，利用显示器功能调用</a:t>
            </a:r>
            <a:r>
              <a:rPr lang="en-US" altLang="zh-CN" dirty="0" smtClean="0">
                <a:solidFill>
                  <a:srgbClr val="000099"/>
                </a:solidFill>
                <a:hlinkClick r:id="rId2" action="ppaction://hlinksldjump"/>
              </a:rPr>
              <a:t>INT 10H</a:t>
            </a:r>
            <a:r>
              <a:rPr lang="zh-CN" altLang="en-US" dirty="0" smtClean="0">
                <a:solidFill>
                  <a:srgbClr val="000099"/>
                </a:solidFill>
              </a:rPr>
              <a:t>实现字符显示</a:t>
            </a:r>
          </a:p>
          <a:p>
            <a:pPr eaLnBrk="1" hangingPunct="1"/>
            <a:r>
              <a:rPr lang="zh-CN" altLang="en-US" dirty="0" smtClean="0">
                <a:solidFill>
                  <a:srgbClr val="000099"/>
                </a:solidFill>
              </a:rPr>
              <a:t>字符串缓冲区首地址为入口参数：</a:t>
            </a:r>
          </a:p>
          <a:p>
            <a:pPr eaLnBrk="1" hangingPunct="1">
              <a:buFontTx/>
              <a:buNone/>
            </a:pPr>
            <a:r>
              <a:rPr lang="zh-CN" altLang="en-US" dirty="0" smtClean="0">
                <a:solidFill>
                  <a:srgbClr val="000099"/>
                </a:solidFill>
              </a:rPr>
              <a:t>	</a:t>
            </a:r>
            <a:r>
              <a:rPr lang="en-US" altLang="zh-CN" dirty="0" smtClean="0">
                <a:solidFill>
                  <a:srgbClr val="000099"/>
                </a:solidFill>
              </a:rPr>
              <a:t>DS:DX</a:t>
            </a:r>
            <a:r>
              <a:rPr lang="zh-CN" altLang="en-US" dirty="0" smtClean="0">
                <a:solidFill>
                  <a:srgbClr val="000099"/>
                </a:solidFill>
              </a:rPr>
              <a:t>（段地址：偏移地址）传递参数</a:t>
            </a:r>
          </a:p>
        </p:txBody>
      </p:sp>
      <p:sp>
        <p:nvSpPr>
          <p:cNvPr id="4" name="Text Box 4"/>
          <p:cNvSpPr txBox="1">
            <a:spLocks noChangeArrowheads="1"/>
          </p:cNvSpPr>
          <p:nvPr/>
        </p:nvSpPr>
        <p:spPr bwMode="auto">
          <a:xfrm>
            <a:off x="6084888" y="4221163"/>
            <a:ext cx="2525712" cy="1744662"/>
          </a:xfrm>
          <a:prstGeom prst="rect">
            <a:avLst/>
          </a:prstGeom>
          <a:solidFill>
            <a:srgbClr val="333333"/>
          </a:solidFill>
          <a:ln w="38100">
            <a:solidFill>
              <a:schemeClr val="accent1"/>
            </a:solidFill>
            <a:miter lim="800000"/>
            <a:headEnd type="none" w="sm" len="sm"/>
            <a:tailEnd type="none" w="sm" len="sm"/>
          </a:ln>
          <a:effectLst/>
          <a:extLst>
            <a:ext uri="{AF507438-7753-43E0-B8FC-AC1667EBCBE1}">
              <a14:hiddenEffects xmlns:a14="http://schemas.microsoft.com/office/drawing/2010/main">
                <a:effectLst>
                  <a:outerShdw sy="-100000" kx="3284103" algn="bl" rotWithShape="0">
                    <a:srgbClr val="808080"/>
                  </a:outerShdw>
                </a:effectLst>
              </a14:hiddenEffects>
            </a:ext>
          </a:extLst>
        </p:spPr>
        <p:txBody>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r>
              <a:rPr kumimoji="1" lang="en-US" altLang="zh-CN" sz="1600" b="0">
                <a:solidFill>
                  <a:schemeClr val="bg1"/>
                </a:solidFill>
                <a:latin typeface="Times New Roman" pitchFamily="18" charset="0"/>
                <a:ea typeface="宋体" pitchFamily="2" charset="-122"/>
              </a:rPr>
              <a:t>A Instruction Interrupt !</a:t>
            </a:r>
          </a:p>
        </p:txBody>
      </p:sp>
      <p:grpSp>
        <p:nvGrpSpPr>
          <p:cNvPr id="5" name="Group 5"/>
          <p:cNvGrpSpPr>
            <a:grpSpLocks/>
          </p:cNvGrpSpPr>
          <p:nvPr/>
        </p:nvGrpSpPr>
        <p:grpSpPr bwMode="auto">
          <a:xfrm>
            <a:off x="1447800" y="4670425"/>
            <a:ext cx="3944938" cy="914400"/>
            <a:chOff x="384" y="3216"/>
            <a:chExt cx="2485" cy="576"/>
          </a:xfrm>
        </p:grpSpPr>
        <p:sp>
          <p:nvSpPr>
            <p:cNvPr id="6" name="AutoShape 6"/>
            <p:cNvSpPr>
              <a:spLocks noChangeArrowheads="1"/>
            </p:cNvSpPr>
            <p:nvPr/>
          </p:nvSpPr>
          <p:spPr bwMode="auto">
            <a:xfrm>
              <a:off x="2400" y="3476"/>
              <a:ext cx="469" cy="71"/>
            </a:xfrm>
            <a:prstGeom prst="homePlate">
              <a:avLst>
                <a:gd name="adj" fmla="val 165141"/>
              </a:avLst>
            </a:prstGeom>
            <a:solidFill>
              <a:schemeClr val="accent1"/>
            </a:solidFill>
            <a:ln w="9525">
              <a:solidFill>
                <a:schemeClr val="tx1"/>
              </a:solidFill>
              <a:miter lim="800000"/>
              <a:headEnd/>
              <a:tailEnd/>
            </a:ln>
          </p:spPr>
          <p:txBody>
            <a:bodyPr wrap="none" anchor="ctr"/>
            <a:lstStyle/>
            <a:p>
              <a:endParaRPr lang="zh-CN" altLang="en-US">
                <a:solidFill>
                  <a:srgbClr val="000099"/>
                </a:solidFill>
                <a:latin typeface="+mn-ea"/>
                <a:ea typeface="+mn-ea"/>
              </a:endParaRPr>
            </a:p>
          </p:txBody>
        </p:sp>
        <p:sp>
          <p:nvSpPr>
            <p:cNvPr id="7" name="Oval 7"/>
            <p:cNvSpPr>
              <a:spLocks noChangeArrowheads="1"/>
            </p:cNvSpPr>
            <p:nvPr/>
          </p:nvSpPr>
          <p:spPr bwMode="auto">
            <a:xfrm>
              <a:off x="384" y="3216"/>
              <a:ext cx="1920" cy="576"/>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3200">
                  <a:solidFill>
                    <a:srgbClr val="000099"/>
                  </a:solidFill>
                  <a:latin typeface="+mn-ea"/>
                  <a:ea typeface="+mn-ea"/>
                </a:rPr>
                <a:t>程序功能</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iterate type="wd">
                                    <p:tmPct val="10000"/>
                                  </p:iterate>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dirty="0" smtClean="0"/>
              <a:t>第</a:t>
            </a:r>
            <a:r>
              <a:rPr lang="en-US" altLang="zh-CN" dirty="0" smtClean="0"/>
              <a:t>7</a:t>
            </a:r>
            <a:r>
              <a:rPr lang="zh-CN" altLang="en-US" dirty="0" smtClean="0"/>
              <a:t>章 中断控制接口</a:t>
            </a:r>
          </a:p>
        </p:txBody>
      </p:sp>
      <p:sp>
        <p:nvSpPr>
          <p:cNvPr id="7171" name="Rectangle 3"/>
          <p:cNvSpPr>
            <a:spLocks noGrp="1" noChangeArrowheads="1"/>
          </p:cNvSpPr>
          <p:nvPr>
            <p:ph type="body" idx="1"/>
          </p:nvPr>
        </p:nvSpPr>
        <p:spPr/>
        <p:txBody>
          <a:bodyPr/>
          <a:lstStyle/>
          <a:p>
            <a:pPr eaLnBrk="1" hangingPunct="1">
              <a:spcBef>
                <a:spcPts val="1800"/>
              </a:spcBef>
              <a:buFontTx/>
              <a:buNone/>
            </a:pPr>
            <a:r>
              <a:rPr lang="zh-CN" altLang="en-US" dirty="0"/>
              <a:t>学习重点</a:t>
            </a:r>
          </a:p>
          <a:p>
            <a:pPr eaLnBrk="1" hangingPunct="1">
              <a:spcBef>
                <a:spcPts val="1800"/>
              </a:spcBef>
            </a:pPr>
            <a:r>
              <a:rPr lang="en-US" altLang="zh-CN" sz="2400" b="0" dirty="0" smtClean="0"/>
              <a:t>8088 CPU </a:t>
            </a:r>
            <a:r>
              <a:rPr lang="zh-CN" altLang="en-US" sz="2400" b="0" dirty="0" smtClean="0"/>
              <a:t>的中断系统</a:t>
            </a:r>
          </a:p>
          <a:p>
            <a:pPr eaLnBrk="1" hangingPunct="1"/>
            <a:r>
              <a:rPr lang="zh-CN" altLang="en-US" sz="2400" b="0" dirty="0" smtClean="0"/>
              <a:t>中断控制器</a:t>
            </a:r>
            <a:r>
              <a:rPr lang="en-US" altLang="zh-CN" sz="2400" b="0" dirty="0" smtClean="0"/>
              <a:t>8259A</a:t>
            </a:r>
            <a:endParaRPr lang="zh-CN" altLang="en-US" sz="2400" b="0" dirty="0" smtClean="0"/>
          </a:p>
          <a:p>
            <a:pPr eaLnBrk="1" hangingPunct="1"/>
            <a:r>
              <a:rPr lang="zh-CN" altLang="en-US" sz="2400" b="0" dirty="0" smtClean="0"/>
              <a:t>中断服务程序的编写</a:t>
            </a: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438489310"/>
              </p:ext>
            </p:extLst>
          </p:nvPr>
        </p:nvGraphicFramePr>
        <p:xfrm>
          <a:off x="495055" y="413665"/>
          <a:ext cx="8145906" cy="5948565"/>
        </p:xfrm>
        <a:graphic>
          <a:graphicData uri="http://schemas.openxmlformats.org/drawingml/2006/table">
            <a:tbl>
              <a:tblPr firstRow="1" bandRow="1">
                <a:tableStyleId>{69CF1AB2-1976-4502-BF36-3FF5EA218861}</a:tableStyleId>
              </a:tblPr>
              <a:tblGrid>
                <a:gridCol w="1800202"/>
                <a:gridCol w="6345704"/>
              </a:tblGrid>
              <a:tr h="495055">
                <a:tc gridSpan="2">
                  <a:txBody>
                    <a:bodyPr/>
                    <a:lstStyle/>
                    <a:p>
                      <a:r>
                        <a:rPr lang="en-US" altLang="zh-CN" sz="2400" b="0" kern="1200" dirty="0" smtClean="0">
                          <a:solidFill>
                            <a:srgbClr val="000099"/>
                          </a:solidFill>
                          <a:effectLst/>
                          <a:latin typeface="+mn-lt"/>
                          <a:ea typeface="+mn-ea"/>
                          <a:cs typeface="+mn-cs"/>
                        </a:rPr>
                        <a:t>Function 0Eh Write Character</a:t>
                      </a:r>
                      <a:endParaRPr lang="zh-CN" altLang="en-US" sz="2400" b="0" dirty="0">
                        <a:solidFill>
                          <a:srgbClr val="000099"/>
                        </a:solidFill>
                      </a:endParaRPr>
                    </a:p>
                  </a:txBody>
                  <a:tcPr anchor="ctr"/>
                </a:tc>
                <a:tc hMerge="1">
                  <a:txBody>
                    <a:bodyPr/>
                    <a:lstStyle/>
                    <a:p>
                      <a:endParaRPr lang="zh-CN" altLang="en-US" dirty="0"/>
                    </a:p>
                  </a:txBody>
                  <a:tcPr/>
                </a:tc>
              </a:tr>
              <a:tr h="1530170">
                <a:tc>
                  <a:txBody>
                    <a:bodyPr/>
                    <a:lstStyle/>
                    <a:p>
                      <a:r>
                        <a:rPr lang="en-US" altLang="zh-CN" sz="2400" b="0" kern="1200" dirty="0" smtClean="0">
                          <a:solidFill>
                            <a:srgbClr val="000099"/>
                          </a:solidFill>
                          <a:effectLst/>
                          <a:latin typeface="+mn-lt"/>
                          <a:ea typeface="+mn-ea"/>
                          <a:cs typeface="+mn-cs"/>
                        </a:rPr>
                        <a:t>Input</a:t>
                      </a:r>
                      <a:endParaRPr lang="zh-CN" altLang="en-US" sz="2400" b="0" dirty="0">
                        <a:solidFill>
                          <a:srgbClr val="000099"/>
                        </a:solidFill>
                      </a:endParaRPr>
                    </a:p>
                  </a:txBody>
                  <a:tcPr anchor="ctr"/>
                </a:tc>
                <a:tc>
                  <a:txBody>
                    <a:bodyPr/>
                    <a:lstStyle/>
                    <a:p>
                      <a:r>
                        <a:rPr lang="en-US" altLang="zh-CN" sz="2400" b="0" smtClean="0">
                          <a:solidFill>
                            <a:srgbClr val="000099"/>
                          </a:solidFill>
                        </a:rPr>
                        <a:t>AH =</a:t>
                      </a:r>
                      <a:r>
                        <a:rPr lang="en-US" altLang="zh-CN" sz="2400" b="0" dirty="0" smtClean="0">
                          <a:solidFill>
                            <a:srgbClr val="000099"/>
                          </a:solidFill>
                        </a:rPr>
                        <a:t>	0Eh</a:t>
                      </a:r>
                    </a:p>
                    <a:p>
                      <a:r>
                        <a:rPr lang="en-US" altLang="zh-CN" sz="2400" b="0" smtClean="0">
                          <a:solidFill>
                            <a:srgbClr val="000099"/>
                          </a:solidFill>
                        </a:rPr>
                        <a:t>AL = ASCII </a:t>
                      </a:r>
                      <a:r>
                        <a:rPr lang="en-US" altLang="zh-CN" sz="2400" b="0" dirty="0" smtClean="0">
                          <a:solidFill>
                            <a:srgbClr val="000099"/>
                          </a:solidFill>
                        </a:rPr>
                        <a:t>Code of the character</a:t>
                      </a:r>
                    </a:p>
                    <a:p>
                      <a:r>
                        <a:rPr lang="en-US" altLang="zh-CN" sz="2400" b="0" smtClean="0">
                          <a:solidFill>
                            <a:srgbClr val="000099"/>
                          </a:solidFill>
                        </a:rPr>
                        <a:t>BH= Active </a:t>
                      </a:r>
                      <a:r>
                        <a:rPr lang="en-US" altLang="zh-CN" sz="2400" b="0" dirty="0" smtClean="0">
                          <a:solidFill>
                            <a:srgbClr val="000099"/>
                          </a:solidFill>
                        </a:rPr>
                        <a:t>video page number.</a:t>
                      </a:r>
                    </a:p>
                    <a:p>
                      <a:r>
                        <a:rPr lang="en-US" altLang="zh-CN" sz="2400" b="0" smtClean="0">
                          <a:solidFill>
                            <a:srgbClr val="000099"/>
                          </a:solidFill>
                        </a:rPr>
                        <a:t>BL = Foreground </a:t>
                      </a:r>
                      <a:r>
                        <a:rPr lang="en-US" altLang="zh-CN" sz="2400" b="0" dirty="0" smtClean="0">
                          <a:solidFill>
                            <a:srgbClr val="000099"/>
                          </a:solidFill>
                        </a:rPr>
                        <a:t>color (graphics modes)</a:t>
                      </a:r>
                      <a:endParaRPr lang="zh-CN" altLang="en-US" sz="2400" b="0" dirty="0">
                        <a:solidFill>
                          <a:srgbClr val="000099"/>
                        </a:solidFill>
                      </a:endParaRPr>
                    </a:p>
                  </a:txBody>
                  <a:tcPr anchor="ctr"/>
                </a:tc>
              </a:tr>
              <a:tr h="515750">
                <a:tc>
                  <a:txBody>
                    <a:bodyPr/>
                    <a:lstStyle/>
                    <a:p>
                      <a:r>
                        <a:rPr lang="en-US" altLang="zh-CN" sz="2400" b="0" kern="1200" dirty="0" smtClean="0">
                          <a:solidFill>
                            <a:srgbClr val="000099"/>
                          </a:solidFill>
                          <a:effectLst/>
                          <a:latin typeface="+mn-lt"/>
                          <a:ea typeface="+mn-ea"/>
                          <a:cs typeface="+mn-cs"/>
                        </a:rPr>
                        <a:t>Output</a:t>
                      </a:r>
                      <a:endParaRPr lang="zh-CN" altLang="en-US" sz="2400" b="0" dirty="0">
                        <a:solidFill>
                          <a:srgbClr val="000099"/>
                        </a:solidFill>
                      </a:endParaRPr>
                    </a:p>
                  </a:txBody>
                  <a:tcPr anchor="ctr"/>
                </a:tc>
                <a:tc>
                  <a:txBody>
                    <a:bodyPr/>
                    <a:lstStyle/>
                    <a:p>
                      <a:r>
                        <a:rPr lang="en-US" altLang="zh-CN" sz="2400" b="0" dirty="0" smtClean="0">
                          <a:solidFill>
                            <a:srgbClr val="000099"/>
                          </a:solidFill>
                        </a:rPr>
                        <a:t>AL = No registers set. </a:t>
                      </a:r>
                      <a:endParaRPr lang="zh-CN" altLang="en-US" sz="2400" b="0" dirty="0">
                        <a:solidFill>
                          <a:srgbClr val="000099"/>
                        </a:solidFill>
                      </a:endParaRPr>
                    </a:p>
                  </a:txBody>
                  <a:tcPr anchor="ctr"/>
                </a:tc>
              </a:tr>
              <a:tr h="731331">
                <a:tc>
                  <a:txBody>
                    <a:bodyPr/>
                    <a:lstStyle/>
                    <a:p>
                      <a:r>
                        <a:rPr lang="en-US" altLang="zh-CN" sz="2400" b="0" kern="1200" dirty="0" smtClean="0">
                          <a:solidFill>
                            <a:srgbClr val="000099"/>
                          </a:solidFill>
                          <a:effectLst/>
                          <a:latin typeface="+mn-lt"/>
                          <a:ea typeface="+mn-ea"/>
                          <a:cs typeface="+mn-cs"/>
                        </a:rPr>
                        <a:t>Description</a:t>
                      </a:r>
                      <a:endParaRPr lang="zh-CN" altLang="en-US" sz="2400" b="0" dirty="0">
                        <a:solidFill>
                          <a:srgbClr val="000099"/>
                        </a:solidFill>
                      </a:endParaRPr>
                    </a:p>
                  </a:txBody>
                  <a:tcPr anchor="ctr"/>
                </a:tc>
                <a:tc>
                  <a:txBody>
                    <a:bodyPr/>
                    <a:lstStyle/>
                    <a:p>
                      <a:r>
                        <a:rPr lang="en-US" altLang="zh-CN" sz="2400" b="0" kern="1200" dirty="0" smtClean="0">
                          <a:solidFill>
                            <a:srgbClr val="000099"/>
                          </a:solidFill>
                          <a:effectLst/>
                          <a:latin typeface="+mn-lt"/>
                          <a:ea typeface="+mn-ea"/>
                          <a:cs typeface="+mn-cs"/>
                        </a:rPr>
                        <a:t>Function 0Eh writes a character to the current video page at the current cursor position. The cursor column position is incremented after writing the character. If the end of a line is reached, the cursor row position is also incremented and the column position is set to 0. The ASCII control characters are: 07h = beep, 08h = backspace, 0Ah = line feed, and 0Dh = carriage return.</a:t>
                      </a:r>
                      <a:endParaRPr lang="zh-CN" altLang="en-US" sz="2400" b="0" dirty="0">
                        <a:solidFill>
                          <a:srgbClr val="000099"/>
                        </a:solidFill>
                      </a:endParaRPr>
                    </a:p>
                  </a:txBody>
                  <a:tcPr anchor="ctr"/>
                </a:tc>
              </a:tr>
            </a:tbl>
          </a:graphicData>
        </a:graphic>
      </p:graphicFrame>
      <p:sp>
        <p:nvSpPr>
          <p:cNvPr id="3" name="圆角矩形 2">
            <a:hlinkClick r:id="" action="ppaction://hlinkshowjump?jump=lastslideviewed"/>
          </p:cNvPr>
          <p:cNvSpPr/>
          <p:nvPr/>
        </p:nvSpPr>
        <p:spPr>
          <a:xfrm>
            <a:off x="8172400" y="6309320"/>
            <a:ext cx="855095" cy="45005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a:solidFill>
                  <a:srgbClr val="0000FF"/>
                </a:solidFill>
              </a:rPr>
              <a:t>返回</a:t>
            </a:r>
          </a:p>
        </p:txBody>
      </p:sp>
    </p:spTree>
    <p:extLst>
      <p:ext uri="{BB962C8B-B14F-4D97-AF65-F5344CB8AC3E}">
        <p14:creationId xmlns:p14="http://schemas.microsoft.com/office/powerpoint/2010/main" val="1551798500"/>
      </p:ext>
    </p:extLst>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eaLnBrk="1" hangingPunct="1"/>
            <a:r>
              <a:rPr lang="zh-CN" altLang="en-US" dirty="0" smtClean="0"/>
              <a:t>例</a:t>
            </a:r>
            <a:r>
              <a:rPr lang="en-US" altLang="zh-CN" dirty="0" smtClean="0">
                <a:latin typeface="+mn-lt"/>
              </a:rPr>
              <a:t>7.1</a:t>
            </a:r>
            <a:r>
              <a:rPr lang="zh-CN" altLang="en-US" dirty="0" smtClean="0"/>
              <a:t>的中断服务程序</a:t>
            </a:r>
            <a:r>
              <a:rPr lang="zh-CN" altLang="en-US" dirty="0" smtClean="0">
                <a:latin typeface="+mn-lt"/>
              </a:rPr>
              <a:t>（</a:t>
            </a:r>
            <a:r>
              <a:rPr lang="en-US" altLang="zh-CN" dirty="0" smtClean="0">
                <a:latin typeface="+mn-lt"/>
              </a:rPr>
              <a:t>1</a:t>
            </a:r>
            <a:r>
              <a:rPr lang="zh-CN" altLang="en-US" dirty="0" smtClean="0">
                <a:latin typeface="+mn-lt"/>
              </a:rPr>
              <a:t>）</a:t>
            </a:r>
          </a:p>
        </p:txBody>
      </p:sp>
      <p:sp>
        <p:nvSpPr>
          <p:cNvPr id="26627" name="Rectangle 3"/>
          <p:cNvSpPr>
            <a:spLocks noGrp="1" noChangeArrowheads="1"/>
          </p:cNvSpPr>
          <p:nvPr>
            <p:ph type="body" idx="4294967295"/>
          </p:nvPr>
        </p:nvSpPr>
        <p:spPr>
          <a:xfrm>
            <a:off x="323850" y="981075"/>
            <a:ext cx="8374063" cy="3438035"/>
          </a:xfrm>
        </p:spPr>
        <p:txBody>
          <a:bodyPr/>
          <a:lstStyle/>
          <a:p>
            <a:pPr marL="0" indent="0" defTabSz="969963" eaLnBrk="1" hangingPunct="1">
              <a:lnSpc>
                <a:spcPct val="90000"/>
              </a:lnSpc>
              <a:buFontTx/>
              <a:buNone/>
              <a:tabLst>
                <a:tab pos="1790700" algn="l"/>
                <a:tab pos="3770313" algn="l"/>
              </a:tabLst>
            </a:pPr>
            <a:r>
              <a:rPr lang="zh-CN" altLang="en-US" dirty="0" smtClean="0">
                <a:solidFill>
                  <a:srgbClr val="006600"/>
                </a:solidFill>
              </a:rPr>
              <a:t>；</a:t>
            </a:r>
            <a:r>
              <a:rPr lang="en-US" altLang="zh-CN" dirty="0" smtClean="0">
                <a:solidFill>
                  <a:srgbClr val="006600"/>
                </a:solidFill>
              </a:rPr>
              <a:t>80H</a:t>
            </a:r>
            <a:r>
              <a:rPr lang="zh-CN" altLang="en-US" dirty="0" smtClean="0">
                <a:solidFill>
                  <a:srgbClr val="006600"/>
                </a:solidFill>
              </a:rPr>
              <a:t>号内部中断服务程序：</a:t>
            </a:r>
          </a:p>
          <a:p>
            <a:pPr marL="0" indent="0" defTabSz="969963" eaLnBrk="1" hangingPunct="1">
              <a:lnSpc>
                <a:spcPct val="90000"/>
              </a:lnSpc>
              <a:buFontTx/>
              <a:buNone/>
              <a:tabLst>
                <a:tab pos="1790700" algn="l"/>
                <a:tab pos="3770313" algn="l"/>
              </a:tabLst>
            </a:pPr>
            <a:r>
              <a:rPr lang="zh-CN" altLang="en-US" dirty="0" smtClean="0">
                <a:solidFill>
                  <a:srgbClr val="006600"/>
                </a:solidFill>
              </a:rPr>
              <a:t>；显示字符串（以“</a:t>
            </a:r>
            <a:r>
              <a:rPr lang="en-US" altLang="zh-CN" dirty="0" smtClean="0">
                <a:solidFill>
                  <a:srgbClr val="006600"/>
                </a:solidFill>
              </a:rPr>
              <a:t>0</a:t>
            </a:r>
            <a:r>
              <a:rPr lang="zh-CN" altLang="en-US" dirty="0" smtClean="0">
                <a:solidFill>
                  <a:srgbClr val="006600"/>
                </a:solidFill>
              </a:rPr>
              <a:t>”结尾）</a:t>
            </a:r>
          </a:p>
          <a:p>
            <a:pPr marL="0" indent="0" defTabSz="969963" eaLnBrk="1" hangingPunct="1">
              <a:lnSpc>
                <a:spcPct val="90000"/>
              </a:lnSpc>
              <a:buFontTx/>
              <a:buNone/>
              <a:tabLst>
                <a:tab pos="1790700" algn="l"/>
                <a:tab pos="3770313" algn="l"/>
              </a:tabLst>
            </a:pPr>
            <a:r>
              <a:rPr lang="zh-CN" altLang="en-US" dirty="0" smtClean="0">
                <a:solidFill>
                  <a:srgbClr val="006600"/>
                </a:solidFill>
              </a:rPr>
              <a:t>；入口参数：</a:t>
            </a:r>
            <a:r>
              <a:rPr lang="en-US" altLang="zh-CN" dirty="0" smtClean="0">
                <a:solidFill>
                  <a:srgbClr val="006600"/>
                </a:solidFill>
              </a:rPr>
              <a:t>DS:DX</a:t>
            </a:r>
            <a:r>
              <a:rPr lang="zh-CN" altLang="en-US" dirty="0" smtClean="0">
                <a:solidFill>
                  <a:srgbClr val="006600"/>
                </a:solidFill>
              </a:rPr>
              <a:t>＝缓冲区首地址</a:t>
            </a:r>
          </a:p>
          <a:p>
            <a:pPr marL="0" indent="0" defTabSz="969963" eaLnBrk="1" hangingPunct="1">
              <a:spcBef>
                <a:spcPct val="50000"/>
              </a:spcBef>
              <a:buFontTx/>
              <a:buNone/>
              <a:tabLst>
                <a:tab pos="1790700" algn="l"/>
                <a:tab pos="3770313" algn="l"/>
              </a:tabLst>
            </a:pPr>
            <a:r>
              <a:rPr lang="en-US" altLang="zh-CN" dirty="0" smtClean="0">
                <a:solidFill>
                  <a:srgbClr val="003399"/>
                </a:solidFill>
              </a:rPr>
              <a:t>new80h	</a:t>
            </a:r>
            <a:r>
              <a:rPr lang="en-US" altLang="zh-CN" dirty="0" err="1" smtClean="0">
                <a:solidFill>
                  <a:srgbClr val="003399"/>
                </a:solidFill>
              </a:rPr>
              <a:t>proc</a:t>
            </a:r>
            <a:r>
              <a:rPr lang="en-US" altLang="zh-CN" dirty="0" smtClean="0">
                <a:solidFill>
                  <a:srgbClr val="003399"/>
                </a:solidFill>
              </a:rPr>
              <a:t>	</a:t>
            </a:r>
            <a:r>
              <a:rPr lang="zh-CN" altLang="en-US" dirty="0" smtClean="0">
                <a:solidFill>
                  <a:srgbClr val="003399"/>
                </a:solidFill>
              </a:rPr>
              <a:t>；过程定义</a:t>
            </a:r>
          </a:p>
          <a:p>
            <a:pPr marL="0" indent="0" defTabSz="969963" eaLnBrk="1" hangingPunct="1">
              <a:lnSpc>
                <a:spcPct val="90000"/>
              </a:lnSpc>
              <a:buFontTx/>
              <a:buNone/>
              <a:tabLst>
                <a:tab pos="1790700" algn="l"/>
                <a:tab pos="3770313" algn="l"/>
              </a:tabLst>
            </a:pPr>
            <a:r>
              <a:rPr lang="zh-CN" altLang="en-US" dirty="0" smtClean="0">
                <a:solidFill>
                  <a:srgbClr val="003399"/>
                </a:solidFill>
              </a:rPr>
              <a:t>	</a:t>
            </a:r>
            <a:r>
              <a:rPr lang="en-US" altLang="zh-CN" dirty="0" err="1" smtClean="0">
                <a:solidFill>
                  <a:srgbClr val="003399"/>
                </a:solidFill>
              </a:rPr>
              <a:t>sti</a:t>
            </a:r>
            <a:r>
              <a:rPr lang="en-US" altLang="zh-CN" dirty="0" smtClean="0">
                <a:solidFill>
                  <a:srgbClr val="003399"/>
                </a:solidFill>
              </a:rPr>
              <a:t>	</a:t>
            </a:r>
            <a:r>
              <a:rPr lang="zh-CN" altLang="en-US" dirty="0" smtClean="0">
                <a:solidFill>
                  <a:srgbClr val="003399"/>
                </a:solidFill>
              </a:rPr>
              <a:t>；开中断</a:t>
            </a:r>
          </a:p>
          <a:p>
            <a:pPr marL="0" indent="0" defTabSz="969963" eaLnBrk="1" hangingPunct="1">
              <a:lnSpc>
                <a:spcPct val="90000"/>
              </a:lnSpc>
              <a:buFontTx/>
              <a:buNone/>
              <a:tabLst>
                <a:tab pos="1790700" algn="l"/>
                <a:tab pos="3770313" algn="l"/>
              </a:tabLst>
            </a:pPr>
            <a:r>
              <a:rPr lang="zh-CN" altLang="en-US" dirty="0" smtClean="0">
                <a:solidFill>
                  <a:srgbClr val="003399"/>
                </a:solidFill>
              </a:rPr>
              <a:t>	</a:t>
            </a:r>
            <a:r>
              <a:rPr lang="en-US" altLang="zh-CN" dirty="0" smtClean="0">
                <a:solidFill>
                  <a:srgbClr val="003399"/>
                </a:solidFill>
              </a:rPr>
              <a:t>push ax	</a:t>
            </a:r>
            <a:r>
              <a:rPr lang="zh-CN" altLang="en-US" dirty="0" smtClean="0">
                <a:solidFill>
                  <a:srgbClr val="003399"/>
                </a:solidFill>
              </a:rPr>
              <a:t>；保护寄存器</a:t>
            </a:r>
          </a:p>
          <a:p>
            <a:pPr marL="0" indent="0" defTabSz="969963" eaLnBrk="1" hangingPunct="1">
              <a:lnSpc>
                <a:spcPct val="90000"/>
              </a:lnSpc>
              <a:buFontTx/>
              <a:buNone/>
              <a:tabLst>
                <a:tab pos="1790700" algn="l"/>
                <a:tab pos="3770313" algn="l"/>
              </a:tabLst>
            </a:pPr>
            <a:r>
              <a:rPr lang="zh-CN" altLang="en-US" dirty="0" smtClean="0">
                <a:solidFill>
                  <a:srgbClr val="003399"/>
                </a:solidFill>
              </a:rPr>
              <a:t>	</a:t>
            </a:r>
            <a:r>
              <a:rPr lang="en-US" altLang="zh-CN" dirty="0" smtClean="0">
                <a:solidFill>
                  <a:srgbClr val="003399"/>
                </a:solidFill>
              </a:rPr>
              <a:t>push </a:t>
            </a:r>
            <a:r>
              <a:rPr lang="en-US" altLang="zh-CN" dirty="0" err="1" smtClean="0">
                <a:solidFill>
                  <a:srgbClr val="003399"/>
                </a:solidFill>
              </a:rPr>
              <a:t>bx</a:t>
            </a:r>
            <a:endParaRPr lang="en-US" altLang="zh-CN" dirty="0" smtClean="0">
              <a:solidFill>
                <a:srgbClr val="003399"/>
              </a:solidFill>
            </a:endParaRPr>
          </a:p>
          <a:p>
            <a:pPr marL="0" indent="0" defTabSz="969963" eaLnBrk="1" hangingPunct="1">
              <a:lnSpc>
                <a:spcPct val="90000"/>
              </a:lnSpc>
              <a:buFontTx/>
              <a:buNone/>
              <a:tabLst>
                <a:tab pos="1790700" algn="l"/>
                <a:tab pos="3770313" algn="l"/>
              </a:tabLst>
            </a:pPr>
            <a:r>
              <a:rPr lang="en-US" altLang="zh-CN" dirty="0" smtClean="0">
                <a:solidFill>
                  <a:srgbClr val="003399"/>
                </a:solidFill>
              </a:rPr>
              <a:t>	push </a:t>
            </a:r>
            <a:r>
              <a:rPr lang="en-US" altLang="zh-CN" dirty="0" err="1" smtClean="0">
                <a:solidFill>
                  <a:srgbClr val="003399"/>
                </a:solidFill>
              </a:rPr>
              <a:t>si</a:t>
            </a:r>
            <a:endParaRPr lang="en-US" altLang="zh-CN" dirty="0" smtClean="0">
              <a:solidFill>
                <a:srgbClr val="003399"/>
              </a:solidFill>
            </a:endParaRPr>
          </a:p>
        </p:txBody>
      </p:sp>
      <p:pic>
        <p:nvPicPr>
          <p:cNvPr id="4" name="图片 3">
            <a:hlinkClick r:id="" action="ppaction://hlinkshowjump?jump=lastslideviewed"/>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7415" y="5544235"/>
            <a:ext cx="410465" cy="410465"/>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iterate type="lt">
                                    <p:tmPct val="10000"/>
                                  </p:iterate>
                                  <p:childTnLst>
                                    <p:set>
                                      <p:cBhvr>
                                        <p:cTn id="6" dur="1" fill="hold">
                                          <p:stCondLst>
                                            <p:cond delay="0"/>
                                          </p:stCondLst>
                                        </p:cTn>
                                        <p:tgtEl>
                                          <p:spTgt spid="26626"/>
                                        </p:tgtEl>
                                        <p:attrNameLst>
                                          <p:attrName>style.visibility</p:attrName>
                                        </p:attrNameLst>
                                      </p:cBhvr>
                                      <p:to>
                                        <p:strVal val="visible"/>
                                      </p:to>
                                    </p:set>
                                    <p:animEffect transition="in" filter="fade">
                                      <p:cBhvr>
                                        <p:cTn id="7" dur="500"/>
                                        <p:tgtEl>
                                          <p:spTgt spid="26626"/>
                                        </p:tgtEl>
                                      </p:cBhvr>
                                    </p:animEffect>
                                    <p:anim calcmode="lin" valueType="num">
                                      <p:cBhvr>
                                        <p:cTn id="8" dur="500" fill="hold"/>
                                        <p:tgtEl>
                                          <p:spTgt spid="26626"/>
                                        </p:tgtEl>
                                        <p:attrNameLst>
                                          <p:attrName>style.rotation</p:attrName>
                                        </p:attrNameLst>
                                      </p:cBhvr>
                                      <p:tavLst>
                                        <p:tav tm="0">
                                          <p:val>
                                            <p:fltVal val="720"/>
                                          </p:val>
                                        </p:tav>
                                        <p:tav tm="100000">
                                          <p:val>
                                            <p:fltVal val="0"/>
                                          </p:val>
                                        </p:tav>
                                      </p:tavLst>
                                    </p:anim>
                                    <p:anim calcmode="lin" valueType="num">
                                      <p:cBhvr>
                                        <p:cTn id="9" dur="500" fill="hold"/>
                                        <p:tgtEl>
                                          <p:spTgt spid="26626"/>
                                        </p:tgtEl>
                                        <p:attrNameLst>
                                          <p:attrName>ppt_h</p:attrName>
                                        </p:attrNameLst>
                                      </p:cBhvr>
                                      <p:tavLst>
                                        <p:tav tm="0">
                                          <p:val>
                                            <p:fltVal val="0"/>
                                          </p:val>
                                        </p:tav>
                                        <p:tav tm="100000">
                                          <p:val>
                                            <p:strVal val="#ppt_h"/>
                                          </p:val>
                                        </p:tav>
                                      </p:tavLst>
                                    </p:anim>
                                    <p:anim calcmode="lin" valueType="num">
                                      <p:cBhvr>
                                        <p:cTn id="10" dur="500" fill="hold"/>
                                        <p:tgtEl>
                                          <p:spTgt spid="26626"/>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lstStyle/>
          <a:p>
            <a:pPr eaLnBrk="1" hangingPunct="1"/>
            <a:r>
              <a:rPr lang="zh-CN" altLang="en-US" dirty="0" smtClean="0"/>
              <a:t>例</a:t>
            </a:r>
            <a:r>
              <a:rPr lang="en-US" altLang="zh-CN" dirty="0" smtClean="0">
                <a:latin typeface="+mn-lt"/>
              </a:rPr>
              <a:t>7.1</a:t>
            </a:r>
            <a:r>
              <a:rPr lang="zh-CN" altLang="en-US" dirty="0" smtClean="0"/>
              <a:t>的中断服务程序</a:t>
            </a:r>
            <a:r>
              <a:rPr lang="zh-CN" altLang="en-US" dirty="0" smtClean="0">
                <a:latin typeface="+mn-lt"/>
              </a:rPr>
              <a:t>（</a:t>
            </a:r>
            <a:r>
              <a:rPr lang="en-US" altLang="zh-CN" dirty="0" smtClean="0">
                <a:latin typeface="+mn-lt"/>
              </a:rPr>
              <a:t>2</a:t>
            </a:r>
            <a:r>
              <a:rPr lang="zh-CN" altLang="en-US" dirty="0" smtClean="0">
                <a:latin typeface="+mn-lt"/>
              </a:rPr>
              <a:t>）</a:t>
            </a:r>
          </a:p>
        </p:txBody>
      </p:sp>
      <p:sp>
        <p:nvSpPr>
          <p:cNvPr id="27651" name="Rectangle 3"/>
          <p:cNvSpPr>
            <a:spLocks noGrp="1" noChangeArrowheads="1"/>
          </p:cNvSpPr>
          <p:nvPr>
            <p:ph type="body" idx="4294967295"/>
          </p:nvPr>
        </p:nvSpPr>
        <p:spPr>
          <a:xfrm>
            <a:off x="473412" y="953725"/>
            <a:ext cx="8374063" cy="4068105"/>
          </a:xfrm>
        </p:spPr>
        <p:txBody>
          <a:bodyPr/>
          <a:lstStyle/>
          <a:p>
            <a:pPr marL="0" indent="0" eaLnBrk="1" hangingPunct="1">
              <a:buFontTx/>
              <a:buNone/>
              <a:tabLst>
                <a:tab pos="1436688" algn="l"/>
                <a:tab pos="3770313" algn="l"/>
              </a:tabLst>
            </a:pPr>
            <a:r>
              <a:rPr lang="en-US" altLang="zh-CN" dirty="0" smtClean="0"/>
              <a:t>	</a:t>
            </a:r>
            <a:r>
              <a:rPr lang="en-US" altLang="zh-CN" dirty="0" err="1" smtClean="0"/>
              <a:t>mov</a:t>
            </a:r>
            <a:r>
              <a:rPr lang="en-US" altLang="zh-CN" dirty="0" smtClean="0"/>
              <a:t> </a:t>
            </a:r>
            <a:r>
              <a:rPr lang="en-US" altLang="zh-CN" dirty="0" err="1" smtClean="0"/>
              <a:t>si,dx</a:t>
            </a:r>
            <a:endParaRPr lang="en-US" altLang="zh-CN" dirty="0" smtClean="0"/>
          </a:p>
          <a:p>
            <a:pPr marL="0" indent="0" eaLnBrk="1" hangingPunct="1">
              <a:buFontTx/>
              <a:buNone/>
              <a:tabLst>
                <a:tab pos="1436688" algn="l"/>
                <a:tab pos="3770313" algn="l"/>
              </a:tabLst>
            </a:pPr>
            <a:r>
              <a:rPr lang="en-US" altLang="zh-CN" dirty="0" err="1" smtClean="0"/>
              <a:t>dispchar</a:t>
            </a:r>
            <a:r>
              <a:rPr lang="en-US" altLang="zh-CN" dirty="0" smtClean="0"/>
              <a:t>:	</a:t>
            </a:r>
            <a:r>
              <a:rPr lang="en-US" altLang="zh-CN" dirty="0" err="1" smtClean="0"/>
              <a:t>mov</a:t>
            </a:r>
            <a:r>
              <a:rPr lang="en-US" altLang="zh-CN" dirty="0" smtClean="0"/>
              <a:t> al,[</a:t>
            </a:r>
            <a:r>
              <a:rPr lang="en-US" altLang="zh-CN" dirty="0" err="1" smtClean="0"/>
              <a:t>si</a:t>
            </a:r>
            <a:r>
              <a:rPr lang="en-US" altLang="zh-CN" dirty="0" smtClean="0"/>
              <a:t>]	</a:t>
            </a:r>
            <a:r>
              <a:rPr lang="zh-CN" altLang="en-US" dirty="0" smtClean="0">
                <a:solidFill>
                  <a:srgbClr val="000099"/>
                </a:solidFill>
              </a:rPr>
              <a:t>；读取一个显示字符</a:t>
            </a:r>
          </a:p>
          <a:p>
            <a:pPr marL="0" indent="0" eaLnBrk="1" hangingPunct="1">
              <a:buFontTx/>
              <a:buNone/>
              <a:tabLst>
                <a:tab pos="1436688" algn="l"/>
                <a:tab pos="3770313" algn="l"/>
              </a:tabLst>
            </a:pPr>
            <a:r>
              <a:rPr lang="zh-CN" altLang="en-US" dirty="0" smtClean="0"/>
              <a:t>	</a:t>
            </a:r>
            <a:r>
              <a:rPr lang="en-US" altLang="zh-CN" dirty="0" err="1" smtClean="0"/>
              <a:t>cmp</a:t>
            </a:r>
            <a:r>
              <a:rPr lang="en-US" altLang="zh-CN" dirty="0" smtClean="0"/>
              <a:t> al,0</a:t>
            </a:r>
            <a:r>
              <a:rPr lang="en-US" altLang="zh-CN" dirty="0" smtClean="0">
                <a:solidFill>
                  <a:schemeClr val="tx1"/>
                </a:solidFill>
              </a:rPr>
              <a:t>	</a:t>
            </a:r>
            <a:r>
              <a:rPr lang="zh-CN" altLang="en-US" dirty="0" smtClean="0">
                <a:solidFill>
                  <a:srgbClr val="000099"/>
                </a:solidFill>
              </a:rPr>
              <a:t>；为结尾“</a:t>
            </a:r>
            <a:r>
              <a:rPr lang="en-US" altLang="zh-CN" dirty="0" smtClean="0">
                <a:solidFill>
                  <a:srgbClr val="000099"/>
                </a:solidFill>
              </a:rPr>
              <a:t>0”</a:t>
            </a:r>
            <a:r>
              <a:rPr lang="zh-CN" altLang="en-US" dirty="0" smtClean="0">
                <a:solidFill>
                  <a:srgbClr val="000099"/>
                </a:solidFill>
              </a:rPr>
              <a:t>，则结束</a:t>
            </a:r>
          </a:p>
          <a:p>
            <a:pPr marL="0" indent="0" eaLnBrk="1" hangingPunct="1">
              <a:buFontTx/>
              <a:buNone/>
              <a:tabLst>
                <a:tab pos="1436688" algn="l"/>
                <a:tab pos="3770313" algn="l"/>
              </a:tabLst>
            </a:pPr>
            <a:r>
              <a:rPr lang="zh-CN" altLang="en-US" dirty="0" smtClean="0"/>
              <a:t>	</a:t>
            </a:r>
            <a:r>
              <a:rPr lang="en-US" altLang="zh-CN" dirty="0" err="1" smtClean="0"/>
              <a:t>jz</a:t>
            </a:r>
            <a:r>
              <a:rPr lang="en-US" altLang="zh-CN" dirty="0" smtClean="0"/>
              <a:t>     </a:t>
            </a:r>
            <a:r>
              <a:rPr lang="en-US" altLang="zh-CN" dirty="0" smtClean="0">
                <a:hlinkClick r:id="rId2" action="ppaction://hlinksldjump"/>
              </a:rPr>
              <a:t>finish</a:t>
            </a:r>
            <a:r>
              <a:rPr lang="en-US" altLang="zh-CN" dirty="0" smtClean="0"/>
              <a:t>	</a:t>
            </a:r>
            <a:r>
              <a:rPr lang="zh-CN" altLang="en-US" dirty="0" smtClean="0"/>
              <a:t>；输出结束，转中断返回</a:t>
            </a:r>
            <a:endParaRPr lang="en-US" altLang="zh-CN" dirty="0" smtClean="0"/>
          </a:p>
          <a:p>
            <a:pPr marL="0" indent="0" eaLnBrk="1" hangingPunct="1">
              <a:buFontTx/>
              <a:buNone/>
              <a:tabLst>
                <a:tab pos="1436688" algn="l"/>
                <a:tab pos="3770313" algn="l"/>
              </a:tabLst>
            </a:pPr>
            <a:r>
              <a:rPr lang="en-US" altLang="zh-CN" dirty="0" smtClean="0"/>
              <a:t>	</a:t>
            </a:r>
            <a:r>
              <a:rPr lang="en-US" altLang="zh-CN" dirty="0" err="1" smtClean="0">
                <a:solidFill>
                  <a:srgbClr val="0066FF"/>
                </a:solidFill>
              </a:rPr>
              <a:t>mov</a:t>
            </a:r>
            <a:r>
              <a:rPr lang="en-US" altLang="zh-CN" dirty="0" smtClean="0">
                <a:solidFill>
                  <a:srgbClr val="0066FF"/>
                </a:solidFill>
              </a:rPr>
              <a:t> bx,0</a:t>
            </a:r>
            <a:r>
              <a:rPr lang="en-US" altLang="zh-CN" dirty="0" smtClean="0">
                <a:solidFill>
                  <a:schemeClr val="tx1"/>
                </a:solidFill>
              </a:rPr>
              <a:t>	</a:t>
            </a:r>
            <a:r>
              <a:rPr lang="zh-CN" altLang="en-US" dirty="0" smtClean="0">
                <a:solidFill>
                  <a:srgbClr val="000099"/>
                </a:solidFill>
              </a:rPr>
              <a:t>；采用</a:t>
            </a:r>
            <a:r>
              <a:rPr lang="en-US" altLang="zh-CN" dirty="0" smtClean="0">
                <a:solidFill>
                  <a:srgbClr val="000099"/>
                </a:solidFill>
              </a:rPr>
              <a:t>ROM-BIOS</a:t>
            </a:r>
            <a:r>
              <a:rPr lang="zh-CN" altLang="en-US" dirty="0" smtClean="0">
                <a:solidFill>
                  <a:srgbClr val="000099"/>
                </a:solidFill>
              </a:rPr>
              <a:t>功能调用</a:t>
            </a:r>
          </a:p>
          <a:p>
            <a:pPr marL="0" indent="0" eaLnBrk="1" hangingPunct="1">
              <a:buFontTx/>
              <a:buNone/>
              <a:tabLst>
                <a:tab pos="1436688" algn="l"/>
                <a:tab pos="3770313" algn="l"/>
              </a:tabLst>
            </a:pPr>
            <a:r>
              <a:rPr lang="zh-CN" altLang="en-US" dirty="0" smtClean="0"/>
              <a:t>	</a:t>
            </a:r>
            <a:r>
              <a:rPr lang="en-US" altLang="zh-CN" dirty="0" err="1" smtClean="0">
                <a:solidFill>
                  <a:srgbClr val="0066FF"/>
                </a:solidFill>
              </a:rPr>
              <a:t>mov</a:t>
            </a:r>
            <a:r>
              <a:rPr lang="en-US" altLang="zh-CN" dirty="0" smtClean="0">
                <a:solidFill>
                  <a:srgbClr val="0066FF"/>
                </a:solidFill>
              </a:rPr>
              <a:t> ah,0eh</a:t>
            </a:r>
            <a:r>
              <a:rPr lang="en-US" altLang="zh-CN" dirty="0" smtClean="0"/>
              <a:t>	</a:t>
            </a:r>
            <a:r>
              <a:rPr lang="zh-CN" altLang="en-US" dirty="0" smtClean="0"/>
              <a:t>；</a:t>
            </a:r>
            <a:r>
              <a:rPr lang="en-US" altLang="zh-CN" dirty="0" smtClean="0">
                <a:hlinkClick r:id="rId3" action="ppaction://hlinksldjump"/>
              </a:rPr>
              <a:t>0eh</a:t>
            </a:r>
            <a:r>
              <a:rPr lang="zh-CN" altLang="en-US" dirty="0" smtClean="0">
                <a:hlinkClick r:id="rId3" action="ppaction://hlinksldjump"/>
              </a:rPr>
              <a:t>号子功能</a:t>
            </a:r>
            <a:r>
              <a:rPr lang="zh-CN" altLang="en-US" dirty="0" smtClean="0"/>
              <a:t>，输出</a:t>
            </a:r>
            <a:r>
              <a:rPr lang="en-US" altLang="zh-CN" dirty="0" smtClean="0"/>
              <a:t>al</a:t>
            </a:r>
            <a:r>
              <a:rPr lang="zh-CN" altLang="en-US" dirty="0" smtClean="0"/>
              <a:t>中的字符</a:t>
            </a:r>
            <a:endParaRPr lang="en-US" altLang="zh-CN" dirty="0" smtClean="0"/>
          </a:p>
          <a:p>
            <a:pPr marL="0" indent="0" eaLnBrk="1" hangingPunct="1">
              <a:buFontTx/>
              <a:buNone/>
              <a:tabLst>
                <a:tab pos="1436688" algn="l"/>
                <a:tab pos="3770313" algn="l"/>
              </a:tabLst>
            </a:pPr>
            <a:r>
              <a:rPr lang="en-US" altLang="zh-CN" dirty="0" smtClean="0"/>
              <a:t>	</a:t>
            </a:r>
            <a:r>
              <a:rPr lang="en-US" altLang="zh-CN" dirty="0" err="1" smtClean="0">
                <a:solidFill>
                  <a:srgbClr val="0066FF"/>
                </a:solidFill>
              </a:rPr>
              <a:t>int</a:t>
            </a:r>
            <a:r>
              <a:rPr lang="en-US" altLang="zh-CN" dirty="0" smtClean="0">
                <a:solidFill>
                  <a:srgbClr val="0066FF"/>
                </a:solidFill>
              </a:rPr>
              <a:t>    10h</a:t>
            </a:r>
          </a:p>
          <a:p>
            <a:pPr marL="0" indent="0" eaLnBrk="1" hangingPunct="1">
              <a:buFontTx/>
              <a:buNone/>
              <a:tabLst>
                <a:tab pos="1436688" algn="l"/>
                <a:tab pos="3770313" algn="l"/>
              </a:tabLst>
            </a:pPr>
            <a:r>
              <a:rPr lang="en-US" altLang="zh-CN" dirty="0" smtClean="0"/>
              <a:t>	</a:t>
            </a:r>
            <a:r>
              <a:rPr lang="en-US" altLang="zh-CN" dirty="0" err="1" smtClean="0"/>
              <a:t>inc</a:t>
            </a:r>
            <a:r>
              <a:rPr lang="en-US" altLang="zh-CN" dirty="0" smtClean="0"/>
              <a:t>   </a:t>
            </a:r>
            <a:r>
              <a:rPr lang="en-US" altLang="zh-CN" dirty="0" err="1" smtClean="0"/>
              <a:t>si</a:t>
            </a:r>
            <a:r>
              <a:rPr lang="en-US" altLang="zh-CN" dirty="0" smtClean="0">
                <a:solidFill>
                  <a:schemeClr val="tx1"/>
                </a:solidFill>
              </a:rPr>
              <a:t>	</a:t>
            </a:r>
            <a:r>
              <a:rPr lang="zh-CN" altLang="en-US" dirty="0" smtClean="0">
                <a:solidFill>
                  <a:srgbClr val="000099"/>
                </a:solidFill>
              </a:rPr>
              <a:t>；准备显示下一个字符</a:t>
            </a:r>
          </a:p>
          <a:p>
            <a:pPr marL="0" indent="0" eaLnBrk="1" hangingPunct="1">
              <a:buFontTx/>
              <a:buNone/>
              <a:tabLst>
                <a:tab pos="1436688" algn="l"/>
                <a:tab pos="3770313" algn="l"/>
              </a:tabLst>
            </a:pPr>
            <a:r>
              <a:rPr lang="zh-CN" altLang="en-US" dirty="0" smtClean="0"/>
              <a:t>	</a:t>
            </a:r>
            <a:r>
              <a:rPr lang="en-US" altLang="zh-CN" dirty="0" err="1" smtClean="0"/>
              <a:t>jmp</a:t>
            </a:r>
            <a:r>
              <a:rPr lang="en-US" altLang="zh-CN" dirty="0" smtClean="0"/>
              <a:t> </a:t>
            </a:r>
            <a:r>
              <a:rPr lang="en-US" altLang="zh-CN" dirty="0" err="1"/>
              <a:t>dispchar</a:t>
            </a:r>
            <a:endParaRPr lang="en-US" altLang="zh-CN" dirty="0"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iterate type="lt">
                                    <p:tmPct val="10000"/>
                                  </p:iterate>
                                  <p:childTnLst>
                                    <p:set>
                                      <p:cBhvr>
                                        <p:cTn id="6" dur="1" fill="hold">
                                          <p:stCondLst>
                                            <p:cond delay="0"/>
                                          </p:stCondLst>
                                        </p:cTn>
                                        <p:tgtEl>
                                          <p:spTgt spid="27650"/>
                                        </p:tgtEl>
                                        <p:attrNameLst>
                                          <p:attrName>style.visibility</p:attrName>
                                        </p:attrNameLst>
                                      </p:cBhvr>
                                      <p:to>
                                        <p:strVal val="visible"/>
                                      </p:to>
                                    </p:set>
                                    <p:animEffect transition="in" filter="fade">
                                      <p:cBhvr>
                                        <p:cTn id="7" dur="500"/>
                                        <p:tgtEl>
                                          <p:spTgt spid="27650"/>
                                        </p:tgtEl>
                                      </p:cBhvr>
                                    </p:animEffect>
                                    <p:anim calcmode="lin" valueType="num">
                                      <p:cBhvr>
                                        <p:cTn id="8" dur="500" fill="hold"/>
                                        <p:tgtEl>
                                          <p:spTgt spid="27650"/>
                                        </p:tgtEl>
                                        <p:attrNameLst>
                                          <p:attrName>style.rotation</p:attrName>
                                        </p:attrNameLst>
                                      </p:cBhvr>
                                      <p:tavLst>
                                        <p:tav tm="0">
                                          <p:val>
                                            <p:fltVal val="720"/>
                                          </p:val>
                                        </p:tav>
                                        <p:tav tm="100000">
                                          <p:val>
                                            <p:fltVal val="0"/>
                                          </p:val>
                                        </p:tav>
                                      </p:tavLst>
                                    </p:anim>
                                    <p:anim calcmode="lin" valueType="num">
                                      <p:cBhvr>
                                        <p:cTn id="9" dur="500" fill="hold"/>
                                        <p:tgtEl>
                                          <p:spTgt spid="27650"/>
                                        </p:tgtEl>
                                        <p:attrNameLst>
                                          <p:attrName>ppt_h</p:attrName>
                                        </p:attrNameLst>
                                      </p:cBhvr>
                                      <p:tavLst>
                                        <p:tav tm="0">
                                          <p:val>
                                            <p:fltVal val="0"/>
                                          </p:val>
                                        </p:tav>
                                        <p:tav tm="100000">
                                          <p:val>
                                            <p:strVal val="#ppt_h"/>
                                          </p:val>
                                        </p:tav>
                                      </p:tavLst>
                                    </p:anim>
                                    <p:anim calcmode="lin" valueType="num">
                                      <p:cBhvr>
                                        <p:cTn id="10" dur="500" fill="hold"/>
                                        <p:tgtEl>
                                          <p:spTgt spid="27650"/>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pPr eaLnBrk="1" hangingPunct="1"/>
            <a:r>
              <a:rPr lang="zh-CN" altLang="en-US" dirty="0" smtClean="0"/>
              <a:t>例</a:t>
            </a:r>
            <a:r>
              <a:rPr lang="en-US" altLang="zh-CN" dirty="0" smtClean="0">
                <a:latin typeface="+mn-lt"/>
              </a:rPr>
              <a:t>7.1</a:t>
            </a:r>
            <a:r>
              <a:rPr lang="zh-CN" altLang="en-US" dirty="0" smtClean="0"/>
              <a:t>的中断服务程序</a:t>
            </a:r>
            <a:r>
              <a:rPr lang="zh-CN" altLang="en-US" dirty="0" smtClean="0">
                <a:latin typeface="+mn-lt"/>
              </a:rPr>
              <a:t>（</a:t>
            </a:r>
            <a:r>
              <a:rPr lang="en-US" altLang="zh-CN" dirty="0" smtClean="0">
                <a:latin typeface="+mn-lt"/>
              </a:rPr>
              <a:t>3</a:t>
            </a:r>
            <a:r>
              <a:rPr lang="zh-CN" altLang="en-US" dirty="0" smtClean="0">
                <a:latin typeface="+mn-lt"/>
              </a:rPr>
              <a:t>）</a:t>
            </a:r>
          </a:p>
        </p:txBody>
      </p:sp>
      <p:sp>
        <p:nvSpPr>
          <p:cNvPr id="28675" name="Rectangle 3"/>
          <p:cNvSpPr>
            <a:spLocks noGrp="1" noChangeArrowheads="1"/>
          </p:cNvSpPr>
          <p:nvPr>
            <p:ph type="body" idx="4294967295"/>
          </p:nvPr>
        </p:nvSpPr>
        <p:spPr>
          <a:xfrm>
            <a:off x="323850" y="981075"/>
            <a:ext cx="8374063" cy="2808288"/>
          </a:xfrm>
        </p:spPr>
        <p:txBody>
          <a:bodyPr/>
          <a:lstStyle/>
          <a:p>
            <a:pPr marL="0" indent="0" eaLnBrk="1" hangingPunct="1">
              <a:buFontTx/>
              <a:buNone/>
              <a:tabLst>
                <a:tab pos="1790700" algn="l"/>
                <a:tab pos="3414713" algn="l"/>
              </a:tabLst>
            </a:pPr>
            <a:r>
              <a:rPr lang="en-US" altLang="zh-CN" dirty="0" smtClean="0">
                <a:hlinkClick r:id="rId2" action="ppaction://hlinksldjump"/>
              </a:rPr>
              <a:t>finish</a:t>
            </a:r>
            <a:r>
              <a:rPr lang="en-US" altLang="zh-CN" dirty="0" smtClean="0"/>
              <a:t>:	pop </a:t>
            </a:r>
            <a:r>
              <a:rPr lang="en-US" altLang="zh-CN" dirty="0" err="1" smtClean="0"/>
              <a:t>si</a:t>
            </a:r>
            <a:r>
              <a:rPr lang="en-US" altLang="zh-CN" dirty="0" smtClean="0"/>
              <a:t>	</a:t>
            </a:r>
            <a:r>
              <a:rPr lang="zh-CN" altLang="en-US" dirty="0" smtClean="0">
                <a:solidFill>
                  <a:srgbClr val="000099"/>
                </a:solidFill>
              </a:rPr>
              <a:t>；恢复寄存器</a:t>
            </a:r>
          </a:p>
          <a:p>
            <a:pPr marL="0" indent="0" eaLnBrk="1" hangingPunct="1">
              <a:buFontTx/>
              <a:buNone/>
              <a:tabLst>
                <a:tab pos="1790700" algn="l"/>
                <a:tab pos="3414713" algn="l"/>
              </a:tabLst>
            </a:pPr>
            <a:r>
              <a:rPr lang="zh-CN" altLang="en-US" dirty="0" smtClean="0"/>
              <a:t>	</a:t>
            </a:r>
            <a:r>
              <a:rPr lang="en-US" altLang="zh-CN" dirty="0" smtClean="0"/>
              <a:t>pop </a:t>
            </a:r>
            <a:r>
              <a:rPr lang="en-US" altLang="zh-CN" dirty="0" err="1" smtClean="0"/>
              <a:t>bx</a:t>
            </a:r>
            <a:endParaRPr lang="en-US" altLang="zh-CN" dirty="0" smtClean="0"/>
          </a:p>
          <a:p>
            <a:pPr marL="0" indent="0" eaLnBrk="1" hangingPunct="1">
              <a:buFontTx/>
              <a:buNone/>
              <a:tabLst>
                <a:tab pos="1790700" algn="l"/>
                <a:tab pos="3414713" algn="l"/>
              </a:tabLst>
            </a:pPr>
            <a:r>
              <a:rPr lang="en-US" altLang="zh-CN" dirty="0" smtClean="0"/>
              <a:t>	pop ax</a:t>
            </a:r>
          </a:p>
          <a:p>
            <a:pPr marL="0" indent="0" eaLnBrk="1" hangingPunct="1">
              <a:buFontTx/>
              <a:buNone/>
              <a:tabLst>
                <a:tab pos="1790700" algn="l"/>
                <a:tab pos="3414713" algn="l"/>
              </a:tabLst>
            </a:pPr>
            <a:r>
              <a:rPr lang="en-US" altLang="zh-CN" dirty="0" smtClean="0"/>
              <a:t>	</a:t>
            </a:r>
            <a:r>
              <a:rPr lang="en-US" altLang="zh-CN" dirty="0" err="1" smtClean="0">
                <a:solidFill>
                  <a:srgbClr val="FF0000"/>
                </a:solidFill>
                <a:hlinkClick r:id="rId3" action="ppaction://hlinksldjump"/>
              </a:rPr>
              <a:t>iret</a:t>
            </a:r>
            <a:r>
              <a:rPr lang="en-US" altLang="zh-CN" dirty="0" smtClean="0"/>
              <a:t>	</a:t>
            </a:r>
            <a:r>
              <a:rPr lang="zh-CN" altLang="en-US" dirty="0" smtClean="0">
                <a:solidFill>
                  <a:srgbClr val="000099"/>
                </a:solidFill>
              </a:rPr>
              <a:t>；中断返回</a:t>
            </a:r>
          </a:p>
          <a:p>
            <a:pPr marL="0" indent="0" eaLnBrk="1" hangingPunct="1">
              <a:buFontTx/>
              <a:buNone/>
              <a:tabLst>
                <a:tab pos="1790700" algn="l"/>
                <a:tab pos="3414713" algn="l"/>
              </a:tabLst>
            </a:pPr>
            <a:r>
              <a:rPr lang="en-US" altLang="zh-CN" dirty="0" smtClean="0"/>
              <a:t>new80h	</a:t>
            </a:r>
            <a:r>
              <a:rPr lang="en-US" altLang="zh-CN" dirty="0" err="1" smtClean="0"/>
              <a:t>endp</a:t>
            </a:r>
            <a:r>
              <a:rPr lang="en-US" altLang="zh-CN" dirty="0" smtClean="0"/>
              <a:t>	</a:t>
            </a:r>
            <a:r>
              <a:rPr lang="zh-CN" altLang="en-US" dirty="0" smtClean="0">
                <a:solidFill>
                  <a:srgbClr val="000099"/>
                </a:solidFill>
              </a:rPr>
              <a:t>；过程（中断服务程序）结束</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iterate type="lt">
                                    <p:tmPct val="10000"/>
                                  </p:iterate>
                                  <p:childTnLst>
                                    <p:set>
                                      <p:cBhvr>
                                        <p:cTn id="6" dur="1" fill="hold">
                                          <p:stCondLst>
                                            <p:cond delay="0"/>
                                          </p:stCondLst>
                                        </p:cTn>
                                        <p:tgtEl>
                                          <p:spTgt spid="28674"/>
                                        </p:tgtEl>
                                        <p:attrNameLst>
                                          <p:attrName>style.visibility</p:attrName>
                                        </p:attrNameLst>
                                      </p:cBhvr>
                                      <p:to>
                                        <p:strVal val="visible"/>
                                      </p:to>
                                    </p:set>
                                    <p:animEffect transition="in" filter="fade">
                                      <p:cBhvr>
                                        <p:cTn id="7" dur="500"/>
                                        <p:tgtEl>
                                          <p:spTgt spid="28674"/>
                                        </p:tgtEl>
                                      </p:cBhvr>
                                    </p:animEffect>
                                    <p:anim calcmode="lin" valueType="num">
                                      <p:cBhvr>
                                        <p:cTn id="8" dur="500" fill="hold"/>
                                        <p:tgtEl>
                                          <p:spTgt spid="28674"/>
                                        </p:tgtEl>
                                        <p:attrNameLst>
                                          <p:attrName>style.rotation</p:attrName>
                                        </p:attrNameLst>
                                      </p:cBhvr>
                                      <p:tavLst>
                                        <p:tav tm="0">
                                          <p:val>
                                            <p:fltVal val="720"/>
                                          </p:val>
                                        </p:tav>
                                        <p:tav tm="100000">
                                          <p:val>
                                            <p:fltVal val="0"/>
                                          </p:val>
                                        </p:tav>
                                      </p:tavLst>
                                    </p:anim>
                                    <p:anim calcmode="lin" valueType="num">
                                      <p:cBhvr>
                                        <p:cTn id="9" dur="500" fill="hold"/>
                                        <p:tgtEl>
                                          <p:spTgt spid="28674"/>
                                        </p:tgtEl>
                                        <p:attrNameLst>
                                          <p:attrName>ppt_h</p:attrName>
                                        </p:attrNameLst>
                                      </p:cBhvr>
                                      <p:tavLst>
                                        <p:tav tm="0">
                                          <p:val>
                                            <p:fltVal val="0"/>
                                          </p:val>
                                        </p:tav>
                                        <p:tav tm="100000">
                                          <p:val>
                                            <p:strVal val="#ppt_h"/>
                                          </p:val>
                                        </p:tav>
                                      </p:tavLst>
                                    </p:anim>
                                    <p:anim calcmode="lin" valueType="num">
                                      <p:cBhvr>
                                        <p:cTn id="10" dur="500" fill="hold"/>
                                        <p:tgtEl>
                                          <p:spTgt spid="2867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dirty="0" smtClean="0"/>
              <a:t>例</a:t>
            </a:r>
            <a:r>
              <a:rPr lang="en-US" altLang="zh-CN" dirty="0" smtClean="0"/>
              <a:t>7.1</a:t>
            </a:r>
            <a:r>
              <a:rPr lang="zh-CN" altLang="en-US" dirty="0" smtClean="0"/>
              <a:t>的主程序</a:t>
            </a:r>
          </a:p>
        </p:txBody>
      </p:sp>
      <p:sp>
        <p:nvSpPr>
          <p:cNvPr id="29699" name="Rectangle 3"/>
          <p:cNvSpPr>
            <a:spLocks noGrp="1" noChangeArrowheads="1"/>
          </p:cNvSpPr>
          <p:nvPr>
            <p:ph type="body" idx="1"/>
          </p:nvPr>
        </p:nvSpPr>
        <p:spPr>
          <a:xfrm>
            <a:off x="468313" y="981075"/>
            <a:ext cx="8424862" cy="2303463"/>
          </a:xfrm>
        </p:spPr>
        <p:txBody>
          <a:bodyPr/>
          <a:lstStyle/>
          <a:p>
            <a:pPr marL="0" indent="0" eaLnBrk="1" hangingPunct="1">
              <a:buFontTx/>
              <a:buNone/>
              <a:tabLst>
                <a:tab pos="1435100" algn="l"/>
                <a:tab pos="3586163" algn="l"/>
              </a:tabLst>
            </a:pPr>
            <a:r>
              <a:rPr lang="zh-CN" altLang="en-US" dirty="0" smtClean="0">
                <a:solidFill>
                  <a:srgbClr val="008000"/>
                </a:solidFill>
              </a:rPr>
              <a:t>；数据段</a:t>
            </a:r>
          </a:p>
          <a:p>
            <a:pPr marL="0" indent="0" eaLnBrk="1" hangingPunct="1">
              <a:buFontTx/>
              <a:buNone/>
              <a:tabLst>
                <a:tab pos="1435100" algn="l"/>
                <a:tab pos="3586163" algn="l"/>
              </a:tabLst>
            </a:pPr>
            <a:r>
              <a:rPr lang="en-US" altLang="zh-CN" sz="2800" dirty="0" err="1" smtClean="0"/>
              <a:t>intoff</a:t>
            </a:r>
            <a:r>
              <a:rPr lang="en-US" altLang="zh-CN" sz="2800" dirty="0" smtClean="0"/>
              <a:t>	</a:t>
            </a:r>
            <a:r>
              <a:rPr lang="en-US" altLang="zh-CN" sz="2800" dirty="0" err="1" smtClean="0"/>
              <a:t>dw</a:t>
            </a:r>
            <a:r>
              <a:rPr lang="en-US" altLang="zh-CN" sz="2800" dirty="0" smtClean="0"/>
              <a:t> ?	</a:t>
            </a:r>
            <a:r>
              <a:rPr lang="zh-CN" altLang="en-US" dirty="0">
                <a:solidFill>
                  <a:srgbClr val="008000"/>
                </a:solidFill>
              </a:rPr>
              <a:t>；用于保存偏移地址</a:t>
            </a:r>
          </a:p>
          <a:p>
            <a:pPr marL="0" indent="0" eaLnBrk="1" hangingPunct="1">
              <a:buFontTx/>
              <a:buNone/>
              <a:tabLst>
                <a:tab pos="1435100" algn="l"/>
                <a:tab pos="3586163" algn="l"/>
              </a:tabLst>
            </a:pPr>
            <a:r>
              <a:rPr lang="en-US" altLang="zh-CN" sz="2800" dirty="0" err="1" smtClean="0"/>
              <a:t>intseg</a:t>
            </a:r>
            <a:r>
              <a:rPr lang="en-US" altLang="zh-CN" sz="2800" dirty="0" smtClean="0"/>
              <a:t>	</a:t>
            </a:r>
            <a:r>
              <a:rPr lang="en-US" altLang="zh-CN" sz="2800" dirty="0" err="1" smtClean="0"/>
              <a:t>dw</a:t>
            </a:r>
            <a:r>
              <a:rPr lang="en-US" altLang="zh-CN" sz="2800" dirty="0" smtClean="0"/>
              <a:t> ? 	</a:t>
            </a:r>
            <a:r>
              <a:rPr lang="zh-CN" altLang="en-US" dirty="0">
                <a:solidFill>
                  <a:srgbClr val="008000"/>
                </a:solidFill>
              </a:rPr>
              <a:t>；用于保存段基地址</a:t>
            </a:r>
          </a:p>
          <a:p>
            <a:pPr marL="0" indent="0" algn="l" eaLnBrk="1" hangingPunct="1">
              <a:buFontTx/>
              <a:buNone/>
              <a:tabLst>
                <a:tab pos="1435100" algn="l"/>
                <a:tab pos="3586163" algn="l"/>
              </a:tabLst>
            </a:pPr>
            <a:r>
              <a:rPr lang="en-US" altLang="zh-CN" sz="2800" dirty="0" err="1" smtClean="0"/>
              <a:t>intmsg</a:t>
            </a:r>
            <a:r>
              <a:rPr lang="en-US" altLang="zh-CN" sz="2800" dirty="0" smtClean="0"/>
              <a:t>	</a:t>
            </a:r>
            <a:r>
              <a:rPr lang="en-US" altLang="zh-CN" sz="2800" dirty="0" err="1" smtClean="0"/>
              <a:t>db</a:t>
            </a:r>
            <a:r>
              <a:rPr lang="en-US" altLang="zh-CN" sz="2800" dirty="0" smtClean="0"/>
              <a:t> ‘An Instruction Interrupt !’, </a:t>
            </a:r>
            <a:r>
              <a:rPr lang="en-US" altLang="zh-CN" sz="2800" dirty="0" smtClean="0">
                <a:solidFill>
                  <a:srgbClr val="FF0000"/>
                </a:solidFill>
              </a:rPr>
              <a:t>0dh</a:t>
            </a:r>
            <a:r>
              <a:rPr lang="en-US" altLang="zh-CN" sz="2800" dirty="0" smtClean="0"/>
              <a:t>,</a:t>
            </a:r>
            <a:r>
              <a:rPr lang="en-US" altLang="zh-CN" sz="2800" dirty="0" smtClean="0">
                <a:solidFill>
                  <a:srgbClr val="FF0000"/>
                </a:solidFill>
              </a:rPr>
              <a:t>0ah</a:t>
            </a:r>
            <a:r>
              <a:rPr lang="en-US" altLang="zh-CN" sz="2800" dirty="0" smtClean="0"/>
              <a:t>,</a:t>
            </a:r>
            <a:r>
              <a:rPr lang="en-US" altLang="zh-CN" sz="2800" dirty="0" smtClean="0">
                <a:solidFill>
                  <a:srgbClr val="FF0000"/>
                </a:solidFill>
              </a:rPr>
              <a:t>0</a:t>
            </a:r>
          </a:p>
        </p:txBody>
      </p:sp>
      <p:sp>
        <p:nvSpPr>
          <p:cNvPr id="29700" name="AutoShape 4"/>
          <p:cNvSpPr>
            <a:spLocks/>
          </p:cNvSpPr>
          <p:nvPr/>
        </p:nvSpPr>
        <p:spPr bwMode="auto">
          <a:xfrm>
            <a:off x="4076945" y="5003800"/>
            <a:ext cx="2300288" cy="546100"/>
          </a:xfrm>
          <a:prstGeom prst="borderCallout2">
            <a:avLst>
              <a:gd name="adj1" fmla="val 20931"/>
              <a:gd name="adj2" fmla="val 103315"/>
              <a:gd name="adj3" fmla="val 20931"/>
              <a:gd name="adj4" fmla="val 138991"/>
              <a:gd name="adj5" fmla="val -368023"/>
              <a:gd name="adj6" fmla="val 175917"/>
            </a:avLst>
          </a:prstGeom>
          <a:ln>
            <a:solidFill>
              <a:srgbClr val="0000FF"/>
            </a:solidFill>
            <a:headEnd/>
            <a:tailEnd/>
          </a:ln>
          <a:extLst/>
        </p:spPr>
        <p:style>
          <a:lnRef idx="2">
            <a:schemeClr val="accent2"/>
          </a:lnRef>
          <a:fillRef idx="1">
            <a:schemeClr val="lt1"/>
          </a:fillRef>
          <a:effectRef idx="0">
            <a:schemeClr val="accent2"/>
          </a:effectRef>
          <a:fontRef idx="minor">
            <a:schemeClr val="dk1"/>
          </a:fontRef>
        </p:style>
        <p:txBody>
          <a:bodyPr/>
          <a:lstStyle/>
          <a:p>
            <a:pPr algn="ctr"/>
            <a:r>
              <a:rPr lang="zh-CN" altLang="en-US" sz="2800" dirty="0">
                <a:solidFill>
                  <a:srgbClr val="000099"/>
                </a:solidFill>
                <a:latin typeface="幼圆" pitchFamily="49" charset="-122"/>
                <a:ea typeface="幼圆" pitchFamily="49" charset="-122"/>
              </a:rPr>
              <a:t>以“</a:t>
            </a:r>
            <a:r>
              <a:rPr lang="en-US" altLang="zh-CN" sz="2800" dirty="0">
                <a:solidFill>
                  <a:srgbClr val="000099"/>
                </a:solidFill>
                <a:latin typeface="幼圆" pitchFamily="49" charset="-122"/>
                <a:ea typeface="幼圆" pitchFamily="49" charset="-122"/>
              </a:rPr>
              <a:t>0”</a:t>
            </a:r>
            <a:r>
              <a:rPr lang="zh-CN" altLang="en-US" sz="2800" dirty="0">
                <a:solidFill>
                  <a:srgbClr val="000099"/>
                </a:solidFill>
                <a:latin typeface="幼圆" pitchFamily="49" charset="-122"/>
                <a:ea typeface="幼圆" pitchFamily="49" charset="-122"/>
              </a:rPr>
              <a:t>结尾</a:t>
            </a:r>
          </a:p>
        </p:txBody>
      </p:sp>
      <p:sp>
        <p:nvSpPr>
          <p:cNvPr id="29701" name="AutoShape 5"/>
          <p:cNvSpPr>
            <a:spLocks/>
          </p:cNvSpPr>
          <p:nvPr/>
        </p:nvSpPr>
        <p:spPr bwMode="auto">
          <a:xfrm>
            <a:off x="2681790" y="4284663"/>
            <a:ext cx="2300288" cy="546100"/>
          </a:xfrm>
          <a:prstGeom prst="borderCallout2">
            <a:avLst>
              <a:gd name="adj1" fmla="val 20931"/>
              <a:gd name="adj2" fmla="val 103315"/>
              <a:gd name="adj3" fmla="val 20931"/>
              <a:gd name="adj4" fmla="val 166528"/>
              <a:gd name="adj5" fmla="val -234014"/>
              <a:gd name="adj6" fmla="val 192824"/>
            </a:avLst>
          </a:prstGeom>
          <a:ln>
            <a:solidFill>
              <a:srgbClr val="0000FF"/>
            </a:solidFill>
            <a:headEnd/>
            <a:tailEnd/>
          </a:ln>
          <a:extLst/>
        </p:spPr>
        <p:style>
          <a:lnRef idx="2">
            <a:schemeClr val="accent2"/>
          </a:lnRef>
          <a:fillRef idx="1">
            <a:schemeClr val="lt1"/>
          </a:fillRef>
          <a:effectRef idx="0">
            <a:schemeClr val="accent2"/>
          </a:effectRef>
          <a:fontRef idx="minor">
            <a:schemeClr val="dk1"/>
          </a:fontRef>
        </p:style>
        <p:txBody>
          <a:bodyPr anchor="ctr"/>
          <a:lstStyle/>
          <a:p>
            <a:pPr algn="ctr"/>
            <a:r>
              <a:rPr lang="zh-CN" altLang="en-US" sz="2800" dirty="0">
                <a:solidFill>
                  <a:srgbClr val="000099"/>
                </a:solidFill>
                <a:latin typeface="幼圆" pitchFamily="49" charset="-122"/>
                <a:ea typeface="幼圆" pitchFamily="49" charset="-122"/>
              </a:rPr>
              <a:t>回车、换行</a:t>
            </a:r>
          </a:p>
        </p:txBody>
      </p:sp>
      <p:pic>
        <p:nvPicPr>
          <p:cNvPr id="6" name="图片 5">
            <a:hlinkClick r:id="" action="ppaction://hlinkshowjump?jump=lastslideviewed"/>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7415" y="5577163"/>
            <a:ext cx="410465" cy="410465"/>
          </a:xfrm>
          <a:prstGeom prst="rect">
            <a:avLst/>
          </a:prstGeom>
        </p:spPr>
      </p:pic>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mtClean="0"/>
              <a:t>例</a:t>
            </a:r>
            <a:r>
              <a:rPr lang="en-US" altLang="zh-CN" smtClean="0"/>
              <a:t>7.1</a:t>
            </a:r>
            <a:r>
              <a:rPr lang="zh-CN" altLang="en-US" smtClean="0"/>
              <a:t>的获取原中断向量</a:t>
            </a:r>
          </a:p>
        </p:txBody>
      </p:sp>
      <p:sp>
        <p:nvSpPr>
          <p:cNvPr id="30723" name="Rectangle 3"/>
          <p:cNvSpPr>
            <a:spLocks noGrp="1" noChangeArrowheads="1"/>
          </p:cNvSpPr>
          <p:nvPr>
            <p:ph type="body" idx="1"/>
          </p:nvPr>
        </p:nvSpPr>
        <p:spPr>
          <a:xfrm>
            <a:off x="468313" y="981075"/>
            <a:ext cx="8229600" cy="2952750"/>
          </a:xfrm>
        </p:spPr>
        <p:txBody>
          <a:bodyPr/>
          <a:lstStyle/>
          <a:p>
            <a:pPr marL="0" indent="0" eaLnBrk="1" hangingPunct="1">
              <a:buNone/>
              <a:tabLst>
                <a:tab pos="1435100" algn="l"/>
                <a:tab pos="3586163" algn="l"/>
              </a:tabLst>
            </a:pPr>
            <a:r>
              <a:rPr lang="zh-CN" altLang="en-US" dirty="0">
                <a:solidFill>
                  <a:srgbClr val="008000"/>
                </a:solidFill>
              </a:rPr>
              <a:t>；代码段</a:t>
            </a:r>
          </a:p>
          <a:p>
            <a:pPr marL="0" indent="0" eaLnBrk="1" hangingPunct="1">
              <a:buNone/>
              <a:tabLst>
                <a:tab pos="1435100" algn="l"/>
                <a:tab pos="3586163" algn="l"/>
              </a:tabLst>
            </a:pPr>
            <a:r>
              <a:rPr lang="en-US" altLang="zh-CN" sz="2800" dirty="0" err="1" smtClean="0"/>
              <a:t>mov</a:t>
            </a:r>
            <a:r>
              <a:rPr lang="en-US" altLang="zh-CN" sz="2800" dirty="0" smtClean="0"/>
              <a:t> ax,3580h	</a:t>
            </a:r>
            <a:r>
              <a:rPr lang="zh-CN" altLang="en-US" dirty="0">
                <a:solidFill>
                  <a:srgbClr val="008000"/>
                </a:solidFill>
              </a:rPr>
              <a:t>；利用</a:t>
            </a:r>
            <a:r>
              <a:rPr lang="en-US" altLang="zh-CN" dirty="0">
                <a:solidFill>
                  <a:srgbClr val="008000"/>
                </a:solidFill>
              </a:rPr>
              <a:t>DOS</a:t>
            </a:r>
            <a:r>
              <a:rPr lang="zh-CN" altLang="en-US" dirty="0">
                <a:solidFill>
                  <a:srgbClr val="008000"/>
                </a:solidFill>
              </a:rPr>
              <a:t>功能</a:t>
            </a:r>
            <a:r>
              <a:rPr lang="en-US" altLang="zh-CN" dirty="0">
                <a:solidFill>
                  <a:srgbClr val="008000"/>
                </a:solidFill>
              </a:rPr>
              <a:t>35H</a:t>
            </a:r>
            <a:r>
              <a:rPr lang="zh-CN" altLang="en-US" dirty="0">
                <a:solidFill>
                  <a:srgbClr val="008000"/>
                </a:solidFill>
              </a:rPr>
              <a:t>号</a:t>
            </a:r>
          </a:p>
          <a:p>
            <a:pPr marL="0" indent="0" eaLnBrk="1" hangingPunct="1">
              <a:buNone/>
              <a:tabLst>
                <a:tab pos="1435100" algn="l"/>
                <a:tab pos="3586163" algn="l"/>
              </a:tabLst>
            </a:pPr>
            <a:r>
              <a:rPr lang="en-US" altLang="zh-CN" sz="2800" dirty="0" err="1" smtClean="0"/>
              <a:t>int</a:t>
            </a:r>
            <a:r>
              <a:rPr lang="en-US" altLang="zh-CN" sz="2800" dirty="0" smtClean="0"/>
              <a:t> </a:t>
            </a:r>
            <a:r>
              <a:rPr lang="en-US" altLang="zh-CN" sz="2800" dirty="0"/>
              <a:t> </a:t>
            </a:r>
            <a:r>
              <a:rPr lang="en-US" altLang="zh-CN" sz="2800" dirty="0" smtClean="0"/>
              <a:t>  21h		</a:t>
            </a:r>
            <a:r>
              <a:rPr lang="zh-CN" altLang="en-US" dirty="0" smtClean="0">
                <a:solidFill>
                  <a:srgbClr val="006600"/>
                </a:solidFill>
              </a:rPr>
              <a:t>；</a:t>
            </a:r>
            <a:r>
              <a:rPr lang="zh-CN" altLang="en-US" dirty="0">
                <a:solidFill>
                  <a:srgbClr val="006600"/>
                </a:solidFill>
              </a:rPr>
              <a:t>获取原</a:t>
            </a:r>
            <a:r>
              <a:rPr lang="en-US" altLang="zh-CN" dirty="0">
                <a:solidFill>
                  <a:srgbClr val="006600"/>
                </a:solidFill>
              </a:rPr>
              <a:t>80H</a:t>
            </a:r>
            <a:r>
              <a:rPr lang="zh-CN" altLang="en-US" dirty="0">
                <a:solidFill>
                  <a:srgbClr val="006600"/>
                </a:solidFill>
              </a:rPr>
              <a:t>中断向量</a:t>
            </a:r>
          </a:p>
          <a:p>
            <a:pPr marL="0" indent="0" eaLnBrk="1" hangingPunct="1">
              <a:buNone/>
              <a:tabLst>
                <a:tab pos="1435100" algn="l"/>
                <a:tab pos="3586163" algn="l"/>
              </a:tabLst>
            </a:pPr>
            <a:r>
              <a:rPr lang="en-US" altLang="zh-CN" sz="2800" dirty="0" err="1" smtClean="0"/>
              <a:t>mov</a:t>
            </a:r>
            <a:r>
              <a:rPr lang="en-US" altLang="zh-CN" sz="2800" dirty="0" smtClean="0"/>
              <a:t> </a:t>
            </a:r>
            <a:r>
              <a:rPr lang="en-US" altLang="zh-CN" sz="2800" dirty="0" err="1" smtClean="0"/>
              <a:t>intoff,bx</a:t>
            </a:r>
            <a:r>
              <a:rPr lang="en-US" altLang="zh-CN" sz="2800" dirty="0" smtClean="0"/>
              <a:t>	</a:t>
            </a:r>
            <a:r>
              <a:rPr lang="zh-CN" altLang="en-US" dirty="0">
                <a:solidFill>
                  <a:srgbClr val="006600"/>
                </a:solidFill>
              </a:rPr>
              <a:t>；保存偏移地址</a:t>
            </a:r>
          </a:p>
          <a:p>
            <a:pPr marL="0" indent="0" eaLnBrk="1" hangingPunct="1">
              <a:buFontTx/>
              <a:buNone/>
              <a:tabLst>
                <a:tab pos="2873375" algn="l"/>
              </a:tabLst>
            </a:pPr>
            <a:r>
              <a:rPr lang="en-US" altLang="zh-CN" sz="2800" dirty="0" err="1" smtClean="0"/>
              <a:t>mov</a:t>
            </a:r>
            <a:r>
              <a:rPr lang="en-US" altLang="zh-CN" sz="2800" dirty="0" smtClean="0"/>
              <a:t> </a:t>
            </a:r>
            <a:r>
              <a:rPr lang="en-US" altLang="zh-CN" sz="2800" dirty="0" err="1" smtClean="0"/>
              <a:t>intseg,es</a:t>
            </a:r>
            <a:r>
              <a:rPr lang="en-US" altLang="zh-CN" sz="2800" dirty="0" smtClean="0"/>
              <a:t>	       </a:t>
            </a:r>
            <a:r>
              <a:rPr lang="zh-CN" altLang="en-US" dirty="0" smtClean="0">
                <a:solidFill>
                  <a:srgbClr val="006600"/>
                </a:solidFill>
              </a:rPr>
              <a:t>；</a:t>
            </a:r>
            <a:r>
              <a:rPr lang="zh-CN" altLang="en-US" dirty="0">
                <a:solidFill>
                  <a:srgbClr val="006600"/>
                </a:solidFill>
              </a:rPr>
              <a:t>保存段基地址</a:t>
            </a:r>
          </a:p>
        </p:txBody>
      </p:sp>
      <p:sp>
        <p:nvSpPr>
          <p:cNvPr id="30724" name="Rectangle 5"/>
          <p:cNvSpPr>
            <a:spLocks noChangeArrowheads="1"/>
          </p:cNvSpPr>
          <p:nvPr/>
        </p:nvSpPr>
        <p:spPr bwMode="auto">
          <a:xfrm>
            <a:off x="476545" y="3833813"/>
            <a:ext cx="8280400" cy="1871662"/>
          </a:xfrm>
          <a:prstGeom prst="rect">
            <a:avLst/>
          </a:prstGeom>
          <a:solidFill>
            <a:srgbClr val="FFFFCC"/>
          </a:solidFill>
          <a:ln w="9525">
            <a:solidFill>
              <a:schemeClr val="folHlink"/>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zh-CN" altLang="en-US" sz="2800" dirty="0">
                <a:solidFill>
                  <a:srgbClr val="000099"/>
                </a:solidFill>
              </a:rPr>
              <a:t>获取中断向量（</a:t>
            </a:r>
            <a:r>
              <a:rPr lang="en-US" altLang="zh-CN" sz="2800" dirty="0">
                <a:solidFill>
                  <a:srgbClr val="000099"/>
                </a:solidFill>
              </a:rPr>
              <a:t>DOS</a:t>
            </a:r>
            <a:r>
              <a:rPr lang="zh-CN" altLang="en-US" sz="2800" dirty="0">
                <a:solidFill>
                  <a:srgbClr val="000099"/>
                </a:solidFill>
              </a:rPr>
              <a:t>功能调用</a:t>
            </a:r>
            <a:r>
              <a:rPr lang="en-US" altLang="zh-CN" sz="2800" dirty="0">
                <a:solidFill>
                  <a:srgbClr val="000099"/>
                </a:solidFill>
              </a:rPr>
              <a:t>INT 21H</a:t>
            </a:r>
            <a:r>
              <a:rPr lang="zh-CN" altLang="en-US" sz="2800" dirty="0">
                <a:solidFill>
                  <a:srgbClr val="000099"/>
                </a:solidFill>
              </a:rPr>
              <a:t>）</a:t>
            </a:r>
          </a:p>
          <a:p>
            <a:pPr algn="just"/>
            <a:r>
              <a:rPr lang="zh-CN" altLang="en-US" sz="2800" dirty="0">
                <a:solidFill>
                  <a:srgbClr val="000099"/>
                </a:solidFill>
              </a:rPr>
              <a:t>功  能  号：</a:t>
            </a:r>
            <a:r>
              <a:rPr lang="en-US" altLang="zh-CN" sz="2800" dirty="0">
                <a:solidFill>
                  <a:srgbClr val="000099"/>
                </a:solidFill>
              </a:rPr>
              <a:t>AH</a:t>
            </a:r>
            <a:r>
              <a:rPr lang="zh-CN" altLang="en-US" sz="2800" dirty="0">
                <a:solidFill>
                  <a:srgbClr val="000099"/>
                </a:solidFill>
              </a:rPr>
              <a:t>＝</a:t>
            </a:r>
            <a:r>
              <a:rPr lang="en-US" altLang="zh-CN" sz="2800" dirty="0">
                <a:solidFill>
                  <a:srgbClr val="000099"/>
                </a:solidFill>
              </a:rPr>
              <a:t>35H</a:t>
            </a:r>
          </a:p>
          <a:p>
            <a:pPr algn="just"/>
            <a:r>
              <a:rPr lang="zh-CN" altLang="en-US" sz="2800" dirty="0">
                <a:solidFill>
                  <a:srgbClr val="000099"/>
                </a:solidFill>
              </a:rPr>
              <a:t>入口参数： </a:t>
            </a:r>
            <a:r>
              <a:rPr lang="en-US" altLang="zh-CN" sz="2800" dirty="0">
                <a:solidFill>
                  <a:srgbClr val="000099"/>
                </a:solidFill>
              </a:rPr>
              <a:t>AL</a:t>
            </a:r>
            <a:r>
              <a:rPr lang="zh-CN" altLang="en-US" sz="2800" dirty="0">
                <a:solidFill>
                  <a:srgbClr val="000099"/>
                </a:solidFill>
              </a:rPr>
              <a:t>＝中断向量号</a:t>
            </a:r>
          </a:p>
          <a:p>
            <a:pPr algn="just"/>
            <a:r>
              <a:rPr lang="zh-CN" altLang="en-US" sz="2800" dirty="0">
                <a:solidFill>
                  <a:srgbClr val="000099"/>
                </a:solidFill>
              </a:rPr>
              <a:t>出口参数：</a:t>
            </a:r>
            <a:r>
              <a:rPr lang="en-US" altLang="zh-CN" sz="2800" dirty="0">
                <a:solidFill>
                  <a:srgbClr val="000099"/>
                </a:solidFill>
              </a:rPr>
              <a:t>ES:BX</a:t>
            </a:r>
            <a:r>
              <a:rPr lang="zh-CN" altLang="en-US" sz="2800" dirty="0">
                <a:solidFill>
                  <a:srgbClr val="000099"/>
                </a:solidFill>
              </a:rPr>
              <a:t>＝中断向量（段地址：偏移地址）</a:t>
            </a:r>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mtClean="0"/>
              <a:t>例</a:t>
            </a:r>
            <a:r>
              <a:rPr lang="en-US" altLang="zh-CN" smtClean="0"/>
              <a:t>7.1</a:t>
            </a:r>
            <a:r>
              <a:rPr lang="zh-CN" altLang="en-US" smtClean="0"/>
              <a:t>的设置新中断向量</a:t>
            </a:r>
          </a:p>
        </p:txBody>
      </p:sp>
      <p:sp>
        <p:nvSpPr>
          <p:cNvPr id="31747" name="Rectangle 3"/>
          <p:cNvSpPr>
            <a:spLocks noGrp="1" noChangeArrowheads="1"/>
          </p:cNvSpPr>
          <p:nvPr>
            <p:ph type="body" idx="1"/>
          </p:nvPr>
        </p:nvSpPr>
        <p:spPr>
          <a:xfrm>
            <a:off x="468313" y="981075"/>
            <a:ext cx="8135937" cy="3455988"/>
          </a:xfrm>
        </p:spPr>
        <p:txBody>
          <a:bodyPr/>
          <a:lstStyle/>
          <a:p>
            <a:pPr marL="0" indent="0" eaLnBrk="1" hangingPunct="1">
              <a:lnSpc>
                <a:spcPct val="90000"/>
              </a:lnSpc>
              <a:buFontTx/>
              <a:buNone/>
              <a:tabLst>
                <a:tab pos="4217988" algn="l"/>
              </a:tabLst>
            </a:pPr>
            <a:r>
              <a:rPr lang="en-US" altLang="zh-CN" sz="2800" dirty="0" smtClean="0"/>
              <a:t>push ds</a:t>
            </a:r>
          </a:p>
          <a:p>
            <a:pPr marL="0" indent="0" eaLnBrk="1" hangingPunct="1">
              <a:lnSpc>
                <a:spcPct val="90000"/>
              </a:lnSpc>
              <a:buNone/>
              <a:tabLst>
                <a:tab pos="1435100" algn="l"/>
                <a:tab pos="3586163" algn="l"/>
              </a:tabLst>
            </a:pPr>
            <a:r>
              <a:rPr lang="en-US" altLang="zh-CN" sz="2800" dirty="0" err="1" smtClean="0"/>
              <a:t>mov</a:t>
            </a:r>
            <a:r>
              <a:rPr lang="en-US" altLang="zh-CN" sz="2800" dirty="0" smtClean="0"/>
              <a:t>  </a:t>
            </a:r>
            <a:r>
              <a:rPr lang="en-US" altLang="zh-CN" sz="2800" dirty="0" err="1" smtClean="0"/>
              <a:t>dx,</a:t>
            </a:r>
            <a:r>
              <a:rPr lang="en-US" altLang="zh-CN" sz="2800" dirty="0" err="1" smtClean="0">
                <a:solidFill>
                  <a:srgbClr val="FF0000"/>
                </a:solidFill>
              </a:rPr>
              <a:t>offset</a:t>
            </a:r>
            <a:r>
              <a:rPr lang="en-US" altLang="zh-CN" sz="2800" dirty="0" smtClean="0"/>
              <a:t> </a:t>
            </a:r>
            <a:r>
              <a:rPr lang="en-US" altLang="zh-CN" sz="2800" dirty="0" smtClean="0">
                <a:hlinkClick r:id="rId2" action="ppaction://hlinksldjump"/>
              </a:rPr>
              <a:t>new80h</a:t>
            </a:r>
            <a:r>
              <a:rPr lang="en-US" altLang="zh-CN" sz="2800" dirty="0" smtClean="0"/>
              <a:t>	       </a:t>
            </a:r>
            <a:r>
              <a:rPr lang="zh-CN" altLang="en-US" dirty="0" smtClean="0">
                <a:solidFill>
                  <a:srgbClr val="006600"/>
                </a:solidFill>
              </a:rPr>
              <a:t>；</a:t>
            </a:r>
            <a:r>
              <a:rPr lang="zh-CN" altLang="en-US" dirty="0">
                <a:solidFill>
                  <a:srgbClr val="006600"/>
                </a:solidFill>
              </a:rPr>
              <a:t>取中断程序偏移地址</a:t>
            </a:r>
          </a:p>
          <a:p>
            <a:pPr marL="0" indent="0" eaLnBrk="1" hangingPunct="1">
              <a:lnSpc>
                <a:spcPct val="90000"/>
              </a:lnSpc>
              <a:buFontTx/>
              <a:buNone/>
              <a:tabLst>
                <a:tab pos="4217988" algn="l"/>
              </a:tabLst>
            </a:pPr>
            <a:r>
              <a:rPr lang="en-US" altLang="zh-CN" sz="2800" dirty="0" err="1" smtClean="0"/>
              <a:t>mov</a:t>
            </a:r>
            <a:r>
              <a:rPr lang="en-US" altLang="zh-CN" sz="2800" dirty="0" smtClean="0"/>
              <a:t>  </a:t>
            </a:r>
            <a:r>
              <a:rPr lang="en-US" altLang="zh-CN" sz="2800" dirty="0" err="1" smtClean="0"/>
              <a:t>ax,</a:t>
            </a:r>
            <a:r>
              <a:rPr lang="en-US" altLang="zh-CN" sz="2800" dirty="0" err="1" smtClean="0">
                <a:solidFill>
                  <a:srgbClr val="FF0000"/>
                </a:solidFill>
              </a:rPr>
              <a:t>seg</a:t>
            </a:r>
            <a:r>
              <a:rPr lang="en-US" altLang="zh-CN" sz="2800" dirty="0" smtClean="0"/>
              <a:t> new80h	 </a:t>
            </a:r>
            <a:r>
              <a:rPr lang="zh-CN" altLang="en-US" dirty="0" smtClean="0">
                <a:solidFill>
                  <a:srgbClr val="006600"/>
                </a:solidFill>
              </a:rPr>
              <a:t>；</a:t>
            </a:r>
            <a:r>
              <a:rPr lang="zh-CN" altLang="en-US" dirty="0">
                <a:solidFill>
                  <a:srgbClr val="006600"/>
                </a:solidFill>
              </a:rPr>
              <a:t>取中断程序段地址</a:t>
            </a:r>
          </a:p>
          <a:p>
            <a:pPr marL="0" indent="0" eaLnBrk="1" hangingPunct="1">
              <a:lnSpc>
                <a:spcPct val="90000"/>
              </a:lnSpc>
              <a:buFontTx/>
              <a:buNone/>
              <a:tabLst>
                <a:tab pos="4217988" algn="l"/>
              </a:tabLst>
            </a:pPr>
            <a:r>
              <a:rPr lang="en-US" altLang="zh-CN" sz="2800" dirty="0" err="1" smtClean="0"/>
              <a:t>mov</a:t>
            </a:r>
            <a:r>
              <a:rPr lang="en-US" altLang="zh-CN" sz="2800" dirty="0" smtClean="0"/>
              <a:t>  </a:t>
            </a:r>
            <a:r>
              <a:rPr lang="en-US" altLang="zh-CN" sz="2800" dirty="0" err="1" smtClean="0"/>
              <a:t>ds,ax</a:t>
            </a:r>
            <a:endParaRPr lang="en-US" altLang="zh-CN" sz="2800" dirty="0" smtClean="0"/>
          </a:p>
          <a:p>
            <a:pPr marL="0" indent="0" eaLnBrk="1" hangingPunct="1">
              <a:lnSpc>
                <a:spcPct val="90000"/>
              </a:lnSpc>
              <a:buFontTx/>
              <a:buNone/>
              <a:tabLst>
                <a:tab pos="4217988" algn="l"/>
              </a:tabLst>
            </a:pPr>
            <a:r>
              <a:rPr lang="en-US" altLang="zh-CN" sz="2800" dirty="0" err="1" smtClean="0"/>
              <a:t>mov</a:t>
            </a:r>
            <a:r>
              <a:rPr lang="en-US" altLang="zh-CN" sz="2800" dirty="0" smtClean="0"/>
              <a:t>  ax,2580h</a:t>
            </a:r>
          </a:p>
          <a:p>
            <a:pPr marL="0" indent="0" eaLnBrk="1" hangingPunct="1">
              <a:lnSpc>
                <a:spcPct val="90000"/>
              </a:lnSpc>
              <a:buFontTx/>
              <a:buNone/>
              <a:tabLst>
                <a:tab pos="4217988" algn="l"/>
              </a:tabLst>
            </a:pPr>
            <a:r>
              <a:rPr lang="en-US" altLang="zh-CN" sz="2800" dirty="0" err="1" smtClean="0"/>
              <a:t>int</a:t>
            </a:r>
            <a:r>
              <a:rPr lang="en-US" altLang="zh-CN" sz="2800" dirty="0" smtClean="0"/>
              <a:t>     21h</a:t>
            </a:r>
          </a:p>
          <a:p>
            <a:pPr marL="0" indent="0" eaLnBrk="1" hangingPunct="1">
              <a:lnSpc>
                <a:spcPct val="90000"/>
              </a:lnSpc>
              <a:buFontTx/>
              <a:buNone/>
              <a:tabLst>
                <a:tab pos="4217988" algn="l"/>
              </a:tabLst>
            </a:pPr>
            <a:r>
              <a:rPr lang="en-US" altLang="zh-CN" sz="2800" dirty="0" smtClean="0"/>
              <a:t>pop   ds</a:t>
            </a:r>
          </a:p>
        </p:txBody>
      </p:sp>
      <p:sp>
        <p:nvSpPr>
          <p:cNvPr id="31748" name="Rectangle 4"/>
          <p:cNvSpPr>
            <a:spLocks noChangeArrowheads="1"/>
          </p:cNvSpPr>
          <p:nvPr/>
        </p:nvSpPr>
        <p:spPr bwMode="auto">
          <a:xfrm>
            <a:off x="2276475" y="3473450"/>
            <a:ext cx="6551613" cy="1871663"/>
          </a:xfrm>
          <a:prstGeom prst="rect">
            <a:avLst/>
          </a:prstGeom>
          <a:solidFill>
            <a:srgbClr val="FFFFCC"/>
          </a:solidFill>
          <a:ln w="9525">
            <a:solidFill>
              <a:schemeClr val="folHlink"/>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zh-CN" altLang="en-US" sz="2800" dirty="0">
                <a:solidFill>
                  <a:srgbClr val="000099"/>
                </a:solidFill>
              </a:rPr>
              <a:t>设置中断向量（</a:t>
            </a:r>
            <a:r>
              <a:rPr lang="en-US" altLang="zh-CN" sz="2800" dirty="0">
                <a:solidFill>
                  <a:srgbClr val="000099"/>
                </a:solidFill>
              </a:rPr>
              <a:t>DOS</a:t>
            </a:r>
            <a:r>
              <a:rPr lang="zh-CN" altLang="en-US" sz="2800" dirty="0">
                <a:solidFill>
                  <a:srgbClr val="000099"/>
                </a:solidFill>
              </a:rPr>
              <a:t>功能调用</a:t>
            </a:r>
            <a:r>
              <a:rPr lang="en-US" altLang="zh-CN" sz="2800" dirty="0">
                <a:solidFill>
                  <a:srgbClr val="000099"/>
                </a:solidFill>
              </a:rPr>
              <a:t>INT 21H</a:t>
            </a:r>
            <a:r>
              <a:rPr lang="zh-CN" altLang="en-US" sz="2800" dirty="0">
                <a:solidFill>
                  <a:srgbClr val="000099"/>
                </a:solidFill>
              </a:rPr>
              <a:t>）</a:t>
            </a:r>
          </a:p>
          <a:p>
            <a:pPr algn="just"/>
            <a:r>
              <a:rPr lang="zh-CN" altLang="en-US" sz="2800" dirty="0">
                <a:solidFill>
                  <a:srgbClr val="000099"/>
                </a:solidFill>
              </a:rPr>
              <a:t>功能号：</a:t>
            </a:r>
            <a:r>
              <a:rPr lang="en-US" altLang="zh-CN" sz="2800" dirty="0">
                <a:solidFill>
                  <a:srgbClr val="000099"/>
                </a:solidFill>
              </a:rPr>
              <a:t>AH</a:t>
            </a:r>
            <a:r>
              <a:rPr lang="zh-CN" altLang="en-US" sz="2800" dirty="0">
                <a:solidFill>
                  <a:srgbClr val="000099"/>
                </a:solidFill>
              </a:rPr>
              <a:t>＝</a:t>
            </a:r>
            <a:r>
              <a:rPr lang="en-US" altLang="zh-CN" sz="2800" dirty="0">
                <a:solidFill>
                  <a:srgbClr val="000099"/>
                </a:solidFill>
              </a:rPr>
              <a:t>25H</a:t>
            </a:r>
          </a:p>
          <a:p>
            <a:pPr algn="just"/>
            <a:r>
              <a:rPr lang="zh-CN" altLang="en-US" sz="2800" dirty="0">
                <a:solidFill>
                  <a:srgbClr val="000099"/>
                </a:solidFill>
              </a:rPr>
              <a:t>入口参数：</a:t>
            </a:r>
            <a:r>
              <a:rPr lang="en-US" altLang="zh-CN" sz="2800" dirty="0">
                <a:solidFill>
                  <a:srgbClr val="000099"/>
                </a:solidFill>
              </a:rPr>
              <a:t>AL</a:t>
            </a:r>
            <a:r>
              <a:rPr lang="zh-CN" altLang="en-US" sz="2800" dirty="0">
                <a:solidFill>
                  <a:srgbClr val="000099"/>
                </a:solidFill>
              </a:rPr>
              <a:t>＝中断向量号</a:t>
            </a:r>
          </a:p>
          <a:p>
            <a:pPr algn="just"/>
            <a:r>
              <a:rPr lang="en-US" altLang="zh-CN" sz="2800" dirty="0">
                <a:solidFill>
                  <a:srgbClr val="000099"/>
                </a:solidFill>
              </a:rPr>
              <a:t>DS:DX</a:t>
            </a:r>
            <a:r>
              <a:rPr lang="zh-CN" altLang="en-US" sz="2800" dirty="0">
                <a:solidFill>
                  <a:srgbClr val="000099"/>
                </a:solidFill>
              </a:rPr>
              <a:t>＝中断向量（段地址：偏移地址）</a:t>
            </a:r>
          </a:p>
        </p:txBody>
      </p:sp>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dirty="0" smtClean="0"/>
              <a:t>例</a:t>
            </a:r>
            <a:r>
              <a:rPr lang="en-US" altLang="zh-CN" dirty="0" smtClean="0"/>
              <a:t>7.1</a:t>
            </a:r>
            <a:r>
              <a:rPr lang="zh-CN" altLang="en-US" dirty="0" smtClean="0"/>
              <a:t> 中断调用</a:t>
            </a:r>
          </a:p>
        </p:txBody>
      </p:sp>
      <p:sp>
        <p:nvSpPr>
          <p:cNvPr id="32771" name="Rectangle 3"/>
          <p:cNvSpPr>
            <a:spLocks noGrp="1" noChangeArrowheads="1"/>
          </p:cNvSpPr>
          <p:nvPr>
            <p:ph type="body" idx="1"/>
          </p:nvPr>
        </p:nvSpPr>
        <p:spPr>
          <a:xfrm>
            <a:off x="539750" y="1196975"/>
            <a:ext cx="7777163" cy="2052005"/>
          </a:xfrm>
        </p:spPr>
        <p:txBody>
          <a:bodyPr/>
          <a:lstStyle/>
          <a:p>
            <a:pPr marL="0" indent="0" eaLnBrk="1" hangingPunct="1">
              <a:buFontTx/>
              <a:buNone/>
              <a:tabLst>
                <a:tab pos="3228975" algn="l"/>
              </a:tabLst>
            </a:pPr>
            <a:r>
              <a:rPr lang="zh-CN" altLang="en-US" dirty="0" smtClean="0">
                <a:solidFill>
                  <a:srgbClr val="008000"/>
                </a:solidFill>
              </a:rPr>
              <a:t>；设置入口参数：	</a:t>
            </a:r>
            <a:r>
              <a:rPr lang="en-US" altLang="zh-CN" dirty="0" smtClean="0">
                <a:solidFill>
                  <a:srgbClr val="008000"/>
                </a:solidFill>
              </a:rPr>
              <a:t>DS</a:t>
            </a:r>
            <a:r>
              <a:rPr lang="zh-CN" altLang="en-US" dirty="0" smtClean="0">
                <a:solidFill>
                  <a:srgbClr val="008000"/>
                </a:solidFill>
              </a:rPr>
              <a:t>＝段地址（已设置）</a:t>
            </a:r>
          </a:p>
          <a:p>
            <a:pPr marL="0" indent="0" eaLnBrk="1" hangingPunct="1">
              <a:buFontTx/>
              <a:buNone/>
              <a:tabLst>
                <a:tab pos="3228975" algn="l"/>
              </a:tabLst>
            </a:pPr>
            <a:r>
              <a:rPr lang="zh-CN" altLang="en-US" dirty="0" smtClean="0">
                <a:solidFill>
                  <a:srgbClr val="008000"/>
                </a:solidFill>
              </a:rPr>
              <a:t>	</a:t>
            </a:r>
            <a:r>
              <a:rPr lang="en-US" altLang="zh-CN" dirty="0" smtClean="0">
                <a:solidFill>
                  <a:srgbClr val="008000"/>
                </a:solidFill>
              </a:rPr>
              <a:t>DX</a:t>
            </a:r>
            <a:r>
              <a:rPr lang="zh-CN" altLang="en-US" dirty="0" smtClean="0">
                <a:solidFill>
                  <a:srgbClr val="008000"/>
                </a:solidFill>
              </a:rPr>
              <a:t>＝偏移地址</a:t>
            </a:r>
          </a:p>
          <a:p>
            <a:pPr marL="0" indent="0" eaLnBrk="1" hangingPunct="1">
              <a:buFontTx/>
              <a:buNone/>
              <a:tabLst>
                <a:tab pos="3228975" algn="l"/>
              </a:tabLst>
            </a:pPr>
            <a:r>
              <a:rPr lang="en-US" altLang="zh-CN" dirty="0" err="1" smtClean="0"/>
              <a:t>mov</a:t>
            </a:r>
            <a:r>
              <a:rPr lang="en-US" altLang="zh-CN" dirty="0" smtClean="0"/>
              <a:t> </a:t>
            </a:r>
            <a:r>
              <a:rPr lang="en-US" altLang="zh-CN" dirty="0" err="1" smtClean="0"/>
              <a:t>dx,offset</a:t>
            </a:r>
            <a:r>
              <a:rPr lang="en-US" altLang="zh-CN" dirty="0" smtClean="0"/>
              <a:t> </a:t>
            </a:r>
            <a:r>
              <a:rPr lang="en-US" altLang="zh-CN" dirty="0" err="1" smtClean="0">
                <a:hlinkClick r:id="rId2" action="ppaction://hlinksldjump"/>
              </a:rPr>
              <a:t>intmsg</a:t>
            </a:r>
            <a:r>
              <a:rPr lang="en-US" altLang="zh-CN" dirty="0" smtClean="0"/>
              <a:t>	</a:t>
            </a:r>
          </a:p>
          <a:p>
            <a:pPr marL="0" indent="0" eaLnBrk="1" hangingPunct="1">
              <a:buFontTx/>
              <a:buNone/>
              <a:tabLst>
                <a:tab pos="3228975" algn="l"/>
              </a:tabLst>
            </a:pPr>
            <a:r>
              <a:rPr lang="en-US" altLang="zh-CN" dirty="0" err="1" smtClean="0">
                <a:solidFill>
                  <a:srgbClr val="FF0000"/>
                </a:solidFill>
              </a:rPr>
              <a:t>int</a:t>
            </a:r>
            <a:r>
              <a:rPr lang="en-US" altLang="zh-CN" dirty="0" smtClean="0">
                <a:solidFill>
                  <a:srgbClr val="FF0000"/>
                </a:solidFill>
              </a:rPr>
              <a:t> 80h</a:t>
            </a:r>
            <a:r>
              <a:rPr lang="en-US" altLang="zh-CN" dirty="0" smtClean="0"/>
              <a:t>	</a:t>
            </a:r>
            <a:r>
              <a:rPr lang="zh-CN" altLang="en-US" dirty="0" smtClean="0">
                <a:solidFill>
                  <a:srgbClr val="008000"/>
                </a:solidFill>
              </a:rPr>
              <a:t>；调用</a:t>
            </a:r>
            <a:r>
              <a:rPr lang="en-US" altLang="zh-CN" dirty="0" smtClean="0">
                <a:solidFill>
                  <a:srgbClr val="008000"/>
                </a:solidFill>
              </a:rPr>
              <a:t>80H</a:t>
            </a:r>
            <a:r>
              <a:rPr lang="zh-CN" altLang="en-US" dirty="0" smtClean="0">
                <a:solidFill>
                  <a:srgbClr val="008000"/>
                </a:solidFill>
              </a:rPr>
              <a:t>中断服务程序</a:t>
            </a:r>
          </a:p>
        </p:txBody>
      </p:sp>
      <p:sp>
        <p:nvSpPr>
          <p:cNvPr id="1241092" name="Text Box 4"/>
          <p:cNvSpPr txBox="1">
            <a:spLocks noChangeArrowheads="1"/>
          </p:cNvSpPr>
          <p:nvPr/>
        </p:nvSpPr>
        <p:spPr bwMode="auto">
          <a:xfrm>
            <a:off x="6084888" y="4221163"/>
            <a:ext cx="2525712" cy="1744662"/>
          </a:xfrm>
          <a:prstGeom prst="rect">
            <a:avLst/>
          </a:prstGeom>
          <a:solidFill>
            <a:srgbClr val="333333"/>
          </a:solidFill>
          <a:ln w="38100">
            <a:solidFill>
              <a:schemeClr val="accent1"/>
            </a:solidFill>
            <a:miter lim="800000"/>
            <a:headEnd type="none" w="sm" len="sm"/>
            <a:tailEnd type="none" w="sm" len="sm"/>
          </a:ln>
          <a:effectLst/>
          <a:extLst>
            <a:ext uri="{AF507438-7753-43E0-B8FC-AC1667EBCBE1}">
              <a14:hiddenEffects xmlns:a14="http://schemas.microsoft.com/office/drawing/2010/main">
                <a:effectLst>
                  <a:outerShdw sy="-100000" kx="3284103" algn="bl" rotWithShape="0">
                    <a:srgbClr val="808080"/>
                  </a:outerShdw>
                </a:effectLst>
              </a14:hiddenEffects>
            </a:ext>
          </a:extLst>
        </p:spPr>
        <p:txBody>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r>
              <a:rPr kumimoji="1" lang="en-US" altLang="zh-CN" sz="1600" b="0">
                <a:solidFill>
                  <a:schemeClr val="bg1"/>
                </a:solidFill>
                <a:latin typeface="Times New Roman" pitchFamily="18" charset="0"/>
                <a:ea typeface="宋体" pitchFamily="2" charset="-122"/>
              </a:rPr>
              <a:t>A Instruction Interrupt !</a:t>
            </a:r>
          </a:p>
        </p:txBody>
      </p:sp>
      <p:grpSp>
        <p:nvGrpSpPr>
          <p:cNvPr id="1241093" name="Group 5"/>
          <p:cNvGrpSpPr>
            <a:grpSpLocks/>
          </p:cNvGrpSpPr>
          <p:nvPr/>
        </p:nvGrpSpPr>
        <p:grpSpPr bwMode="auto">
          <a:xfrm>
            <a:off x="1447800" y="4670425"/>
            <a:ext cx="3944938" cy="914400"/>
            <a:chOff x="384" y="3216"/>
            <a:chExt cx="2485" cy="576"/>
          </a:xfrm>
        </p:grpSpPr>
        <p:sp>
          <p:nvSpPr>
            <p:cNvPr id="32774" name="AutoShape 6"/>
            <p:cNvSpPr>
              <a:spLocks noChangeArrowheads="1"/>
            </p:cNvSpPr>
            <p:nvPr/>
          </p:nvSpPr>
          <p:spPr bwMode="auto">
            <a:xfrm>
              <a:off x="2400" y="3476"/>
              <a:ext cx="469" cy="71"/>
            </a:xfrm>
            <a:prstGeom prst="homePlate">
              <a:avLst>
                <a:gd name="adj" fmla="val 165141"/>
              </a:avLst>
            </a:prstGeom>
            <a:solidFill>
              <a:schemeClr val="accent1"/>
            </a:solidFill>
            <a:ln w="9525">
              <a:solidFill>
                <a:schemeClr val="tx1"/>
              </a:solidFill>
              <a:miter lim="800000"/>
              <a:headEnd/>
              <a:tailEnd/>
            </a:ln>
          </p:spPr>
          <p:txBody>
            <a:bodyPr wrap="none" anchor="ctr"/>
            <a:lstStyle/>
            <a:p>
              <a:endParaRPr lang="zh-CN" altLang="en-US">
                <a:solidFill>
                  <a:srgbClr val="000099"/>
                </a:solidFill>
                <a:latin typeface="+mn-ea"/>
                <a:ea typeface="+mn-ea"/>
              </a:endParaRPr>
            </a:p>
          </p:txBody>
        </p:sp>
        <p:sp>
          <p:nvSpPr>
            <p:cNvPr id="32775" name="Oval 7"/>
            <p:cNvSpPr>
              <a:spLocks noChangeArrowheads="1"/>
            </p:cNvSpPr>
            <p:nvPr/>
          </p:nvSpPr>
          <p:spPr bwMode="auto">
            <a:xfrm>
              <a:off x="384" y="3216"/>
              <a:ext cx="1920" cy="576"/>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3200">
                  <a:solidFill>
                    <a:srgbClr val="000099"/>
                  </a:solidFill>
                  <a:latin typeface="+mn-ea"/>
                  <a:ea typeface="+mn-ea"/>
                </a:rPr>
                <a:t>程序功能</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41093"/>
                                        </p:tgtEl>
                                        <p:attrNameLst>
                                          <p:attrName>style.visibility</p:attrName>
                                        </p:attrNameLst>
                                      </p:cBhvr>
                                      <p:to>
                                        <p:strVal val="visible"/>
                                      </p:to>
                                    </p:set>
                                    <p:anim calcmode="lin" valueType="num">
                                      <p:cBhvr additive="base">
                                        <p:cTn id="7" dur="500" fill="hold"/>
                                        <p:tgtEl>
                                          <p:spTgt spid="1241093"/>
                                        </p:tgtEl>
                                        <p:attrNameLst>
                                          <p:attrName>ppt_x</p:attrName>
                                        </p:attrNameLst>
                                      </p:cBhvr>
                                      <p:tavLst>
                                        <p:tav tm="0">
                                          <p:val>
                                            <p:strVal val="0-#ppt_w/2"/>
                                          </p:val>
                                        </p:tav>
                                        <p:tav tm="100000">
                                          <p:val>
                                            <p:strVal val="#ppt_x"/>
                                          </p:val>
                                        </p:tav>
                                      </p:tavLst>
                                    </p:anim>
                                    <p:anim calcmode="lin" valueType="num">
                                      <p:cBhvr additive="base">
                                        <p:cTn id="8" dur="500" fill="hold"/>
                                        <p:tgtEl>
                                          <p:spTgt spid="124109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iterate type="wd">
                                    <p:tmPct val="10000"/>
                                  </p:iterate>
                                  <p:childTnLst>
                                    <p:set>
                                      <p:cBhvr>
                                        <p:cTn id="11" dur="1" fill="hold">
                                          <p:stCondLst>
                                            <p:cond delay="0"/>
                                          </p:stCondLst>
                                        </p:cTn>
                                        <p:tgtEl>
                                          <p:spTgt spid="1241092"/>
                                        </p:tgtEl>
                                        <p:attrNameLst>
                                          <p:attrName>style.visibility</p:attrName>
                                        </p:attrNameLst>
                                      </p:cBhvr>
                                      <p:to>
                                        <p:strVal val="visible"/>
                                      </p:to>
                                    </p:set>
                                    <p:anim calcmode="lin" valueType="num">
                                      <p:cBhvr additive="base">
                                        <p:cTn id="12" dur="500" fill="hold"/>
                                        <p:tgtEl>
                                          <p:spTgt spid="1241092"/>
                                        </p:tgtEl>
                                        <p:attrNameLst>
                                          <p:attrName>ppt_x</p:attrName>
                                        </p:attrNameLst>
                                      </p:cBhvr>
                                      <p:tavLst>
                                        <p:tav tm="0">
                                          <p:val>
                                            <p:strVal val="#ppt_x"/>
                                          </p:val>
                                        </p:tav>
                                        <p:tav tm="100000">
                                          <p:val>
                                            <p:strVal val="#ppt_x"/>
                                          </p:val>
                                        </p:tav>
                                      </p:tavLst>
                                    </p:anim>
                                    <p:anim calcmode="lin" valueType="num">
                                      <p:cBhvr additive="base">
                                        <p:cTn id="13" dur="500" fill="hold"/>
                                        <p:tgtEl>
                                          <p:spTgt spid="12410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1092"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dirty="0" smtClean="0"/>
              <a:t>例</a:t>
            </a:r>
            <a:r>
              <a:rPr lang="en-US" altLang="zh-CN" dirty="0" smtClean="0"/>
              <a:t>7.1</a:t>
            </a:r>
            <a:r>
              <a:rPr lang="zh-CN" altLang="en-US" dirty="0" smtClean="0"/>
              <a:t> 主程序返回</a:t>
            </a:r>
          </a:p>
        </p:txBody>
      </p:sp>
      <p:sp>
        <p:nvSpPr>
          <p:cNvPr id="33795" name="Rectangle 3"/>
          <p:cNvSpPr>
            <a:spLocks noGrp="1" noChangeArrowheads="1"/>
          </p:cNvSpPr>
          <p:nvPr>
            <p:ph type="body" idx="1"/>
          </p:nvPr>
        </p:nvSpPr>
        <p:spPr>
          <a:xfrm>
            <a:off x="395288" y="981075"/>
            <a:ext cx="8302625" cy="3384550"/>
          </a:xfrm>
        </p:spPr>
        <p:txBody>
          <a:bodyPr/>
          <a:lstStyle/>
          <a:p>
            <a:pPr marL="0" indent="0" eaLnBrk="1" hangingPunct="1">
              <a:lnSpc>
                <a:spcPct val="90000"/>
              </a:lnSpc>
              <a:buFontTx/>
              <a:buNone/>
              <a:tabLst>
                <a:tab pos="3228975" algn="l"/>
              </a:tabLst>
            </a:pPr>
            <a:r>
              <a:rPr lang="en-US" altLang="zh-CN" sz="2800" dirty="0" err="1" smtClean="0"/>
              <a:t>mov</a:t>
            </a:r>
            <a:r>
              <a:rPr lang="en-US" altLang="zh-CN" sz="2800" dirty="0" smtClean="0"/>
              <a:t> </a:t>
            </a:r>
            <a:r>
              <a:rPr lang="en-US" altLang="zh-CN" sz="2800" dirty="0" err="1" smtClean="0"/>
              <a:t>dx,</a:t>
            </a:r>
            <a:r>
              <a:rPr lang="en-US" altLang="zh-CN" sz="2800" dirty="0" err="1" smtClean="0">
                <a:hlinkClick r:id="rId2" action="ppaction://hlinksldjump"/>
              </a:rPr>
              <a:t>intoff</a:t>
            </a:r>
            <a:r>
              <a:rPr lang="en-US" altLang="zh-CN" sz="2800" dirty="0" smtClean="0">
                <a:solidFill>
                  <a:schemeClr val="tx1"/>
                </a:solidFill>
              </a:rPr>
              <a:t>	</a:t>
            </a:r>
            <a:r>
              <a:rPr lang="zh-CN" altLang="en-US" dirty="0" smtClean="0">
                <a:solidFill>
                  <a:srgbClr val="006600"/>
                </a:solidFill>
              </a:rPr>
              <a:t>；恢复原中断向量</a:t>
            </a:r>
          </a:p>
          <a:p>
            <a:pPr marL="0" indent="0" eaLnBrk="1" hangingPunct="1">
              <a:lnSpc>
                <a:spcPct val="90000"/>
              </a:lnSpc>
              <a:buFontTx/>
              <a:buNone/>
              <a:tabLst>
                <a:tab pos="3228975" algn="l"/>
              </a:tabLst>
            </a:pPr>
            <a:r>
              <a:rPr lang="en-US" altLang="zh-CN" sz="2800" dirty="0" err="1" smtClean="0"/>
              <a:t>mov</a:t>
            </a:r>
            <a:r>
              <a:rPr lang="en-US" altLang="zh-CN" sz="2800" dirty="0" smtClean="0"/>
              <a:t> </a:t>
            </a:r>
            <a:r>
              <a:rPr lang="en-US" altLang="zh-CN" sz="2800" dirty="0" err="1" smtClean="0"/>
              <a:t>ax,</a:t>
            </a:r>
            <a:r>
              <a:rPr lang="en-US" altLang="zh-CN" sz="2800" dirty="0" err="1" smtClean="0">
                <a:hlinkClick r:id="rId2" action="ppaction://hlinksldjump"/>
              </a:rPr>
              <a:t>intseg</a:t>
            </a:r>
            <a:endParaRPr lang="en-US" altLang="zh-CN" sz="2800" dirty="0" smtClean="0"/>
          </a:p>
          <a:p>
            <a:pPr marL="0" indent="0" eaLnBrk="1" hangingPunct="1">
              <a:lnSpc>
                <a:spcPct val="90000"/>
              </a:lnSpc>
              <a:buNone/>
              <a:tabLst>
                <a:tab pos="3228975" algn="l"/>
              </a:tabLst>
            </a:pPr>
            <a:r>
              <a:rPr lang="en-US" altLang="zh-CN" sz="2800" dirty="0" err="1" smtClean="0"/>
              <a:t>mov</a:t>
            </a:r>
            <a:r>
              <a:rPr lang="en-US" altLang="zh-CN" sz="2800" dirty="0" smtClean="0"/>
              <a:t> </a:t>
            </a:r>
            <a:r>
              <a:rPr lang="en-US" altLang="zh-CN" sz="2800" dirty="0" err="1" smtClean="0"/>
              <a:t>ds,ax</a:t>
            </a:r>
            <a:r>
              <a:rPr lang="en-US" altLang="zh-CN" sz="2800" dirty="0" smtClean="0">
                <a:solidFill>
                  <a:schemeClr val="tx1"/>
                </a:solidFill>
              </a:rPr>
              <a:t>	</a:t>
            </a:r>
            <a:r>
              <a:rPr lang="zh-CN" altLang="en-US" dirty="0">
                <a:solidFill>
                  <a:srgbClr val="006600"/>
                </a:solidFill>
              </a:rPr>
              <a:t>；改变</a:t>
            </a:r>
            <a:r>
              <a:rPr lang="en-US" altLang="zh-CN" dirty="0">
                <a:solidFill>
                  <a:srgbClr val="006600"/>
                </a:solidFill>
              </a:rPr>
              <a:t>DS</a:t>
            </a:r>
          </a:p>
          <a:p>
            <a:pPr marL="0" indent="0" eaLnBrk="1" hangingPunct="1">
              <a:lnSpc>
                <a:spcPct val="90000"/>
              </a:lnSpc>
              <a:buFontTx/>
              <a:buNone/>
              <a:tabLst>
                <a:tab pos="3228975" algn="l"/>
              </a:tabLst>
            </a:pPr>
            <a:r>
              <a:rPr lang="en-US" altLang="zh-CN" sz="2800" dirty="0" err="1" smtClean="0"/>
              <a:t>mov</a:t>
            </a:r>
            <a:r>
              <a:rPr lang="en-US" altLang="zh-CN" sz="2800" dirty="0" smtClean="0"/>
              <a:t> ax,2580h</a:t>
            </a:r>
          </a:p>
          <a:p>
            <a:pPr marL="0" indent="0" eaLnBrk="1" hangingPunct="1">
              <a:lnSpc>
                <a:spcPct val="90000"/>
              </a:lnSpc>
              <a:buFontTx/>
              <a:buNone/>
              <a:tabLst>
                <a:tab pos="3228975" algn="l"/>
              </a:tabLst>
            </a:pPr>
            <a:r>
              <a:rPr lang="en-US" altLang="zh-CN" sz="2800" dirty="0" err="1" smtClean="0"/>
              <a:t>int</a:t>
            </a:r>
            <a:r>
              <a:rPr lang="en-US" altLang="zh-CN" sz="2800" dirty="0" smtClean="0"/>
              <a:t>    21h</a:t>
            </a:r>
            <a:r>
              <a:rPr lang="en-US" altLang="zh-CN" sz="2800" dirty="0" smtClean="0">
                <a:solidFill>
                  <a:schemeClr val="tx1"/>
                </a:solidFill>
              </a:rPr>
              <a:t>	</a:t>
            </a:r>
            <a:r>
              <a:rPr lang="zh-CN" altLang="en-US" dirty="0">
                <a:solidFill>
                  <a:srgbClr val="006600"/>
                </a:solidFill>
              </a:rPr>
              <a:t>；因紧接着返回</a:t>
            </a:r>
            <a:r>
              <a:rPr lang="en-US" altLang="zh-CN" dirty="0">
                <a:solidFill>
                  <a:srgbClr val="006600"/>
                </a:solidFill>
              </a:rPr>
              <a:t>DOS</a:t>
            </a:r>
          </a:p>
          <a:p>
            <a:pPr marL="0" indent="0" eaLnBrk="1" hangingPunct="1">
              <a:lnSpc>
                <a:spcPct val="90000"/>
              </a:lnSpc>
              <a:buNone/>
              <a:tabLst>
                <a:tab pos="3228975" algn="l"/>
              </a:tabLst>
            </a:pPr>
            <a:r>
              <a:rPr lang="en-US" altLang="zh-CN" sz="2800" dirty="0" err="1" smtClean="0"/>
              <a:t>mov</a:t>
            </a:r>
            <a:r>
              <a:rPr lang="en-US" altLang="zh-CN" sz="2800" dirty="0" smtClean="0"/>
              <a:t> ax,4c00h</a:t>
            </a:r>
            <a:r>
              <a:rPr lang="en-US" altLang="zh-CN" sz="2800" dirty="0" smtClean="0">
                <a:solidFill>
                  <a:schemeClr val="tx1"/>
                </a:solidFill>
              </a:rPr>
              <a:t>	</a:t>
            </a:r>
            <a:r>
              <a:rPr lang="zh-CN" altLang="en-US" dirty="0">
                <a:solidFill>
                  <a:srgbClr val="006600"/>
                </a:solidFill>
              </a:rPr>
              <a:t>；故无需恢复</a:t>
            </a:r>
            <a:r>
              <a:rPr lang="en-US" altLang="zh-CN" dirty="0">
                <a:solidFill>
                  <a:srgbClr val="006600"/>
                </a:solidFill>
              </a:rPr>
              <a:t>DS</a:t>
            </a:r>
          </a:p>
          <a:p>
            <a:pPr marL="0" indent="0" eaLnBrk="1" hangingPunct="1">
              <a:lnSpc>
                <a:spcPct val="90000"/>
              </a:lnSpc>
              <a:buFontTx/>
              <a:buNone/>
              <a:tabLst>
                <a:tab pos="3228975" algn="l"/>
              </a:tabLst>
            </a:pPr>
            <a:r>
              <a:rPr lang="en-US" altLang="zh-CN" sz="2800" dirty="0" err="1" smtClean="0"/>
              <a:t>int</a:t>
            </a:r>
            <a:r>
              <a:rPr lang="en-US" altLang="zh-CN" sz="2800" dirty="0" smtClean="0"/>
              <a:t>    21h</a:t>
            </a:r>
          </a:p>
        </p:txBody>
      </p:sp>
      <p:sp>
        <p:nvSpPr>
          <p:cNvPr id="33796" name="Rectangle 4"/>
          <p:cNvSpPr>
            <a:spLocks noChangeArrowheads="1"/>
          </p:cNvSpPr>
          <p:nvPr/>
        </p:nvSpPr>
        <p:spPr bwMode="auto">
          <a:xfrm>
            <a:off x="2268538" y="4221163"/>
            <a:ext cx="6551612" cy="1871662"/>
          </a:xfrm>
          <a:prstGeom prst="rect">
            <a:avLst/>
          </a:prstGeom>
          <a:solidFill>
            <a:srgbClr val="FFFFCC"/>
          </a:solidFill>
          <a:ln w="9525">
            <a:solidFill>
              <a:schemeClr val="folHlink"/>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zh-CN" altLang="en-US" sz="2800" dirty="0">
                <a:solidFill>
                  <a:srgbClr val="000099"/>
                </a:solidFill>
              </a:rPr>
              <a:t>设置中断向量（</a:t>
            </a:r>
            <a:r>
              <a:rPr lang="en-US" altLang="zh-CN" sz="2800" dirty="0">
                <a:solidFill>
                  <a:srgbClr val="000099"/>
                </a:solidFill>
              </a:rPr>
              <a:t>DOS</a:t>
            </a:r>
            <a:r>
              <a:rPr lang="zh-CN" altLang="en-US" sz="2800" dirty="0">
                <a:solidFill>
                  <a:srgbClr val="000099"/>
                </a:solidFill>
              </a:rPr>
              <a:t>功能调用</a:t>
            </a:r>
            <a:r>
              <a:rPr lang="en-US" altLang="zh-CN" sz="2800" dirty="0">
                <a:solidFill>
                  <a:srgbClr val="000099"/>
                </a:solidFill>
              </a:rPr>
              <a:t>INT 21H</a:t>
            </a:r>
            <a:r>
              <a:rPr lang="zh-CN" altLang="en-US" sz="2800" dirty="0">
                <a:solidFill>
                  <a:srgbClr val="000099"/>
                </a:solidFill>
              </a:rPr>
              <a:t>）</a:t>
            </a:r>
          </a:p>
          <a:p>
            <a:pPr algn="just"/>
            <a:r>
              <a:rPr lang="zh-CN" altLang="en-US" sz="2800" dirty="0">
                <a:solidFill>
                  <a:srgbClr val="000099"/>
                </a:solidFill>
              </a:rPr>
              <a:t>功能号：</a:t>
            </a:r>
            <a:r>
              <a:rPr lang="en-US" altLang="zh-CN" sz="2800" dirty="0">
                <a:solidFill>
                  <a:srgbClr val="000099"/>
                </a:solidFill>
              </a:rPr>
              <a:t>AH</a:t>
            </a:r>
            <a:r>
              <a:rPr lang="zh-CN" altLang="en-US" sz="2800" dirty="0">
                <a:solidFill>
                  <a:srgbClr val="000099"/>
                </a:solidFill>
              </a:rPr>
              <a:t>＝</a:t>
            </a:r>
            <a:r>
              <a:rPr lang="en-US" altLang="zh-CN" sz="2800" dirty="0">
                <a:solidFill>
                  <a:srgbClr val="000099"/>
                </a:solidFill>
              </a:rPr>
              <a:t>25H</a:t>
            </a:r>
          </a:p>
          <a:p>
            <a:pPr algn="just"/>
            <a:r>
              <a:rPr lang="zh-CN" altLang="en-US" sz="2800" dirty="0">
                <a:solidFill>
                  <a:srgbClr val="000099"/>
                </a:solidFill>
              </a:rPr>
              <a:t>入口参数：</a:t>
            </a:r>
            <a:r>
              <a:rPr lang="en-US" altLang="zh-CN" sz="2800" dirty="0">
                <a:solidFill>
                  <a:srgbClr val="000099"/>
                </a:solidFill>
              </a:rPr>
              <a:t>AL</a:t>
            </a:r>
            <a:r>
              <a:rPr lang="zh-CN" altLang="en-US" sz="2800" dirty="0">
                <a:solidFill>
                  <a:srgbClr val="000099"/>
                </a:solidFill>
              </a:rPr>
              <a:t>＝中断向量号</a:t>
            </a:r>
          </a:p>
          <a:p>
            <a:pPr algn="just"/>
            <a:r>
              <a:rPr lang="en-US" altLang="zh-CN" sz="2800" dirty="0">
                <a:solidFill>
                  <a:srgbClr val="000099"/>
                </a:solidFill>
              </a:rPr>
              <a:t>DS:DX</a:t>
            </a:r>
            <a:r>
              <a:rPr lang="zh-CN" altLang="en-US" sz="2800" dirty="0">
                <a:solidFill>
                  <a:srgbClr val="000099"/>
                </a:solidFill>
              </a:rPr>
              <a:t>＝中断向量（段地址：偏移地址）</a:t>
            </a:r>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dirty="0" smtClean="0"/>
              <a:t>7.3 8259A</a:t>
            </a:r>
            <a:r>
              <a:rPr lang="zh-CN" altLang="en-US" dirty="0" smtClean="0"/>
              <a:t>中断控制器</a:t>
            </a:r>
          </a:p>
        </p:txBody>
      </p:sp>
      <p:sp>
        <p:nvSpPr>
          <p:cNvPr id="1166339" name="Rectangle 3"/>
          <p:cNvSpPr>
            <a:spLocks noGrp="1" noChangeArrowheads="1"/>
          </p:cNvSpPr>
          <p:nvPr>
            <p:ph type="body" idx="1"/>
          </p:nvPr>
        </p:nvSpPr>
        <p:spPr>
          <a:xfrm>
            <a:off x="476545" y="954267"/>
            <a:ext cx="8229600" cy="3734874"/>
          </a:xfrm>
        </p:spPr>
        <p:txBody>
          <a:bodyPr/>
          <a:lstStyle/>
          <a:p>
            <a:pPr marL="268288" indent="-268288" eaLnBrk="1" hangingPunct="1">
              <a:spcBef>
                <a:spcPts val="1200"/>
              </a:spcBef>
            </a:pPr>
            <a:r>
              <a:rPr kumimoji="1" lang="en-US" altLang="zh-CN" dirty="0" smtClean="0">
                <a:solidFill>
                  <a:srgbClr val="000099"/>
                </a:solidFill>
              </a:rPr>
              <a:t>Intel 8259A</a:t>
            </a:r>
            <a:r>
              <a:rPr kumimoji="1" lang="zh-CN" altLang="en-US" dirty="0" smtClean="0">
                <a:solidFill>
                  <a:srgbClr val="000099"/>
                </a:solidFill>
              </a:rPr>
              <a:t>是可编程中断控制器</a:t>
            </a:r>
            <a:r>
              <a:rPr kumimoji="1" lang="en-US" altLang="zh-CN" dirty="0" smtClean="0">
                <a:solidFill>
                  <a:srgbClr val="000099"/>
                </a:solidFill>
              </a:rPr>
              <a:t>PIC</a:t>
            </a:r>
          </a:p>
          <a:p>
            <a:pPr marL="268288" indent="-268288" eaLnBrk="1" hangingPunct="1">
              <a:spcBef>
                <a:spcPts val="1200"/>
              </a:spcBef>
            </a:pPr>
            <a:r>
              <a:rPr kumimoji="1" lang="zh-CN" altLang="en-US" dirty="0" smtClean="0">
                <a:solidFill>
                  <a:srgbClr val="000099"/>
                </a:solidFill>
              </a:rPr>
              <a:t>用于管理</a:t>
            </a:r>
            <a:r>
              <a:rPr kumimoji="1" lang="en-US" altLang="zh-CN" dirty="0" smtClean="0">
                <a:solidFill>
                  <a:srgbClr val="000099"/>
                </a:solidFill>
              </a:rPr>
              <a:t>Intel 8080/8085</a:t>
            </a:r>
            <a:r>
              <a:rPr kumimoji="1" lang="zh-CN" altLang="en-US" dirty="0" smtClean="0">
                <a:solidFill>
                  <a:srgbClr val="000099"/>
                </a:solidFill>
              </a:rPr>
              <a:t>、</a:t>
            </a:r>
            <a:r>
              <a:rPr kumimoji="1" lang="en-US" altLang="zh-CN" dirty="0" smtClean="0">
                <a:solidFill>
                  <a:srgbClr val="000099"/>
                </a:solidFill>
              </a:rPr>
              <a:t>8086/8088</a:t>
            </a:r>
            <a:r>
              <a:rPr kumimoji="1" lang="zh-CN" altLang="en-US" dirty="0" smtClean="0">
                <a:solidFill>
                  <a:srgbClr val="000099"/>
                </a:solidFill>
              </a:rPr>
              <a:t>、</a:t>
            </a:r>
            <a:r>
              <a:rPr kumimoji="1" lang="en-US" altLang="zh-CN" dirty="0" smtClean="0">
                <a:solidFill>
                  <a:srgbClr val="000099"/>
                </a:solidFill>
              </a:rPr>
              <a:t>80286/80386</a:t>
            </a:r>
            <a:r>
              <a:rPr kumimoji="1" lang="zh-CN" altLang="en-US" dirty="0" smtClean="0">
                <a:solidFill>
                  <a:srgbClr val="000099"/>
                </a:solidFill>
              </a:rPr>
              <a:t>的可屏蔽中断</a:t>
            </a:r>
          </a:p>
          <a:p>
            <a:pPr marL="268288" indent="-268288" eaLnBrk="1" hangingPunct="1">
              <a:spcBef>
                <a:spcPts val="1200"/>
              </a:spcBef>
            </a:pPr>
            <a:r>
              <a:rPr kumimoji="1" lang="en-US" altLang="zh-CN" dirty="0" smtClean="0">
                <a:solidFill>
                  <a:srgbClr val="000099"/>
                </a:solidFill>
              </a:rPr>
              <a:t>8259A</a:t>
            </a:r>
            <a:r>
              <a:rPr kumimoji="1" lang="zh-CN" altLang="en-US" dirty="0" smtClean="0">
                <a:solidFill>
                  <a:srgbClr val="000099"/>
                </a:solidFill>
              </a:rPr>
              <a:t>的基本功能</a:t>
            </a:r>
          </a:p>
          <a:p>
            <a:pPr marL="896938" lvl="1" indent="-358775" eaLnBrk="1" hangingPunct="1"/>
            <a:r>
              <a:rPr kumimoji="1" lang="zh-CN" altLang="en-US" dirty="0" smtClean="0">
                <a:solidFill>
                  <a:srgbClr val="000099"/>
                </a:solidFill>
                <a:latin typeface="+mn-lt"/>
              </a:rPr>
              <a:t>一片</a:t>
            </a:r>
            <a:r>
              <a:rPr kumimoji="1" lang="en-US" altLang="zh-CN" dirty="0" smtClean="0">
                <a:solidFill>
                  <a:srgbClr val="000099"/>
                </a:solidFill>
                <a:latin typeface="+mn-lt"/>
              </a:rPr>
              <a:t>8259A</a:t>
            </a:r>
            <a:r>
              <a:rPr kumimoji="1" lang="zh-CN" altLang="en-US" dirty="0" smtClean="0">
                <a:solidFill>
                  <a:srgbClr val="000099"/>
                </a:solidFill>
                <a:latin typeface="+mn-lt"/>
              </a:rPr>
              <a:t>可以管理</a:t>
            </a:r>
            <a:r>
              <a:rPr kumimoji="1" lang="en-US" altLang="zh-CN" dirty="0" smtClean="0">
                <a:solidFill>
                  <a:srgbClr val="000099"/>
                </a:solidFill>
                <a:latin typeface="+mn-lt"/>
              </a:rPr>
              <a:t>8</a:t>
            </a:r>
            <a:r>
              <a:rPr kumimoji="1" lang="zh-CN" altLang="en-US" dirty="0" smtClean="0">
                <a:solidFill>
                  <a:srgbClr val="000099"/>
                </a:solidFill>
                <a:latin typeface="+mn-lt"/>
              </a:rPr>
              <a:t>级中断，可扩展至</a:t>
            </a:r>
            <a:r>
              <a:rPr kumimoji="1" lang="en-US" altLang="zh-CN" dirty="0" smtClean="0">
                <a:solidFill>
                  <a:srgbClr val="000099"/>
                </a:solidFill>
                <a:latin typeface="+mn-lt"/>
              </a:rPr>
              <a:t>64</a:t>
            </a:r>
            <a:r>
              <a:rPr kumimoji="1" lang="zh-CN" altLang="en-US" dirty="0" smtClean="0">
                <a:solidFill>
                  <a:srgbClr val="000099"/>
                </a:solidFill>
                <a:latin typeface="+mn-lt"/>
              </a:rPr>
              <a:t>级</a:t>
            </a:r>
          </a:p>
          <a:p>
            <a:pPr marL="896938" lvl="1" indent="-358775" eaLnBrk="1" hangingPunct="1"/>
            <a:r>
              <a:rPr kumimoji="1" lang="zh-CN" altLang="en-US" dirty="0" smtClean="0">
                <a:solidFill>
                  <a:srgbClr val="000099"/>
                </a:solidFill>
                <a:latin typeface="+mn-lt"/>
              </a:rPr>
              <a:t>每一级中断都可单独被屏蔽或允许</a:t>
            </a:r>
          </a:p>
          <a:p>
            <a:pPr marL="896938" lvl="1" indent="-358775" eaLnBrk="1" hangingPunct="1"/>
            <a:r>
              <a:rPr kumimoji="1" lang="zh-CN" altLang="en-US" dirty="0" smtClean="0">
                <a:solidFill>
                  <a:srgbClr val="000099"/>
                </a:solidFill>
                <a:latin typeface="+mn-lt"/>
              </a:rPr>
              <a:t>在中断响应周期，向</a:t>
            </a:r>
            <a:r>
              <a:rPr kumimoji="1" lang="en-US" altLang="zh-CN" dirty="0" smtClean="0">
                <a:solidFill>
                  <a:srgbClr val="000099"/>
                </a:solidFill>
                <a:latin typeface="+mn-lt"/>
              </a:rPr>
              <a:t>CPU</a:t>
            </a:r>
            <a:r>
              <a:rPr kumimoji="1" lang="zh-CN" altLang="en-US" dirty="0" smtClean="0">
                <a:solidFill>
                  <a:srgbClr val="000099"/>
                </a:solidFill>
                <a:latin typeface="+mn-lt"/>
              </a:rPr>
              <a:t>提供相应的中断</a:t>
            </a:r>
            <a:r>
              <a:rPr kumimoji="1" lang="zh-CN" altLang="en-US" dirty="0">
                <a:solidFill>
                  <a:srgbClr val="000099"/>
                </a:solidFill>
                <a:latin typeface="+mn-lt"/>
              </a:rPr>
              <a:t>类型</a:t>
            </a:r>
            <a:r>
              <a:rPr kumimoji="1" lang="zh-CN" altLang="en-US" dirty="0" smtClean="0">
                <a:solidFill>
                  <a:srgbClr val="000099"/>
                </a:solidFill>
                <a:latin typeface="+mn-lt"/>
              </a:rPr>
              <a:t>号</a:t>
            </a:r>
          </a:p>
          <a:p>
            <a:pPr marL="896938" lvl="1" indent="-358775" eaLnBrk="1" hangingPunct="1"/>
            <a:r>
              <a:rPr kumimoji="1" lang="en-US" altLang="zh-CN" dirty="0" smtClean="0">
                <a:solidFill>
                  <a:srgbClr val="000099"/>
                </a:solidFill>
                <a:latin typeface="+mn-lt"/>
              </a:rPr>
              <a:t>8259A</a:t>
            </a:r>
            <a:r>
              <a:rPr kumimoji="1" lang="zh-CN" altLang="en-US" dirty="0" smtClean="0">
                <a:solidFill>
                  <a:srgbClr val="000099"/>
                </a:solidFill>
                <a:latin typeface="+mn-lt"/>
              </a:rPr>
              <a:t>设计有多种工作方式，可通过编程选择</a:t>
            </a:r>
            <a:endParaRPr lang="zh-CN" altLang="en-US" dirty="0" smtClean="0">
              <a:solidFill>
                <a:srgbClr val="000099"/>
              </a:solidFill>
              <a:latin typeface="+mn-l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66339">
                                            <p:txEl>
                                              <p:pRg st="2" end="2"/>
                                            </p:txEl>
                                          </p:spTgt>
                                        </p:tgtEl>
                                        <p:attrNameLst>
                                          <p:attrName>style.visibility</p:attrName>
                                        </p:attrNameLst>
                                      </p:cBhvr>
                                      <p:to>
                                        <p:strVal val="visible"/>
                                      </p:to>
                                    </p:set>
                                    <p:animEffect transition="in" filter="dissolve">
                                      <p:cBhvr>
                                        <p:cTn id="7" dur="500"/>
                                        <p:tgtEl>
                                          <p:spTgt spid="116633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66339">
                                            <p:txEl>
                                              <p:pRg st="3" end="3"/>
                                            </p:txEl>
                                          </p:spTgt>
                                        </p:tgtEl>
                                        <p:attrNameLst>
                                          <p:attrName>style.visibility</p:attrName>
                                        </p:attrNameLst>
                                      </p:cBhvr>
                                      <p:to>
                                        <p:strVal val="visible"/>
                                      </p:to>
                                    </p:set>
                                    <p:animEffect transition="in" filter="dissolve">
                                      <p:cBhvr>
                                        <p:cTn id="12" dur="500"/>
                                        <p:tgtEl>
                                          <p:spTgt spid="116633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66339">
                                            <p:txEl>
                                              <p:pRg st="4" end="4"/>
                                            </p:txEl>
                                          </p:spTgt>
                                        </p:tgtEl>
                                        <p:attrNameLst>
                                          <p:attrName>style.visibility</p:attrName>
                                        </p:attrNameLst>
                                      </p:cBhvr>
                                      <p:to>
                                        <p:strVal val="visible"/>
                                      </p:to>
                                    </p:set>
                                    <p:animEffect transition="in" filter="dissolve">
                                      <p:cBhvr>
                                        <p:cTn id="17" dur="500"/>
                                        <p:tgtEl>
                                          <p:spTgt spid="116633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166339">
                                            <p:txEl>
                                              <p:pRg st="5" end="5"/>
                                            </p:txEl>
                                          </p:spTgt>
                                        </p:tgtEl>
                                        <p:attrNameLst>
                                          <p:attrName>style.visibility</p:attrName>
                                        </p:attrNameLst>
                                      </p:cBhvr>
                                      <p:to>
                                        <p:strVal val="visible"/>
                                      </p:to>
                                    </p:set>
                                    <p:animEffect transition="in" filter="dissolve">
                                      <p:cBhvr>
                                        <p:cTn id="22" dur="500"/>
                                        <p:tgtEl>
                                          <p:spTgt spid="116633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166339">
                                            <p:txEl>
                                              <p:pRg st="6" end="6"/>
                                            </p:txEl>
                                          </p:spTgt>
                                        </p:tgtEl>
                                        <p:attrNameLst>
                                          <p:attrName>style.visibility</p:attrName>
                                        </p:attrNameLst>
                                      </p:cBhvr>
                                      <p:to>
                                        <p:strVal val="visible"/>
                                      </p:to>
                                    </p:set>
                                    <p:animEffect transition="in" filter="dissolve">
                                      <p:cBhvr>
                                        <p:cTn id="27" dur="500"/>
                                        <p:tgtEl>
                                          <p:spTgt spid="11663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dirty="0" smtClean="0"/>
              <a:t>7.1 8088</a:t>
            </a:r>
            <a:r>
              <a:rPr lang="zh-CN" altLang="en-US" dirty="0" smtClean="0"/>
              <a:t>中断系统</a:t>
            </a:r>
          </a:p>
        </p:txBody>
      </p:sp>
      <p:sp>
        <p:nvSpPr>
          <p:cNvPr id="4099" name="Rectangle 3"/>
          <p:cNvSpPr>
            <a:spLocks noGrp="1" noChangeArrowheads="1"/>
          </p:cNvSpPr>
          <p:nvPr>
            <p:ph type="body" idx="1"/>
          </p:nvPr>
        </p:nvSpPr>
        <p:spPr>
          <a:xfrm>
            <a:off x="468313" y="953725"/>
            <a:ext cx="8229600" cy="1052770"/>
          </a:xfrm>
        </p:spPr>
        <p:txBody>
          <a:bodyPr/>
          <a:lstStyle/>
          <a:p>
            <a:pPr eaLnBrk="1" hangingPunct="1"/>
            <a:r>
              <a:rPr lang="en-US" altLang="zh-CN" dirty="0" smtClean="0">
                <a:solidFill>
                  <a:srgbClr val="000099"/>
                </a:solidFill>
              </a:rPr>
              <a:t>8088</a:t>
            </a:r>
            <a:r>
              <a:rPr lang="zh-CN" altLang="en-US" dirty="0" smtClean="0">
                <a:solidFill>
                  <a:srgbClr val="000099"/>
                </a:solidFill>
              </a:rPr>
              <a:t>能够</a:t>
            </a:r>
            <a:r>
              <a:rPr lang="zh-CN" altLang="en-US" dirty="0">
                <a:solidFill>
                  <a:srgbClr val="000099"/>
                </a:solidFill>
              </a:rPr>
              <a:t>处理</a:t>
            </a:r>
            <a:r>
              <a:rPr lang="en-US" altLang="zh-CN" dirty="0">
                <a:solidFill>
                  <a:srgbClr val="000099"/>
                </a:solidFill>
              </a:rPr>
              <a:t>256</a:t>
            </a:r>
            <a:r>
              <a:rPr lang="zh-CN" altLang="en-US" dirty="0">
                <a:solidFill>
                  <a:srgbClr val="000099"/>
                </a:solidFill>
              </a:rPr>
              <a:t>个中断，用</a:t>
            </a:r>
            <a:r>
              <a:rPr lang="zh-CN" altLang="en-US" dirty="0" smtClean="0">
                <a:solidFill>
                  <a:srgbClr val="000099"/>
                </a:solidFill>
              </a:rPr>
              <a:t>中断</a:t>
            </a:r>
            <a:r>
              <a:rPr lang="zh-CN" altLang="en-US" dirty="0">
                <a:solidFill>
                  <a:srgbClr val="000099"/>
                </a:solidFill>
              </a:rPr>
              <a:t>类型</a:t>
            </a:r>
            <a:r>
              <a:rPr lang="zh-CN" altLang="en-US" dirty="0" smtClean="0">
                <a:solidFill>
                  <a:srgbClr val="000099"/>
                </a:solidFill>
              </a:rPr>
              <a:t>号</a:t>
            </a:r>
            <a:r>
              <a:rPr lang="en-US" altLang="zh-CN" dirty="0">
                <a:solidFill>
                  <a:srgbClr val="000099"/>
                </a:solidFill>
              </a:rPr>
              <a:t>0 ~ 255</a:t>
            </a:r>
            <a:r>
              <a:rPr lang="zh-CN" altLang="en-US" dirty="0">
                <a:solidFill>
                  <a:srgbClr val="000099"/>
                </a:solidFill>
              </a:rPr>
              <a:t>标识</a:t>
            </a:r>
          </a:p>
          <a:p>
            <a:pPr eaLnBrk="1" hangingPunct="1"/>
            <a:r>
              <a:rPr lang="en-US" altLang="zh-CN" sz="2400" b="0" dirty="0" smtClean="0">
                <a:solidFill>
                  <a:srgbClr val="000099"/>
                </a:solidFill>
              </a:rPr>
              <a:t>8088</a:t>
            </a:r>
            <a:r>
              <a:rPr lang="zh-CN" altLang="en-US" sz="2400" b="0" dirty="0" smtClean="0">
                <a:solidFill>
                  <a:srgbClr val="000099"/>
                </a:solidFill>
              </a:rPr>
              <a:t>的中断系统采用向量中断机制</a:t>
            </a:r>
          </a:p>
        </p:txBody>
      </p:sp>
      <p:pic>
        <p:nvPicPr>
          <p:cNvPr id="90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7155" y="2078850"/>
            <a:ext cx="1935215" cy="335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dissolve">
                                      <p:cBhvr>
                                        <p:cTn id="7" dur="500"/>
                                        <p:tgtEl>
                                          <p:spTgt spid="4099">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90114"/>
                                        </p:tgtEl>
                                        <p:attrNameLst>
                                          <p:attrName>style.visibility</p:attrName>
                                        </p:attrNameLst>
                                      </p:cBhvr>
                                      <p:to>
                                        <p:strVal val="visible"/>
                                      </p:to>
                                    </p:set>
                                    <p:animEffect transition="in" filter="randombar(horizontal)">
                                      <p:cBhvr>
                                        <p:cTn id="10" dur="500"/>
                                        <p:tgtEl>
                                          <p:spTgt spid="9011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099">
                                            <p:txEl>
                                              <p:pRg st="1" end="1"/>
                                            </p:txEl>
                                          </p:spTgt>
                                        </p:tgtEl>
                                        <p:attrNameLst>
                                          <p:attrName>style.visibility</p:attrName>
                                        </p:attrNameLst>
                                      </p:cBhvr>
                                      <p:to>
                                        <p:strVal val="visible"/>
                                      </p:to>
                                    </p:set>
                                    <p:animEffect transition="in" filter="dissolve">
                                      <p:cBhvr>
                                        <p:cTn id="15"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6386"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dirty="0"/>
              <a:t>7.3.1 8259A</a:t>
            </a:r>
            <a:r>
              <a:rPr lang="zh-CN" altLang="en-US" dirty="0"/>
              <a:t>的内部结构和引脚</a:t>
            </a:r>
          </a:p>
        </p:txBody>
      </p:sp>
      <p:pic>
        <p:nvPicPr>
          <p:cNvPr id="901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954088"/>
            <a:ext cx="5057775" cy="52959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1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2140" y="4609340"/>
            <a:ext cx="3179499" cy="1564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dirty="0" smtClean="0"/>
              <a:t>7.3.1 8259A</a:t>
            </a:r>
            <a:r>
              <a:rPr lang="zh-CN" altLang="en-US" dirty="0" smtClean="0"/>
              <a:t>的内部结构和引脚</a:t>
            </a:r>
          </a:p>
        </p:txBody>
      </p:sp>
      <p:pic>
        <p:nvPicPr>
          <p:cNvPr id="36867" name="Picture 69" descr="tu5-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6163" y="1073590"/>
            <a:ext cx="7205662" cy="4965700"/>
          </a:xfrm>
          <a:prstGeom prst="rect">
            <a:avLst/>
          </a:prstGeom>
          <a:noFill/>
          <a:ln w="28575">
            <a:noFill/>
            <a:prstDash val="dashDot"/>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185987"/>
      </p:ext>
    </p:extLst>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dirty="0" smtClean="0"/>
              <a:t>7.3.1 8259A</a:t>
            </a:r>
            <a:r>
              <a:rPr lang="zh-CN" altLang="en-US" dirty="0" smtClean="0"/>
              <a:t>的内部结构和引脚</a:t>
            </a:r>
          </a:p>
        </p:txBody>
      </p:sp>
      <p:pic>
        <p:nvPicPr>
          <p:cNvPr id="36867" name="Picture 69" descr="tu5-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6163" y="1073590"/>
            <a:ext cx="7205662" cy="4965700"/>
          </a:xfrm>
          <a:prstGeom prst="rect">
            <a:avLst/>
          </a:prstGeom>
          <a:noFill/>
          <a:ln w="28575">
            <a:noFill/>
            <a:prstDash val="dashDot"/>
            <a:miter lim="800000"/>
            <a:headEnd/>
            <a:tailEnd/>
          </a:ln>
          <a:extLst>
            <a:ext uri="{909E8E84-426E-40DD-AFC4-6F175D3DCCD1}">
              <a14:hiddenFill xmlns:a14="http://schemas.microsoft.com/office/drawing/2010/main">
                <a:solidFill>
                  <a:srgbClr val="FFFFFF"/>
                </a:solidFill>
              </a14:hiddenFill>
            </a:ext>
          </a:extLst>
        </p:spPr>
      </p:pic>
      <p:sp>
        <p:nvSpPr>
          <p:cNvPr id="3" name="圆角矩形 2"/>
          <p:cNvSpPr/>
          <p:nvPr/>
        </p:nvSpPr>
        <p:spPr>
          <a:xfrm>
            <a:off x="1064698" y="1313765"/>
            <a:ext cx="7380820" cy="1320294"/>
          </a:xfrm>
          <a:prstGeom prst="round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zh-CN" altLang="en-US" sz="2800" dirty="0">
                <a:solidFill>
                  <a:schemeClr val="bg1"/>
                </a:solidFill>
                <a:latin typeface="Times New Roman" pitchFamily="18" charset="0"/>
              </a:rPr>
              <a:t>中断请求寄存器</a:t>
            </a:r>
            <a:r>
              <a:rPr lang="en-US" altLang="zh-CN" sz="2800" dirty="0">
                <a:solidFill>
                  <a:schemeClr val="bg1"/>
                </a:solidFill>
                <a:latin typeface="Times New Roman" pitchFamily="18" charset="0"/>
              </a:rPr>
              <a:t>IRR</a:t>
            </a:r>
          </a:p>
          <a:p>
            <a:pPr marL="342900" indent="-342900">
              <a:buClr>
                <a:schemeClr val="bg1"/>
              </a:buClr>
              <a:buFont typeface="Wingdings" pitchFamily="2" charset="2"/>
              <a:buChar char="²"/>
            </a:pPr>
            <a:r>
              <a:rPr lang="zh-CN" altLang="en-US" dirty="0">
                <a:solidFill>
                  <a:schemeClr val="bg1"/>
                </a:solidFill>
                <a:latin typeface="Times New Roman" pitchFamily="18" charset="0"/>
              </a:rPr>
              <a:t>保存</a:t>
            </a:r>
            <a:r>
              <a:rPr lang="en-US" altLang="zh-CN" dirty="0">
                <a:solidFill>
                  <a:schemeClr val="bg1"/>
                </a:solidFill>
                <a:latin typeface="Times New Roman" pitchFamily="18" charset="0"/>
              </a:rPr>
              <a:t>8</a:t>
            </a:r>
            <a:r>
              <a:rPr lang="zh-CN" altLang="en-US" dirty="0">
                <a:solidFill>
                  <a:schemeClr val="bg1"/>
                </a:solidFill>
                <a:latin typeface="Times New Roman" pitchFamily="18" charset="0"/>
              </a:rPr>
              <a:t>条外部中断请求信号</a:t>
            </a:r>
            <a:r>
              <a:rPr lang="en-US" altLang="zh-CN" dirty="0">
                <a:solidFill>
                  <a:schemeClr val="bg1"/>
                </a:solidFill>
                <a:latin typeface="Times New Roman" pitchFamily="18" charset="0"/>
              </a:rPr>
              <a:t>IR0</a:t>
            </a:r>
            <a:r>
              <a:rPr kumimoji="1" lang="zh-CN" altLang="en-US" b="1" dirty="0">
                <a:solidFill>
                  <a:schemeClr val="bg1"/>
                </a:solidFill>
                <a:latin typeface="DFKai-SB" pitchFamily="65" charset="-120"/>
                <a:ea typeface="DFKai-SB" pitchFamily="65" charset="-120"/>
              </a:rPr>
              <a:t>～</a:t>
            </a:r>
            <a:r>
              <a:rPr lang="en-US" altLang="zh-CN" dirty="0">
                <a:solidFill>
                  <a:schemeClr val="bg1"/>
                </a:solidFill>
                <a:latin typeface="Times New Roman" pitchFamily="18" charset="0"/>
              </a:rPr>
              <a:t>IR7</a:t>
            </a:r>
            <a:r>
              <a:rPr lang="zh-CN" altLang="en-US" dirty="0">
                <a:solidFill>
                  <a:schemeClr val="bg1"/>
                </a:solidFill>
                <a:latin typeface="Times New Roman" pitchFamily="18" charset="0"/>
              </a:rPr>
              <a:t>的请求状态</a:t>
            </a:r>
          </a:p>
          <a:p>
            <a:pPr marL="342900" indent="-342900">
              <a:buClr>
                <a:schemeClr val="bg1"/>
              </a:buClr>
              <a:buFont typeface="Wingdings" pitchFamily="2" charset="2"/>
              <a:buChar char="²"/>
            </a:pPr>
            <a:r>
              <a:rPr lang="en-US" altLang="zh-CN" dirty="0">
                <a:solidFill>
                  <a:schemeClr val="bg1"/>
                </a:solidFill>
                <a:latin typeface="Times New Roman" pitchFamily="18" charset="0"/>
              </a:rPr>
              <a:t>Di</a:t>
            </a:r>
            <a:r>
              <a:rPr lang="zh-CN" altLang="en-US" dirty="0">
                <a:solidFill>
                  <a:schemeClr val="bg1"/>
                </a:solidFill>
                <a:latin typeface="Times New Roman" pitchFamily="18" charset="0"/>
              </a:rPr>
              <a:t>位为</a:t>
            </a:r>
            <a:r>
              <a:rPr lang="en-US" altLang="zh-CN" dirty="0">
                <a:solidFill>
                  <a:schemeClr val="bg1"/>
                </a:solidFill>
                <a:latin typeface="Times New Roman" pitchFamily="18" charset="0"/>
              </a:rPr>
              <a:t>1</a:t>
            </a:r>
            <a:r>
              <a:rPr lang="zh-CN" altLang="en-US" dirty="0">
                <a:solidFill>
                  <a:schemeClr val="bg1"/>
                </a:solidFill>
                <a:latin typeface="Times New Roman" pitchFamily="18" charset="0"/>
              </a:rPr>
              <a:t>表示</a:t>
            </a:r>
            <a:r>
              <a:rPr lang="en-US" altLang="zh-CN" dirty="0" err="1">
                <a:solidFill>
                  <a:schemeClr val="bg1"/>
                </a:solidFill>
                <a:latin typeface="Times New Roman" pitchFamily="18" charset="0"/>
              </a:rPr>
              <a:t>IRi</a:t>
            </a:r>
            <a:r>
              <a:rPr lang="zh-CN" altLang="en-US" dirty="0">
                <a:solidFill>
                  <a:schemeClr val="bg1"/>
                </a:solidFill>
                <a:latin typeface="Times New Roman" pitchFamily="18" charset="0"/>
              </a:rPr>
              <a:t>引脚有</a:t>
            </a:r>
            <a:r>
              <a:rPr lang="zh-CN" altLang="en-US" dirty="0" smtClean="0">
                <a:solidFill>
                  <a:schemeClr val="bg1"/>
                </a:solidFill>
                <a:latin typeface="Times New Roman" pitchFamily="18" charset="0"/>
              </a:rPr>
              <a:t>中断请求，为</a:t>
            </a:r>
            <a:r>
              <a:rPr lang="en-US" altLang="zh-CN" dirty="0">
                <a:solidFill>
                  <a:schemeClr val="bg1"/>
                </a:solidFill>
                <a:latin typeface="Times New Roman" pitchFamily="18" charset="0"/>
              </a:rPr>
              <a:t>0</a:t>
            </a:r>
            <a:r>
              <a:rPr lang="zh-CN" altLang="en-US" dirty="0">
                <a:solidFill>
                  <a:schemeClr val="bg1"/>
                </a:solidFill>
                <a:latin typeface="Times New Roman" pitchFamily="18" charset="0"/>
              </a:rPr>
              <a:t>表示无请求</a:t>
            </a:r>
          </a:p>
        </p:txBody>
      </p:sp>
      <p:pic>
        <p:nvPicPr>
          <p:cNvPr id="901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7305" y="3448130"/>
            <a:ext cx="170765" cy="216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dirty="0" smtClean="0"/>
              <a:t>7.3.1 8259A</a:t>
            </a:r>
            <a:r>
              <a:rPr lang="zh-CN" altLang="en-US" dirty="0" smtClean="0"/>
              <a:t>的内部结构和引脚</a:t>
            </a:r>
          </a:p>
        </p:txBody>
      </p:sp>
      <p:pic>
        <p:nvPicPr>
          <p:cNvPr id="36867" name="Picture 69" descr="tu5-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6163" y="1073590"/>
            <a:ext cx="7205662" cy="4965700"/>
          </a:xfrm>
          <a:prstGeom prst="rect">
            <a:avLst/>
          </a:prstGeom>
          <a:noFill/>
          <a:ln w="28575">
            <a:noFill/>
            <a:prstDash val="dashDot"/>
            <a:miter lim="800000"/>
            <a:headEnd/>
            <a:tailEnd/>
          </a:ln>
          <a:extLst>
            <a:ext uri="{909E8E84-426E-40DD-AFC4-6F175D3DCCD1}">
              <a14:hiddenFill xmlns:a14="http://schemas.microsoft.com/office/drawing/2010/main">
                <a:solidFill>
                  <a:srgbClr val="FFFFFF"/>
                </a:solidFill>
              </a14:hiddenFill>
            </a:ext>
          </a:extLst>
        </p:spPr>
      </p:pic>
      <p:sp>
        <p:nvSpPr>
          <p:cNvPr id="3" name="圆角矩形 2"/>
          <p:cNvSpPr/>
          <p:nvPr/>
        </p:nvSpPr>
        <p:spPr>
          <a:xfrm>
            <a:off x="791580" y="1313766"/>
            <a:ext cx="7830870" cy="1395154"/>
          </a:xfrm>
          <a:prstGeom prst="round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spcBef>
                <a:spcPts val="1200"/>
              </a:spcBef>
            </a:pPr>
            <a:r>
              <a:rPr lang="zh-CN" altLang="en-US" sz="2800" dirty="0">
                <a:solidFill>
                  <a:schemeClr val="bg1"/>
                </a:solidFill>
                <a:latin typeface="Times New Roman" pitchFamily="18" charset="0"/>
              </a:rPr>
              <a:t>中断服务寄存器</a:t>
            </a:r>
            <a:r>
              <a:rPr lang="en-US" altLang="zh-CN" sz="2800" dirty="0">
                <a:solidFill>
                  <a:schemeClr val="bg1"/>
                </a:solidFill>
                <a:latin typeface="Times New Roman" pitchFamily="18" charset="0"/>
              </a:rPr>
              <a:t>ISR</a:t>
            </a:r>
          </a:p>
          <a:p>
            <a:pPr marL="342900" indent="-342900">
              <a:buClr>
                <a:schemeClr val="bg1"/>
              </a:buClr>
              <a:buFont typeface="Wingdings" pitchFamily="2" charset="2"/>
              <a:buChar char="²"/>
            </a:pPr>
            <a:r>
              <a:rPr lang="zh-CN" altLang="en-US" dirty="0">
                <a:solidFill>
                  <a:schemeClr val="bg1"/>
                </a:solidFill>
                <a:latin typeface="Times New Roman" pitchFamily="18" charset="0"/>
              </a:rPr>
              <a:t>标记正在处理过程中的中断请求</a:t>
            </a:r>
          </a:p>
          <a:p>
            <a:pPr marL="342900" indent="-342900">
              <a:buClr>
                <a:schemeClr val="bg1"/>
              </a:buClr>
              <a:buFont typeface="Wingdings" pitchFamily="2" charset="2"/>
              <a:buChar char="²"/>
            </a:pPr>
            <a:r>
              <a:rPr lang="en-US" altLang="zh-CN" dirty="0">
                <a:solidFill>
                  <a:schemeClr val="bg1"/>
                </a:solidFill>
                <a:latin typeface="Times New Roman" pitchFamily="18" charset="0"/>
              </a:rPr>
              <a:t>Di</a:t>
            </a:r>
            <a:r>
              <a:rPr lang="zh-CN" altLang="en-US" dirty="0">
                <a:solidFill>
                  <a:schemeClr val="bg1"/>
                </a:solidFill>
                <a:latin typeface="Times New Roman" pitchFamily="18" charset="0"/>
              </a:rPr>
              <a:t>位为</a:t>
            </a:r>
            <a:r>
              <a:rPr lang="en-US" altLang="zh-CN" dirty="0">
                <a:solidFill>
                  <a:schemeClr val="bg1"/>
                </a:solidFill>
                <a:latin typeface="Times New Roman" pitchFamily="18" charset="0"/>
              </a:rPr>
              <a:t>1</a:t>
            </a:r>
            <a:r>
              <a:rPr lang="zh-CN" altLang="en-US" dirty="0">
                <a:solidFill>
                  <a:schemeClr val="bg1"/>
                </a:solidFill>
                <a:latin typeface="Times New Roman" pitchFamily="18" charset="0"/>
              </a:rPr>
              <a:t>表示</a:t>
            </a:r>
            <a:r>
              <a:rPr lang="en-US" altLang="zh-CN" dirty="0" err="1">
                <a:solidFill>
                  <a:schemeClr val="bg1"/>
                </a:solidFill>
                <a:latin typeface="Times New Roman" pitchFamily="18" charset="0"/>
              </a:rPr>
              <a:t>IRi</a:t>
            </a:r>
            <a:r>
              <a:rPr lang="zh-CN" altLang="en-US" dirty="0">
                <a:solidFill>
                  <a:schemeClr val="bg1"/>
                </a:solidFill>
                <a:latin typeface="Times New Roman" pitchFamily="18" charset="0"/>
              </a:rPr>
              <a:t>中断正在服务</a:t>
            </a:r>
            <a:r>
              <a:rPr lang="zh-CN" altLang="en-US" dirty="0" smtClean="0">
                <a:solidFill>
                  <a:schemeClr val="bg1"/>
                </a:solidFill>
                <a:latin typeface="Times New Roman" pitchFamily="18" charset="0"/>
              </a:rPr>
              <a:t>中，为</a:t>
            </a:r>
            <a:r>
              <a:rPr lang="en-US" altLang="zh-CN" dirty="0">
                <a:solidFill>
                  <a:schemeClr val="bg1"/>
                </a:solidFill>
                <a:latin typeface="Times New Roman" pitchFamily="18" charset="0"/>
              </a:rPr>
              <a:t>0</a:t>
            </a:r>
            <a:r>
              <a:rPr lang="zh-CN" altLang="en-US" dirty="0">
                <a:solidFill>
                  <a:schemeClr val="bg1"/>
                </a:solidFill>
                <a:latin typeface="Times New Roman" pitchFamily="18" charset="0"/>
              </a:rPr>
              <a:t>表示没有被服务</a:t>
            </a: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7055" y="3461269"/>
            <a:ext cx="170765" cy="216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3879265"/>
      </p:ext>
    </p:extLst>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dirty="0" smtClean="0"/>
              <a:t>7.3.1 8259A</a:t>
            </a:r>
            <a:r>
              <a:rPr lang="zh-CN" altLang="en-US" dirty="0" smtClean="0"/>
              <a:t>的内部结构和引脚</a:t>
            </a:r>
          </a:p>
        </p:txBody>
      </p:sp>
      <p:pic>
        <p:nvPicPr>
          <p:cNvPr id="36867" name="Picture 69" descr="tu5-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6163" y="1073590"/>
            <a:ext cx="7205662" cy="4965700"/>
          </a:xfrm>
          <a:prstGeom prst="rect">
            <a:avLst/>
          </a:prstGeom>
          <a:noFill/>
          <a:ln w="28575">
            <a:noFill/>
            <a:prstDash val="dashDot"/>
            <a:miter lim="800000"/>
            <a:headEnd/>
            <a:tailEnd/>
          </a:ln>
          <a:extLst>
            <a:ext uri="{909E8E84-426E-40DD-AFC4-6F175D3DCCD1}">
              <a14:hiddenFill xmlns:a14="http://schemas.microsoft.com/office/drawing/2010/main">
                <a:solidFill>
                  <a:srgbClr val="FFFFFF"/>
                </a:solidFill>
              </a14:hiddenFill>
            </a:ext>
          </a:extLst>
        </p:spPr>
      </p:pic>
      <p:sp>
        <p:nvSpPr>
          <p:cNvPr id="3" name="圆角矩形 2"/>
          <p:cNvSpPr/>
          <p:nvPr/>
        </p:nvSpPr>
        <p:spPr>
          <a:xfrm>
            <a:off x="791580" y="1313766"/>
            <a:ext cx="7830870" cy="1395154"/>
          </a:xfrm>
          <a:prstGeom prst="round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spcBef>
                <a:spcPts val="1200"/>
              </a:spcBef>
            </a:pPr>
            <a:r>
              <a:rPr lang="zh-CN" altLang="en-US" sz="2800" dirty="0">
                <a:solidFill>
                  <a:schemeClr val="bg1"/>
                </a:solidFill>
                <a:latin typeface="Times New Roman" pitchFamily="18" charset="0"/>
              </a:rPr>
              <a:t>中断屏蔽寄存器</a:t>
            </a:r>
            <a:r>
              <a:rPr lang="en-US" altLang="zh-CN" sz="2800" dirty="0">
                <a:solidFill>
                  <a:schemeClr val="bg1"/>
                </a:solidFill>
                <a:latin typeface="Times New Roman" pitchFamily="18" charset="0"/>
              </a:rPr>
              <a:t>IMR</a:t>
            </a:r>
          </a:p>
          <a:p>
            <a:pPr marL="342900" indent="-342900">
              <a:buClr>
                <a:schemeClr val="bg1"/>
              </a:buClr>
              <a:buFont typeface="Wingdings" pitchFamily="2" charset="2"/>
              <a:buChar char="²"/>
            </a:pPr>
            <a:r>
              <a:rPr lang="zh-CN" altLang="en-US" dirty="0">
                <a:solidFill>
                  <a:schemeClr val="bg1"/>
                </a:solidFill>
                <a:latin typeface="Times New Roman" pitchFamily="18" charset="0"/>
              </a:rPr>
              <a:t>保存对中断请求信号</a:t>
            </a:r>
            <a:r>
              <a:rPr lang="en-US" altLang="zh-CN" dirty="0">
                <a:solidFill>
                  <a:schemeClr val="bg1"/>
                </a:solidFill>
                <a:latin typeface="Times New Roman" pitchFamily="18" charset="0"/>
              </a:rPr>
              <a:t>IR</a:t>
            </a:r>
            <a:r>
              <a:rPr lang="zh-CN" altLang="en-US" dirty="0">
                <a:solidFill>
                  <a:schemeClr val="bg1"/>
                </a:solidFill>
                <a:latin typeface="Times New Roman" pitchFamily="18" charset="0"/>
              </a:rPr>
              <a:t>的屏蔽状态</a:t>
            </a:r>
          </a:p>
          <a:p>
            <a:pPr marL="342900" indent="-342900">
              <a:buClr>
                <a:schemeClr val="bg1"/>
              </a:buClr>
              <a:buFont typeface="Wingdings" pitchFamily="2" charset="2"/>
              <a:buChar char="²"/>
            </a:pPr>
            <a:r>
              <a:rPr lang="en-US" altLang="zh-CN" dirty="0">
                <a:solidFill>
                  <a:schemeClr val="bg1"/>
                </a:solidFill>
                <a:latin typeface="Times New Roman" pitchFamily="18" charset="0"/>
              </a:rPr>
              <a:t>Di</a:t>
            </a:r>
            <a:r>
              <a:rPr lang="zh-CN" altLang="en-US" dirty="0">
                <a:solidFill>
                  <a:schemeClr val="bg1"/>
                </a:solidFill>
                <a:latin typeface="Times New Roman" pitchFamily="18" charset="0"/>
              </a:rPr>
              <a:t>位为</a:t>
            </a:r>
            <a:r>
              <a:rPr lang="en-US" altLang="zh-CN" dirty="0">
                <a:solidFill>
                  <a:schemeClr val="bg1"/>
                </a:solidFill>
                <a:latin typeface="Times New Roman" pitchFamily="18" charset="0"/>
              </a:rPr>
              <a:t>1</a:t>
            </a:r>
            <a:r>
              <a:rPr lang="zh-CN" altLang="en-US" dirty="0">
                <a:solidFill>
                  <a:schemeClr val="bg1"/>
                </a:solidFill>
                <a:latin typeface="Times New Roman" pitchFamily="18" charset="0"/>
              </a:rPr>
              <a:t>表示</a:t>
            </a:r>
            <a:r>
              <a:rPr lang="en-US" altLang="zh-CN" dirty="0" err="1">
                <a:solidFill>
                  <a:schemeClr val="bg1"/>
                </a:solidFill>
                <a:latin typeface="Times New Roman" pitchFamily="18" charset="0"/>
              </a:rPr>
              <a:t>IRi</a:t>
            </a:r>
            <a:r>
              <a:rPr lang="zh-CN" altLang="en-US" dirty="0">
                <a:solidFill>
                  <a:schemeClr val="bg1"/>
                </a:solidFill>
                <a:latin typeface="Times New Roman" pitchFamily="18" charset="0"/>
              </a:rPr>
              <a:t>中断被屏蔽（禁止</a:t>
            </a:r>
            <a:r>
              <a:rPr lang="zh-CN" altLang="en-US" dirty="0" smtClean="0">
                <a:solidFill>
                  <a:schemeClr val="bg1"/>
                </a:solidFill>
                <a:latin typeface="Times New Roman" pitchFamily="18" charset="0"/>
              </a:rPr>
              <a:t>），为</a:t>
            </a:r>
            <a:r>
              <a:rPr lang="en-US" altLang="zh-CN" dirty="0">
                <a:solidFill>
                  <a:schemeClr val="bg1"/>
                </a:solidFill>
                <a:latin typeface="Times New Roman" pitchFamily="18" charset="0"/>
              </a:rPr>
              <a:t>0</a:t>
            </a:r>
            <a:r>
              <a:rPr lang="zh-CN" altLang="en-US" dirty="0">
                <a:solidFill>
                  <a:schemeClr val="bg1"/>
                </a:solidFill>
                <a:latin typeface="Times New Roman" pitchFamily="18" charset="0"/>
              </a:rPr>
              <a:t>表示允许</a:t>
            </a:r>
            <a:endParaRPr lang="zh-CN" altLang="en-US" dirty="0">
              <a:solidFill>
                <a:schemeClr val="bg1"/>
              </a:solidFill>
            </a:endParaRP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7304" y="5229200"/>
            <a:ext cx="170765" cy="216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6818099"/>
      </p:ext>
    </p:extLst>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kern="1200" dirty="0" smtClean="0">
                <a:solidFill>
                  <a:srgbClr val="000099"/>
                </a:solidFill>
                <a:latin typeface="+mn-lt"/>
                <a:ea typeface="+mn-ea"/>
                <a:cs typeface="+mn-cs"/>
              </a:rPr>
              <a:t>1. </a:t>
            </a:r>
            <a:r>
              <a:rPr lang="zh-CN" altLang="en-US" kern="1200" dirty="0" smtClean="0">
                <a:solidFill>
                  <a:srgbClr val="000099"/>
                </a:solidFill>
                <a:latin typeface="+mn-lt"/>
                <a:ea typeface="+mn-ea"/>
                <a:cs typeface="+mn-cs"/>
              </a:rPr>
              <a:t>中断控制相关寄存器及引脚</a:t>
            </a:r>
            <a:endParaRPr lang="zh-CN" altLang="en-US" kern="1200" dirty="0">
              <a:solidFill>
                <a:srgbClr val="000099"/>
              </a:solidFill>
              <a:latin typeface="+mn-lt"/>
              <a:ea typeface="+mn-ea"/>
              <a:cs typeface="+mn-cs"/>
            </a:endParaRPr>
          </a:p>
        </p:txBody>
      </p:sp>
      <p:sp>
        <p:nvSpPr>
          <p:cNvPr id="1168387" name="Rectangle 3"/>
          <p:cNvSpPr>
            <a:spLocks noGrp="1" noChangeArrowheads="1"/>
          </p:cNvSpPr>
          <p:nvPr>
            <p:ph type="body" idx="1"/>
          </p:nvPr>
        </p:nvSpPr>
        <p:spPr>
          <a:xfrm>
            <a:off x="323850" y="981075"/>
            <a:ext cx="8374063" cy="5184775"/>
          </a:xfrm>
        </p:spPr>
        <p:txBody>
          <a:bodyPr/>
          <a:lstStyle/>
          <a:p>
            <a:pPr eaLnBrk="1" hangingPunct="1"/>
            <a:r>
              <a:rPr lang="zh-CN" altLang="en-US" sz="2800" dirty="0" smtClean="0">
                <a:solidFill>
                  <a:srgbClr val="0000CC"/>
                </a:solidFill>
                <a:latin typeface="Times New Roman" pitchFamily="18" charset="0"/>
              </a:rPr>
              <a:t>中断请求寄存器</a:t>
            </a:r>
            <a:r>
              <a:rPr lang="en-US" altLang="zh-CN" sz="2800" dirty="0" smtClean="0">
                <a:solidFill>
                  <a:srgbClr val="0000CC"/>
                </a:solidFill>
                <a:latin typeface="Times New Roman" pitchFamily="18" charset="0"/>
              </a:rPr>
              <a:t>IRR</a:t>
            </a:r>
          </a:p>
          <a:p>
            <a:pPr lvl="1" eaLnBrk="1" hangingPunct="1"/>
            <a:r>
              <a:rPr lang="zh-CN" altLang="en-US" sz="2400" dirty="0" smtClean="0">
                <a:latin typeface="Times New Roman" pitchFamily="18" charset="0"/>
              </a:rPr>
              <a:t>保存</a:t>
            </a:r>
            <a:r>
              <a:rPr lang="en-US" altLang="zh-CN" sz="2400" dirty="0" smtClean="0">
                <a:latin typeface="Times New Roman" pitchFamily="18" charset="0"/>
              </a:rPr>
              <a:t>8</a:t>
            </a:r>
            <a:r>
              <a:rPr lang="zh-CN" altLang="en-US" sz="2400" dirty="0" smtClean="0">
                <a:latin typeface="Times New Roman" pitchFamily="18" charset="0"/>
              </a:rPr>
              <a:t>条外</a:t>
            </a:r>
            <a:r>
              <a:rPr lang="zh-CN" altLang="en-US" dirty="0">
                <a:latin typeface="Times New Roman" pitchFamily="18" charset="0"/>
              </a:rPr>
              <a:t>部</a:t>
            </a:r>
            <a:r>
              <a:rPr lang="zh-CN" altLang="en-US" sz="2400" dirty="0" smtClean="0">
                <a:latin typeface="Times New Roman" pitchFamily="18" charset="0"/>
              </a:rPr>
              <a:t>中断请求信号</a:t>
            </a:r>
            <a:r>
              <a:rPr lang="en-US" altLang="zh-CN" sz="2400" dirty="0" smtClean="0">
                <a:latin typeface="Times New Roman" pitchFamily="18" charset="0"/>
              </a:rPr>
              <a:t>IR0</a:t>
            </a:r>
            <a:r>
              <a:rPr kumimoji="1" lang="zh-CN" altLang="en-US" b="1" kern="1200" dirty="0">
                <a:latin typeface="DFKai-SB" pitchFamily="65" charset="-120"/>
                <a:ea typeface="DFKai-SB" pitchFamily="65" charset="-120"/>
                <a:cs typeface="+mn-cs"/>
              </a:rPr>
              <a:t>～</a:t>
            </a:r>
            <a:r>
              <a:rPr lang="en-US" altLang="zh-CN" sz="2400" dirty="0" smtClean="0">
                <a:latin typeface="Times New Roman" pitchFamily="18" charset="0"/>
              </a:rPr>
              <a:t>IR7</a:t>
            </a:r>
            <a:r>
              <a:rPr lang="zh-CN" altLang="en-US" sz="2400" dirty="0" smtClean="0">
                <a:latin typeface="Times New Roman" pitchFamily="18" charset="0"/>
              </a:rPr>
              <a:t>的请求状态</a:t>
            </a:r>
          </a:p>
          <a:p>
            <a:pPr lvl="1" eaLnBrk="1" hangingPunct="1"/>
            <a:r>
              <a:rPr lang="en-US" altLang="zh-CN" sz="2400" dirty="0" smtClean="0">
                <a:latin typeface="Times New Roman" pitchFamily="18" charset="0"/>
              </a:rPr>
              <a:t>Di</a:t>
            </a:r>
            <a:r>
              <a:rPr lang="zh-CN" altLang="en-US" sz="2400" dirty="0" smtClean="0">
                <a:latin typeface="Times New Roman" pitchFamily="18" charset="0"/>
              </a:rPr>
              <a:t>位为</a:t>
            </a:r>
            <a:r>
              <a:rPr lang="en-US" altLang="zh-CN" sz="2400" dirty="0" smtClean="0">
                <a:latin typeface="Times New Roman" pitchFamily="18" charset="0"/>
              </a:rPr>
              <a:t>1</a:t>
            </a:r>
            <a:r>
              <a:rPr lang="zh-CN" altLang="en-US" sz="2400" dirty="0" smtClean="0">
                <a:latin typeface="Times New Roman" pitchFamily="18" charset="0"/>
              </a:rPr>
              <a:t>表示</a:t>
            </a:r>
            <a:r>
              <a:rPr lang="en-US" altLang="zh-CN" sz="2400" dirty="0" err="1" smtClean="0">
                <a:latin typeface="Times New Roman" pitchFamily="18" charset="0"/>
              </a:rPr>
              <a:t>IRi</a:t>
            </a:r>
            <a:r>
              <a:rPr lang="zh-CN" altLang="en-US" sz="2400" dirty="0" smtClean="0">
                <a:latin typeface="Times New Roman" pitchFamily="18" charset="0"/>
              </a:rPr>
              <a:t>引脚有中断请求；为</a:t>
            </a:r>
            <a:r>
              <a:rPr lang="en-US" altLang="zh-CN" sz="2400" dirty="0" smtClean="0">
                <a:latin typeface="Times New Roman" pitchFamily="18" charset="0"/>
              </a:rPr>
              <a:t>0</a:t>
            </a:r>
            <a:r>
              <a:rPr lang="zh-CN" altLang="en-US" sz="2400" dirty="0" smtClean="0">
                <a:latin typeface="Times New Roman" pitchFamily="18" charset="0"/>
              </a:rPr>
              <a:t>表示无请求</a:t>
            </a:r>
          </a:p>
          <a:p>
            <a:pPr eaLnBrk="1" hangingPunct="1">
              <a:spcBef>
                <a:spcPts val="1200"/>
              </a:spcBef>
            </a:pPr>
            <a:r>
              <a:rPr lang="zh-CN" altLang="en-US" sz="2800" dirty="0" smtClean="0">
                <a:solidFill>
                  <a:srgbClr val="0000CC"/>
                </a:solidFill>
                <a:latin typeface="Times New Roman" pitchFamily="18" charset="0"/>
              </a:rPr>
              <a:t>中断服务寄存器</a:t>
            </a:r>
            <a:r>
              <a:rPr lang="en-US" altLang="zh-CN" sz="2800" dirty="0" smtClean="0">
                <a:solidFill>
                  <a:srgbClr val="0000CC"/>
                </a:solidFill>
                <a:latin typeface="Times New Roman" pitchFamily="18" charset="0"/>
              </a:rPr>
              <a:t>ISR</a:t>
            </a:r>
          </a:p>
          <a:p>
            <a:pPr lvl="1" eaLnBrk="1" hangingPunct="1"/>
            <a:r>
              <a:rPr lang="zh-CN" altLang="en-US" sz="2400" dirty="0" smtClean="0">
                <a:latin typeface="Times New Roman" pitchFamily="18" charset="0"/>
              </a:rPr>
              <a:t>标记正在处理过程中的中断请求</a:t>
            </a:r>
          </a:p>
          <a:p>
            <a:pPr lvl="1" eaLnBrk="1" hangingPunct="1"/>
            <a:r>
              <a:rPr lang="en-US" altLang="zh-CN" sz="2400" dirty="0" smtClean="0">
                <a:latin typeface="Times New Roman" pitchFamily="18" charset="0"/>
              </a:rPr>
              <a:t>Di</a:t>
            </a:r>
            <a:r>
              <a:rPr lang="zh-CN" altLang="en-US" sz="2400" dirty="0" smtClean="0">
                <a:latin typeface="Times New Roman" pitchFamily="18" charset="0"/>
              </a:rPr>
              <a:t>位为</a:t>
            </a:r>
            <a:r>
              <a:rPr lang="en-US" altLang="zh-CN" sz="2400" dirty="0" smtClean="0">
                <a:latin typeface="Times New Roman" pitchFamily="18" charset="0"/>
              </a:rPr>
              <a:t>1</a:t>
            </a:r>
            <a:r>
              <a:rPr lang="zh-CN" altLang="en-US" sz="2400" dirty="0" smtClean="0">
                <a:latin typeface="Times New Roman" pitchFamily="18" charset="0"/>
              </a:rPr>
              <a:t>表示</a:t>
            </a:r>
            <a:r>
              <a:rPr lang="en-US" altLang="zh-CN" sz="2400" dirty="0" err="1" smtClean="0">
                <a:latin typeface="Times New Roman" pitchFamily="18" charset="0"/>
              </a:rPr>
              <a:t>IRi</a:t>
            </a:r>
            <a:r>
              <a:rPr lang="zh-CN" altLang="en-US" sz="2400" dirty="0" smtClean="0">
                <a:latin typeface="Times New Roman" pitchFamily="18" charset="0"/>
              </a:rPr>
              <a:t>中断正在服务中；为</a:t>
            </a:r>
            <a:r>
              <a:rPr lang="en-US" altLang="zh-CN" sz="2400" dirty="0" smtClean="0">
                <a:latin typeface="Times New Roman" pitchFamily="18" charset="0"/>
              </a:rPr>
              <a:t>0</a:t>
            </a:r>
            <a:r>
              <a:rPr lang="zh-CN" altLang="en-US" sz="2400" dirty="0" smtClean="0">
                <a:latin typeface="Times New Roman" pitchFamily="18" charset="0"/>
              </a:rPr>
              <a:t>表示没有被服务</a:t>
            </a:r>
          </a:p>
          <a:p>
            <a:pPr eaLnBrk="1" hangingPunct="1">
              <a:spcBef>
                <a:spcPts val="1200"/>
              </a:spcBef>
            </a:pPr>
            <a:r>
              <a:rPr lang="zh-CN" altLang="en-US" sz="2800" dirty="0" smtClean="0">
                <a:solidFill>
                  <a:srgbClr val="0000CC"/>
                </a:solidFill>
                <a:latin typeface="Times New Roman" pitchFamily="18" charset="0"/>
              </a:rPr>
              <a:t>中断屏蔽寄存器</a:t>
            </a:r>
            <a:r>
              <a:rPr lang="en-US" altLang="zh-CN" sz="2800" dirty="0" smtClean="0">
                <a:solidFill>
                  <a:srgbClr val="0000CC"/>
                </a:solidFill>
                <a:latin typeface="Times New Roman" pitchFamily="18" charset="0"/>
              </a:rPr>
              <a:t>IMR</a:t>
            </a:r>
          </a:p>
          <a:p>
            <a:pPr lvl="1" eaLnBrk="1" hangingPunct="1"/>
            <a:r>
              <a:rPr lang="zh-CN" altLang="en-US" sz="2400" dirty="0" smtClean="0">
                <a:latin typeface="Times New Roman" pitchFamily="18" charset="0"/>
              </a:rPr>
              <a:t>保存对中断请求信号</a:t>
            </a:r>
            <a:r>
              <a:rPr lang="en-US" altLang="zh-CN" sz="2400" dirty="0" smtClean="0">
                <a:latin typeface="Times New Roman" pitchFamily="18" charset="0"/>
              </a:rPr>
              <a:t>IR</a:t>
            </a:r>
            <a:r>
              <a:rPr lang="zh-CN" altLang="en-US" sz="2400" dirty="0" smtClean="0">
                <a:latin typeface="Times New Roman" pitchFamily="18" charset="0"/>
              </a:rPr>
              <a:t>的屏蔽状态</a:t>
            </a:r>
          </a:p>
          <a:p>
            <a:pPr lvl="1" eaLnBrk="1" hangingPunct="1"/>
            <a:r>
              <a:rPr lang="en-US" altLang="zh-CN" sz="2400" dirty="0" smtClean="0">
                <a:latin typeface="Times New Roman" pitchFamily="18" charset="0"/>
              </a:rPr>
              <a:t>Di</a:t>
            </a:r>
            <a:r>
              <a:rPr lang="zh-CN" altLang="en-US" sz="2400" dirty="0" smtClean="0">
                <a:latin typeface="Times New Roman" pitchFamily="18" charset="0"/>
              </a:rPr>
              <a:t>位为</a:t>
            </a:r>
            <a:r>
              <a:rPr lang="en-US" altLang="zh-CN" sz="2400" dirty="0" smtClean="0">
                <a:latin typeface="Times New Roman" pitchFamily="18" charset="0"/>
              </a:rPr>
              <a:t>1</a:t>
            </a:r>
            <a:r>
              <a:rPr lang="zh-CN" altLang="en-US" sz="2400" dirty="0" smtClean="0">
                <a:latin typeface="Times New Roman" pitchFamily="18" charset="0"/>
              </a:rPr>
              <a:t>表示</a:t>
            </a:r>
            <a:r>
              <a:rPr lang="en-US" altLang="zh-CN" sz="2400" dirty="0" err="1" smtClean="0">
                <a:latin typeface="Times New Roman" pitchFamily="18" charset="0"/>
              </a:rPr>
              <a:t>IRi</a:t>
            </a:r>
            <a:r>
              <a:rPr lang="zh-CN" altLang="en-US" sz="2400" dirty="0" smtClean="0">
                <a:latin typeface="Times New Roman" pitchFamily="18" charset="0"/>
              </a:rPr>
              <a:t>中断被屏蔽（禁止）；为</a:t>
            </a:r>
            <a:r>
              <a:rPr lang="en-US" altLang="zh-CN" sz="2400" dirty="0" smtClean="0">
                <a:latin typeface="Times New Roman" pitchFamily="18" charset="0"/>
              </a:rPr>
              <a:t>0</a:t>
            </a:r>
            <a:r>
              <a:rPr lang="zh-CN" altLang="en-US" sz="2400" dirty="0" smtClean="0">
                <a:latin typeface="Times New Roman" pitchFamily="18" charset="0"/>
              </a:rPr>
              <a:t>表示允许</a:t>
            </a:r>
            <a:endParaRPr lang="zh-CN" altLang="en-US" sz="2400" dirty="0"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8387">
                                            <p:txEl>
                                              <p:pRg st="0" end="0"/>
                                            </p:txEl>
                                          </p:spTgt>
                                        </p:tgtEl>
                                        <p:attrNameLst>
                                          <p:attrName>style.visibility</p:attrName>
                                        </p:attrNameLst>
                                      </p:cBhvr>
                                      <p:to>
                                        <p:strVal val="visible"/>
                                      </p:to>
                                    </p:set>
                                    <p:animEffect transition="in" filter="blinds(horizontal)">
                                      <p:cBhvr>
                                        <p:cTn id="7" dur="500"/>
                                        <p:tgtEl>
                                          <p:spTgt spid="116838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68387">
                                            <p:txEl>
                                              <p:pRg st="1" end="1"/>
                                            </p:txEl>
                                          </p:spTgt>
                                        </p:tgtEl>
                                        <p:attrNameLst>
                                          <p:attrName>style.visibility</p:attrName>
                                        </p:attrNameLst>
                                      </p:cBhvr>
                                      <p:to>
                                        <p:strVal val="visible"/>
                                      </p:to>
                                    </p:set>
                                    <p:animEffect transition="in" filter="blinds(horizontal)">
                                      <p:cBhvr>
                                        <p:cTn id="10" dur="500"/>
                                        <p:tgtEl>
                                          <p:spTgt spid="116838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68387">
                                            <p:txEl>
                                              <p:pRg st="2" end="2"/>
                                            </p:txEl>
                                          </p:spTgt>
                                        </p:tgtEl>
                                        <p:attrNameLst>
                                          <p:attrName>style.visibility</p:attrName>
                                        </p:attrNameLst>
                                      </p:cBhvr>
                                      <p:to>
                                        <p:strVal val="visible"/>
                                      </p:to>
                                    </p:set>
                                    <p:animEffect transition="in" filter="blinds(horizontal)">
                                      <p:cBhvr>
                                        <p:cTn id="13" dur="500"/>
                                        <p:tgtEl>
                                          <p:spTgt spid="116838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68387">
                                            <p:txEl>
                                              <p:pRg st="3" end="3"/>
                                            </p:txEl>
                                          </p:spTgt>
                                        </p:tgtEl>
                                        <p:attrNameLst>
                                          <p:attrName>style.visibility</p:attrName>
                                        </p:attrNameLst>
                                      </p:cBhvr>
                                      <p:to>
                                        <p:strVal val="visible"/>
                                      </p:to>
                                    </p:set>
                                    <p:animEffect transition="in" filter="blinds(horizontal)">
                                      <p:cBhvr>
                                        <p:cTn id="18" dur="500"/>
                                        <p:tgtEl>
                                          <p:spTgt spid="1168387">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68387">
                                            <p:txEl>
                                              <p:pRg st="4" end="4"/>
                                            </p:txEl>
                                          </p:spTgt>
                                        </p:tgtEl>
                                        <p:attrNameLst>
                                          <p:attrName>style.visibility</p:attrName>
                                        </p:attrNameLst>
                                      </p:cBhvr>
                                      <p:to>
                                        <p:strVal val="visible"/>
                                      </p:to>
                                    </p:set>
                                    <p:animEffect transition="in" filter="blinds(horizontal)">
                                      <p:cBhvr>
                                        <p:cTn id="21" dur="500"/>
                                        <p:tgtEl>
                                          <p:spTgt spid="1168387">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68387">
                                            <p:txEl>
                                              <p:pRg st="5" end="5"/>
                                            </p:txEl>
                                          </p:spTgt>
                                        </p:tgtEl>
                                        <p:attrNameLst>
                                          <p:attrName>style.visibility</p:attrName>
                                        </p:attrNameLst>
                                      </p:cBhvr>
                                      <p:to>
                                        <p:strVal val="visible"/>
                                      </p:to>
                                    </p:set>
                                    <p:animEffect transition="in" filter="blinds(horizontal)">
                                      <p:cBhvr>
                                        <p:cTn id="24" dur="500"/>
                                        <p:tgtEl>
                                          <p:spTgt spid="1168387">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168387">
                                            <p:txEl>
                                              <p:pRg st="6" end="6"/>
                                            </p:txEl>
                                          </p:spTgt>
                                        </p:tgtEl>
                                        <p:attrNameLst>
                                          <p:attrName>style.visibility</p:attrName>
                                        </p:attrNameLst>
                                      </p:cBhvr>
                                      <p:to>
                                        <p:strVal val="visible"/>
                                      </p:to>
                                    </p:set>
                                    <p:animEffect transition="in" filter="blinds(horizontal)">
                                      <p:cBhvr>
                                        <p:cTn id="29" dur="500"/>
                                        <p:tgtEl>
                                          <p:spTgt spid="1168387">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168387">
                                            <p:txEl>
                                              <p:pRg st="7" end="7"/>
                                            </p:txEl>
                                          </p:spTgt>
                                        </p:tgtEl>
                                        <p:attrNameLst>
                                          <p:attrName>style.visibility</p:attrName>
                                        </p:attrNameLst>
                                      </p:cBhvr>
                                      <p:to>
                                        <p:strVal val="visible"/>
                                      </p:to>
                                    </p:set>
                                    <p:animEffect transition="in" filter="blinds(horizontal)">
                                      <p:cBhvr>
                                        <p:cTn id="32" dur="500"/>
                                        <p:tgtEl>
                                          <p:spTgt spid="1168387">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168387">
                                            <p:txEl>
                                              <p:pRg st="8" end="8"/>
                                            </p:txEl>
                                          </p:spTgt>
                                        </p:tgtEl>
                                        <p:attrNameLst>
                                          <p:attrName>style.visibility</p:attrName>
                                        </p:attrNameLst>
                                      </p:cBhvr>
                                      <p:to>
                                        <p:strVal val="visible"/>
                                      </p:to>
                                    </p:set>
                                    <p:animEffect transition="in" filter="blinds(horizontal)">
                                      <p:cBhvr>
                                        <p:cTn id="35" dur="500"/>
                                        <p:tgtEl>
                                          <p:spTgt spid="11683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838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en-US" altLang="zh-CN" dirty="0" smtClean="0"/>
              <a:t>8259A</a:t>
            </a:r>
            <a:r>
              <a:rPr lang="zh-CN" altLang="en-US" dirty="0" smtClean="0"/>
              <a:t>与处理器的接口</a:t>
            </a:r>
            <a:endParaRPr lang="zh-CN" altLang="en-US" dirty="0"/>
          </a:p>
        </p:txBody>
      </p:sp>
      <p:pic>
        <p:nvPicPr>
          <p:cNvPr id="911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05" y="1031835"/>
            <a:ext cx="7050838" cy="5079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6708313"/>
      </p:ext>
    </p:extLst>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dirty="0" smtClean="0"/>
              <a:t>2. 8259A</a:t>
            </a:r>
            <a:r>
              <a:rPr lang="zh-CN" altLang="en-US" dirty="0" smtClean="0"/>
              <a:t>与处理器的接口</a:t>
            </a:r>
          </a:p>
        </p:txBody>
      </p:sp>
      <p:graphicFrame>
        <p:nvGraphicFramePr>
          <p:cNvPr id="39952" name="Group 16"/>
          <p:cNvGraphicFramePr>
            <a:graphicFrameLocks noGrp="1"/>
          </p:cNvGraphicFramePr>
          <p:nvPr>
            <p:extLst>
              <p:ext uri="{D42A27DB-BD31-4B8C-83A1-F6EECF244321}">
                <p14:modId xmlns:p14="http://schemas.microsoft.com/office/powerpoint/2010/main" val="3719878455"/>
              </p:ext>
            </p:extLst>
          </p:nvPr>
        </p:nvGraphicFramePr>
        <p:xfrm>
          <a:off x="317500" y="1230313"/>
          <a:ext cx="8605838" cy="3653097"/>
        </p:xfrm>
        <a:graphic>
          <a:graphicData uri="http://schemas.openxmlformats.org/drawingml/2006/table">
            <a:tbl>
              <a:tblPr/>
              <a:tblGrid>
                <a:gridCol w="3446463"/>
                <a:gridCol w="5159375"/>
              </a:tblGrid>
              <a:tr h="574625">
                <a:tc>
                  <a:txBody>
                    <a:bodyPr/>
                    <a:lstStyle>
                      <a:lvl1pPr algn="just" eaLnBrk="0" hangingPunct="0">
                        <a:spcBef>
                          <a:spcPct val="20000"/>
                        </a:spcBef>
                        <a:defRPr sz="2800" b="1">
                          <a:solidFill>
                            <a:schemeClr val="accent2"/>
                          </a:solidFill>
                          <a:latin typeface="Arial" charset="0"/>
                          <a:ea typeface="幼圆" pitchFamily="49" charset="-122"/>
                        </a:defRPr>
                      </a:lvl1pPr>
                      <a:lvl2pPr marL="742950" indent="-285750" algn="just" eaLnBrk="0" hangingPunct="0">
                        <a:spcBef>
                          <a:spcPct val="20000"/>
                        </a:spcBef>
                        <a:defRPr sz="2400" b="1">
                          <a:solidFill>
                            <a:schemeClr val="tx1"/>
                          </a:solidFill>
                          <a:latin typeface="Arial" charset="0"/>
                          <a:ea typeface="宋体" pitchFamily="2" charset="-122"/>
                        </a:defRPr>
                      </a:lvl2pPr>
                      <a:lvl3pPr marL="1143000" indent="-228600" algn="just" eaLnBrk="0" hangingPunct="0">
                        <a:spcBef>
                          <a:spcPct val="20000"/>
                        </a:spcBef>
                        <a:defRPr sz="2000">
                          <a:solidFill>
                            <a:schemeClr val="tx1"/>
                          </a:solidFill>
                          <a:latin typeface="Arial" charset="0"/>
                          <a:ea typeface="宋体" pitchFamily="2" charset="-122"/>
                        </a:defRPr>
                      </a:lvl3pPr>
                      <a:lvl4pPr marL="1600200" indent="-228600" algn="just" eaLnBrk="0" hangingPunct="0">
                        <a:spcBef>
                          <a:spcPct val="20000"/>
                        </a:spcBef>
                        <a:defRPr>
                          <a:solidFill>
                            <a:schemeClr val="tx1"/>
                          </a:solidFill>
                          <a:latin typeface="Arial" charset="0"/>
                          <a:ea typeface="宋体" pitchFamily="2" charset="-122"/>
                        </a:defRPr>
                      </a:lvl4pPr>
                      <a:lvl5pPr marL="2057400" indent="-228600" algn="just" eaLnBrk="0" hangingPunct="0">
                        <a:spcBef>
                          <a:spcPct val="20000"/>
                        </a:spcBef>
                        <a:defRPr>
                          <a:solidFill>
                            <a:schemeClr val="tx1"/>
                          </a:solidFill>
                          <a:latin typeface="Arial" charset="0"/>
                          <a:ea typeface="宋体" pitchFamily="2" charset="-122"/>
                        </a:defRPr>
                      </a:lvl5pPr>
                      <a:lvl6pPr marL="2514600" indent="-228600" algn="just" eaLnBrk="0" fontAlgn="base" hangingPunct="0">
                        <a:spcBef>
                          <a:spcPct val="20000"/>
                        </a:spcBef>
                        <a:spcAft>
                          <a:spcPct val="0"/>
                        </a:spcAft>
                        <a:defRPr>
                          <a:solidFill>
                            <a:schemeClr val="tx1"/>
                          </a:solidFill>
                          <a:latin typeface="Arial" charset="0"/>
                          <a:ea typeface="宋体" pitchFamily="2" charset="-122"/>
                        </a:defRPr>
                      </a:lvl6pPr>
                      <a:lvl7pPr marL="2971800" indent="-228600" algn="just" eaLnBrk="0" fontAlgn="base" hangingPunct="0">
                        <a:spcBef>
                          <a:spcPct val="20000"/>
                        </a:spcBef>
                        <a:spcAft>
                          <a:spcPct val="0"/>
                        </a:spcAft>
                        <a:defRPr>
                          <a:solidFill>
                            <a:schemeClr val="tx1"/>
                          </a:solidFill>
                          <a:latin typeface="Arial" charset="0"/>
                          <a:ea typeface="宋体" pitchFamily="2" charset="-122"/>
                        </a:defRPr>
                      </a:lvl7pPr>
                      <a:lvl8pPr marL="3429000" indent="-228600" algn="just" eaLnBrk="0" fontAlgn="base" hangingPunct="0">
                        <a:spcBef>
                          <a:spcPct val="20000"/>
                        </a:spcBef>
                        <a:spcAft>
                          <a:spcPct val="0"/>
                        </a:spcAft>
                        <a:defRPr>
                          <a:solidFill>
                            <a:schemeClr val="tx1"/>
                          </a:solidFill>
                          <a:latin typeface="Arial" charset="0"/>
                          <a:ea typeface="宋体" pitchFamily="2" charset="-122"/>
                        </a:defRPr>
                      </a:lvl8pPr>
                      <a:lvl9pPr marL="3886200" indent="-228600" algn="just"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rgbClr val="0000FF"/>
                          </a:solidFill>
                          <a:effectLst/>
                          <a:latin typeface="Arial" charset="0"/>
                          <a:ea typeface="幼圆" pitchFamily="49" charset="-122"/>
                        </a:rPr>
                        <a:t>RD* WR* CS*  A</a:t>
                      </a:r>
                      <a:r>
                        <a:rPr kumimoji="0" lang="en-US" altLang="zh-CN" sz="2800" b="0" i="0" u="none" strike="noStrike" cap="none" normalizeH="0" baseline="-25000" dirty="0" smtClean="0">
                          <a:ln>
                            <a:noFill/>
                          </a:ln>
                          <a:solidFill>
                            <a:srgbClr val="0000FF"/>
                          </a:solidFill>
                          <a:effectLst/>
                          <a:latin typeface="Arial" charset="0"/>
                          <a:ea typeface="幼圆" pitchFamily="49" charset="-122"/>
                        </a:rPr>
                        <a:t>0</a:t>
                      </a:r>
                      <a:endParaRPr kumimoji="0" lang="en-US" altLang="zh-CN" sz="2800" b="0" i="0" u="none" strike="noStrike" cap="none" normalizeH="0" baseline="0" dirty="0" smtClean="0">
                        <a:ln>
                          <a:noFill/>
                        </a:ln>
                        <a:solidFill>
                          <a:srgbClr val="0000FF"/>
                        </a:solidFill>
                        <a:effectLst/>
                        <a:latin typeface="Arial" charset="0"/>
                        <a:ea typeface="幼圆" pitchFamily="49" charset="-122"/>
                      </a:endParaRPr>
                    </a:p>
                  </a:txBody>
                  <a:tcPr marT="45716" marB="45716" horzOverflow="overflow">
                    <a:lnL w="28575" cap="flat" cmpd="tri" algn="ctr">
                      <a:solidFill>
                        <a:schemeClr val="tx1"/>
                      </a:solidFill>
                      <a:prstDash val="solid"/>
                      <a:round/>
                      <a:headEnd type="none" w="med" len="med"/>
                      <a:tailEnd type="none" w="med" len="med"/>
                    </a:lnL>
                    <a:lnR w="12700" cap="flat" cmpd="tri" algn="ctr">
                      <a:solidFill>
                        <a:schemeClr val="tx1"/>
                      </a:solidFill>
                      <a:prstDash val="solid"/>
                      <a:round/>
                      <a:headEnd type="none" w="med" len="med"/>
                      <a:tailEnd type="none" w="med" len="med"/>
                    </a:lnR>
                    <a:lnT w="28575" cap="flat" cmpd="tri" algn="ctr">
                      <a:solidFill>
                        <a:schemeClr val="tx1"/>
                      </a:solidFill>
                      <a:prstDash val="solid"/>
                      <a:round/>
                      <a:headEnd type="none" w="med" len="med"/>
                      <a:tailEnd type="none" w="med" len="med"/>
                    </a:lnT>
                    <a:lnB w="12700" cap="flat" cmpd="tri"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lgn="just" eaLnBrk="0" hangingPunct="0">
                        <a:spcBef>
                          <a:spcPct val="20000"/>
                        </a:spcBef>
                        <a:defRPr sz="2800" b="1">
                          <a:solidFill>
                            <a:schemeClr val="accent2"/>
                          </a:solidFill>
                          <a:latin typeface="Arial" charset="0"/>
                          <a:ea typeface="幼圆" pitchFamily="49" charset="-122"/>
                        </a:defRPr>
                      </a:lvl1pPr>
                      <a:lvl2pPr marL="742950" indent="-285750" algn="just" eaLnBrk="0" hangingPunct="0">
                        <a:spcBef>
                          <a:spcPct val="20000"/>
                        </a:spcBef>
                        <a:defRPr sz="2400" b="1">
                          <a:solidFill>
                            <a:schemeClr val="tx1"/>
                          </a:solidFill>
                          <a:latin typeface="Arial" charset="0"/>
                          <a:ea typeface="宋体" pitchFamily="2" charset="-122"/>
                        </a:defRPr>
                      </a:lvl2pPr>
                      <a:lvl3pPr marL="1143000" indent="-228600" algn="just" eaLnBrk="0" hangingPunct="0">
                        <a:spcBef>
                          <a:spcPct val="20000"/>
                        </a:spcBef>
                        <a:defRPr sz="2000">
                          <a:solidFill>
                            <a:schemeClr val="tx1"/>
                          </a:solidFill>
                          <a:latin typeface="Arial" charset="0"/>
                          <a:ea typeface="宋体" pitchFamily="2" charset="-122"/>
                        </a:defRPr>
                      </a:lvl3pPr>
                      <a:lvl4pPr marL="1600200" indent="-228600" algn="just" eaLnBrk="0" hangingPunct="0">
                        <a:spcBef>
                          <a:spcPct val="20000"/>
                        </a:spcBef>
                        <a:defRPr>
                          <a:solidFill>
                            <a:schemeClr val="tx1"/>
                          </a:solidFill>
                          <a:latin typeface="Arial" charset="0"/>
                          <a:ea typeface="宋体" pitchFamily="2" charset="-122"/>
                        </a:defRPr>
                      </a:lvl4pPr>
                      <a:lvl5pPr marL="2057400" indent="-228600" algn="just" eaLnBrk="0" hangingPunct="0">
                        <a:spcBef>
                          <a:spcPct val="20000"/>
                        </a:spcBef>
                        <a:defRPr>
                          <a:solidFill>
                            <a:schemeClr val="tx1"/>
                          </a:solidFill>
                          <a:latin typeface="Arial" charset="0"/>
                          <a:ea typeface="宋体" pitchFamily="2" charset="-122"/>
                        </a:defRPr>
                      </a:lvl5pPr>
                      <a:lvl6pPr marL="2514600" indent="-228600" algn="just" eaLnBrk="0" fontAlgn="base" hangingPunct="0">
                        <a:spcBef>
                          <a:spcPct val="20000"/>
                        </a:spcBef>
                        <a:spcAft>
                          <a:spcPct val="0"/>
                        </a:spcAft>
                        <a:defRPr>
                          <a:solidFill>
                            <a:schemeClr val="tx1"/>
                          </a:solidFill>
                          <a:latin typeface="Arial" charset="0"/>
                          <a:ea typeface="宋体" pitchFamily="2" charset="-122"/>
                        </a:defRPr>
                      </a:lvl6pPr>
                      <a:lvl7pPr marL="2971800" indent="-228600" algn="just" eaLnBrk="0" fontAlgn="base" hangingPunct="0">
                        <a:spcBef>
                          <a:spcPct val="20000"/>
                        </a:spcBef>
                        <a:spcAft>
                          <a:spcPct val="0"/>
                        </a:spcAft>
                        <a:defRPr>
                          <a:solidFill>
                            <a:schemeClr val="tx1"/>
                          </a:solidFill>
                          <a:latin typeface="Arial" charset="0"/>
                          <a:ea typeface="宋体" pitchFamily="2" charset="-122"/>
                        </a:defRPr>
                      </a:lvl7pPr>
                      <a:lvl8pPr marL="3429000" indent="-228600" algn="just" eaLnBrk="0" fontAlgn="base" hangingPunct="0">
                        <a:spcBef>
                          <a:spcPct val="20000"/>
                        </a:spcBef>
                        <a:spcAft>
                          <a:spcPct val="0"/>
                        </a:spcAft>
                        <a:defRPr>
                          <a:solidFill>
                            <a:schemeClr val="tx1"/>
                          </a:solidFill>
                          <a:latin typeface="Arial" charset="0"/>
                          <a:ea typeface="宋体" pitchFamily="2" charset="-122"/>
                        </a:defRPr>
                      </a:lvl8pPr>
                      <a:lvl9pPr marL="3886200" indent="-228600" algn="just"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FF"/>
                          </a:solidFill>
                          <a:effectLst/>
                          <a:latin typeface="Arial" charset="0"/>
                          <a:ea typeface="幼圆" pitchFamily="49" charset="-122"/>
                        </a:rPr>
                        <a:t>功能</a:t>
                      </a:r>
                    </a:p>
                  </a:txBody>
                  <a:tcPr marT="45716" marB="45716" horzOverflow="overflow">
                    <a:lnL w="12700" cap="flat" cmpd="tri" algn="ctr">
                      <a:solidFill>
                        <a:schemeClr val="tx1"/>
                      </a:solidFill>
                      <a:prstDash val="solid"/>
                      <a:round/>
                      <a:headEnd type="none" w="med" len="med"/>
                      <a:tailEnd type="none" w="med" len="med"/>
                    </a:lnL>
                    <a:lnR w="28575" cap="flat" cmpd="tri" algn="ctr">
                      <a:solidFill>
                        <a:schemeClr val="tx1"/>
                      </a:solidFill>
                      <a:prstDash val="solid"/>
                      <a:round/>
                      <a:headEnd type="none" w="med" len="med"/>
                      <a:tailEnd type="none" w="med" len="med"/>
                    </a:lnR>
                    <a:lnT w="28575" cap="flat" cmpd="tri" algn="ctr">
                      <a:solidFill>
                        <a:schemeClr val="tx1"/>
                      </a:solidFill>
                      <a:prstDash val="solid"/>
                      <a:round/>
                      <a:headEnd type="none" w="med" len="med"/>
                      <a:tailEnd type="none" w="med" len="med"/>
                    </a:lnT>
                    <a:lnB w="12700" cap="flat" cmpd="tri" algn="ctr">
                      <a:solidFill>
                        <a:schemeClr val="tx1"/>
                      </a:solidFill>
                      <a:prstDash val="solid"/>
                      <a:round/>
                      <a:headEnd type="none" w="med" len="med"/>
                      <a:tailEnd type="none" w="med" len="med"/>
                    </a:lnB>
                    <a:lnTlToBr>
                      <a:noFill/>
                    </a:lnTlToBr>
                    <a:lnBlToTr>
                      <a:noFill/>
                    </a:lnBlToTr>
                    <a:solidFill>
                      <a:srgbClr val="CCFFFF"/>
                    </a:solidFill>
                  </a:tcPr>
                </a:tc>
              </a:tr>
              <a:tr h="3078212">
                <a:tc>
                  <a:txBody>
                    <a:bodyPr/>
                    <a:lstStyle>
                      <a:lvl1pPr algn="just" eaLnBrk="0" hangingPunct="0">
                        <a:spcBef>
                          <a:spcPct val="20000"/>
                        </a:spcBef>
                        <a:defRPr sz="2800" b="1">
                          <a:solidFill>
                            <a:schemeClr val="accent2"/>
                          </a:solidFill>
                          <a:latin typeface="Arial" charset="0"/>
                          <a:ea typeface="幼圆" pitchFamily="49" charset="-122"/>
                        </a:defRPr>
                      </a:lvl1pPr>
                      <a:lvl2pPr marL="742950" indent="-285750" algn="just" eaLnBrk="0" hangingPunct="0">
                        <a:spcBef>
                          <a:spcPct val="20000"/>
                        </a:spcBef>
                        <a:defRPr sz="2400" b="1">
                          <a:solidFill>
                            <a:schemeClr val="tx1"/>
                          </a:solidFill>
                          <a:latin typeface="Arial" charset="0"/>
                          <a:ea typeface="宋体" pitchFamily="2" charset="-122"/>
                        </a:defRPr>
                      </a:lvl2pPr>
                      <a:lvl3pPr marL="1143000" indent="-228600" algn="just" eaLnBrk="0" hangingPunct="0">
                        <a:spcBef>
                          <a:spcPct val="20000"/>
                        </a:spcBef>
                        <a:defRPr sz="2000">
                          <a:solidFill>
                            <a:schemeClr val="tx1"/>
                          </a:solidFill>
                          <a:latin typeface="Arial" charset="0"/>
                          <a:ea typeface="宋体" pitchFamily="2" charset="-122"/>
                        </a:defRPr>
                      </a:lvl3pPr>
                      <a:lvl4pPr marL="1600200" indent="-228600" algn="just" eaLnBrk="0" hangingPunct="0">
                        <a:spcBef>
                          <a:spcPct val="20000"/>
                        </a:spcBef>
                        <a:defRPr>
                          <a:solidFill>
                            <a:schemeClr val="tx1"/>
                          </a:solidFill>
                          <a:latin typeface="Arial" charset="0"/>
                          <a:ea typeface="宋体" pitchFamily="2" charset="-122"/>
                        </a:defRPr>
                      </a:lvl4pPr>
                      <a:lvl5pPr marL="2057400" indent="-228600" algn="just" eaLnBrk="0" hangingPunct="0">
                        <a:spcBef>
                          <a:spcPct val="20000"/>
                        </a:spcBef>
                        <a:defRPr>
                          <a:solidFill>
                            <a:schemeClr val="tx1"/>
                          </a:solidFill>
                          <a:latin typeface="Arial" charset="0"/>
                          <a:ea typeface="宋体" pitchFamily="2" charset="-122"/>
                        </a:defRPr>
                      </a:lvl5pPr>
                      <a:lvl6pPr marL="2514600" indent="-228600" algn="just" eaLnBrk="0" fontAlgn="base" hangingPunct="0">
                        <a:spcBef>
                          <a:spcPct val="20000"/>
                        </a:spcBef>
                        <a:spcAft>
                          <a:spcPct val="0"/>
                        </a:spcAft>
                        <a:defRPr>
                          <a:solidFill>
                            <a:schemeClr val="tx1"/>
                          </a:solidFill>
                          <a:latin typeface="Arial" charset="0"/>
                          <a:ea typeface="宋体" pitchFamily="2" charset="-122"/>
                        </a:defRPr>
                      </a:lvl6pPr>
                      <a:lvl7pPr marL="2971800" indent="-228600" algn="just" eaLnBrk="0" fontAlgn="base" hangingPunct="0">
                        <a:spcBef>
                          <a:spcPct val="20000"/>
                        </a:spcBef>
                        <a:spcAft>
                          <a:spcPct val="0"/>
                        </a:spcAft>
                        <a:defRPr>
                          <a:solidFill>
                            <a:schemeClr val="tx1"/>
                          </a:solidFill>
                          <a:latin typeface="Arial" charset="0"/>
                          <a:ea typeface="宋体" pitchFamily="2" charset="-122"/>
                        </a:defRPr>
                      </a:lvl7pPr>
                      <a:lvl8pPr marL="3429000" indent="-228600" algn="just" eaLnBrk="0" fontAlgn="base" hangingPunct="0">
                        <a:spcBef>
                          <a:spcPct val="20000"/>
                        </a:spcBef>
                        <a:spcAft>
                          <a:spcPct val="0"/>
                        </a:spcAft>
                        <a:defRPr>
                          <a:solidFill>
                            <a:schemeClr val="tx1"/>
                          </a:solidFill>
                          <a:latin typeface="Arial" charset="0"/>
                          <a:ea typeface="宋体" pitchFamily="2" charset="-122"/>
                        </a:defRPr>
                      </a:lvl8pPr>
                      <a:lvl9pPr marL="3886200" indent="-228600" algn="just"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rgbClr val="FF3300"/>
                          </a:solidFill>
                          <a:effectLst/>
                          <a:latin typeface="Arial" charset="0"/>
                          <a:ea typeface="幼圆" pitchFamily="49" charset="-122"/>
                        </a:rPr>
                        <a:t>1       0      0      0</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rgbClr val="FF3300"/>
                          </a:solidFill>
                          <a:effectLst/>
                          <a:latin typeface="Arial" charset="0"/>
                          <a:ea typeface="幼圆" pitchFamily="49" charset="-122"/>
                        </a:rPr>
                        <a:t>1       0      0      1</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rgbClr val="FF3300"/>
                          </a:solidFill>
                          <a:effectLst/>
                          <a:latin typeface="Arial" charset="0"/>
                          <a:ea typeface="幼圆" pitchFamily="49" charset="-122"/>
                        </a:rPr>
                        <a:t>0       1      0      0</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rgbClr val="FF3300"/>
                          </a:solidFill>
                          <a:effectLst/>
                          <a:latin typeface="Arial" charset="0"/>
                          <a:ea typeface="幼圆" pitchFamily="49" charset="-122"/>
                        </a:rPr>
                        <a:t>0       1      0      1</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rgbClr val="FF3300"/>
                          </a:solidFill>
                          <a:effectLst/>
                          <a:latin typeface="Arial" charset="0"/>
                          <a:ea typeface="幼圆" pitchFamily="49" charset="-122"/>
                        </a:rPr>
                        <a:t>1       1      0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rgbClr val="FF3300"/>
                          </a:solidFill>
                          <a:effectLst/>
                          <a:latin typeface="Arial" charset="0"/>
                          <a:ea typeface="幼圆" pitchFamily="49" charset="-122"/>
                        </a:rPr>
                        <a:t>×     ×     1      ×</a:t>
                      </a:r>
                    </a:p>
                  </a:txBody>
                  <a:tcPr marT="45716" marB="45716" horzOverflow="overflow">
                    <a:lnL w="28575" cap="flat" cmpd="tri" algn="ctr">
                      <a:solidFill>
                        <a:schemeClr val="tx1"/>
                      </a:solidFill>
                      <a:prstDash val="solid"/>
                      <a:round/>
                      <a:headEnd type="none" w="med" len="med"/>
                      <a:tailEnd type="none" w="med" len="med"/>
                    </a:lnL>
                    <a:lnR w="12700" cap="flat" cmpd="tri" algn="ctr">
                      <a:solidFill>
                        <a:schemeClr val="tx1"/>
                      </a:solidFill>
                      <a:prstDash val="solid"/>
                      <a:round/>
                      <a:headEnd type="none" w="med" len="med"/>
                      <a:tailEnd type="none" w="med" len="med"/>
                    </a:lnR>
                    <a:lnT w="12700" cap="flat" cmpd="tri" algn="ctr">
                      <a:solidFill>
                        <a:schemeClr val="tx1"/>
                      </a:solidFill>
                      <a:prstDash val="solid"/>
                      <a:round/>
                      <a:headEnd type="none" w="med" len="med"/>
                      <a:tailEnd type="none" w="med" len="med"/>
                    </a:lnT>
                    <a:lnB w="28575" cap="flat" cmpd="tri"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just" eaLnBrk="0" hangingPunct="0">
                        <a:spcBef>
                          <a:spcPct val="20000"/>
                        </a:spcBef>
                        <a:defRPr sz="2800" b="1">
                          <a:solidFill>
                            <a:schemeClr val="accent2"/>
                          </a:solidFill>
                          <a:latin typeface="Arial" charset="0"/>
                          <a:ea typeface="幼圆" pitchFamily="49" charset="-122"/>
                        </a:defRPr>
                      </a:lvl1pPr>
                      <a:lvl2pPr marL="742950" indent="-285750" algn="just" eaLnBrk="0" hangingPunct="0">
                        <a:spcBef>
                          <a:spcPct val="20000"/>
                        </a:spcBef>
                        <a:defRPr sz="2400" b="1">
                          <a:solidFill>
                            <a:schemeClr val="tx1"/>
                          </a:solidFill>
                          <a:latin typeface="Arial" charset="0"/>
                          <a:ea typeface="宋体" pitchFamily="2" charset="-122"/>
                        </a:defRPr>
                      </a:lvl2pPr>
                      <a:lvl3pPr marL="1143000" indent="-228600" algn="just" eaLnBrk="0" hangingPunct="0">
                        <a:spcBef>
                          <a:spcPct val="20000"/>
                        </a:spcBef>
                        <a:defRPr sz="2000">
                          <a:solidFill>
                            <a:schemeClr val="tx1"/>
                          </a:solidFill>
                          <a:latin typeface="Arial" charset="0"/>
                          <a:ea typeface="宋体" pitchFamily="2" charset="-122"/>
                        </a:defRPr>
                      </a:lvl3pPr>
                      <a:lvl4pPr marL="1600200" indent="-228600" algn="just" eaLnBrk="0" hangingPunct="0">
                        <a:spcBef>
                          <a:spcPct val="20000"/>
                        </a:spcBef>
                        <a:defRPr>
                          <a:solidFill>
                            <a:schemeClr val="tx1"/>
                          </a:solidFill>
                          <a:latin typeface="Arial" charset="0"/>
                          <a:ea typeface="宋体" pitchFamily="2" charset="-122"/>
                        </a:defRPr>
                      </a:lvl4pPr>
                      <a:lvl5pPr marL="2057400" indent="-228600" algn="just" eaLnBrk="0" hangingPunct="0">
                        <a:spcBef>
                          <a:spcPct val="20000"/>
                        </a:spcBef>
                        <a:defRPr>
                          <a:solidFill>
                            <a:schemeClr val="tx1"/>
                          </a:solidFill>
                          <a:latin typeface="Arial" charset="0"/>
                          <a:ea typeface="宋体" pitchFamily="2" charset="-122"/>
                        </a:defRPr>
                      </a:lvl5pPr>
                      <a:lvl6pPr marL="2514600" indent="-228600" algn="just" eaLnBrk="0" fontAlgn="base" hangingPunct="0">
                        <a:spcBef>
                          <a:spcPct val="20000"/>
                        </a:spcBef>
                        <a:spcAft>
                          <a:spcPct val="0"/>
                        </a:spcAft>
                        <a:defRPr>
                          <a:solidFill>
                            <a:schemeClr val="tx1"/>
                          </a:solidFill>
                          <a:latin typeface="Arial" charset="0"/>
                          <a:ea typeface="宋体" pitchFamily="2" charset="-122"/>
                        </a:defRPr>
                      </a:lvl6pPr>
                      <a:lvl7pPr marL="2971800" indent="-228600" algn="just" eaLnBrk="0" fontAlgn="base" hangingPunct="0">
                        <a:spcBef>
                          <a:spcPct val="20000"/>
                        </a:spcBef>
                        <a:spcAft>
                          <a:spcPct val="0"/>
                        </a:spcAft>
                        <a:defRPr>
                          <a:solidFill>
                            <a:schemeClr val="tx1"/>
                          </a:solidFill>
                          <a:latin typeface="Arial" charset="0"/>
                          <a:ea typeface="宋体" pitchFamily="2" charset="-122"/>
                        </a:defRPr>
                      </a:lvl7pPr>
                      <a:lvl8pPr marL="3429000" indent="-228600" algn="just" eaLnBrk="0" fontAlgn="base" hangingPunct="0">
                        <a:spcBef>
                          <a:spcPct val="20000"/>
                        </a:spcBef>
                        <a:spcAft>
                          <a:spcPct val="0"/>
                        </a:spcAft>
                        <a:defRPr>
                          <a:solidFill>
                            <a:schemeClr val="tx1"/>
                          </a:solidFill>
                          <a:latin typeface="Arial" charset="0"/>
                          <a:ea typeface="宋体" pitchFamily="2" charset="-122"/>
                        </a:defRPr>
                      </a:lvl8pPr>
                      <a:lvl9pPr marL="3886200" indent="-228600" algn="just"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rgbClr val="FF3300"/>
                          </a:solidFill>
                          <a:effectLst/>
                          <a:latin typeface="Arial" charset="0"/>
                          <a:ea typeface="幼圆" pitchFamily="49" charset="-122"/>
                        </a:rPr>
                        <a:t>写入</a:t>
                      </a:r>
                      <a:r>
                        <a:rPr kumimoji="0" lang="en-US" altLang="zh-CN" sz="2800" b="0" i="0" u="none" strike="noStrike" cap="none" normalizeH="0" baseline="0" dirty="0" smtClean="0">
                          <a:ln>
                            <a:noFill/>
                          </a:ln>
                          <a:solidFill>
                            <a:srgbClr val="FF3300"/>
                          </a:solidFill>
                          <a:effectLst/>
                          <a:latin typeface="Arial" charset="0"/>
                          <a:ea typeface="幼圆" pitchFamily="49" charset="-122"/>
                        </a:rPr>
                        <a:t>ICW1</a:t>
                      </a:r>
                      <a:r>
                        <a:rPr kumimoji="0" lang="zh-CN" altLang="en-US" sz="2800" b="0" i="0" u="none" strike="noStrike" cap="none" normalizeH="0" baseline="0" dirty="0" smtClean="0">
                          <a:ln>
                            <a:noFill/>
                          </a:ln>
                          <a:solidFill>
                            <a:srgbClr val="FF3300"/>
                          </a:solidFill>
                          <a:effectLst/>
                          <a:latin typeface="Arial" charset="0"/>
                          <a:ea typeface="幼圆" pitchFamily="49" charset="-122"/>
                        </a:rPr>
                        <a:t>、</a:t>
                      </a:r>
                      <a:r>
                        <a:rPr kumimoji="0" lang="en-US" altLang="zh-CN" sz="2800" b="0" i="0" u="none" strike="noStrike" cap="none" normalizeH="0" baseline="0" dirty="0" smtClean="0">
                          <a:ln>
                            <a:noFill/>
                          </a:ln>
                          <a:solidFill>
                            <a:srgbClr val="FF3300"/>
                          </a:solidFill>
                          <a:effectLst/>
                          <a:latin typeface="Arial" charset="0"/>
                          <a:ea typeface="幼圆" pitchFamily="49" charset="-122"/>
                        </a:rPr>
                        <a:t>OCW2</a:t>
                      </a:r>
                      <a:r>
                        <a:rPr kumimoji="0" lang="zh-CN" altLang="en-US" sz="2800" b="0" i="0" u="none" strike="noStrike" cap="none" normalizeH="0" baseline="0" dirty="0" smtClean="0">
                          <a:ln>
                            <a:noFill/>
                          </a:ln>
                          <a:solidFill>
                            <a:srgbClr val="FF3300"/>
                          </a:solidFill>
                          <a:effectLst/>
                          <a:latin typeface="Arial" charset="0"/>
                          <a:ea typeface="幼圆" pitchFamily="49" charset="-122"/>
                        </a:rPr>
                        <a:t>和</a:t>
                      </a:r>
                      <a:r>
                        <a:rPr kumimoji="0" lang="en-US" altLang="zh-CN" sz="2800" b="0" i="0" u="none" strike="noStrike" cap="none" normalizeH="0" baseline="0" dirty="0" smtClean="0">
                          <a:ln>
                            <a:noFill/>
                          </a:ln>
                          <a:solidFill>
                            <a:srgbClr val="FF3300"/>
                          </a:solidFill>
                          <a:effectLst/>
                          <a:latin typeface="Arial" charset="0"/>
                          <a:ea typeface="幼圆" pitchFamily="49" charset="-122"/>
                        </a:rPr>
                        <a:t>OCW3</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rgbClr val="FF3300"/>
                          </a:solidFill>
                          <a:effectLst/>
                          <a:latin typeface="Arial" charset="0"/>
                          <a:ea typeface="幼圆" pitchFamily="49" charset="-122"/>
                        </a:rPr>
                        <a:t>写入</a:t>
                      </a:r>
                      <a:r>
                        <a:rPr kumimoji="0" lang="en-US" altLang="zh-CN" sz="2800" b="0" i="0" u="none" strike="noStrike" cap="none" normalizeH="0" baseline="0" dirty="0" smtClean="0">
                          <a:ln>
                            <a:noFill/>
                          </a:ln>
                          <a:solidFill>
                            <a:srgbClr val="FF3300"/>
                          </a:solidFill>
                          <a:effectLst/>
                          <a:latin typeface="Arial" charset="0"/>
                          <a:ea typeface="幼圆" pitchFamily="49" charset="-122"/>
                        </a:rPr>
                        <a:t>ICW2</a:t>
                      </a:r>
                      <a:r>
                        <a:rPr kumimoji="0" lang="en-US" altLang="zh-CN" sz="2800" b="0" i="0" u="none" strike="noStrike" cap="none" normalizeH="0" baseline="0" dirty="0" smtClean="0">
                          <a:ln>
                            <a:noFill/>
                          </a:ln>
                          <a:solidFill>
                            <a:srgbClr val="FF3300"/>
                          </a:solidFill>
                          <a:effectLst/>
                          <a:latin typeface="Times New Roman" pitchFamily="18" charset="0"/>
                          <a:ea typeface="幼圆" pitchFamily="49" charset="-122"/>
                        </a:rPr>
                        <a:t>~</a:t>
                      </a:r>
                      <a:r>
                        <a:rPr kumimoji="0" lang="en-US" altLang="zh-CN" sz="2800" b="0" i="0" u="none" strike="noStrike" cap="none" normalizeH="0" baseline="0" dirty="0" smtClean="0">
                          <a:ln>
                            <a:noFill/>
                          </a:ln>
                          <a:solidFill>
                            <a:srgbClr val="FF3300"/>
                          </a:solidFill>
                          <a:effectLst/>
                          <a:latin typeface="Arial" charset="0"/>
                          <a:ea typeface="幼圆" pitchFamily="49" charset="-122"/>
                        </a:rPr>
                        <a:t>ICW4</a:t>
                      </a:r>
                      <a:r>
                        <a:rPr kumimoji="0" lang="zh-CN" altLang="en-US" sz="2800" b="0" i="0" u="none" strike="noStrike" cap="none" normalizeH="0" baseline="0" dirty="0" smtClean="0">
                          <a:ln>
                            <a:noFill/>
                          </a:ln>
                          <a:solidFill>
                            <a:srgbClr val="FF3300"/>
                          </a:solidFill>
                          <a:effectLst/>
                          <a:latin typeface="Arial" charset="0"/>
                          <a:ea typeface="幼圆" pitchFamily="49" charset="-122"/>
                        </a:rPr>
                        <a:t>和</a:t>
                      </a:r>
                      <a:r>
                        <a:rPr kumimoji="0" lang="en-US" altLang="zh-CN" sz="2800" b="0" i="0" u="none" strike="noStrike" cap="none" normalizeH="0" baseline="0" dirty="0" smtClean="0">
                          <a:ln>
                            <a:noFill/>
                          </a:ln>
                          <a:solidFill>
                            <a:srgbClr val="FF3300"/>
                          </a:solidFill>
                          <a:effectLst/>
                          <a:latin typeface="Arial" charset="0"/>
                          <a:ea typeface="幼圆" pitchFamily="49" charset="-122"/>
                        </a:rPr>
                        <a:t>OCW1</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rgbClr val="FF3300"/>
                          </a:solidFill>
                          <a:effectLst/>
                          <a:latin typeface="Arial" charset="0"/>
                          <a:ea typeface="幼圆" pitchFamily="49" charset="-122"/>
                        </a:rPr>
                        <a:t>读出</a:t>
                      </a:r>
                      <a:r>
                        <a:rPr kumimoji="0" lang="en-US" altLang="zh-CN" sz="2800" b="0" i="0" u="none" strike="noStrike" cap="none" normalizeH="0" baseline="0" dirty="0" smtClean="0">
                          <a:ln>
                            <a:noFill/>
                          </a:ln>
                          <a:solidFill>
                            <a:srgbClr val="FF3300"/>
                          </a:solidFill>
                          <a:effectLst/>
                          <a:latin typeface="Arial" charset="0"/>
                          <a:ea typeface="幼圆" pitchFamily="49" charset="-122"/>
                        </a:rPr>
                        <a:t>IRR</a:t>
                      </a:r>
                      <a:r>
                        <a:rPr kumimoji="0" lang="zh-CN" altLang="en-US" sz="2800" b="0" i="0" u="none" strike="noStrike" cap="none" normalizeH="0" baseline="0" dirty="0" smtClean="0">
                          <a:ln>
                            <a:noFill/>
                          </a:ln>
                          <a:solidFill>
                            <a:srgbClr val="FF3300"/>
                          </a:solidFill>
                          <a:effectLst/>
                          <a:latin typeface="Arial" charset="0"/>
                          <a:ea typeface="幼圆" pitchFamily="49" charset="-122"/>
                        </a:rPr>
                        <a:t>、</a:t>
                      </a:r>
                      <a:r>
                        <a:rPr kumimoji="0" lang="en-US" altLang="zh-CN" sz="2800" b="0" i="0" u="none" strike="noStrike" cap="none" normalizeH="0" baseline="0" dirty="0" smtClean="0">
                          <a:ln>
                            <a:noFill/>
                          </a:ln>
                          <a:solidFill>
                            <a:srgbClr val="FF3300"/>
                          </a:solidFill>
                          <a:effectLst/>
                          <a:latin typeface="Arial" charset="0"/>
                          <a:ea typeface="幼圆" pitchFamily="49" charset="-122"/>
                        </a:rPr>
                        <a:t>ISR</a:t>
                      </a:r>
                      <a:r>
                        <a:rPr kumimoji="0" lang="zh-CN" altLang="en-US" sz="2800" b="0" i="0" u="none" strike="noStrike" cap="none" normalizeH="0" baseline="0" dirty="0" smtClean="0">
                          <a:ln>
                            <a:noFill/>
                          </a:ln>
                          <a:solidFill>
                            <a:srgbClr val="FF3300"/>
                          </a:solidFill>
                          <a:effectLst/>
                          <a:latin typeface="Arial" charset="0"/>
                          <a:ea typeface="幼圆" pitchFamily="49" charset="-122"/>
                        </a:rPr>
                        <a:t>和查询字</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rgbClr val="FF3300"/>
                          </a:solidFill>
                          <a:effectLst/>
                          <a:latin typeface="Arial" charset="0"/>
                          <a:ea typeface="幼圆" pitchFamily="49" charset="-122"/>
                        </a:rPr>
                        <a:t>读出</a:t>
                      </a:r>
                      <a:r>
                        <a:rPr kumimoji="0" lang="en-US" altLang="zh-CN" sz="2800" b="0" i="0" u="none" strike="noStrike" cap="none" normalizeH="0" baseline="0" dirty="0" smtClean="0">
                          <a:ln>
                            <a:noFill/>
                          </a:ln>
                          <a:solidFill>
                            <a:srgbClr val="FF3300"/>
                          </a:solidFill>
                          <a:effectLst/>
                          <a:latin typeface="Arial" charset="0"/>
                          <a:ea typeface="幼圆" pitchFamily="49" charset="-122"/>
                        </a:rPr>
                        <a:t>IMR</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rgbClr val="FF3300"/>
                          </a:solidFill>
                          <a:effectLst/>
                          <a:latin typeface="Arial" charset="0"/>
                          <a:ea typeface="幼圆" pitchFamily="49" charset="-122"/>
                        </a:rPr>
                        <a:t>数据总线高阻状态</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rgbClr val="FF3300"/>
                          </a:solidFill>
                          <a:effectLst/>
                          <a:latin typeface="Arial" charset="0"/>
                          <a:ea typeface="幼圆" pitchFamily="49" charset="-122"/>
                        </a:rPr>
                        <a:t>数据总线高阻状态</a:t>
                      </a:r>
                    </a:p>
                  </a:txBody>
                  <a:tcPr marT="45716" marB="45716" horzOverflow="overflow">
                    <a:lnL w="12700" cap="flat" cmpd="tri" algn="ctr">
                      <a:solidFill>
                        <a:schemeClr val="tx1"/>
                      </a:solidFill>
                      <a:prstDash val="solid"/>
                      <a:round/>
                      <a:headEnd type="none" w="med" len="med"/>
                      <a:tailEnd type="none" w="med" len="med"/>
                    </a:lnL>
                    <a:lnR w="28575" cap="flat" cmpd="tri" algn="ctr">
                      <a:solidFill>
                        <a:schemeClr val="tx1"/>
                      </a:solidFill>
                      <a:prstDash val="solid"/>
                      <a:round/>
                      <a:headEnd type="none" w="med" len="med"/>
                      <a:tailEnd type="none" w="med" len="med"/>
                    </a:lnR>
                    <a:lnT w="12700" cap="flat" cmpd="tri" algn="ctr">
                      <a:solidFill>
                        <a:schemeClr val="tx1"/>
                      </a:solidFill>
                      <a:prstDash val="solid"/>
                      <a:round/>
                      <a:headEnd type="none" w="med" len="med"/>
                      <a:tailEnd type="none" w="med" len="med"/>
                    </a:lnT>
                    <a:lnB w="28575" cap="flat" cmpd="tri"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68313" y="161925"/>
            <a:ext cx="8229600" cy="56832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kern="1200" dirty="0" smtClean="0">
                <a:solidFill>
                  <a:srgbClr val="000099"/>
                </a:solidFill>
                <a:latin typeface="+mn-lt"/>
                <a:ea typeface="+mn-ea"/>
                <a:cs typeface="+mn-cs"/>
              </a:rPr>
              <a:t>3. </a:t>
            </a:r>
            <a:r>
              <a:rPr lang="zh-CN" altLang="en-US" kern="1200" dirty="0" smtClean="0">
                <a:solidFill>
                  <a:srgbClr val="000099"/>
                </a:solidFill>
                <a:latin typeface="+mn-lt"/>
                <a:ea typeface="+mn-ea"/>
                <a:cs typeface="+mn-cs"/>
              </a:rPr>
              <a:t>中断</a:t>
            </a:r>
            <a:r>
              <a:rPr lang="zh-CN" altLang="en-US" kern="1200" dirty="0">
                <a:solidFill>
                  <a:srgbClr val="000099"/>
                </a:solidFill>
                <a:latin typeface="+mn-lt"/>
                <a:ea typeface="+mn-ea"/>
                <a:cs typeface="+mn-cs"/>
              </a:rPr>
              <a:t>级连</a:t>
            </a:r>
          </a:p>
        </p:txBody>
      </p:sp>
      <p:sp>
        <p:nvSpPr>
          <p:cNvPr id="40963" name="AutoShape 3" descr="074">
            <a:hlinkClick r:id="rId2" action="ppaction://hlinksldjump"/>
          </p:cNvPr>
          <p:cNvSpPr>
            <a:spLocks noChangeArrowheads="1"/>
          </p:cNvSpPr>
          <p:nvPr/>
        </p:nvSpPr>
        <p:spPr bwMode="auto">
          <a:xfrm>
            <a:off x="7542330" y="5004175"/>
            <a:ext cx="1035050" cy="395287"/>
          </a:xfrm>
          <a:prstGeom prst="roundRect">
            <a:avLst>
              <a:gd name="adj" fmla="val 16667"/>
            </a:avLst>
          </a:prstGeom>
          <a:blipFill dpi="0" rotWithShape="0">
            <a:blip r:embed="rId3" cstate="print"/>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pPr>
            <a:r>
              <a:rPr kumimoji="1" lang="zh-CN" altLang="en-US" sz="2000" b="1" dirty="0">
                <a:solidFill>
                  <a:srgbClr val="A50021"/>
                </a:solidFill>
                <a:latin typeface="Tahoma" pitchFamily="34" charset="0"/>
              </a:rPr>
              <a:t>动画</a:t>
            </a:r>
          </a:p>
        </p:txBody>
      </p:sp>
      <p:sp>
        <p:nvSpPr>
          <p:cNvPr id="40964" name="AutoShape 4" descr="074">
            <a:hlinkClick r:id="rId4" action="ppaction://hlinksldjump"/>
          </p:cNvPr>
          <p:cNvSpPr>
            <a:spLocks noChangeArrowheads="1"/>
          </p:cNvSpPr>
          <p:nvPr/>
        </p:nvSpPr>
        <p:spPr bwMode="auto">
          <a:xfrm>
            <a:off x="6324718" y="5004175"/>
            <a:ext cx="1127125" cy="395287"/>
          </a:xfrm>
          <a:prstGeom prst="roundRect">
            <a:avLst>
              <a:gd name="adj" fmla="val 16667"/>
            </a:avLst>
          </a:prstGeom>
          <a:blipFill dpi="0" rotWithShape="0">
            <a:blip r:embed="rId5" cstate="print"/>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pPr>
            <a:r>
              <a:rPr kumimoji="1" lang="zh-CN" altLang="en-US" sz="2000" b="1" dirty="0">
                <a:solidFill>
                  <a:srgbClr val="A50021"/>
                </a:solidFill>
                <a:latin typeface="Tahoma" pitchFamily="34" charset="0"/>
              </a:rPr>
              <a:t>示例</a:t>
            </a:r>
          </a:p>
        </p:txBody>
      </p:sp>
      <p:sp>
        <p:nvSpPr>
          <p:cNvPr id="1390598" name="Rectangle 6"/>
          <p:cNvSpPr>
            <a:spLocks noGrp="1" noChangeArrowheads="1"/>
          </p:cNvSpPr>
          <p:nvPr>
            <p:ph type="body" idx="1"/>
          </p:nvPr>
        </p:nvSpPr>
        <p:spPr>
          <a:xfrm>
            <a:off x="468313" y="981076"/>
            <a:ext cx="8229600" cy="3753070"/>
          </a:xfrm>
          <a:noFill/>
        </p:spPr>
        <p:txBody>
          <a:bodyPr/>
          <a:lstStyle/>
          <a:p>
            <a:pPr eaLnBrk="1" hangingPunct="1"/>
            <a:r>
              <a:rPr kumimoji="1" lang="zh-CN" altLang="en-US" dirty="0" smtClean="0">
                <a:solidFill>
                  <a:srgbClr val="003399"/>
                </a:solidFill>
              </a:rPr>
              <a:t>一个系统中，</a:t>
            </a:r>
            <a:r>
              <a:rPr kumimoji="1" lang="en-US" altLang="zh-CN" dirty="0" smtClean="0">
                <a:solidFill>
                  <a:srgbClr val="003399"/>
                </a:solidFill>
              </a:rPr>
              <a:t>8259A</a:t>
            </a:r>
            <a:r>
              <a:rPr kumimoji="1" lang="zh-CN" altLang="en-US" dirty="0" smtClean="0">
                <a:solidFill>
                  <a:srgbClr val="003399"/>
                </a:solidFill>
              </a:rPr>
              <a:t>可以级联，一个主</a:t>
            </a:r>
            <a:r>
              <a:rPr kumimoji="1" lang="en-US" altLang="zh-CN" dirty="0" smtClean="0">
                <a:solidFill>
                  <a:srgbClr val="003399"/>
                </a:solidFill>
              </a:rPr>
              <a:t>8259A</a:t>
            </a:r>
            <a:r>
              <a:rPr kumimoji="1" lang="zh-CN" altLang="en-US" dirty="0" smtClean="0">
                <a:solidFill>
                  <a:srgbClr val="003399"/>
                </a:solidFill>
              </a:rPr>
              <a:t>，可联接多达</a:t>
            </a:r>
            <a:r>
              <a:rPr kumimoji="1" lang="en-US" altLang="zh-CN" dirty="0" smtClean="0">
                <a:solidFill>
                  <a:srgbClr val="003399"/>
                </a:solidFill>
              </a:rPr>
              <a:t>8</a:t>
            </a:r>
            <a:r>
              <a:rPr kumimoji="1" lang="zh-CN" altLang="en-US" dirty="0" smtClean="0">
                <a:solidFill>
                  <a:srgbClr val="003399"/>
                </a:solidFill>
              </a:rPr>
              <a:t>个从</a:t>
            </a:r>
            <a:r>
              <a:rPr kumimoji="1" lang="en-US" altLang="zh-CN" dirty="0" smtClean="0">
                <a:solidFill>
                  <a:srgbClr val="003399"/>
                </a:solidFill>
              </a:rPr>
              <a:t>8259A</a:t>
            </a:r>
            <a:r>
              <a:rPr kumimoji="1" lang="zh-CN" altLang="en-US" dirty="0" smtClean="0">
                <a:solidFill>
                  <a:srgbClr val="003399"/>
                </a:solidFill>
              </a:rPr>
              <a:t>；</a:t>
            </a:r>
            <a:endParaRPr kumimoji="1" lang="en-US" altLang="zh-CN" dirty="0" smtClean="0">
              <a:solidFill>
                <a:srgbClr val="003399"/>
              </a:solidFill>
            </a:endParaRPr>
          </a:p>
          <a:p>
            <a:pPr eaLnBrk="1" hangingPunct="1"/>
            <a:r>
              <a:rPr kumimoji="1" lang="zh-CN" altLang="en-US" smtClean="0">
                <a:solidFill>
                  <a:srgbClr val="003399"/>
                </a:solidFill>
              </a:rPr>
              <a:t>级联时</a:t>
            </a:r>
            <a:r>
              <a:rPr kumimoji="1" lang="zh-CN" altLang="en-US" dirty="0" smtClean="0">
                <a:solidFill>
                  <a:srgbClr val="003399"/>
                </a:solidFill>
              </a:rPr>
              <a:t>，主</a:t>
            </a:r>
            <a:r>
              <a:rPr kumimoji="1" lang="en-US" altLang="zh-CN" dirty="0" smtClean="0">
                <a:solidFill>
                  <a:srgbClr val="003399"/>
                </a:solidFill>
              </a:rPr>
              <a:t>8259A</a:t>
            </a:r>
            <a:r>
              <a:rPr kumimoji="1" lang="zh-CN" altLang="en-US" dirty="0" smtClean="0">
                <a:solidFill>
                  <a:srgbClr val="003399"/>
                </a:solidFill>
              </a:rPr>
              <a:t>的三条级联线</a:t>
            </a:r>
            <a:r>
              <a:rPr kumimoji="1" lang="en-US" altLang="zh-CN" dirty="0" smtClean="0">
                <a:solidFill>
                  <a:srgbClr val="003399"/>
                </a:solidFill>
              </a:rPr>
              <a:t>CAS0~CAS2</a:t>
            </a:r>
            <a:r>
              <a:rPr kumimoji="1" lang="zh-CN" altLang="en-US" dirty="0" smtClean="0">
                <a:solidFill>
                  <a:srgbClr val="003399"/>
                </a:solidFill>
              </a:rPr>
              <a:t>作为输出线，连至每个从</a:t>
            </a:r>
            <a:r>
              <a:rPr kumimoji="1" lang="en-US" altLang="zh-CN" dirty="0" smtClean="0">
                <a:solidFill>
                  <a:srgbClr val="003399"/>
                </a:solidFill>
              </a:rPr>
              <a:t>8259A</a:t>
            </a:r>
            <a:r>
              <a:rPr kumimoji="1" lang="zh-CN" altLang="en-US" dirty="0" smtClean="0">
                <a:solidFill>
                  <a:srgbClr val="003399"/>
                </a:solidFill>
              </a:rPr>
              <a:t>的</a:t>
            </a:r>
            <a:r>
              <a:rPr kumimoji="1" lang="en-US" altLang="zh-CN" dirty="0" smtClean="0">
                <a:solidFill>
                  <a:srgbClr val="003399"/>
                </a:solidFill>
              </a:rPr>
              <a:t>CAS0~CAS2</a:t>
            </a:r>
            <a:r>
              <a:rPr kumimoji="1" lang="zh-CN" altLang="en-US" dirty="0" smtClean="0">
                <a:solidFill>
                  <a:srgbClr val="003399"/>
                </a:solidFill>
              </a:rPr>
              <a:t>；</a:t>
            </a:r>
            <a:endParaRPr kumimoji="1" lang="en-US" altLang="zh-CN" dirty="0" smtClean="0">
              <a:solidFill>
                <a:srgbClr val="003399"/>
              </a:solidFill>
            </a:endParaRPr>
          </a:p>
          <a:p>
            <a:pPr eaLnBrk="1" hangingPunct="1"/>
            <a:r>
              <a:rPr kumimoji="1" lang="zh-CN" altLang="en-US" dirty="0" smtClean="0">
                <a:solidFill>
                  <a:srgbClr val="003399"/>
                </a:solidFill>
              </a:rPr>
              <a:t>每个从</a:t>
            </a:r>
            <a:r>
              <a:rPr kumimoji="1" lang="en-US" altLang="zh-CN" dirty="0" smtClean="0">
                <a:solidFill>
                  <a:srgbClr val="003399"/>
                </a:solidFill>
              </a:rPr>
              <a:t>8259A</a:t>
            </a:r>
            <a:r>
              <a:rPr kumimoji="1" lang="zh-CN" altLang="en-US" dirty="0" smtClean="0">
                <a:solidFill>
                  <a:srgbClr val="003399"/>
                </a:solidFill>
              </a:rPr>
              <a:t>的中断请求信号</a:t>
            </a:r>
            <a:r>
              <a:rPr kumimoji="1" lang="en-US" altLang="zh-CN" dirty="0" smtClean="0">
                <a:solidFill>
                  <a:srgbClr val="003399"/>
                </a:solidFill>
              </a:rPr>
              <a:t>INT</a:t>
            </a:r>
            <a:r>
              <a:rPr kumimoji="1" lang="zh-CN" altLang="en-US" dirty="0" smtClean="0">
                <a:solidFill>
                  <a:srgbClr val="003399"/>
                </a:solidFill>
              </a:rPr>
              <a:t>，连至主</a:t>
            </a:r>
            <a:r>
              <a:rPr kumimoji="1" lang="en-US" altLang="zh-CN" dirty="0" smtClean="0">
                <a:solidFill>
                  <a:srgbClr val="003399"/>
                </a:solidFill>
              </a:rPr>
              <a:t>8259A</a:t>
            </a:r>
            <a:r>
              <a:rPr kumimoji="1" lang="zh-CN" altLang="en-US" dirty="0" smtClean="0">
                <a:solidFill>
                  <a:srgbClr val="003399"/>
                </a:solidFill>
              </a:rPr>
              <a:t>的一个中断请求输入端</a:t>
            </a:r>
            <a:r>
              <a:rPr kumimoji="1" lang="en-US" altLang="zh-CN" dirty="0" smtClean="0">
                <a:solidFill>
                  <a:srgbClr val="003399"/>
                </a:solidFill>
              </a:rPr>
              <a:t>IR</a:t>
            </a:r>
            <a:r>
              <a:rPr kumimoji="1" lang="zh-CN" altLang="en-US" dirty="0" smtClean="0">
                <a:solidFill>
                  <a:srgbClr val="003399"/>
                </a:solidFill>
              </a:rPr>
              <a:t>；</a:t>
            </a:r>
            <a:endParaRPr kumimoji="1" lang="en-US" altLang="zh-CN" dirty="0" smtClean="0">
              <a:solidFill>
                <a:srgbClr val="003399"/>
              </a:solidFill>
            </a:endParaRPr>
          </a:p>
          <a:p>
            <a:pPr eaLnBrk="1" hangingPunct="1"/>
            <a:r>
              <a:rPr kumimoji="1" lang="zh-CN" altLang="en-US" dirty="0" smtClean="0">
                <a:solidFill>
                  <a:srgbClr val="003399"/>
                </a:solidFill>
              </a:rPr>
              <a:t>主</a:t>
            </a:r>
            <a:r>
              <a:rPr kumimoji="1" lang="en-US" altLang="zh-CN" dirty="0" smtClean="0">
                <a:solidFill>
                  <a:srgbClr val="003399"/>
                </a:solidFill>
              </a:rPr>
              <a:t>8259A</a:t>
            </a:r>
            <a:r>
              <a:rPr kumimoji="1" lang="zh-CN" altLang="en-US" dirty="0" smtClean="0">
                <a:solidFill>
                  <a:srgbClr val="003399"/>
                </a:solidFill>
              </a:rPr>
              <a:t>的</a:t>
            </a:r>
            <a:r>
              <a:rPr kumimoji="1" lang="en-US" altLang="zh-CN" dirty="0" smtClean="0">
                <a:solidFill>
                  <a:srgbClr val="003399"/>
                </a:solidFill>
              </a:rPr>
              <a:t>INT</a:t>
            </a:r>
            <a:r>
              <a:rPr kumimoji="1" lang="zh-CN" altLang="en-US" dirty="0" smtClean="0">
                <a:solidFill>
                  <a:srgbClr val="003399"/>
                </a:solidFill>
              </a:rPr>
              <a:t>线连至</a:t>
            </a:r>
            <a:r>
              <a:rPr kumimoji="1" lang="en-US" altLang="zh-CN" dirty="0" smtClean="0">
                <a:solidFill>
                  <a:srgbClr val="003399"/>
                </a:solidFill>
              </a:rPr>
              <a:t>CPU</a:t>
            </a:r>
            <a:r>
              <a:rPr kumimoji="1" lang="zh-CN" altLang="en-US" dirty="0" smtClean="0">
                <a:solidFill>
                  <a:srgbClr val="003399"/>
                </a:solidFill>
              </a:rPr>
              <a:t>的中断请求输入端；</a:t>
            </a:r>
          </a:p>
          <a:p>
            <a:pPr eaLnBrk="1" hangingPunct="1"/>
            <a:r>
              <a:rPr kumimoji="1" lang="en-US" altLang="zh-CN" dirty="0" smtClean="0">
                <a:solidFill>
                  <a:srgbClr val="003399"/>
                </a:solidFill>
              </a:rPr>
              <a:t>SP*/EN*</a:t>
            </a:r>
            <a:r>
              <a:rPr kumimoji="1" lang="zh-CN" altLang="en-US" dirty="0" smtClean="0">
                <a:solidFill>
                  <a:srgbClr val="003399"/>
                </a:solidFill>
              </a:rPr>
              <a:t>在非缓冲方式下，规定该</a:t>
            </a:r>
            <a:r>
              <a:rPr kumimoji="1" lang="en-US" altLang="zh-CN" dirty="0" smtClean="0">
                <a:solidFill>
                  <a:srgbClr val="003399"/>
                </a:solidFill>
              </a:rPr>
              <a:t>8259A</a:t>
            </a:r>
            <a:r>
              <a:rPr kumimoji="1" lang="zh-CN" altLang="en-US" dirty="0" smtClean="0">
                <a:solidFill>
                  <a:srgbClr val="003399"/>
                </a:solidFill>
              </a:rPr>
              <a:t>是主片（</a:t>
            </a:r>
            <a:r>
              <a:rPr kumimoji="1" lang="en-US" altLang="zh-CN" dirty="0" smtClean="0">
                <a:solidFill>
                  <a:srgbClr val="003399"/>
                </a:solidFill>
              </a:rPr>
              <a:t>SP*</a:t>
            </a:r>
            <a:r>
              <a:rPr kumimoji="1" lang="zh-CN" altLang="en-US" dirty="0" smtClean="0">
                <a:solidFill>
                  <a:srgbClr val="003399"/>
                </a:solidFill>
              </a:rPr>
              <a:t>＝</a:t>
            </a:r>
            <a:r>
              <a:rPr kumimoji="1" lang="en-US" altLang="zh-CN" dirty="0" smtClean="0">
                <a:solidFill>
                  <a:srgbClr val="003399"/>
                </a:solidFill>
              </a:rPr>
              <a:t>1</a:t>
            </a:r>
            <a:r>
              <a:rPr kumimoji="1" lang="zh-CN" altLang="en-US" dirty="0" smtClean="0">
                <a:solidFill>
                  <a:srgbClr val="003399"/>
                </a:solidFill>
              </a:rPr>
              <a:t>）还是从片（</a:t>
            </a:r>
            <a:r>
              <a:rPr kumimoji="1" lang="en-US" altLang="zh-CN" dirty="0" smtClean="0">
                <a:solidFill>
                  <a:srgbClr val="003399"/>
                </a:solidFill>
              </a:rPr>
              <a:t>SP*</a:t>
            </a:r>
            <a:r>
              <a:rPr kumimoji="1" lang="zh-CN" altLang="en-US" dirty="0" smtClean="0">
                <a:solidFill>
                  <a:srgbClr val="003399"/>
                </a:solidFill>
              </a:rPr>
              <a:t>＝</a:t>
            </a:r>
            <a:r>
              <a:rPr kumimoji="1" lang="en-US" altLang="zh-CN" dirty="0" smtClean="0">
                <a:solidFill>
                  <a:srgbClr val="003399"/>
                </a:solidFill>
              </a:rPr>
              <a:t>0</a:t>
            </a:r>
            <a:r>
              <a:rPr kumimoji="1" lang="zh-CN" altLang="en-US" dirty="0" smtClean="0">
                <a:solidFill>
                  <a:srgbClr val="003399"/>
                </a:solidFill>
              </a:rPr>
              <a:t>）。</a:t>
            </a:r>
            <a:endParaRPr lang="zh-CN" altLang="en-US" dirty="0" smtClean="0">
              <a:solidFill>
                <a:srgbClr val="003399"/>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90598">
                                            <p:txEl>
                                              <p:pRg st="1" end="1"/>
                                            </p:txEl>
                                          </p:spTgt>
                                        </p:tgtEl>
                                        <p:attrNameLst>
                                          <p:attrName>style.visibility</p:attrName>
                                        </p:attrNameLst>
                                      </p:cBhvr>
                                      <p:to>
                                        <p:strVal val="visible"/>
                                      </p:to>
                                    </p:set>
                                    <p:animEffect transition="in" filter="dissolve">
                                      <p:cBhvr>
                                        <p:cTn id="7" dur="500"/>
                                        <p:tgtEl>
                                          <p:spTgt spid="139059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90598">
                                            <p:txEl>
                                              <p:pRg st="2" end="2"/>
                                            </p:txEl>
                                          </p:spTgt>
                                        </p:tgtEl>
                                        <p:attrNameLst>
                                          <p:attrName>style.visibility</p:attrName>
                                        </p:attrNameLst>
                                      </p:cBhvr>
                                      <p:to>
                                        <p:strVal val="visible"/>
                                      </p:to>
                                    </p:set>
                                    <p:animEffect transition="in" filter="dissolve">
                                      <p:cBhvr>
                                        <p:cTn id="12" dur="500"/>
                                        <p:tgtEl>
                                          <p:spTgt spid="139059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90598">
                                            <p:txEl>
                                              <p:pRg st="3" end="3"/>
                                            </p:txEl>
                                          </p:spTgt>
                                        </p:tgtEl>
                                        <p:attrNameLst>
                                          <p:attrName>style.visibility</p:attrName>
                                        </p:attrNameLst>
                                      </p:cBhvr>
                                      <p:to>
                                        <p:strVal val="visible"/>
                                      </p:to>
                                    </p:set>
                                    <p:animEffect transition="in" filter="dissolve">
                                      <p:cBhvr>
                                        <p:cTn id="17" dur="500"/>
                                        <p:tgtEl>
                                          <p:spTgt spid="139059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90598">
                                            <p:txEl>
                                              <p:pRg st="4" end="4"/>
                                            </p:txEl>
                                          </p:spTgt>
                                        </p:tgtEl>
                                        <p:attrNameLst>
                                          <p:attrName>style.visibility</p:attrName>
                                        </p:attrNameLst>
                                      </p:cBhvr>
                                      <p:to>
                                        <p:strVal val="visible"/>
                                      </p:to>
                                    </p:set>
                                    <p:animEffect transition="in" filter="dissolve">
                                      <p:cBhvr>
                                        <p:cTn id="22" dur="500"/>
                                        <p:tgtEl>
                                          <p:spTgt spid="13905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46063" y="0"/>
            <a:ext cx="7772400" cy="741363"/>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kern="1200" dirty="0" smtClean="0">
                <a:solidFill>
                  <a:srgbClr val="000099"/>
                </a:solidFill>
                <a:latin typeface="+mn-lt"/>
                <a:ea typeface="+mn-ea"/>
                <a:cs typeface="+mn-cs"/>
              </a:rPr>
              <a:t>7.3.2 8259A</a:t>
            </a:r>
            <a:r>
              <a:rPr lang="zh-CN" altLang="en-US" kern="1200" dirty="0">
                <a:solidFill>
                  <a:srgbClr val="000099"/>
                </a:solidFill>
                <a:latin typeface="+mn-lt"/>
                <a:ea typeface="+mn-ea"/>
                <a:cs typeface="+mn-cs"/>
              </a:rPr>
              <a:t>的中断过程</a:t>
            </a:r>
          </a:p>
        </p:txBody>
      </p:sp>
      <p:sp>
        <p:nvSpPr>
          <p:cNvPr id="41987" name="AutoShape 3" descr="074">
            <a:hlinkClick r:id="rId2" action="ppaction://hlinksldjump"/>
          </p:cNvPr>
          <p:cNvSpPr>
            <a:spLocks noChangeArrowheads="1"/>
          </p:cNvSpPr>
          <p:nvPr/>
        </p:nvSpPr>
        <p:spPr bwMode="auto">
          <a:xfrm>
            <a:off x="7451725" y="5454225"/>
            <a:ext cx="1146175" cy="395288"/>
          </a:xfrm>
          <a:prstGeom prst="roundRect">
            <a:avLst>
              <a:gd name="adj" fmla="val 16667"/>
            </a:avLst>
          </a:prstGeom>
          <a:blipFill dpi="0" rotWithShape="0">
            <a:blip r:embed="rId3" cstate="print"/>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pPr>
            <a:r>
              <a:rPr kumimoji="1" lang="zh-CN" altLang="en-US" sz="2000" b="1" dirty="0">
                <a:solidFill>
                  <a:srgbClr val="A50021"/>
                </a:solidFill>
                <a:latin typeface="Tahoma" pitchFamily="34" charset="0"/>
              </a:rPr>
              <a:t>动画</a:t>
            </a:r>
          </a:p>
        </p:txBody>
      </p:sp>
      <p:pic>
        <p:nvPicPr>
          <p:cNvPr id="41988"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36725" y="887413"/>
            <a:ext cx="5715000"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dirty="0" smtClean="0"/>
              <a:t>7.1.1 8088</a:t>
            </a:r>
            <a:r>
              <a:rPr lang="zh-CN" altLang="en-US" dirty="0" smtClean="0"/>
              <a:t>的中断类型</a:t>
            </a:r>
          </a:p>
        </p:txBody>
      </p:sp>
      <p:sp>
        <p:nvSpPr>
          <p:cNvPr id="10243" name="Rectangle 3"/>
          <p:cNvSpPr>
            <a:spLocks noGrp="1" noChangeArrowheads="1"/>
          </p:cNvSpPr>
          <p:nvPr>
            <p:ph type="body" idx="1"/>
          </p:nvPr>
        </p:nvSpPr>
        <p:spPr/>
        <p:txBody>
          <a:bodyPr/>
          <a:lstStyle/>
          <a:p>
            <a:pPr eaLnBrk="1" hangingPunct="1"/>
            <a:r>
              <a:rPr lang="zh-CN" altLang="en-US" sz="2400" b="0" dirty="0" smtClean="0">
                <a:latin typeface="Times New Roman" pitchFamily="18" charset="0"/>
              </a:rPr>
              <a:t>内部中断</a:t>
            </a:r>
            <a:endParaRPr lang="zh-CN" altLang="en-US" sz="2400" b="0" dirty="0" smtClean="0"/>
          </a:p>
          <a:p>
            <a:pPr lvl="1" eaLnBrk="1" hangingPunct="1"/>
            <a:r>
              <a:rPr lang="zh-CN" altLang="en-US" sz="2400" b="0" dirty="0" smtClean="0">
                <a:solidFill>
                  <a:srgbClr val="0000FF"/>
                </a:solidFill>
                <a:latin typeface="Times New Roman" pitchFamily="18" charset="0"/>
              </a:rPr>
              <a:t>除法错中断</a:t>
            </a:r>
          </a:p>
          <a:p>
            <a:pPr lvl="1" eaLnBrk="1" hangingPunct="1"/>
            <a:r>
              <a:rPr lang="zh-CN" altLang="en-US" sz="2400" b="0" dirty="0" smtClean="0">
                <a:solidFill>
                  <a:srgbClr val="0000FF"/>
                </a:solidFill>
                <a:latin typeface="Times New Roman" pitchFamily="18" charset="0"/>
              </a:rPr>
              <a:t>指令中断</a:t>
            </a:r>
          </a:p>
          <a:p>
            <a:pPr lvl="1" eaLnBrk="1" hangingPunct="1"/>
            <a:r>
              <a:rPr lang="zh-CN" altLang="en-US" sz="2400" b="0" dirty="0" smtClean="0">
                <a:solidFill>
                  <a:srgbClr val="0000FF"/>
                </a:solidFill>
                <a:latin typeface="Times New Roman" pitchFamily="18" charset="0"/>
              </a:rPr>
              <a:t>溢出中断</a:t>
            </a:r>
          </a:p>
          <a:p>
            <a:pPr lvl="1" eaLnBrk="1" hangingPunct="1"/>
            <a:r>
              <a:rPr lang="zh-CN" altLang="en-US" sz="2400" b="0" dirty="0" smtClean="0">
                <a:solidFill>
                  <a:srgbClr val="0000FF"/>
                </a:solidFill>
                <a:latin typeface="Times New Roman" pitchFamily="18" charset="0"/>
              </a:rPr>
              <a:t>单步中断</a:t>
            </a:r>
          </a:p>
          <a:p>
            <a:pPr eaLnBrk="1" hangingPunct="1"/>
            <a:r>
              <a:rPr lang="zh-CN" altLang="en-US" sz="2400" b="0" dirty="0" smtClean="0">
                <a:latin typeface="Times New Roman" pitchFamily="18" charset="0"/>
              </a:rPr>
              <a:t>外部中断</a:t>
            </a:r>
            <a:endParaRPr lang="zh-CN" altLang="en-US" sz="2400" b="0" dirty="0" smtClean="0"/>
          </a:p>
          <a:p>
            <a:pPr lvl="1" eaLnBrk="1" hangingPunct="1"/>
            <a:r>
              <a:rPr lang="zh-CN" altLang="en-US" sz="2400" b="0" dirty="0" smtClean="0">
                <a:solidFill>
                  <a:srgbClr val="0000FF"/>
                </a:solidFill>
                <a:latin typeface="Times New Roman" pitchFamily="18" charset="0"/>
              </a:rPr>
              <a:t>非屏蔽中断</a:t>
            </a:r>
            <a:r>
              <a:rPr lang="en-US" altLang="zh-CN" sz="2400" b="0" dirty="0" smtClean="0">
                <a:solidFill>
                  <a:srgbClr val="0000FF"/>
                </a:solidFill>
                <a:latin typeface="Times New Roman" pitchFamily="18" charset="0"/>
              </a:rPr>
              <a:t>(NMI)</a:t>
            </a:r>
            <a:endParaRPr lang="zh-CN" altLang="en-US" sz="2400" b="0" dirty="0" smtClean="0">
              <a:solidFill>
                <a:srgbClr val="0000FF"/>
              </a:solidFill>
              <a:latin typeface="Times New Roman" pitchFamily="18" charset="0"/>
            </a:endParaRPr>
          </a:p>
          <a:p>
            <a:pPr lvl="1" eaLnBrk="1" hangingPunct="1"/>
            <a:r>
              <a:rPr lang="zh-CN" altLang="en-US" sz="2400" b="0" dirty="0" smtClean="0">
                <a:solidFill>
                  <a:srgbClr val="0000FF"/>
                </a:solidFill>
                <a:latin typeface="Times New Roman" pitchFamily="18" charset="0"/>
              </a:rPr>
              <a:t>可屏蔽中断</a:t>
            </a:r>
            <a:r>
              <a:rPr lang="en-US" altLang="zh-CN" sz="2400" b="0" dirty="0" smtClean="0">
                <a:solidFill>
                  <a:srgbClr val="0000FF"/>
                </a:solidFill>
                <a:latin typeface="Times New Roman" pitchFamily="18" charset="0"/>
              </a:rPr>
              <a:t>(INTR)</a:t>
            </a:r>
            <a:endParaRPr lang="zh-CN" altLang="en-US" sz="2400" b="0" dirty="0" smtClean="0">
              <a:solidFill>
                <a:srgbClr val="0000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randombar(horizontal)">
                                      <p:cBhvr>
                                        <p:cTn id="7" dur="500"/>
                                        <p:tgtEl>
                                          <p:spTgt spid="102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243">
                                            <p:txEl>
                                              <p:pRg st="2" end="2"/>
                                            </p:txEl>
                                          </p:spTgt>
                                        </p:tgtEl>
                                        <p:attrNameLst>
                                          <p:attrName>style.visibility</p:attrName>
                                        </p:attrNameLst>
                                      </p:cBhvr>
                                      <p:to>
                                        <p:strVal val="visible"/>
                                      </p:to>
                                    </p:set>
                                    <p:animEffect transition="in" filter="randombar(horizontal)">
                                      <p:cBhvr>
                                        <p:cTn id="12" dur="500"/>
                                        <p:tgtEl>
                                          <p:spTgt spid="102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243">
                                            <p:txEl>
                                              <p:pRg st="3" end="3"/>
                                            </p:txEl>
                                          </p:spTgt>
                                        </p:tgtEl>
                                        <p:attrNameLst>
                                          <p:attrName>style.visibility</p:attrName>
                                        </p:attrNameLst>
                                      </p:cBhvr>
                                      <p:to>
                                        <p:strVal val="visible"/>
                                      </p:to>
                                    </p:set>
                                    <p:animEffect transition="in" filter="randombar(horizontal)">
                                      <p:cBhvr>
                                        <p:cTn id="17" dur="500"/>
                                        <p:tgtEl>
                                          <p:spTgt spid="102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0243">
                                            <p:txEl>
                                              <p:pRg st="4" end="4"/>
                                            </p:txEl>
                                          </p:spTgt>
                                        </p:tgtEl>
                                        <p:attrNameLst>
                                          <p:attrName>style.visibility</p:attrName>
                                        </p:attrNameLst>
                                      </p:cBhvr>
                                      <p:to>
                                        <p:strVal val="visible"/>
                                      </p:to>
                                    </p:set>
                                    <p:animEffect transition="in" filter="randombar(horizontal)">
                                      <p:cBhvr>
                                        <p:cTn id="22" dur="500"/>
                                        <p:tgtEl>
                                          <p:spTgt spid="1024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0243">
                                            <p:txEl>
                                              <p:pRg st="6" end="6"/>
                                            </p:txEl>
                                          </p:spTgt>
                                        </p:tgtEl>
                                        <p:attrNameLst>
                                          <p:attrName>style.visibility</p:attrName>
                                        </p:attrNameLst>
                                      </p:cBhvr>
                                      <p:to>
                                        <p:strVal val="visible"/>
                                      </p:to>
                                    </p:set>
                                    <p:animEffect transition="in" filter="randombar(horizontal)">
                                      <p:cBhvr>
                                        <p:cTn id="27" dur="500"/>
                                        <p:tgtEl>
                                          <p:spTgt spid="1024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0243">
                                            <p:txEl>
                                              <p:pRg st="7" end="7"/>
                                            </p:txEl>
                                          </p:spTgt>
                                        </p:tgtEl>
                                        <p:attrNameLst>
                                          <p:attrName>style.visibility</p:attrName>
                                        </p:attrNameLst>
                                      </p:cBhvr>
                                      <p:to>
                                        <p:strVal val="visible"/>
                                      </p:to>
                                    </p:set>
                                    <p:animEffect transition="in" filter="randombar(horizontal)">
                                      <p:cBhvr>
                                        <p:cTn id="32" dur="500"/>
                                        <p:tgtEl>
                                          <p:spTgt spid="102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kern="1200" dirty="0" smtClean="0">
                <a:solidFill>
                  <a:srgbClr val="000099"/>
                </a:solidFill>
                <a:latin typeface="+mn-lt"/>
                <a:ea typeface="+mn-ea"/>
                <a:cs typeface="+mn-cs"/>
              </a:rPr>
              <a:t>7.3.3 </a:t>
            </a:r>
            <a:r>
              <a:rPr lang="en-US" altLang="zh-CN" kern="1200" dirty="0">
                <a:solidFill>
                  <a:srgbClr val="000099"/>
                </a:solidFill>
                <a:latin typeface="+mn-lt"/>
                <a:ea typeface="+mn-ea"/>
                <a:cs typeface="+mn-cs"/>
              </a:rPr>
              <a:t>8259A</a:t>
            </a:r>
            <a:r>
              <a:rPr lang="zh-CN" altLang="en-US" kern="1200" dirty="0">
                <a:solidFill>
                  <a:srgbClr val="000099"/>
                </a:solidFill>
                <a:latin typeface="+mn-lt"/>
                <a:ea typeface="+mn-ea"/>
                <a:cs typeface="+mn-cs"/>
              </a:rPr>
              <a:t>的工作方式</a:t>
            </a:r>
          </a:p>
        </p:txBody>
      </p:sp>
      <p:sp>
        <p:nvSpPr>
          <p:cNvPr id="3" name="内容占位符 2"/>
          <p:cNvSpPr>
            <a:spLocks noGrp="1"/>
          </p:cNvSpPr>
          <p:nvPr>
            <p:ph idx="1"/>
          </p:nvPr>
        </p:nvSpPr>
        <p:spPr/>
        <p:txBody>
          <a:bodyPr/>
          <a:lstStyle/>
          <a:p>
            <a:pPr marL="457200" indent="-457200">
              <a:lnSpc>
                <a:spcPct val="125000"/>
              </a:lnSpc>
              <a:spcBef>
                <a:spcPts val="1200"/>
              </a:spcBef>
              <a:buFont typeface="+mj-lt"/>
              <a:buAutoNum type="arabicPeriod"/>
            </a:pPr>
            <a:r>
              <a:rPr lang="zh-CN" altLang="en-US" dirty="0"/>
              <a:t>中断触发方式</a:t>
            </a:r>
          </a:p>
          <a:p>
            <a:pPr marL="457200" indent="-457200">
              <a:lnSpc>
                <a:spcPct val="125000"/>
              </a:lnSpc>
              <a:spcBef>
                <a:spcPts val="1200"/>
              </a:spcBef>
              <a:buFont typeface="+mj-lt"/>
              <a:buAutoNum type="arabicPeriod"/>
            </a:pPr>
            <a:r>
              <a:rPr lang="zh-CN" altLang="en-US" dirty="0"/>
              <a:t>屏蔽中断源方式</a:t>
            </a:r>
          </a:p>
          <a:p>
            <a:pPr marL="457200" indent="-457200">
              <a:lnSpc>
                <a:spcPct val="125000"/>
              </a:lnSpc>
              <a:spcBef>
                <a:spcPts val="1200"/>
              </a:spcBef>
              <a:buFont typeface="+mj-lt"/>
              <a:buAutoNum type="arabicPeriod"/>
            </a:pPr>
            <a:r>
              <a:rPr lang="zh-CN" altLang="en-US" dirty="0"/>
              <a:t>设置优先权方式</a:t>
            </a:r>
          </a:p>
          <a:p>
            <a:pPr marL="457200" indent="-457200">
              <a:lnSpc>
                <a:spcPct val="125000"/>
              </a:lnSpc>
              <a:spcBef>
                <a:spcPts val="1200"/>
              </a:spcBef>
              <a:buFont typeface="+mj-lt"/>
              <a:buAutoNum type="arabicPeriod"/>
            </a:pPr>
            <a:r>
              <a:rPr lang="zh-CN" altLang="en-US" dirty="0"/>
              <a:t>结束中断处理方式</a:t>
            </a:r>
          </a:p>
          <a:p>
            <a:pPr marL="457200" indent="-457200">
              <a:lnSpc>
                <a:spcPct val="125000"/>
              </a:lnSpc>
              <a:spcBef>
                <a:spcPts val="1200"/>
              </a:spcBef>
              <a:buFont typeface="+mj-lt"/>
              <a:buAutoNum type="arabicPeriod"/>
            </a:pPr>
            <a:r>
              <a:rPr lang="zh-CN" altLang="en-US" dirty="0"/>
              <a:t>数据线</a:t>
            </a:r>
            <a:r>
              <a:rPr lang="zh-CN" altLang="en-US" dirty="0" smtClean="0"/>
              <a:t>连接方式</a:t>
            </a:r>
            <a:endParaRPr lang="zh-CN" altLang="en-US" dirty="0"/>
          </a:p>
        </p:txBody>
      </p:sp>
      <p:sp>
        <p:nvSpPr>
          <p:cNvPr id="4" name="圆角矩形 3">
            <a:hlinkClick r:id="rId2" action="ppaction://hlinksldjump"/>
          </p:cNvPr>
          <p:cNvSpPr/>
          <p:nvPr/>
        </p:nvSpPr>
        <p:spPr>
          <a:xfrm>
            <a:off x="6687235" y="5039212"/>
            <a:ext cx="1755195" cy="67507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solidFill>
                  <a:schemeClr val="accent2"/>
                </a:solidFill>
              </a:rPr>
              <a:t>小  结</a:t>
            </a:r>
            <a:endParaRPr lang="zh-CN" altLang="en-US" dirty="0">
              <a:solidFill>
                <a:schemeClr val="accent2"/>
              </a:solidFill>
            </a:endParaRPr>
          </a:p>
        </p:txBody>
      </p:sp>
    </p:spTree>
    <p:extLst>
      <p:ext uri="{BB962C8B-B14F-4D97-AF65-F5344CB8AC3E}">
        <p14:creationId xmlns:p14="http://schemas.microsoft.com/office/powerpoint/2010/main" val="4271242570"/>
      </p:ext>
    </p:extLst>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68313" y="188640"/>
            <a:ext cx="8229600" cy="42862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kern="1200" dirty="0">
                <a:solidFill>
                  <a:srgbClr val="000099"/>
                </a:solidFill>
                <a:latin typeface="+mn-lt"/>
                <a:ea typeface="+mn-ea"/>
                <a:cs typeface="+mn-cs"/>
              </a:rPr>
              <a:t>1. </a:t>
            </a:r>
            <a:r>
              <a:rPr lang="zh-CN" altLang="en-US" kern="1200" dirty="0">
                <a:solidFill>
                  <a:srgbClr val="000099"/>
                </a:solidFill>
                <a:latin typeface="+mn-lt"/>
                <a:ea typeface="+mn-ea"/>
                <a:cs typeface="+mn-cs"/>
              </a:rPr>
              <a:t>中断请求方式</a:t>
            </a:r>
          </a:p>
        </p:txBody>
      </p:sp>
      <p:sp>
        <p:nvSpPr>
          <p:cNvPr id="1393667" name="Rectangle 3"/>
          <p:cNvSpPr>
            <a:spLocks noGrp="1" noChangeArrowheads="1"/>
          </p:cNvSpPr>
          <p:nvPr>
            <p:ph type="body" idx="1"/>
          </p:nvPr>
        </p:nvSpPr>
        <p:spPr>
          <a:xfrm>
            <a:off x="559330" y="1051623"/>
            <a:ext cx="5857875" cy="3592512"/>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rgbClr val="0066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marL="0" indent="0" eaLnBrk="1" hangingPunct="1">
              <a:spcBef>
                <a:spcPts val="1200"/>
              </a:spcBef>
              <a:buNone/>
            </a:pPr>
            <a:r>
              <a:rPr lang="zh-CN" altLang="en-US" sz="2800" b="0" dirty="0" smtClean="0"/>
              <a:t>（</a:t>
            </a:r>
            <a:r>
              <a:rPr lang="en-US" altLang="zh-CN" sz="2800" b="0" dirty="0" smtClean="0"/>
              <a:t>1</a:t>
            </a:r>
            <a:r>
              <a:rPr lang="zh-CN" altLang="en-US" sz="2800" b="0" dirty="0" smtClean="0"/>
              <a:t>）边沿触发方式</a:t>
            </a:r>
          </a:p>
          <a:p>
            <a:pPr marL="0" indent="0" eaLnBrk="1" hangingPunct="1">
              <a:spcBef>
                <a:spcPts val="1200"/>
              </a:spcBef>
              <a:buNone/>
            </a:pPr>
            <a:r>
              <a:rPr lang="zh-CN" altLang="en-US" sz="2800" b="0" dirty="0" smtClean="0"/>
              <a:t>（</a:t>
            </a:r>
            <a:r>
              <a:rPr lang="en-US" altLang="zh-CN" sz="2800" b="0" dirty="0" smtClean="0"/>
              <a:t>2</a:t>
            </a:r>
            <a:r>
              <a:rPr lang="zh-CN" altLang="en-US" sz="2800" b="0" dirty="0" smtClean="0"/>
              <a:t>）电平触发方式</a:t>
            </a:r>
          </a:p>
          <a:p>
            <a:pPr marL="0" indent="0" eaLnBrk="1" hangingPunct="1">
              <a:spcBef>
                <a:spcPts val="1200"/>
              </a:spcBef>
              <a:buNone/>
            </a:pPr>
            <a:r>
              <a:rPr lang="zh-CN" altLang="en-US" sz="2800" b="0" dirty="0" smtClean="0"/>
              <a:t>（</a:t>
            </a:r>
            <a:r>
              <a:rPr lang="en-US" altLang="zh-CN" sz="2800" b="0" dirty="0" smtClean="0"/>
              <a:t>3</a:t>
            </a:r>
            <a:r>
              <a:rPr lang="zh-CN" altLang="en-US" sz="2800" b="0" dirty="0" smtClean="0"/>
              <a:t>）中断查询方式</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393667"/>
                                        </p:tgtEl>
                                        <p:attrNameLst>
                                          <p:attrName>style.visibility</p:attrName>
                                        </p:attrNameLst>
                                      </p:cBhvr>
                                      <p:to>
                                        <p:strVal val="visible"/>
                                      </p:to>
                                    </p:set>
                                    <p:animEffect transition="in" filter="blinds(horizontal)">
                                      <p:cBhvr>
                                        <p:cTn id="7" dur="500"/>
                                        <p:tgtEl>
                                          <p:spTgt spid="1393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667"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68313" y="20675"/>
            <a:ext cx="8229600" cy="70802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kern="1200" dirty="0">
                <a:solidFill>
                  <a:srgbClr val="000099"/>
                </a:solidFill>
                <a:latin typeface="+mn-lt"/>
                <a:ea typeface="+mn-ea"/>
                <a:cs typeface="+mn-cs"/>
              </a:rPr>
              <a:t>1. </a:t>
            </a:r>
            <a:r>
              <a:rPr lang="zh-CN" altLang="en-US" kern="1200" dirty="0">
                <a:solidFill>
                  <a:srgbClr val="000099"/>
                </a:solidFill>
                <a:latin typeface="+mn-lt"/>
                <a:ea typeface="+mn-ea"/>
                <a:cs typeface="+mn-cs"/>
              </a:rPr>
              <a:t>中断请求方式</a:t>
            </a:r>
          </a:p>
        </p:txBody>
      </p:sp>
      <p:sp>
        <p:nvSpPr>
          <p:cNvPr id="1394691" name="Rectangle 3"/>
          <p:cNvSpPr>
            <a:spLocks noGrp="1" noChangeArrowheads="1"/>
          </p:cNvSpPr>
          <p:nvPr/>
        </p:nvSpPr>
        <p:spPr bwMode="auto">
          <a:xfrm>
            <a:off x="476545" y="1045170"/>
            <a:ext cx="8100900" cy="4994120"/>
          </a:xfrm>
          <a:prstGeom prst="rect">
            <a:avLst/>
          </a:prstGeom>
          <a:noFill/>
          <a:ln w="76200" cap="sq" cmpd="tri">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algn="just" eaLnBrk="0" hangingPunct="0">
              <a:spcBef>
                <a:spcPts val="2400"/>
              </a:spcBef>
              <a:buClr>
                <a:srgbClr val="003399"/>
              </a:buClr>
              <a:buSzPts val="2400"/>
              <a:defRPr/>
            </a:pPr>
            <a:r>
              <a:rPr kumimoji="1" lang="zh-CN" altLang="en-US" dirty="0" smtClean="0">
                <a:solidFill>
                  <a:srgbClr val="0000FF"/>
                </a:solidFill>
                <a:latin typeface="+mn-lt"/>
                <a:ea typeface="+mn-ea"/>
              </a:rPr>
              <a:t>（</a:t>
            </a:r>
            <a:r>
              <a:rPr kumimoji="1" lang="en-US" altLang="zh-CN" dirty="0" smtClean="0">
                <a:solidFill>
                  <a:srgbClr val="0000FF"/>
                </a:solidFill>
                <a:latin typeface="+mn-lt"/>
                <a:ea typeface="+mn-ea"/>
              </a:rPr>
              <a:t>1</a:t>
            </a:r>
            <a:r>
              <a:rPr kumimoji="1" lang="zh-CN" altLang="en-US" dirty="0" smtClean="0">
                <a:solidFill>
                  <a:srgbClr val="0000FF"/>
                </a:solidFill>
                <a:latin typeface="+mn-lt"/>
                <a:ea typeface="+mn-ea"/>
              </a:rPr>
              <a:t>）边沿</a:t>
            </a:r>
            <a:r>
              <a:rPr kumimoji="1" lang="zh-CN" altLang="en-US" dirty="0">
                <a:solidFill>
                  <a:srgbClr val="0000FF"/>
                </a:solidFill>
                <a:latin typeface="+mn-lt"/>
                <a:ea typeface="+mn-ea"/>
              </a:rPr>
              <a:t>触发方式</a:t>
            </a:r>
          </a:p>
          <a:p>
            <a:pPr algn="just" eaLnBrk="0" hangingPunct="0">
              <a:spcBef>
                <a:spcPts val="1800"/>
              </a:spcBef>
              <a:buClr>
                <a:schemeClr val="tx2"/>
              </a:buClr>
              <a:buSzPts val="2400"/>
              <a:buFont typeface="Wingdings" pitchFamily="2" charset="2"/>
              <a:buNone/>
              <a:defRPr/>
            </a:pPr>
            <a:r>
              <a:rPr kumimoji="1" lang="zh-CN" altLang="en-US" dirty="0" smtClean="0">
                <a:solidFill>
                  <a:srgbClr val="003399"/>
                </a:solidFill>
                <a:latin typeface="+mn-lt"/>
                <a:ea typeface="+mn-ea"/>
              </a:rPr>
              <a:t>将</a:t>
            </a:r>
            <a:r>
              <a:rPr kumimoji="1" lang="en-US" altLang="zh-CN" dirty="0">
                <a:solidFill>
                  <a:srgbClr val="003399"/>
                </a:solidFill>
                <a:latin typeface="+mn-lt"/>
                <a:ea typeface="+mn-ea"/>
              </a:rPr>
              <a:t>IR7</a:t>
            </a:r>
            <a:r>
              <a:rPr kumimoji="1" lang="zh-CN" altLang="en-US" dirty="0">
                <a:solidFill>
                  <a:srgbClr val="003399"/>
                </a:solidFill>
                <a:latin typeface="DFKai-SB" pitchFamily="65" charset="-120"/>
                <a:ea typeface="DFKai-SB" pitchFamily="65" charset="-120"/>
              </a:rPr>
              <a:t>～</a:t>
            </a:r>
            <a:r>
              <a:rPr kumimoji="1" lang="en-US" altLang="zh-CN" dirty="0">
                <a:solidFill>
                  <a:srgbClr val="003399"/>
                </a:solidFill>
                <a:latin typeface="+mn-lt"/>
                <a:ea typeface="+mn-ea"/>
              </a:rPr>
              <a:t>IR0</a:t>
            </a:r>
            <a:r>
              <a:rPr kumimoji="1" lang="zh-CN" altLang="en-US" dirty="0">
                <a:solidFill>
                  <a:srgbClr val="003399"/>
                </a:solidFill>
                <a:latin typeface="+mn-lt"/>
                <a:ea typeface="+mn-ea"/>
              </a:rPr>
              <a:t>出现的由低电平向高电平的跳变作为</a:t>
            </a:r>
            <a:r>
              <a:rPr kumimoji="1" lang="zh-CN" altLang="en-US" dirty="0" smtClean="0">
                <a:solidFill>
                  <a:srgbClr val="003399"/>
                </a:solidFill>
                <a:latin typeface="+mn-lt"/>
                <a:ea typeface="+mn-ea"/>
              </a:rPr>
              <a:t>中断请求</a:t>
            </a:r>
            <a:r>
              <a:rPr kumimoji="1" lang="zh-CN" altLang="en-US" dirty="0">
                <a:solidFill>
                  <a:srgbClr val="003399"/>
                </a:solidFill>
                <a:latin typeface="+mn-lt"/>
                <a:ea typeface="+mn-ea"/>
              </a:rPr>
              <a:t>信号。</a:t>
            </a:r>
          </a:p>
          <a:p>
            <a:pPr algn="just">
              <a:spcBef>
                <a:spcPts val="1200"/>
              </a:spcBef>
              <a:buClr>
                <a:schemeClr val="tx2"/>
              </a:buClr>
              <a:buSzPts val="2400"/>
              <a:buFont typeface="Wingdings" pitchFamily="2" charset="2"/>
              <a:buNone/>
              <a:defRPr/>
            </a:pPr>
            <a:r>
              <a:rPr kumimoji="1" lang="zh-CN" altLang="en-US" dirty="0">
                <a:solidFill>
                  <a:srgbClr val="FF0000"/>
                </a:solidFill>
                <a:latin typeface="+mn-lt"/>
                <a:ea typeface="+mn-ea"/>
              </a:rPr>
              <a:t>优点</a:t>
            </a:r>
            <a:r>
              <a:rPr kumimoji="1" lang="zh-CN" altLang="en-US" dirty="0">
                <a:solidFill>
                  <a:srgbClr val="003399"/>
                </a:solidFill>
                <a:effectLst>
                  <a:outerShdw blurRad="38100" dist="38100" dir="2700000" algn="tl">
                    <a:srgbClr val="C0C0C0"/>
                  </a:outerShdw>
                </a:effectLst>
                <a:latin typeface="+mn-lt"/>
                <a:ea typeface="+mn-ea"/>
              </a:rPr>
              <a:t>：</a:t>
            </a:r>
            <a:r>
              <a:rPr kumimoji="1" lang="zh-CN" altLang="en-US" dirty="0">
                <a:solidFill>
                  <a:srgbClr val="003399"/>
                </a:solidFill>
                <a:latin typeface="+mn-lt"/>
                <a:ea typeface="+mn-ea"/>
              </a:rPr>
              <a:t>申请中断的</a:t>
            </a:r>
            <a:r>
              <a:rPr kumimoji="1" lang="en-US" altLang="zh-CN" dirty="0" err="1">
                <a:solidFill>
                  <a:srgbClr val="003399"/>
                </a:solidFill>
                <a:latin typeface="+mn-lt"/>
                <a:ea typeface="+mn-ea"/>
              </a:rPr>
              <a:t>IRi</a:t>
            </a:r>
            <a:r>
              <a:rPr kumimoji="1" lang="zh-CN" altLang="en-US" dirty="0">
                <a:solidFill>
                  <a:srgbClr val="003399"/>
                </a:solidFill>
                <a:latin typeface="+mn-lt"/>
                <a:ea typeface="+mn-ea"/>
              </a:rPr>
              <a:t>端可以一直保持高</a:t>
            </a:r>
            <a:r>
              <a:rPr kumimoji="1" lang="zh-CN" altLang="en-US" dirty="0" smtClean="0">
                <a:solidFill>
                  <a:srgbClr val="003399"/>
                </a:solidFill>
                <a:latin typeface="+mn-lt"/>
                <a:ea typeface="+mn-ea"/>
              </a:rPr>
              <a:t>电平而不会被误判</a:t>
            </a:r>
            <a:r>
              <a:rPr kumimoji="1" lang="zh-CN" altLang="en-US" dirty="0">
                <a:solidFill>
                  <a:srgbClr val="003399"/>
                </a:solidFill>
                <a:latin typeface="+mn-lt"/>
                <a:ea typeface="+mn-ea"/>
              </a:rPr>
              <a:t>为又发生一次中断申请。</a:t>
            </a:r>
          </a:p>
          <a:p>
            <a:pPr algn="just">
              <a:spcBef>
                <a:spcPts val="1200"/>
              </a:spcBef>
              <a:defRPr/>
            </a:pPr>
            <a:r>
              <a:rPr kumimoji="1" lang="zh-CN" altLang="en-US" dirty="0">
                <a:solidFill>
                  <a:srgbClr val="FF0000"/>
                </a:solidFill>
                <a:latin typeface="+mn-lt"/>
                <a:ea typeface="+mn-ea"/>
              </a:rPr>
              <a:t>注意</a:t>
            </a:r>
            <a:r>
              <a:rPr kumimoji="1" lang="zh-CN" altLang="en-US" dirty="0">
                <a:solidFill>
                  <a:srgbClr val="003399"/>
                </a:solidFill>
                <a:effectLst>
                  <a:outerShdw blurRad="38100" dist="38100" dir="2700000" algn="tl">
                    <a:srgbClr val="C0C0C0"/>
                  </a:outerShdw>
                </a:effectLst>
                <a:latin typeface="+mn-lt"/>
                <a:ea typeface="+mn-ea"/>
              </a:rPr>
              <a:t>：</a:t>
            </a:r>
            <a:r>
              <a:rPr kumimoji="1" lang="zh-CN" altLang="en-US" dirty="0">
                <a:solidFill>
                  <a:srgbClr val="003399"/>
                </a:solidFill>
                <a:latin typeface="+mn-lt"/>
                <a:ea typeface="+mn-ea"/>
              </a:rPr>
              <a:t>在</a:t>
            </a:r>
            <a:r>
              <a:rPr kumimoji="1" lang="en-US" altLang="zh-CN" dirty="0">
                <a:solidFill>
                  <a:srgbClr val="003399"/>
                </a:solidFill>
                <a:latin typeface="+mn-lt"/>
                <a:ea typeface="+mn-ea"/>
              </a:rPr>
              <a:t>CPU</a:t>
            </a:r>
            <a:r>
              <a:rPr kumimoji="1" lang="zh-CN" altLang="en-US" dirty="0">
                <a:solidFill>
                  <a:srgbClr val="003399"/>
                </a:solidFill>
                <a:latin typeface="+mn-lt"/>
                <a:ea typeface="+mn-ea"/>
              </a:rPr>
              <a:t>响应中断，发回第一个</a:t>
            </a:r>
            <a:r>
              <a:rPr kumimoji="1" lang="en-US" altLang="zh-CN" dirty="0" smtClean="0">
                <a:solidFill>
                  <a:srgbClr val="003399"/>
                </a:solidFill>
                <a:latin typeface="+mn-lt"/>
                <a:ea typeface="+mn-ea"/>
              </a:rPr>
              <a:t>INTA</a:t>
            </a:r>
            <a:r>
              <a:rPr kumimoji="1" lang="zh-CN" altLang="en-US" dirty="0" smtClean="0">
                <a:solidFill>
                  <a:srgbClr val="003399"/>
                </a:solidFill>
                <a:latin typeface="+mn-lt"/>
                <a:ea typeface="+mn-ea"/>
              </a:rPr>
              <a:t>*应答信号</a:t>
            </a:r>
            <a:r>
              <a:rPr kumimoji="1" lang="zh-CN" altLang="en-US" dirty="0">
                <a:solidFill>
                  <a:srgbClr val="003399"/>
                </a:solidFill>
                <a:latin typeface="+mn-lt"/>
                <a:ea typeface="+mn-ea"/>
              </a:rPr>
              <a:t>前，已申请过中断的</a:t>
            </a:r>
            <a:r>
              <a:rPr kumimoji="1" lang="en-US" altLang="zh-CN" dirty="0" err="1">
                <a:solidFill>
                  <a:srgbClr val="003399"/>
                </a:solidFill>
                <a:latin typeface="+mn-lt"/>
                <a:ea typeface="+mn-ea"/>
              </a:rPr>
              <a:t>IRi</a:t>
            </a:r>
            <a:r>
              <a:rPr kumimoji="1" lang="zh-CN" altLang="en-US" dirty="0">
                <a:solidFill>
                  <a:srgbClr val="003399"/>
                </a:solidFill>
                <a:latin typeface="+mn-lt"/>
                <a:ea typeface="+mn-ea"/>
              </a:rPr>
              <a:t>端不要发生又一次的由低电平到高电平的跳变。</a:t>
            </a:r>
          </a:p>
          <a:p>
            <a:pPr algn="just">
              <a:spcBef>
                <a:spcPts val="1200"/>
              </a:spcBef>
              <a:defRPr/>
            </a:pPr>
            <a:r>
              <a:rPr kumimoji="1" lang="zh-CN" altLang="en-US" dirty="0">
                <a:solidFill>
                  <a:srgbClr val="FF0000"/>
                </a:solidFill>
                <a:latin typeface="+mn-lt"/>
                <a:ea typeface="+mn-ea"/>
              </a:rPr>
              <a:t>实现方法</a:t>
            </a:r>
            <a:r>
              <a:rPr kumimoji="1" lang="zh-CN" altLang="en-US" dirty="0">
                <a:solidFill>
                  <a:srgbClr val="003399"/>
                </a:solidFill>
                <a:effectLst>
                  <a:outerShdw blurRad="38100" dist="38100" dir="2700000" algn="tl">
                    <a:srgbClr val="C0C0C0"/>
                  </a:outerShdw>
                </a:effectLst>
                <a:latin typeface="+mn-lt"/>
                <a:ea typeface="+mn-ea"/>
              </a:rPr>
              <a:t>：</a:t>
            </a:r>
            <a:r>
              <a:rPr kumimoji="1" lang="zh-CN" altLang="en-US" dirty="0">
                <a:solidFill>
                  <a:srgbClr val="003399"/>
                </a:solidFill>
                <a:latin typeface="+mn-lt"/>
                <a:ea typeface="+mn-ea"/>
              </a:rPr>
              <a:t>使初始化控制字</a:t>
            </a:r>
            <a:r>
              <a:rPr kumimoji="1" lang="en-US" altLang="zh-CN" dirty="0">
                <a:solidFill>
                  <a:srgbClr val="003399"/>
                </a:solidFill>
                <a:latin typeface="+mn-lt"/>
                <a:ea typeface="+mn-ea"/>
                <a:hlinkClick r:id="rId2" action="ppaction://hlinksldjump"/>
              </a:rPr>
              <a:t>ICW1</a:t>
            </a:r>
            <a:r>
              <a:rPr kumimoji="1" lang="zh-CN" altLang="en-US" dirty="0">
                <a:solidFill>
                  <a:srgbClr val="003399"/>
                </a:solidFill>
                <a:latin typeface="+mn-lt"/>
                <a:ea typeface="+mn-ea"/>
              </a:rPr>
              <a:t>的</a:t>
            </a:r>
            <a:r>
              <a:rPr kumimoji="1" lang="en-US" altLang="zh-CN" dirty="0">
                <a:solidFill>
                  <a:srgbClr val="003399"/>
                </a:solidFill>
                <a:latin typeface="+mn-lt"/>
                <a:ea typeface="+mn-ea"/>
              </a:rPr>
              <a:t>D3</a:t>
            </a:r>
            <a:r>
              <a:rPr kumimoji="1" lang="zh-CN" altLang="en-US" dirty="0">
                <a:solidFill>
                  <a:srgbClr val="003399"/>
                </a:solidFill>
                <a:latin typeface="+mn-lt"/>
                <a:ea typeface="+mn-ea"/>
              </a:rPr>
              <a:t>位置</a:t>
            </a:r>
            <a:r>
              <a:rPr kumimoji="1" lang="en-US" altLang="zh-CN" dirty="0">
                <a:solidFill>
                  <a:srgbClr val="003399"/>
                </a:solidFill>
                <a:latin typeface="+mn-lt"/>
                <a:ea typeface="+mn-ea"/>
              </a:rPr>
              <a:t>0</a:t>
            </a:r>
            <a:r>
              <a:rPr kumimoji="1" lang="zh-CN" altLang="en-US" dirty="0">
                <a:solidFill>
                  <a:srgbClr val="003399"/>
                </a:solidFill>
                <a:latin typeface="+mn-lt"/>
                <a:ea typeface="+mn-ea"/>
              </a:rPr>
              <a:t>。</a:t>
            </a:r>
          </a:p>
        </p:txBody>
      </p:sp>
      <p:grpSp>
        <p:nvGrpSpPr>
          <p:cNvPr id="45060" name="Group 4"/>
          <p:cNvGrpSpPr>
            <a:grpSpLocks/>
          </p:cNvGrpSpPr>
          <p:nvPr/>
        </p:nvGrpSpPr>
        <p:grpSpPr bwMode="auto">
          <a:xfrm>
            <a:off x="4372827" y="1133745"/>
            <a:ext cx="1684338" cy="376238"/>
            <a:chOff x="2715" y="1006"/>
            <a:chExt cx="1061" cy="237"/>
          </a:xfrm>
        </p:grpSpPr>
        <p:sp>
          <p:nvSpPr>
            <p:cNvPr id="45061" name="Line 5"/>
            <p:cNvSpPr>
              <a:spLocks noChangeShapeType="1"/>
            </p:cNvSpPr>
            <p:nvPr/>
          </p:nvSpPr>
          <p:spPr bwMode="auto">
            <a:xfrm>
              <a:off x="2715" y="1243"/>
              <a:ext cx="458" cy="0"/>
            </a:xfrm>
            <a:prstGeom prst="line">
              <a:avLst/>
            </a:prstGeom>
            <a:noFill/>
            <a:ln w="12700" cap="sq">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5062" name="Line 6"/>
            <p:cNvSpPr>
              <a:spLocks noChangeShapeType="1"/>
            </p:cNvSpPr>
            <p:nvPr/>
          </p:nvSpPr>
          <p:spPr bwMode="auto">
            <a:xfrm flipV="1">
              <a:off x="3173" y="1006"/>
              <a:ext cx="0" cy="237"/>
            </a:xfrm>
            <a:prstGeom prst="line">
              <a:avLst/>
            </a:prstGeom>
            <a:noFill/>
            <a:ln w="12700" cap="sq">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5063" name="Line 7"/>
            <p:cNvSpPr>
              <a:spLocks noChangeShapeType="1"/>
            </p:cNvSpPr>
            <p:nvPr/>
          </p:nvSpPr>
          <p:spPr bwMode="auto">
            <a:xfrm>
              <a:off x="3173" y="1006"/>
              <a:ext cx="603" cy="0"/>
            </a:xfrm>
            <a:prstGeom prst="line">
              <a:avLst/>
            </a:prstGeom>
            <a:noFill/>
            <a:ln w="12700" cap="sq">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394691"/>
                                        </p:tgtEl>
                                        <p:attrNameLst>
                                          <p:attrName>style.visibility</p:attrName>
                                        </p:attrNameLst>
                                      </p:cBhvr>
                                      <p:to>
                                        <p:strVal val="visible"/>
                                      </p:to>
                                    </p:set>
                                    <p:animEffect transition="in" filter="blinds(horizontal)">
                                      <p:cBhvr>
                                        <p:cTn id="7" dur="500"/>
                                        <p:tgtEl>
                                          <p:spTgt spid="1394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469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68313" y="20675"/>
            <a:ext cx="8229600" cy="70802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kern="1200" dirty="0">
                <a:solidFill>
                  <a:srgbClr val="000099"/>
                </a:solidFill>
                <a:latin typeface="+mn-lt"/>
                <a:ea typeface="+mn-ea"/>
                <a:cs typeface="+mn-cs"/>
              </a:rPr>
              <a:t>1. </a:t>
            </a:r>
            <a:r>
              <a:rPr lang="zh-CN" altLang="en-US" kern="1200" dirty="0">
                <a:solidFill>
                  <a:srgbClr val="000099"/>
                </a:solidFill>
                <a:latin typeface="+mn-lt"/>
                <a:ea typeface="+mn-ea"/>
                <a:cs typeface="+mn-cs"/>
              </a:rPr>
              <a:t>中断请求方式</a:t>
            </a:r>
          </a:p>
        </p:txBody>
      </p:sp>
      <p:sp>
        <p:nvSpPr>
          <p:cNvPr id="1395715" name="Rectangle 3"/>
          <p:cNvSpPr>
            <a:spLocks noGrp="1" noChangeArrowheads="1"/>
          </p:cNvSpPr>
          <p:nvPr/>
        </p:nvSpPr>
        <p:spPr bwMode="auto">
          <a:xfrm>
            <a:off x="476250" y="998730"/>
            <a:ext cx="8281215" cy="4826000"/>
          </a:xfrm>
          <a:prstGeom prst="rect">
            <a:avLst/>
          </a:prstGeom>
          <a:noFill/>
          <a:ln w="76200" cap="sq" cmpd="tri">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algn="just" eaLnBrk="0" hangingPunct="0">
              <a:spcBef>
                <a:spcPts val="2400"/>
              </a:spcBef>
              <a:buClr>
                <a:srgbClr val="003399"/>
              </a:buClr>
              <a:buSzPts val="2400"/>
              <a:defRPr/>
            </a:pPr>
            <a:r>
              <a:rPr kumimoji="1" lang="zh-CN" altLang="en-US" dirty="0">
                <a:solidFill>
                  <a:srgbClr val="0000FF"/>
                </a:solidFill>
                <a:latin typeface="+mn-lt"/>
                <a:ea typeface="+mn-ea"/>
              </a:rPr>
              <a:t>（</a:t>
            </a:r>
            <a:r>
              <a:rPr kumimoji="1" lang="en-US" altLang="zh-CN" dirty="0">
                <a:solidFill>
                  <a:srgbClr val="0000FF"/>
                </a:solidFill>
                <a:latin typeface="+mn-lt"/>
                <a:ea typeface="+mn-ea"/>
              </a:rPr>
              <a:t>2</a:t>
            </a:r>
            <a:r>
              <a:rPr kumimoji="1" lang="zh-CN" altLang="en-US" dirty="0">
                <a:solidFill>
                  <a:srgbClr val="0000FF"/>
                </a:solidFill>
                <a:latin typeface="+mn-lt"/>
                <a:ea typeface="+mn-ea"/>
              </a:rPr>
              <a:t>）电平触发方式</a:t>
            </a:r>
          </a:p>
          <a:p>
            <a:pPr algn="just" eaLnBrk="0" hangingPunct="0">
              <a:spcBef>
                <a:spcPts val="1800"/>
              </a:spcBef>
              <a:buClr>
                <a:schemeClr val="tx2"/>
              </a:buClr>
              <a:buSzPts val="2400"/>
              <a:buFont typeface="Wingdings" pitchFamily="2" charset="2"/>
              <a:buNone/>
              <a:defRPr/>
            </a:pPr>
            <a:r>
              <a:rPr kumimoji="1" lang="zh-CN" altLang="en-US" dirty="0" smtClean="0">
                <a:solidFill>
                  <a:srgbClr val="000099"/>
                </a:solidFill>
                <a:latin typeface="+mn-lt"/>
                <a:ea typeface="+mn-ea"/>
              </a:rPr>
              <a:t>将</a:t>
            </a:r>
            <a:r>
              <a:rPr kumimoji="1" lang="en-US" altLang="zh-CN" dirty="0">
                <a:solidFill>
                  <a:srgbClr val="000099"/>
                </a:solidFill>
                <a:latin typeface="+mn-lt"/>
                <a:ea typeface="+mn-ea"/>
              </a:rPr>
              <a:t>IR7</a:t>
            </a:r>
            <a:r>
              <a:rPr kumimoji="1" lang="zh-CN" altLang="en-US" dirty="0">
                <a:solidFill>
                  <a:srgbClr val="000099"/>
                </a:solidFill>
                <a:latin typeface="DFKai-SB" pitchFamily="65" charset="-120"/>
                <a:ea typeface="DFKai-SB" pitchFamily="65" charset="-120"/>
              </a:rPr>
              <a:t>～</a:t>
            </a:r>
            <a:r>
              <a:rPr kumimoji="1" lang="en-US" altLang="zh-CN" dirty="0">
                <a:solidFill>
                  <a:srgbClr val="000099"/>
                </a:solidFill>
                <a:latin typeface="+mn-lt"/>
                <a:ea typeface="+mn-ea"/>
              </a:rPr>
              <a:t>IR0</a:t>
            </a:r>
            <a:r>
              <a:rPr kumimoji="1" lang="zh-CN" altLang="en-US" dirty="0">
                <a:solidFill>
                  <a:srgbClr val="000099"/>
                </a:solidFill>
                <a:latin typeface="+mn-lt"/>
                <a:ea typeface="+mn-ea"/>
              </a:rPr>
              <a:t>上出现的高电平作为中断请求信号。</a:t>
            </a:r>
          </a:p>
          <a:p>
            <a:pPr algn="just">
              <a:spcBef>
                <a:spcPts val="1200"/>
              </a:spcBef>
              <a:defRPr/>
            </a:pPr>
            <a:r>
              <a:rPr kumimoji="1" lang="zh-CN" altLang="en-US" dirty="0">
                <a:solidFill>
                  <a:srgbClr val="FF0000"/>
                </a:solidFill>
                <a:latin typeface="+mn-lt"/>
                <a:ea typeface="+mn-ea"/>
              </a:rPr>
              <a:t>优点</a:t>
            </a:r>
            <a:r>
              <a:rPr kumimoji="1" lang="zh-CN" altLang="en-US" dirty="0">
                <a:solidFill>
                  <a:srgbClr val="000099"/>
                </a:solidFill>
                <a:effectLst>
                  <a:outerShdw blurRad="38100" dist="38100" dir="2700000" algn="tl">
                    <a:srgbClr val="C0C0C0"/>
                  </a:outerShdw>
                </a:effectLst>
                <a:latin typeface="+mn-lt"/>
                <a:ea typeface="+mn-ea"/>
              </a:rPr>
              <a:t>：</a:t>
            </a:r>
            <a:r>
              <a:rPr kumimoji="1" lang="zh-CN" altLang="en-US" dirty="0">
                <a:solidFill>
                  <a:srgbClr val="000099"/>
                </a:solidFill>
                <a:latin typeface="+mn-lt"/>
                <a:ea typeface="+mn-ea"/>
              </a:rPr>
              <a:t>可靠，不会因</a:t>
            </a:r>
            <a:r>
              <a:rPr kumimoji="1" lang="en-US" altLang="zh-CN" dirty="0" err="1">
                <a:solidFill>
                  <a:srgbClr val="000099"/>
                </a:solidFill>
                <a:latin typeface="+mn-lt"/>
                <a:ea typeface="+mn-ea"/>
              </a:rPr>
              <a:t>IRi</a:t>
            </a:r>
            <a:r>
              <a:rPr kumimoji="1" lang="zh-CN" altLang="en-US" dirty="0">
                <a:solidFill>
                  <a:srgbClr val="000099"/>
                </a:solidFill>
                <a:latin typeface="+mn-lt"/>
                <a:ea typeface="+mn-ea"/>
              </a:rPr>
              <a:t>端引入干扰信号而引起误操作。</a:t>
            </a:r>
          </a:p>
          <a:p>
            <a:pPr algn="just">
              <a:spcBef>
                <a:spcPts val="1200"/>
              </a:spcBef>
              <a:defRPr/>
            </a:pPr>
            <a:r>
              <a:rPr kumimoji="1" lang="zh-CN" altLang="en-US" dirty="0">
                <a:solidFill>
                  <a:srgbClr val="FF0000"/>
                </a:solidFill>
                <a:latin typeface="+mn-lt"/>
                <a:ea typeface="+mn-ea"/>
              </a:rPr>
              <a:t>注意</a:t>
            </a:r>
            <a:r>
              <a:rPr kumimoji="1" lang="zh-CN" altLang="en-US" dirty="0">
                <a:solidFill>
                  <a:srgbClr val="000099"/>
                </a:solidFill>
                <a:effectLst>
                  <a:outerShdw blurRad="38100" dist="38100" dir="2700000" algn="tl">
                    <a:srgbClr val="C0C0C0"/>
                  </a:outerShdw>
                </a:effectLst>
                <a:latin typeface="+mn-lt"/>
                <a:ea typeface="+mn-ea"/>
              </a:rPr>
              <a:t>：</a:t>
            </a:r>
            <a:r>
              <a:rPr kumimoji="1" lang="zh-CN" altLang="en-US" dirty="0">
                <a:solidFill>
                  <a:srgbClr val="000099"/>
                </a:solidFill>
                <a:latin typeface="+mn-lt"/>
                <a:ea typeface="+mn-ea"/>
              </a:rPr>
              <a:t>中断申请信号需保持到第一个</a:t>
            </a:r>
            <a:r>
              <a:rPr kumimoji="1" lang="en-US" altLang="zh-CN" dirty="0">
                <a:solidFill>
                  <a:srgbClr val="000099"/>
                </a:solidFill>
                <a:latin typeface="+mn-lt"/>
                <a:ea typeface="+mn-ea"/>
              </a:rPr>
              <a:t>INTA</a:t>
            </a:r>
            <a:r>
              <a:rPr kumimoji="1" lang="zh-CN" altLang="en-US" dirty="0">
                <a:solidFill>
                  <a:srgbClr val="000099"/>
                </a:solidFill>
                <a:latin typeface="+mn-lt"/>
                <a:ea typeface="+mn-ea"/>
              </a:rPr>
              <a:t>信号的前沿，若时间过短会丢失该信号；另外，在</a:t>
            </a:r>
            <a:r>
              <a:rPr kumimoji="1" lang="en-US" altLang="zh-CN" dirty="0">
                <a:solidFill>
                  <a:srgbClr val="000099"/>
                </a:solidFill>
                <a:latin typeface="+mn-lt"/>
                <a:ea typeface="+mn-ea"/>
              </a:rPr>
              <a:t>CPU</a:t>
            </a:r>
            <a:r>
              <a:rPr kumimoji="1" lang="zh-CN" altLang="en-US" dirty="0">
                <a:solidFill>
                  <a:srgbClr val="000099"/>
                </a:solidFill>
                <a:latin typeface="+mn-lt"/>
                <a:ea typeface="+mn-ea"/>
              </a:rPr>
              <a:t>响应</a:t>
            </a:r>
            <a:r>
              <a:rPr kumimoji="1" lang="zh-CN" altLang="en-US" dirty="0" smtClean="0">
                <a:solidFill>
                  <a:srgbClr val="000099"/>
                </a:solidFill>
                <a:latin typeface="+mn-lt"/>
                <a:ea typeface="+mn-ea"/>
              </a:rPr>
              <a:t>中断且</a:t>
            </a:r>
            <a:r>
              <a:rPr kumimoji="1" lang="en-US" altLang="zh-CN" dirty="0" smtClean="0">
                <a:solidFill>
                  <a:srgbClr val="000099"/>
                </a:solidFill>
                <a:latin typeface="+mn-lt"/>
                <a:ea typeface="+mn-ea"/>
              </a:rPr>
              <a:t>ISR</a:t>
            </a:r>
            <a:r>
              <a:rPr kumimoji="1" lang="zh-CN" altLang="en-US" dirty="0">
                <a:solidFill>
                  <a:srgbClr val="000099"/>
                </a:solidFill>
                <a:latin typeface="+mn-lt"/>
                <a:ea typeface="+mn-ea"/>
              </a:rPr>
              <a:t>的相应位置</a:t>
            </a:r>
            <a:r>
              <a:rPr kumimoji="1" lang="en-US" altLang="zh-CN" dirty="0">
                <a:solidFill>
                  <a:srgbClr val="000099"/>
                </a:solidFill>
                <a:latin typeface="+mn-lt"/>
                <a:ea typeface="+mn-ea"/>
              </a:rPr>
              <a:t>1</a:t>
            </a:r>
            <a:r>
              <a:rPr kumimoji="1" lang="zh-CN" altLang="en-US" dirty="0">
                <a:solidFill>
                  <a:srgbClr val="000099"/>
                </a:solidFill>
                <a:latin typeface="+mn-lt"/>
                <a:ea typeface="+mn-ea"/>
              </a:rPr>
              <a:t>后，必须撤除中断申请信号，否则会发生第二次中断申请。</a:t>
            </a:r>
          </a:p>
          <a:p>
            <a:pPr algn="just">
              <a:spcBef>
                <a:spcPts val="1200"/>
              </a:spcBef>
              <a:defRPr/>
            </a:pPr>
            <a:r>
              <a:rPr kumimoji="1" lang="zh-CN" altLang="en-US" dirty="0">
                <a:solidFill>
                  <a:srgbClr val="FF0000"/>
                </a:solidFill>
                <a:latin typeface="+mn-lt"/>
                <a:ea typeface="+mn-ea"/>
              </a:rPr>
              <a:t>实现方法</a:t>
            </a:r>
            <a:r>
              <a:rPr kumimoji="1" lang="zh-CN" altLang="en-US" dirty="0">
                <a:solidFill>
                  <a:srgbClr val="000099"/>
                </a:solidFill>
                <a:effectLst>
                  <a:outerShdw blurRad="38100" dist="38100" dir="2700000" algn="tl">
                    <a:srgbClr val="C0C0C0"/>
                  </a:outerShdw>
                </a:effectLst>
                <a:latin typeface="+mn-lt"/>
                <a:ea typeface="+mn-ea"/>
              </a:rPr>
              <a:t>：</a:t>
            </a:r>
            <a:r>
              <a:rPr kumimoji="1" lang="zh-CN" altLang="en-US" dirty="0">
                <a:solidFill>
                  <a:srgbClr val="000099"/>
                </a:solidFill>
                <a:latin typeface="+mn-lt"/>
                <a:ea typeface="+mn-ea"/>
              </a:rPr>
              <a:t>初始化命令字</a:t>
            </a:r>
            <a:r>
              <a:rPr kumimoji="1" lang="en-US" altLang="zh-CN" dirty="0">
                <a:solidFill>
                  <a:srgbClr val="000099"/>
                </a:solidFill>
                <a:latin typeface="+mn-lt"/>
                <a:ea typeface="+mn-ea"/>
                <a:hlinkClick r:id="rId2" action="ppaction://hlinksldjump"/>
              </a:rPr>
              <a:t>ICW1</a:t>
            </a:r>
            <a:r>
              <a:rPr kumimoji="1" lang="zh-CN" altLang="en-US" dirty="0">
                <a:solidFill>
                  <a:srgbClr val="000099"/>
                </a:solidFill>
                <a:latin typeface="+mn-lt"/>
                <a:ea typeface="+mn-ea"/>
              </a:rPr>
              <a:t>的</a:t>
            </a:r>
            <a:r>
              <a:rPr kumimoji="1" lang="en-US" altLang="zh-CN" dirty="0">
                <a:solidFill>
                  <a:srgbClr val="000099"/>
                </a:solidFill>
                <a:latin typeface="+mn-lt"/>
                <a:ea typeface="+mn-ea"/>
              </a:rPr>
              <a:t>D3</a:t>
            </a:r>
            <a:r>
              <a:rPr kumimoji="1" lang="zh-CN" altLang="en-US" dirty="0">
                <a:solidFill>
                  <a:srgbClr val="000099"/>
                </a:solidFill>
                <a:latin typeface="+mn-lt"/>
                <a:ea typeface="+mn-ea"/>
              </a:rPr>
              <a:t>位置</a:t>
            </a:r>
            <a:r>
              <a:rPr kumimoji="1" lang="en-US" altLang="zh-CN" dirty="0">
                <a:solidFill>
                  <a:srgbClr val="000099"/>
                </a:solidFill>
                <a:latin typeface="+mn-lt"/>
                <a:ea typeface="+mn-ea"/>
              </a:rPr>
              <a:t>1</a:t>
            </a:r>
            <a:r>
              <a:rPr kumimoji="1" lang="zh-CN" altLang="en-US" dirty="0">
                <a:solidFill>
                  <a:srgbClr val="000099"/>
                </a:solidFill>
                <a:latin typeface="+mn-lt"/>
                <a:ea typeface="+mn-ea"/>
              </a:rPr>
              <a:t>。</a:t>
            </a:r>
          </a:p>
        </p:txBody>
      </p:sp>
      <p:grpSp>
        <p:nvGrpSpPr>
          <p:cNvPr id="46084" name="Group 4"/>
          <p:cNvGrpSpPr>
            <a:grpSpLocks/>
          </p:cNvGrpSpPr>
          <p:nvPr/>
        </p:nvGrpSpPr>
        <p:grpSpPr bwMode="auto">
          <a:xfrm>
            <a:off x="6314302" y="4554125"/>
            <a:ext cx="2443163" cy="1469043"/>
            <a:chOff x="4123" y="1395"/>
            <a:chExt cx="1544" cy="1303"/>
          </a:xfrm>
        </p:grpSpPr>
        <p:sp>
          <p:nvSpPr>
            <p:cNvPr id="46085" name="Line 5"/>
            <p:cNvSpPr>
              <a:spLocks noChangeShapeType="1"/>
            </p:cNvSpPr>
            <p:nvPr/>
          </p:nvSpPr>
          <p:spPr bwMode="auto">
            <a:xfrm>
              <a:off x="4123" y="1743"/>
              <a:ext cx="486" cy="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endParaRPr lang="zh-CN" altLang="en-US"/>
            </a:p>
          </p:txBody>
        </p:sp>
        <p:sp>
          <p:nvSpPr>
            <p:cNvPr id="46086" name="Line 6"/>
            <p:cNvSpPr>
              <a:spLocks noChangeShapeType="1"/>
            </p:cNvSpPr>
            <p:nvPr/>
          </p:nvSpPr>
          <p:spPr bwMode="auto">
            <a:xfrm>
              <a:off x="5181" y="1728"/>
              <a:ext cx="486" cy="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endParaRPr lang="zh-CN" altLang="en-US"/>
            </a:p>
          </p:txBody>
        </p:sp>
        <p:sp>
          <p:nvSpPr>
            <p:cNvPr id="46087" name="Line 7"/>
            <p:cNvSpPr>
              <a:spLocks noChangeShapeType="1"/>
            </p:cNvSpPr>
            <p:nvPr/>
          </p:nvSpPr>
          <p:spPr bwMode="auto">
            <a:xfrm>
              <a:off x="4608" y="1395"/>
              <a:ext cx="0" cy="348"/>
            </a:xfrm>
            <a:prstGeom prst="line">
              <a:avLst/>
            </a:prstGeom>
            <a:noFill/>
            <a:ln w="28575">
              <a:solidFill>
                <a:schemeClr va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endParaRPr lang="zh-CN" altLang="en-US"/>
            </a:p>
          </p:txBody>
        </p:sp>
        <p:sp>
          <p:nvSpPr>
            <p:cNvPr id="46088" name="Line 8"/>
            <p:cNvSpPr>
              <a:spLocks noChangeShapeType="1"/>
            </p:cNvSpPr>
            <p:nvPr/>
          </p:nvSpPr>
          <p:spPr bwMode="auto">
            <a:xfrm>
              <a:off x="5181" y="1395"/>
              <a:ext cx="0" cy="348"/>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endParaRPr lang="zh-CN" altLang="en-US"/>
            </a:p>
          </p:txBody>
        </p:sp>
        <p:sp>
          <p:nvSpPr>
            <p:cNvPr id="46089" name="Line 9"/>
            <p:cNvSpPr>
              <a:spLocks noChangeShapeType="1"/>
            </p:cNvSpPr>
            <p:nvPr/>
          </p:nvSpPr>
          <p:spPr bwMode="auto">
            <a:xfrm>
              <a:off x="4608" y="1395"/>
              <a:ext cx="578" cy="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endParaRPr lang="zh-CN" altLang="en-US"/>
            </a:p>
          </p:txBody>
        </p:sp>
        <p:sp>
          <p:nvSpPr>
            <p:cNvPr id="46090" name="Line 10"/>
            <p:cNvSpPr>
              <a:spLocks noChangeShapeType="1"/>
            </p:cNvSpPr>
            <p:nvPr/>
          </p:nvSpPr>
          <p:spPr bwMode="auto">
            <a:xfrm>
              <a:off x="4123" y="2698"/>
              <a:ext cx="486" cy="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endParaRPr lang="zh-CN" altLang="en-US"/>
            </a:p>
          </p:txBody>
        </p:sp>
        <p:sp>
          <p:nvSpPr>
            <p:cNvPr id="46091" name="Line 11"/>
            <p:cNvSpPr>
              <a:spLocks noChangeShapeType="1"/>
            </p:cNvSpPr>
            <p:nvPr/>
          </p:nvSpPr>
          <p:spPr bwMode="auto">
            <a:xfrm>
              <a:off x="5181" y="2683"/>
              <a:ext cx="486" cy="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endParaRPr lang="zh-CN" altLang="en-US"/>
            </a:p>
          </p:txBody>
        </p:sp>
        <p:sp>
          <p:nvSpPr>
            <p:cNvPr id="46092" name="Line 12"/>
            <p:cNvSpPr>
              <a:spLocks noChangeShapeType="1"/>
            </p:cNvSpPr>
            <p:nvPr/>
          </p:nvSpPr>
          <p:spPr bwMode="auto">
            <a:xfrm>
              <a:off x="4608" y="2350"/>
              <a:ext cx="0" cy="348"/>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endParaRPr lang="zh-CN" altLang="en-US"/>
            </a:p>
          </p:txBody>
        </p:sp>
        <p:sp>
          <p:nvSpPr>
            <p:cNvPr id="46093" name="Line 13"/>
            <p:cNvSpPr>
              <a:spLocks noChangeShapeType="1"/>
            </p:cNvSpPr>
            <p:nvPr/>
          </p:nvSpPr>
          <p:spPr bwMode="auto">
            <a:xfrm>
              <a:off x="5181" y="2350"/>
              <a:ext cx="0" cy="348"/>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endParaRPr lang="zh-CN" altLang="en-US"/>
            </a:p>
          </p:txBody>
        </p:sp>
        <p:sp>
          <p:nvSpPr>
            <p:cNvPr id="46094" name="Line 14"/>
            <p:cNvSpPr>
              <a:spLocks noChangeShapeType="1"/>
            </p:cNvSpPr>
            <p:nvPr/>
          </p:nvSpPr>
          <p:spPr bwMode="auto">
            <a:xfrm>
              <a:off x="4608" y="2350"/>
              <a:ext cx="578"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endParaRPr lang="zh-CN" altLang="en-US"/>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395715"/>
                                        </p:tgtEl>
                                        <p:attrNameLst>
                                          <p:attrName>style.visibility</p:attrName>
                                        </p:attrNameLst>
                                      </p:cBhvr>
                                      <p:to>
                                        <p:strVal val="visible"/>
                                      </p:to>
                                    </p:set>
                                    <p:animEffect transition="in" filter="blinds(horizontal)">
                                      <p:cBhvr>
                                        <p:cTn id="7" dur="500"/>
                                        <p:tgtEl>
                                          <p:spTgt spid="1395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57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kern="1200" dirty="0">
                <a:solidFill>
                  <a:srgbClr val="000099"/>
                </a:solidFill>
                <a:latin typeface="+mn-lt"/>
                <a:ea typeface="+mn-ea"/>
                <a:cs typeface="+mn-cs"/>
              </a:rPr>
              <a:t>1. </a:t>
            </a:r>
            <a:r>
              <a:rPr lang="zh-CN" altLang="en-US" kern="1200" dirty="0">
                <a:solidFill>
                  <a:srgbClr val="000099"/>
                </a:solidFill>
                <a:latin typeface="+mn-lt"/>
                <a:ea typeface="+mn-ea"/>
                <a:cs typeface="+mn-cs"/>
              </a:rPr>
              <a:t>中断请求方式</a:t>
            </a:r>
          </a:p>
        </p:txBody>
      </p:sp>
      <p:sp>
        <p:nvSpPr>
          <p:cNvPr id="1478659" name="Rectangle 3"/>
          <p:cNvSpPr>
            <a:spLocks noGrp="1" noChangeArrowheads="1"/>
          </p:cNvSpPr>
          <p:nvPr>
            <p:ph type="body" idx="1"/>
          </p:nvPr>
        </p:nvSpPr>
        <p:spPr>
          <a:xfrm>
            <a:off x="468313" y="981076"/>
            <a:ext cx="8229600" cy="4248124"/>
          </a:xfrm>
        </p:spPr>
        <p:txBody>
          <a:bodyPr/>
          <a:lstStyle/>
          <a:p>
            <a:pPr marL="0" indent="0">
              <a:lnSpc>
                <a:spcPct val="125000"/>
              </a:lnSpc>
              <a:spcBef>
                <a:spcPts val="2400"/>
              </a:spcBef>
              <a:buClr>
                <a:srgbClr val="003399"/>
              </a:buClr>
              <a:buSzPts val="2400"/>
              <a:buNone/>
              <a:defRPr/>
            </a:pPr>
            <a:r>
              <a:rPr kumimoji="1" lang="zh-CN" altLang="en-US" kern="1200" dirty="0">
                <a:solidFill>
                  <a:srgbClr val="0000FF"/>
                </a:solidFill>
              </a:rPr>
              <a:t>（</a:t>
            </a:r>
            <a:r>
              <a:rPr kumimoji="1" lang="en-US" altLang="zh-CN" kern="1200" dirty="0">
                <a:solidFill>
                  <a:srgbClr val="0000FF"/>
                </a:solidFill>
              </a:rPr>
              <a:t>3</a:t>
            </a:r>
            <a:r>
              <a:rPr kumimoji="1" lang="zh-CN" altLang="en-US" kern="1200" dirty="0">
                <a:solidFill>
                  <a:srgbClr val="0000FF"/>
                </a:solidFill>
              </a:rPr>
              <a:t>）中断查询方式</a:t>
            </a:r>
          </a:p>
          <a:p>
            <a:pPr eaLnBrk="1" hangingPunct="1">
              <a:lnSpc>
                <a:spcPct val="125000"/>
              </a:lnSpc>
              <a:spcBef>
                <a:spcPts val="600"/>
              </a:spcBef>
              <a:buFontTx/>
              <a:buNone/>
              <a:defRPr/>
            </a:pPr>
            <a:r>
              <a:rPr kumimoji="1" lang="zh-CN" altLang="en-US" dirty="0" smtClean="0">
                <a:solidFill>
                  <a:srgbClr val="000099"/>
                </a:solidFill>
              </a:rPr>
              <a:t>    当</a:t>
            </a:r>
            <a:r>
              <a:rPr kumimoji="1" lang="en-US" altLang="zh-CN" dirty="0" smtClean="0">
                <a:solidFill>
                  <a:srgbClr val="000099"/>
                </a:solidFill>
              </a:rPr>
              <a:t>CPU</a:t>
            </a:r>
            <a:r>
              <a:rPr kumimoji="1" lang="zh-CN" altLang="en-US" dirty="0" smtClean="0">
                <a:solidFill>
                  <a:srgbClr val="000099"/>
                </a:solidFill>
              </a:rPr>
              <a:t>内部的中断标志位</a:t>
            </a:r>
            <a:r>
              <a:rPr kumimoji="1" lang="en-US" altLang="zh-CN" dirty="0" smtClean="0">
                <a:solidFill>
                  <a:srgbClr val="000099"/>
                </a:solidFill>
              </a:rPr>
              <a:t>IF=0</a:t>
            </a:r>
            <a:r>
              <a:rPr kumimoji="1" lang="zh-CN" altLang="en-US" dirty="0" smtClean="0">
                <a:solidFill>
                  <a:srgbClr val="000099"/>
                </a:solidFill>
              </a:rPr>
              <a:t>时，</a:t>
            </a:r>
            <a:r>
              <a:rPr kumimoji="1" lang="en-US" altLang="zh-CN" dirty="0" smtClean="0">
                <a:solidFill>
                  <a:srgbClr val="000099"/>
                </a:solidFill>
              </a:rPr>
              <a:t>CPU</a:t>
            </a:r>
            <a:r>
              <a:rPr kumimoji="1" lang="zh-CN" altLang="en-US" dirty="0" smtClean="0">
                <a:solidFill>
                  <a:srgbClr val="000099"/>
                </a:solidFill>
              </a:rPr>
              <a:t>可采用查询方式了解</a:t>
            </a:r>
            <a:r>
              <a:rPr kumimoji="1" lang="en-US" altLang="zh-CN" dirty="0" smtClean="0">
                <a:solidFill>
                  <a:srgbClr val="000099"/>
                </a:solidFill>
              </a:rPr>
              <a:t>IR7~IR0</a:t>
            </a:r>
            <a:r>
              <a:rPr kumimoji="1" lang="zh-CN" altLang="en-US" dirty="0" smtClean="0">
                <a:solidFill>
                  <a:srgbClr val="000099"/>
                </a:solidFill>
              </a:rPr>
              <a:t>哪一端有中断申请并为它服务。</a:t>
            </a:r>
          </a:p>
          <a:p>
            <a:pPr eaLnBrk="1" hangingPunct="1">
              <a:lnSpc>
                <a:spcPct val="125000"/>
              </a:lnSpc>
              <a:spcBef>
                <a:spcPts val="600"/>
              </a:spcBef>
              <a:defRPr/>
            </a:pPr>
            <a:r>
              <a:rPr kumimoji="1" lang="zh-CN" altLang="en-US" dirty="0" smtClean="0">
                <a:solidFill>
                  <a:srgbClr val="000099"/>
                </a:solidFill>
              </a:rPr>
              <a:t>实现办法：</a:t>
            </a:r>
            <a:r>
              <a:rPr kumimoji="1" lang="en-US" altLang="zh-CN" dirty="0" smtClean="0">
                <a:solidFill>
                  <a:srgbClr val="000099"/>
                </a:solidFill>
              </a:rPr>
              <a:t>CPU</a:t>
            </a:r>
            <a:r>
              <a:rPr kumimoji="1" lang="zh-CN" altLang="en-US" dirty="0" smtClean="0">
                <a:solidFill>
                  <a:srgbClr val="000099"/>
                </a:solidFill>
              </a:rPr>
              <a:t>先执行一条输出指令，对</a:t>
            </a:r>
            <a:r>
              <a:rPr kumimoji="1" lang="en-US" altLang="zh-CN" dirty="0" smtClean="0">
                <a:solidFill>
                  <a:srgbClr val="000099"/>
                </a:solidFill>
              </a:rPr>
              <a:t>8259A</a:t>
            </a:r>
            <a:r>
              <a:rPr kumimoji="1" lang="zh-CN" altLang="en-US" dirty="0" smtClean="0">
                <a:solidFill>
                  <a:srgbClr val="000099"/>
                </a:solidFill>
              </a:rPr>
              <a:t>发出查询命令。查询命令是通过对</a:t>
            </a:r>
            <a:r>
              <a:rPr kumimoji="1" lang="en-US" altLang="zh-CN" dirty="0" smtClean="0">
                <a:solidFill>
                  <a:srgbClr val="000099"/>
                </a:solidFill>
                <a:hlinkClick r:id="rId2" action="ppaction://hlinksldjump"/>
              </a:rPr>
              <a:t>OCW3</a:t>
            </a:r>
            <a:r>
              <a:rPr kumimoji="1" lang="zh-CN" altLang="en-US" dirty="0" smtClean="0">
                <a:solidFill>
                  <a:srgbClr val="000099"/>
                </a:solidFill>
              </a:rPr>
              <a:t>的</a:t>
            </a:r>
            <a:r>
              <a:rPr kumimoji="1" lang="en-US" altLang="zh-CN" dirty="0" smtClean="0">
                <a:solidFill>
                  <a:srgbClr val="000099"/>
                </a:solidFill>
              </a:rPr>
              <a:t>D2</a:t>
            </a:r>
            <a:r>
              <a:rPr kumimoji="1" lang="zh-CN" altLang="en-US" dirty="0" smtClean="0">
                <a:solidFill>
                  <a:srgbClr val="000099"/>
                </a:solidFill>
              </a:rPr>
              <a:t>位置</a:t>
            </a:r>
            <a:r>
              <a:rPr kumimoji="1" lang="en-US" altLang="zh-CN" dirty="0" smtClean="0">
                <a:solidFill>
                  <a:srgbClr val="000099"/>
                </a:solidFill>
              </a:rPr>
              <a:t>1</a:t>
            </a:r>
            <a:r>
              <a:rPr kumimoji="1" lang="zh-CN" altLang="en-US" dirty="0" smtClean="0">
                <a:solidFill>
                  <a:srgbClr val="000099"/>
                </a:solidFill>
              </a:rPr>
              <a:t>来实现的；查询命令发出后，执行一条输入指令，可得到查询字。用查询字的</a:t>
            </a:r>
            <a:r>
              <a:rPr kumimoji="1" lang="en-US" altLang="zh-CN" dirty="0" smtClean="0">
                <a:solidFill>
                  <a:srgbClr val="000099"/>
                </a:solidFill>
              </a:rPr>
              <a:t>I</a:t>
            </a:r>
            <a:r>
              <a:rPr kumimoji="1" lang="zh-CN" altLang="en-US" dirty="0" smtClean="0">
                <a:solidFill>
                  <a:srgbClr val="000099"/>
                </a:solidFill>
              </a:rPr>
              <a:t>位判断当前有无中断请求，用</a:t>
            </a:r>
            <a:r>
              <a:rPr kumimoji="1" lang="en-US" altLang="zh-CN" dirty="0" smtClean="0">
                <a:solidFill>
                  <a:srgbClr val="000099"/>
                </a:solidFill>
              </a:rPr>
              <a:t>W2</a:t>
            </a:r>
            <a:r>
              <a:rPr kumimoji="1" lang="zh-CN" altLang="en-US" dirty="0" smtClean="0">
                <a:solidFill>
                  <a:srgbClr val="000099"/>
                </a:solidFill>
              </a:rPr>
              <a:t>、</a:t>
            </a:r>
            <a:r>
              <a:rPr kumimoji="1" lang="en-US" altLang="zh-CN" dirty="0" smtClean="0">
                <a:solidFill>
                  <a:srgbClr val="000099"/>
                </a:solidFill>
              </a:rPr>
              <a:t>W1</a:t>
            </a:r>
            <a:r>
              <a:rPr kumimoji="1" lang="zh-CN" altLang="en-US" dirty="0" smtClean="0">
                <a:solidFill>
                  <a:srgbClr val="000099"/>
                </a:solidFill>
              </a:rPr>
              <a:t>、</a:t>
            </a:r>
            <a:r>
              <a:rPr kumimoji="1" lang="en-US" altLang="zh-CN" dirty="0" smtClean="0">
                <a:solidFill>
                  <a:srgbClr val="000099"/>
                </a:solidFill>
              </a:rPr>
              <a:t>W0</a:t>
            </a:r>
            <a:r>
              <a:rPr kumimoji="1" lang="zh-CN" altLang="en-US" dirty="0" smtClean="0">
                <a:solidFill>
                  <a:srgbClr val="000099"/>
                </a:solidFill>
              </a:rPr>
              <a:t>位指出当前发出中断请求级别最高的中断信号。</a:t>
            </a:r>
            <a:endParaRPr lang="zh-CN" altLang="en-US" dirty="0" smtClean="0">
              <a:solidFill>
                <a:srgbClr val="000099"/>
              </a:solidFill>
            </a:endParaRPr>
          </a:p>
        </p:txBody>
      </p:sp>
    </p:spTree>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68313" y="0"/>
            <a:ext cx="8229600" cy="73818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kern="1200" dirty="0">
                <a:solidFill>
                  <a:srgbClr val="000099"/>
                </a:solidFill>
                <a:latin typeface="+mn-lt"/>
                <a:ea typeface="+mn-ea"/>
                <a:cs typeface="+mn-cs"/>
              </a:rPr>
              <a:t>2. </a:t>
            </a:r>
            <a:r>
              <a:rPr lang="zh-CN" altLang="en-US" kern="1200" dirty="0">
                <a:solidFill>
                  <a:srgbClr val="000099"/>
                </a:solidFill>
                <a:latin typeface="+mn-lt"/>
                <a:ea typeface="+mn-ea"/>
                <a:cs typeface="+mn-cs"/>
              </a:rPr>
              <a:t>屏蔽中断源的方式</a:t>
            </a:r>
          </a:p>
        </p:txBody>
      </p:sp>
      <p:sp>
        <p:nvSpPr>
          <p:cNvPr id="1397763" name="Rectangle 3"/>
          <p:cNvSpPr>
            <a:spLocks noGrp="1" noChangeArrowheads="1"/>
          </p:cNvSpPr>
          <p:nvPr>
            <p:ph type="body" idx="1"/>
          </p:nvPr>
        </p:nvSpPr>
        <p:spPr>
          <a:xfrm>
            <a:off x="561975" y="1130957"/>
            <a:ext cx="7519988" cy="677863"/>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chemeClr val="tx2"/>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marL="0" indent="0" eaLnBrk="1" hangingPunct="1">
              <a:buNone/>
            </a:pPr>
            <a:r>
              <a:rPr lang="zh-CN" altLang="en-US" b="0" dirty="0" smtClean="0"/>
              <a:t>（</a:t>
            </a:r>
            <a:r>
              <a:rPr lang="en-US" altLang="zh-CN" b="0" dirty="0" smtClean="0"/>
              <a:t>1</a:t>
            </a:r>
            <a:r>
              <a:rPr lang="zh-CN" altLang="en-US" b="0" dirty="0" smtClean="0"/>
              <a:t>）普通屏蔽方式</a:t>
            </a:r>
          </a:p>
        </p:txBody>
      </p:sp>
      <p:sp>
        <p:nvSpPr>
          <p:cNvPr id="1397764" name="Text Box 4"/>
          <p:cNvSpPr txBox="1">
            <a:spLocks noChangeArrowheads="1"/>
          </p:cNvSpPr>
          <p:nvPr/>
        </p:nvSpPr>
        <p:spPr bwMode="auto">
          <a:xfrm>
            <a:off x="579438" y="1763815"/>
            <a:ext cx="4484687"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lgn="ctr">
                <a:solidFill>
                  <a:schemeClr val="tx2"/>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just">
              <a:spcBef>
                <a:spcPct val="20000"/>
              </a:spcBef>
            </a:pPr>
            <a:r>
              <a:rPr lang="zh-CN" altLang="en-US" sz="2400" b="0" dirty="0" smtClean="0"/>
              <a:t>（</a:t>
            </a:r>
            <a:r>
              <a:rPr lang="en-US" altLang="zh-CN" sz="2400" b="0" dirty="0" smtClean="0"/>
              <a:t>2</a:t>
            </a:r>
            <a:r>
              <a:rPr lang="zh-CN" altLang="en-US" sz="2400" b="0" dirty="0" smtClean="0"/>
              <a:t>）特殊</a:t>
            </a:r>
            <a:r>
              <a:rPr lang="zh-CN" altLang="en-US" sz="2400" b="0" dirty="0"/>
              <a:t>屏蔽方式</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397763">
                                            <p:txEl>
                                              <p:pRg st="0" end="0"/>
                                            </p:txEl>
                                          </p:spTgt>
                                        </p:tgtEl>
                                        <p:attrNameLst>
                                          <p:attrName>style.visibility</p:attrName>
                                        </p:attrNameLst>
                                      </p:cBhvr>
                                      <p:to>
                                        <p:strVal val="visible"/>
                                      </p:to>
                                    </p:set>
                                    <p:animEffect transition="in" filter="blinds(horizontal)">
                                      <p:cBhvr>
                                        <p:cTn id="7" dur="500"/>
                                        <p:tgtEl>
                                          <p:spTgt spid="1397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97764"/>
                                        </p:tgtEl>
                                        <p:attrNameLst>
                                          <p:attrName>style.visibility</p:attrName>
                                        </p:attrNameLst>
                                      </p:cBhvr>
                                      <p:to>
                                        <p:strVal val="visible"/>
                                      </p:to>
                                    </p:set>
                                    <p:animEffect transition="in" filter="dissolve">
                                      <p:cBhvr>
                                        <p:cTn id="12" dur="500"/>
                                        <p:tgtEl>
                                          <p:spTgt spid="1397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7763" grpId="0" build="p" autoUpdateAnimBg="0" advAuto="0"/>
      <p:bldP spid="1397764"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68313" y="147638"/>
            <a:ext cx="8229600" cy="59055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kern="1200" dirty="0">
                <a:solidFill>
                  <a:srgbClr val="000099"/>
                </a:solidFill>
                <a:latin typeface="+mn-lt"/>
                <a:ea typeface="+mn-ea"/>
                <a:cs typeface="+mn-cs"/>
              </a:rPr>
              <a:t>（</a:t>
            </a:r>
            <a:r>
              <a:rPr lang="en-US" altLang="zh-CN" kern="1200" dirty="0">
                <a:solidFill>
                  <a:srgbClr val="000099"/>
                </a:solidFill>
                <a:latin typeface="+mn-lt"/>
                <a:ea typeface="+mn-ea"/>
                <a:cs typeface="+mn-cs"/>
              </a:rPr>
              <a:t>1</a:t>
            </a:r>
            <a:r>
              <a:rPr lang="zh-CN" altLang="en-US" kern="1200" dirty="0">
                <a:solidFill>
                  <a:srgbClr val="000099"/>
                </a:solidFill>
                <a:latin typeface="+mn-lt"/>
                <a:ea typeface="+mn-ea"/>
                <a:cs typeface="+mn-cs"/>
              </a:rPr>
              <a:t>）普通屏蔽方式</a:t>
            </a:r>
          </a:p>
        </p:txBody>
      </p:sp>
      <p:sp>
        <p:nvSpPr>
          <p:cNvPr id="1398787" name="Rectangle 3"/>
          <p:cNvSpPr>
            <a:spLocks noGrp="1" noChangeArrowheads="1"/>
          </p:cNvSpPr>
          <p:nvPr/>
        </p:nvSpPr>
        <p:spPr bwMode="auto">
          <a:xfrm>
            <a:off x="476545" y="1088740"/>
            <a:ext cx="8207375" cy="4905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lgn="ctr">
                <a:solidFill>
                  <a:schemeClr val="tx2"/>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marL="342900" indent="-342900" algn="just">
              <a:spcBef>
                <a:spcPct val="20000"/>
              </a:spcBef>
              <a:buFontTx/>
              <a:buBlip>
                <a:blip r:embed="rId2"/>
              </a:buBlip>
            </a:pPr>
            <a:r>
              <a:rPr lang="zh-CN" altLang="en-US" dirty="0">
                <a:solidFill>
                  <a:schemeClr val="accent2"/>
                </a:solidFill>
                <a:ea typeface="幼圆" pitchFamily="49" charset="-122"/>
              </a:rPr>
              <a:t>通过将操作控制字</a:t>
            </a:r>
            <a:r>
              <a:rPr lang="en-US" altLang="zh-CN" dirty="0">
                <a:solidFill>
                  <a:schemeClr val="accent2"/>
                </a:solidFill>
                <a:ea typeface="幼圆" pitchFamily="49" charset="-122"/>
                <a:hlinkClick r:id="rId3" action="ppaction://hlinksldjump"/>
              </a:rPr>
              <a:t>OCW1</a:t>
            </a:r>
            <a:r>
              <a:rPr lang="zh-CN" altLang="en-US" dirty="0">
                <a:solidFill>
                  <a:schemeClr val="accent2"/>
                </a:solidFill>
                <a:ea typeface="幼圆" pitchFamily="49" charset="-122"/>
              </a:rPr>
              <a:t>的相应位置</a:t>
            </a:r>
            <a:r>
              <a:rPr lang="en-US" altLang="zh-CN" dirty="0" smtClean="0">
                <a:solidFill>
                  <a:schemeClr val="accent2"/>
                </a:solidFill>
                <a:ea typeface="幼圆" pitchFamily="49" charset="-122"/>
              </a:rPr>
              <a:t>1</a:t>
            </a:r>
            <a:r>
              <a:rPr lang="zh-CN" altLang="en-US" dirty="0" smtClean="0">
                <a:solidFill>
                  <a:schemeClr val="accent2"/>
                </a:solidFill>
                <a:ea typeface="幼圆" pitchFamily="49" charset="-122"/>
              </a:rPr>
              <a:t>来对</a:t>
            </a:r>
            <a:r>
              <a:rPr lang="zh-CN" altLang="en-US" dirty="0">
                <a:solidFill>
                  <a:schemeClr val="accent2"/>
                </a:solidFill>
                <a:ea typeface="幼圆" pitchFamily="49" charset="-122"/>
              </a:rPr>
              <a:t>特定的中断源进行屏蔽。</a:t>
            </a:r>
          </a:p>
          <a:p>
            <a:pPr marL="342900" indent="-342900" algn="just">
              <a:spcBef>
                <a:spcPct val="20000"/>
              </a:spcBef>
              <a:buFontTx/>
              <a:buBlip>
                <a:blip r:embed="rId2"/>
              </a:buBlip>
            </a:pPr>
            <a:r>
              <a:rPr lang="zh-CN" altLang="en-US" dirty="0">
                <a:solidFill>
                  <a:srgbClr val="0000FF"/>
                </a:solidFill>
                <a:ea typeface="幼圆" pitchFamily="49" charset="-122"/>
              </a:rPr>
              <a:t>应用</a:t>
            </a:r>
          </a:p>
          <a:p>
            <a:pPr marL="809625" lvl="1" indent="-352425" algn="just">
              <a:spcBef>
                <a:spcPct val="20000"/>
              </a:spcBef>
              <a:buClr>
                <a:srgbClr val="0000FF"/>
              </a:buClr>
              <a:buFont typeface="Wingdings" pitchFamily="2" charset="2"/>
              <a:buChar char="²"/>
            </a:pPr>
            <a:r>
              <a:rPr lang="zh-CN" altLang="en-US" dirty="0" smtClean="0">
                <a:solidFill>
                  <a:schemeClr val="accent2"/>
                </a:solidFill>
                <a:ea typeface="幼圆" pitchFamily="49" charset="-122"/>
              </a:rPr>
              <a:t>当</a:t>
            </a:r>
            <a:r>
              <a:rPr lang="en-US" altLang="zh-CN" dirty="0">
                <a:solidFill>
                  <a:schemeClr val="accent2"/>
                </a:solidFill>
                <a:ea typeface="幼圆" pitchFamily="49" charset="-122"/>
              </a:rPr>
              <a:t>CPU</a:t>
            </a:r>
            <a:r>
              <a:rPr lang="zh-CN" altLang="en-US" dirty="0">
                <a:solidFill>
                  <a:schemeClr val="accent2"/>
                </a:solidFill>
                <a:ea typeface="幼圆" pitchFamily="49" charset="-122"/>
              </a:rPr>
              <a:t>执行主程序时，可以将不希望响应的中断源屏蔽；</a:t>
            </a:r>
          </a:p>
          <a:p>
            <a:pPr marL="800100" lvl="1" indent="-342900" algn="just">
              <a:spcBef>
                <a:spcPct val="20000"/>
              </a:spcBef>
              <a:buClr>
                <a:srgbClr val="0000FF"/>
              </a:buClr>
              <a:buFont typeface="Wingdings" pitchFamily="2" charset="2"/>
              <a:buChar char="²"/>
            </a:pPr>
            <a:r>
              <a:rPr lang="zh-CN" altLang="en-US" dirty="0" smtClean="0">
                <a:solidFill>
                  <a:schemeClr val="accent2"/>
                </a:solidFill>
                <a:ea typeface="幼圆" pitchFamily="49" charset="-122"/>
              </a:rPr>
              <a:t>当</a:t>
            </a:r>
            <a:r>
              <a:rPr lang="en-US" altLang="zh-CN" dirty="0">
                <a:solidFill>
                  <a:schemeClr val="accent2"/>
                </a:solidFill>
                <a:ea typeface="幼圆" pitchFamily="49" charset="-122"/>
              </a:rPr>
              <a:t>CPU</a:t>
            </a:r>
            <a:r>
              <a:rPr lang="zh-CN" altLang="en-US" dirty="0">
                <a:solidFill>
                  <a:schemeClr val="accent2"/>
                </a:solidFill>
                <a:ea typeface="幼圆" pitchFamily="49" charset="-122"/>
              </a:rPr>
              <a:t>执行某一个中断服务程序时，可以将不希望响应的比此中断优先级高的中断源屏蔽。</a:t>
            </a:r>
          </a:p>
        </p:txBody>
      </p:sp>
      <p:graphicFrame>
        <p:nvGraphicFramePr>
          <p:cNvPr id="2" name="表格 1"/>
          <p:cNvGraphicFramePr>
            <a:graphicFrameLocks noGrp="1"/>
          </p:cNvGraphicFramePr>
          <p:nvPr>
            <p:extLst>
              <p:ext uri="{D42A27DB-BD31-4B8C-83A1-F6EECF244321}">
                <p14:modId xmlns:p14="http://schemas.microsoft.com/office/powerpoint/2010/main" val="761987693"/>
              </p:ext>
            </p:extLst>
          </p:nvPr>
        </p:nvGraphicFramePr>
        <p:xfrm>
          <a:off x="2456765" y="5004175"/>
          <a:ext cx="6096000" cy="457200"/>
        </p:xfrm>
        <a:graphic>
          <a:graphicData uri="http://schemas.openxmlformats.org/drawingml/2006/table">
            <a:tbl>
              <a:tblPr firstRow="1" bandRow="1">
                <a:effectLst/>
                <a:tableStyleId>{5C22544A-7EE6-4342-B048-85BDC9FD1C3A}</a:tableStyleId>
              </a:tblPr>
              <a:tblGrid>
                <a:gridCol w="762000"/>
                <a:gridCol w="762000"/>
                <a:gridCol w="762000"/>
                <a:gridCol w="762000"/>
                <a:gridCol w="762000"/>
                <a:gridCol w="762000"/>
                <a:gridCol w="762000"/>
                <a:gridCol w="762000"/>
              </a:tblGrid>
              <a:tr h="370840">
                <a:tc>
                  <a:txBody>
                    <a:bodyPr/>
                    <a:lstStyle/>
                    <a:p>
                      <a:pPr algn="ctr"/>
                      <a:r>
                        <a:rPr lang="en-US" altLang="zh-CN" sz="2400" b="1" cap="none" spc="0" dirty="0" smtClean="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rPr>
                        <a:t>0</a:t>
                      </a:r>
                      <a:endParaRPr lang="zh-CN" altLang="en-US" sz="2400" b="1" cap="none" spc="0" dirty="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b="1" cap="none" spc="0" dirty="0" smtClean="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rPr>
                        <a:t>0</a:t>
                      </a:r>
                      <a:endParaRPr lang="zh-CN" altLang="en-US" sz="2400" b="1" cap="none" spc="0" dirty="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b="1" cap="none" spc="0" dirty="0" smtClean="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rPr>
                        <a:t>1</a:t>
                      </a:r>
                      <a:endParaRPr lang="zh-CN" altLang="en-US" sz="2400" b="1" cap="none" spc="0" dirty="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b="1" cap="none" spc="0" dirty="0" smtClean="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rPr>
                        <a:t>1</a:t>
                      </a:r>
                      <a:endParaRPr lang="zh-CN" altLang="en-US" sz="2400" b="1" cap="none" spc="0" dirty="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b="1" cap="none" spc="0" dirty="0" smtClean="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rPr>
                        <a:t>0</a:t>
                      </a:r>
                      <a:endParaRPr lang="zh-CN" altLang="en-US" sz="2400" b="1" cap="none" spc="0" dirty="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b="1" cap="none" spc="0" dirty="0" smtClean="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rPr>
                        <a:t>0</a:t>
                      </a:r>
                      <a:endParaRPr lang="zh-CN" altLang="en-US" sz="2400" b="1" cap="none" spc="0" dirty="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b="1" cap="none" spc="0" dirty="0" smtClean="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rPr>
                        <a:t>0</a:t>
                      </a:r>
                      <a:endParaRPr lang="zh-CN" altLang="en-US" sz="2400" b="1" cap="none" spc="0" dirty="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b="1" cap="none" spc="0" dirty="0" smtClean="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rPr>
                        <a:t>0</a:t>
                      </a:r>
                      <a:endParaRPr lang="zh-CN" altLang="en-US" sz="2400" b="1" cap="none" spc="0" dirty="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2501770" y="4604065"/>
            <a:ext cx="810090" cy="400110"/>
          </a:xfrm>
          <a:prstGeom prst="rect">
            <a:avLst/>
          </a:prstGeom>
          <a:noFill/>
        </p:spPr>
        <p:txBody>
          <a:bodyPr wrap="square" rtlCol="0">
            <a:spAutoFit/>
          </a:bodyPr>
          <a:lstStyle/>
          <a:p>
            <a:r>
              <a:rPr lang="en-US" altLang="zh-CN" sz="2000" dirty="0" smtClean="0">
                <a:solidFill>
                  <a:srgbClr val="0000FF"/>
                </a:solidFill>
              </a:rPr>
              <a:t>IR7</a:t>
            </a:r>
            <a:endParaRPr lang="zh-CN" altLang="en-US" sz="2000" dirty="0">
              <a:solidFill>
                <a:srgbClr val="0000FF"/>
              </a:solidFill>
            </a:endParaRPr>
          </a:p>
        </p:txBody>
      </p:sp>
      <p:sp>
        <p:nvSpPr>
          <p:cNvPr id="6" name="TextBox 5"/>
          <p:cNvSpPr txBox="1"/>
          <p:nvPr/>
        </p:nvSpPr>
        <p:spPr>
          <a:xfrm>
            <a:off x="7902370" y="4599130"/>
            <a:ext cx="810090" cy="400110"/>
          </a:xfrm>
          <a:prstGeom prst="rect">
            <a:avLst/>
          </a:prstGeom>
          <a:noFill/>
        </p:spPr>
        <p:txBody>
          <a:bodyPr wrap="square" rtlCol="0">
            <a:spAutoFit/>
          </a:bodyPr>
          <a:lstStyle/>
          <a:p>
            <a:r>
              <a:rPr lang="en-US" altLang="zh-CN" sz="2000" dirty="0" smtClean="0">
                <a:solidFill>
                  <a:srgbClr val="0000FF"/>
                </a:solidFill>
              </a:rPr>
              <a:t>IR0</a:t>
            </a:r>
            <a:endParaRPr lang="zh-CN" altLang="en-US" sz="2000" dirty="0">
              <a:solidFill>
                <a:srgbClr val="0000FF"/>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98787">
                                            <p:txEl>
                                              <p:pRg st="1" end="1"/>
                                            </p:txEl>
                                          </p:spTgt>
                                        </p:tgtEl>
                                        <p:attrNameLst>
                                          <p:attrName>style.visibility</p:attrName>
                                        </p:attrNameLst>
                                      </p:cBhvr>
                                      <p:to>
                                        <p:strVal val="visible"/>
                                      </p:to>
                                    </p:set>
                                    <p:animEffect transition="in" filter="dissolve">
                                      <p:cBhvr>
                                        <p:cTn id="7" dur="500"/>
                                        <p:tgtEl>
                                          <p:spTgt spid="1398787">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398787">
                                            <p:txEl>
                                              <p:pRg st="2" end="2"/>
                                            </p:txEl>
                                          </p:spTgt>
                                        </p:tgtEl>
                                        <p:attrNameLst>
                                          <p:attrName>style.visibility</p:attrName>
                                        </p:attrNameLst>
                                      </p:cBhvr>
                                      <p:to>
                                        <p:strVal val="visible"/>
                                      </p:to>
                                    </p:set>
                                    <p:animEffect transition="in" filter="dissolve">
                                      <p:cBhvr>
                                        <p:cTn id="10" dur="500"/>
                                        <p:tgtEl>
                                          <p:spTgt spid="1398787">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398787">
                                            <p:txEl>
                                              <p:pRg st="3" end="3"/>
                                            </p:txEl>
                                          </p:spTgt>
                                        </p:tgtEl>
                                        <p:attrNameLst>
                                          <p:attrName>style.visibility</p:attrName>
                                        </p:attrNameLst>
                                      </p:cBhvr>
                                      <p:to>
                                        <p:strVal val="visible"/>
                                      </p:to>
                                    </p:set>
                                    <p:animEffect transition="in" filter="dissolve">
                                      <p:cBhvr>
                                        <p:cTn id="13" dur="500"/>
                                        <p:tgtEl>
                                          <p:spTgt spid="13987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68313" y="147638"/>
            <a:ext cx="8229600" cy="59055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kern="1200" dirty="0">
                <a:solidFill>
                  <a:srgbClr val="000099"/>
                </a:solidFill>
                <a:latin typeface="+mn-lt"/>
                <a:ea typeface="+mn-ea"/>
                <a:cs typeface="+mn-cs"/>
              </a:rPr>
              <a:t>（</a:t>
            </a:r>
            <a:r>
              <a:rPr lang="en-US" altLang="zh-CN" kern="1200" dirty="0">
                <a:solidFill>
                  <a:srgbClr val="000099"/>
                </a:solidFill>
                <a:latin typeface="+mn-lt"/>
                <a:ea typeface="+mn-ea"/>
                <a:cs typeface="+mn-cs"/>
              </a:rPr>
              <a:t>2</a:t>
            </a:r>
            <a:r>
              <a:rPr lang="zh-CN" altLang="en-US" kern="1200" dirty="0">
                <a:solidFill>
                  <a:srgbClr val="000099"/>
                </a:solidFill>
                <a:latin typeface="+mn-lt"/>
                <a:ea typeface="+mn-ea"/>
                <a:cs typeface="+mn-cs"/>
              </a:rPr>
              <a:t>）特殊屏蔽方式</a:t>
            </a:r>
          </a:p>
        </p:txBody>
      </p:sp>
      <p:sp>
        <p:nvSpPr>
          <p:cNvPr id="1399811" name="Rectangle 3"/>
          <p:cNvSpPr>
            <a:spLocks noGrp="1" noChangeArrowheads="1"/>
          </p:cNvSpPr>
          <p:nvPr/>
        </p:nvSpPr>
        <p:spPr bwMode="auto">
          <a:xfrm>
            <a:off x="521550" y="1043735"/>
            <a:ext cx="8081963" cy="24749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lgn="ctr">
                <a:solidFill>
                  <a:schemeClr val="tx2"/>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marL="342900" indent="-342900" algn="just">
              <a:spcBef>
                <a:spcPct val="20000"/>
              </a:spcBef>
              <a:buFontTx/>
              <a:buBlip>
                <a:blip r:embed="rId2"/>
              </a:buBlip>
            </a:pPr>
            <a:r>
              <a:rPr lang="en-US" altLang="zh-CN" dirty="0">
                <a:solidFill>
                  <a:schemeClr val="accent2"/>
                </a:solidFill>
                <a:ea typeface="幼圆" pitchFamily="49" charset="-122"/>
              </a:rPr>
              <a:t>CPU</a:t>
            </a:r>
            <a:r>
              <a:rPr lang="zh-CN" altLang="en-US" dirty="0">
                <a:solidFill>
                  <a:schemeClr val="accent2"/>
                </a:solidFill>
                <a:ea typeface="幼圆" pitchFamily="49" charset="-122"/>
              </a:rPr>
              <a:t>正在处理某一级中断时，通过设置</a:t>
            </a:r>
            <a:r>
              <a:rPr lang="en-US" altLang="zh-CN" dirty="0">
                <a:solidFill>
                  <a:schemeClr val="accent2"/>
                </a:solidFill>
                <a:ea typeface="幼圆" pitchFamily="49" charset="-122"/>
              </a:rPr>
              <a:t>IMR</a:t>
            </a:r>
            <a:r>
              <a:rPr lang="zh-CN" altLang="en-US" dirty="0">
                <a:solidFill>
                  <a:schemeClr val="accent2"/>
                </a:solidFill>
                <a:ea typeface="幼圆" pitchFamily="49" charset="-122"/>
              </a:rPr>
              <a:t>和</a:t>
            </a:r>
            <a:r>
              <a:rPr lang="en-US" altLang="zh-CN" dirty="0" smtClean="0">
                <a:solidFill>
                  <a:schemeClr val="accent2"/>
                </a:solidFill>
                <a:ea typeface="幼圆" pitchFamily="49" charset="-122"/>
              </a:rPr>
              <a:t>ISR</a:t>
            </a:r>
            <a:r>
              <a:rPr lang="zh-CN" altLang="en-US" dirty="0" smtClean="0">
                <a:solidFill>
                  <a:schemeClr val="accent2"/>
                </a:solidFill>
                <a:ea typeface="幼圆" pitchFamily="49" charset="-122"/>
              </a:rPr>
              <a:t>实现只</a:t>
            </a:r>
            <a:r>
              <a:rPr lang="zh-CN" altLang="en-US" dirty="0">
                <a:solidFill>
                  <a:schemeClr val="accent2"/>
                </a:solidFill>
                <a:ea typeface="幼圆" pitchFamily="49" charset="-122"/>
              </a:rPr>
              <a:t>对本级中断进行屏蔽，允许级别比它高或比它低的中断源申请中断。</a:t>
            </a:r>
          </a:p>
          <a:p>
            <a:pPr marL="342900" indent="-342900" algn="just">
              <a:spcBef>
                <a:spcPts val="1800"/>
              </a:spcBef>
              <a:buFontTx/>
              <a:buBlip>
                <a:blip r:embed="rId2"/>
              </a:buBlip>
            </a:pPr>
            <a:r>
              <a:rPr lang="zh-CN" altLang="en-US" dirty="0">
                <a:solidFill>
                  <a:srgbClr val="0000CC"/>
                </a:solidFill>
                <a:ea typeface="幼圆" pitchFamily="49" charset="-122"/>
              </a:rPr>
              <a:t>应用</a:t>
            </a:r>
          </a:p>
          <a:p>
            <a:pPr marL="342900" indent="-342900" algn="just">
              <a:spcBef>
                <a:spcPts val="1800"/>
              </a:spcBef>
            </a:pPr>
            <a:r>
              <a:rPr lang="zh-CN" altLang="en-US" dirty="0">
                <a:solidFill>
                  <a:schemeClr val="accent2"/>
                </a:solidFill>
                <a:ea typeface="幼圆" pitchFamily="49" charset="-122"/>
              </a:rPr>
              <a:t>   </a:t>
            </a:r>
            <a:r>
              <a:rPr lang="zh-CN" altLang="en-US" dirty="0" smtClean="0">
                <a:solidFill>
                  <a:schemeClr val="accent2"/>
                </a:solidFill>
                <a:ea typeface="幼圆" pitchFamily="49" charset="-122"/>
              </a:rPr>
              <a:t> 在</a:t>
            </a:r>
            <a:r>
              <a:rPr lang="zh-CN" altLang="en-US" dirty="0">
                <a:solidFill>
                  <a:schemeClr val="accent2"/>
                </a:solidFill>
                <a:ea typeface="幼圆" pitchFamily="49" charset="-122"/>
              </a:rPr>
              <a:t>中断处理过程中动态改变系统的中断优先级结构。</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99811">
                                            <p:txEl>
                                              <p:pRg st="1" end="1"/>
                                            </p:txEl>
                                          </p:spTgt>
                                        </p:tgtEl>
                                        <p:attrNameLst>
                                          <p:attrName>style.visibility</p:attrName>
                                        </p:attrNameLst>
                                      </p:cBhvr>
                                      <p:to>
                                        <p:strVal val="visible"/>
                                      </p:to>
                                    </p:set>
                                    <p:animEffect transition="in" filter="dissolve">
                                      <p:cBhvr>
                                        <p:cTn id="7" dur="500"/>
                                        <p:tgtEl>
                                          <p:spTgt spid="1399811">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399811">
                                            <p:txEl>
                                              <p:pRg st="2" end="2"/>
                                            </p:txEl>
                                          </p:spTgt>
                                        </p:tgtEl>
                                        <p:attrNameLst>
                                          <p:attrName>style.visibility</p:attrName>
                                        </p:attrNameLst>
                                      </p:cBhvr>
                                      <p:to>
                                        <p:strVal val="visible"/>
                                      </p:to>
                                    </p:set>
                                    <p:animEffect transition="in" filter="dissolve">
                                      <p:cBhvr>
                                        <p:cTn id="10" dur="500"/>
                                        <p:tgtEl>
                                          <p:spTgt spid="13998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68313" y="98630"/>
            <a:ext cx="8229600" cy="59055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kern="1200" dirty="0">
                <a:solidFill>
                  <a:srgbClr val="000099"/>
                </a:solidFill>
                <a:latin typeface="+mn-lt"/>
                <a:ea typeface="+mn-ea"/>
                <a:cs typeface="+mn-cs"/>
              </a:rPr>
              <a:t>（</a:t>
            </a:r>
            <a:r>
              <a:rPr lang="en-US" altLang="zh-CN" kern="1200" dirty="0">
                <a:solidFill>
                  <a:srgbClr val="000099"/>
                </a:solidFill>
                <a:latin typeface="+mn-lt"/>
                <a:ea typeface="+mn-ea"/>
                <a:cs typeface="+mn-cs"/>
              </a:rPr>
              <a:t>2</a:t>
            </a:r>
            <a:r>
              <a:rPr lang="zh-CN" altLang="en-US" kern="1200" dirty="0">
                <a:solidFill>
                  <a:srgbClr val="000099"/>
                </a:solidFill>
                <a:latin typeface="+mn-lt"/>
                <a:ea typeface="+mn-ea"/>
                <a:cs typeface="+mn-cs"/>
              </a:rPr>
              <a:t>）特殊屏蔽方式（续）</a:t>
            </a:r>
          </a:p>
        </p:txBody>
      </p:sp>
      <p:sp>
        <p:nvSpPr>
          <p:cNvPr id="51203" name="Rectangle 3"/>
          <p:cNvSpPr>
            <a:spLocks noGrp="1" noChangeArrowheads="1"/>
          </p:cNvSpPr>
          <p:nvPr/>
        </p:nvSpPr>
        <p:spPr bwMode="auto">
          <a:xfrm>
            <a:off x="246063" y="989013"/>
            <a:ext cx="8466397" cy="2665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lgn="ctr">
                <a:solidFill>
                  <a:schemeClr val="tx2"/>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marL="342900" indent="-342900" algn="just">
              <a:lnSpc>
                <a:spcPct val="125000"/>
              </a:lnSpc>
              <a:spcBef>
                <a:spcPts val="1200"/>
              </a:spcBef>
              <a:buFontTx/>
              <a:buBlip>
                <a:blip r:embed="rId2"/>
              </a:buBlip>
            </a:pPr>
            <a:r>
              <a:rPr lang="zh-CN" altLang="en-US" dirty="0">
                <a:solidFill>
                  <a:schemeClr val="accent2"/>
                </a:solidFill>
                <a:ea typeface="幼圆" pitchFamily="49" charset="-122"/>
              </a:rPr>
              <a:t>实现方法：在某级中断服务程序中首先将操作控制字</a:t>
            </a:r>
            <a:r>
              <a:rPr lang="en-US" altLang="zh-CN" dirty="0">
                <a:solidFill>
                  <a:schemeClr val="accent2"/>
                </a:solidFill>
                <a:ea typeface="幼圆" pitchFamily="49" charset="-122"/>
                <a:hlinkClick r:id="rId3" action="ppaction://hlinksldjump"/>
              </a:rPr>
              <a:t>OCW3</a:t>
            </a:r>
            <a:r>
              <a:rPr lang="zh-CN" altLang="en-US" dirty="0">
                <a:solidFill>
                  <a:schemeClr val="accent2"/>
                </a:solidFill>
                <a:ea typeface="幼圆" pitchFamily="49" charset="-122"/>
              </a:rPr>
              <a:t>的</a:t>
            </a:r>
            <a:r>
              <a:rPr lang="en-US" altLang="zh-CN" dirty="0">
                <a:solidFill>
                  <a:schemeClr val="accent2"/>
                </a:solidFill>
                <a:ea typeface="幼圆" pitchFamily="49" charset="-122"/>
              </a:rPr>
              <a:t>D6</a:t>
            </a:r>
            <a:r>
              <a:rPr lang="zh-CN" altLang="en-US" dirty="0">
                <a:solidFill>
                  <a:schemeClr val="accent2"/>
                </a:solidFill>
                <a:ea typeface="幼圆" pitchFamily="49" charset="-122"/>
              </a:rPr>
              <a:t>、</a:t>
            </a:r>
            <a:r>
              <a:rPr lang="en-US" altLang="zh-CN" dirty="0">
                <a:solidFill>
                  <a:schemeClr val="accent2"/>
                </a:solidFill>
                <a:ea typeface="幼圆" pitchFamily="49" charset="-122"/>
              </a:rPr>
              <a:t>D5</a:t>
            </a:r>
            <a:r>
              <a:rPr lang="zh-CN" altLang="en-US" dirty="0">
                <a:solidFill>
                  <a:schemeClr val="accent2"/>
                </a:solidFill>
                <a:ea typeface="幼圆" pitchFamily="49" charset="-122"/>
              </a:rPr>
              <a:t>位置</a:t>
            </a:r>
            <a:r>
              <a:rPr lang="en-US" altLang="zh-CN" dirty="0">
                <a:solidFill>
                  <a:schemeClr val="accent2"/>
                </a:solidFill>
                <a:ea typeface="幼圆" pitchFamily="49" charset="-122"/>
              </a:rPr>
              <a:t>1</a:t>
            </a:r>
            <a:r>
              <a:rPr lang="zh-CN" altLang="en-US" dirty="0">
                <a:solidFill>
                  <a:schemeClr val="accent2"/>
                </a:solidFill>
                <a:ea typeface="幼圆" pitchFamily="49" charset="-122"/>
              </a:rPr>
              <a:t>，进入特殊屏蔽方式，然后通过设置控制字</a:t>
            </a:r>
            <a:r>
              <a:rPr lang="en-US" altLang="zh-CN" dirty="0">
                <a:solidFill>
                  <a:schemeClr val="accent2"/>
                </a:solidFill>
                <a:ea typeface="幼圆" pitchFamily="49" charset="-122"/>
                <a:hlinkClick r:id="rId4" action="ppaction://hlinksldjump"/>
              </a:rPr>
              <a:t>OCW1</a:t>
            </a:r>
            <a:r>
              <a:rPr lang="zh-CN" altLang="en-US" dirty="0">
                <a:solidFill>
                  <a:schemeClr val="accent2"/>
                </a:solidFill>
                <a:ea typeface="幼圆" pitchFamily="49" charset="-122"/>
              </a:rPr>
              <a:t>使该级的中断申请被屏蔽。</a:t>
            </a:r>
          </a:p>
          <a:p>
            <a:pPr marL="342900" indent="-342900" algn="just">
              <a:lnSpc>
                <a:spcPct val="125000"/>
              </a:lnSpc>
              <a:spcBef>
                <a:spcPts val="1200"/>
              </a:spcBef>
              <a:buFontTx/>
              <a:buBlip>
                <a:blip r:embed="rId2"/>
              </a:buBlip>
            </a:pPr>
            <a:r>
              <a:rPr lang="zh-CN" altLang="en-US" dirty="0">
                <a:solidFill>
                  <a:schemeClr val="accent2"/>
                </a:solidFill>
                <a:ea typeface="幼圆" pitchFamily="49" charset="-122"/>
              </a:rPr>
              <a:t>若想退出特殊屏蔽方式，通过将操作控制字</a:t>
            </a:r>
            <a:r>
              <a:rPr lang="en-US" altLang="zh-CN" dirty="0">
                <a:solidFill>
                  <a:schemeClr val="accent2"/>
                </a:solidFill>
                <a:ea typeface="幼圆" pitchFamily="49" charset="-122"/>
              </a:rPr>
              <a:t>OCW3</a:t>
            </a:r>
            <a:r>
              <a:rPr lang="zh-CN" altLang="en-US" dirty="0">
                <a:solidFill>
                  <a:schemeClr val="accent2"/>
                </a:solidFill>
                <a:ea typeface="幼圆" pitchFamily="49" charset="-122"/>
              </a:rPr>
              <a:t>的</a:t>
            </a:r>
            <a:r>
              <a:rPr lang="en-US" altLang="zh-CN" dirty="0">
                <a:solidFill>
                  <a:schemeClr val="accent2"/>
                </a:solidFill>
                <a:ea typeface="幼圆" pitchFamily="49" charset="-122"/>
              </a:rPr>
              <a:t>D6</a:t>
            </a:r>
            <a:r>
              <a:rPr lang="zh-CN" altLang="en-US" dirty="0">
                <a:solidFill>
                  <a:schemeClr val="accent2"/>
                </a:solidFill>
                <a:ea typeface="幼圆" pitchFamily="49" charset="-122"/>
              </a:rPr>
              <a:t>、</a:t>
            </a:r>
            <a:r>
              <a:rPr lang="en-US" altLang="zh-CN" dirty="0">
                <a:solidFill>
                  <a:schemeClr val="accent2"/>
                </a:solidFill>
                <a:ea typeface="幼圆" pitchFamily="49" charset="-122"/>
              </a:rPr>
              <a:t>D5</a:t>
            </a:r>
            <a:r>
              <a:rPr lang="zh-CN" altLang="en-US" dirty="0">
                <a:solidFill>
                  <a:schemeClr val="accent2"/>
                </a:solidFill>
                <a:ea typeface="幼圆" pitchFamily="49" charset="-122"/>
              </a:rPr>
              <a:t>位分别设置为</a:t>
            </a:r>
            <a:r>
              <a:rPr lang="en-US" altLang="zh-CN" dirty="0">
                <a:solidFill>
                  <a:schemeClr val="accent2"/>
                </a:solidFill>
                <a:ea typeface="幼圆" pitchFamily="49" charset="-122"/>
              </a:rPr>
              <a:t>1</a:t>
            </a:r>
            <a:r>
              <a:rPr lang="zh-CN" altLang="en-US" dirty="0">
                <a:solidFill>
                  <a:schemeClr val="accent2"/>
                </a:solidFill>
                <a:ea typeface="幼圆" pitchFamily="49" charset="-122"/>
              </a:rPr>
              <a:t>、</a:t>
            </a:r>
            <a:r>
              <a:rPr lang="en-US" altLang="zh-CN" dirty="0">
                <a:solidFill>
                  <a:schemeClr val="accent2"/>
                </a:solidFill>
                <a:ea typeface="幼圆" pitchFamily="49" charset="-122"/>
              </a:rPr>
              <a:t>0</a:t>
            </a:r>
            <a:r>
              <a:rPr lang="zh-CN" altLang="en-US" dirty="0">
                <a:solidFill>
                  <a:schemeClr val="accent2"/>
                </a:solidFill>
                <a:ea typeface="幼圆" pitchFamily="49" charset="-122"/>
              </a:rPr>
              <a:t>即可。</a:t>
            </a:r>
          </a:p>
        </p:txBody>
      </p:sp>
    </p:spTree>
  </p:cSld>
  <p:clrMapOvr>
    <a:masterClrMapping/>
  </p:clrMapOvr>
  <p:transition spd="slow">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3"/>
          <p:cNvSpPr>
            <a:spLocks noGrp="1" noChangeArrowheads="1"/>
          </p:cNvSpPr>
          <p:nvPr>
            <p:ph type="title"/>
          </p:nvPr>
        </p:nvSpPr>
        <p:spPr>
          <a:xfrm>
            <a:off x="468313" y="26988"/>
            <a:ext cx="8229600" cy="7016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kern="1200">
                <a:solidFill>
                  <a:srgbClr val="000099"/>
                </a:solidFill>
                <a:latin typeface="+mn-lt"/>
                <a:ea typeface="+mn-ea"/>
                <a:cs typeface="+mn-cs"/>
              </a:rPr>
              <a:t>3. </a:t>
            </a:r>
            <a:r>
              <a:rPr lang="zh-CN" altLang="en-US" kern="1200">
                <a:solidFill>
                  <a:srgbClr val="000099"/>
                </a:solidFill>
                <a:latin typeface="+mn-lt"/>
                <a:ea typeface="+mn-ea"/>
                <a:cs typeface="+mn-cs"/>
              </a:rPr>
              <a:t>设置优先权方式</a:t>
            </a:r>
          </a:p>
        </p:txBody>
      </p:sp>
      <p:sp>
        <p:nvSpPr>
          <p:cNvPr id="1401860" name="Rectangle 4"/>
          <p:cNvSpPr>
            <a:spLocks noGrp="1" noChangeArrowheads="1"/>
          </p:cNvSpPr>
          <p:nvPr>
            <p:ph type="body" idx="1"/>
          </p:nvPr>
        </p:nvSpPr>
        <p:spPr>
          <a:xfrm>
            <a:off x="539750" y="1040730"/>
            <a:ext cx="7992690" cy="4908550"/>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rgbClr val="0066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marL="0" indent="0" eaLnBrk="1" hangingPunct="1">
              <a:spcBef>
                <a:spcPts val="1200"/>
              </a:spcBef>
              <a:buNone/>
            </a:pPr>
            <a:r>
              <a:rPr lang="zh-CN" altLang="en-US" dirty="0" smtClean="0"/>
              <a:t>（</a:t>
            </a:r>
            <a:r>
              <a:rPr lang="en-US" altLang="zh-CN" dirty="0" smtClean="0"/>
              <a:t>1</a:t>
            </a:r>
            <a:r>
              <a:rPr lang="zh-CN" altLang="en-US" dirty="0" smtClean="0"/>
              <a:t>）普通</a:t>
            </a:r>
            <a:r>
              <a:rPr lang="zh-CN" altLang="en-US" dirty="0"/>
              <a:t>全嵌套方式</a:t>
            </a:r>
          </a:p>
          <a:p>
            <a:pPr marL="0" indent="0" eaLnBrk="1" hangingPunct="1">
              <a:spcBef>
                <a:spcPts val="1200"/>
              </a:spcBef>
              <a:buNone/>
            </a:pPr>
            <a:r>
              <a:rPr lang="zh-CN" altLang="en-US" b="0" dirty="0" smtClean="0"/>
              <a:t>（</a:t>
            </a:r>
            <a:r>
              <a:rPr lang="en-US" altLang="zh-CN" b="0" dirty="0" smtClean="0"/>
              <a:t>2</a:t>
            </a:r>
            <a:r>
              <a:rPr lang="zh-CN" altLang="en-US" b="0" dirty="0" smtClean="0"/>
              <a:t>）特殊全嵌套方式</a:t>
            </a:r>
          </a:p>
          <a:p>
            <a:pPr marL="0" indent="0" eaLnBrk="1" hangingPunct="1">
              <a:spcBef>
                <a:spcPts val="1200"/>
              </a:spcBef>
              <a:buNone/>
            </a:pPr>
            <a:r>
              <a:rPr lang="zh-CN" altLang="en-US" b="0" dirty="0" smtClean="0"/>
              <a:t>（</a:t>
            </a:r>
            <a:r>
              <a:rPr lang="en-US" altLang="zh-CN" b="0" dirty="0" smtClean="0"/>
              <a:t>3</a:t>
            </a:r>
            <a:r>
              <a:rPr lang="zh-CN" altLang="en-US" b="0" dirty="0" smtClean="0"/>
              <a:t>）优先权自动循环方式</a:t>
            </a:r>
          </a:p>
          <a:p>
            <a:pPr marL="0" indent="0" eaLnBrk="1" hangingPunct="1">
              <a:spcBef>
                <a:spcPts val="1200"/>
              </a:spcBef>
              <a:buNone/>
            </a:pPr>
            <a:r>
              <a:rPr lang="zh-CN" altLang="en-US" b="0" dirty="0" smtClean="0"/>
              <a:t>（</a:t>
            </a:r>
            <a:r>
              <a:rPr lang="en-US" altLang="zh-CN" b="0" dirty="0" smtClean="0"/>
              <a:t>4</a:t>
            </a:r>
            <a:r>
              <a:rPr lang="zh-CN" altLang="en-US" b="0" dirty="0" smtClean="0"/>
              <a:t>）优先权特殊循环方式</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01860"/>
                                        </p:tgtEl>
                                        <p:attrNameLst>
                                          <p:attrName>style.visibility</p:attrName>
                                        </p:attrNameLst>
                                      </p:cBhvr>
                                      <p:to>
                                        <p:strVal val="visible"/>
                                      </p:to>
                                    </p:set>
                                    <p:animEffect transition="in" filter="blinds(horizontal)">
                                      <p:cBhvr>
                                        <p:cTn id="7" dur="500"/>
                                        <p:tgtEl>
                                          <p:spTgt spid="1401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186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dirty="0">
                <a:latin typeface="+mn-lt"/>
              </a:rPr>
              <a:t>7.1.1 8088</a:t>
            </a:r>
            <a:r>
              <a:rPr lang="zh-CN" altLang="en-US" dirty="0" smtClean="0"/>
              <a:t>的中断类型</a:t>
            </a:r>
          </a:p>
        </p:txBody>
      </p:sp>
      <p:grpSp>
        <p:nvGrpSpPr>
          <p:cNvPr id="9219" name="Group 9"/>
          <p:cNvGrpSpPr>
            <a:grpSpLocks/>
          </p:cNvGrpSpPr>
          <p:nvPr/>
        </p:nvGrpSpPr>
        <p:grpSpPr bwMode="auto">
          <a:xfrm>
            <a:off x="341313" y="1268414"/>
            <a:ext cx="8505826" cy="4252913"/>
            <a:chOff x="150" y="1024"/>
            <a:chExt cx="5358" cy="2679"/>
          </a:xfrm>
        </p:grpSpPr>
        <p:sp>
          <p:nvSpPr>
            <p:cNvPr id="9220" name="Rectangle 10"/>
            <p:cNvSpPr>
              <a:spLocks noChangeArrowheads="1"/>
            </p:cNvSpPr>
            <p:nvPr/>
          </p:nvSpPr>
          <p:spPr bwMode="auto">
            <a:xfrm>
              <a:off x="1070" y="1024"/>
              <a:ext cx="1291"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dirty="0">
                  <a:solidFill>
                    <a:srgbClr val="0000FF"/>
                  </a:solidFill>
                  <a:latin typeface="Times New Roman" pitchFamily="18" charset="0"/>
                </a:rPr>
                <a:t>非屏蔽中断源</a:t>
              </a:r>
            </a:p>
          </p:txBody>
        </p:sp>
        <p:sp>
          <p:nvSpPr>
            <p:cNvPr id="9221" name="Rectangle 11"/>
            <p:cNvSpPr>
              <a:spLocks noChangeArrowheads="1"/>
            </p:cNvSpPr>
            <p:nvPr/>
          </p:nvSpPr>
          <p:spPr bwMode="auto">
            <a:xfrm>
              <a:off x="835" y="2055"/>
              <a:ext cx="1683" cy="392"/>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spcBef>
                  <a:spcPts val="600"/>
                </a:spcBef>
              </a:pPr>
              <a:endParaRPr lang="zh-CN" altLang="en-US" dirty="0">
                <a:solidFill>
                  <a:srgbClr val="000099"/>
                </a:solidFill>
                <a:latin typeface="Times New Roman" pitchFamily="18" charset="0"/>
              </a:endParaRPr>
            </a:p>
          </p:txBody>
        </p:sp>
        <p:sp>
          <p:nvSpPr>
            <p:cNvPr id="9222" name="Rectangle 12"/>
            <p:cNvSpPr>
              <a:spLocks noChangeArrowheads="1"/>
            </p:cNvSpPr>
            <p:nvPr/>
          </p:nvSpPr>
          <p:spPr bwMode="auto">
            <a:xfrm>
              <a:off x="1064" y="2965"/>
              <a:ext cx="538" cy="651"/>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nchor="ctr"/>
            <a:lstStyle/>
            <a:p>
              <a:pPr algn="ctr" eaLnBrk="0" hangingPunct="0">
                <a:spcBef>
                  <a:spcPts val="100"/>
                </a:spcBef>
              </a:pPr>
              <a:r>
                <a:rPr lang="en-US" altLang="zh-CN">
                  <a:solidFill>
                    <a:srgbClr val="000099"/>
                  </a:solidFill>
                  <a:latin typeface="Times New Roman" pitchFamily="18" charset="0"/>
                </a:rPr>
                <a:t>INTO</a:t>
              </a:r>
            </a:p>
            <a:p>
              <a:pPr algn="ctr" eaLnBrk="0" hangingPunct="0">
                <a:spcBef>
                  <a:spcPts val="100"/>
                </a:spcBef>
              </a:pPr>
              <a:r>
                <a:rPr lang="zh-CN" altLang="en-US">
                  <a:solidFill>
                    <a:srgbClr val="000099"/>
                  </a:solidFill>
                  <a:latin typeface="Times New Roman" pitchFamily="18" charset="0"/>
                </a:rPr>
                <a:t>指令</a:t>
              </a:r>
            </a:p>
          </p:txBody>
        </p:sp>
        <p:sp>
          <p:nvSpPr>
            <p:cNvPr id="9223" name="Rectangle 13"/>
            <p:cNvSpPr>
              <a:spLocks noChangeArrowheads="1"/>
            </p:cNvSpPr>
            <p:nvPr/>
          </p:nvSpPr>
          <p:spPr bwMode="auto">
            <a:xfrm>
              <a:off x="2475" y="2965"/>
              <a:ext cx="539" cy="651"/>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nchor="ctr"/>
            <a:lstStyle/>
            <a:p>
              <a:pPr algn="ctr" eaLnBrk="0" hangingPunct="0">
                <a:spcBef>
                  <a:spcPts val="100"/>
                </a:spcBef>
              </a:pPr>
              <a:r>
                <a:rPr lang="zh-CN" altLang="en-US" dirty="0">
                  <a:solidFill>
                    <a:srgbClr val="000099"/>
                  </a:solidFill>
                  <a:latin typeface="Times New Roman" pitchFamily="18" charset="0"/>
                </a:rPr>
                <a:t>单步</a:t>
              </a:r>
            </a:p>
            <a:p>
              <a:pPr algn="ctr" eaLnBrk="0" hangingPunct="0">
                <a:spcBef>
                  <a:spcPts val="100"/>
                </a:spcBef>
              </a:pPr>
              <a:r>
                <a:rPr lang="zh-CN" altLang="en-US" dirty="0">
                  <a:solidFill>
                    <a:srgbClr val="000099"/>
                  </a:solidFill>
                  <a:latin typeface="Times New Roman" pitchFamily="18" charset="0"/>
                </a:rPr>
                <a:t>中断</a:t>
              </a:r>
            </a:p>
          </p:txBody>
        </p:sp>
        <p:sp>
          <p:nvSpPr>
            <p:cNvPr id="9224" name="Rectangle 14"/>
            <p:cNvSpPr>
              <a:spLocks noChangeArrowheads="1"/>
            </p:cNvSpPr>
            <p:nvPr/>
          </p:nvSpPr>
          <p:spPr bwMode="auto">
            <a:xfrm>
              <a:off x="1738" y="2965"/>
              <a:ext cx="538" cy="651"/>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nchor="ctr"/>
            <a:lstStyle/>
            <a:p>
              <a:pPr algn="ctr" eaLnBrk="0" hangingPunct="0">
                <a:spcBef>
                  <a:spcPts val="100"/>
                </a:spcBef>
              </a:pPr>
              <a:r>
                <a:rPr lang="zh-CN" altLang="en-US" dirty="0">
                  <a:solidFill>
                    <a:srgbClr val="000099"/>
                  </a:solidFill>
                  <a:latin typeface="Times New Roman" pitchFamily="18" charset="0"/>
                </a:rPr>
                <a:t>除法</a:t>
              </a:r>
            </a:p>
            <a:p>
              <a:pPr algn="ctr" eaLnBrk="0" hangingPunct="0">
                <a:spcBef>
                  <a:spcPts val="100"/>
                </a:spcBef>
              </a:pPr>
              <a:r>
                <a:rPr lang="zh-CN" altLang="en-US" dirty="0" smtClean="0">
                  <a:solidFill>
                    <a:srgbClr val="000099"/>
                  </a:solidFill>
                  <a:latin typeface="Times New Roman" pitchFamily="18" charset="0"/>
                </a:rPr>
                <a:t>错误</a:t>
              </a:r>
              <a:endParaRPr lang="en-US" altLang="zh-CN" dirty="0" smtClean="0">
                <a:solidFill>
                  <a:srgbClr val="000099"/>
                </a:solidFill>
                <a:latin typeface="Times New Roman" pitchFamily="18" charset="0"/>
              </a:endParaRPr>
            </a:p>
          </p:txBody>
        </p:sp>
        <p:sp>
          <p:nvSpPr>
            <p:cNvPr id="9225" name="Rectangle 15"/>
            <p:cNvSpPr>
              <a:spLocks noChangeArrowheads="1"/>
            </p:cNvSpPr>
            <p:nvPr/>
          </p:nvSpPr>
          <p:spPr bwMode="auto">
            <a:xfrm>
              <a:off x="317" y="2965"/>
              <a:ext cx="599" cy="651"/>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nchor="ctr"/>
            <a:lstStyle/>
            <a:p>
              <a:pPr algn="ctr" eaLnBrk="0" hangingPunct="0">
                <a:spcBef>
                  <a:spcPts val="100"/>
                </a:spcBef>
              </a:pPr>
              <a:r>
                <a:rPr lang="en-US" altLang="zh-CN" dirty="0">
                  <a:solidFill>
                    <a:srgbClr val="000099"/>
                  </a:solidFill>
                  <a:latin typeface="Times New Roman" pitchFamily="18" charset="0"/>
                </a:rPr>
                <a:t>INT N</a:t>
              </a:r>
            </a:p>
            <a:p>
              <a:pPr algn="ctr" eaLnBrk="0" hangingPunct="0">
                <a:spcBef>
                  <a:spcPts val="100"/>
                </a:spcBef>
              </a:pPr>
              <a:r>
                <a:rPr lang="zh-CN" altLang="en-US" dirty="0">
                  <a:solidFill>
                    <a:srgbClr val="000099"/>
                  </a:solidFill>
                  <a:latin typeface="Times New Roman" pitchFamily="18" charset="0"/>
                </a:rPr>
                <a:t>指令</a:t>
              </a:r>
            </a:p>
          </p:txBody>
        </p:sp>
        <p:sp>
          <p:nvSpPr>
            <p:cNvPr id="9226" name="Line 16"/>
            <p:cNvSpPr>
              <a:spLocks noChangeShapeType="1"/>
            </p:cNvSpPr>
            <p:nvPr/>
          </p:nvSpPr>
          <p:spPr bwMode="auto">
            <a:xfrm flipV="1">
              <a:off x="620" y="2696"/>
              <a:ext cx="1" cy="262"/>
            </a:xfrm>
            <a:prstGeom prst="line">
              <a:avLst/>
            </a:prstGeom>
            <a:noFill/>
            <a:ln w="28575">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27" name="Line 17"/>
            <p:cNvSpPr>
              <a:spLocks noChangeShapeType="1"/>
            </p:cNvSpPr>
            <p:nvPr/>
          </p:nvSpPr>
          <p:spPr bwMode="auto">
            <a:xfrm>
              <a:off x="620" y="2697"/>
              <a:ext cx="431" cy="1"/>
            </a:xfrm>
            <a:prstGeom prst="line">
              <a:avLst/>
            </a:prstGeom>
            <a:noFill/>
            <a:ln w="28575">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28" name="Line 18"/>
            <p:cNvSpPr>
              <a:spLocks noChangeShapeType="1"/>
            </p:cNvSpPr>
            <p:nvPr/>
          </p:nvSpPr>
          <p:spPr bwMode="auto">
            <a:xfrm flipV="1">
              <a:off x="1050" y="2446"/>
              <a:ext cx="0" cy="251"/>
            </a:xfrm>
            <a:prstGeom prst="line">
              <a:avLst/>
            </a:prstGeom>
            <a:noFill/>
            <a:ln w="28575">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29" name="Line 19"/>
            <p:cNvSpPr>
              <a:spLocks noChangeShapeType="1"/>
            </p:cNvSpPr>
            <p:nvPr/>
          </p:nvSpPr>
          <p:spPr bwMode="auto">
            <a:xfrm flipV="1">
              <a:off x="1340" y="2446"/>
              <a:ext cx="1" cy="522"/>
            </a:xfrm>
            <a:prstGeom prst="line">
              <a:avLst/>
            </a:prstGeom>
            <a:noFill/>
            <a:ln w="28575">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30" name="Line 20"/>
            <p:cNvSpPr>
              <a:spLocks noChangeShapeType="1"/>
            </p:cNvSpPr>
            <p:nvPr/>
          </p:nvSpPr>
          <p:spPr bwMode="auto">
            <a:xfrm flipV="1">
              <a:off x="2745" y="2706"/>
              <a:ext cx="1" cy="262"/>
            </a:xfrm>
            <a:prstGeom prst="line">
              <a:avLst/>
            </a:prstGeom>
            <a:noFill/>
            <a:ln w="28575">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31" name="Line 21"/>
            <p:cNvSpPr>
              <a:spLocks noChangeShapeType="1"/>
            </p:cNvSpPr>
            <p:nvPr/>
          </p:nvSpPr>
          <p:spPr bwMode="auto">
            <a:xfrm flipH="1">
              <a:off x="2315" y="2707"/>
              <a:ext cx="431" cy="1"/>
            </a:xfrm>
            <a:prstGeom prst="line">
              <a:avLst/>
            </a:prstGeom>
            <a:noFill/>
            <a:ln w="28575">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32" name="Line 22"/>
            <p:cNvSpPr>
              <a:spLocks noChangeShapeType="1"/>
            </p:cNvSpPr>
            <p:nvPr/>
          </p:nvSpPr>
          <p:spPr bwMode="auto">
            <a:xfrm flipV="1">
              <a:off x="2315" y="2446"/>
              <a:ext cx="1" cy="261"/>
            </a:xfrm>
            <a:prstGeom prst="line">
              <a:avLst/>
            </a:prstGeom>
            <a:noFill/>
            <a:ln w="28575">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33" name="Line 23"/>
            <p:cNvSpPr>
              <a:spLocks noChangeShapeType="1"/>
            </p:cNvSpPr>
            <p:nvPr/>
          </p:nvSpPr>
          <p:spPr bwMode="auto">
            <a:xfrm flipV="1">
              <a:off x="2014" y="2446"/>
              <a:ext cx="0" cy="522"/>
            </a:xfrm>
            <a:prstGeom prst="line">
              <a:avLst/>
            </a:prstGeom>
            <a:noFill/>
            <a:ln w="28575">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34" name="Line 24"/>
            <p:cNvSpPr>
              <a:spLocks noChangeShapeType="1"/>
            </p:cNvSpPr>
            <p:nvPr/>
          </p:nvSpPr>
          <p:spPr bwMode="auto">
            <a:xfrm>
              <a:off x="1655" y="1279"/>
              <a:ext cx="1" cy="782"/>
            </a:xfrm>
            <a:prstGeom prst="line">
              <a:avLst/>
            </a:prstGeom>
            <a:noFill/>
            <a:ln w="28575">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35" name="Line 25"/>
            <p:cNvSpPr>
              <a:spLocks noChangeShapeType="1"/>
            </p:cNvSpPr>
            <p:nvPr/>
          </p:nvSpPr>
          <p:spPr bwMode="auto">
            <a:xfrm flipH="1">
              <a:off x="2518" y="2238"/>
              <a:ext cx="1278" cy="0"/>
            </a:xfrm>
            <a:prstGeom prst="line">
              <a:avLst/>
            </a:prstGeom>
            <a:noFill/>
            <a:ln w="28575">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36" name="Rectangle 26"/>
            <p:cNvSpPr>
              <a:spLocks noChangeArrowheads="1"/>
            </p:cNvSpPr>
            <p:nvPr/>
          </p:nvSpPr>
          <p:spPr bwMode="auto">
            <a:xfrm>
              <a:off x="150" y="1664"/>
              <a:ext cx="3119" cy="2039"/>
            </a:xfrm>
            <a:prstGeom prst="rect">
              <a:avLst/>
            </a:prstGeom>
            <a:noFill/>
            <a:ln w="28575">
              <a:solidFill>
                <a:srgbClr val="000099"/>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endParaRPr>
            </a:p>
          </p:txBody>
        </p:sp>
        <p:sp>
          <p:nvSpPr>
            <p:cNvPr id="9237" name="Rectangle 27"/>
            <p:cNvSpPr>
              <a:spLocks noChangeArrowheads="1"/>
            </p:cNvSpPr>
            <p:nvPr/>
          </p:nvSpPr>
          <p:spPr bwMode="auto">
            <a:xfrm>
              <a:off x="258" y="1794"/>
              <a:ext cx="538" cy="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dirty="0">
                  <a:solidFill>
                    <a:srgbClr val="000099"/>
                  </a:solidFill>
                  <a:latin typeface="Times New Roman" pitchFamily="18" charset="0"/>
                </a:rPr>
                <a:t>CPU</a:t>
              </a:r>
            </a:p>
          </p:txBody>
        </p:sp>
        <p:sp>
          <p:nvSpPr>
            <p:cNvPr id="9238" name="Rectangle 28"/>
            <p:cNvSpPr>
              <a:spLocks noChangeArrowheads="1"/>
            </p:cNvSpPr>
            <p:nvPr/>
          </p:nvSpPr>
          <p:spPr bwMode="auto">
            <a:xfrm>
              <a:off x="3268" y="1922"/>
              <a:ext cx="538" cy="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000" dirty="0">
                  <a:solidFill>
                    <a:srgbClr val="FF0000"/>
                  </a:solidFill>
                  <a:latin typeface="Times New Roman" pitchFamily="18" charset="0"/>
                </a:rPr>
                <a:t>INTR</a:t>
              </a:r>
            </a:p>
          </p:txBody>
        </p:sp>
        <p:sp>
          <p:nvSpPr>
            <p:cNvPr id="9239" name="Rectangle 29"/>
            <p:cNvSpPr>
              <a:spLocks noChangeArrowheads="1"/>
            </p:cNvSpPr>
            <p:nvPr/>
          </p:nvSpPr>
          <p:spPr bwMode="auto">
            <a:xfrm>
              <a:off x="1628" y="1330"/>
              <a:ext cx="539" cy="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000" dirty="0">
                  <a:solidFill>
                    <a:srgbClr val="0000FF"/>
                  </a:solidFill>
                  <a:latin typeface="Times New Roman" pitchFamily="18" charset="0"/>
                </a:rPr>
                <a:t>NMI</a:t>
              </a:r>
            </a:p>
          </p:txBody>
        </p:sp>
        <p:sp>
          <p:nvSpPr>
            <p:cNvPr id="9240" name="Rectangle 30"/>
            <p:cNvSpPr>
              <a:spLocks noChangeArrowheads="1"/>
            </p:cNvSpPr>
            <p:nvPr/>
          </p:nvSpPr>
          <p:spPr bwMode="auto">
            <a:xfrm>
              <a:off x="2941" y="1024"/>
              <a:ext cx="1291"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dirty="0">
                  <a:solidFill>
                    <a:srgbClr val="FF0000"/>
                  </a:solidFill>
                  <a:latin typeface="Times New Roman" pitchFamily="18" charset="0"/>
                </a:rPr>
                <a:t>可屏蔽中断源</a:t>
              </a:r>
            </a:p>
          </p:txBody>
        </p:sp>
        <p:sp>
          <p:nvSpPr>
            <p:cNvPr id="9241" name="Rectangle 31"/>
            <p:cNvSpPr>
              <a:spLocks noChangeArrowheads="1"/>
            </p:cNvSpPr>
            <p:nvPr/>
          </p:nvSpPr>
          <p:spPr bwMode="auto">
            <a:xfrm>
              <a:off x="3791" y="1729"/>
              <a:ext cx="646" cy="1846"/>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nchor="ctr"/>
            <a:lstStyle/>
            <a:p>
              <a:pPr algn="ctr" eaLnBrk="0" hangingPunct="0">
                <a:spcBef>
                  <a:spcPts val="100"/>
                </a:spcBef>
              </a:pPr>
              <a:r>
                <a:rPr lang="en-US" altLang="zh-CN" dirty="0" smtClean="0">
                  <a:solidFill>
                    <a:srgbClr val="000099"/>
                  </a:solidFill>
                  <a:latin typeface="Times New Roman" pitchFamily="18" charset="0"/>
                </a:rPr>
                <a:t>8259A</a:t>
              </a:r>
              <a:endParaRPr lang="en-US" altLang="zh-CN" dirty="0">
                <a:solidFill>
                  <a:srgbClr val="000099"/>
                </a:solidFill>
                <a:latin typeface="Times New Roman" pitchFamily="18" charset="0"/>
              </a:endParaRPr>
            </a:p>
            <a:p>
              <a:pPr algn="ctr" eaLnBrk="0" hangingPunct="0">
                <a:spcBef>
                  <a:spcPts val="100"/>
                </a:spcBef>
              </a:pPr>
              <a:r>
                <a:rPr lang="zh-CN" altLang="en-US" dirty="0">
                  <a:solidFill>
                    <a:srgbClr val="000099"/>
                  </a:solidFill>
                  <a:latin typeface="Times New Roman" pitchFamily="18" charset="0"/>
                </a:rPr>
                <a:t>中断</a:t>
              </a:r>
            </a:p>
            <a:p>
              <a:pPr algn="ctr" eaLnBrk="0" hangingPunct="0">
                <a:spcBef>
                  <a:spcPts val="100"/>
                </a:spcBef>
              </a:pPr>
              <a:r>
                <a:rPr lang="zh-CN" altLang="en-US" dirty="0">
                  <a:solidFill>
                    <a:srgbClr val="000099"/>
                  </a:solidFill>
                  <a:latin typeface="Times New Roman" pitchFamily="18" charset="0"/>
                </a:rPr>
                <a:t>控制器</a:t>
              </a:r>
            </a:p>
          </p:txBody>
        </p:sp>
        <p:sp>
          <p:nvSpPr>
            <p:cNvPr id="9242" name="Rectangle 32"/>
            <p:cNvSpPr>
              <a:spLocks noChangeArrowheads="1"/>
            </p:cNvSpPr>
            <p:nvPr/>
          </p:nvSpPr>
          <p:spPr bwMode="auto">
            <a:xfrm>
              <a:off x="4745" y="1764"/>
              <a:ext cx="539" cy="18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a:solidFill>
                    <a:srgbClr val="000099"/>
                  </a:solidFill>
                  <a:latin typeface="Times New Roman" pitchFamily="18" charset="0"/>
                </a:rPr>
                <a:t>IR</a:t>
              </a:r>
              <a:r>
                <a:rPr lang="en-US" altLang="zh-CN" baseline="-25000">
                  <a:solidFill>
                    <a:srgbClr val="000099"/>
                  </a:solidFill>
                  <a:latin typeface="Times New Roman" pitchFamily="18" charset="0"/>
                </a:rPr>
                <a:t>0</a:t>
              </a:r>
            </a:p>
            <a:p>
              <a:pPr algn="ctr" eaLnBrk="0" hangingPunct="0"/>
              <a:r>
                <a:rPr lang="en-US" altLang="zh-CN">
                  <a:solidFill>
                    <a:srgbClr val="000099"/>
                  </a:solidFill>
                  <a:latin typeface="Times New Roman" pitchFamily="18" charset="0"/>
                </a:rPr>
                <a:t>IR</a:t>
              </a:r>
              <a:r>
                <a:rPr lang="en-US" altLang="zh-CN" baseline="-25000">
                  <a:solidFill>
                    <a:srgbClr val="000099"/>
                  </a:solidFill>
                  <a:latin typeface="Times New Roman" pitchFamily="18" charset="0"/>
                </a:rPr>
                <a:t>1</a:t>
              </a:r>
            </a:p>
            <a:p>
              <a:pPr algn="ctr" eaLnBrk="0" hangingPunct="0"/>
              <a:r>
                <a:rPr lang="en-US" altLang="zh-CN">
                  <a:solidFill>
                    <a:srgbClr val="000099"/>
                  </a:solidFill>
                  <a:latin typeface="Times New Roman" pitchFamily="18" charset="0"/>
                </a:rPr>
                <a:t>IR</a:t>
              </a:r>
              <a:r>
                <a:rPr lang="en-US" altLang="zh-CN" baseline="-25000">
                  <a:solidFill>
                    <a:srgbClr val="000099"/>
                  </a:solidFill>
                  <a:latin typeface="Times New Roman" pitchFamily="18" charset="0"/>
                </a:rPr>
                <a:t>2</a:t>
              </a:r>
            </a:p>
            <a:p>
              <a:pPr algn="ctr" eaLnBrk="0" hangingPunct="0"/>
              <a:r>
                <a:rPr lang="en-US" altLang="zh-CN">
                  <a:solidFill>
                    <a:srgbClr val="000099"/>
                  </a:solidFill>
                  <a:latin typeface="Times New Roman" pitchFamily="18" charset="0"/>
                </a:rPr>
                <a:t>IR</a:t>
              </a:r>
              <a:r>
                <a:rPr lang="en-US" altLang="zh-CN" baseline="-25000">
                  <a:solidFill>
                    <a:srgbClr val="000099"/>
                  </a:solidFill>
                  <a:latin typeface="Times New Roman" pitchFamily="18" charset="0"/>
                </a:rPr>
                <a:t>3</a:t>
              </a:r>
            </a:p>
            <a:p>
              <a:pPr algn="ctr" eaLnBrk="0" hangingPunct="0"/>
              <a:r>
                <a:rPr lang="en-US" altLang="zh-CN">
                  <a:solidFill>
                    <a:srgbClr val="000099"/>
                  </a:solidFill>
                  <a:latin typeface="Times New Roman" pitchFamily="18" charset="0"/>
                </a:rPr>
                <a:t>IR</a:t>
              </a:r>
              <a:r>
                <a:rPr lang="en-US" altLang="zh-CN" baseline="-25000">
                  <a:solidFill>
                    <a:srgbClr val="000099"/>
                  </a:solidFill>
                  <a:latin typeface="Times New Roman" pitchFamily="18" charset="0"/>
                </a:rPr>
                <a:t>4</a:t>
              </a:r>
            </a:p>
            <a:p>
              <a:pPr algn="ctr" eaLnBrk="0" hangingPunct="0"/>
              <a:r>
                <a:rPr lang="en-US" altLang="zh-CN">
                  <a:solidFill>
                    <a:srgbClr val="000099"/>
                  </a:solidFill>
                  <a:latin typeface="Times New Roman" pitchFamily="18" charset="0"/>
                </a:rPr>
                <a:t>IR</a:t>
              </a:r>
              <a:r>
                <a:rPr lang="en-US" altLang="zh-CN" baseline="-25000">
                  <a:solidFill>
                    <a:srgbClr val="000099"/>
                  </a:solidFill>
                  <a:latin typeface="Times New Roman" pitchFamily="18" charset="0"/>
                </a:rPr>
                <a:t>5</a:t>
              </a:r>
            </a:p>
            <a:p>
              <a:pPr algn="ctr" eaLnBrk="0" hangingPunct="0"/>
              <a:r>
                <a:rPr lang="en-US" altLang="zh-CN">
                  <a:solidFill>
                    <a:srgbClr val="000099"/>
                  </a:solidFill>
                  <a:latin typeface="Times New Roman" pitchFamily="18" charset="0"/>
                </a:rPr>
                <a:t>IR</a:t>
              </a:r>
              <a:r>
                <a:rPr lang="en-US" altLang="zh-CN" baseline="-25000">
                  <a:solidFill>
                    <a:srgbClr val="000099"/>
                  </a:solidFill>
                  <a:latin typeface="Times New Roman" pitchFamily="18" charset="0"/>
                </a:rPr>
                <a:t>6</a:t>
              </a:r>
            </a:p>
            <a:p>
              <a:pPr algn="ctr" eaLnBrk="0" hangingPunct="0"/>
              <a:r>
                <a:rPr lang="en-US" altLang="zh-CN">
                  <a:solidFill>
                    <a:srgbClr val="000099"/>
                  </a:solidFill>
                  <a:latin typeface="Times New Roman" pitchFamily="18" charset="0"/>
                </a:rPr>
                <a:t>IR</a:t>
              </a:r>
              <a:r>
                <a:rPr lang="en-US" altLang="zh-CN" baseline="-25000">
                  <a:solidFill>
                    <a:srgbClr val="000099"/>
                  </a:solidFill>
                  <a:latin typeface="Times New Roman" pitchFamily="18" charset="0"/>
                </a:rPr>
                <a:t>7</a:t>
              </a:r>
              <a:endParaRPr lang="en-US" altLang="zh-CN">
                <a:solidFill>
                  <a:srgbClr val="000099"/>
                </a:solidFill>
                <a:latin typeface="Times New Roman" pitchFamily="18" charset="0"/>
              </a:endParaRPr>
            </a:p>
          </p:txBody>
        </p:sp>
        <p:sp>
          <p:nvSpPr>
            <p:cNvPr id="9243" name="Rectangle 33"/>
            <p:cNvSpPr>
              <a:spLocks noChangeArrowheads="1"/>
            </p:cNvSpPr>
            <p:nvPr/>
          </p:nvSpPr>
          <p:spPr bwMode="auto">
            <a:xfrm>
              <a:off x="5163" y="1960"/>
              <a:ext cx="345" cy="14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dirty="0">
                  <a:solidFill>
                    <a:srgbClr val="000099"/>
                  </a:solidFill>
                  <a:latin typeface="Times New Roman" pitchFamily="18" charset="0"/>
                </a:rPr>
                <a:t>外</a:t>
              </a:r>
            </a:p>
            <a:p>
              <a:pPr algn="ctr" eaLnBrk="0" hangingPunct="0"/>
              <a:r>
                <a:rPr lang="zh-CN" altLang="en-US" dirty="0">
                  <a:solidFill>
                    <a:srgbClr val="000099"/>
                  </a:solidFill>
                  <a:latin typeface="Times New Roman" pitchFamily="18" charset="0"/>
                </a:rPr>
                <a:t>设</a:t>
              </a:r>
            </a:p>
            <a:p>
              <a:pPr algn="ctr" eaLnBrk="0" hangingPunct="0"/>
              <a:r>
                <a:rPr lang="zh-CN" altLang="en-US" dirty="0">
                  <a:solidFill>
                    <a:srgbClr val="000099"/>
                  </a:solidFill>
                  <a:latin typeface="Times New Roman" pitchFamily="18" charset="0"/>
                </a:rPr>
                <a:t>中</a:t>
              </a:r>
            </a:p>
            <a:p>
              <a:pPr algn="ctr" eaLnBrk="0" hangingPunct="0"/>
              <a:r>
                <a:rPr lang="zh-CN" altLang="en-US" dirty="0">
                  <a:solidFill>
                    <a:srgbClr val="000099"/>
                  </a:solidFill>
                  <a:latin typeface="Times New Roman" pitchFamily="18" charset="0"/>
                </a:rPr>
                <a:t>断</a:t>
              </a:r>
            </a:p>
            <a:p>
              <a:pPr algn="ctr" eaLnBrk="0" hangingPunct="0"/>
              <a:r>
                <a:rPr lang="zh-CN" altLang="en-US" dirty="0">
                  <a:solidFill>
                    <a:srgbClr val="000099"/>
                  </a:solidFill>
                  <a:latin typeface="Times New Roman" pitchFamily="18" charset="0"/>
                </a:rPr>
                <a:t>源</a:t>
              </a:r>
            </a:p>
          </p:txBody>
        </p:sp>
        <p:sp>
          <p:nvSpPr>
            <p:cNvPr id="9244" name="Rectangle 34"/>
            <p:cNvSpPr>
              <a:spLocks noChangeArrowheads="1"/>
            </p:cNvSpPr>
            <p:nvPr/>
          </p:nvSpPr>
          <p:spPr bwMode="auto">
            <a:xfrm>
              <a:off x="3107" y="2448"/>
              <a:ext cx="785" cy="4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a:latin typeface="Times New Roman" pitchFamily="18" charset="0"/>
                </a:rPr>
                <a:t> </a:t>
              </a:r>
            </a:p>
          </p:txBody>
        </p:sp>
        <p:sp>
          <p:nvSpPr>
            <p:cNvPr id="9245" name="Line 35"/>
            <p:cNvSpPr>
              <a:spLocks noChangeShapeType="1"/>
            </p:cNvSpPr>
            <p:nvPr/>
          </p:nvSpPr>
          <p:spPr bwMode="auto">
            <a:xfrm flipH="1">
              <a:off x="3271" y="2854"/>
              <a:ext cx="525" cy="0"/>
            </a:xfrm>
            <a:prstGeom prst="line">
              <a:avLst/>
            </a:prstGeom>
            <a:noFill/>
            <a:ln w="28575">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endParaRPr>
            </a:p>
          </p:txBody>
        </p:sp>
        <p:sp>
          <p:nvSpPr>
            <p:cNvPr id="9246" name="Line 36"/>
            <p:cNvSpPr>
              <a:spLocks noChangeShapeType="1"/>
            </p:cNvSpPr>
            <p:nvPr/>
          </p:nvSpPr>
          <p:spPr bwMode="auto">
            <a:xfrm flipH="1">
              <a:off x="3524" y="1330"/>
              <a:ext cx="12" cy="563"/>
            </a:xfrm>
            <a:prstGeom prst="line">
              <a:avLst/>
            </a:prstGeom>
            <a:noFill/>
            <a:ln w="28575">
              <a:solidFill>
                <a:srgbClr val="FF0000"/>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9247" name="Group 37"/>
            <p:cNvGrpSpPr>
              <a:grpSpLocks/>
            </p:cNvGrpSpPr>
            <p:nvPr/>
          </p:nvGrpSpPr>
          <p:grpSpPr bwMode="auto">
            <a:xfrm>
              <a:off x="4433" y="1921"/>
              <a:ext cx="373" cy="1549"/>
              <a:chOff x="6199" y="2301"/>
              <a:chExt cx="417" cy="1237"/>
            </a:xfrm>
          </p:grpSpPr>
          <p:sp>
            <p:nvSpPr>
              <p:cNvPr id="9251" name="Line 38"/>
              <p:cNvSpPr>
                <a:spLocks noChangeShapeType="1"/>
              </p:cNvSpPr>
              <p:nvPr/>
            </p:nvSpPr>
            <p:spPr bwMode="auto">
              <a:xfrm flipH="1">
                <a:off x="6199" y="2301"/>
                <a:ext cx="417" cy="1"/>
              </a:xfrm>
              <a:prstGeom prst="line">
                <a:avLst/>
              </a:prstGeom>
              <a:noFill/>
              <a:ln w="28575">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endParaRPr>
              </a:p>
            </p:txBody>
          </p:sp>
          <p:sp>
            <p:nvSpPr>
              <p:cNvPr id="9252" name="Line 39"/>
              <p:cNvSpPr>
                <a:spLocks noChangeShapeType="1"/>
              </p:cNvSpPr>
              <p:nvPr/>
            </p:nvSpPr>
            <p:spPr bwMode="auto">
              <a:xfrm flipH="1">
                <a:off x="6199" y="2481"/>
                <a:ext cx="417" cy="1"/>
              </a:xfrm>
              <a:prstGeom prst="line">
                <a:avLst/>
              </a:prstGeom>
              <a:noFill/>
              <a:ln w="28575">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endParaRPr>
              </a:p>
            </p:txBody>
          </p:sp>
          <p:sp>
            <p:nvSpPr>
              <p:cNvPr id="9253" name="Line 40"/>
              <p:cNvSpPr>
                <a:spLocks noChangeShapeType="1"/>
              </p:cNvSpPr>
              <p:nvPr/>
            </p:nvSpPr>
            <p:spPr bwMode="auto">
              <a:xfrm flipH="1">
                <a:off x="6199" y="2649"/>
                <a:ext cx="417" cy="1"/>
              </a:xfrm>
              <a:prstGeom prst="line">
                <a:avLst/>
              </a:prstGeom>
              <a:noFill/>
              <a:ln w="28575">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endParaRPr>
              </a:p>
            </p:txBody>
          </p:sp>
          <p:sp>
            <p:nvSpPr>
              <p:cNvPr id="9254" name="Line 41"/>
              <p:cNvSpPr>
                <a:spLocks noChangeShapeType="1"/>
              </p:cNvSpPr>
              <p:nvPr/>
            </p:nvSpPr>
            <p:spPr bwMode="auto">
              <a:xfrm flipH="1">
                <a:off x="6199" y="2829"/>
                <a:ext cx="417" cy="1"/>
              </a:xfrm>
              <a:prstGeom prst="line">
                <a:avLst/>
              </a:prstGeom>
              <a:noFill/>
              <a:ln w="28575">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endParaRPr>
              </a:p>
            </p:txBody>
          </p:sp>
          <p:sp>
            <p:nvSpPr>
              <p:cNvPr id="9255" name="Line 42"/>
              <p:cNvSpPr>
                <a:spLocks noChangeShapeType="1"/>
              </p:cNvSpPr>
              <p:nvPr/>
            </p:nvSpPr>
            <p:spPr bwMode="auto">
              <a:xfrm flipH="1">
                <a:off x="6199" y="3009"/>
                <a:ext cx="417" cy="1"/>
              </a:xfrm>
              <a:prstGeom prst="line">
                <a:avLst/>
              </a:prstGeom>
              <a:noFill/>
              <a:ln w="28575">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endParaRPr>
              </a:p>
            </p:txBody>
          </p:sp>
          <p:sp>
            <p:nvSpPr>
              <p:cNvPr id="9256" name="Line 43"/>
              <p:cNvSpPr>
                <a:spLocks noChangeShapeType="1"/>
              </p:cNvSpPr>
              <p:nvPr/>
            </p:nvSpPr>
            <p:spPr bwMode="auto">
              <a:xfrm flipH="1">
                <a:off x="6199" y="3189"/>
                <a:ext cx="417" cy="1"/>
              </a:xfrm>
              <a:prstGeom prst="line">
                <a:avLst/>
              </a:prstGeom>
              <a:noFill/>
              <a:ln w="28575">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endParaRPr>
              </a:p>
            </p:txBody>
          </p:sp>
          <p:sp>
            <p:nvSpPr>
              <p:cNvPr id="9257" name="Line 44"/>
              <p:cNvSpPr>
                <a:spLocks noChangeShapeType="1"/>
              </p:cNvSpPr>
              <p:nvPr/>
            </p:nvSpPr>
            <p:spPr bwMode="auto">
              <a:xfrm flipH="1">
                <a:off x="6199" y="3357"/>
                <a:ext cx="417" cy="1"/>
              </a:xfrm>
              <a:prstGeom prst="line">
                <a:avLst/>
              </a:prstGeom>
              <a:noFill/>
              <a:ln w="28575">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endParaRPr>
              </a:p>
            </p:txBody>
          </p:sp>
          <p:sp>
            <p:nvSpPr>
              <p:cNvPr id="9258" name="Line 45"/>
              <p:cNvSpPr>
                <a:spLocks noChangeShapeType="1"/>
              </p:cNvSpPr>
              <p:nvPr/>
            </p:nvSpPr>
            <p:spPr bwMode="auto">
              <a:xfrm flipH="1">
                <a:off x="6199" y="3537"/>
                <a:ext cx="417" cy="1"/>
              </a:xfrm>
              <a:prstGeom prst="line">
                <a:avLst/>
              </a:prstGeom>
              <a:noFill/>
              <a:ln w="28575">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endParaRPr>
              </a:p>
            </p:txBody>
          </p:sp>
        </p:grpSp>
        <p:grpSp>
          <p:nvGrpSpPr>
            <p:cNvPr id="9248" name="Group 46"/>
            <p:cNvGrpSpPr>
              <a:grpSpLocks/>
            </p:cNvGrpSpPr>
            <p:nvPr/>
          </p:nvGrpSpPr>
          <p:grpSpPr bwMode="auto">
            <a:xfrm>
              <a:off x="3305" y="2536"/>
              <a:ext cx="538" cy="271"/>
              <a:chOff x="3305" y="2536"/>
              <a:chExt cx="538" cy="271"/>
            </a:xfrm>
          </p:grpSpPr>
          <p:sp>
            <p:nvSpPr>
              <p:cNvPr id="9249" name="Rectangle 47"/>
              <p:cNvSpPr>
                <a:spLocks noChangeArrowheads="1"/>
              </p:cNvSpPr>
              <p:nvPr/>
            </p:nvSpPr>
            <p:spPr bwMode="auto">
              <a:xfrm>
                <a:off x="3305" y="2537"/>
                <a:ext cx="538"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000" dirty="0">
                    <a:solidFill>
                      <a:srgbClr val="000099"/>
                    </a:solidFill>
                    <a:latin typeface="Times New Roman" pitchFamily="18" charset="0"/>
                  </a:rPr>
                  <a:t>INTA</a:t>
                </a:r>
              </a:p>
            </p:txBody>
          </p:sp>
          <p:sp>
            <p:nvSpPr>
              <p:cNvPr id="9250" name="Line 48"/>
              <p:cNvSpPr>
                <a:spLocks noChangeShapeType="1"/>
              </p:cNvSpPr>
              <p:nvPr/>
            </p:nvSpPr>
            <p:spPr bwMode="auto">
              <a:xfrm flipH="1">
                <a:off x="3348" y="2536"/>
                <a:ext cx="388" cy="0"/>
              </a:xfrm>
              <a:prstGeom prst="line">
                <a:avLst/>
              </a:prstGeom>
              <a:noFill/>
              <a:ln w="28575">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endParaRPr>
              </a:p>
            </p:txBody>
          </p:sp>
        </p:grpSp>
      </p:grpSp>
      <p:sp>
        <p:nvSpPr>
          <p:cNvPr id="2" name="TextBox 1"/>
          <p:cNvSpPr txBox="1"/>
          <p:nvPr/>
        </p:nvSpPr>
        <p:spPr>
          <a:xfrm>
            <a:off x="1990285" y="2962520"/>
            <a:ext cx="1481932" cy="461665"/>
          </a:xfrm>
          <a:prstGeom prst="rect">
            <a:avLst/>
          </a:prstGeom>
          <a:noFill/>
        </p:spPr>
        <p:txBody>
          <a:bodyPr wrap="square" rtlCol="0">
            <a:spAutoFit/>
          </a:bodyPr>
          <a:lstStyle/>
          <a:p>
            <a:r>
              <a:rPr lang="zh-CN" altLang="en-US" dirty="0">
                <a:solidFill>
                  <a:srgbClr val="000099"/>
                </a:solidFill>
                <a:latin typeface="Times New Roman" pitchFamily="18" charset="0"/>
              </a:rPr>
              <a:t>中断</a:t>
            </a:r>
            <a:r>
              <a:rPr lang="zh-CN" altLang="en-US" dirty="0" smtClean="0">
                <a:solidFill>
                  <a:srgbClr val="000099"/>
                </a:solidFill>
                <a:latin typeface="Times New Roman" pitchFamily="18" charset="0"/>
              </a:rPr>
              <a:t>逻辑</a:t>
            </a:r>
            <a:endParaRPr lang="zh-CN" altLang="en-US" dirty="0">
              <a:solidFill>
                <a:srgbClr val="000099"/>
              </a:solidFill>
              <a:latin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68313" y="27025"/>
            <a:ext cx="8229600" cy="7016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kern="1200" dirty="0">
                <a:solidFill>
                  <a:srgbClr val="000099"/>
                </a:solidFill>
                <a:latin typeface="+mn-lt"/>
                <a:ea typeface="+mn-ea"/>
                <a:cs typeface="+mn-cs"/>
              </a:rPr>
              <a:t>（</a:t>
            </a:r>
            <a:r>
              <a:rPr lang="en-US" altLang="zh-CN" kern="1200" dirty="0">
                <a:solidFill>
                  <a:srgbClr val="000099"/>
                </a:solidFill>
                <a:latin typeface="+mn-lt"/>
                <a:ea typeface="+mn-ea"/>
                <a:cs typeface="+mn-cs"/>
              </a:rPr>
              <a:t>1</a:t>
            </a:r>
            <a:r>
              <a:rPr lang="zh-CN" altLang="en-US" kern="1200" dirty="0">
                <a:solidFill>
                  <a:srgbClr val="000099"/>
                </a:solidFill>
                <a:latin typeface="+mn-lt"/>
                <a:ea typeface="+mn-ea"/>
                <a:cs typeface="+mn-cs"/>
              </a:rPr>
              <a:t>）普通全嵌套方式</a:t>
            </a:r>
          </a:p>
        </p:txBody>
      </p:sp>
      <p:sp>
        <p:nvSpPr>
          <p:cNvPr id="1402883" name="Rectangle 3"/>
          <p:cNvSpPr>
            <a:spLocks noGrp="1" noChangeArrowheads="1"/>
          </p:cNvSpPr>
          <p:nvPr>
            <p:ph type="body" idx="1"/>
          </p:nvPr>
        </p:nvSpPr>
        <p:spPr>
          <a:xfrm>
            <a:off x="476250" y="954088"/>
            <a:ext cx="8024813" cy="4860177"/>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rgbClr val="0066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eaLnBrk="1" hangingPunct="1">
              <a:lnSpc>
                <a:spcPct val="125000"/>
              </a:lnSpc>
              <a:spcBef>
                <a:spcPts val="1200"/>
              </a:spcBef>
            </a:pPr>
            <a:r>
              <a:rPr lang="en-US" altLang="zh-CN" b="0" dirty="0" smtClean="0"/>
              <a:t>8259A</a:t>
            </a:r>
            <a:r>
              <a:rPr lang="zh-CN" altLang="en-US" b="0" dirty="0" smtClean="0"/>
              <a:t>的中断优先权顺序固定不变，从高到低依次为</a:t>
            </a:r>
            <a:r>
              <a:rPr lang="en-US" altLang="zh-CN" b="0" dirty="0" smtClean="0"/>
              <a:t>IR0</a:t>
            </a:r>
            <a:r>
              <a:rPr lang="zh-CN" altLang="en-US" b="0" dirty="0" smtClean="0"/>
              <a:t>、</a:t>
            </a:r>
            <a:r>
              <a:rPr lang="en-US" altLang="zh-CN" b="0" dirty="0" smtClean="0"/>
              <a:t>IR1</a:t>
            </a:r>
            <a:r>
              <a:rPr lang="zh-CN" altLang="en-US" b="0" dirty="0" smtClean="0"/>
              <a:t>、</a:t>
            </a:r>
            <a:r>
              <a:rPr lang="en-US" altLang="zh-CN" b="0" dirty="0" smtClean="0"/>
              <a:t>IR2</a:t>
            </a:r>
            <a:r>
              <a:rPr lang="zh-CN" altLang="en-US" b="0" dirty="0" smtClean="0"/>
              <a:t>、</a:t>
            </a:r>
            <a:r>
              <a:rPr lang="en-US" altLang="zh-CN" b="0" dirty="0" smtClean="0"/>
              <a:t>……IR7</a:t>
            </a:r>
          </a:p>
          <a:p>
            <a:pPr eaLnBrk="1" hangingPunct="1">
              <a:lnSpc>
                <a:spcPct val="125000"/>
              </a:lnSpc>
              <a:spcBef>
                <a:spcPts val="1200"/>
              </a:spcBef>
            </a:pPr>
            <a:r>
              <a:rPr lang="zh-CN" altLang="en-US" b="0" dirty="0" smtClean="0"/>
              <a:t>有中断请求发生</a:t>
            </a:r>
            <a:r>
              <a:rPr lang="zh-CN" altLang="en-US" dirty="0" smtClean="0"/>
              <a:t>时</a:t>
            </a:r>
            <a:r>
              <a:rPr lang="zh-CN" altLang="en-US" b="0" dirty="0" smtClean="0"/>
              <a:t>，</a:t>
            </a:r>
            <a:r>
              <a:rPr lang="en-US" altLang="zh-CN" b="0" dirty="0" smtClean="0"/>
              <a:t>8259A</a:t>
            </a:r>
            <a:r>
              <a:rPr lang="zh-CN" altLang="en-US" b="0" dirty="0" smtClean="0"/>
              <a:t>对当前中断请求中优先权最高的中断</a:t>
            </a:r>
            <a:r>
              <a:rPr lang="en-US" altLang="zh-CN" b="0" dirty="0" err="1" smtClean="0"/>
              <a:t>IRi</a:t>
            </a:r>
            <a:r>
              <a:rPr lang="zh-CN" altLang="en-US" b="0" dirty="0" smtClean="0"/>
              <a:t>予以响应，将其向量号送上数据总线，对应</a:t>
            </a:r>
            <a:r>
              <a:rPr lang="en-US" altLang="zh-CN" b="0" dirty="0" smtClean="0"/>
              <a:t>ISR</a:t>
            </a:r>
            <a:r>
              <a:rPr lang="zh-CN" altLang="en-US" b="0" dirty="0" smtClean="0"/>
              <a:t>的</a:t>
            </a:r>
            <a:r>
              <a:rPr lang="en-US" altLang="zh-CN" b="0" dirty="0" smtClean="0"/>
              <a:t>Di</a:t>
            </a:r>
            <a:r>
              <a:rPr lang="zh-CN" altLang="en-US" b="0" dirty="0" smtClean="0"/>
              <a:t>位置位，直到中断结束（</a:t>
            </a:r>
            <a:r>
              <a:rPr lang="en-US" altLang="zh-CN" b="0" dirty="0" smtClean="0"/>
              <a:t>ISR</a:t>
            </a:r>
            <a:r>
              <a:rPr lang="zh-CN" altLang="en-US" b="0" dirty="0" smtClean="0"/>
              <a:t>的</a:t>
            </a:r>
            <a:r>
              <a:rPr lang="en-US" altLang="zh-CN" b="0" dirty="0" smtClean="0"/>
              <a:t>Di</a:t>
            </a:r>
            <a:r>
              <a:rPr lang="zh-CN" altLang="en-US" b="0" dirty="0" smtClean="0"/>
              <a:t>位复位）</a:t>
            </a:r>
          </a:p>
          <a:p>
            <a:pPr eaLnBrk="1" hangingPunct="1">
              <a:lnSpc>
                <a:spcPct val="125000"/>
              </a:lnSpc>
              <a:spcBef>
                <a:spcPts val="1200"/>
              </a:spcBef>
            </a:pPr>
            <a:r>
              <a:rPr lang="zh-CN" altLang="en-US" b="0" dirty="0" smtClean="0"/>
              <a:t>在</a:t>
            </a:r>
            <a:r>
              <a:rPr lang="en-US" altLang="zh-CN" b="0" dirty="0" smtClean="0"/>
              <a:t>ISR</a:t>
            </a:r>
            <a:r>
              <a:rPr lang="zh-CN" altLang="en-US" b="0" dirty="0" smtClean="0"/>
              <a:t>的</a:t>
            </a:r>
            <a:r>
              <a:rPr lang="en-US" altLang="zh-CN" b="0" dirty="0" smtClean="0"/>
              <a:t>Di</a:t>
            </a:r>
            <a:r>
              <a:rPr lang="zh-CN" altLang="en-US" b="0" dirty="0" smtClean="0"/>
              <a:t>位置位期间，禁止再发生同级和低级优先权的中断，但允许高级优先权中断的嵌套</a:t>
            </a:r>
          </a:p>
          <a:p>
            <a:pPr eaLnBrk="1" hangingPunct="1">
              <a:lnSpc>
                <a:spcPct val="125000"/>
              </a:lnSpc>
              <a:spcBef>
                <a:spcPts val="1200"/>
              </a:spcBef>
            </a:pPr>
            <a:r>
              <a:rPr lang="zh-CN" altLang="en-US" b="0" dirty="0" smtClean="0"/>
              <a:t>该方式是</a:t>
            </a:r>
            <a:r>
              <a:rPr lang="en-US" altLang="zh-CN" b="0" dirty="0" smtClean="0"/>
              <a:t>8259A</a:t>
            </a:r>
            <a:r>
              <a:rPr lang="zh-CN" altLang="en-US" b="0" dirty="0" smtClean="0"/>
              <a:t>被初始化后自动进入的基本工作方式</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402883">
                                            <p:txEl>
                                              <p:pRg st="1" end="1"/>
                                            </p:txEl>
                                          </p:spTgt>
                                        </p:tgtEl>
                                        <p:attrNameLst>
                                          <p:attrName>style.visibility</p:attrName>
                                        </p:attrNameLst>
                                      </p:cBhvr>
                                      <p:to>
                                        <p:strVal val="visible"/>
                                      </p:to>
                                    </p:set>
                                    <p:animEffect transition="in" filter="diamond(in)">
                                      <p:cBhvr>
                                        <p:cTn id="7" dur="2000"/>
                                        <p:tgtEl>
                                          <p:spTgt spid="14028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1402883">
                                            <p:txEl>
                                              <p:pRg st="2" end="2"/>
                                            </p:txEl>
                                          </p:spTgt>
                                        </p:tgtEl>
                                        <p:attrNameLst>
                                          <p:attrName>style.visibility</p:attrName>
                                        </p:attrNameLst>
                                      </p:cBhvr>
                                      <p:to>
                                        <p:strVal val="visible"/>
                                      </p:to>
                                    </p:set>
                                    <p:animEffect transition="in" filter="diamond(in)">
                                      <p:cBhvr>
                                        <p:cTn id="12" dur="2000"/>
                                        <p:tgtEl>
                                          <p:spTgt spid="14028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1402883">
                                            <p:txEl>
                                              <p:pRg st="3" end="3"/>
                                            </p:txEl>
                                          </p:spTgt>
                                        </p:tgtEl>
                                        <p:attrNameLst>
                                          <p:attrName>style.visibility</p:attrName>
                                        </p:attrNameLst>
                                      </p:cBhvr>
                                      <p:to>
                                        <p:strVal val="visible"/>
                                      </p:to>
                                    </p:set>
                                    <p:animEffect transition="in" filter="diamond(in)">
                                      <p:cBhvr>
                                        <p:cTn id="17" dur="2000"/>
                                        <p:tgtEl>
                                          <p:spTgt spid="14028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68313" y="233363"/>
            <a:ext cx="8229600" cy="39211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kern="1200" dirty="0">
                <a:solidFill>
                  <a:srgbClr val="000099"/>
                </a:solidFill>
                <a:latin typeface="+mn-lt"/>
                <a:ea typeface="+mn-ea"/>
                <a:cs typeface="+mn-cs"/>
              </a:rPr>
              <a:t>（</a:t>
            </a:r>
            <a:r>
              <a:rPr lang="en-US" altLang="zh-CN" kern="1200" dirty="0">
                <a:solidFill>
                  <a:srgbClr val="000099"/>
                </a:solidFill>
                <a:latin typeface="+mn-lt"/>
                <a:ea typeface="+mn-ea"/>
                <a:cs typeface="+mn-cs"/>
              </a:rPr>
              <a:t>2</a:t>
            </a:r>
            <a:r>
              <a:rPr lang="zh-CN" altLang="en-US" kern="1200" dirty="0">
                <a:solidFill>
                  <a:srgbClr val="000099"/>
                </a:solidFill>
                <a:latin typeface="+mn-lt"/>
                <a:ea typeface="+mn-ea"/>
                <a:cs typeface="+mn-cs"/>
              </a:rPr>
              <a:t>）特殊全嵌套方式</a:t>
            </a:r>
          </a:p>
        </p:txBody>
      </p:sp>
      <p:sp>
        <p:nvSpPr>
          <p:cNvPr id="1404931" name="Rectangle 3"/>
          <p:cNvSpPr>
            <a:spLocks noGrp="1" noChangeArrowheads="1"/>
          </p:cNvSpPr>
          <p:nvPr>
            <p:ph type="body" idx="1"/>
          </p:nvPr>
        </p:nvSpPr>
        <p:spPr>
          <a:xfrm>
            <a:off x="476545" y="954088"/>
            <a:ext cx="7831138" cy="5219700"/>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rgbClr val="0066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eaLnBrk="1" hangingPunct="1">
              <a:lnSpc>
                <a:spcPct val="125000"/>
              </a:lnSpc>
              <a:spcBef>
                <a:spcPts val="1200"/>
              </a:spcBef>
            </a:pPr>
            <a:r>
              <a:rPr lang="zh-CN" altLang="en-US" dirty="0"/>
              <a:t>特殊全嵌套方式中，中断</a:t>
            </a:r>
            <a:r>
              <a:rPr lang="zh-CN" altLang="en-US" b="0" dirty="0" smtClean="0"/>
              <a:t>源</a:t>
            </a:r>
            <a:r>
              <a:rPr lang="en-US" altLang="zh-CN" dirty="0"/>
              <a:t>IR0</a:t>
            </a:r>
            <a:r>
              <a:rPr lang="zh-CN" altLang="en-US" b="0" dirty="0" smtClean="0"/>
              <a:t>优先级最高，</a:t>
            </a:r>
            <a:r>
              <a:rPr lang="en-US" altLang="zh-CN" b="0" dirty="0" smtClean="0"/>
              <a:t>IR7</a:t>
            </a:r>
            <a:r>
              <a:rPr lang="zh-CN" altLang="en-US" b="0" dirty="0" smtClean="0"/>
              <a:t>最低。但在</a:t>
            </a:r>
            <a:r>
              <a:rPr lang="en-US" altLang="zh-CN" b="0" dirty="0" smtClean="0"/>
              <a:t>CPU</a:t>
            </a:r>
            <a:r>
              <a:rPr lang="zh-CN" altLang="en-US" b="0" dirty="0" smtClean="0"/>
              <a:t>处理某一中断请求时，不但响应比该级中断优先级别高的中断申请，而且响应</a:t>
            </a:r>
            <a:r>
              <a:rPr lang="zh-CN" altLang="en-US" b="0" dirty="0" smtClean="0">
                <a:hlinkClick r:id="rId2" action="ppaction://hlinksldjump"/>
              </a:rPr>
              <a:t>同级</a:t>
            </a:r>
            <a:r>
              <a:rPr lang="zh-CN" altLang="en-US" b="0" dirty="0" smtClean="0"/>
              <a:t>的中断申请。</a:t>
            </a:r>
          </a:p>
          <a:p>
            <a:pPr eaLnBrk="1" hangingPunct="1">
              <a:lnSpc>
                <a:spcPct val="125000"/>
              </a:lnSpc>
              <a:spcBef>
                <a:spcPts val="1200"/>
              </a:spcBef>
            </a:pPr>
            <a:r>
              <a:rPr lang="zh-CN" altLang="en-US" b="0" dirty="0" smtClean="0"/>
              <a:t>应用：特殊全嵌套方式一般用于级连方式中的主</a:t>
            </a:r>
            <a:r>
              <a:rPr lang="en-US" altLang="zh-CN" b="0" dirty="0" smtClean="0"/>
              <a:t>8259A </a:t>
            </a:r>
            <a:r>
              <a:rPr lang="zh-CN" altLang="en-US" b="0" dirty="0" smtClean="0"/>
              <a:t>。</a:t>
            </a:r>
          </a:p>
          <a:p>
            <a:pPr eaLnBrk="1" hangingPunct="1">
              <a:lnSpc>
                <a:spcPct val="125000"/>
              </a:lnSpc>
              <a:spcBef>
                <a:spcPts val="1200"/>
              </a:spcBef>
            </a:pPr>
            <a:r>
              <a:rPr lang="zh-CN" altLang="en-US" b="0" dirty="0" smtClean="0"/>
              <a:t>操作控制字</a:t>
            </a:r>
            <a:r>
              <a:rPr lang="en-US" altLang="zh-CN" b="0" dirty="0" smtClean="0">
                <a:hlinkClick r:id="rId3" action="ppaction://hlinksldjump"/>
              </a:rPr>
              <a:t>ICW4</a:t>
            </a:r>
            <a:r>
              <a:rPr lang="zh-CN" altLang="en-US" b="0" dirty="0" smtClean="0"/>
              <a:t>中的</a:t>
            </a:r>
            <a:r>
              <a:rPr lang="en-US" altLang="zh-CN" b="0" dirty="0" smtClean="0"/>
              <a:t>D4</a:t>
            </a:r>
            <a:r>
              <a:rPr lang="zh-CN" altLang="en-US" b="0" dirty="0" smtClean="0"/>
              <a:t>位置</a:t>
            </a:r>
            <a:r>
              <a:rPr lang="en-US" altLang="zh-CN" b="0" dirty="0" smtClean="0"/>
              <a:t>1</a:t>
            </a:r>
            <a:r>
              <a:rPr lang="zh-CN" altLang="en-US" b="0" dirty="0" smtClean="0"/>
              <a:t>，为特殊全嵌套方式，置</a:t>
            </a:r>
            <a:r>
              <a:rPr lang="en-US" altLang="zh-CN" b="0" dirty="0" smtClean="0"/>
              <a:t>0</a:t>
            </a:r>
            <a:r>
              <a:rPr lang="zh-CN" altLang="en-US" b="0" dirty="0" smtClean="0"/>
              <a:t>为普通全嵌套方式。</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4931">
                                            <p:txEl>
                                              <p:pRg st="0" end="0"/>
                                            </p:txEl>
                                          </p:spTgt>
                                        </p:tgtEl>
                                        <p:attrNameLst>
                                          <p:attrName>style.visibility</p:attrName>
                                        </p:attrNameLst>
                                      </p:cBhvr>
                                      <p:to>
                                        <p:strVal val="visible"/>
                                      </p:to>
                                    </p:set>
                                    <p:animEffect transition="in" filter="blinds(horizontal)">
                                      <p:cBhvr>
                                        <p:cTn id="7" dur="500"/>
                                        <p:tgtEl>
                                          <p:spTgt spid="1404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04931">
                                            <p:txEl>
                                              <p:pRg st="1" end="1"/>
                                            </p:txEl>
                                          </p:spTgt>
                                        </p:tgtEl>
                                        <p:attrNameLst>
                                          <p:attrName>style.visibility</p:attrName>
                                        </p:attrNameLst>
                                      </p:cBhvr>
                                      <p:to>
                                        <p:strVal val="visible"/>
                                      </p:to>
                                    </p:set>
                                    <p:animEffect transition="in" filter="blinds(horizontal)">
                                      <p:cBhvr>
                                        <p:cTn id="12" dur="500"/>
                                        <p:tgtEl>
                                          <p:spTgt spid="14049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04931">
                                            <p:txEl>
                                              <p:pRg st="2" end="2"/>
                                            </p:txEl>
                                          </p:spTgt>
                                        </p:tgtEl>
                                        <p:attrNameLst>
                                          <p:attrName>style.visibility</p:attrName>
                                        </p:attrNameLst>
                                      </p:cBhvr>
                                      <p:to>
                                        <p:strVal val="visible"/>
                                      </p:to>
                                    </p:set>
                                    <p:animEffect transition="in" filter="blinds(horizontal)">
                                      <p:cBhvr>
                                        <p:cTn id="17" dur="500"/>
                                        <p:tgtEl>
                                          <p:spTgt spid="14049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4931" grpId="0" build="p" autoUpdateAnimBg="0" advAuto="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68313" y="72030"/>
            <a:ext cx="8229600" cy="7016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kern="1200" dirty="0">
                <a:solidFill>
                  <a:srgbClr val="000099"/>
                </a:solidFill>
                <a:latin typeface="+mn-lt"/>
                <a:ea typeface="+mn-ea"/>
                <a:cs typeface="+mn-cs"/>
              </a:rPr>
              <a:t>（</a:t>
            </a:r>
            <a:r>
              <a:rPr lang="en-US" altLang="zh-CN" kern="1200" dirty="0">
                <a:solidFill>
                  <a:srgbClr val="000099"/>
                </a:solidFill>
                <a:latin typeface="+mn-lt"/>
                <a:ea typeface="+mn-ea"/>
                <a:cs typeface="+mn-cs"/>
              </a:rPr>
              <a:t>3</a:t>
            </a:r>
            <a:r>
              <a:rPr lang="zh-CN" altLang="en-US" kern="1200" dirty="0">
                <a:solidFill>
                  <a:srgbClr val="000099"/>
                </a:solidFill>
                <a:latin typeface="+mn-lt"/>
                <a:ea typeface="+mn-ea"/>
                <a:cs typeface="+mn-cs"/>
              </a:rPr>
              <a:t>）优先权自动循环方式</a:t>
            </a:r>
          </a:p>
        </p:txBody>
      </p:sp>
      <p:sp>
        <p:nvSpPr>
          <p:cNvPr id="1406979" name="Rectangle 3"/>
          <p:cNvSpPr>
            <a:spLocks noGrp="1" noChangeArrowheads="1"/>
          </p:cNvSpPr>
          <p:nvPr>
            <p:ph type="body" idx="1"/>
          </p:nvPr>
        </p:nvSpPr>
        <p:spPr>
          <a:xfrm>
            <a:off x="476545" y="1043735"/>
            <a:ext cx="8010890" cy="3179763"/>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rgbClr val="0066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eaLnBrk="1" hangingPunct="1">
              <a:spcBef>
                <a:spcPts val="1200"/>
              </a:spcBef>
            </a:pPr>
            <a:r>
              <a:rPr lang="zh-CN" altLang="en-US" b="0" dirty="0" smtClean="0"/>
              <a:t>是改变中断请求优先级别的策略之一</a:t>
            </a:r>
          </a:p>
          <a:p>
            <a:pPr eaLnBrk="1" hangingPunct="1">
              <a:lnSpc>
                <a:spcPct val="125000"/>
              </a:lnSpc>
              <a:spcBef>
                <a:spcPts val="1200"/>
              </a:spcBef>
            </a:pPr>
            <a:r>
              <a:rPr lang="zh-CN" altLang="en-US" b="0" dirty="0" smtClean="0"/>
              <a:t>基本思想</a:t>
            </a:r>
            <a:r>
              <a:rPr lang="zh-CN" altLang="en-US" dirty="0"/>
              <a:t>：在优先级自动循环方式下，初始优先级顺序为</a:t>
            </a:r>
            <a:r>
              <a:rPr lang="en-US" altLang="zh-CN" dirty="0"/>
              <a:t>IR0</a:t>
            </a:r>
            <a:r>
              <a:rPr lang="zh-CN" altLang="en-US" dirty="0"/>
              <a:t>最高，</a:t>
            </a:r>
            <a:r>
              <a:rPr lang="en-US" altLang="zh-CN" dirty="0"/>
              <a:t>IR7</a:t>
            </a:r>
            <a:r>
              <a:rPr lang="zh-CN" altLang="en-US" dirty="0"/>
              <a:t>最低，从高到低的顺序依次为</a:t>
            </a:r>
            <a:r>
              <a:rPr lang="en-US" altLang="zh-CN" dirty="0"/>
              <a:t>IR0, IR1, IR2, IR3, IR4, IR5, IR6, IR7</a:t>
            </a:r>
            <a:r>
              <a:rPr lang="zh-CN" altLang="en-US" dirty="0"/>
              <a:t>，当某一个中断源受到服务后，它的优先级别改为最低级，而将最高优先级赋给比它低一级的中断源，其他级别依次类推。</a:t>
            </a:r>
          </a:p>
          <a:p>
            <a:pPr eaLnBrk="1" hangingPunct="1">
              <a:spcBef>
                <a:spcPts val="1200"/>
              </a:spcBef>
            </a:pPr>
            <a:endParaRPr lang="zh-CN" altLang="en-US" b="0" dirty="0" smtClean="0"/>
          </a:p>
        </p:txBody>
      </p:sp>
      <p:graphicFrame>
        <p:nvGraphicFramePr>
          <p:cNvPr id="5" name="表格 4"/>
          <p:cNvGraphicFramePr>
            <a:graphicFrameLocks noGrp="1"/>
          </p:cNvGraphicFramePr>
          <p:nvPr>
            <p:extLst>
              <p:ext uri="{D42A27DB-BD31-4B8C-83A1-F6EECF244321}">
                <p14:modId xmlns:p14="http://schemas.microsoft.com/office/powerpoint/2010/main" val="2290207049"/>
              </p:ext>
            </p:extLst>
          </p:nvPr>
        </p:nvGraphicFramePr>
        <p:xfrm>
          <a:off x="566555" y="4311940"/>
          <a:ext cx="3870429" cy="1097280"/>
        </p:xfrm>
        <a:graphic>
          <a:graphicData uri="http://schemas.openxmlformats.org/drawingml/2006/table">
            <a:tbl>
              <a:tblPr firstRow="1" bandRow="1">
                <a:tableStyleId>{2D5ABB26-0587-4C30-8999-92F81FD0307C}</a:tableStyleId>
              </a:tblPr>
              <a:tblGrid>
                <a:gridCol w="552919"/>
                <a:gridCol w="403305"/>
                <a:gridCol w="546413"/>
                <a:gridCol w="409808"/>
                <a:gridCol w="591947"/>
                <a:gridCol w="455348"/>
                <a:gridCol w="910689"/>
              </a:tblGrid>
              <a:tr h="354246">
                <a:tc>
                  <a:txBody>
                    <a:bodyPr/>
                    <a:lstStyle/>
                    <a:p>
                      <a:pPr algn="ctr"/>
                      <a:r>
                        <a:rPr lang="en-US" altLang="zh-CN" dirty="0" smtClean="0">
                          <a:solidFill>
                            <a:srgbClr val="000099"/>
                          </a:solidFill>
                        </a:rPr>
                        <a:t>IR7</a:t>
                      </a:r>
                      <a:endParaRPr lang="zh-CN" altLang="en-US" dirty="0">
                        <a:solidFill>
                          <a:srgbClr val="000099"/>
                        </a:solidFill>
                      </a:endParaRPr>
                    </a:p>
                  </a:txBody>
                  <a:tcPr/>
                </a:tc>
                <a:tc>
                  <a:txBody>
                    <a:bodyPr/>
                    <a:lstStyle/>
                    <a:p>
                      <a:pPr algn="ctr"/>
                      <a:r>
                        <a:rPr lang="zh-CN" altLang="en-US" dirty="0" smtClean="0">
                          <a:solidFill>
                            <a:srgbClr val="000099"/>
                          </a:solidFill>
                          <a:sym typeface="Wingdings"/>
                        </a:rPr>
                        <a:t></a:t>
                      </a:r>
                      <a:endParaRPr lang="zh-CN" altLang="en-US" dirty="0">
                        <a:solidFill>
                          <a:srgbClr val="000099"/>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000099"/>
                          </a:solidFill>
                        </a:rPr>
                        <a:t>IR0</a:t>
                      </a:r>
                      <a:endParaRPr lang="zh-CN" altLang="en-US" dirty="0" smtClean="0">
                        <a:solidFill>
                          <a:srgbClr val="000099"/>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000099"/>
                          </a:solidFill>
                          <a:sym typeface="Wingdings"/>
                        </a:rPr>
                        <a:t></a:t>
                      </a:r>
                      <a:endParaRPr lang="zh-CN" altLang="en-US" dirty="0" smtClean="0">
                        <a:solidFill>
                          <a:srgbClr val="000099"/>
                        </a:solidFill>
                      </a:endParaRPr>
                    </a:p>
                  </a:txBody>
                  <a:tcPr/>
                </a:tc>
                <a:tc>
                  <a:txBody>
                    <a:bodyPr/>
                    <a:lstStyle/>
                    <a:p>
                      <a:pPr algn="ctr"/>
                      <a:r>
                        <a:rPr lang="en-US" altLang="zh-CN" dirty="0" smtClean="0">
                          <a:solidFill>
                            <a:srgbClr val="000099"/>
                          </a:solidFill>
                        </a:rPr>
                        <a:t>IR1</a:t>
                      </a:r>
                      <a:endParaRPr lang="zh-CN" altLang="en-US" dirty="0">
                        <a:solidFill>
                          <a:srgbClr val="000099"/>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000099"/>
                          </a:solidFill>
                          <a:sym typeface="Wingdings"/>
                        </a:rPr>
                        <a:t></a:t>
                      </a:r>
                      <a:endParaRPr lang="zh-CN" altLang="en-US" dirty="0" smtClean="0">
                        <a:solidFill>
                          <a:srgbClr val="000099"/>
                        </a:solidFill>
                      </a:endParaRPr>
                    </a:p>
                  </a:txBody>
                  <a:tcPr/>
                </a:tc>
                <a:tc>
                  <a:txBody>
                    <a:bodyPr/>
                    <a:lstStyle/>
                    <a:p>
                      <a:pPr algn="ctr"/>
                      <a:r>
                        <a:rPr lang="en-US" altLang="zh-CN" dirty="0" smtClean="0">
                          <a:solidFill>
                            <a:srgbClr val="000099"/>
                          </a:solidFill>
                        </a:rPr>
                        <a:t>IR2</a:t>
                      </a:r>
                      <a:endParaRPr lang="zh-CN" altLang="en-US" dirty="0">
                        <a:solidFill>
                          <a:srgbClr val="000099"/>
                        </a:solidFill>
                      </a:endParaRPr>
                    </a:p>
                  </a:txBody>
                  <a:tcPr/>
                </a:tc>
              </a:tr>
              <a:tr h="326623">
                <a:tc>
                  <a:txBody>
                    <a:bodyPr/>
                    <a:lstStyle/>
                    <a:p>
                      <a:pPr algn="ctr"/>
                      <a:r>
                        <a:rPr lang="zh-CN" altLang="en-US" dirty="0" smtClean="0">
                          <a:solidFill>
                            <a:srgbClr val="000099"/>
                          </a:solidFill>
                          <a:sym typeface="Wingdings"/>
                        </a:rPr>
                        <a:t></a:t>
                      </a:r>
                      <a:endParaRPr lang="zh-CN" altLang="en-US" dirty="0">
                        <a:solidFill>
                          <a:srgbClr val="000099"/>
                        </a:solidFill>
                      </a:endParaRPr>
                    </a:p>
                  </a:txBody>
                  <a:tcPr/>
                </a:tc>
                <a:tc>
                  <a:txBody>
                    <a:bodyPr/>
                    <a:lstStyle/>
                    <a:p>
                      <a:pPr algn="ctr"/>
                      <a:endParaRPr lang="zh-CN" altLang="en-US">
                        <a:solidFill>
                          <a:srgbClr val="000099"/>
                        </a:solidFill>
                      </a:endParaRPr>
                    </a:p>
                  </a:txBody>
                  <a:tcPr/>
                </a:tc>
                <a:tc>
                  <a:txBody>
                    <a:bodyPr/>
                    <a:lstStyle/>
                    <a:p>
                      <a:pPr algn="ctr"/>
                      <a:endParaRPr lang="zh-CN" altLang="en-US">
                        <a:solidFill>
                          <a:srgbClr val="000099"/>
                        </a:solidFill>
                      </a:endParaRPr>
                    </a:p>
                  </a:txBody>
                  <a:tcPr/>
                </a:tc>
                <a:tc>
                  <a:txBody>
                    <a:bodyPr/>
                    <a:lstStyle/>
                    <a:p>
                      <a:pPr algn="ctr"/>
                      <a:endParaRPr lang="zh-CN" altLang="en-US">
                        <a:solidFill>
                          <a:srgbClr val="000099"/>
                        </a:solidFill>
                      </a:endParaRPr>
                    </a:p>
                  </a:txBody>
                  <a:tcPr/>
                </a:tc>
                <a:tc>
                  <a:txBody>
                    <a:bodyPr/>
                    <a:lstStyle/>
                    <a:p>
                      <a:pPr algn="ctr"/>
                      <a:endParaRPr lang="zh-CN" altLang="en-US">
                        <a:solidFill>
                          <a:srgbClr val="000099"/>
                        </a:solidFill>
                      </a:endParaRPr>
                    </a:p>
                  </a:txBody>
                  <a:tcPr/>
                </a:tc>
                <a:tc>
                  <a:txBody>
                    <a:bodyPr/>
                    <a:lstStyle/>
                    <a:p>
                      <a:pPr algn="ctr"/>
                      <a:endParaRPr lang="zh-CN" altLang="en-US" dirty="0">
                        <a:solidFill>
                          <a:srgbClr val="000099"/>
                        </a:solidFill>
                      </a:endParaRPr>
                    </a:p>
                  </a:txBody>
                  <a:tcPr/>
                </a:tc>
                <a:tc>
                  <a:txBody>
                    <a:bodyPr/>
                    <a:lstStyle/>
                    <a:p>
                      <a:pPr algn="ctr"/>
                      <a:r>
                        <a:rPr lang="zh-CN" altLang="en-US" dirty="0" smtClean="0">
                          <a:solidFill>
                            <a:srgbClr val="000099"/>
                          </a:solidFill>
                          <a:sym typeface="Wingdings"/>
                        </a:rPr>
                        <a:t></a:t>
                      </a:r>
                      <a:endParaRPr lang="zh-CN" altLang="en-US" dirty="0">
                        <a:solidFill>
                          <a:srgbClr val="000099"/>
                        </a:solidFill>
                      </a:endParaRPr>
                    </a:p>
                  </a:txBody>
                  <a:tcPr/>
                </a:tc>
              </a:tr>
              <a:tr h="354246">
                <a:tc>
                  <a:txBody>
                    <a:bodyPr/>
                    <a:lstStyle/>
                    <a:p>
                      <a:pPr algn="ctr"/>
                      <a:r>
                        <a:rPr lang="en-US" altLang="zh-CN" dirty="0" smtClean="0">
                          <a:solidFill>
                            <a:srgbClr val="000099"/>
                          </a:solidFill>
                        </a:rPr>
                        <a:t>IR6</a:t>
                      </a:r>
                      <a:endParaRPr lang="zh-CN" altLang="en-US" dirty="0">
                        <a:solidFill>
                          <a:srgbClr val="000099"/>
                        </a:solidFill>
                      </a:endParaRPr>
                    </a:p>
                  </a:txBody>
                  <a:tcPr/>
                </a:tc>
                <a:tc>
                  <a:txBody>
                    <a:bodyPr/>
                    <a:lstStyle/>
                    <a:p>
                      <a:pPr algn="ctr"/>
                      <a:r>
                        <a:rPr lang="zh-CN" altLang="en-US" dirty="0" smtClean="0">
                          <a:solidFill>
                            <a:srgbClr val="000099"/>
                          </a:solidFill>
                          <a:sym typeface="Wingdings"/>
                        </a:rPr>
                        <a:t></a:t>
                      </a:r>
                      <a:endParaRPr lang="zh-CN" altLang="en-US" dirty="0">
                        <a:solidFill>
                          <a:srgbClr val="000099"/>
                        </a:solidFill>
                      </a:endParaRPr>
                    </a:p>
                  </a:txBody>
                  <a:tcPr/>
                </a:tc>
                <a:tc>
                  <a:txBody>
                    <a:bodyPr/>
                    <a:lstStyle/>
                    <a:p>
                      <a:pPr algn="ctr"/>
                      <a:r>
                        <a:rPr lang="en-US" altLang="zh-CN" dirty="0" smtClean="0">
                          <a:solidFill>
                            <a:srgbClr val="000099"/>
                          </a:solidFill>
                        </a:rPr>
                        <a:t>IR5</a:t>
                      </a:r>
                      <a:endParaRPr lang="zh-CN" altLang="en-US" dirty="0">
                        <a:solidFill>
                          <a:srgbClr val="000099"/>
                        </a:solidFill>
                      </a:endParaRPr>
                    </a:p>
                  </a:txBody>
                  <a:tcPr/>
                </a:tc>
                <a:tc>
                  <a:txBody>
                    <a:bodyPr/>
                    <a:lstStyle/>
                    <a:p>
                      <a:pPr algn="ctr"/>
                      <a:r>
                        <a:rPr lang="zh-CN" altLang="en-US" dirty="0" smtClean="0">
                          <a:solidFill>
                            <a:srgbClr val="000099"/>
                          </a:solidFill>
                          <a:sym typeface="Wingdings"/>
                        </a:rPr>
                        <a:t></a:t>
                      </a:r>
                      <a:endParaRPr lang="zh-CN" altLang="en-US" dirty="0">
                        <a:solidFill>
                          <a:srgbClr val="000099"/>
                        </a:solidFill>
                      </a:endParaRPr>
                    </a:p>
                  </a:txBody>
                  <a:tcPr/>
                </a:tc>
                <a:tc>
                  <a:txBody>
                    <a:bodyPr/>
                    <a:lstStyle/>
                    <a:p>
                      <a:pPr algn="ctr"/>
                      <a:r>
                        <a:rPr lang="en-US" altLang="zh-CN" dirty="0" smtClean="0">
                          <a:solidFill>
                            <a:srgbClr val="000099"/>
                          </a:solidFill>
                        </a:rPr>
                        <a:t>IR4</a:t>
                      </a:r>
                      <a:endParaRPr lang="zh-CN" altLang="en-US" dirty="0">
                        <a:solidFill>
                          <a:srgbClr val="000099"/>
                        </a:solidFill>
                      </a:endParaRPr>
                    </a:p>
                  </a:txBody>
                  <a:tcPr/>
                </a:tc>
                <a:tc>
                  <a:txBody>
                    <a:bodyPr/>
                    <a:lstStyle/>
                    <a:p>
                      <a:pPr algn="ctr"/>
                      <a:r>
                        <a:rPr lang="zh-CN" altLang="en-US" dirty="0" smtClean="0">
                          <a:solidFill>
                            <a:srgbClr val="000099"/>
                          </a:solidFill>
                          <a:sym typeface="Wingdings"/>
                        </a:rPr>
                        <a:t></a:t>
                      </a:r>
                      <a:endParaRPr lang="zh-CN" altLang="en-US" dirty="0">
                        <a:solidFill>
                          <a:srgbClr val="000099"/>
                        </a:solidFill>
                      </a:endParaRPr>
                    </a:p>
                  </a:txBody>
                  <a:tcPr/>
                </a:tc>
                <a:tc>
                  <a:txBody>
                    <a:bodyPr/>
                    <a:lstStyle/>
                    <a:p>
                      <a:pPr algn="ctr"/>
                      <a:r>
                        <a:rPr lang="en-US" altLang="zh-CN" dirty="0" smtClean="0">
                          <a:solidFill>
                            <a:srgbClr val="000099"/>
                          </a:solidFill>
                        </a:rPr>
                        <a:t>IR3</a:t>
                      </a:r>
                      <a:endParaRPr lang="zh-CN" altLang="en-US" dirty="0">
                        <a:solidFill>
                          <a:srgbClr val="000099"/>
                        </a:solidFill>
                      </a:endParaRPr>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4043355084"/>
              </p:ext>
            </p:extLst>
          </p:nvPr>
        </p:nvGraphicFramePr>
        <p:xfrm>
          <a:off x="4932032" y="4311940"/>
          <a:ext cx="3870437" cy="1097280"/>
        </p:xfrm>
        <a:graphic>
          <a:graphicData uri="http://schemas.openxmlformats.org/drawingml/2006/table">
            <a:tbl>
              <a:tblPr firstRow="1" bandRow="1">
                <a:tableStyleId>{2D5ABB26-0587-4C30-8999-92F81FD0307C}</a:tableStyleId>
              </a:tblPr>
              <a:tblGrid>
                <a:gridCol w="552920"/>
                <a:gridCol w="403309"/>
                <a:gridCol w="546413"/>
                <a:gridCol w="409811"/>
                <a:gridCol w="546413"/>
                <a:gridCol w="455345"/>
                <a:gridCol w="956226"/>
              </a:tblGrid>
              <a:tr h="354246">
                <a:tc>
                  <a:txBody>
                    <a:bodyPr/>
                    <a:lstStyle/>
                    <a:p>
                      <a:pPr algn="ctr"/>
                      <a:r>
                        <a:rPr lang="en-US" altLang="zh-CN" dirty="0" smtClean="0">
                          <a:solidFill>
                            <a:srgbClr val="000099"/>
                          </a:solidFill>
                        </a:rPr>
                        <a:t>IR5</a:t>
                      </a:r>
                      <a:endParaRPr lang="zh-CN" altLang="en-US" dirty="0">
                        <a:solidFill>
                          <a:srgbClr val="000099"/>
                        </a:solidFill>
                      </a:endParaRPr>
                    </a:p>
                  </a:txBody>
                  <a:tcPr/>
                </a:tc>
                <a:tc>
                  <a:txBody>
                    <a:bodyPr/>
                    <a:lstStyle/>
                    <a:p>
                      <a:pPr algn="ctr"/>
                      <a:r>
                        <a:rPr lang="zh-CN" altLang="en-US" dirty="0" smtClean="0">
                          <a:solidFill>
                            <a:srgbClr val="000099"/>
                          </a:solidFill>
                          <a:sym typeface="Wingdings"/>
                        </a:rPr>
                        <a:t></a:t>
                      </a:r>
                      <a:endParaRPr lang="zh-CN" altLang="en-US" dirty="0">
                        <a:solidFill>
                          <a:srgbClr val="000099"/>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000099"/>
                          </a:solidFill>
                        </a:rPr>
                        <a:t>IR6</a:t>
                      </a:r>
                      <a:endParaRPr lang="zh-CN" altLang="en-US" dirty="0" smtClean="0">
                        <a:solidFill>
                          <a:srgbClr val="000099"/>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smtClean="0">
                          <a:solidFill>
                            <a:srgbClr val="000099"/>
                          </a:solidFill>
                          <a:sym typeface="Wingdings"/>
                        </a:rPr>
                        <a:t></a:t>
                      </a:r>
                      <a:endParaRPr lang="zh-CN" altLang="en-US" b="1" dirty="0" smtClean="0">
                        <a:solidFill>
                          <a:srgbClr val="000099"/>
                        </a:solidFill>
                      </a:endParaRPr>
                    </a:p>
                  </a:txBody>
                  <a:tcPr/>
                </a:tc>
                <a:tc>
                  <a:txBody>
                    <a:bodyPr/>
                    <a:lstStyle/>
                    <a:p>
                      <a:pPr algn="ctr"/>
                      <a:r>
                        <a:rPr lang="en-US" altLang="zh-CN" dirty="0" smtClean="0">
                          <a:solidFill>
                            <a:srgbClr val="000099"/>
                          </a:solidFill>
                        </a:rPr>
                        <a:t>IR7</a:t>
                      </a:r>
                      <a:endParaRPr lang="zh-CN" altLang="en-US" dirty="0">
                        <a:solidFill>
                          <a:srgbClr val="000099"/>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000099"/>
                          </a:solidFill>
                          <a:sym typeface="Wingdings"/>
                        </a:rPr>
                        <a:t></a:t>
                      </a:r>
                      <a:endParaRPr lang="zh-CN" altLang="en-US" dirty="0" smtClean="0">
                        <a:solidFill>
                          <a:srgbClr val="000099"/>
                        </a:solidFill>
                      </a:endParaRPr>
                    </a:p>
                  </a:txBody>
                  <a:tcPr/>
                </a:tc>
                <a:tc>
                  <a:txBody>
                    <a:bodyPr/>
                    <a:lstStyle/>
                    <a:p>
                      <a:pPr algn="ctr"/>
                      <a:r>
                        <a:rPr lang="en-US" altLang="zh-CN" dirty="0" smtClean="0">
                          <a:solidFill>
                            <a:srgbClr val="000099"/>
                          </a:solidFill>
                        </a:rPr>
                        <a:t>IR0</a:t>
                      </a:r>
                      <a:endParaRPr lang="zh-CN" altLang="en-US" dirty="0">
                        <a:solidFill>
                          <a:srgbClr val="000099"/>
                        </a:solidFill>
                      </a:endParaRPr>
                    </a:p>
                  </a:txBody>
                  <a:tcPr/>
                </a:tc>
              </a:tr>
              <a:tr h="326623">
                <a:tc>
                  <a:txBody>
                    <a:bodyPr/>
                    <a:lstStyle/>
                    <a:p>
                      <a:pPr algn="ctr"/>
                      <a:r>
                        <a:rPr lang="zh-CN" altLang="en-US" dirty="0" smtClean="0">
                          <a:solidFill>
                            <a:srgbClr val="000099"/>
                          </a:solidFill>
                          <a:sym typeface="Wingdings"/>
                        </a:rPr>
                        <a:t></a:t>
                      </a:r>
                      <a:endParaRPr lang="zh-CN" altLang="en-US" dirty="0">
                        <a:solidFill>
                          <a:srgbClr val="000099"/>
                        </a:solidFill>
                      </a:endParaRPr>
                    </a:p>
                  </a:txBody>
                  <a:tcPr/>
                </a:tc>
                <a:tc>
                  <a:txBody>
                    <a:bodyPr/>
                    <a:lstStyle/>
                    <a:p>
                      <a:pPr algn="ctr"/>
                      <a:endParaRPr lang="zh-CN" altLang="en-US" dirty="0">
                        <a:solidFill>
                          <a:srgbClr val="000099"/>
                        </a:solidFill>
                      </a:endParaRPr>
                    </a:p>
                  </a:txBody>
                  <a:tcPr/>
                </a:tc>
                <a:tc>
                  <a:txBody>
                    <a:bodyPr/>
                    <a:lstStyle/>
                    <a:p>
                      <a:pPr algn="ctr"/>
                      <a:endParaRPr lang="zh-CN" altLang="en-US" dirty="0">
                        <a:solidFill>
                          <a:srgbClr val="000099"/>
                        </a:solidFill>
                      </a:endParaRPr>
                    </a:p>
                  </a:txBody>
                  <a:tcPr/>
                </a:tc>
                <a:tc>
                  <a:txBody>
                    <a:bodyPr/>
                    <a:lstStyle/>
                    <a:p>
                      <a:pPr algn="ctr"/>
                      <a:endParaRPr lang="zh-CN" altLang="en-US">
                        <a:solidFill>
                          <a:srgbClr val="000099"/>
                        </a:solidFill>
                      </a:endParaRPr>
                    </a:p>
                  </a:txBody>
                  <a:tcPr/>
                </a:tc>
                <a:tc>
                  <a:txBody>
                    <a:bodyPr/>
                    <a:lstStyle/>
                    <a:p>
                      <a:pPr algn="ctr"/>
                      <a:endParaRPr lang="zh-CN" altLang="en-US">
                        <a:solidFill>
                          <a:srgbClr val="000099"/>
                        </a:solidFill>
                      </a:endParaRPr>
                    </a:p>
                  </a:txBody>
                  <a:tcPr/>
                </a:tc>
                <a:tc>
                  <a:txBody>
                    <a:bodyPr/>
                    <a:lstStyle/>
                    <a:p>
                      <a:pPr algn="ctr"/>
                      <a:endParaRPr lang="zh-CN" altLang="en-US">
                        <a:solidFill>
                          <a:srgbClr val="000099"/>
                        </a:solidFill>
                      </a:endParaRPr>
                    </a:p>
                  </a:txBody>
                  <a:tcPr/>
                </a:tc>
                <a:tc>
                  <a:txBody>
                    <a:bodyPr/>
                    <a:lstStyle/>
                    <a:p>
                      <a:pPr algn="ctr"/>
                      <a:r>
                        <a:rPr lang="zh-CN" altLang="en-US" dirty="0" smtClean="0">
                          <a:solidFill>
                            <a:srgbClr val="000099"/>
                          </a:solidFill>
                          <a:sym typeface="Wingdings"/>
                        </a:rPr>
                        <a:t></a:t>
                      </a:r>
                      <a:endParaRPr lang="zh-CN" altLang="en-US" dirty="0">
                        <a:solidFill>
                          <a:srgbClr val="000099"/>
                        </a:solidFill>
                      </a:endParaRPr>
                    </a:p>
                  </a:txBody>
                  <a:tcPr/>
                </a:tc>
              </a:tr>
              <a:tr h="354246">
                <a:tc>
                  <a:txBody>
                    <a:bodyPr/>
                    <a:lstStyle/>
                    <a:p>
                      <a:pPr algn="ctr"/>
                      <a:r>
                        <a:rPr lang="en-US" altLang="zh-CN" dirty="0" smtClean="0">
                          <a:solidFill>
                            <a:srgbClr val="000099"/>
                          </a:solidFill>
                        </a:rPr>
                        <a:t>IR4</a:t>
                      </a:r>
                      <a:endParaRPr lang="zh-CN" altLang="en-US" dirty="0">
                        <a:solidFill>
                          <a:srgbClr val="000099"/>
                        </a:solidFill>
                      </a:endParaRPr>
                    </a:p>
                  </a:txBody>
                  <a:tcPr/>
                </a:tc>
                <a:tc>
                  <a:txBody>
                    <a:bodyPr/>
                    <a:lstStyle/>
                    <a:p>
                      <a:pPr algn="ctr"/>
                      <a:r>
                        <a:rPr lang="zh-CN" altLang="en-US" dirty="0" smtClean="0">
                          <a:solidFill>
                            <a:srgbClr val="000099"/>
                          </a:solidFill>
                          <a:sym typeface="Wingdings"/>
                        </a:rPr>
                        <a:t></a:t>
                      </a:r>
                      <a:endParaRPr lang="zh-CN" altLang="en-US" dirty="0">
                        <a:solidFill>
                          <a:srgbClr val="000099"/>
                        </a:solidFill>
                      </a:endParaRPr>
                    </a:p>
                  </a:txBody>
                  <a:tcPr/>
                </a:tc>
                <a:tc>
                  <a:txBody>
                    <a:bodyPr/>
                    <a:lstStyle/>
                    <a:p>
                      <a:pPr algn="ctr"/>
                      <a:r>
                        <a:rPr lang="en-US" altLang="zh-CN" dirty="0" smtClean="0">
                          <a:solidFill>
                            <a:srgbClr val="000099"/>
                          </a:solidFill>
                        </a:rPr>
                        <a:t>IR3</a:t>
                      </a:r>
                      <a:endParaRPr lang="zh-CN" altLang="en-US" dirty="0">
                        <a:solidFill>
                          <a:srgbClr val="000099"/>
                        </a:solidFill>
                      </a:endParaRPr>
                    </a:p>
                  </a:txBody>
                  <a:tcPr/>
                </a:tc>
                <a:tc>
                  <a:txBody>
                    <a:bodyPr/>
                    <a:lstStyle/>
                    <a:p>
                      <a:pPr algn="ctr"/>
                      <a:r>
                        <a:rPr lang="zh-CN" altLang="en-US" dirty="0" smtClean="0">
                          <a:solidFill>
                            <a:srgbClr val="000099"/>
                          </a:solidFill>
                          <a:sym typeface="Wingdings"/>
                        </a:rPr>
                        <a:t></a:t>
                      </a:r>
                      <a:endParaRPr lang="zh-CN" altLang="en-US" dirty="0">
                        <a:solidFill>
                          <a:srgbClr val="000099"/>
                        </a:solidFill>
                      </a:endParaRPr>
                    </a:p>
                  </a:txBody>
                  <a:tcPr/>
                </a:tc>
                <a:tc>
                  <a:txBody>
                    <a:bodyPr/>
                    <a:lstStyle/>
                    <a:p>
                      <a:pPr algn="ctr"/>
                      <a:r>
                        <a:rPr lang="en-US" altLang="zh-CN" dirty="0" smtClean="0">
                          <a:solidFill>
                            <a:srgbClr val="000099"/>
                          </a:solidFill>
                        </a:rPr>
                        <a:t>IR2</a:t>
                      </a:r>
                      <a:endParaRPr lang="zh-CN" altLang="en-US" dirty="0">
                        <a:solidFill>
                          <a:srgbClr val="000099"/>
                        </a:solidFill>
                      </a:endParaRPr>
                    </a:p>
                  </a:txBody>
                  <a:tcPr/>
                </a:tc>
                <a:tc>
                  <a:txBody>
                    <a:bodyPr/>
                    <a:lstStyle/>
                    <a:p>
                      <a:pPr algn="ctr"/>
                      <a:r>
                        <a:rPr lang="zh-CN" altLang="en-US" dirty="0" smtClean="0">
                          <a:solidFill>
                            <a:srgbClr val="000099"/>
                          </a:solidFill>
                          <a:sym typeface="Wingdings"/>
                        </a:rPr>
                        <a:t></a:t>
                      </a:r>
                      <a:endParaRPr lang="zh-CN" altLang="en-US" dirty="0">
                        <a:solidFill>
                          <a:srgbClr val="000099"/>
                        </a:solidFill>
                      </a:endParaRPr>
                    </a:p>
                  </a:txBody>
                  <a:tcPr/>
                </a:tc>
                <a:tc>
                  <a:txBody>
                    <a:bodyPr/>
                    <a:lstStyle/>
                    <a:p>
                      <a:pPr algn="ctr"/>
                      <a:r>
                        <a:rPr lang="en-US" altLang="zh-CN" dirty="0" smtClean="0">
                          <a:solidFill>
                            <a:srgbClr val="000099"/>
                          </a:solidFill>
                        </a:rPr>
                        <a:t>IR1</a:t>
                      </a:r>
                      <a:endParaRPr lang="zh-CN" altLang="en-US" dirty="0">
                        <a:solidFill>
                          <a:srgbClr val="000099"/>
                        </a:solidFill>
                      </a:endParaRPr>
                    </a:p>
                  </a:txBody>
                  <a:tcPr/>
                </a:tc>
              </a:tr>
            </a:tbl>
          </a:graphicData>
        </a:graphic>
      </p:graphicFrame>
      <p:sp>
        <p:nvSpPr>
          <p:cNvPr id="3" name="等腰三角形 2"/>
          <p:cNvSpPr/>
          <p:nvPr/>
        </p:nvSpPr>
        <p:spPr>
          <a:xfrm rot="10800000" flipH="1">
            <a:off x="1646675" y="4149080"/>
            <a:ext cx="225024" cy="180021"/>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0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4149080"/>
            <a:ext cx="249237"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151620" y="5435239"/>
            <a:ext cx="2610290" cy="461665"/>
          </a:xfrm>
          <a:prstGeom prst="rect">
            <a:avLst/>
          </a:prstGeom>
          <a:noFill/>
        </p:spPr>
        <p:txBody>
          <a:bodyPr wrap="square" rtlCol="0">
            <a:spAutoFit/>
          </a:bodyPr>
          <a:lstStyle/>
          <a:p>
            <a:pPr algn="ctr"/>
            <a:r>
              <a:rPr lang="zh-CN" altLang="en-US" dirty="0" smtClean="0">
                <a:solidFill>
                  <a:srgbClr val="0000FF"/>
                </a:solidFill>
                <a:latin typeface="+mn-ea"/>
                <a:ea typeface="+mn-ea"/>
              </a:rPr>
              <a:t>初始优先级顺序</a:t>
            </a:r>
            <a:endParaRPr lang="zh-CN" altLang="en-US" dirty="0">
              <a:solidFill>
                <a:srgbClr val="0000FF"/>
              </a:solidFill>
              <a:latin typeface="+mn-ea"/>
              <a:ea typeface="+mn-ea"/>
            </a:endParaRPr>
          </a:p>
        </p:txBody>
      </p:sp>
      <p:sp>
        <p:nvSpPr>
          <p:cNvPr id="11" name="TextBox 10"/>
          <p:cNvSpPr txBox="1"/>
          <p:nvPr/>
        </p:nvSpPr>
        <p:spPr>
          <a:xfrm>
            <a:off x="5022050" y="5442610"/>
            <a:ext cx="3465385" cy="461665"/>
          </a:xfrm>
          <a:prstGeom prst="rect">
            <a:avLst/>
          </a:prstGeom>
          <a:noFill/>
        </p:spPr>
        <p:txBody>
          <a:bodyPr wrap="square" rtlCol="0">
            <a:spAutoFit/>
          </a:bodyPr>
          <a:lstStyle/>
          <a:p>
            <a:pPr algn="ctr"/>
            <a:r>
              <a:rPr lang="zh-CN" altLang="en-US" dirty="0" smtClean="0">
                <a:solidFill>
                  <a:srgbClr val="0000FF"/>
                </a:solidFill>
                <a:latin typeface="+mn-lt"/>
                <a:ea typeface="+mn-ea"/>
              </a:rPr>
              <a:t>当</a:t>
            </a:r>
            <a:r>
              <a:rPr lang="en-US" altLang="zh-CN" dirty="0" smtClean="0">
                <a:solidFill>
                  <a:srgbClr val="0000FF"/>
                </a:solidFill>
                <a:latin typeface="+mn-lt"/>
                <a:ea typeface="+mn-ea"/>
              </a:rPr>
              <a:t>IR5</a:t>
            </a:r>
            <a:r>
              <a:rPr lang="zh-CN" altLang="en-US" dirty="0" smtClean="0">
                <a:solidFill>
                  <a:srgbClr val="0000FF"/>
                </a:solidFill>
                <a:latin typeface="+mn-lt"/>
                <a:ea typeface="+mn-ea"/>
              </a:rPr>
              <a:t>得到中断服务以后</a:t>
            </a:r>
            <a:endParaRPr lang="zh-CN" altLang="en-US" dirty="0">
              <a:solidFill>
                <a:srgbClr val="0000FF"/>
              </a:solidFill>
              <a:latin typeface="+mn-lt"/>
              <a:ea typeface="+mn-ea"/>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06979">
                                            <p:txEl>
                                              <p:pRg st="0" end="0"/>
                                            </p:txEl>
                                          </p:spTgt>
                                        </p:tgtEl>
                                        <p:attrNameLst>
                                          <p:attrName>style.visibility</p:attrName>
                                        </p:attrNameLst>
                                      </p:cBhvr>
                                      <p:to>
                                        <p:strVal val="visible"/>
                                      </p:to>
                                    </p:set>
                                    <p:animEffect transition="in" filter="dissolve">
                                      <p:cBhvr>
                                        <p:cTn id="7" dur="500"/>
                                        <p:tgtEl>
                                          <p:spTgt spid="14069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06979">
                                            <p:txEl>
                                              <p:pRg st="1" end="1"/>
                                            </p:txEl>
                                          </p:spTgt>
                                        </p:tgtEl>
                                        <p:attrNameLst>
                                          <p:attrName>style.visibility</p:attrName>
                                        </p:attrNameLst>
                                      </p:cBhvr>
                                      <p:to>
                                        <p:strVal val="visible"/>
                                      </p:to>
                                    </p:set>
                                    <p:animEffect transition="in" filter="dissolve">
                                      <p:cBhvr>
                                        <p:cTn id="12" dur="500"/>
                                        <p:tgtEl>
                                          <p:spTgt spid="14069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par>
                                <p:cTn id="18" presetID="14" presetClass="entr" presetSubtype="1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90114"/>
                                        </p:tgtEl>
                                        <p:attrNameLst>
                                          <p:attrName>style.visibility</p:attrName>
                                        </p:attrNameLst>
                                      </p:cBhvr>
                                      <p:to>
                                        <p:strVal val="visible"/>
                                      </p:to>
                                    </p:set>
                                    <p:animEffect transition="in" filter="randombar(horizontal)">
                                      <p:cBhvr>
                                        <p:cTn id="28" dur="500"/>
                                        <p:tgtEl>
                                          <p:spTgt spid="90114"/>
                                        </p:tgtEl>
                                      </p:cBhvr>
                                    </p:animEffect>
                                  </p:childTnLst>
                                </p:cTn>
                              </p:par>
                              <p:par>
                                <p:cTn id="29" presetID="14" presetClass="entr" presetSubtype="1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randombar(horizontal)">
                                      <p:cBhvr>
                                        <p:cTn id="31" dur="500"/>
                                        <p:tgtEl>
                                          <p:spTgt spid="6"/>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68313" y="72030"/>
            <a:ext cx="8229600" cy="7016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kern="1200" dirty="0">
                <a:solidFill>
                  <a:srgbClr val="000099"/>
                </a:solidFill>
                <a:latin typeface="+mn-lt"/>
                <a:ea typeface="+mn-ea"/>
                <a:cs typeface="+mn-cs"/>
              </a:rPr>
              <a:t>（</a:t>
            </a:r>
            <a:r>
              <a:rPr lang="en-US" altLang="zh-CN" kern="1200" dirty="0">
                <a:solidFill>
                  <a:srgbClr val="000099"/>
                </a:solidFill>
                <a:latin typeface="+mn-lt"/>
                <a:ea typeface="+mn-ea"/>
                <a:cs typeface="+mn-cs"/>
              </a:rPr>
              <a:t>3</a:t>
            </a:r>
            <a:r>
              <a:rPr lang="zh-CN" altLang="en-US" kern="1200" dirty="0">
                <a:solidFill>
                  <a:srgbClr val="000099"/>
                </a:solidFill>
                <a:latin typeface="+mn-lt"/>
                <a:ea typeface="+mn-ea"/>
                <a:cs typeface="+mn-cs"/>
              </a:rPr>
              <a:t>）优先权自动循环方式（续）</a:t>
            </a:r>
          </a:p>
        </p:txBody>
      </p:sp>
      <p:sp>
        <p:nvSpPr>
          <p:cNvPr id="1409027" name="Rectangle 3"/>
          <p:cNvSpPr>
            <a:spLocks noGrp="1" noChangeArrowheads="1"/>
          </p:cNvSpPr>
          <p:nvPr>
            <p:ph type="body" idx="1"/>
          </p:nvPr>
        </p:nvSpPr>
        <p:spPr>
          <a:xfrm>
            <a:off x="669925" y="1066800"/>
            <a:ext cx="7772400" cy="4748213"/>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chemeClr val="tx2"/>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eaLnBrk="1" hangingPunct="1">
              <a:lnSpc>
                <a:spcPct val="125000"/>
              </a:lnSpc>
              <a:spcBef>
                <a:spcPts val="1200"/>
              </a:spcBef>
            </a:pPr>
            <a:r>
              <a:rPr lang="zh-CN" altLang="en-US" b="0" dirty="0" smtClean="0">
                <a:solidFill>
                  <a:srgbClr val="FF0000"/>
                </a:solidFill>
              </a:rPr>
              <a:t>应用</a:t>
            </a:r>
            <a:r>
              <a:rPr lang="zh-CN" altLang="en-US" b="0" dirty="0" smtClean="0">
                <a:solidFill>
                  <a:schemeClr val="tx2"/>
                </a:solidFill>
              </a:rPr>
              <a:t>：</a:t>
            </a:r>
            <a:r>
              <a:rPr lang="zh-CN" altLang="en-US" b="0" dirty="0" smtClean="0"/>
              <a:t>当</a:t>
            </a:r>
            <a:r>
              <a:rPr lang="en-US" altLang="zh-CN" b="0" dirty="0" smtClean="0"/>
              <a:t>IR0 ~ IR7</a:t>
            </a:r>
            <a:r>
              <a:rPr lang="zh-CN" altLang="en-US" b="0" dirty="0" smtClean="0"/>
              <a:t>端引入的中断源有相同的优先级时，使用自动循环方式，能够使得每个中断源有同等的机会得到</a:t>
            </a:r>
            <a:r>
              <a:rPr lang="en-US" altLang="zh-CN" b="0" dirty="0" smtClean="0"/>
              <a:t>CPU</a:t>
            </a:r>
            <a:r>
              <a:rPr lang="zh-CN" altLang="en-US" b="0" dirty="0" smtClean="0"/>
              <a:t>的服务。</a:t>
            </a:r>
          </a:p>
          <a:p>
            <a:pPr eaLnBrk="1" hangingPunct="1">
              <a:lnSpc>
                <a:spcPct val="125000"/>
              </a:lnSpc>
              <a:spcBef>
                <a:spcPts val="1800"/>
              </a:spcBef>
            </a:pPr>
            <a:r>
              <a:rPr lang="zh-CN" altLang="en-US" b="0" dirty="0" smtClean="0">
                <a:solidFill>
                  <a:srgbClr val="FF0000"/>
                </a:solidFill>
              </a:rPr>
              <a:t>实现方法</a:t>
            </a:r>
            <a:r>
              <a:rPr lang="zh-CN" altLang="en-US" b="0" dirty="0" smtClean="0">
                <a:solidFill>
                  <a:schemeClr val="tx2"/>
                </a:solidFill>
              </a:rPr>
              <a:t>：</a:t>
            </a:r>
            <a:r>
              <a:rPr lang="zh-CN" altLang="en-US" b="0" dirty="0" smtClean="0"/>
              <a:t>通过将操作控制字</a:t>
            </a:r>
            <a:r>
              <a:rPr lang="en-US" altLang="zh-CN" b="0" dirty="0" smtClean="0">
                <a:hlinkClick r:id="rId2" action="ppaction://hlinksldjump"/>
              </a:rPr>
              <a:t>OCW2</a:t>
            </a:r>
            <a:r>
              <a:rPr lang="zh-CN" altLang="en-US" b="0" dirty="0" smtClean="0"/>
              <a:t>的</a:t>
            </a:r>
            <a:r>
              <a:rPr lang="en-US" altLang="zh-CN" b="0" dirty="0" smtClean="0"/>
              <a:t>D7</a:t>
            </a:r>
            <a:r>
              <a:rPr lang="zh-CN" altLang="en-US" b="0" dirty="0" smtClean="0"/>
              <a:t>、</a:t>
            </a:r>
            <a:r>
              <a:rPr lang="en-US" altLang="zh-CN" b="0" dirty="0" smtClean="0"/>
              <a:t>D6</a:t>
            </a:r>
            <a:r>
              <a:rPr lang="zh-CN" altLang="en-US" b="0" dirty="0" smtClean="0"/>
              <a:t>位置为</a:t>
            </a:r>
            <a:r>
              <a:rPr lang="en-US" altLang="zh-CN" b="0" dirty="0" smtClean="0"/>
              <a:t>1</a:t>
            </a:r>
            <a:r>
              <a:rPr lang="zh-CN" altLang="en-US" b="0" dirty="0" smtClean="0"/>
              <a:t>、</a:t>
            </a:r>
            <a:r>
              <a:rPr lang="en-US" altLang="zh-CN" b="0" dirty="0" smtClean="0"/>
              <a:t>0</a:t>
            </a:r>
            <a:r>
              <a:rPr lang="zh-CN" altLang="en-US" b="0" dirty="0" smtClean="0"/>
              <a:t>实现。</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409027">
                                            <p:txEl>
                                              <p:pRg st="0" end="0"/>
                                            </p:txEl>
                                          </p:spTgt>
                                        </p:tgtEl>
                                        <p:attrNameLst>
                                          <p:attrName>style.visibility</p:attrName>
                                        </p:attrNameLst>
                                      </p:cBhvr>
                                      <p:to>
                                        <p:strVal val="visible"/>
                                      </p:to>
                                    </p:set>
                                    <p:animEffect transition="in" filter="barn(outHorizontal)">
                                      <p:cBhvr>
                                        <p:cTn id="7" dur="500"/>
                                        <p:tgtEl>
                                          <p:spTgt spid="1409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409027">
                                            <p:txEl>
                                              <p:pRg st="1" end="1"/>
                                            </p:txEl>
                                          </p:spTgt>
                                        </p:tgtEl>
                                        <p:attrNameLst>
                                          <p:attrName>style.visibility</p:attrName>
                                        </p:attrNameLst>
                                      </p:cBhvr>
                                      <p:to>
                                        <p:strVal val="visible"/>
                                      </p:to>
                                    </p:set>
                                    <p:animEffect transition="in" filter="barn(outHorizontal)">
                                      <p:cBhvr>
                                        <p:cTn id="12" dur="500"/>
                                        <p:tgtEl>
                                          <p:spTgt spid="14090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9027" grpId="0" build="p" bldLvl="2" autoUpdateAnimBg="0" advAuto="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22288" y="233363"/>
            <a:ext cx="8229600" cy="39211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kern="1200" dirty="0">
                <a:solidFill>
                  <a:srgbClr val="000099"/>
                </a:solidFill>
                <a:latin typeface="+mn-lt"/>
                <a:ea typeface="+mn-ea"/>
                <a:cs typeface="+mn-cs"/>
              </a:rPr>
              <a:t>（</a:t>
            </a:r>
            <a:r>
              <a:rPr lang="en-US" altLang="zh-CN" kern="1200" dirty="0">
                <a:solidFill>
                  <a:srgbClr val="000099"/>
                </a:solidFill>
                <a:latin typeface="+mn-lt"/>
                <a:ea typeface="+mn-ea"/>
                <a:cs typeface="+mn-cs"/>
              </a:rPr>
              <a:t>4</a:t>
            </a:r>
            <a:r>
              <a:rPr lang="zh-CN" altLang="en-US" kern="1200" dirty="0">
                <a:solidFill>
                  <a:srgbClr val="000099"/>
                </a:solidFill>
                <a:latin typeface="+mn-lt"/>
                <a:ea typeface="+mn-ea"/>
                <a:cs typeface="+mn-cs"/>
              </a:rPr>
              <a:t>）优先权特殊循环方式</a:t>
            </a:r>
          </a:p>
        </p:txBody>
      </p:sp>
      <p:sp>
        <p:nvSpPr>
          <p:cNvPr id="1411075" name="Rectangle 3"/>
          <p:cNvSpPr>
            <a:spLocks noGrp="1" noChangeArrowheads="1"/>
          </p:cNvSpPr>
          <p:nvPr>
            <p:ph type="body" idx="1"/>
          </p:nvPr>
        </p:nvSpPr>
        <p:spPr>
          <a:xfrm>
            <a:off x="566555" y="1027113"/>
            <a:ext cx="7831138" cy="5057775"/>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chemeClr val="tx2"/>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eaLnBrk="1" hangingPunct="1">
              <a:lnSpc>
                <a:spcPct val="125000"/>
              </a:lnSpc>
              <a:spcBef>
                <a:spcPts val="600"/>
              </a:spcBef>
            </a:pPr>
            <a:r>
              <a:rPr lang="zh-CN" altLang="en-US" b="0" dirty="0" smtClean="0">
                <a:solidFill>
                  <a:srgbClr val="FF0000"/>
                </a:solidFill>
              </a:rPr>
              <a:t>特点</a:t>
            </a:r>
            <a:r>
              <a:rPr lang="zh-CN" altLang="en-US" b="0" dirty="0" smtClean="0">
                <a:solidFill>
                  <a:schemeClr val="tx2"/>
                </a:solidFill>
              </a:rPr>
              <a:t>：</a:t>
            </a:r>
            <a:r>
              <a:rPr lang="zh-CN" altLang="en-US" b="0" dirty="0" smtClean="0"/>
              <a:t>该循环方式和优先级自动循环方式基本相同，不同点仅在于可以根据用户要求将最低优先级赋于某一中断源。</a:t>
            </a:r>
          </a:p>
          <a:p>
            <a:pPr eaLnBrk="1" hangingPunct="1">
              <a:lnSpc>
                <a:spcPct val="125000"/>
              </a:lnSpc>
              <a:spcBef>
                <a:spcPts val="1200"/>
              </a:spcBef>
            </a:pPr>
            <a:r>
              <a:rPr lang="zh-CN" altLang="en-US" b="0" dirty="0" smtClean="0">
                <a:solidFill>
                  <a:srgbClr val="FF0000"/>
                </a:solidFill>
              </a:rPr>
              <a:t>实现方法</a:t>
            </a:r>
            <a:r>
              <a:rPr lang="zh-CN" altLang="en-US" b="0" dirty="0" smtClean="0">
                <a:solidFill>
                  <a:schemeClr val="tx2"/>
                </a:solidFill>
              </a:rPr>
              <a:t>：</a:t>
            </a:r>
            <a:r>
              <a:rPr lang="zh-CN" altLang="en-US" b="0" dirty="0" smtClean="0"/>
              <a:t>通过将操作控制字</a:t>
            </a:r>
            <a:r>
              <a:rPr lang="en-US" altLang="zh-CN" b="0" dirty="0" smtClean="0">
                <a:hlinkClick r:id="rId2" action="ppaction://hlinksldjump"/>
              </a:rPr>
              <a:t>OCW2</a:t>
            </a:r>
            <a:r>
              <a:rPr lang="zh-CN" altLang="en-US" b="0" dirty="0" smtClean="0"/>
              <a:t>的</a:t>
            </a:r>
            <a:r>
              <a:rPr lang="en-US" altLang="zh-CN" b="0" dirty="0" smtClean="0"/>
              <a:t>D7</a:t>
            </a:r>
            <a:r>
              <a:rPr lang="zh-CN" altLang="en-US" b="0" dirty="0" smtClean="0"/>
              <a:t>、</a:t>
            </a:r>
            <a:r>
              <a:rPr lang="en-US" altLang="zh-CN" b="0" dirty="0" smtClean="0"/>
              <a:t>D6</a:t>
            </a:r>
            <a:r>
              <a:rPr lang="zh-CN" altLang="en-US" b="0" dirty="0" smtClean="0"/>
              <a:t>位置</a:t>
            </a:r>
            <a:r>
              <a:rPr lang="en-US" altLang="zh-CN" b="0" dirty="0" smtClean="0"/>
              <a:t>1</a:t>
            </a:r>
            <a:r>
              <a:rPr lang="zh-CN" altLang="en-US" b="0" dirty="0" smtClean="0"/>
              <a:t>，可设置为优先级特殊循环方式，同时用</a:t>
            </a:r>
            <a:r>
              <a:rPr lang="en-US" altLang="zh-CN" b="0" dirty="0" smtClean="0"/>
              <a:t>OCW2</a:t>
            </a:r>
            <a:r>
              <a:rPr lang="zh-CN" altLang="en-US" b="0" dirty="0" smtClean="0"/>
              <a:t>中的</a:t>
            </a:r>
            <a:r>
              <a:rPr lang="en-US" altLang="zh-CN" b="0" dirty="0" smtClean="0"/>
              <a:t>D2</a:t>
            </a:r>
            <a:r>
              <a:rPr lang="zh-CN" altLang="en-US" b="0" dirty="0" smtClean="0"/>
              <a:t>、</a:t>
            </a:r>
            <a:r>
              <a:rPr lang="en-US" altLang="zh-CN" b="0" dirty="0" smtClean="0"/>
              <a:t>D1</a:t>
            </a:r>
            <a:r>
              <a:rPr lang="zh-CN" altLang="en-US" b="0" dirty="0" smtClean="0"/>
              <a:t>、</a:t>
            </a:r>
            <a:r>
              <a:rPr lang="en-US" altLang="zh-CN" b="0" dirty="0" smtClean="0"/>
              <a:t>D0</a:t>
            </a:r>
            <a:r>
              <a:rPr lang="zh-CN" altLang="en-US" b="0" dirty="0" smtClean="0"/>
              <a:t>位指出哪个中断源的级别最低。</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1411075">
                                            <p:txEl>
                                              <p:pRg st="1" end="1"/>
                                            </p:txEl>
                                          </p:spTgt>
                                        </p:tgtEl>
                                        <p:attrNameLst>
                                          <p:attrName>style.visibility</p:attrName>
                                        </p:attrNameLst>
                                      </p:cBhvr>
                                      <p:to>
                                        <p:strVal val="visible"/>
                                      </p:to>
                                    </p:set>
                                    <p:animEffect transition="in" filter="circle(in)">
                                      <p:cBhvr>
                                        <p:cTn id="7" dur="2000"/>
                                        <p:tgtEl>
                                          <p:spTgt spid="14110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8313" y="51392"/>
            <a:ext cx="8229600" cy="722313"/>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kern="1200" dirty="0">
                <a:solidFill>
                  <a:srgbClr val="000099"/>
                </a:solidFill>
                <a:latin typeface="+mn-lt"/>
                <a:ea typeface="+mn-ea"/>
                <a:cs typeface="+mn-cs"/>
              </a:rPr>
              <a:t>4.</a:t>
            </a:r>
            <a:r>
              <a:rPr lang="zh-CN" altLang="en-US" kern="1200" dirty="0">
                <a:solidFill>
                  <a:srgbClr val="000099"/>
                </a:solidFill>
                <a:latin typeface="+mn-lt"/>
                <a:ea typeface="+mn-ea"/>
                <a:cs typeface="+mn-cs"/>
              </a:rPr>
              <a:t>中断结束处理方式</a:t>
            </a:r>
          </a:p>
        </p:txBody>
      </p:sp>
      <p:sp>
        <p:nvSpPr>
          <p:cNvPr id="1412099" name="Text Box 3"/>
          <p:cNvSpPr txBox="1">
            <a:spLocks noChangeArrowheads="1"/>
          </p:cNvSpPr>
          <p:nvPr/>
        </p:nvSpPr>
        <p:spPr bwMode="auto">
          <a:xfrm>
            <a:off x="400050" y="1043735"/>
            <a:ext cx="6646863" cy="540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lgn="ctr">
                <a:solidFill>
                  <a:schemeClr val="tx2"/>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marL="342900" indent="-342900" algn="just">
              <a:spcBef>
                <a:spcPct val="20000"/>
              </a:spcBef>
            </a:pPr>
            <a:r>
              <a:rPr lang="zh-CN" altLang="en-US" sz="2400" b="0" dirty="0">
                <a:solidFill>
                  <a:srgbClr val="0000CC"/>
                </a:solidFill>
              </a:rPr>
              <a:t>什么是</a:t>
            </a:r>
            <a:r>
              <a:rPr lang="en-US" altLang="zh-CN" sz="2400" b="0" dirty="0">
                <a:solidFill>
                  <a:srgbClr val="0000CC"/>
                </a:solidFill>
              </a:rPr>
              <a:t>8259A</a:t>
            </a:r>
            <a:r>
              <a:rPr lang="zh-CN" altLang="en-US" sz="2400" b="0" dirty="0">
                <a:solidFill>
                  <a:srgbClr val="0000CC"/>
                </a:solidFill>
              </a:rPr>
              <a:t>的中断结束处理？</a:t>
            </a:r>
          </a:p>
        </p:txBody>
      </p:sp>
      <p:sp>
        <p:nvSpPr>
          <p:cNvPr id="1412100" name="Text Box 4"/>
          <p:cNvSpPr txBox="1">
            <a:spLocks noChangeArrowheads="1"/>
          </p:cNvSpPr>
          <p:nvPr/>
        </p:nvSpPr>
        <p:spPr bwMode="auto">
          <a:xfrm>
            <a:off x="475323" y="1628775"/>
            <a:ext cx="8012112" cy="29253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lgn="ctr">
                <a:solidFill>
                  <a:schemeClr val="tx2"/>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marL="342900" indent="-342900" algn="just">
              <a:lnSpc>
                <a:spcPct val="125000"/>
              </a:lnSpc>
              <a:spcBef>
                <a:spcPts val="1200"/>
              </a:spcBef>
              <a:buFontTx/>
              <a:buBlip>
                <a:blip r:embed="rId2"/>
              </a:buBlip>
            </a:pPr>
            <a:r>
              <a:rPr lang="zh-CN" altLang="en-US" sz="2400" b="0" dirty="0">
                <a:solidFill>
                  <a:srgbClr val="000099"/>
                </a:solidFill>
              </a:rPr>
              <a:t>使中断服务寄存器</a:t>
            </a:r>
            <a:r>
              <a:rPr lang="en-US" altLang="zh-CN" sz="2400" b="0" dirty="0">
                <a:solidFill>
                  <a:srgbClr val="000099"/>
                </a:solidFill>
              </a:rPr>
              <a:t>ISR</a:t>
            </a:r>
            <a:r>
              <a:rPr lang="zh-CN" altLang="en-US" sz="2400" b="0" dirty="0">
                <a:solidFill>
                  <a:srgbClr val="000099"/>
                </a:solidFill>
              </a:rPr>
              <a:t>的相应</a:t>
            </a:r>
            <a:r>
              <a:rPr lang="zh-CN" altLang="en-US" sz="2400" b="0" dirty="0" smtClean="0">
                <a:solidFill>
                  <a:srgbClr val="000099"/>
                </a:solidFill>
              </a:rPr>
              <a:t>位</a:t>
            </a:r>
            <a:r>
              <a:rPr lang="zh-CN" altLang="en-US" sz="2400" b="0" dirty="0">
                <a:solidFill>
                  <a:srgbClr val="000099"/>
                </a:solidFill>
              </a:rPr>
              <a:t>清</a:t>
            </a:r>
            <a:r>
              <a:rPr lang="en-US" altLang="zh-CN" sz="2400" b="0" dirty="0" smtClean="0">
                <a:solidFill>
                  <a:srgbClr val="000099"/>
                </a:solidFill>
              </a:rPr>
              <a:t>0</a:t>
            </a:r>
            <a:r>
              <a:rPr lang="zh-CN" altLang="en-US" sz="2400" b="0" dirty="0" smtClean="0">
                <a:solidFill>
                  <a:srgbClr val="000099"/>
                </a:solidFill>
              </a:rPr>
              <a:t>的操作</a:t>
            </a:r>
            <a:r>
              <a:rPr lang="zh-CN" altLang="en-US" sz="2400" b="0" dirty="0">
                <a:solidFill>
                  <a:srgbClr val="000099"/>
                </a:solidFill>
              </a:rPr>
              <a:t>。</a:t>
            </a:r>
          </a:p>
          <a:p>
            <a:pPr marL="342900" indent="-342900" algn="just">
              <a:lnSpc>
                <a:spcPct val="125000"/>
              </a:lnSpc>
              <a:spcBef>
                <a:spcPts val="1200"/>
              </a:spcBef>
              <a:buFontTx/>
              <a:buBlip>
                <a:blip r:embed="rId2"/>
              </a:buBlip>
            </a:pPr>
            <a:r>
              <a:rPr lang="zh-CN" altLang="en-US" sz="2400" b="0" dirty="0">
                <a:solidFill>
                  <a:srgbClr val="000099"/>
                </a:solidFill>
              </a:rPr>
              <a:t>中断服务寄存器（</a:t>
            </a:r>
            <a:r>
              <a:rPr lang="en-US" altLang="zh-CN" sz="2400" b="0" dirty="0">
                <a:solidFill>
                  <a:srgbClr val="000099"/>
                </a:solidFill>
                <a:hlinkClick r:id="rId3" action="ppaction://hlinksldjump"/>
              </a:rPr>
              <a:t>ISR</a:t>
            </a:r>
            <a:r>
              <a:rPr lang="zh-CN" altLang="en-US" sz="2400" b="0" dirty="0">
                <a:solidFill>
                  <a:srgbClr val="000099"/>
                </a:solidFill>
              </a:rPr>
              <a:t>）的状态反应出当前</a:t>
            </a:r>
            <a:r>
              <a:rPr lang="en-US" altLang="zh-CN" sz="2400" b="0" dirty="0">
                <a:solidFill>
                  <a:srgbClr val="000099"/>
                </a:solidFill>
              </a:rPr>
              <a:t>CPU</a:t>
            </a:r>
            <a:r>
              <a:rPr lang="zh-CN" altLang="en-US" sz="2400" b="0" dirty="0">
                <a:solidFill>
                  <a:srgbClr val="000099"/>
                </a:solidFill>
              </a:rPr>
              <a:t>正在为哪个中断源服务和还未完成哪个中断源的服务；</a:t>
            </a:r>
          </a:p>
          <a:p>
            <a:pPr marL="342900" indent="-342900" algn="just">
              <a:lnSpc>
                <a:spcPct val="125000"/>
              </a:lnSpc>
              <a:spcBef>
                <a:spcPts val="1200"/>
              </a:spcBef>
              <a:buFontTx/>
              <a:buBlip>
                <a:blip r:embed="rId2"/>
              </a:buBlip>
            </a:pPr>
            <a:r>
              <a:rPr lang="zh-CN" altLang="en-US" sz="2400" b="0" dirty="0">
                <a:solidFill>
                  <a:srgbClr val="000099"/>
                </a:solidFill>
              </a:rPr>
              <a:t>中断结束处理并不是结束中断服务程序，只是使该中断服务寄存器的相应</a:t>
            </a:r>
            <a:r>
              <a:rPr lang="zh-CN" altLang="en-US" sz="2400" b="0" dirty="0" smtClean="0">
                <a:solidFill>
                  <a:srgbClr val="000099"/>
                </a:solidFill>
              </a:rPr>
              <a:t>位清</a:t>
            </a:r>
            <a:r>
              <a:rPr lang="en-US" altLang="zh-CN" sz="2400" b="0" dirty="0" smtClean="0">
                <a:solidFill>
                  <a:srgbClr val="000099"/>
                </a:solidFill>
              </a:rPr>
              <a:t>0</a:t>
            </a:r>
            <a:r>
              <a:rPr lang="zh-CN" altLang="en-US" sz="2400" b="0" dirty="0">
                <a:solidFill>
                  <a:srgbClr val="000099"/>
                </a:solidFill>
              </a:rPr>
              <a:t>。</a:t>
            </a:r>
          </a:p>
        </p:txBody>
      </p:sp>
      <p:graphicFrame>
        <p:nvGraphicFramePr>
          <p:cNvPr id="2" name="表格 1"/>
          <p:cNvGraphicFramePr>
            <a:graphicFrameLocks noGrp="1"/>
          </p:cNvGraphicFramePr>
          <p:nvPr>
            <p:extLst>
              <p:ext uri="{D42A27DB-BD31-4B8C-83A1-F6EECF244321}">
                <p14:modId xmlns:p14="http://schemas.microsoft.com/office/powerpoint/2010/main" val="2622317787"/>
              </p:ext>
            </p:extLst>
          </p:nvPr>
        </p:nvGraphicFramePr>
        <p:xfrm>
          <a:off x="2726795" y="5499230"/>
          <a:ext cx="6096000" cy="45720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pPr algn="ctr"/>
                      <a:r>
                        <a:rPr lang="en-US" altLang="zh-CN" sz="2400" dirty="0" smtClean="0">
                          <a:solidFill>
                            <a:srgbClr val="FF0000"/>
                          </a:solidFill>
                        </a:rPr>
                        <a:t>0</a:t>
                      </a:r>
                      <a:endParaRPr lang="zh-CN" alt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dirty="0" smtClean="0">
                          <a:solidFill>
                            <a:srgbClr val="FF0000"/>
                          </a:solidFill>
                        </a:rPr>
                        <a:t>0</a:t>
                      </a:r>
                      <a:endParaRPr lang="zh-CN" alt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dirty="0" smtClean="0">
                          <a:solidFill>
                            <a:srgbClr val="FF0000"/>
                          </a:solidFill>
                        </a:rPr>
                        <a:t>0</a:t>
                      </a:r>
                      <a:endParaRPr lang="zh-CN" alt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dirty="0" smtClean="0">
                          <a:solidFill>
                            <a:srgbClr val="FF0000"/>
                          </a:solidFill>
                        </a:rPr>
                        <a:t>1</a:t>
                      </a:r>
                      <a:endParaRPr lang="zh-CN" alt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dirty="0" smtClean="0">
                          <a:solidFill>
                            <a:srgbClr val="FF0000"/>
                          </a:solidFill>
                        </a:rPr>
                        <a:t>0</a:t>
                      </a:r>
                      <a:endParaRPr lang="zh-CN" alt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dirty="0" smtClean="0">
                          <a:solidFill>
                            <a:srgbClr val="FF0000"/>
                          </a:solidFill>
                        </a:rPr>
                        <a:t>0</a:t>
                      </a:r>
                      <a:endParaRPr lang="zh-CN" alt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dirty="0" smtClean="0">
                          <a:solidFill>
                            <a:srgbClr val="FF0000"/>
                          </a:solidFill>
                        </a:rPr>
                        <a:t>0</a:t>
                      </a:r>
                      <a:endParaRPr lang="zh-CN" alt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dirty="0" smtClean="0">
                          <a:solidFill>
                            <a:srgbClr val="FF0000"/>
                          </a:solidFill>
                        </a:rPr>
                        <a:t>0</a:t>
                      </a:r>
                      <a:endParaRPr lang="zh-CN" alt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圆角矩形 2"/>
          <p:cNvSpPr/>
          <p:nvPr/>
        </p:nvSpPr>
        <p:spPr>
          <a:xfrm>
            <a:off x="1601670" y="5499230"/>
            <a:ext cx="810090" cy="45005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solidFill>
                  <a:srgbClr val="0066FF"/>
                </a:solidFill>
              </a:rPr>
              <a:t>ISR</a:t>
            </a:r>
            <a:endParaRPr lang="zh-CN" altLang="en-US" dirty="0">
              <a:solidFill>
                <a:srgbClr val="0066FF"/>
              </a:solidFill>
            </a:endParaRPr>
          </a:p>
        </p:txBody>
      </p:sp>
      <p:sp>
        <p:nvSpPr>
          <p:cNvPr id="7" name="TextBox 6"/>
          <p:cNvSpPr txBox="1"/>
          <p:nvPr/>
        </p:nvSpPr>
        <p:spPr>
          <a:xfrm>
            <a:off x="2816805" y="5144125"/>
            <a:ext cx="810090" cy="400110"/>
          </a:xfrm>
          <a:prstGeom prst="rect">
            <a:avLst/>
          </a:prstGeom>
          <a:noFill/>
        </p:spPr>
        <p:txBody>
          <a:bodyPr wrap="square" rtlCol="0">
            <a:spAutoFit/>
          </a:bodyPr>
          <a:lstStyle/>
          <a:p>
            <a:r>
              <a:rPr lang="en-US" altLang="zh-CN" sz="2000" dirty="0" smtClean="0">
                <a:solidFill>
                  <a:srgbClr val="0000FF"/>
                </a:solidFill>
              </a:rPr>
              <a:t>IR7</a:t>
            </a:r>
            <a:endParaRPr lang="zh-CN" altLang="en-US" sz="2000" dirty="0">
              <a:solidFill>
                <a:srgbClr val="0000FF"/>
              </a:solidFill>
            </a:endParaRPr>
          </a:p>
        </p:txBody>
      </p:sp>
      <p:sp>
        <p:nvSpPr>
          <p:cNvPr id="8" name="TextBox 7"/>
          <p:cNvSpPr txBox="1"/>
          <p:nvPr/>
        </p:nvSpPr>
        <p:spPr>
          <a:xfrm>
            <a:off x="8127395" y="5139190"/>
            <a:ext cx="810090" cy="400110"/>
          </a:xfrm>
          <a:prstGeom prst="rect">
            <a:avLst/>
          </a:prstGeom>
          <a:noFill/>
        </p:spPr>
        <p:txBody>
          <a:bodyPr wrap="square" rtlCol="0">
            <a:spAutoFit/>
          </a:bodyPr>
          <a:lstStyle/>
          <a:p>
            <a:r>
              <a:rPr lang="en-US" altLang="zh-CN" sz="2000" dirty="0" smtClean="0">
                <a:solidFill>
                  <a:srgbClr val="0000FF"/>
                </a:solidFill>
              </a:rPr>
              <a:t>IR0</a:t>
            </a:r>
            <a:endParaRPr lang="zh-CN" altLang="en-US" sz="2000" dirty="0">
              <a:solidFill>
                <a:srgbClr val="0000FF"/>
              </a:solidFill>
            </a:endParaRPr>
          </a:p>
        </p:txBody>
      </p:sp>
      <p:sp>
        <p:nvSpPr>
          <p:cNvPr id="9" name="TextBox 8"/>
          <p:cNvSpPr txBox="1"/>
          <p:nvPr/>
        </p:nvSpPr>
        <p:spPr>
          <a:xfrm>
            <a:off x="5067055" y="5144125"/>
            <a:ext cx="810090" cy="400110"/>
          </a:xfrm>
          <a:prstGeom prst="rect">
            <a:avLst/>
          </a:prstGeom>
          <a:noFill/>
        </p:spPr>
        <p:txBody>
          <a:bodyPr wrap="square" rtlCol="0">
            <a:spAutoFit/>
          </a:bodyPr>
          <a:lstStyle/>
          <a:p>
            <a:r>
              <a:rPr lang="en-US" altLang="zh-CN" sz="2000" dirty="0" smtClean="0">
                <a:solidFill>
                  <a:srgbClr val="0000FF"/>
                </a:solidFill>
              </a:rPr>
              <a:t>IR4</a:t>
            </a:r>
            <a:endParaRPr lang="zh-CN" altLang="en-US" sz="2000" dirty="0">
              <a:solidFill>
                <a:srgbClr val="0000FF"/>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412099"/>
                                        </p:tgtEl>
                                        <p:attrNameLst>
                                          <p:attrName>style.visibility</p:attrName>
                                        </p:attrNameLst>
                                      </p:cBhvr>
                                      <p:to>
                                        <p:strVal val="visible"/>
                                      </p:to>
                                    </p:set>
                                    <p:anim calcmode="lin" valueType="num">
                                      <p:cBhvr>
                                        <p:cTn id="7" dur="500" fill="hold"/>
                                        <p:tgtEl>
                                          <p:spTgt spid="1412099"/>
                                        </p:tgtEl>
                                        <p:attrNameLst>
                                          <p:attrName>ppt_w</p:attrName>
                                        </p:attrNameLst>
                                      </p:cBhvr>
                                      <p:tavLst>
                                        <p:tav tm="0">
                                          <p:val>
                                            <p:fltVal val="0"/>
                                          </p:val>
                                        </p:tav>
                                        <p:tav tm="100000">
                                          <p:val>
                                            <p:strVal val="#ppt_w"/>
                                          </p:val>
                                        </p:tav>
                                      </p:tavLst>
                                    </p:anim>
                                    <p:anim calcmode="lin" valueType="num">
                                      <p:cBhvr>
                                        <p:cTn id="8" dur="500" fill="hold"/>
                                        <p:tgtEl>
                                          <p:spTgt spid="1412099"/>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1412100">
                                            <p:txEl>
                                              <p:pRg st="0" end="0"/>
                                            </p:txEl>
                                          </p:spTgt>
                                        </p:tgtEl>
                                        <p:attrNameLst>
                                          <p:attrName>style.visibility</p:attrName>
                                        </p:attrNameLst>
                                      </p:cBhvr>
                                      <p:to>
                                        <p:strVal val="visible"/>
                                      </p:to>
                                    </p:set>
                                    <p:animEffect transition="in" filter="dissolve">
                                      <p:cBhvr>
                                        <p:cTn id="13" dur="500"/>
                                        <p:tgtEl>
                                          <p:spTgt spid="1412100">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1412100">
                                            <p:txEl>
                                              <p:pRg st="1" end="1"/>
                                            </p:txEl>
                                          </p:spTgt>
                                        </p:tgtEl>
                                        <p:attrNameLst>
                                          <p:attrName>style.visibility</p:attrName>
                                        </p:attrNameLst>
                                      </p:cBhvr>
                                      <p:to>
                                        <p:strVal val="visible"/>
                                      </p:to>
                                    </p:set>
                                    <p:animEffect transition="in" filter="dissolve">
                                      <p:cBhvr>
                                        <p:cTn id="18" dur="500"/>
                                        <p:tgtEl>
                                          <p:spTgt spid="1412100">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1412100">
                                            <p:txEl>
                                              <p:pRg st="2" end="2"/>
                                            </p:txEl>
                                          </p:spTgt>
                                        </p:tgtEl>
                                        <p:attrNameLst>
                                          <p:attrName>style.visibility</p:attrName>
                                        </p:attrNameLst>
                                      </p:cBhvr>
                                      <p:to>
                                        <p:strVal val="visible"/>
                                      </p:to>
                                    </p:set>
                                    <p:animEffect transition="in" filter="dissolve">
                                      <p:cBhvr>
                                        <p:cTn id="23" dur="500"/>
                                        <p:tgtEl>
                                          <p:spTgt spid="141210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2099" grpId="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68313" y="279400"/>
            <a:ext cx="8229600" cy="46513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kern="1200" dirty="0">
                <a:solidFill>
                  <a:srgbClr val="000099"/>
                </a:solidFill>
                <a:latin typeface="+mn-lt"/>
                <a:ea typeface="+mn-ea"/>
                <a:cs typeface="+mn-cs"/>
              </a:rPr>
              <a:t>4. </a:t>
            </a:r>
            <a:r>
              <a:rPr lang="zh-CN" altLang="en-US" kern="1200" dirty="0">
                <a:solidFill>
                  <a:srgbClr val="000099"/>
                </a:solidFill>
                <a:latin typeface="+mn-lt"/>
                <a:ea typeface="+mn-ea"/>
                <a:cs typeface="+mn-cs"/>
              </a:rPr>
              <a:t>结束中断处理方式</a:t>
            </a:r>
          </a:p>
        </p:txBody>
      </p:sp>
      <p:sp>
        <p:nvSpPr>
          <p:cNvPr id="1413123" name="Rectangle 3"/>
          <p:cNvSpPr>
            <a:spLocks noGrp="1" noChangeArrowheads="1"/>
          </p:cNvSpPr>
          <p:nvPr>
            <p:ph type="body" idx="1"/>
          </p:nvPr>
        </p:nvSpPr>
        <p:spPr>
          <a:xfrm>
            <a:off x="566555" y="1088740"/>
            <a:ext cx="7424737" cy="1847850"/>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chemeClr val="tx2"/>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marL="0" indent="0" eaLnBrk="1" hangingPunct="1">
              <a:buNone/>
            </a:pPr>
            <a:r>
              <a:rPr lang="zh-CN" altLang="en-US" b="0" dirty="0" smtClean="0"/>
              <a:t>（</a:t>
            </a:r>
            <a:r>
              <a:rPr lang="en-US" altLang="zh-CN" b="0" dirty="0" smtClean="0"/>
              <a:t>1</a:t>
            </a:r>
            <a:r>
              <a:rPr lang="zh-CN" altLang="en-US" b="0" dirty="0" smtClean="0"/>
              <a:t>）自动中断结束方式</a:t>
            </a:r>
          </a:p>
          <a:p>
            <a:pPr marL="0" indent="0" eaLnBrk="1" hangingPunct="1">
              <a:buNone/>
            </a:pPr>
            <a:r>
              <a:rPr lang="zh-CN" altLang="en-US" b="0" dirty="0" smtClean="0"/>
              <a:t>（</a:t>
            </a:r>
            <a:r>
              <a:rPr lang="en-US" altLang="zh-CN" b="0" dirty="0" smtClean="0"/>
              <a:t>2</a:t>
            </a:r>
            <a:r>
              <a:rPr lang="zh-CN" altLang="en-US" b="0" dirty="0" smtClean="0"/>
              <a:t>）普通中断结束方式</a:t>
            </a:r>
          </a:p>
          <a:p>
            <a:pPr marL="0" indent="0" eaLnBrk="1" hangingPunct="1">
              <a:buNone/>
            </a:pPr>
            <a:r>
              <a:rPr lang="zh-CN" altLang="en-US" b="0" dirty="0" smtClean="0"/>
              <a:t>（</a:t>
            </a:r>
            <a:r>
              <a:rPr lang="en-US" altLang="zh-CN" b="0" dirty="0" smtClean="0"/>
              <a:t>3</a:t>
            </a:r>
            <a:r>
              <a:rPr lang="zh-CN" altLang="en-US" b="0" dirty="0" smtClean="0"/>
              <a:t>）特殊中断结束方式</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13123"/>
                                        </p:tgtEl>
                                        <p:attrNameLst>
                                          <p:attrName>style.visibility</p:attrName>
                                        </p:attrNameLst>
                                      </p:cBhvr>
                                      <p:to>
                                        <p:strVal val="visible"/>
                                      </p:to>
                                    </p:set>
                                    <p:animEffect transition="in" filter="blinds(horizontal)">
                                      <p:cBhvr>
                                        <p:cTn id="7" dur="500"/>
                                        <p:tgtEl>
                                          <p:spTgt spid="1413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23"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68313" y="188913"/>
            <a:ext cx="8229600" cy="465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kern="1200" dirty="0">
                <a:solidFill>
                  <a:srgbClr val="000099"/>
                </a:solidFill>
                <a:latin typeface="+mn-lt"/>
                <a:ea typeface="+mn-ea"/>
                <a:cs typeface="+mn-cs"/>
              </a:rPr>
              <a:t>（</a:t>
            </a:r>
            <a:r>
              <a:rPr lang="en-US" altLang="zh-CN" kern="1200" dirty="0">
                <a:solidFill>
                  <a:srgbClr val="000099"/>
                </a:solidFill>
                <a:latin typeface="+mn-lt"/>
                <a:ea typeface="+mn-ea"/>
                <a:cs typeface="+mn-cs"/>
              </a:rPr>
              <a:t>1</a:t>
            </a:r>
            <a:r>
              <a:rPr lang="zh-CN" altLang="en-US" kern="1200" dirty="0">
                <a:solidFill>
                  <a:srgbClr val="000099"/>
                </a:solidFill>
                <a:latin typeface="+mn-lt"/>
                <a:ea typeface="+mn-ea"/>
                <a:cs typeface="+mn-cs"/>
              </a:rPr>
              <a:t>）自动中断结束方式</a:t>
            </a:r>
          </a:p>
        </p:txBody>
      </p:sp>
      <p:sp>
        <p:nvSpPr>
          <p:cNvPr id="1414147" name="Rectangle 3"/>
          <p:cNvSpPr>
            <a:spLocks noGrp="1" noChangeArrowheads="1"/>
          </p:cNvSpPr>
          <p:nvPr>
            <p:ph type="body" idx="1"/>
          </p:nvPr>
        </p:nvSpPr>
        <p:spPr>
          <a:xfrm>
            <a:off x="476250" y="950671"/>
            <a:ext cx="7966180" cy="4213225"/>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ap="flat" cmpd="tri" algn="ctr">
                <a:solidFill>
                  <a:schemeClr val="tx2"/>
                </a:solidFill>
                <a:prstDash val="solid"/>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eaLnBrk="1" hangingPunct="1"/>
            <a:r>
              <a:rPr lang="zh-CN" altLang="en-US" dirty="0" smtClean="0"/>
              <a:t>自动中断结束是指</a:t>
            </a:r>
            <a:r>
              <a:rPr lang="zh-CN" altLang="en-US" b="0" dirty="0" smtClean="0"/>
              <a:t>中断服务寄存器的相应位清零是由硬件自动完成的。</a:t>
            </a:r>
          </a:p>
          <a:p>
            <a:pPr eaLnBrk="1" hangingPunct="1"/>
            <a:r>
              <a:rPr lang="zh-CN" altLang="en-US" b="0" dirty="0" smtClean="0"/>
              <a:t>在此方式下，当某一级中断被</a:t>
            </a:r>
            <a:r>
              <a:rPr lang="en-US" altLang="zh-CN" b="0" dirty="0" smtClean="0"/>
              <a:t>CPU</a:t>
            </a:r>
            <a:r>
              <a:rPr lang="zh-CN" altLang="en-US" b="0" dirty="0" smtClean="0"/>
              <a:t>响应后</a:t>
            </a:r>
            <a:r>
              <a:rPr lang="en-US" altLang="zh-CN" b="0" dirty="0" smtClean="0"/>
              <a:t>:</a:t>
            </a:r>
          </a:p>
          <a:p>
            <a:pPr lvl="1" eaLnBrk="1" hangingPunct="1">
              <a:buFontTx/>
              <a:buNone/>
            </a:pPr>
            <a:r>
              <a:rPr lang="en-US" altLang="zh-CN" b="0" dirty="0" smtClean="0">
                <a:latin typeface="+mn-lt"/>
              </a:rPr>
              <a:t>①CPU</a:t>
            </a:r>
            <a:r>
              <a:rPr lang="zh-CN" altLang="en-US" b="0" dirty="0" smtClean="0">
                <a:latin typeface="+mn-lt"/>
              </a:rPr>
              <a:t>送回的第一个</a:t>
            </a:r>
            <a:r>
              <a:rPr lang="en-US" altLang="zh-CN" b="0" dirty="0" smtClean="0">
                <a:latin typeface="+mn-lt"/>
              </a:rPr>
              <a:t>INTA</a:t>
            </a:r>
            <a:r>
              <a:rPr lang="zh-CN" altLang="en-US" b="0" dirty="0" smtClean="0">
                <a:latin typeface="+mn-lt"/>
              </a:rPr>
              <a:t>*中断应答使中断服务寄存器</a:t>
            </a:r>
            <a:r>
              <a:rPr lang="en-US" altLang="zh-CN" b="0" dirty="0" smtClean="0">
                <a:latin typeface="+mn-lt"/>
              </a:rPr>
              <a:t>ISR</a:t>
            </a:r>
            <a:r>
              <a:rPr lang="zh-CN" altLang="en-US" b="0" dirty="0" smtClean="0">
                <a:latin typeface="+mn-lt"/>
              </a:rPr>
              <a:t>的相应位置</a:t>
            </a:r>
            <a:r>
              <a:rPr lang="en-US" altLang="zh-CN" b="0" dirty="0" smtClean="0">
                <a:latin typeface="+mn-lt"/>
              </a:rPr>
              <a:t>1;</a:t>
            </a:r>
          </a:p>
          <a:p>
            <a:pPr lvl="1" eaLnBrk="1" hangingPunct="1">
              <a:buFontTx/>
              <a:buNone/>
            </a:pPr>
            <a:r>
              <a:rPr lang="zh-CN" altLang="en-US" b="0" dirty="0" smtClean="0">
                <a:latin typeface="+mn-lt"/>
              </a:rPr>
              <a:t>②第二个</a:t>
            </a:r>
            <a:r>
              <a:rPr lang="en-US" altLang="zh-CN" b="0" dirty="0" smtClean="0">
                <a:latin typeface="+mn-lt"/>
              </a:rPr>
              <a:t>INTA</a:t>
            </a:r>
            <a:r>
              <a:rPr lang="zh-CN" altLang="en-US" b="0" dirty="0" smtClean="0">
                <a:latin typeface="+mn-lt"/>
              </a:rPr>
              <a:t>*负脉冲结束时自动将</a:t>
            </a:r>
            <a:r>
              <a:rPr lang="en-US" altLang="zh-CN" b="0" dirty="0" smtClean="0">
                <a:latin typeface="+mn-lt"/>
              </a:rPr>
              <a:t>ISR</a:t>
            </a:r>
            <a:r>
              <a:rPr lang="zh-CN" altLang="en-US" b="0" dirty="0" smtClean="0">
                <a:latin typeface="+mn-lt"/>
              </a:rPr>
              <a:t>的相应位清</a:t>
            </a:r>
            <a:r>
              <a:rPr lang="en-US" altLang="zh-CN" b="0" dirty="0" smtClean="0">
                <a:latin typeface="+mn-lt"/>
              </a:rPr>
              <a:t>0</a:t>
            </a:r>
            <a:r>
              <a:rPr lang="zh-CN" altLang="en-US" b="0" dirty="0" smtClean="0">
                <a:latin typeface="+mn-lt"/>
              </a:rPr>
              <a:t>。</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14147"/>
                                        </p:tgtEl>
                                        <p:attrNameLst>
                                          <p:attrName>style.visibility</p:attrName>
                                        </p:attrNameLst>
                                      </p:cBhvr>
                                      <p:to>
                                        <p:strVal val="visible"/>
                                      </p:to>
                                    </p:set>
                                    <p:animEffect transition="in" filter="blinds(horizontal)">
                                      <p:cBhvr>
                                        <p:cTn id="7" dur="500"/>
                                        <p:tgtEl>
                                          <p:spTgt spid="1414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4147" grpId="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68313" y="233363"/>
            <a:ext cx="8229600" cy="465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kern="1200" dirty="0">
                <a:solidFill>
                  <a:srgbClr val="000099"/>
                </a:solidFill>
                <a:latin typeface="+mn-lt"/>
                <a:ea typeface="+mn-ea"/>
                <a:cs typeface="+mn-cs"/>
              </a:rPr>
              <a:t>（</a:t>
            </a:r>
            <a:r>
              <a:rPr lang="en-US" altLang="zh-CN" kern="1200" dirty="0">
                <a:solidFill>
                  <a:srgbClr val="000099"/>
                </a:solidFill>
                <a:latin typeface="+mn-lt"/>
                <a:ea typeface="+mn-ea"/>
                <a:cs typeface="+mn-cs"/>
              </a:rPr>
              <a:t>1</a:t>
            </a:r>
            <a:r>
              <a:rPr lang="zh-CN" altLang="en-US" kern="1200" dirty="0">
                <a:solidFill>
                  <a:srgbClr val="000099"/>
                </a:solidFill>
                <a:latin typeface="+mn-lt"/>
                <a:ea typeface="+mn-ea"/>
                <a:cs typeface="+mn-cs"/>
              </a:rPr>
              <a:t>）自动中断结束</a:t>
            </a:r>
            <a:r>
              <a:rPr lang="zh-CN" altLang="en-US" kern="1200" dirty="0" smtClean="0">
                <a:solidFill>
                  <a:srgbClr val="000099"/>
                </a:solidFill>
                <a:latin typeface="+mn-lt"/>
                <a:ea typeface="+mn-ea"/>
                <a:cs typeface="+mn-cs"/>
              </a:rPr>
              <a:t>方式</a:t>
            </a:r>
            <a:endParaRPr lang="zh-CN" altLang="en-US" kern="1200" dirty="0">
              <a:solidFill>
                <a:srgbClr val="000099"/>
              </a:solidFill>
              <a:latin typeface="+mn-lt"/>
              <a:ea typeface="+mn-ea"/>
              <a:cs typeface="+mn-cs"/>
            </a:endParaRPr>
          </a:p>
        </p:txBody>
      </p:sp>
      <p:sp>
        <p:nvSpPr>
          <p:cNvPr id="1415171" name="Rectangle 3"/>
          <p:cNvSpPr>
            <a:spLocks noGrp="1" noChangeArrowheads="1"/>
          </p:cNvSpPr>
          <p:nvPr>
            <p:ph type="body" idx="1"/>
          </p:nvPr>
        </p:nvSpPr>
        <p:spPr>
          <a:xfrm>
            <a:off x="486646" y="954088"/>
            <a:ext cx="7783512" cy="4779962"/>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ap="flat" cmpd="tri" algn="ctr">
                <a:solidFill>
                  <a:schemeClr val="tx2"/>
                </a:solidFill>
                <a:prstDash val="solid"/>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eaLnBrk="1" hangingPunct="1">
              <a:lnSpc>
                <a:spcPct val="125000"/>
              </a:lnSpc>
              <a:spcBef>
                <a:spcPts val="1200"/>
              </a:spcBef>
            </a:pPr>
            <a:r>
              <a:rPr lang="zh-CN" altLang="en-US" b="0" dirty="0" smtClean="0">
                <a:solidFill>
                  <a:srgbClr val="0000CC"/>
                </a:solidFill>
              </a:rPr>
              <a:t>应用</a:t>
            </a:r>
            <a:r>
              <a:rPr lang="zh-CN" altLang="en-US" b="0" dirty="0" smtClean="0"/>
              <a:t>：中断自动结束方式</a:t>
            </a:r>
            <a:r>
              <a:rPr lang="zh-CN" altLang="en-US" dirty="0" smtClean="0"/>
              <a:t>适用于只有</a:t>
            </a:r>
            <a:r>
              <a:rPr lang="zh-CN" altLang="en-US" b="0" dirty="0" smtClean="0"/>
              <a:t>一块</a:t>
            </a:r>
            <a:r>
              <a:rPr lang="en-US" altLang="zh-CN" b="0" dirty="0" smtClean="0"/>
              <a:t>8259A</a:t>
            </a:r>
            <a:r>
              <a:rPr lang="zh-CN" altLang="en-US" b="0" dirty="0" smtClean="0"/>
              <a:t>，并且各级中断不会发生嵌套的情况。</a:t>
            </a:r>
          </a:p>
          <a:p>
            <a:pPr eaLnBrk="1" hangingPunct="1">
              <a:lnSpc>
                <a:spcPct val="125000"/>
              </a:lnSpc>
              <a:spcBef>
                <a:spcPts val="1200"/>
              </a:spcBef>
            </a:pPr>
            <a:r>
              <a:rPr lang="zh-CN" altLang="en-US" b="0" dirty="0" smtClean="0"/>
              <a:t>实现方法：通过将初始化控制字</a:t>
            </a:r>
            <a:r>
              <a:rPr lang="en-US" altLang="zh-CN" b="0" dirty="0" smtClean="0">
                <a:hlinkClick r:id="rId2" action="ppaction://hlinksldjump"/>
              </a:rPr>
              <a:t>ICW4</a:t>
            </a:r>
            <a:r>
              <a:rPr lang="zh-CN" altLang="en-US" b="0" dirty="0" smtClean="0"/>
              <a:t>的</a:t>
            </a:r>
            <a:r>
              <a:rPr lang="en-US" altLang="zh-CN" b="0" dirty="0" smtClean="0"/>
              <a:t>D1</a:t>
            </a:r>
            <a:r>
              <a:rPr lang="zh-CN" altLang="en-US" b="0" dirty="0" smtClean="0"/>
              <a:t>位设置为</a:t>
            </a:r>
            <a:r>
              <a:rPr lang="en-US" altLang="zh-CN" b="0" dirty="0" smtClean="0"/>
              <a:t>1</a:t>
            </a:r>
            <a:r>
              <a:rPr lang="zh-CN" altLang="en-US" b="0" dirty="0" smtClean="0"/>
              <a:t>实现。</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15171"/>
                                        </p:tgtEl>
                                        <p:attrNameLst>
                                          <p:attrName>style.visibility</p:attrName>
                                        </p:attrNameLst>
                                      </p:cBhvr>
                                      <p:to>
                                        <p:strVal val="visible"/>
                                      </p:to>
                                    </p:set>
                                    <p:animEffect transition="in" filter="blinds(horizontal)">
                                      <p:cBhvr>
                                        <p:cTn id="7" dur="500"/>
                                        <p:tgtEl>
                                          <p:spTgt spid="1415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5171" grpId="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68313" y="188640"/>
            <a:ext cx="8229600" cy="465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kern="1200" dirty="0">
                <a:solidFill>
                  <a:srgbClr val="000099"/>
                </a:solidFill>
                <a:latin typeface="+mn-lt"/>
                <a:ea typeface="+mn-ea"/>
                <a:cs typeface="+mn-cs"/>
              </a:rPr>
              <a:t>（</a:t>
            </a:r>
            <a:r>
              <a:rPr lang="en-US" altLang="zh-CN" kern="1200" dirty="0">
                <a:solidFill>
                  <a:srgbClr val="000099"/>
                </a:solidFill>
                <a:latin typeface="+mn-lt"/>
                <a:ea typeface="+mn-ea"/>
                <a:cs typeface="+mn-cs"/>
              </a:rPr>
              <a:t>2</a:t>
            </a:r>
            <a:r>
              <a:rPr lang="zh-CN" altLang="en-US" kern="1200" dirty="0">
                <a:solidFill>
                  <a:srgbClr val="000099"/>
                </a:solidFill>
                <a:latin typeface="+mn-lt"/>
                <a:ea typeface="+mn-ea"/>
                <a:cs typeface="+mn-cs"/>
              </a:rPr>
              <a:t>）普通中断结束方式</a:t>
            </a:r>
          </a:p>
        </p:txBody>
      </p:sp>
      <p:sp>
        <p:nvSpPr>
          <p:cNvPr id="1416195" name="Rectangle 3"/>
          <p:cNvSpPr>
            <a:spLocks noGrp="1" noChangeArrowheads="1"/>
          </p:cNvSpPr>
          <p:nvPr>
            <p:ph type="body" idx="1"/>
          </p:nvPr>
        </p:nvSpPr>
        <p:spPr>
          <a:xfrm>
            <a:off x="476545" y="1023938"/>
            <a:ext cx="7924905" cy="4779962"/>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ap="flat" cmpd="tri" algn="ctr">
                <a:solidFill>
                  <a:schemeClr val="tx2"/>
                </a:solidFill>
                <a:prstDash val="solid"/>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marL="450850" lvl="1" indent="-271463" eaLnBrk="1" hangingPunct="1">
              <a:spcBef>
                <a:spcPts val="1800"/>
              </a:spcBef>
              <a:buBlip>
                <a:blip r:embed="rId2"/>
              </a:buBlip>
            </a:pPr>
            <a:r>
              <a:rPr lang="zh-CN" altLang="en-US" b="0" dirty="0" smtClean="0">
                <a:solidFill>
                  <a:schemeClr val="accent2"/>
                </a:solidFill>
                <a:latin typeface="+mn-lt"/>
                <a:ea typeface="幼圆" pitchFamily="49" charset="-122"/>
              </a:rPr>
              <a:t>程序中通过向</a:t>
            </a:r>
            <a:r>
              <a:rPr lang="en-US" altLang="zh-CN" b="0" dirty="0" smtClean="0">
                <a:solidFill>
                  <a:schemeClr val="accent2"/>
                </a:solidFill>
                <a:latin typeface="+mn-lt"/>
                <a:ea typeface="幼圆" pitchFamily="49" charset="-122"/>
              </a:rPr>
              <a:t>8259A</a:t>
            </a:r>
            <a:r>
              <a:rPr lang="zh-CN" altLang="en-US" b="0" dirty="0" smtClean="0">
                <a:solidFill>
                  <a:schemeClr val="accent2"/>
                </a:solidFill>
                <a:latin typeface="+mn-lt"/>
                <a:ea typeface="幼圆" pitchFamily="49" charset="-122"/>
              </a:rPr>
              <a:t>发出普通中断结束命令（</a:t>
            </a:r>
            <a:r>
              <a:rPr lang="en-US" altLang="zh-CN" dirty="0">
                <a:solidFill>
                  <a:schemeClr val="accent2"/>
                </a:solidFill>
                <a:latin typeface="+mn-lt"/>
                <a:ea typeface="幼圆" pitchFamily="49" charset="-122"/>
              </a:rPr>
              <a:t>EOI</a:t>
            </a:r>
            <a:r>
              <a:rPr lang="zh-CN" altLang="en-US" b="0" dirty="0" smtClean="0">
                <a:solidFill>
                  <a:schemeClr val="accent2"/>
                </a:solidFill>
                <a:latin typeface="+mn-lt"/>
                <a:ea typeface="幼圆" pitchFamily="49" charset="-122"/>
              </a:rPr>
              <a:t>），使得</a:t>
            </a:r>
            <a:r>
              <a:rPr lang="en-US" altLang="zh-CN" b="0" dirty="0" smtClean="0">
                <a:solidFill>
                  <a:schemeClr val="accent2"/>
                </a:solidFill>
                <a:latin typeface="+mn-lt"/>
                <a:ea typeface="幼圆" pitchFamily="49" charset="-122"/>
              </a:rPr>
              <a:t>8259A</a:t>
            </a:r>
            <a:r>
              <a:rPr lang="zh-CN" altLang="en-US" b="0" dirty="0" smtClean="0">
                <a:solidFill>
                  <a:schemeClr val="accent2"/>
                </a:solidFill>
                <a:latin typeface="+mn-lt"/>
                <a:ea typeface="幼圆" pitchFamily="49" charset="-122"/>
              </a:rPr>
              <a:t>将所有正在服务的中断中优先权最高的</a:t>
            </a:r>
            <a:r>
              <a:rPr lang="en-US" altLang="zh-CN" b="0" dirty="0" smtClean="0">
                <a:solidFill>
                  <a:schemeClr val="accent2"/>
                </a:solidFill>
                <a:latin typeface="+mn-lt"/>
                <a:ea typeface="幼圆" pitchFamily="49" charset="-122"/>
                <a:hlinkClick r:id="rId3" action="ppaction://hlinksldjump"/>
              </a:rPr>
              <a:t>ISR</a:t>
            </a:r>
            <a:r>
              <a:rPr lang="zh-CN" altLang="en-US" b="0" dirty="0" smtClean="0">
                <a:solidFill>
                  <a:schemeClr val="accent2"/>
                </a:solidFill>
                <a:latin typeface="+mn-lt"/>
                <a:ea typeface="幼圆" pitchFamily="49" charset="-122"/>
              </a:rPr>
              <a:t>位</a:t>
            </a:r>
            <a:r>
              <a:rPr lang="zh-CN" altLang="en-US" dirty="0" smtClean="0">
                <a:solidFill>
                  <a:schemeClr val="accent2"/>
                </a:solidFill>
                <a:latin typeface="+mn-lt"/>
                <a:ea typeface="幼圆" pitchFamily="49" charset="-122"/>
              </a:rPr>
              <a:t>复位。</a:t>
            </a:r>
            <a:endParaRPr lang="en-US" altLang="zh-CN" dirty="0" smtClean="0">
              <a:solidFill>
                <a:schemeClr val="accent2"/>
              </a:solidFill>
              <a:latin typeface="+mn-lt"/>
              <a:ea typeface="幼圆" pitchFamily="49" charset="-122"/>
            </a:endParaRPr>
          </a:p>
          <a:p>
            <a:pPr marL="450850" lvl="1" indent="-271463" eaLnBrk="1" hangingPunct="1">
              <a:spcBef>
                <a:spcPts val="1800"/>
              </a:spcBef>
              <a:buBlip>
                <a:blip r:embed="rId2"/>
              </a:buBlip>
            </a:pPr>
            <a:r>
              <a:rPr lang="zh-CN" altLang="en-US" dirty="0" smtClean="0">
                <a:solidFill>
                  <a:schemeClr val="accent2"/>
                </a:solidFill>
                <a:latin typeface="+mn-lt"/>
                <a:ea typeface="幼圆" pitchFamily="49" charset="-122"/>
              </a:rPr>
              <a:t>配合</a:t>
            </a:r>
            <a:r>
              <a:rPr lang="zh-CN" altLang="en-US" dirty="0">
                <a:solidFill>
                  <a:schemeClr val="accent2"/>
                </a:solidFill>
                <a:latin typeface="+mn-lt"/>
                <a:ea typeface="幼圆" pitchFamily="49" charset="-122"/>
              </a:rPr>
              <a:t>普通全嵌套优先权方式</a:t>
            </a:r>
            <a:r>
              <a:rPr lang="zh-CN" altLang="en-US" dirty="0" smtClean="0">
                <a:solidFill>
                  <a:schemeClr val="accent2"/>
                </a:solidFill>
                <a:latin typeface="+mn-lt"/>
                <a:ea typeface="幼圆" pitchFamily="49" charset="-122"/>
              </a:rPr>
              <a:t>使用。</a:t>
            </a:r>
            <a:endParaRPr lang="zh-CN" altLang="en-US" dirty="0">
              <a:solidFill>
                <a:schemeClr val="accent2"/>
              </a:solidFill>
              <a:latin typeface="+mn-lt"/>
              <a:ea typeface="幼圆" pitchFamily="49" charset="-122"/>
            </a:endParaRPr>
          </a:p>
          <a:p>
            <a:pPr marL="450850" lvl="1" indent="-271463" eaLnBrk="1" hangingPunct="1">
              <a:spcBef>
                <a:spcPts val="1800"/>
              </a:spcBef>
              <a:buFontTx/>
              <a:buBlip>
                <a:blip r:embed="rId2"/>
              </a:buBlip>
            </a:pPr>
            <a:endParaRPr lang="zh-CN" altLang="en-US" b="0" dirty="0" smtClean="0">
              <a:solidFill>
                <a:schemeClr val="accent2"/>
              </a:solidFill>
              <a:latin typeface="+mn-lt"/>
              <a:ea typeface="幼圆" pitchFamily="49"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16195"/>
                                        </p:tgtEl>
                                        <p:attrNameLst>
                                          <p:attrName>style.visibility</p:attrName>
                                        </p:attrNameLst>
                                      </p:cBhvr>
                                      <p:to>
                                        <p:strVal val="visible"/>
                                      </p:to>
                                    </p:set>
                                    <p:animEffect transition="in" filter="blinds(horizontal)">
                                      <p:cBhvr>
                                        <p:cTn id="7" dur="500"/>
                                        <p:tgtEl>
                                          <p:spTgt spid="1416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619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mtClean="0"/>
              <a:t>1. </a:t>
            </a:r>
            <a:r>
              <a:rPr lang="zh-CN" altLang="en-US" smtClean="0"/>
              <a:t>内部中断</a:t>
            </a:r>
          </a:p>
        </p:txBody>
      </p:sp>
      <p:sp>
        <p:nvSpPr>
          <p:cNvPr id="1156099" name="Rectangle 3"/>
          <p:cNvSpPr>
            <a:spLocks noGrp="1" noChangeArrowheads="1"/>
          </p:cNvSpPr>
          <p:nvPr>
            <p:ph type="body" idx="1"/>
          </p:nvPr>
        </p:nvSpPr>
        <p:spPr>
          <a:xfrm>
            <a:off x="468313" y="1052514"/>
            <a:ext cx="8229600" cy="1341371"/>
          </a:xfrm>
        </p:spPr>
        <p:txBody>
          <a:bodyPr/>
          <a:lstStyle/>
          <a:p>
            <a:pPr eaLnBrk="1" hangingPunct="1"/>
            <a:r>
              <a:rPr lang="zh-CN" altLang="en-US" sz="2400" b="0" dirty="0" smtClean="0">
                <a:solidFill>
                  <a:srgbClr val="000099"/>
                </a:solidFill>
                <a:latin typeface="Times New Roman" pitchFamily="18" charset="0"/>
              </a:rPr>
              <a:t>内部中断是</a:t>
            </a:r>
            <a:r>
              <a:rPr lang="en-US" altLang="zh-CN" sz="2400" b="0" dirty="0" smtClean="0">
                <a:solidFill>
                  <a:srgbClr val="000099"/>
                </a:solidFill>
                <a:latin typeface="Arial" pitchFamily="34" charset="0"/>
                <a:cs typeface="Arial" pitchFamily="34" charset="0"/>
              </a:rPr>
              <a:t>8088</a:t>
            </a:r>
            <a:r>
              <a:rPr lang="zh-CN" altLang="en-US" dirty="0" smtClean="0">
                <a:solidFill>
                  <a:srgbClr val="000099"/>
                </a:solidFill>
                <a:latin typeface="Times New Roman" pitchFamily="18" charset="0"/>
              </a:rPr>
              <a:t>因</a:t>
            </a:r>
            <a:r>
              <a:rPr lang="zh-CN" altLang="en-US" sz="2400" b="0" dirty="0" smtClean="0">
                <a:solidFill>
                  <a:srgbClr val="000099"/>
                </a:solidFill>
                <a:latin typeface="Times New Roman" pitchFamily="18" charset="0"/>
              </a:rPr>
              <a:t>执行程序出现异常而产生的中断</a:t>
            </a:r>
            <a:r>
              <a:rPr lang="zh-CN" altLang="en-US" dirty="0">
                <a:solidFill>
                  <a:srgbClr val="000099"/>
                </a:solidFill>
                <a:latin typeface="Times New Roman" pitchFamily="18" charset="0"/>
              </a:rPr>
              <a:t>。</a:t>
            </a:r>
            <a:endParaRPr lang="zh-CN" altLang="en-US" sz="2400" b="0" dirty="0" smtClean="0">
              <a:solidFill>
                <a:srgbClr val="000099"/>
              </a:solidFill>
              <a:latin typeface="Times New Roman" pitchFamily="18" charset="0"/>
            </a:endParaRPr>
          </a:p>
          <a:p>
            <a:pPr eaLnBrk="1" hangingPunct="1"/>
            <a:r>
              <a:rPr lang="zh-CN" altLang="en-US" sz="2400" b="0" dirty="0" smtClean="0">
                <a:solidFill>
                  <a:srgbClr val="000099"/>
                </a:solidFill>
                <a:latin typeface="Times New Roman" pitchFamily="18" charset="0"/>
              </a:rPr>
              <a:t>利用内部中断，微处理器为用户提供了发现、调试并解决程序执行时发生的异常情况的有效途径。</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156099">
                                            <p:txEl>
                                              <p:pRg st="0" end="0"/>
                                            </p:txEl>
                                          </p:spTgt>
                                        </p:tgtEl>
                                        <p:attrNameLst>
                                          <p:attrName>style.visibility</p:attrName>
                                        </p:attrNameLst>
                                      </p:cBhvr>
                                      <p:to>
                                        <p:strVal val="visible"/>
                                      </p:to>
                                    </p:set>
                                    <p:animEffect transition="in" filter="randombar(horizontal)">
                                      <p:cBhvr>
                                        <p:cTn id="7" dur="500"/>
                                        <p:tgtEl>
                                          <p:spTgt spid="1156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56099">
                                            <p:txEl>
                                              <p:pRg st="1" end="1"/>
                                            </p:txEl>
                                          </p:spTgt>
                                        </p:tgtEl>
                                        <p:attrNameLst>
                                          <p:attrName>style.visibility</p:attrName>
                                        </p:attrNameLst>
                                      </p:cBhvr>
                                      <p:to>
                                        <p:strVal val="visible"/>
                                      </p:to>
                                    </p:set>
                                    <p:animEffect transition="in" filter="randombar(horizontal)">
                                      <p:cBhvr>
                                        <p:cTn id="12" dur="500"/>
                                        <p:tgtEl>
                                          <p:spTgt spid="1156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68313" y="188913"/>
            <a:ext cx="8229600" cy="465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kern="1200" dirty="0">
                <a:solidFill>
                  <a:srgbClr val="000099"/>
                </a:solidFill>
                <a:latin typeface="+mn-lt"/>
                <a:ea typeface="+mn-ea"/>
                <a:cs typeface="+mn-cs"/>
              </a:rPr>
              <a:t>（</a:t>
            </a:r>
            <a:r>
              <a:rPr lang="en-US" altLang="zh-CN" kern="1200" dirty="0">
                <a:solidFill>
                  <a:srgbClr val="000099"/>
                </a:solidFill>
                <a:latin typeface="+mn-lt"/>
                <a:ea typeface="+mn-ea"/>
                <a:cs typeface="+mn-cs"/>
              </a:rPr>
              <a:t>3</a:t>
            </a:r>
            <a:r>
              <a:rPr lang="zh-CN" altLang="en-US" kern="1200" dirty="0">
                <a:solidFill>
                  <a:srgbClr val="000099"/>
                </a:solidFill>
                <a:latin typeface="+mn-lt"/>
                <a:ea typeface="+mn-ea"/>
                <a:cs typeface="+mn-cs"/>
              </a:rPr>
              <a:t>）特殊中断结束方式</a:t>
            </a:r>
          </a:p>
        </p:txBody>
      </p:sp>
      <p:sp>
        <p:nvSpPr>
          <p:cNvPr id="1417219" name="Rectangle 3"/>
          <p:cNvSpPr>
            <a:spLocks noGrp="1" noChangeArrowheads="1"/>
          </p:cNvSpPr>
          <p:nvPr>
            <p:ph type="body" idx="1"/>
          </p:nvPr>
        </p:nvSpPr>
        <p:spPr>
          <a:xfrm>
            <a:off x="522287" y="1042988"/>
            <a:ext cx="8055157" cy="1755942"/>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ap="flat" cmpd="tri" algn="ctr">
                <a:solidFill>
                  <a:schemeClr val="tx2"/>
                </a:solidFill>
                <a:prstDash val="solid"/>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eaLnBrk="1" hangingPunct="1">
              <a:lnSpc>
                <a:spcPct val="125000"/>
              </a:lnSpc>
              <a:spcBef>
                <a:spcPts val="1200"/>
              </a:spcBef>
            </a:pPr>
            <a:r>
              <a:rPr lang="zh-CN" altLang="en-US" dirty="0">
                <a:ea typeface="幼圆" pitchFamily="49" charset="-122"/>
              </a:rPr>
              <a:t>通过</a:t>
            </a:r>
            <a:r>
              <a:rPr lang="zh-CN" altLang="en-US" b="0" dirty="0" smtClean="0">
                <a:solidFill>
                  <a:schemeClr val="accent2"/>
                </a:solidFill>
                <a:ea typeface="幼圆" pitchFamily="49" charset="-122"/>
              </a:rPr>
              <a:t>向</a:t>
            </a:r>
            <a:r>
              <a:rPr lang="en-US" altLang="zh-CN" b="0" dirty="0" smtClean="0">
                <a:solidFill>
                  <a:schemeClr val="accent2"/>
                </a:solidFill>
                <a:ea typeface="幼圆" pitchFamily="49" charset="-122"/>
              </a:rPr>
              <a:t>8259A</a:t>
            </a:r>
            <a:r>
              <a:rPr lang="zh-CN" altLang="en-US" b="0" dirty="0" smtClean="0">
                <a:solidFill>
                  <a:schemeClr val="accent2"/>
                </a:solidFill>
                <a:ea typeface="幼圆" pitchFamily="49" charset="-122"/>
              </a:rPr>
              <a:t>发送特殊中断结束命令来清除指定的</a:t>
            </a:r>
            <a:r>
              <a:rPr lang="en-US" altLang="zh-CN" b="0" dirty="0" smtClean="0">
                <a:solidFill>
                  <a:schemeClr val="accent2"/>
                </a:solidFill>
                <a:ea typeface="幼圆" pitchFamily="49" charset="-122"/>
              </a:rPr>
              <a:t>ISR</a:t>
            </a:r>
            <a:r>
              <a:rPr lang="zh-CN" altLang="en-US" dirty="0" smtClean="0">
                <a:ea typeface="幼圆" pitchFamily="49" charset="-122"/>
              </a:rPr>
              <a:t>位</a:t>
            </a:r>
            <a:endParaRPr lang="en-US" altLang="zh-CN" dirty="0" smtClean="0">
              <a:ea typeface="幼圆" pitchFamily="49" charset="-122"/>
            </a:endParaRPr>
          </a:p>
          <a:p>
            <a:pPr eaLnBrk="1" hangingPunct="1">
              <a:lnSpc>
                <a:spcPct val="125000"/>
              </a:lnSpc>
              <a:spcBef>
                <a:spcPts val="1200"/>
              </a:spcBef>
            </a:pPr>
            <a:r>
              <a:rPr lang="zh-CN" altLang="en-US" dirty="0" smtClean="0">
                <a:ea typeface="幼圆" pitchFamily="49" charset="-122"/>
              </a:rPr>
              <a:t>配合</a:t>
            </a:r>
            <a:r>
              <a:rPr lang="zh-CN" altLang="en-US" dirty="0">
                <a:ea typeface="幼圆" pitchFamily="49" charset="-122"/>
              </a:rPr>
              <a:t>循环优先权方式</a:t>
            </a:r>
            <a:r>
              <a:rPr lang="zh-CN" altLang="en-US" dirty="0" smtClean="0">
                <a:ea typeface="幼圆" pitchFamily="49" charset="-122"/>
              </a:rPr>
              <a:t>使用</a:t>
            </a:r>
            <a:endParaRPr lang="zh-CN" altLang="en-US" dirty="0">
              <a:ea typeface="幼圆" pitchFamily="49"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17219"/>
                                        </p:tgtEl>
                                        <p:attrNameLst>
                                          <p:attrName>style.visibility</p:attrName>
                                        </p:attrNameLst>
                                      </p:cBhvr>
                                      <p:to>
                                        <p:strVal val="visible"/>
                                      </p:to>
                                    </p:set>
                                    <p:animEffect transition="in" filter="blinds(horizontal)">
                                      <p:cBhvr>
                                        <p:cTn id="7" dur="500"/>
                                        <p:tgtEl>
                                          <p:spTgt spid="1417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721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68313" y="192088"/>
            <a:ext cx="8229600" cy="50958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kern="1200" dirty="0">
                <a:solidFill>
                  <a:srgbClr val="000099"/>
                </a:solidFill>
                <a:latin typeface="+mn-lt"/>
                <a:ea typeface="+mn-ea"/>
                <a:cs typeface="+mn-cs"/>
              </a:rPr>
              <a:t>5. </a:t>
            </a:r>
            <a:r>
              <a:rPr lang="zh-CN" altLang="en-US" kern="1200" dirty="0">
                <a:solidFill>
                  <a:srgbClr val="000099"/>
                </a:solidFill>
                <a:latin typeface="+mn-lt"/>
                <a:ea typeface="+mn-ea"/>
                <a:cs typeface="+mn-cs"/>
              </a:rPr>
              <a:t>数据线连接方式</a:t>
            </a:r>
          </a:p>
        </p:txBody>
      </p:sp>
      <p:sp>
        <p:nvSpPr>
          <p:cNvPr id="1418243" name="Rectangle 3"/>
          <p:cNvSpPr>
            <a:spLocks noGrp="1" noChangeArrowheads="1"/>
          </p:cNvSpPr>
          <p:nvPr/>
        </p:nvSpPr>
        <p:spPr bwMode="auto">
          <a:xfrm>
            <a:off x="476545" y="953725"/>
            <a:ext cx="8178800" cy="37451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lgn="ctr">
                <a:solidFill>
                  <a:schemeClr val="tx2"/>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marL="342900" indent="-342900" algn="just">
              <a:spcBef>
                <a:spcPct val="20000"/>
              </a:spcBef>
            </a:pPr>
            <a:r>
              <a:rPr lang="zh-CN" altLang="en-US" dirty="0" smtClean="0">
                <a:solidFill>
                  <a:srgbClr val="000099"/>
                </a:solidFill>
                <a:ea typeface="幼圆" pitchFamily="49" charset="-122"/>
              </a:rPr>
              <a:t>（</a:t>
            </a:r>
            <a:r>
              <a:rPr lang="en-US" altLang="zh-CN" dirty="0" smtClean="0">
                <a:solidFill>
                  <a:srgbClr val="000099"/>
                </a:solidFill>
                <a:ea typeface="幼圆" pitchFamily="49" charset="-122"/>
              </a:rPr>
              <a:t>1</a:t>
            </a:r>
            <a:r>
              <a:rPr lang="zh-CN" altLang="en-US" dirty="0" smtClean="0">
                <a:solidFill>
                  <a:srgbClr val="000099"/>
                </a:solidFill>
                <a:ea typeface="幼圆" pitchFamily="49" charset="-122"/>
              </a:rPr>
              <a:t>）缓冲</a:t>
            </a:r>
            <a:r>
              <a:rPr lang="zh-CN" altLang="en-US" dirty="0">
                <a:solidFill>
                  <a:srgbClr val="000099"/>
                </a:solidFill>
                <a:ea typeface="幼圆" pitchFamily="49" charset="-122"/>
              </a:rPr>
              <a:t>方式</a:t>
            </a:r>
          </a:p>
          <a:p>
            <a:pPr algn="just">
              <a:lnSpc>
                <a:spcPct val="125000"/>
              </a:lnSpc>
              <a:spcBef>
                <a:spcPts val="1800"/>
              </a:spcBef>
            </a:pPr>
            <a:r>
              <a:rPr lang="zh-CN" altLang="en-US" dirty="0">
                <a:solidFill>
                  <a:schemeClr val="accent2"/>
                </a:solidFill>
                <a:ea typeface="幼圆" pitchFamily="49" charset="-122"/>
              </a:rPr>
              <a:t>特点：</a:t>
            </a:r>
            <a:r>
              <a:rPr lang="en-US" altLang="zh-CN" dirty="0">
                <a:solidFill>
                  <a:schemeClr val="accent2"/>
                </a:solidFill>
                <a:ea typeface="幼圆" pitchFamily="49" charset="-122"/>
              </a:rPr>
              <a:t>8259A</a:t>
            </a:r>
            <a:r>
              <a:rPr lang="zh-CN" altLang="en-US" dirty="0">
                <a:solidFill>
                  <a:schemeClr val="accent2"/>
                </a:solidFill>
                <a:ea typeface="幼圆" pitchFamily="49" charset="-122"/>
              </a:rPr>
              <a:t>通过总线驱动器和数据总线相连。</a:t>
            </a:r>
          </a:p>
          <a:p>
            <a:pPr algn="just">
              <a:lnSpc>
                <a:spcPct val="125000"/>
              </a:lnSpc>
              <a:spcBef>
                <a:spcPts val="1800"/>
              </a:spcBef>
            </a:pPr>
            <a:r>
              <a:rPr lang="zh-CN" altLang="en-US" dirty="0">
                <a:solidFill>
                  <a:schemeClr val="accent2"/>
                </a:solidFill>
                <a:ea typeface="幼圆" pitchFamily="49" charset="-122"/>
              </a:rPr>
              <a:t>应用：多片</a:t>
            </a:r>
            <a:r>
              <a:rPr lang="en-US" altLang="zh-CN" dirty="0">
                <a:solidFill>
                  <a:schemeClr val="accent2"/>
                </a:solidFill>
                <a:ea typeface="幼圆" pitchFamily="49" charset="-122"/>
              </a:rPr>
              <a:t>8259A</a:t>
            </a:r>
            <a:r>
              <a:rPr lang="zh-CN" altLang="en-US" dirty="0">
                <a:solidFill>
                  <a:schemeClr val="accent2"/>
                </a:solidFill>
                <a:ea typeface="幼圆" pitchFamily="49" charset="-122"/>
              </a:rPr>
              <a:t>级连的大系统中。</a:t>
            </a:r>
          </a:p>
          <a:p>
            <a:pPr algn="just">
              <a:lnSpc>
                <a:spcPct val="125000"/>
              </a:lnSpc>
              <a:spcBef>
                <a:spcPts val="1800"/>
              </a:spcBef>
            </a:pPr>
            <a:r>
              <a:rPr lang="zh-CN" altLang="en-US" dirty="0">
                <a:solidFill>
                  <a:schemeClr val="accent2"/>
                </a:solidFill>
                <a:ea typeface="幼圆" pitchFamily="49" charset="-122"/>
              </a:rPr>
              <a:t>实现方法：将</a:t>
            </a:r>
            <a:r>
              <a:rPr lang="en-US" altLang="zh-CN" dirty="0">
                <a:solidFill>
                  <a:schemeClr val="accent2"/>
                </a:solidFill>
                <a:ea typeface="幼圆" pitchFamily="49" charset="-122"/>
              </a:rPr>
              <a:t>8259A</a:t>
            </a:r>
            <a:r>
              <a:rPr lang="zh-CN" altLang="en-US" dirty="0">
                <a:solidFill>
                  <a:schemeClr val="accent2"/>
                </a:solidFill>
                <a:ea typeface="幼圆" pitchFamily="49" charset="-122"/>
              </a:rPr>
              <a:t>的初始化控制字</a:t>
            </a:r>
            <a:r>
              <a:rPr lang="en-US" altLang="zh-CN" dirty="0">
                <a:solidFill>
                  <a:schemeClr val="accent2"/>
                </a:solidFill>
                <a:ea typeface="幼圆" pitchFamily="49" charset="-122"/>
                <a:hlinkClick r:id="rId2" action="ppaction://hlinksldjump"/>
              </a:rPr>
              <a:t>ICW4</a:t>
            </a:r>
            <a:r>
              <a:rPr lang="zh-CN" altLang="en-US" dirty="0">
                <a:solidFill>
                  <a:schemeClr val="accent2"/>
                </a:solidFill>
                <a:ea typeface="幼圆" pitchFamily="49" charset="-122"/>
              </a:rPr>
              <a:t>的</a:t>
            </a:r>
            <a:r>
              <a:rPr lang="en-US" altLang="zh-CN" dirty="0">
                <a:solidFill>
                  <a:schemeClr val="accent2"/>
                </a:solidFill>
                <a:ea typeface="幼圆" pitchFamily="49" charset="-122"/>
              </a:rPr>
              <a:t>D3</a:t>
            </a:r>
            <a:r>
              <a:rPr lang="zh-CN" altLang="en-US" dirty="0">
                <a:solidFill>
                  <a:schemeClr val="accent2"/>
                </a:solidFill>
                <a:ea typeface="幼圆" pitchFamily="49" charset="-122"/>
              </a:rPr>
              <a:t>位置</a:t>
            </a:r>
            <a:r>
              <a:rPr lang="en-US" altLang="zh-CN" dirty="0">
                <a:solidFill>
                  <a:schemeClr val="accent2"/>
                </a:solidFill>
                <a:ea typeface="幼圆" pitchFamily="49" charset="-122"/>
              </a:rPr>
              <a:t>1</a:t>
            </a:r>
            <a:r>
              <a:rPr lang="zh-CN" altLang="en-US" dirty="0">
                <a:solidFill>
                  <a:schemeClr val="accent2"/>
                </a:solidFill>
                <a:ea typeface="幼圆" pitchFamily="49" charset="-122"/>
              </a:rPr>
              <a:t>，设置为缓冲方式，并把</a:t>
            </a:r>
            <a:r>
              <a:rPr lang="en-US" altLang="zh-CN" dirty="0">
                <a:solidFill>
                  <a:schemeClr val="accent2"/>
                </a:solidFill>
                <a:ea typeface="幼圆" pitchFamily="49" charset="-122"/>
              </a:rPr>
              <a:t>8259A</a:t>
            </a:r>
            <a:r>
              <a:rPr lang="zh-CN" altLang="en-US" dirty="0">
                <a:solidFill>
                  <a:schemeClr val="accent2"/>
                </a:solidFill>
                <a:ea typeface="幼圆" pitchFamily="49" charset="-122"/>
              </a:rPr>
              <a:t>的</a:t>
            </a:r>
            <a:r>
              <a:rPr lang="en-US" altLang="zh-CN" dirty="0">
                <a:solidFill>
                  <a:schemeClr val="accent2"/>
                </a:solidFill>
                <a:ea typeface="幼圆" pitchFamily="49" charset="-122"/>
              </a:rPr>
              <a:t>SP*/EN*</a:t>
            </a:r>
            <a:r>
              <a:rPr lang="zh-CN" altLang="en-US" dirty="0">
                <a:solidFill>
                  <a:schemeClr val="accent2"/>
                </a:solidFill>
                <a:ea typeface="幼圆" pitchFamily="49" charset="-122"/>
              </a:rPr>
              <a:t>端输出一个低电平信号作为总线驱动器的启动信号。</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18243">
                                            <p:txEl>
                                              <p:pRg st="1" end="1"/>
                                            </p:txEl>
                                          </p:spTgt>
                                        </p:tgtEl>
                                        <p:attrNameLst>
                                          <p:attrName>style.visibility</p:attrName>
                                        </p:attrNameLst>
                                      </p:cBhvr>
                                      <p:to>
                                        <p:strVal val="visible"/>
                                      </p:to>
                                    </p:set>
                                    <p:animEffect transition="in" filter="blinds(horizontal)">
                                      <p:cBhvr>
                                        <p:cTn id="7" dur="500"/>
                                        <p:tgtEl>
                                          <p:spTgt spid="14182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18243">
                                            <p:txEl>
                                              <p:pRg st="2" end="2"/>
                                            </p:txEl>
                                          </p:spTgt>
                                        </p:tgtEl>
                                        <p:attrNameLst>
                                          <p:attrName>style.visibility</p:attrName>
                                        </p:attrNameLst>
                                      </p:cBhvr>
                                      <p:to>
                                        <p:strVal val="visible"/>
                                      </p:to>
                                    </p:set>
                                    <p:animEffect transition="in" filter="blinds(horizontal)">
                                      <p:cBhvr>
                                        <p:cTn id="12" dur="500"/>
                                        <p:tgtEl>
                                          <p:spTgt spid="14182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18243">
                                            <p:txEl>
                                              <p:pRg st="3" end="3"/>
                                            </p:txEl>
                                          </p:spTgt>
                                        </p:tgtEl>
                                        <p:attrNameLst>
                                          <p:attrName>style.visibility</p:attrName>
                                        </p:attrNameLst>
                                      </p:cBhvr>
                                      <p:to>
                                        <p:strVal val="visible"/>
                                      </p:to>
                                    </p:set>
                                    <p:animEffect transition="in" filter="blinds(horizontal)">
                                      <p:cBhvr>
                                        <p:cTn id="17" dur="500"/>
                                        <p:tgtEl>
                                          <p:spTgt spid="1418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solidFill>
                  <a:srgbClr val="000099"/>
                </a:solidFill>
              </a:rPr>
              <a:t>8259A</a:t>
            </a:r>
            <a:r>
              <a:rPr lang="zh-CN" altLang="en-US" dirty="0" smtClean="0">
                <a:solidFill>
                  <a:srgbClr val="000099"/>
                </a:solidFill>
              </a:rPr>
              <a:t>的级联缓冲方式</a:t>
            </a:r>
            <a:endParaRPr lang="zh-CN" altLang="en-US" dirty="0">
              <a:solidFill>
                <a:srgbClr val="000099"/>
              </a:solidFill>
            </a:endParaRPr>
          </a:p>
        </p:txBody>
      </p:sp>
      <p:pic>
        <p:nvPicPr>
          <p:cNvPr id="921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555" y="1313765"/>
            <a:ext cx="8053614"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图片 3">
            <a:hlinkClick r:id="" action="ppaction://hlinkshowjump?jump=lastslideviewed"/>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7435" y="6393910"/>
            <a:ext cx="410465" cy="410465"/>
          </a:xfrm>
          <a:prstGeom prst="rect">
            <a:avLst/>
          </a:prstGeom>
        </p:spPr>
      </p:pic>
    </p:spTree>
    <p:extLst>
      <p:ext uri="{BB962C8B-B14F-4D97-AF65-F5344CB8AC3E}">
        <p14:creationId xmlns:p14="http://schemas.microsoft.com/office/powerpoint/2010/main" val="1439803284"/>
      </p:ext>
    </p:extLst>
  </p:cSld>
  <p:clrMapOvr>
    <a:masterClrMapping/>
  </p:clrMapOvr>
  <p:transition>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68313" y="192088"/>
            <a:ext cx="8229600" cy="50958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kern="1200" dirty="0">
                <a:solidFill>
                  <a:srgbClr val="000099"/>
                </a:solidFill>
                <a:latin typeface="+mn-lt"/>
                <a:ea typeface="+mn-ea"/>
                <a:cs typeface="+mn-cs"/>
              </a:rPr>
              <a:t>5. </a:t>
            </a:r>
            <a:r>
              <a:rPr lang="zh-CN" altLang="en-US" kern="1200" dirty="0">
                <a:solidFill>
                  <a:srgbClr val="000099"/>
                </a:solidFill>
                <a:latin typeface="+mn-lt"/>
                <a:ea typeface="+mn-ea"/>
                <a:cs typeface="+mn-cs"/>
              </a:rPr>
              <a:t>数据线连接方式</a:t>
            </a:r>
          </a:p>
        </p:txBody>
      </p:sp>
      <p:sp>
        <p:nvSpPr>
          <p:cNvPr id="1419267" name="Rectangle 3"/>
          <p:cNvSpPr>
            <a:spLocks noGrp="1" noChangeArrowheads="1"/>
          </p:cNvSpPr>
          <p:nvPr/>
        </p:nvSpPr>
        <p:spPr bwMode="auto">
          <a:xfrm>
            <a:off x="639763" y="989013"/>
            <a:ext cx="8178800" cy="41951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lgn="ctr">
                <a:solidFill>
                  <a:schemeClr val="tx2"/>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marL="342900" indent="-342900" algn="just">
              <a:spcBef>
                <a:spcPts val="1800"/>
              </a:spcBef>
            </a:pPr>
            <a:r>
              <a:rPr lang="zh-CN" altLang="en-US" dirty="0" smtClean="0">
                <a:solidFill>
                  <a:srgbClr val="000099"/>
                </a:solidFill>
                <a:ea typeface="幼圆" pitchFamily="49" charset="-122"/>
              </a:rPr>
              <a:t>（</a:t>
            </a:r>
            <a:r>
              <a:rPr lang="en-US" altLang="zh-CN" dirty="0" smtClean="0">
                <a:solidFill>
                  <a:srgbClr val="000099"/>
                </a:solidFill>
                <a:ea typeface="幼圆" pitchFamily="49" charset="-122"/>
              </a:rPr>
              <a:t>2</a:t>
            </a:r>
            <a:r>
              <a:rPr lang="zh-CN" altLang="en-US" dirty="0" smtClean="0">
                <a:solidFill>
                  <a:srgbClr val="000099"/>
                </a:solidFill>
                <a:ea typeface="幼圆" pitchFamily="49" charset="-122"/>
              </a:rPr>
              <a:t>）非</a:t>
            </a:r>
            <a:r>
              <a:rPr lang="zh-CN" altLang="en-US" dirty="0">
                <a:solidFill>
                  <a:srgbClr val="000099"/>
                </a:solidFill>
                <a:ea typeface="幼圆" pitchFamily="49" charset="-122"/>
              </a:rPr>
              <a:t>缓冲方式</a:t>
            </a:r>
          </a:p>
          <a:p>
            <a:pPr algn="just">
              <a:spcBef>
                <a:spcPts val="1800"/>
              </a:spcBef>
            </a:pPr>
            <a:r>
              <a:rPr lang="zh-CN" altLang="en-US" dirty="0">
                <a:solidFill>
                  <a:schemeClr val="accent2"/>
                </a:solidFill>
                <a:ea typeface="幼圆" pitchFamily="49" charset="-122"/>
              </a:rPr>
              <a:t>特点：</a:t>
            </a:r>
            <a:r>
              <a:rPr lang="en-US" altLang="zh-CN" dirty="0">
                <a:solidFill>
                  <a:schemeClr val="accent2"/>
                </a:solidFill>
                <a:ea typeface="幼圆" pitchFamily="49" charset="-122"/>
              </a:rPr>
              <a:t>8259A</a:t>
            </a:r>
            <a:r>
              <a:rPr lang="zh-CN" altLang="en-US" dirty="0">
                <a:solidFill>
                  <a:schemeClr val="accent2"/>
                </a:solidFill>
                <a:ea typeface="幼圆" pitchFamily="49" charset="-122"/>
              </a:rPr>
              <a:t>直接和数据总线相连。</a:t>
            </a:r>
          </a:p>
          <a:p>
            <a:pPr algn="just">
              <a:spcBef>
                <a:spcPts val="1800"/>
              </a:spcBef>
            </a:pPr>
            <a:r>
              <a:rPr lang="zh-CN" altLang="en-US" dirty="0">
                <a:solidFill>
                  <a:schemeClr val="accent2"/>
                </a:solidFill>
                <a:ea typeface="幼圆" pitchFamily="49" charset="-122"/>
              </a:rPr>
              <a:t>应用：这种方式用于单片</a:t>
            </a:r>
            <a:r>
              <a:rPr lang="en-US" altLang="zh-CN" dirty="0">
                <a:solidFill>
                  <a:schemeClr val="accent2"/>
                </a:solidFill>
                <a:ea typeface="幼圆" pitchFamily="49" charset="-122"/>
              </a:rPr>
              <a:t>8259A</a:t>
            </a:r>
            <a:r>
              <a:rPr lang="zh-CN" altLang="en-US" dirty="0">
                <a:solidFill>
                  <a:schemeClr val="accent2"/>
                </a:solidFill>
                <a:ea typeface="幼圆" pitchFamily="49" charset="-122"/>
              </a:rPr>
              <a:t>或片数不多的</a:t>
            </a:r>
            <a:r>
              <a:rPr lang="en-US" altLang="zh-CN" dirty="0">
                <a:solidFill>
                  <a:schemeClr val="accent2"/>
                </a:solidFill>
                <a:ea typeface="幼圆" pitchFamily="49" charset="-122"/>
              </a:rPr>
              <a:t>8259A</a:t>
            </a:r>
            <a:r>
              <a:rPr lang="zh-CN" altLang="en-US" dirty="0">
                <a:solidFill>
                  <a:schemeClr val="accent2"/>
                </a:solidFill>
                <a:ea typeface="幼圆" pitchFamily="49" charset="-122"/>
              </a:rPr>
              <a:t>组成的系统中</a:t>
            </a:r>
            <a:r>
              <a:rPr lang="zh-CN" altLang="en-US" dirty="0" smtClean="0">
                <a:solidFill>
                  <a:schemeClr val="accent2"/>
                </a:solidFill>
                <a:ea typeface="幼圆" pitchFamily="49" charset="-122"/>
              </a:rPr>
              <a:t>。</a:t>
            </a:r>
            <a:endParaRPr lang="zh-CN" altLang="en-US" dirty="0">
              <a:solidFill>
                <a:schemeClr val="accent2"/>
              </a:solidFill>
              <a:ea typeface="幼圆" pitchFamily="49" charset="-122"/>
            </a:endParaRPr>
          </a:p>
        </p:txBody>
      </p:sp>
      <p:pic>
        <p:nvPicPr>
          <p:cNvPr id="90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8960" y="3248980"/>
            <a:ext cx="3781425"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3"/>
          <p:cNvSpPr>
            <a:spLocks noGrp="1" noChangeArrowheads="1"/>
          </p:cNvSpPr>
          <p:nvPr/>
        </p:nvSpPr>
        <p:spPr bwMode="auto">
          <a:xfrm>
            <a:off x="639763" y="3085894"/>
            <a:ext cx="4545800" cy="2925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lgn="ctr">
                <a:solidFill>
                  <a:schemeClr val="tx2"/>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algn="just">
              <a:spcBef>
                <a:spcPts val="1800"/>
              </a:spcBef>
            </a:pPr>
            <a:r>
              <a:rPr lang="zh-CN" altLang="en-US" dirty="0" smtClean="0">
                <a:solidFill>
                  <a:schemeClr val="accent2"/>
                </a:solidFill>
                <a:ea typeface="幼圆" pitchFamily="49" charset="-122"/>
              </a:rPr>
              <a:t>实现</a:t>
            </a:r>
            <a:r>
              <a:rPr lang="zh-CN" altLang="en-US" dirty="0">
                <a:solidFill>
                  <a:schemeClr val="accent2"/>
                </a:solidFill>
                <a:ea typeface="幼圆" pitchFamily="49" charset="-122"/>
              </a:rPr>
              <a:t>方法：将初始化控制字</a:t>
            </a:r>
            <a:r>
              <a:rPr lang="en-US" altLang="zh-CN" dirty="0">
                <a:solidFill>
                  <a:schemeClr val="accent2"/>
                </a:solidFill>
                <a:ea typeface="幼圆" pitchFamily="49" charset="-122"/>
                <a:hlinkClick r:id="rId3" action="ppaction://hlinksldjump"/>
              </a:rPr>
              <a:t>ICW4</a:t>
            </a:r>
            <a:r>
              <a:rPr lang="zh-CN" altLang="en-US" dirty="0">
                <a:solidFill>
                  <a:schemeClr val="accent2"/>
                </a:solidFill>
                <a:ea typeface="幼圆" pitchFamily="49" charset="-122"/>
              </a:rPr>
              <a:t>的</a:t>
            </a:r>
            <a:r>
              <a:rPr lang="en-US" altLang="zh-CN" dirty="0">
                <a:solidFill>
                  <a:schemeClr val="accent2"/>
                </a:solidFill>
                <a:ea typeface="幼圆" pitchFamily="49" charset="-122"/>
              </a:rPr>
              <a:t>D3</a:t>
            </a:r>
            <a:r>
              <a:rPr lang="zh-CN" altLang="en-US" dirty="0">
                <a:solidFill>
                  <a:schemeClr val="accent2"/>
                </a:solidFill>
                <a:ea typeface="幼圆" pitchFamily="49" charset="-122"/>
              </a:rPr>
              <a:t>位置</a:t>
            </a:r>
            <a:r>
              <a:rPr lang="en-US" altLang="zh-CN" dirty="0">
                <a:solidFill>
                  <a:schemeClr val="accent2"/>
                </a:solidFill>
                <a:ea typeface="幼圆" pitchFamily="49" charset="-122"/>
              </a:rPr>
              <a:t>0</a:t>
            </a:r>
            <a:r>
              <a:rPr lang="zh-CN" altLang="en-US" dirty="0">
                <a:solidFill>
                  <a:schemeClr val="accent2"/>
                </a:solidFill>
                <a:ea typeface="幼圆" pitchFamily="49" charset="-122"/>
              </a:rPr>
              <a:t>，设置为非缓冲方式。在非缓冲方式时，对于单片</a:t>
            </a:r>
            <a:r>
              <a:rPr lang="en-US" altLang="zh-CN" dirty="0">
                <a:solidFill>
                  <a:schemeClr val="accent2"/>
                </a:solidFill>
                <a:ea typeface="幼圆" pitchFamily="49" charset="-122"/>
              </a:rPr>
              <a:t>8259A</a:t>
            </a:r>
            <a:r>
              <a:rPr lang="zh-CN" altLang="en-US" dirty="0">
                <a:solidFill>
                  <a:schemeClr val="accent2"/>
                </a:solidFill>
                <a:ea typeface="幼圆" pitchFamily="49" charset="-122"/>
              </a:rPr>
              <a:t>，</a:t>
            </a:r>
            <a:r>
              <a:rPr lang="en-US" altLang="zh-CN" dirty="0">
                <a:solidFill>
                  <a:schemeClr val="accent2"/>
                </a:solidFill>
                <a:ea typeface="幼圆" pitchFamily="49" charset="-122"/>
              </a:rPr>
              <a:t>SP*/EN*</a:t>
            </a:r>
            <a:r>
              <a:rPr lang="zh-CN" altLang="en-US" dirty="0">
                <a:solidFill>
                  <a:schemeClr val="accent2"/>
                </a:solidFill>
                <a:ea typeface="幼圆" pitchFamily="49" charset="-122"/>
              </a:rPr>
              <a:t>端为输入，接高电平，对于多片</a:t>
            </a:r>
            <a:r>
              <a:rPr lang="en-US" altLang="zh-CN" dirty="0">
                <a:solidFill>
                  <a:schemeClr val="accent2"/>
                </a:solidFill>
                <a:ea typeface="幼圆" pitchFamily="49" charset="-122"/>
              </a:rPr>
              <a:t>8259A</a:t>
            </a:r>
            <a:r>
              <a:rPr lang="zh-CN" altLang="en-US" dirty="0">
                <a:solidFill>
                  <a:schemeClr val="accent2"/>
                </a:solidFill>
                <a:ea typeface="幼圆" pitchFamily="49" charset="-122"/>
              </a:rPr>
              <a:t>的级连系统，主</a:t>
            </a:r>
            <a:r>
              <a:rPr lang="en-US" altLang="zh-CN" dirty="0">
                <a:solidFill>
                  <a:schemeClr val="accent2"/>
                </a:solidFill>
                <a:ea typeface="幼圆" pitchFamily="49" charset="-122"/>
              </a:rPr>
              <a:t>8259A</a:t>
            </a:r>
            <a:r>
              <a:rPr lang="zh-CN" altLang="en-US" dirty="0">
                <a:solidFill>
                  <a:schemeClr val="accent2"/>
                </a:solidFill>
                <a:ea typeface="幼圆" pitchFamily="49" charset="-122"/>
              </a:rPr>
              <a:t>的</a:t>
            </a:r>
            <a:r>
              <a:rPr lang="en-US" altLang="zh-CN" dirty="0">
                <a:solidFill>
                  <a:schemeClr val="accent2"/>
                </a:solidFill>
                <a:ea typeface="幼圆" pitchFamily="49" charset="-122"/>
              </a:rPr>
              <a:t>SP*/EN*</a:t>
            </a:r>
            <a:r>
              <a:rPr lang="zh-CN" altLang="en-US" dirty="0">
                <a:solidFill>
                  <a:schemeClr val="accent2"/>
                </a:solidFill>
                <a:ea typeface="幼圆" pitchFamily="49" charset="-122"/>
              </a:rPr>
              <a:t>端接高电平，从</a:t>
            </a:r>
            <a:r>
              <a:rPr lang="en-US" altLang="zh-CN" dirty="0">
                <a:solidFill>
                  <a:schemeClr val="accent2"/>
                </a:solidFill>
                <a:ea typeface="幼圆" pitchFamily="49" charset="-122"/>
              </a:rPr>
              <a:t>8259A</a:t>
            </a:r>
            <a:r>
              <a:rPr lang="zh-CN" altLang="en-US" dirty="0">
                <a:solidFill>
                  <a:schemeClr val="accent2"/>
                </a:solidFill>
                <a:ea typeface="幼圆" pitchFamily="49" charset="-122"/>
              </a:rPr>
              <a:t>的</a:t>
            </a:r>
            <a:r>
              <a:rPr lang="en-US" altLang="zh-CN" dirty="0">
                <a:solidFill>
                  <a:schemeClr val="accent2"/>
                </a:solidFill>
                <a:ea typeface="幼圆" pitchFamily="49" charset="-122"/>
              </a:rPr>
              <a:t>SP*/EN*</a:t>
            </a:r>
            <a:r>
              <a:rPr lang="zh-CN" altLang="en-US" dirty="0">
                <a:solidFill>
                  <a:schemeClr val="accent2"/>
                </a:solidFill>
                <a:ea typeface="幼圆" pitchFamily="49" charset="-122"/>
              </a:rPr>
              <a:t>端接低电平。</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19267">
                                            <p:txEl>
                                              <p:pRg st="1" end="1"/>
                                            </p:txEl>
                                          </p:spTgt>
                                        </p:tgtEl>
                                        <p:attrNameLst>
                                          <p:attrName>style.visibility</p:attrName>
                                        </p:attrNameLst>
                                      </p:cBhvr>
                                      <p:to>
                                        <p:strVal val="visible"/>
                                      </p:to>
                                    </p:set>
                                    <p:animEffect transition="in" filter="dissolve">
                                      <p:cBhvr>
                                        <p:cTn id="7" dur="500"/>
                                        <p:tgtEl>
                                          <p:spTgt spid="14192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19267">
                                            <p:txEl>
                                              <p:pRg st="2" end="2"/>
                                            </p:txEl>
                                          </p:spTgt>
                                        </p:tgtEl>
                                        <p:attrNameLst>
                                          <p:attrName>style.visibility</p:attrName>
                                        </p:attrNameLst>
                                      </p:cBhvr>
                                      <p:to>
                                        <p:strVal val="visible"/>
                                      </p:to>
                                    </p:set>
                                    <p:animEffect transition="in" filter="dissolve">
                                      <p:cBhvr>
                                        <p:cTn id="12" dur="500"/>
                                        <p:tgtEl>
                                          <p:spTgt spid="141926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dissolve">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76545" y="33338"/>
            <a:ext cx="3600450" cy="73501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kern="1200" dirty="0" smtClean="0">
                <a:solidFill>
                  <a:srgbClr val="000099"/>
                </a:solidFill>
                <a:latin typeface="+mn-lt"/>
                <a:ea typeface="+mn-ea"/>
                <a:cs typeface="+mn-cs"/>
              </a:rPr>
              <a:t>7.3.4  </a:t>
            </a:r>
            <a:r>
              <a:rPr lang="en-US" altLang="zh-CN" kern="1200" dirty="0">
                <a:solidFill>
                  <a:srgbClr val="000099"/>
                </a:solidFill>
                <a:latin typeface="+mn-lt"/>
                <a:ea typeface="+mn-ea"/>
                <a:cs typeface="+mn-cs"/>
              </a:rPr>
              <a:t>8259A</a:t>
            </a:r>
            <a:r>
              <a:rPr lang="zh-CN" altLang="en-US" kern="1200" dirty="0">
                <a:solidFill>
                  <a:srgbClr val="000099"/>
                </a:solidFill>
                <a:latin typeface="+mn-lt"/>
                <a:ea typeface="+mn-ea"/>
                <a:cs typeface="+mn-cs"/>
              </a:rPr>
              <a:t>的编程</a:t>
            </a:r>
          </a:p>
        </p:txBody>
      </p:sp>
      <p:sp>
        <p:nvSpPr>
          <p:cNvPr id="1420291" name="Rectangle 3"/>
          <p:cNvSpPr>
            <a:spLocks noGrp="1" noChangeArrowheads="1"/>
          </p:cNvSpPr>
          <p:nvPr>
            <p:ph type="body" idx="1"/>
          </p:nvPr>
        </p:nvSpPr>
        <p:spPr>
          <a:xfrm>
            <a:off x="476545" y="953725"/>
            <a:ext cx="8189912" cy="5048250"/>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ap="flat" cmpd="tri" algn="ctr">
                <a:solidFill>
                  <a:schemeClr val="tx2"/>
                </a:solidFill>
                <a:prstDash val="solid"/>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eaLnBrk="1" hangingPunct="1">
              <a:lnSpc>
                <a:spcPct val="125000"/>
              </a:lnSpc>
              <a:spcBef>
                <a:spcPts val="1200"/>
              </a:spcBef>
            </a:pPr>
            <a:r>
              <a:rPr lang="en-US" altLang="zh-CN" b="0" dirty="0" smtClean="0"/>
              <a:t>8259A</a:t>
            </a:r>
            <a:r>
              <a:rPr lang="zh-CN" altLang="en-US" b="0" dirty="0" smtClean="0"/>
              <a:t>的工作状态和操作方式由</a:t>
            </a:r>
            <a:r>
              <a:rPr lang="en-US" altLang="en-US" b="0" dirty="0" smtClean="0"/>
              <a:t>CPU</a:t>
            </a:r>
            <a:r>
              <a:rPr lang="zh-CN" altLang="en-US" b="0" dirty="0" smtClean="0"/>
              <a:t>的命令设定。</a:t>
            </a:r>
          </a:p>
          <a:p>
            <a:pPr eaLnBrk="1" hangingPunct="1">
              <a:lnSpc>
                <a:spcPct val="125000"/>
              </a:lnSpc>
              <a:spcBef>
                <a:spcPts val="1200"/>
              </a:spcBef>
            </a:pPr>
            <a:r>
              <a:rPr lang="zh-CN" altLang="en-US" b="0" dirty="0" smtClean="0"/>
              <a:t>命令有两种 </a:t>
            </a:r>
          </a:p>
          <a:p>
            <a:pPr lvl="1" eaLnBrk="1" hangingPunct="1">
              <a:lnSpc>
                <a:spcPct val="125000"/>
              </a:lnSpc>
              <a:spcBef>
                <a:spcPts val="1200"/>
              </a:spcBef>
            </a:pPr>
            <a:r>
              <a:rPr lang="zh-CN" altLang="en-US" b="0" dirty="0" smtClean="0">
                <a:latin typeface="+mn-lt"/>
              </a:rPr>
              <a:t>初始化命令：初始化命令字 </a:t>
            </a:r>
            <a:r>
              <a:rPr lang="en-US" altLang="en-US" b="0" dirty="0" smtClean="0">
                <a:latin typeface="+mn-lt"/>
              </a:rPr>
              <a:t>ICW1~ICW4</a:t>
            </a:r>
            <a:endParaRPr lang="en-US" altLang="zh-CN" b="0" dirty="0" smtClean="0">
              <a:latin typeface="+mn-lt"/>
            </a:endParaRPr>
          </a:p>
          <a:p>
            <a:pPr lvl="1" eaLnBrk="1" hangingPunct="1">
              <a:lnSpc>
                <a:spcPct val="125000"/>
              </a:lnSpc>
              <a:spcBef>
                <a:spcPts val="1200"/>
              </a:spcBef>
            </a:pPr>
            <a:r>
              <a:rPr lang="zh-CN" altLang="en-US" b="0" dirty="0" smtClean="0">
                <a:latin typeface="+mn-lt"/>
              </a:rPr>
              <a:t>操作控制命令：操作命令字 </a:t>
            </a:r>
            <a:r>
              <a:rPr lang="en-US" altLang="en-US" b="0" dirty="0" smtClean="0">
                <a:latin typeface="+mn-lt"/>
              </a:rPr>
              <a:t>OCW1~OCW3 </a:t>
            </a:r>
            <a:endParaRPr lang="en-US" altLang="zh-CN" b="0" dirty="0" smtClean="0">
              <a:latin typeface="+mn-lt"/>
            </a:endParaRPr>
          </a:p>
          <a:p>
            <a:pPr eaLnBrk="1" hangingPunct="1">
              <a:lnSpc>
                <a:spcPct val="125000"/>
              </a:lnSpc>
              <a:spcBef>
                <a:spcPts val="1200"/>
              </a:spcBef>
            </a:pPr>
            <a:r>
              <a:rPr lang="zh-CN" altLang="en-US" b="0" dirty="0" smtClean="0"/>
              <a:t>每片</a:t>
            </a:r>
            <a:r>
              <a:rPr lang="en-US" altLang="zh-CN" b="0" dirty="0" smtClean="0"/>
              <a:t>8259A</a:t>
            </a:r>
            <a:r>
              <a:rPr lang="zh-CN" altLang="en-US" b="0" dirty="0" smtClean="0"/>
              <a:t>有</a:t>
            </a:r>
            <a:r>
              <a:rPr lang="en-US" altLang="zh-CN" b="0" dirty="0" smtClean="0"/>
              <a:t>2</a:t>
            </a:r>
            <a:r>
              <a:rPr lang="zh-CN" altLang="en-US" b="0" dirty="0" smtClean="0"/>
              <a:t>个片内地址</a:t>
            </a:r>
            <a:r>
              <a:rPr lang="en-US" altLang="en-US" b="0" dirty="0" smtClean="0"/>
              <a:t>A0=0</a:t>
            </a:r>
            <a:r>
              <a:rPr lang="zh-CN" altLang="en-US" b="0" dirty="0" smtClean="0"/>
              <a:t>和</a:t>
            </a:r>
            <a:r>
              <a:rPr lang="en-US" altLang="en-US" b="0" dirty="0" smtClean="0"/>
              <a:t>A0=1</a:t>
            </a:r>
            <a:r>
              <a:rPr lang="zh-CN" altLang="en-US" b="0" dirty="0" smtClean="0"/>
              <a:t>，所有的命令都是通过这两个端口来设置的。</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420291">
                                            <p:txEl>
                                              <p:pRg st="1" end="1"/>
                                            </p:txEl>
                                          </p:spTgt>
                                        </p:tgtEl>
                                        <p:attrNameLst>
                                          <p:attrName>style.visibility</p:attrName>
                                        </p:attrNameLst>
                                      </p:cBhvr>
                                      <p:to>
                                        <p:strVal val="visible"/>
                                      </p:to>
                                    </p:set>
                                    <p:animEffect transition="in" filter="randombar(horizontal)">
                                      <p:cBhvr>
                                        <p:cTn id="7" dur="500"/>
                                        <p:tgtEl>
                                          <p:spTgt spid="1420291">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420291">
                                            <p:txEl>
                                              <p:pRg st="2" end="2"/>
                                            </p:txEl>
                                          </p:spTgt>
                                        </p:tgtEl>
                                        <p:attrNameLst>
                                          <p:attrName>style.visibility</p:attrName>
                                        </p:attrNameLst>
                                      </p:cBhvr>
                                      <p:to>
                                        <p:strVal val="visible"/>
                                      </p:to>
                                    </p:set>
                                    <p:animEffect transition="in" filter="randombar(horizontal)">
                                      <p:cBhvr>
                                        <p:cTn id="10" dur="500"/>
                                        <p:tgtEl>
                                          <p:spTgt spid="1420291">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420291">
                                            <p:txEl>
                                              <p:pRg st="3" end="3"/>
                                            </p:txEl>
                                          </p:spTgt>
                                        </p:tgtEl>
                                        <p:attrNameLst>
                                          <p:attrName>style.visibility</p:attrName>
                                        </p:attrNameLst>
                                      </p:cBhvr>
                                      <p:to>
                                        <p:strVal val="visible"/>
                                      </p:to>
                                    </p:set>
                                    <p:animEffect transition="in" filter="randombar(horizontal)">
                                      <p:cBhvr>
                                        <p:cTn id="13" dur="500"/>
                                        <p:tgtEl>
                                          <p:spTgt spid="1420291">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nodeType="clickEffect">
                                  <p:stCondLst>
                                    <p:cond delay="0"/>
                                  </p:stCondLst>
                                  <p:childTnLst>
                                    <p:set>
                                      <p:cBhvr>
                                        <p:cTn id="17" dur="1" fill="hold">
                                          <p:stCondLst>
                                            <p:cond delay="0"/>
                                          </p:stCondLst>
                                        </p:cTn>
                                        <p:tgtEl>
                                          <p:spTgt spid="1420291">
                                            <p:txEl>
                                              <p:pRg st="4" end="4"/>
                                            </p:txEl>
                                          </p:spTgt>
                                        </p:tgtEl>
                                        <p:attrNameLst>
                                          <p:attrName>style.visibility</p:attrName>
                                        </p:attrNameLst>
                                      </p:cBhvr>
                                      <p:to>
                                        <p:strVal val="visible"/>
                                      </p:to>
                                    </p:set>
                                    <p:animEffect transition="in" filter="randombar(horizontal)">
                                      <p:cBhvr>
                                        <p:cTn id="18" dur="500"/>
                                        <p:tgtEl>
                                          <p:spTgt spid="1420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kern="1200">
                <a:solidFill>
                  <a:srgbClr val="000099"/>
                </a:solidFill>
                <a:latin typeface="+mn-lt"/>
                <a:ea typeface="+mn-ea"/>
                <a:cs typeface="+mn-cs"/>
              </a:rPr>
              <a:t>8259A</a:t>
            </a:r>
            <a:r>
              <a:rPr lang="zh-CN" altLang="en-US" kern="1200">
                <a:solidFill>
                  <a:srgbClr val="000099"/>
                </a:solidFill>
                <a:latin typeface="+mn-lt"/>
                <a:ea typeface="+mn-ea"/>
                <a:cs typeface="+mn-cs"/>
              </a:rPr>
              <a:t>的编程结构</a:t>
            </a:r>
          </a:p>
        </p:txBody>
      </p:sp>
      <p:pic>
        <p:nvPicPr>
          <p:cNvPr id="38915" name="Picture 5" descr="wx1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363" y="1158875"/>
            <a:ext cx="8458200" cy="4656138"/>
          </a:xfrm>
          <a:prstGeom prst="rect">
            <a:avLst/>
          </a:prstGeom>
          <a:noFill/>
          <a:ln w="9525">
            <a:solidFill>
              <a:schemeClr val="folHlink"/>
            </a:solidFill>
            <a:prstDash val="dashDot"/>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527171"/>
      </p:ext>
    </p:extLst>
  </p:cSld>
  <p:clrMapOvr>
    <a:masterClrMapping/>
  </p:clrMapOvr>
  <p:transition>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76250" y="161925"/>
            <a:ext cx="8229600" cy="550863"/>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kern="1200" dirty="0">
                <a:solidFill>
                  <a:srgbClr val="000099"/>
                </a:solidFill>
                <a:latin typeface="+mn-lt"/>
                <a:ea typeface="+mn-ea"/>
                <a:cs typeface="+mn-cs"/>
              </a:rPr>
              <a:t>8259</a:t>
            </a:r>
            <a:r>
              <a:rPr lang="zh-CN" altLang="en-US" kern="1200" dirty="0">
                <a:solidFill>
                  <a:srgbClr val="000099"/>
                </a:solidFill>
                <a:latin typeface="+mn-lt"/>
                <a:ea typeface="+mn-ea"/>
                <a:cs typeface="+mn-cs"/>
              </a:rPr>
              <a:t>的初始化命令字</a:t>
            </a:r>
          </a:p>
        </p:txBody>
      </p:sp>
      <p:sp>
        <p:nvSpPr>
          <p:cNvPr id="1422339" name="Rectangle 3"/>
          <p:cNvSpPr>
            <a:spLocks noGrp="1" noChangeArrowheads="1"/>
          </p:cNvSpPr>
          <p:nvPr>
            <p:ph type="body" idx="1"/>
          </p:nvPr>
        </p:nvSpPr>
        <p:spPr>
          <a:xfrm>
            <a:off x="468313" y="985838"/>
            <a:ext cx="8229600" cy="4418012"/>
          </a:xfrm>
        </p:spPr>
        <p:txBody>
          <a:bodyPr/>
          <a:lstStyle/>
          <a:p>
            <a:pPr eaLnBrk="1" hangingPunct="1">
              <a:lnSpc>
                <a:spcPct val="125000"/>
              </a:lnSpc>
              <a:spcBef>
                <a:spcPts val="1200"/>
              </a:spcBef>
            </a:pPr>
            <a:r>
              <a:rPr lang="zh-CN" altLang="en-US" b="0" dirty="0" smtClean="0">
                <a:solidFill>
                  <a:srgbClr val="000099"/>
                </a:solidFill>
              </a:rPr>
              <a:t>初始化命令字</a:t>
            </a:r>
            <a:r>
              <a:rPr lang="en-US" altLang="zh-CN" b="0" dirty="0" smtClean="0">
                <a:solidFill>
                  <a:srgbClr val="000099"/>
                </a:solidFill>
              </a:rPr>
              <a:t>ICW</a:t>
            </a:r>
            <a:r>
              <a:rPr lang="zh-CN" altLang="en-US" b="0" dirty="0" smtClean="0">
                <a:solidFill>
                  <a:srgbClr val="000099"/>
                </a:solidFill>
              </a:rPr>
              <a:t>最多有</a:t>
            </a:r>
            <a:r>
              <a:rPr lang="en-US" altLang="zh-CN" b="0" dirty="0" smtClean="0">
                <a:solidFill>
                  <a:srgbClr val="000099"/>
                </a:solidFill>
              </a:rPr>
              <a:t>4</a:t>
            </a:r>
            <a:r>
              <a:rPr lang="zh-CN" altLang="en-US" b="0" dirty="0" smtClean="0">
                <a:solidFill>
                  <a:srgbClr val="000099"/>
                </a:solidFill>
              </a:rPr>
              <a:t>个，</a:t>
            </a:r>
            <a:r>
              <a:rPr lang="en-US" altLang="zh-CN" b="0" dirty="0" smtClean="0">
                <a:solidFill>
                  <a:srgbClr val="000099"/>
                </a:solidFill>
              </a:rPr>
              <a:t>8259A</a:t>
            </a:r>
            <a:r>
              <a:rPr lang="zh-CN" altLang="en-US" b="0" dirty="0" smtClean="0">
                <a:solidFill>
                  <a:srgbClr val="000099"/>
                </a:solidFill>
              </a:rPr>
              <a:t>在开始工作前必须写入。</a:t>
            </a:r>
          </a:p>
          <a:p>
            <a:pPr eaLnBrk="1" hangingPunct="1">
              <a:lnSpc>
                <a:spcPct val="125000"/>
              </a:lnSpc>
              <a:spcBef>
                <a:spcPts val="1200"/>
              </a:spcBef>
            </a:pPr>
            <a:r>
              <a:rPr lang="en-US" altLang="zh-CN" b="0" dirty="0" smtClean="0">
                <a:solidFill>
                  <a:srgbClr val="000099"/>
                </a:solidFill>
              </a:rPr>
              <a:t>ICW1</a:t>
            </a:r>
            <a:r>
              <a:rPr lang="zh-CN" altLang="en-US" b="0" dirty="0" smtClean="0">
                <a:solidFill>
                  <a:srgbClr val="000099"/>
                </a:solidFill>
              </a:rPr>
              <a:t>和</a:t>
            </a:r>
            <a:r>
              <a:rPr lang="en-US" altLang="zh-CN" b="0" dirty="0" smtClean="0">
                <a:solidFill>
                  <a:srgbClr val="000099"/>
                </a:solidFill>
              </a:rPr>
              <a:t>ICW2</a:t>
            </a:r>
            <a:r>
              <a:rPr lang="zh-CN" altLang="en-US" b="0" dirty="0" smtClean="0">
                <a:solidFill>
                  <a:srgbClr val="000099"/>
                </a:solidFill>
              </a:rPr>
              <a:t>必须设置，</a:t>
            </a:r>
            <a:r>
              <a:rPr lang="en-US" altLang="zh-CN" b="0" dirty="0" smtClean="0">
                <a:solidFill>
                  <a:srgbClr val="000099"/>
                </a:solidFill>
              </a:rPr>
              <a:t>ICW3</a:t>
            </a:r>
            <a:r>
              <a:rPr lang="zh-CN" altLang="en-US" b="0" dirty="0" smtClean="0">
                <a:solidFill>
                  <a:srgbClr val="000099"/>
                </a:solidFill>
              </a:rPr>
              <a:t>和</a:t>
            </a:r>
            <a:r>
              <a:rPr lang="en-US" altLang="zh-CN" b="0" dirty="0" smtClean="0">
                <a:solidFill>
                  <a:srgbClr val="000099"/>
                </a:solidFill>
              </a:rPr>
              <a:t>ICW4</a:t>
            </a:r>
            <a:r>
              <a:rPr lang="zh-CN" altLang="en-US" b="0" dirty="0" smtClean="0">
                <a:solidFill>
                  <a:srgbClr val="000099"/>
                </a:solidFill>
              </a:rPr>
              <a:t>由工作方式决定</a:t>
            </a:r>
          </a:p>
          <a:p>
            <a:pPr eaLnBrk="1" hangingPunct="1">
              <a:lnSpc>
                <a:spcPct val="125000"/>
              </a:lnSpc>
              <a:spcBef>
                <a:spcPts val="1200"/>
              </a:spcBef>
            </a:pPr>
            <a:r>
              <a:rPr lang="en-US" altLang="zh-CN" b="0" dirty="0" smtClean="0">
                <a:solidFill>
                  <a:srgbClr val="000099"/>
                </a:solidFill>
              </a:rPr>
              <a:t>ICW1</a:t>
            </a:r>
            <a:r>
              <a:rPr lang="zh-CN" altLang="en-US" b="0" dirty="0" smtClean="0">
                <a:solidFill>
                  <a:srgbClr val="000099"/>
                </a:solidFill>
              </a:rPr>
              <a:t>写入</a:t>
            </a:r>
            <a:r>
              <a:rPr lang="en-US" altLang="zh-CN" b="0" dirty="0" smtClean="0">
                <a:solidFill>
                  <a:srgbClr val="000099"/>
                </a:solidFill>
              </a:rPr>
              <a:t>8259</a:t>
            </a:r>
            <a:r>
              <a:rPr lang="zh-CN" altLang="en-US" b="0" dirty="0" smtClean="0">
                <a:solidFill>
                  <a:srgbClr val="000099"/>
                </a:solidFill>
              </a:rPr>
              <a:t>偶地址中（</a:t>
            </a:r>
            <a:r>
              <a:rPr lang="en-US" altLang="zh-CN" b="0" dirty="0" smtClean="0">
                <a:solidFill>
                  <a:srgbClr val="000099"/>
                </a:solidFill>
              </a:rPr>
              <a:t>A</a:t>
            </a:r>
            <a:r>
              <a:rPr lang="en-US" altLang="zh-CN" b="0" baseline="-25000" dirty="0" smtClean="0">
                <a:solidFill>
                  <a:srgbClr val="000099"/>
                </a:solidFill>
              </a:rPr>
              <a:t>0</a:t>
            </a:r>
            <a:r>
              <a:rPr lang="en-US" altLang="zh-CN" b="0" dirty="0" smtClean="0">
                <a:solidFill>
                  <a:srgbClr val="000099"/>
                </a:solidFill>
              </a:rPr>
              <a:t>=0</a:t>
            </a:r>
            <a:r>
              <a:rPr lang="zh-CN" altLang="en-US" b="0" dirty="0" smtClean="0">
                <a:solidFill>
                  <a:srgbClr val="000099"/>
                </a:solidFill>
              </a:rPr>
              <a:t>，在</a:t>
            </a:r>
            <a:r>
              <a:rPr lang="en-US" altLang="zh-CN" b="0" dirty="0" smtClean="0">
                <a:solidFill>
                  <a:srgbClr val="000099"/>
                </a:solidFill>
              </a:rPr>
              <a:t>AT</a:t>
            </a:r>
            <a:r>
              <a:rPr lang="zh-CN" altLang="en-US" b="0" dirty="0" smtClean="0">
                <a:solidFill>
                  <a:srgbClr val="000099"/>
                </a:solidFill>
              </a:rPr>
              <a:t>机中为</a:t>
            </a:r>
            <a:r>
              <a:rPr lang="en-US" altLang="zh-CN" b="0" dirty="0" smtClean="0">
                <a:solidFill>
                  <a:srgbClr val="000099"/>
                </a:solidFill>
                <a:hlinkClick r:id="rId3" action="ppaction://hlinksldjump"/>
              </a:rPr>
              <a:t>20H/A0H</a:t>
            </a:r>
            <a:r>
              <a:rPr lang="zh-CN" altLang="en-US" b="0" dirty="0" smtClean="0">
                <a:solidFill>
                  <a:srgbClr val="000099"/>
                </a:solidFill>
              </a:rPr>
              <a:t>）</a:t>
            </a:r>
          </a:p>
          <a:p>
            <a:pPr eaLnBrk="1" hangingPunct="1">
              <a:lnSpc>
                <a:spcPct val="125000"/>
              </a:lnSpc>
              <a:spcBef>
                <a:spcPts val="1200"/>
              </a:spcBef>
            </a:pPr>
            <a:r>
              <a:rPr lang="en-US" altLang="zh-CN" b="0" dirty="0" smtClean="0">
                <a:solidFill>
                  <a:srgbClr val="000099"/>
                </a:solidFill>
              </a:rPr>
              <a:t>ICW2~ICW4</a:t>
            </a:r>
            <a:r>
              <a:rPr lang="zh-CN" altLang="en-US" b="0" dirty="0" smtClean="0">
                <a:solidFill>
                  <a:srgbClr val="000099"/>
                </a:solidFill>
              </a:rPr>
              <a:t>写入</a:t>
            </a:r>
            <a:r>
              <a:rPr lang="en-US" altLang="zh-CN" b="0" dirty="0" smtClean="0">
                <a:solidFill>
                  <a:srgbClr val="000099"/>
                </a:solidFill>
              </a:rPr>
              <a:t>8259</a:t>
            </a:r>
            <a:r>
              <a:rPr lang="zh-CN" altLang="en-US" b="0" dirty="0" smtClean="0">
                <a:solidFill>
                  <a:srgbClr val="000099"/>
                </a:solidFill>
              </a:rPr>
              <a:t>奇地址中（</a:t>
            </a:r>
            <a:r>
              <a:rPr lang="en-US" altLang="zh-CN" b="0" dirty="0" smtClean="0">
                <a:solidFill>
                  <a:srgbClr val="000099"/>
                </a:solidFill>
              </a:rPr>
              <a:t>A</a:t>
            </a:r>
            <a:r>
              <a:rPr lang="en-US" altLang="zh-CN" b="0" baseline="-25000" dirty="0" smtClean="0">
                <a:solidFill>
                  <a:srgbClr val="000099"/>
                </a:solidFill>
              </a:rPr>
              <a:t>0</a:t>
            </a:r>
            <a:r>
              <a:rPr lang="en-US" altLang="zh-CN" b="0" dirty="0" smtClean="0">
                <a:solidFill>
                  <a:srgbClr val="000099"/>
                </a:solidFill>
              </a:rPr>
              <a:t>=1</a:t>
            </a:r>
            <a:r>
              <a:rPr lang="zh-CN" altLang="en-US" b="0" dirty="0" smtClean="0">
                <a:solidFill>
                  <a:srgbClr val="000099"/>
                </a:solidFill>
              </a:rPr>
              <a:t>，在</a:t>
            </a:r>
            <a:r>
              <a:rPr lang="en-US" altLang="zh-CN" b="0" dirty="0" smtClean="0">
                <a:solidFill>
                  <a:srgbClr val="000099"/>
                </a:solidFill>
              </a:rPr>
              <a:t>AT</a:t>
            </a:r>
            <a:r>
              <a:rPr lang="zh-CN" altLang="en-US" b="0" dirty="0" smtClean="0">
                <a:solidFill>
                  <a:srgbClr val="000099"/>
                </a:solidFill>
              </a:rPr>
              <a:t>机中为</a:t>
            </a:r>
            <a:r>
              <a:rPr lang="en-US" altLang="zh-CN" b="0" dirty="0" smtClean="0">
                <a:solidFill>
                  <a:srgbClr val="000099"/>
                </a:solidFill>
              </a:rPr>
              <a:t>21H/A1H</a:t>
            </a:r>
            <a:r>
              <a:rPr lang="zh-CN" altLang="en-US" b="0" dirty="0" smtClean="0">
                <a:solidFill>
                  <a:srgbClr val="000099"/>
                </a:solidFill>
              </a:rPr>
              <a:t>）。</a:t>
            </a:r>
            <a:endParaRPr lang="en-US" altLang="zh-CN" b="0" dirty="0" smtClean="0">
              <a:solidFill>
                <a:srgbClr val="000099"/>
              </a:solidFill>
            </a:endParaRPr>
          </a:p>
          <a:p>
            <a:pPr eaLnBrk="1" hangingPunct="1">
              <a:lnSpc>
                <a:spcPct val="125000"/>
              </a:lnSpc>
              <a:spcBef>
                <a:spcPts val="1200"/>
              </a:spcBef>
            </a:pPr>
            <a:r>
              <a:rPr lang="en-US" altLang="zh-CN" dirty="0" smtClean="0">
                <a:solidFill>
                  <a:srgbClr val="000099"/>
                </a:solidFill>
              </a:rPr>
              <a:t>ICW</a:t>
            </a:r>
            <a:r>
              <a:rPr lang="en-US" altLang="zh-CN" baseline="-25000" dirty="0" smtClean="0">
                <a:solidFill>
                  <a:srgbClr val="000099"/>
                </a:solidFill>
              </a:rPr>
              <a:t>1</a:t>
            </a:r>
            <a:r>
              <a:rPr lang="en-US" altLang="zh-CN" dirty="0" smtClean="0">
                <a:solidFill>
                  <a:srgbClr val="000099"/>
                </a:solidFill>
              </a:rPr>
              <a:t>~ICW</a:t>
            </a:r>
            <a:r>
              <a:rPr lang="en-US" altLang="zh-CN" baseline="-25000" dirty="0" smtClean="0">
                <a:solidFill>
                  <a:srgbClr val="000099"/>
                </a:solidFill>
              </a:rPr>
              <a:t>4</a:t>
            </a:r>
            <a:r>
              <a:rPr lang="zh-CN" altLang="en-US" dirty="0">
                <a:solidFill>
                  <a:srgbClr val="000099"/>
                </a:solidFill>
              </a:rPr>
              <a:t>必须在初始化程序中按</a:t>
            </a:r>
            <a:r>
              <a:rPr lang="zh-CN" altLang="en-US" dirty="0">
                <a:solidFill>
                  <a:srgbClr val="0000FF"/>
                </a:solidFill>
              </a:rPr>
              <a:t>顺序</a:t>
            </a:r>
            <a:r>
              <a:rPr lang="zh-CN" altLang="en-US" dirty="0">
                <a:solidFill>
                  <a:srgbClr val="000099"/>
                </a:solidFill>
              </a:rPr>
              <a:t>设定，且在整个工作过程中保持不变。</a:t>
            </a:r>
          </a:p>
          <a:p>
            <a:pPr eaLnBrk="1" hangingPunct="1">
              <a:lnSpc>
                <a:spcPct val="125000"/>
              </a:lnSpc>
              <a:spcBef>
                <a:spcPts val="1200"/>
              </a:spcBef>
            </a:pPr>
            <a:endParaRPr lang="zh-CN" altLang="en-US" b="0" dirty="0" smtClean="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422339">
                                            <p:txEl>
                                              <p:pRg st="0" end="0"/>
                                            </p:txEl>
                                          </p:spTgt>
                                        </p:tgtEl>
                                        <p:attrNameLst>
                                          <p:attrName>style.visibility</p:attrName>
                                        </p:attrNameLst>
                                      </p:cBhvr>
                                      <p:to>
                                        <p:strVal val="visible"/>
                                      </p:to>
                                    </p:set>
                                    <p:anim calcmode="lin" valueType="num">
                                      <p:cBhvr>
                                        <p:cTn id="7" dur="500" fill="hold"/>
                                        <p:tgtEl>
                                          <p:spTgt spid="142233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2233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422339">
                                            <p:txEl>
                                              <p:pRg st="1" end="1"/>
                                            </p:txEl>
                                          </p:spTgt>
                                        </p:tgtEl>
                                        <p:attrNameLst>
                                          <p:attrName>style.visibility</p:attrName>
                                        </p:attrNameLst>
                                      </p:cBhvr>
                                      <p:to>
                                        <p:strVal val="visible"/>
                                      </p:to>
                                    </p:set>
                                    <p:anim calcmode="lin" valueType="num">
                                      <p:cBhvr>
                                        <p:cTn id="13" dur="500" fill="hold"/>
                                        <p:tgtEl>
                                          <p:spTgt spid="1422339">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1422339">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1422339">
                                            <p:txEl>
                                              <p:pRg st="2" end="2"/>
                                            </p:txEl>
                                          </p:spTgt>
                                        </p:tgtEl>
                                        <p:attrNameLst>
                                          <p:attrName>style.visibility</p:attrName>
                                        </p:attrNameLst>
                                      </p:cBhvr>
                                      <p:to>
                                        <p:strVal val="visible"/>
                                      </p:to>
                                    </p:set>
                                    <p:anim calcmode="lin" valueType="num">
                                      <p:cBhvr>
                                        <p:cTn id="19" dur="500" fill="hold"/>
                                        <p:tgtEl>
                                          <p:spTgt spid="1422339">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1422339">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1422339">
                                            <p:txEl>
                                              <p:pRg st="3" end="3"/>
                                            </p:txEl>
                                          </p:spTgt>
                                        </p:tgtEl>
                                        <p:attrNameLst>
                                          <p:attrName>style.visibility</p:attrName>
                                        </p:attrNameLst>
                                      </p:cBhvr>
                                      <p:to>
                                        <p:strVal val="visible"/>
                                      </p:to>
                                    </p:set>
                                    <p:anim calcmode="lin" valueType="num">
                                      <p:cBhvr>
                                        <p:cTn id="25" dur="500" fill="hold"/>
                                        <p:tgtEl>
                                          <p:spTgt spid="1422339">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1422339">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1422339">
                                            <p:txEl>
                                              <p:pRg st="4" end="4"/>
                                            </p:txEl>
                                          </p:spTgt>
                                        </p:tgtEl>
                                        <p:attrNameLst>
                                          <p:attrName>style.visibility</p:attrName>
                                        </p:attrNameLst>
                                      </p:cBhvr>
                                      <p:to>
                                        <p:strVal val="visible"/>
                                      </p:to>
                                    </p:set>
                                    <p:anim calcmode="lin" valueType="num">
                                      <p:cBhvr>
                                        <p:cTn id="31" dur="500" fill="hold"/>
                                        <p:tgtEl>
                                          <p:spTgt spid="1422339">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1422339">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2339"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76250" y="171450"/>
            <a:ext cx="7981950" cy="52228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kern="1200" dirty="0" smtClean="0">
                <a:solidFill>
                  <a:srgbClr val="000099"/>
                </a:solidFill>
                <a:latin typeface="+mn-lt"/>
                <a:ea typeface="+mn-ea"/>
                <a:cs typeface="+mn-cs"/>
              </a:rPr>
              <a:t>ICW1(</a:t>
            </a:r>
            <a:r>
              <a:rPr lang="en-US" altLang="zh-CN" kern="1200" dirty="0" smtClean="0">
                <a:solidFill>
                  <a:srgbClr val="FF0000"/>
                </a:solidFill>
                <a:latin typeface="+mn-lt"/>
                <a:ea typeface="+mn-ea"/>
                <a:cs typeface="+mn-cs"/>
              </a:rPr>
              <a:t>I</a:t>
            </a:r>
            <a:r>
              <a:rPr lang="en-US" altLang="zh-CN" kern="1200" dirty="0" smtClean="0">
                <a:solidFill>
                  <a:srgbClr val="000099"/>
                </a:solidFill>
                <a:latin typeface="+mn-lt"/>
                <a:ea typeface="+mn-ea"/>
                <a:cs typeface="+mn-cs"/>
              </a:rPr>
              <a:t>nitialization </a:t>
            </a:r>
            <a:r>
              <a:rPr lang="en-US" altLang="zh-CN" kern="1200" dirty="0" smtClean="0">
                <a:solidFill>
                  <a:srgbClr val="FF0000"/>
                </a:solidFill>
                <a:latin typeface="+mn-lt"/>
                <a:ea typeface="+mn-ea"/>
                <a:cs typeface="+mn-cs"/>
              </a:rPr>
              <a:t>C</a:t>
            </a:r>
            <a:r>
              <a:rPr lang="en-US" altLang="zh-CN" kern="1200" dirty="0" smtClean="0">
                <a:solidFill>
                  <a:srgbClr val="000099"/>
                </a:solidFill>
                <a:latin typeface="+mn-lt"/>
                <a:ea typeface="+mn-ea"/>
                <a:cs typeface="+mn-cs"/>
              </a:rPr>
              <a:t>ommand </a:t>
            </a:r>
            <a:r>
              <a:rPr lang="en-US" altLang="zh-CN" kern="1200" dirty="0" smtClean="0">
                <a:solidFill>
                  <a:srgbClr val="FF0000"/>
                </a:solidFill>
                <a:latin typeface="+mn-lt"/>
                <a:ea typeface="+mn-ea"/>
                <a:cs typeface="+mn-cs"/>
              </a:rPr>
              <a:t>W</a:t>
            </a:r>
            <a:r>
              <a:rPr lang="en-US" altLang="zh-CN" kern="1200" dirty="0" smtClean="0">
                <a:solidFill>
                  <a:srgbClr val="000099"/>
                </a:solidFill>
                <a:latin typeface="+mn-lt"/>
                <a:ea typeface="+mn-ea"/>
                <a:cs typeface="+mn-cs"/>
              </a:rPr>
              <a:t>ord)</a:t>
            </a:r>
            <a:endParaRPr lang="en-US" altLang="zh-CN" kern="1200" dirty="0">
              <a:solidFill>
                <a:srgbClr val="000099"/>
              </a:solidFill>
              <a:latin typeface="+mn-lt"/>
              <a:ea typeface="+mn-ea"/>
              <a:cs typeface="+mn-cs"/>
            </a:endParaRPr>
          </a:p>
        </p:txBody>
      </p:sp>
      <p:graphicFrame>
        <p:nvGraphicFramePr>
          <p:cNvPr id="1424387" name="Group 3"/>
          <p:cNvGraphicFramePr>
            <a:graphicFrameLocks noGrp="1"/>
          </p:cNvGraphicFramePr>
          <p:nvPr/>
        </p:nvGraphicFramePr>
        <p:xfrm>
          <a:off x="373063" y="1604963"/>
          <a:ext cx="8366125" cy="504825"/>
        </p:xfrm>
        <a:graphic>
          <a:graphicData uri="http://schemas.openxmlformats.org/drawingml/2006/table">
            <a:tbl>
              <a:tblPr/>
              <a:tblGrid>
                <a:gridCol w="1046162"/>
                <a:gridCol w="1046163"/>
                <a:gridCol w="1042987"/>
                <a:gridCol w="1049338"/>
                <a:gridCol w="1052512"/>
                <a:gridCol w="1039813"/>
                <a:gridCol w="1042987"/>
                <a:gridCol w="1046163"/>
              </a:tblGrid>
              <a:tr h="504825">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LTIM</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SNGL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IC4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24407" name="Group 23"/>
          <p:cNvGraphicFramePr>
            <a:graphicFrameLocks noGrp="1"/>
          </p:cNvGraphicFramePr>
          <p:nvPr>
            <p:extLst>
              <p:ext uri="{D42A27DB-BD31-4B8C-83A1-F6EECF244321}">
                <p14:modId xmlns:p14="http://schemas.microsoft.com/office/powerpoint/2010/main" val="1898240618"/>
              </p:ext>
            </p:extLst>
          </p:nvPr>
        </p:nvGraphicFramePr>
        <p:xfrm>
          <a:off x="373063" y="1098550"/>
          <a:ext cx="8366125" cy="517956"/>
        </p:xfrm>
        <a:graphic>
          <a:graphicData uri="http://schemas.openxmlformats.org/drawingml/2006/table">
            <a:tbl>
              <a:tblPr/>
              <a:tblGrid>
                <a:gridCol w="1046162"/>
                <a:gridCol w="1046163"/>
                <a:gridCol w="1042987"/>
                <a:gridCol w="1049338"/>
                <a:gridCol w="1044575"/>
                <a:gridCol w="1047750"/>
                <a:gridCol w="1042987"/>
                <a:gridCol w="1046163"/>
              </a:tblGrid>
              <a:tr h="517525">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7</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6</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5</a:t>
                      </a:r>
                      <a:endParaRPr kumimoji="0" lang="en-US" altLang="zh-CN" sz="2800" b="1" i="0" u="none" strike="noStrike" cap="none" normalizeH="0" baseline="0" dirty="0" smtClean="0">
                        <a:ln>
                          <a:noFill/>
                        </a:ln>
                        <a:solidFill>
                          <a:srgbClr val="000099"/>
                        </a:solidFill>
                        <a:effectLst/>
                        <a:latin typeface="Arial" charset="0"/>
                        <a:ea typeface="幼圆" pitchFamily="49" charset="-122"/>
                      </a:endParaRP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4</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3</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2</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1</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0</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9675" name="Text Box 53">
            <a:hlinkClick r:id="rId2" action="ppaction://hlinksldjump"/>
          </p:cNvPr>
          <p:cNvSpPr txBox="1">
            <a:spLocks noChangeArrowheads="1"/>
          </p:cNvSpPr>
          <p:nvPr/>
        </p:nvSpPr>
        <p:spPr bwMode="auto">
          <a:xfrm>
            <a:off x="7721600" y="5499100"/>
            <a:ext cx="798513" cy="595313"/>
          </a:xfrm>
          <a:prstGeom prst="rect">
            <a:avLst/>
          </a:prstGeom>
          <a:solidFill>
            <a:srgbClr val="FF3300"/>
          </a:solidFill>
          <a:ln w="76200" cap="sq" cmpd="tri">
            <a:solidFill>
              <a:srgbClr val="FFFF00"/>
            </a:solidFill>
            <a:miter lim="800000"/>
            <a:headEnd/>
            <a:tailEnd/>
          </a:ln>
          <a:effectLst>
            <a:outerShdw dist="35921" dir="2700000" algn="ctr" rotWithShape="0">
              <a:schemeClr val="bg2"/>
            </a:outerShdw>
          </a:effectLst>
        </p:spPr>
        <p:txBody>
          <a:bodyP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spcBef>
                <a:spcPct val="50000"/>
              </a:spcBef>
            </a:pPr>
            <a:r>
              <a:rPr kumimoji="1" lang="zh-CN" altLang="en-US" sz="2800" b="0">
                <a:solidFill>
                  <a:schemeClr val="tx1"/>
                </a:solidFill>
                <a:latin typeface="Times New Roman" pitchFamily="18" charset="0"/>
                <a:ea typeface="宋体" pitchFamily="2" charset="-122"/>
              </a:rPr>
              <a:t>例</a:t>
            </a:r>
            <a:r>
              <a:rPr kumimoji="1" lang="en-US" altLang="zh-CN" sz="2800" b="0">
                <a:solidFill>
                  <a:schemeClr val="tx1"/>
                </a:solidFill>
                <a:latin typeface="Times New Roman" pitchFamily="18" charset="0"/>
                <a:ea typeface="宋体" pitchFamily="2" charset="-122"/>
              </a:rPr>
              <a:t>1</a:t>
            </a:r>
          </a:p>
        </p:txBody>
      </p:sp>
      <p:pic>
        <p:nvPicPr>
          <p:cNvPr id="17" name="图片 16">
            <a:hlinkClick r:id="" action="ppaction://hlinkshowjump?jump=lastslideviewed"/>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22450" y="5591523"/>
            <a:ext cx="410465" cy="410465"/>
          </a:xfrm>
          <a:prstGeom prst="rect">
            <a:avLst/>
          </a:prstGeom>
        </p:spPr>
      </p:pic>
    </p:spTree>
  </p:cSld>
  <p:clrMapOvr>
    <a:masterClrMapping/>
  </p:clrMapOvr>
  <p:transition spd="slow">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76250" y="171450"/>
            <a:ext cx="7981950" cy="52228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kern="1200" dirty="0">
                <a:solidFill>
                  <a:srgbClr val="000099"/>
                </a:solidFill>
                <a:latin typeface="+mn-lt"/>
                <a:ea typeface="+mn-ea"/>
                <a:cs typeface="+mn-cs"/>
              </a:rPr>
              <a:t>ICW1</a:t>
            </a:r>
          </a:p>
        </p:txBody>
      </p:sp>
      <p:graphicFrame>
        <p:nvGraphicFramePr>
          <p:cNvPr id="1424387" name="Group 3"/>
          <p:cNvGraphicFramePr>
            <a:graphicFrameLocks noGrp="1"/>
          </p:cNvGraphicFramePr>
          <p:nvPr/>
        </p:nvGraphicFramePr>
        <p:xfrm>
          <a:off x="373063" y="1604963"/>
          <a:ext cx="8366125" cy="504825"/>
        </p:xfrm>
        <a:graphic>
          <a:graphicData uri="http://schemas.openxmlformats.org/drawingml/2006/table">
            <a:tbl>
              <a:tblPr/>
              <a:tblGrid>
                <a:gridCol w="1046162"/>
                <a:gridCol w="1046163"/>
                <a:gridCol w="1042987"/>
                <a:gridCol w="1049338"/>
                <a:gridCol w="1052512"/>
                <a:gridCol w="1039813"/>
                <a:gridCol w="1042987"/>
                <a:gridCol w="1046163"/>
              </a:tblGrid>
              <a:tr h="504825">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LTIM</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SNGL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IC4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24407" name="Group 23"/>
          <p:cNvGraphicFramePr>
            <a:graphicFrameLocks noGrp="1"/>
          </p:cNvGraphicFramePr>
          <p:nvPr>
            <p:extLst>
              <p:ext uri="{D42A27DB-BD31-4B8C-83A1-F6EECF244321}">
                <p14:modId xmlns:p14="http://schemas.microsoft.com/office/powerpoint/2010/main" val="2093580250"/>
              </p:ext>
            </p:extLst>
          </p:nvPr>
        </p:nvGraphicFramePr>
        <p:xfrm>
          <a:off x="373063" y="1098550"/>
          <a:ext cx="8366125" cy="517956"/>
        </p:xfrm>
        <a:graphic>
          <a:graphicData uri="http://schemas.openxmlformats.org/drawingml/2006/table">
            <a:tbl>
              <a:tblPr/>
              <a:tblGrid>
                <a:gridCol w="1046162"/>
                <a:gridCol w="1046163"/>
                <a:gridCol w="1042987"/>
                <a:gridCol w="1049338"/>
                <a:gridCol w="1044575"/>
                <a:gridCol w="1047750"/>
                <a:gridCol w="1042987"/>
                <a:gridCol w="1046163"/>
              </a:tblGrid>
              <a:tr h="517525">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7</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6</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5</a:t>
                      </a:r>
                      <a:endParaRPr kumimoji="0" lang="en-US" altLang="zh-CN" sz="2800" b="1" i="0" u="none" strike="noStrike" cap="none" normalizeH="0" baseline="0" dirty="0" smtClean="0">
                        <a:ln>
                          <a:noFill/>
                        </a:ln>
                        <a:solidFill>
                          <a:srgbClr val="000099"/>
                        </a:solidFill>
                        <a:effectLst/>
                        <a:latin typeface="Arial" charset="0"/>
                        <a:ea typeface="幼圆" pitchFamily="49" charset="-122"/>
                      </a:endParaRP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4</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3</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2</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1</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0</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24427" name="Line 43"/>
          <p:cNvSpPr>
            <a:spLocks noChangeShapeType="1"/>
          </p:cNvSpPr>
          <p:nvPr/>
        </p:nvSpPr>
        <p:spPr bwMode="auto">
          <a:xfrm>
            <a:off x="881590" y="2153629"/>
            <a:ext cx="0" cy="76126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a:spAutoFit/>
          </a:bodyPr>
          <a:lstStyle/>
          <a:p>
            <a:endParaRPr lang="zh-CN" altLang="en-US"/>
          </a:p>
        </p:txBody>
      </p:sp>
      <p:sp>
        <p:nvSpPr>
          <p:cNvPr id="69675" name="Text Box 53">
            <a:hlinkClick r:id="rId2" action="ppaction://hlinksldjump"/>
          </p:cNvPr>
          <p:cNvSpPr txBox="1">
            <a:spLocks noChangeArrowheads="1"/>
          </p:cNvSpPr>
          <p:nvPr/>
        </p:nvSpPr>
        <p:spPr bwMode="auto">
          <a:xfrm>
            <a:off x="7721600" y="5499100"/>
            <a:ext cx="798513" cy="595313"/>
          </a:xfrm>
          <a:prstGeom prst="rect">
            <a:avLst/>
          </a:prstGeom>
          <a:solidFill>
            <a:srgbClr val="FF3300"/>
          </a:solidFill>
          <a:ln w="76200" cap="sq" cmpd="tri">
            <a:solidFill>
              <a:srgbClr val="FFFF00"/>
            </a:solidFill>
            <a:miter lim="800000"/>
            <a:headEnd/>
            <a:tailEnd/>
          </a:ln>
          <a:effectLst>
            <a:outerShdw dist="35921" dir="2700000" algn="ctr" rotWithShape="0">
              <a:schemeClr val="bg2"/>
            </a:outerShdw>
          </a:effectLst>
        </p:spPr>
        <p:txBody>
          <a:bodyP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spcBef>
                <a:spcPct val="50000"/>
              </a:spcBef>
            </a:pPr>
            <a:r>
              <a:rPr kumimoji="1" lang="zh-CN" altLang="en-US" sz="2800" b="0">
                <a:solidFill>
                  <a:schemeClr val="tx1"/>
                </a:solidFill>
                <a:latin typeface="Times New Roman" pitchFamily="18" charset="0"/>
                <a:ea typeface="宋体" pitchFamily="2" charset="-122"/>
              </a:rPr>
              <a:t>例</a:t>
            </a:r>
            <a:r>
              <a:rPr kumimoji="1" lang="en-US" altLang="zh-CN" sz="2800" b="0">
                <a:solidFill>
                  <a:schemeClr val="tx1"/>
                </a:solidFill>
                <a:latin typeface="Times New Roman" pitchFamily="18" charset="0"/>
                <a:ea typeface="宋体" pitchFamily="2" charset="-122"/>
              </a:rPr>
              <a:t>1</a:t>
            </a:r>
          </a:p>
        </p:txBody>
      </p:sp>
      <p:pic>
        <p:nvPicPr>
          <p:cNvPr id="17" name="图片 16">
            <a:hlinkClick r:id="" action="ppaction://hlinkshowjump?jump=lastslideviewed"/>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2454" y="5591523"/>
            <a:ext cx="410465" cy="410465"/>
          </a:xfrm>
          <a:prstGeom prst="rect">
            <a:avLst/>
          </a:prstGeom>
        </p:spPr>
      </p:pic>
      <p:sp>
        <p:nvSpPr>
          <p:cNvPr id="2" name="圆角矩形 1"/>
          <p:cNvSpPr/>
          <p:nvPr/>
        </p:nvSpPr>
        <p:spPr>
          <a:xfrm>
            <a:off x="791580" y="2933944"/>
            <a:ext cx="5265585" cy="130514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lvl="0" algn="just">
              <a:spcBef>
                <a:spcPct val="20000"/>
              </a:spcBef>
              <a:buClr>
                <a:srgbClr val="0000FF"/>
              </a:buClr>
              <a:buSzPct val="60000"/>
            </a:pPr>
            <a:r>
              <a:rPr kumimoji="1" lang="en-US" altLang="zh-CN" sz="3200" dirty="0">
                <a:solidFill>
                  <a:srgbClr val="0000FF"/>
                </a:solidFill>
                <a:latin typeface="Times New Roman" pitchFamily="18" charset="0"/>
                <a:ea typeface="宋体" pitchFamily="2" charset="-122"/>
              </a:rPr>
              <a:t>×——</a:t>
            </a:r>
            <a:r>
              <a:rPr kumimoji="1" lang="zh-CN" altLang="en-US" sz="3200" dirty="0">
                <a:solidFill>
                  <a:srgbClr val="0000FF"/>
                </a:solidFill>
                <a:latin typeface="Times New Roman" pitchFamily="18" charset="0"/>
                <a:ea typeface="宋体" pitchFamily="2" charset="-122"/>
              </a:rPr>
              <a:t>表示可以任意</a:t>
            </a:r>
          </a:p>
          <a:p>
            <a:pPr lvl="0" algn="just">
              <a:spcBef>
                <a:spcPct val="20000"/>
              </a:spcBef>
              <a:buClr>
                <a:srgbClr val="0000FF"/>
              </a:buClr>
              <a:buSzPct val="60000"/>
            </a:pPr>
            <a:r>
              <a:rPr kumimoji="1" lang="zh-CN" altLang="en-US" sz="3200" dirty="0">
                <a:solidFill>
                  <a:srgbClr val="0000FF"/>
                </a:solidFill>
                <a:latin typeface="Times New Roman" pitchFamily="18" charset="0"/>
                <a:ea typeface="宋体" pitchFamily="2" charset="-122"/>
              </a:rPr>
              <a:t>为</a:t>
            </a:r>
            <a:r>
              <a:rPr kumimoji="1" lang="en-US" altLang="zh-CN" sz="3200" dirty="0">
                <a:solidFill>
                  <a:srgbClr val="0000FF"/>
                </a:solidFill>
                <a:latin typeface="Times New Roman" pitchFamily="18" charset="0"/>
                <a:ea typeface="宋体" pitchFamily="2" charset="-122"/>
              </a:rPr>
              <a:t>1</a:t>
            </a:r>
            <a:r>
              <a:rPr kumimoji="1" lang="zh-CN" altLang="en-US" sz="3200" dirty="0">
                <a:solidFill>
                  <a:srgbClr val="0000FF"/>
                </a:solidFill>
                <a:latin typeface="Times New Roman" pitchFamily="18" charset="0"/>
                <a:ea typeface="宋体" pitchFamily="2" charset="-122"/>
              </a:rPr>
              <a:t>为</a:t>
            </a:r>
            <a:r>
              <a:rPr kumimoji="1" lang="en-US" altLang="zh-CN" sz="3200" dirty="0">
                <a:solidFill>
                  <a:srgbClr val="0000FF"/>
                </a:solidFill>
                <a:latin typeface="Times New Roman" pitchFamily="18" charset="0"/>
                <a:ea typeface="宋体" pitchFamily="2" charset="-122"/>
              </a:rPr>
              <a:t>0</a:t>
            </a:r>
            <a:r>
              <a:rPr kumimoji="1" lang="zh-CN" altLang="en-US" sz="3200" dirty="0">
                <a:solidFill>
                  <a:srgbClr val="0000FF"/>
                </a:solidFill>
                <a:latin typeface="Times New Roman" pitchFamily="18" charset="0"/>
                <a:ea typeface="宋体" pitchFamily="2" charset="-122"/>
              </a:rPr>
              <a:t>都可以（建议为</a:t>
            </a:r>
            <a:r>
              <a:rPr kumimoji="1" lang="en-US" altLang="zh-CN" sz="3200" dirty="0">
                <a:solidFill>
                  <a:srgbClr val="0000FF"/>
                </a:solidFill>
                <a:latin typeface="Times New Roman" pitchFamily="18" charset="0"/>
                <a:ea typeface="宋体" pitchFamily="2" charset="-122"/>
              </a:rPr>
              <a:t>0</a:t>
            </a:r>
            <a:r>
              <a:rPr kumimoji="1" lang="zh-CN" altLang="en-US" sz="3200" dirty="0">
                <a:solidFill>
                  <a:srgbClr val="0000FF"/>
                </a:solidFill>
                <a:latin typeface="Times New Roman" pitchFamily="18" charset="0"/>
                <a:ea typeface="宋体" pitchFamily="2" charset="-122"/>
              </a:rPr>
              <a:t>） </a:t>
            </a:r>
          </a:p>
        </p:txBody>
      </p:sp>
    </p:spTree>
    <p:extLst>
      <p:ext uri="{BB962C8B-B14F-4D97-AF65-F5344CB8AC3E}">
        <p14:creationId xmlns:p14="http://schemas.microsoft.com/office/powerpoint/2010/main" val="861940960"/>
      </p:ext>
    </p:extLst>
  </p:cSld>
  <p:clrMapOvr>
    <a:masterClrMapping/>
  </p:clrMapOvr>
  <p:transition spd="slow">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76250" y="171450"/>
            <a:ext cx="7981950" cy="52228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kern="1200" dirty="0">
                <a:solidFill>
                  <a:srgbClr val="000099"/>
                </a:solidFill>
                <a:latin typeface="+mn-lt"/>
                <a:ea typeface="+mn-ea"/>
                <a:cs typeface="+mn-cs"/>
              </a:rPr>
              <a:t>ICW1</a:t>
            </a:r>
          </a:p>
        </p:txBody>
      </p:sp>
      <p:graphicFrame>
        <p:nvGraphicFramePr>
          <p:cNvPr id="1424387" name="Group 3"/>
          <p:cNvGraphicFramePr>
            <a:graphicFrameLocks noGrp="1"/>
          </p:cNvGraphicFramePr>
          <p:nvPr/>
        </p:nvGraphicFramePr>
        <p:xfrm>
          <a:off x="373063" y="1604963"/>
          <a:ext cx="8366125" cy="504825"/>
        </p:xfrm>
        <a:graphic>
          <a:graphicData uri="http://schemas.openxmlformats.org/drawingml/2006/table">
            <a:tbl>
              <a:tblPr/>
              <a:tblGrid>
                <a:gridCol w="1046162"/>
                <a:gridCol w="1046163"/>
                <a:gridCol w="1042987"/>
                <a:gridCol w="1049338"/>
                <a:gridCol w="1052512"/>
                <a:gridCol w="1039813"/>
                <a:gridCol w="1042987"/>
                <a:gridCol w="1046163"/>
              </a:tblGrid>
              <a:tr h="504825">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LTIM</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SNGL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IC4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24407" name="Group 23"/>
          <p:cNvGraphicFramePr>
            <a:graphicFrameLocks noGrp="1"/>
          </p:cNvGraphicFramePr>
          <p:nvPr>
            <p:extLst>
              <p:ext uri="{D42A27DB-BD31-4B8C-83A1-F6EECF244321}">
                <p14:modId xmlns:p14="http://schemas.microsoft.com/office/powerpoint/2010/main" val="4243898369"/>
              </p:ext>
            </p:extLst>
          </p:nvPr>
        </p:nvGraphicFramePr>
        <p:xfrm>
          <a:off x="373063" y="1098550"/>
          <a:ext cx="8366125" cy="517956"/>
        </p:xfrm>
        <a:graphic>
          <a:graphicData uri="http://schemas.openxmlformats.org/drawingml/2006/table">
            <a:tbl>
              <a:tblPr/>
              <a:tblGrid>
                <a:gridCol w="1046162"/>
                <a:gridCol w="1046163"/>
                <a:gridCol w="1042987"/>
                <a:gridCol w="1049338"/>
                <a:gridCol w="1044575"/>
                <a:gridCol w="1047750"/>
                <a:gridCol w="1042987"/>
                <a:gridCol w="1046163"/>
              </a:tblGrid>
              <a:tr h="517525">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7</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6</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5</a:t>
                      </a:r>
                      <a:endParaRPr kumimoji="0" lang="en-US" altLang="zh-CN" sz="2800" b="1" i="0" u="none" strike="noStrike" cap="none" normalizeH="0" baseline="0" dirty="0" smtClean="0">
                        <a:ln>
                          <a:noFill/>
                        </a:ln>
                        <a:solidFill>
                          <a:srgbClr val="000099"/>
                        </a:solidFill>
                        <a:effectLst/>
                        <a:latin typeface="Arial" charset="0"/>
                        <a:ea typeface="幼圆" pitchFamily="49" charset="-122"/>
                      </a:endParaRP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4</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3</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2</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1</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0</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24427" name="Line 43"/>
          <p:cNvSpPr>
            <a:spLocks noChangeShapeType="1"/>
          </p:cNvSpPr>
          <p:nvPr/>
        </p:nvSpPr>
        <p:spPr bwMode="auto">
          <a:xfrm>
            <a:off x="4076945" y="2153629"/>
            <a:ext cx="0" cy="76126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a:spAutoFit/>
          </a:bodyPr>
          <a:lstStyle/>
          <a:p>
            <a:endParaRPr lang="zh-CN" altLang="en-US"/>
          </a:p>
        </p:txBody>
      </p:sp>
      <p:sp>
        <p:nvSpPr>
          <p:cNvPr id="69675" name="Text Box 53">
            <a:hlinkClick r:id="rId2" action="ppaction://hlinksldjump"/>
          </p:cNvPr>
          <p:cNvSpPr txBox="1">
            <a:spLocks noChangeArrowheads="1"/>
          </p:cNvSpPr>
          <p:nvPr/>
        </p:nvSpPr>
        <p:spPr bwMode="auto">
          <a:xfrm>
            <a:off x="7721600" y="5499100"/>
            <a:ext cx="798513" cy="595313"/>
          </a:xfrm>
          <a:prstGeom prst="rect">
            <a:avLst/>
          </a:prstGeom>
          <a:solidFill>
            <a:srgbClr val="FF3300"/>
          </a:solidFill>
          <a:ln w="76200" cap="sq" cmpd="tri">
            <a:solidFill>
              <a:srgbClr val="FFFF00"/>
            </a:solidFill>
            <a:miter lim="800000"/>
            <a:headEnd/>
            <a:tailEnd/>
          </a:ln>
          <a:effectLst>
            <a:outerShdw dist="35921" dir="2700000" algn="ctr" rotWithShape="0">
              <a:schemeClr val="bg2"/>
            </a:outerShdw>
          </a:effectLst>
        </p:spPr>
        <p:txBody>
          <a:bodyP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spcBef>
                <a:spcPct val="50000"/>
              </a:spcBef>
            </a:pPr>
            <a:r>
              <a:rPr kumimoji="1" lang="zh-CN" altLang="en-US" sz="2800" b="0">
                <a:solidFill>
                  <a:schemeClr val="tx1"/>
                </a:solidFill>
                <a:latin typeface="Times New Roman" pitchFamily="18" charset="0"/>
                <a:ea typeface="宋体" pitchFamily="2" charset="-122"/>
              </a:rPr>
              <a:t>例</a:t>
            </a:r>
            <a:r>
              <a:rPr kumimoji="1" lang="en-US" altLang="zh-CN" sz="2800" b="0">
                <a:solidFill>
                  <a:schemeClr val="tx1"/>
                </a:solidFill>
                <a:latin typeface="Times New Roman" pitchFamily="18" charset="0"/>
                <a:ea typeface="宋体" pitchFamily="2" charset="-122"/>
              </a:rPr>
              <a:t>1</a:t>
            </a:r>
          </a:p>
        </p:txBody>
      </p:sp>
      <p:pic>
        <p:nvPicPr>
          <p:cNvPr id="17" name="图片 16">
            <a:hlinkClick r:id="" action="ppaction://hlinkshowjump?jump=lastslideviewed"/>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4512" y="5591523"/>
            <a:ext cx="410465" cy="410465"/>
          </a:xfrm>
          <a:prstGeom prst="rect">
            <a:avLst/>
          </a:prstGeom>
        </p:spPr>
      </p:pic>
      <p:sp>
        <p:nvSpPr>
          <p:cNvPr id="2" name="圆角矩形 1"/>
          <p:cNvSpPr/>
          <p:nvPr/>
        </p:nvSpPr>
        <p:spPr>
          <a:xfrm>
            <a:off x="1331640" y="2943933"/>
            <a:ext cx="5805645" cy="130514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spcBef>
                <a:spcPct val="20000"/>
              </a:spcBef>
              <a:buClr>
                <a:schemeClr val="folHlink"/>
              </a:buClr>
              <a:buSzPct val="60000"/>
              <a:buFont typeface="Wingdings" pitchFamily="2" charset="2"/>
              <a:buNone/>
            </a:pPr>
            <a:r>
              <a:rPr kumimoji="1" lang="en-US" altLang="zh-CN" sz="3200" dirty="0">
                <a:solidFill>
                  <a:srgbClr val="0000FF"/>
                </a:solidFill>
                <a:latin typeface="Times New Roman" pitchFamily="18" charset="0"/>
              </a:rPr>
              <a:t>1——</a:t>
            </a:r>
            <a:r>
              <a:rPr kumimoji="1" lang="zh-CN" altLang="en-US" sz="3200" dirty="0">
                <a:solidFill>
                  <a:srgbClr val="0000FF"/>
                </a:solidFill>
                <a:latin typeface="Times New Roman" pitchFamily="18" charset="0"/>
              </a:rPr>
              <a:t>只能为</a:t>
            </a:r>
            <a:r>
              <a:rPr kumimoji="1" lang="en-US" altLang="zh-CN" sz="3200" dirty="0">
                <a:solidFill>
                  <a:srgbClr val="0000FF"/>
                </a:solidFill>
                <a:latin typeface="Times New Roman" pitchFamily="18" charset="0"/>
              </a:rPr>
              <a:t>1</a:t>
            </a:r>
            <a:r>
              <a:rPr kumimoji="1" lang="zh-CN" altLang="en-US" sz="3200" dirty="0">
                <a:solidFill>
                  <a:srgbClr val="0000FF"/>
                </a:solidFill>
                <a:latin typeface="Times New Roman" pitchFamily="18" charset="0"/>
              </a:rPr>
              <a:t>，作为标志</a:t>
            </a:r>
          </a:p>
        </p:txBody>
      </p:sp>
    </p:spTree>
    <p:extLst>
      <p:ext uri="{BB962C8B-B14F-4D97-AF65-F5344CB8AC3E}">
        <p14:creationId xmlns:p14="http://schemas.microsoft.com/office/powerpoint/2010/main" val="1676930727"/>
      </p:ext>
    </p:extLst>
  </p:cSld>
  <p:clrMapOvr>
    <a:masterClrMapping/>
  </p:clrMapOvr>
  <p:transition spd="slow">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dirty="0" smtClean="0">
                <a:solidFill>
                  <a:srgbClr val="000099"/>
                </a:solidFill>
              </a:rPr>
              <a:t>(1) </a:t>
            </a:r>
            <a:r>
              <a:rPr lang="zh-CN" altLang="en-US" dirty="0" smtClean="0">
                <a:solidFill>
                  <a:srgbClr val="000099"/>
                </a:solidFill>
              </a:rPr>
              <a:t>除法错中断</a:t>
            </a:r>
          </a:p>
        </p:txBody>
      </p:sp>
      <p:sp>
        <p:nvSpPr>
          <p:cNvPr id="12291" name="Rectangle 3"/>
          <p:cNvSpPr>
            <a:spLocks noGrp="1" noChangeArrowheads="1"/>
          </p:cNvSpPr>
          <p:nvPr>
            <p:ph type="body" idx="1"/>
          </p:nvPr>
        </p:nvSpPr>
        <p:spPr>
          <a:xfrm>
            <a:off x="473335" y="952500"/>
            <a:ext cx="8229600" cy="1637835"/>
          </a:xfrm>
        </p:spPr>
        <p:txBody>
          <a:bodyPr/>
          <a:lstStyle/>
          <a:p>
            <a:pPr eaLnBrk="1" hangingPunct="1"/>
            <a:r>
              <a:rPr lang="en-US" altLang="zh-CN" sz="2400" b="0" dirty="0" smtClean="0">
                <a:solidFill>
                  <a:srgbClr val="000099"/>
                </a:solidFill>
              </a:rPr>
              <a:t>8088</a:t>
            </a:r>
            <a:r>
              <a:rPr lang="zh-CN" altLang="en-US" sz="2400" b="0" dirty="0" smtClean="0">
                <a:solidFill>
                  <a:srgbClr val="000099"/>
                </a:solidFill>
                <a:latin typeface="Times New Roman" pitchFamily="18" charset="0"/>
              </a:rPr>
              <a:t>执行除法指令时，若除数为</a:t>
            </a:r>
            <a:r>
              <a:rPr lang="en-US" altLang="zh-CN" sz="2400" b="0" dirty="0" smtClean="0">
                <a:solidFill>
                  <a:srgbClr val="000099"/>
                </a:solidFill>
                <a:latin typeface="Times New Roman" pitchFamily="18" charset="0"/>
              </a:rPr>
              <a:t>0</a:t>
            </a:r>
            <a:r>
              <a:rPr lang="zh-CN" altLang="en-US" sz="2400" b="0" dirty="0" smtClean="0">
                <a:solidFill>
                  <a:srgbClr val="000099"/>
                </a:solidFill>
                <a:latin typeface="Times New Roman" pitchFamily="18" charset="0"/>
              </a:rPr>
              <a:t>或商超过了约定的寄存器所能表达的范围，则产生一个向量号为</a:t>
            </a:r>
            <a:r>
              <a:rPr lang="en-US" altLang="zh-CN" sz="2400" b="0" dirty="0" smtClean="0">
                <a:solidFill>
                  <a:srgbClr val="000099"/>
                </a:solidFill>
                <a:latin typeface="Times New Roman" pitchFamily="18" charset="0"/>
              </a:rPr>
              <a:t>0</a:t>
            </a:r>
            <a:r>
              <a:rPr lang="zh-CN" altLang="en-US" sz="2400" b="0" dirty="0" smtClean="0">
                <a:solidFill>
                  <a:srgbClr val="000099"/>
                </a:solidFill>
                <a:latin typeface="Times New Roman" pitchFamily="18" charset="0"/>
              </a:rPr>
              <a:t>的内部中断，称为除法错中断。</a:t>
            </a:r>
          </a:p>
          <a:p>
            <a:pPr eaLnBrk="1" hangingPunct="1">
              <a:buFontTx/>
              <a:buNone/>
            </a:pPr>
            <a:r>
              <a:rPr lang="zh-CN" altLang="en-US" sz="2400" b="0" dirty="0" smtClean="0">
                <a:solidFill>
                  <a:srgbClr val="000099"/>
                </a:solidFill>
                <a:latin typeface="Times New Roman" pitchFamily="18" charset="0"/>
              </a:rPr>
              <a:t>    例如：</a:t>
            </a:r>
          </a:p>
        </p:txBody>
      </p:sp>
      <p:sp>
        <p:nvSpPr>
          <p:cNvPr id="1281029" name="Text Box 5"/>
          <p:cNvSpPr txBox="1">
            <a:spLocks noChangeArrowheads="1"/>
          </p:cNvSpPr>
          <p:nvPr/>
        </p:nvSpPr>
        <p:spPr bwMode="auto">
          <a:xfrm>
            <a:off x="926595" y="2708275"/>
            <a:ext cx="7056437" cy="955675"/>
          </a:xfrm>
          <a:prstGeom prst="rect">
            <a:avLst/>
          </a:prstGeom>
          <a:noFill/>
          <a:ln w="9525">
            <a:solidFill>
              <a:schemeClr val="hlink"/>
            </a:solidFill>
            <a:prstDash val="lg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r>
              <a:rPr lang="en-US" altLang="zh-CN" sz="2800" b="0" dirty="0" err="1">
                <a:solidFill>
                  <a:srgbClr val="0066FF"/>
                </a:solidFill>
                <a:ea typeface="宋体" pitchFamily="2" charset="-122"/>
              </a:rPr>
              <a:t>mov</a:t>
            </a:r>
            <a:r>
              <a:rPr lang="en-US" altLang="zh-CN" sz="2800" b="0" dirty="0">
                <a:solidFill>
                  <a:srgbClr val="0066FF"/>
                </a:solidFill>
                <a:ea typeface="宋体" pitchFamily="2" charset="-122"/>
              </a:rPr>
              <a:t> bl,0</a:t>
            </a:r>
          </a:p>
          <a:p>
            <a:r>
              <a:rPr lang="en-US" altLang="zh-CN" sz="2800" b="0" dirty="0" err="1">
                <a:solidFill>
                  <a:srgbClr val="0066FF"/>
                </a:solidFill>
                <a:ea typeface="宋体" pitchFamily="2" charset="-122"/>
              </a:rPr>
              <a:t>idiv</a:t>
            </a:r>
            <a:r>
              <a:rPr lang="en-US" altLang="zh-CN" sz="2800" b="0" dirty="0">
                <a:solidFill>
                  <a:srgbClr val="0066FF"/>
                </a:solidFill>
                <a:ea typeface="宋体" pitchFamily="2" charset="-122"/>
              </a:rPr>
              <a:t> </a:t>
            </a:r>
            <a:r>
              <a:rPr lang="en-US" altLang="zh-CN" sz="2800" b="0" dirty="0" smtClean="0">
                <a:solidFill>
                  <a:srgbClr val="0066FF"/>
                </a:solidFill>
                <a:ea typeface="宋体" pitchFamily="2" charset="-122"/>
              </a:rPr>
              <a:t> </a:t>
            </a:r>
            <a:r>
              <a:rPr lang="en-US" altLang="zh-CN" sz="2800" b="0" dirty="0" err="1" smtClean="0">
                <a:solidFill>
                  <a:srgbClr val="0066FF"/>
                </a:solidFill>
                <a:ea typeface="宋体" pitchFamily="2" charset="-122"/>
              </a:rPr>
              <a:t>bl</a:t>
            </a:r>
            <a:r>
              <a:rPr lang="en-US" altLang="zh-CN" sz="2800" b="0" dirty="0">
                <a:solidFill>
                  <a:srgbClr val="0066FF"/>
                </a:solidFill>
                <a:ea typeface="宋体" pitchFamily="2" charset="-122"/>
              </a:rPr>
              <a:t>	</a:t>
            </a:r>
            <a:r>
              <a:rPr lang="zh-CN" altLang="en-US" sz="2800" b="0" dirty="0">
                <a:solidFill>
                  <a:srgbClr val="0066FF"/>
                </a:solidFill>
                <a:ea typeface="宋体" pitchFamily="2" charset="-122"/>
              </a:rPr>
              <a:t>；</a:t>
            </a:r>
            <a:r>
              <a:rPr lang="zh-CN" altLang="en-US" sz="2800" b="0" dirty="0" smtClean="0">
                <a:solidFill>
                  <a:srgbClr val="0066FF"/>
                </a:solidFill>
                <a:ea typeface="宋体" pitchFamily="2" charset="-122"/>
              </a:rPr>
              <a:t>除数</a:t>
            </a:r>
            <a:r>
              <a:rPr lang="en-US" altLang="zh-CN" sz="2800" b="0" dirty="0" err="1" smtClean="0">
                <a:solidFill>
                  <a:srgbClr val="0066FF"/>
                </a:solidFill>
                <a:ea typeface="宋体" pitchFamily="2" charset="-122"/>
              </a:rPr>
              <a:t>bl</a:t>
            </a:r>
            <a:r>
              <a:rPr lang="zh-CN" altLang="en-US" sz="2800" b="0" dirty="0" smtClean="0">
                <a:solidFill>
                  <a:srgbClr val="0066FF"/>
                </a:solidFill>
                <a:ea typeface="宋体" pitchFamily="2" charset="-122"/>
              </a:rPr>
              <a:t>＝</a:t>
            </a:r>
            <a:r>
              <a:rPr lang="en-US" altLang="zh-CN" sz="2800" b="0" dirty="0">
                <a:solidFill>
                  <a:srgbClr val="0066FF"/>
                </a:solidFill>
                <a:ea typeface="宋体" pitchFamily="2" charset="-122"/>
              </a:rPr>
              <a:t>0</a:t>
            </a:r>
            <a:r>
              <a:rPr lang="zh-CN" altLang="en-US" sz="2800" b="0" dirty="0">
                <a:solidFill>
                  <a:srgbClr val="0066FF"/>
                </a:solidFill>
                <a:ea typeface="宋体" pitchFamily="2" charset="-122"/>
              </a:rPr>
              <a:t>，产生除法错中断</a:t>
            </a:r>
            <a:endParaRPr lang="zh-CN" altLang="en-US" sz="2800" b="0" dirty="0">
              <a:solidFill>
                <a:schemeClr val="tx1"/>
              </a:solidFill>
              <a:ea typeface="宋体" pitchFamily="2" charset="-122"/>
            </a:endParaRPr>
          </a:p>
        </p:txBody>
      </p:sp>
      <p:sp>
        <p:nvSpPr>
          <p:cNvPr id="1281030" name="Text Box 6"/>
          <p:cNvSpPr txBox="1">
            <a:spLocks noChangeArrowheads="1"/>
          </p:cNvSpPr>
          <p:nvPr/>
        </p:nvSpPr>
        <p:spPr bwMode="auto">
          <a:xfrm>
            <a:off x="926595" y="4059070"/>
            <a:ext cx="7056437" cy="1809750"/>
          </a:xfrm>
          <a:prstGeom prst="rect">
            <a:avLst/>
          </a:prstGeom>
          <a:noFill/>
          <a:ln w="9525">
            <a:solidFill>
              <a:schemeClr val="hlink"/>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tabLst>
                <a:tab pos="2146300" algn="l"/>
              </a:tabLst>
              <a:defRPr sz="3200" b="1">
                <a:solidFill>
                  <a:schemeClr val="accent2"/>
                </a:solidFill>
                <a:latin typeface="Arial" charset="0"/>
                <a:ea typeface="幼圆" pitchFamily="49" charset="-122"/>
              </a:defRPr>
            </a:lvl1pPr>
            <a:lvl2pPr>
              <a:tabLst>
                <a:tab pos="2146300" algn="l"/>
              </a:tabLst>
              <a:defRPr sz="2800" b="1">
                <a:solidFill>
                  <a:schemeClr val="tx1"/>
                </a:solidFill>
                <a:latin typeface="Arial" charset="0"/>
                <a:ea typeface="宋体" pitchFamily="2" charset="-122"/>
              </a:defRPr>
            </a:lvl2pPr>
            <a:lvl3pPr>
              <a:tabLst>
                <a:tab pos="2146300" algn="l"/>
              </a:tabLst>
              <a:defRPr sz="2400">
                <a:solidFill>
                  <a:schemeClr val="tx1"/>
                </a:solidFill>
                <a:latin typeface="Arial" charset="0"/>
                <a:ea typeface="宋体" pitchFamily="2" charset="-122"/>
              </a:defRPr>
            </a:lvl3pPr>
            <a:lvl4pPr>
              <a:tabLst>
                <a:tab pos="2146300" algn="l"/>
              </a:tabLst>
              <a:defRPr sz="2000">
                <a:solidFill>
                  <a:schemeClr val="tx1"/>
                </a:solidFill>
                <a:latin typeface="Arial" charset="0"/>
                <a:ea typeface="宋体" pitchFamily="2" charset="-122"/>
              </a:defRPr>
            </a:lvl4pPr>
            <a:lvl5pPr>
              <a:tabLst>
                <a:tab pos="2146300" algn="l"/>
              </a:tabLst>
              <a:defRPr sz="2000">
                <a:solidFill>
                  <a:schemeClr val="tx1"/>
                </a:solidFill>
                <a:latin typeface="Arial" charset="0"/>
                <a:ea typeface="宋体" pitchFamily="2" charset="-122"/>
              </a:defRPr>
            </a:lvl5pPr>
            <a:lvl6pPr eaLnBrk="0" hangingPunct="0">
              <a:tabLst>
                <a:tab pos="2146300" algn="l"/>
              </a:tabLst>
              <a:defRPr sz="2000">
                <a:solidFill>
                  <a:schemeClr val="tx1"/>
                </a:solidFill>
                <a:latin typeface="Arial" charset="0"/>
                <a:ea typeface="宋体" pitchFamily="2" charset="-122"/>
              </a:defRPr>
            </a:lvl6pPr>
            <a:lvl7pPr eaLnBrk="0" hangingPunct="0">
              <a:tabLst>
                <a:tab pos="2146300" algn="l"/>
              </a:tabLst>
              <a:defRPr sz="2000">
                <a:solidFill>
                  <a:schemeClr val="tx1"/>
                </a:solidFill>
                <a:latin typeface="Arial" charset="0"/>
                <a:ea typeface="宋体" pitchFamily="2" charset="-122"/>
              </a:defRPr>
            </a:lvl7pPr>
            <a:lvl8pPr eaLnBrk="0" hangingPunct="0">
              <a:tabLst>
                <a:tab pos="2146300" algn="l"/>
              </a:tabLst>
              <a:defRPr sz="2000">
                <a:solidFill>
                  <a:schemeClr val="tx1"/>
                </a:solidFill>
                <a:latin typeface="Arial" charset="0"/>
                <a:ea typeface="宋体" pitchFamily="2" charset="-122"/>
              </a:defRPr>
            </a:lvl8pPr>
            <a:lvl9pPr eaLnBrk="0" hangingPunct="0">
              <a:tabLst>
                <a:tab pos="2146300" algn="l"/>
              </a:tabLst>
              <a:defRPr sz="2000">
                <a:solidFill>
                  <a:schemeClr val="tx1"/>
                </a:solidFill>
                <a:latin typeface="Arial" charset="0"/>
                <a:ea typeface="宋体" pitchFamily="2" charset="-122"/>
              </a:defRPr>
            </a:lvl9pPr>
          </a:lstStyle>
          <a:p>
            <a:r>
              <a:rPr lang="en-US" altLang="zh-CN" sz="2800" b="0" dirty="0" err="1">
                <a:solidFill>
                  <a:srgbClr val="0066FF"/>
                </a:solidFill>
                <a:ea typeface="宋体" pitchFamily="2" charset="-122"/>
              </a:rPr>
              <a:t>mov</a:t>
            </a:r>
            <a:r>
              <a:rPr lang="en-US" altLang="zh-CN" sz="2800" b="0" dirty="0">
                <a:solidFill>
                  <a:srgbClr val="0066FF"/>
                </a:solidFill>
                <a:ea typeface="宋体" pitchFamily="2" charset="-122"/>
              </a:rPr>
              <a:t> ax,200h</a:t>
            </a:r>
          </a:p>
          <a:p>
            <a:r>
              <a:rPr lang="en-US" altLang="zh-CN" sz="2800" b="0" dirty="0" err="1">
                <a:solidFill>
                  <a:srgbClr val="0066FF"/>
                </a:solidFill>
                <a:ea typeface="宋体" pitchFamily="2" charset="-122"/>
              </a:rPr>
              <a:t>mov</a:t>
            </a:r>
            <a:r>
              <a:rPr lang="en-US" altLang="zh-CN" sz="2800" b="0" dirty="0">
                <a:solidFill>
                  <a:srgbClr val="0066FF"/>
                </a:solidFill>
                <a:ea typeface="宋体" pitchFamily="2" charset="-122"/>
              </a:rPr>
              <a:t> bl,1</a:t>
            </a:r>
          </a:p>
          <a:p>
            <a:r>
              <a:rPr lang="en-US" altLang="zh-CN" sz="2800" b="0" dirty="0">
                <a:solidFill>
                  <a:srgbClr val="0066FF"/>
                </a:solidFill>
                <a:ea typeface="宋体" pitchFamily="2" charset="-122"/>
              </a:rPr>
              <a:t>div </a:t>
            </a:r>
            <a:r>
              <a:rPr lang="en-US" altLang="zh-CN" sz="2800" b="0" dirty="0" smtClean="0">
                <a:solidFill>
                  <a:srgbClr val="0066FF"/>
                </a:solidFill>
                <a:ea typeface="宋体" pitchFamily="2" charset="-122"/>
              </a:rPr>
              <a:t>  </a:t>
            </a:r>
            <a:r>
              <a:rPr lang="en-US" altLang="zh-CN" sz="2800" b="0" dirty="0" err="1" smtClean="0">
                <a:solidFill>
                  <a:srgbClr val="0066FF"/>
                </a:solidFill>
                <a:ea typeface="宋体" pitchFamily="2" charset="-122"/>
              </a:rPr>
              <a:t>bl</a:t>
            </a:r>
            <a:r>
              <a:rPr lang="en-US" altLang="zh-CN" sz="2800" b="0" dirty="0">
                <a:solidFill>
                  <a:srgbClr val="0066FF"/>
                </a:solidFill>
                <a:ea typeface="宋体" pitchFamily="2" charset="-122"/>
              </a:rPr>
              <a:t>	</a:t>
            </a:r>
            <a:r>
              <a:rPr lang="zh-CN" altLang="en-US" sz="2800" b="0" dirty="0">
                <a:solidFill>
                  <a:srgbClr val="0066FF"/>
                </a:solidFill>
                <a:ea typeface="宋体" pitchFamily="2" charset="-122"/>
              </a:rPr>
              <a:t>；商＝</a:t>
            </a:r>
            <a:r>
              <a:rPr lang="en-US" altLang="zh-CN" sz="2800" b="0" dirty="0">
                <a:solidFill>
                  <a:srgbClr val="0066FF"/>
                </a:solidFill>
                <a:ea typeface="宋体" pitchFamily="2" charset="-122"/>
              </a:rPr>
              <a:t>200H</a:t>
            </a:r>
            <a:r>
              <a:rPr lang="zh-CN" altLang="en-US" sz="2800" b="0" dirty="0">
                <a:solidFill>
                  <a:srgbClr val="0066FF"/>
                </a:solidFill>
                <a:ea typeface="宋体" pitchFamily="2" charset="-122"/>
              </a:rPr>
              <a:t>，不能用</a:t>
            </a:r>
            <a:r>
              <a:rPr lang="en-US" altLang="zh-CN" sz="2800" b="0" dirty="0" smtClean="0">
                <a:solidFill>
                  <a:srgbClr val="0066FF"/>
                </a:solidFill>
                <a:ea typeface="宋体" pitchFamily="2" charset="-122"/>
              </a:rPr>
              <a:t>AL</a:t>
            </a:r>
            <a:r>
              <a:rPr lang="zh-CN" altLang="en-US" sz="2800" b="0" dirty="0" smtClean="0">
                <a:solidFill>
                  <a:srgbClr val="0066FF"/>
                </a:solidFill>
                <a:ea typeface="宋体" pitchFamily="2" charset="-122"/>
              </a:rPr>
              <a:t>存储</a:t>
            </a:r>
            <a:r>
              <a:rPr lang="zh-CN" altLang="en-US" sz="2800" b="0" dirty="0">
                <a:solidFill>
                  <a:srgbClr val="0066FF"/>
                </a:solidFill>
                <a:ea typeface="宋体" pitchFamily="2" charset="-122"/>
              </a:rPr>
              <a:t>	；产生除法错中断</a:t>
            </a:r>
            <a:endParaRPr lang="zh-CN" altLang="en-US" sz="2800" b="0" dirty="0">
              <a:solidFill>
                <a:schemeClr val="tx1"/>
              </a:solidFill>
              <a:ea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randombar(horizontal)">
                                      <p:cBhvr>
                                        <p:cTn id="7" dur="500"/>
                                        <p:tgtEl>
                                          <p:spTgt spid="122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281029"/>
                                        </p:tgtEl>
                                        <p:attrNameLst>
                                          <p:attrName>style.visibility</p:attrName>
                                        </p:attrNameLst>
                                      </p:cBhvr>
                                      <p:to>
                                        <p:strVal val="visible"/>
                                      </p:to>
                                    </p:set>
                                    <p:animEffect transition="in" filter="diamond(in)">
                                      <p:cBhvr>
                                        <p:cTn id="12" dur="2000"/>
                                        <p:tgtEl>
                                          <p:spTgt spid="128102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281030"/>
                                        </p:tgtEl>
                                        <p:attrNameLst>
                                          <p:attrName>style.visibility</p:attrName>
                                        </p:attrNameLst>
                                      </p:cBhvr>
                                      <p:to>
                                        <p:strVal val="visible"/>
                                      </p:to>
                                    </p:set>
                                    <p:animEffect transition="in" filter="circle(in)">
                                      <p:cBhvr>
                                        <p:cTn id="17" dur="2000"/>
                                        <p:tgtEl>
                                          <p:spTgt spid="128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1029" grpId="0" animBg="1"/>
      <p:bldP spid="128103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76250" y="171450"/>
            <a:ext cx="7981950" cy="52228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kern="1200" dirty="0">
                <a:solidFill>
                  <a:srgbClr val="000099"/>
                </a:solidFill>
                <a:latin typeface="+mn-lt"/>
                <a:ea typeface="+mn-ea"/>
                <a:cs typeface="+mn-cs"/>
              </a:rPr>
              <a:t>ICW1</a:t>
            </a:r>
          </a:p>
        </p:txBody>
      </p:sp>
      <p:graphicFrame>
        <p:nvGraphicFramePr>
          <p:cNvPr id="1424387" name="Group 3"/>
          <p:cNvGraphicFramePr>
            <a:graphicFrameLocks noGrp="1"/>
          </p:cNvGraphicFramePr>
          <p:nvPr/>
        </p:nvGraphicFramePr>
        <p:xfrm>
          <a:off x="373063" y="1604963"/>
          <a:ext cx="8366125" cy="504825"/>
        </p:xfrm>
        <a:graphic>
          <a:graphicData uri="http://schemas.openxmlformats.org/drawingml/2006/table">
            <a:tbl>
              <a:tblPr/>
              <a:tblGrid>
                <a:gridCol w="1046162"/>
                <a:gridCol w="1046163"/>
                <a:gridCol w="1042987"/>
                <a:gridCol w="1049338"/>
                <a:gridCol w="1052512"/>
                <a:gridCol w="1039813"/>
                <a:gridCol w="1042987"/>
                <a:gridCol w="1046163"/>
              </a:tblGrid>
              <a:tr h="504825">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LTIM</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SNGL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IC4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24407" name="Group 23"/>
          <p:cNvGraphicFramePr>
            <a:graphicFrameLocks noGrp="1"/>
          </p:cNvGraphicFramePr>
          <p:nvPr>
            <p:extLst>
              <p:ext uri="{D42A27DB-BD31-4B8C-83A1-F6EECF244321}">
                <p14:modId xmlns:p14="http://schemas.microsoft.com/office/powerpoint/2010/main" val="2850914059"/>
              </p:ext>
            </p:extLst>
          </p:nvPr>
        </p:nvGraphicFramePr>
        <p:xfrm>
          <a:off x="373063" y="1098550"/>
          <a:ext cx="8366125" cy="517956"/>
        </p:xfrm>
        <a:graphic>
          <a:graphicData uri="http://schemas.openxmlformats.org/drawingml/2006/table">
            <a:tbl>
              <a:tblPr/>
              <a:tblGrid>
                <a:gridCol w="1046162"/>
                <a:gridCol w="1046163"/>
                <a:gridCol w="1042987"/>
                <a:gridCol w="1049338"/>
                <a:gridCol w="1044575"/>
                <a:gridCol w="1047750"/>
                <a:gridCol w="1042987"/>
                <a:gridCol w="1046163"/>
              </a:tblGrid>
              <a:tr h="517525">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7</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6</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5</a:t>
                      </a:r>
                      <a:endParaRPr kumimoji="0" lang="en-US" altLang="zh-CN" sz="2800" b="1" i="0" u="none" strike="noStrike" cap="none" normalizeH="0" baseline="0" dirty="0" smtClean="0">
                        <a:ln>
                          <a:noFill/>
                        </a:ln>
                        <a:solidFill>
                          <a:srgbClr val="000099"/>
                        </a:solidFill>
                        <a:effectLst/>
                        <a:latin typeface="Arial" charset="0"/>
                        <a:ea typeface="幼圆" pitchFamily="49" charset="-122"/>
                      </a:endParaRP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4</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3</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2</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1</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0</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24427" name="Line 43"/>
          <p:cNvSpPr>
            <a:spLocks noChangeShapeType="1"/>
          </p:cNvSpPr>
          <p:nvPr/>
        </p:nvSpPr>
        <p:spPr bwMode="auto">
          <a:xfrm>
            <a:off x="5112060" y="2144104"/>
            <a:ext cx="0" cy="76126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a:spAutoFit/>
          </a:bodyPr>
          <a:lstStyle/>
          <a:p>
            <a:endParaRPr lang="zh-CN" altLang="en-US"/>
          </a:p>
        </p:txBody>
      </p:sp>
      <p:sp>
        <p:nvSpPr>
          <p:cNvPr id="69675" name="Text Box 53">
            <a:hlinkClick r:id="rId2" action="ppaction://hlinksldjump"/>
          </p:cNvPr>
          <p:cNvSpPr txBox="1">
            <a:spLocks noChangeArrowheads="1"/>
          </p:cNvSpPr>
          <p:nvPr/>
        </p:nvSpPr>
        <p:spPr bwMode="auto">
          <a:xfrm>
            <a:off x="7721600" y="5499100"/>
            <a:ext cx="798513" cy="595313"/>
          </a:xfrm>
          <a:prstGeom prst="rect">
            <a:avLst/>
          </a:prstGeom>
          <a:solidFill>
            <a:srgbClr val="FF3300"/>
          </a:solidFill>
          <a:ln w="76200" cap="sq" cmpd="tri">
            <a:solidFill>
              <a:srgbClr val="FFFF00"/>
            </a:solidFill>
            <a:miter lim="800000"/>
            <a:headEnd/>
            <a:tailEnd/>
          </a:ln>
          <a:effectLst>
            <a:outerShdw dist="35921" dir="2700000" algn="ctr" rotWithShape="0">
              <a:schemeClr val="bg2"/>
            </a:outerShdw>
          </a:effectLst>
        </p:spPr>
        <p:txBody>
          <a:bodyP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spcBef>
                <a:spcPct val="50000"/>
              </a:spcBef>
            </a:pPr>
            <a:r>
              <a:rPr kumimoji="1" lang="zh-CN" altLang="en-US" sz="2800" b="0">
                <a:solidFill>
                  <a:schemeClr val="tx1"/>
                </a:solidFill>
                <a:latin typeface="Times New Roman" pitchFamily="18" charset="0"/>
                <a:ea typeface="宋体" pitchFamily="2" charset="-122"/>
              </a:rPr>
              <a:t>例</a:t>
            </a:r>
            <a:r>
              <a:rPr kumimoji="1" lang="en-US" altLang="zh-CN" sz="2800" b="0">
                <a:solidFill>
                  <a:schemeClr val="tx1"/>
                </a:solidFill>
                <a:latin typeface="Times New Roman" pitchFamily="18" charset="0"/>
                <a:ea typeface="宋体" pitchFamily="2" charset="-122"/>
              </a:rPr>
              <a:t>1</a:t>
            </a:r>
          </a:p>
        </p:txBody>
      </p:sp>
      <p:pic>
        <p:nvPicPr>
          <p:cNvPr id="17" name="图片 16">
            <a:hlinkClick r:id="" action="ppaction://hlinkshowjump?jump=lastslideviewed"/>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92667" y="5591523"/>
            <a:ext cx="410465" cy="410465"/>
          </a:xfrm>
          <a:prstGeom prst="rect">
            <a:avLst/>
          </a:prstGeom>
        </p:spPr>
      </p:pic>
      <p:sp>
        <p:nvSpPr>
          <p:cNvPr id="2" name="圆角矩形 1"/>
          <p:cNvSpPr/>
          <p:nvPr/>
        </p:nvSpPr>
        <p:spPr>
          <a:xfrm>
            <a:off x="1196625" y="2933944"/>
            <a:ext cx="5850650" cy="189021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spcBef>
                <a:spcPct val="20000"/>
              </a:spcBef>
              <a:buClr>
                <a:schemeClr val="folHlink"/>
              </a:buClr>
              <a:buSzPct val="60000"/>
              <a:buFont typeface="Wingdings" pitchFamily="2" charset="2"/>
              <a:buNone/>
            </a:pPr>
            <a:r>
              <a:rPr kumimoji="1" lang="zh-CN" altLang="en-US" sz="3200" dirty="0">
                <a:solidFill>
                  <a:srgbClr val="0000FF"/>
                </a:solidFill>
                <a:latin typeface="Times New Roman" pitchFamily="18" charset="0"/>
              </a:rPr>
              <a:t>中断触发方式：</a:t>
            </a:r>
          </a:p>
          <a:p>
            <a:pPr algn="just">
              <a:spcBef>
                <a:spcPct val="20000"/>
              </a:spcBef>
              <a:buClr>
                <a:schemeClr val="folHlink"/>
              </a:buClr>
              <a:buSzPct val="60000"/>
              <a:buFont typeface="Wingdings" pitchFamily="2" charset="2"/>
              <a:buNone/>
            </a:pPr>
            <a:r>
              <a:rPr kumimoji="1" lang="en-US" altLang="zh-CN" sz="3200" dirty="0">
                <a:solidFill>
                  <a:srgbClr val="0000FF"/>
                </a:solidFill>
                <a:latin typeface="Times New Roman" pitchFamily="18" charset="0"/>
              </a:rPr>
              <a:t>LTIM</a:t>
            </a:r>
            <a:r>
              <a:rPr kumimoji="1" lang="zh-CN" altLang="en-US" sz="3200" dirty="0">
                <a:solidFill>
                  <a:srgbClr val="0000FF"/>
                </a:solidFill>
                <a:latin typeface="Times New Roman" pitchFamily="18" charset="0"/>
              </a:rPr>
              <a:t>＝</a:t>
            </a:r>
            <a:r>
              <a:rPr kumimoji="1" lang="en-US" altLang="zh-CN" sz="3200" dirty="0">
                <a:solidFill>
                  <a:srgbClr val="0000FF"/>
                </a:solidFill>
                <a:latin typeface="Times New Roman" pitchFamily="18" charset="0"/>
              </a:rPr>
              <a:t>1</a:t>
            </a:r>
            <a:r>
              <a:rPr kumimoji="1" lang="zh-CN" altLang="en-US" sz="3200" dirty="0">
                <a:solidFill>
                  <a:srgbClr val="0000FF"/>
                </a:solidFill>
                <a:latin typeface="Times New Roman" pitchFamily="18" charset="0"/>
              </a:rPr>
              <a:t>，电平触发方式</a:t>
            </a:r>
          </a:p>
          <a:p>
            <a:pPr algn="just">
              <a:spcBef>
                <a:spcPct val="20000"/>
              </a:spcBef>
              <a:buClr>
                <a:schemeClr val="folHlink"/>
              </a:buClr>
              <a:buSzPct val="60000"/>
              <a:buFont typeface="Wingdings" pitchFamily="2" charset="2"/>
              <a:buNone/>
            </a:pPr>
            <a:r>
              <a:rPr kumimoji="1" lang="en-US" altLang="zh-CN" sz="3200" dirty="0">
                <a:solidFill>
                  <a:srgbClr val="0000FF"/>
                </a:solidFill>
                <a:latin typeface="Times New Roman" pitchFamily="18" charset="0"/>
              </a:rPr>
              <a:t>LTIM</a:t>
            </a:r>
            <a:r>
              <a:rPr kumimoji="1" lang="zh-CN" altLang="en-US" sz="3200" dirty="0">
                <a:solidFill>
                  <a:srgbClr val="0000FF"/>
                </a:solidFill>
                <a:latin typeface="Times New Roman" pitchFamily="18" charset="0"/>
              </a:rPr>
              <a:t>＝</a:t>
            </a:r>
            <a:r>
              <a:rPr kumimoji="1" lang="en-US" altLang="zh-CN" sz="3200" dirty="0">
                <a:solidFill>
                  <a:srgbClr val="0000FF"/>
                </a:solidFill>
                <a:latin typeface="Times New Roman" pitchFamily="18" charset="0"/>
              </a:rPr>
              <a:t>0</a:t>
            </a:r>
            <a:r>
              <a:rPr kumimoji="1" lang="zh-CN" altLang="en-US" sz="3200" dirty="0">
                <a:solidFill>
                  <a:srgbClr val="0000FF"/>
                </a:solidFill>
                <a:latin typeface="Times New Roman" pitchFamily="18" charset="0"/>
              </a:rPr>
              <a:t>，边沿触发方式 </a:t>
            </a:r>
          </a:p>
        </p:txBody>
      </p:sp>
    </p:spTree>
    <p:extLst>
      <p:ext uri="{BB962C8B-B14F-4D97-AF65-F5344CB8AC3E}">
        <p14:creationId xmlns:p14="http://schemas.microsoft.com/office/powerpoint/2010/main" val="2548873019"/>
      </p:ext>
    </p:extLst>
  </p:cSld>
  <p:clrMapOvr>
    <a:masterClrMapping/>
  </p:clrMapOvr>
  <p:transition spd="slow">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76250" y="171450"/>
            <a:ext cx="7981950" cy="52228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kern="1200" dirty="0">
                <a:solidFill>
                  <a:srgbClr val="000099"/>
                </a:solidFill>
                <a:latin typeface="+mn-lt"/>
                <a:ea typeface="+mn-ea"/>
                <a:cs typeface="+mn-cs"/>
              </a:rPr>
              <a:t>ICW1</a:t>
            </a:r>
          </a:p>
        </p:txBody>
      </p:sp>
      <p:graphicFrame>
        <p:nvGraphicFramePr>
          <p:cNvPr id="1424387" name="Group 3"/>
          <p:cNvGraphicFramePr>
            <a:graphicFrameLocks noGrp="1"/>
          </p:cNvGraphicFramePr>
          <p:nvPr/>
        </p:nvGraphicFramePr>
        <p:xfrm>
          <a:off x="373063" y="1604963"/>
          <a:ext cx="8366125" cy="504825"/>
        </p:xfrm>
        <a:graphic>
          <a:graphicData uri="http://schemas.openxmlformats.org/drawingml/2006/table">
            <a:tbl>
              <a:tblPr/>
              <a:tblGrid>
                <a:gridCol w="1046162"/>
                <a:gridCol w="1046163"/>
                <a:gridCol w="1042987"/>
                <a:gridCol w="1049338"/>
                <a:gridCol w="1052512"/>
                <a:gridCol w="1039813"/>
                <a:gridCol w="1042987"/>
                <a:gridCol w="1046163"/>
              </a:tblGrid>
              <a:tr h="504825">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LTIM</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SNGL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IC4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24407" name="Group 23"/>
          <p:cNvGraphicFramePr>
            <a:graphicFrameLocks noGrp="1"/>
          </p:cNvGraphicFramePr>
          <p:nvPr>
            <p:extLst>
              <p:ext uri="{D42A27DB-BD31-4B8C-83A1-F6EECF244321}">
                <p14:modId xmlns:p14="http://schemas.microsoft.com/office/powerpoint/2010/main" val="2850914059"/>
              </p:ext>
            </p:extLst>
          </p:nvPr>
        </p:nvGraphicFramePr>
        <p:xfrm>
          <a:off x="373063" y="1098550"/>
          <a:ext cx="8366125" cy="517956"/>
        </p:xfrm>
        <a:graphic>
          <a:graphicData uri="http://schemas.openxmlformats.org/drawingml/2006/table">
            <a:tbl>
              <a:tblPr/>
              <a:tblGrid>
                <a:gridCol w="1046162"/>
                <a:gridCol w="1046163"/>
                <a:gridCol w="1042987"/>
                <a:gridCol w="1049338"/>
                <a:gridCol w="1044575"/>
                <a:gridCol w="1047750"/>
                <a:gridCol w="1042987"/>
                <a:gridCol w="1046163"/>
              </a:tblGrid>
              <a:tr h="517525">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7</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6</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5</a:t>
                      </a:r>
                      <a:endParaRPr kumimoji="0" lang="en-US" altLang="zh-CN" sz="2800" b="1" i="0" u="none" strike="noStrike" cap="none" normalizeH="0" baseline="0" dirty="0" smtClean="0">
                        <a:ln>
                          <a:noFill/>
                        </a:ln>
                        <a:solidFill>
                          <a:srgbClr val="000099"/>
                        </a:solidFill>
                        <a:effectLst/>
                        <a:latin typeface="Arial" charset="0"/>
                        <a:ea typeface="幼圆" pitchFamily="49" charset="-122"/>
                      </a:endParaRP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4</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3</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2</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1</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0</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24427" name="Line 43"/>
          <p:cNvSpPr>
            <a:spLocks noChangeShapeType="1"/>
          </p:cNvSpPr>
          <p:nvPr/>
        </p:nvSpPr>
        <p:spPr bwMode="auto">
          <a:xfrm>
            <a:off x="7182290" y="2144104"/>
            <a:ext cx="0" cy="76126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a:spAutoFit/>
          </a:bodyPr>
          <a:lstStyle/>
          <a:p>
            <a:endParaRPr lang="zh-CN" altLang="en-US"/>
          </a:p>
        </p:txBody>
      </p:sp>
      <p:sp>
        <p:nvSpPr>
          <p:cNvPr id="69675" name="Text Box 53">
            <a:hlinkClick r:id="rId2" action="ppaction://hlinksldjump"/>
          </p:cNvPr>
          <p:cNvSpPr txBox="1">
            <a:spLocks noChangeArrowheads="1"/>
          </p:cNvSpPr>
          <p:nvPr/>
        </p:nvSpPr>
        <p:spPr bwMode="auto">
          <a:xfrm>
            <a:off x="7721600" y="5499100"/>
            <a:ext cx="798513" cy="595313"/>
          </a:xfrm>
          <a:prstGeom prst="rect">
            <a:avLst/>
          </a:prstGeom>
          <a:solidFill>
            <a:srgbClr val="FF3300"/>
          </a:solidFill>
          <a:ln w="76200" cap="sq" cmpd="tri">
            <a:solidFill>
              <a:srgbClr val="FFFF00"/>
            </a:solidFill>
            <a:miter lim="800000"/>
            <a:headEnd/>
            <a:tailEnd/>
          </a:ln>
          <a:effectLst>
            <a:outerShdw dist="35921" dir="2700000" algn="ctr" rotWithShape="0">
              <a:schemeClr val="bg2"/>
            </a:outerShdw>
          </a:effectLst>
        </p:spPr>
        <p:txBody>
          <a:bodyP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spcBef>
                <a:spcPct val="50000"/>
              </a:spcBef>
            </a:pPr>
            <a:r>
              <a:rPr kumimoji="1" lang="zh-CN" altLang="en-US" sz="2800" b="0">
                <a:solidFill>
                  <a:schemeClr val="tx1"/>
                </a:solidFill>
                <a:latin typeface="Times New Roman" pitchFamily="18" charset="0"/>
                <a:ea typeface="宋体" pitchFamily="2" charset="-122"/>
              </a:rPr>
              <a:t>例</a:t>
            </a:r>
            <a:r>
              <a:rPr kumimoji="1" lang="en-US" altLang="zh-CN" sz="2800" b="0">
                <a:solidFill>
                  <a:schemeClr val="tx1"/>
                </a:solidFill>
                <a:latin typeface="Times New Roman" pitchFamily="18" charset="0"/>
                <a:ea typeface="宋体" pitchFamily="2" charset="-122"/>
              </a:rPr>
              <a:t>1</a:t>
            </a:r>
          </a:p>
        </p:txBody>
      </p:sp>
      <p:pic>
        <p:nvPicPr>
          <p:cNvPr id="17" name="图片 16">
            <a:hlinkClick r:id="" action="ppaction://hlinkshowjump?jump=lastslideviewed"/>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92667" y="5591523"/>
            <a:ext cx="410465" cy="410465"/>
          </a:xfrm>
          <a:prstGeom prst="rect">
            <a:avLst/>
          </a:prstGeom>
        </p:spPr>
      </p:pic>
      <p:sp>
        <p:nvSpPr>
          <p:cNvPr id="2" name="圆角矩形 1"/>
          <p:cNvSpPr/>
          <p:nvPr/>
        </p:nvSpPr>
        <p:spPr>
          <a:xfrm>
            <a:off x="1196625" y="2933944"/>
            <a:ext cx="6120680" cy="184520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spcBef>
                <a:spcPct val="20000"/>
              </a:spcBef>
              <a:buClr>
                <a:schemeClr val="folHlink"/>
              </a:buClr>
              <a:buSzPct val="60000"/>
              <a:buFont typeface="Wingdings" pitchFamily="2" charset="2"/>
              <a:buNone/>
            </a:pPr>
            <a:r>
              <a:rPr kumimoji="1" lang="zh-CN" altLang="en-US" sz="3200" dirty="0">
                <a:solidFill>
                  <a:srgbClr val="0000FF"/>
                </a:solidFill>
                <a:latin typeface="Times New Roman" pitchFamily="18" charset="0"/>
              </a:rPr>
              <a:t>规定单片或级连方式：</a:t>
            </a:r>
          </a:p>
          <a:p>
            <a:pPr>
              <a:spcBef>
                <a:spcPct val="20000"/>
              </a:spcBef>
              <a:buClr>
                <a:schemeClr val="folHlink"/>
              </a:buClr>
              <a:buSzPct val="60000"/>
              <a:buFont typeface="Wingdings" pitchFamily="2" charset="2"/>
              <a:buNone/>
            </a:pPr>
            <a:r>
              <a:rPr kumimoji="1" lang="en-US" altLang="zh-CN" sz="3200" dirty="0">
                <a:solidFill>
                  <a:srgbClr val="0000FF"/>
                </a:solidFill>
                <a:latin typeface="Times New Roman" pitchFamily="18" charset="0"/>
              </a:rPr>
              <a:t>SNGL</a:t>
            </a:r>
            <a:r>
              <a:rPr kumimoji="1" lang="zh-CN" altLang="en-US" sz="3200" dirty="0">
                <a:solidFill>
                  <a:srgbClr val="0000FF"/>
                </a:solidFill>
                <a:latin typeface="Times New Roman" pitchFamily="18" charset="0"/>
              </a:rPr>
              <a:t>＝</a:t>
            </a:r>
            <a:r>
              <a:rPr kumimoji="1" lang="en-US" altLang="zh-CN" sz="3200" dirty="0">
                <a:solidFill>
                  <a:srgbClr val="0000FF"/>
                </a:solidFill>
                <a:latin typeface="Times New Roman" pitchFamily="18" charset="0"/>
              </a:rPr>
              <a:t>1</a:t>
            </a:r>
            <a:r>
              <a:rPr kumimoji="1" lang="zh-CN" altLang="en-US" sz="3200" dirty="0">
                <a:solidFill>
                  <a:srgbClr val="0000FF"/>
                </a:solidFill>
                <a:latin typeface="Times New Roman" pitchFamily="18" charset="0"/>
              </a:rPr>
              <a:t>，单片方式</a:t>
            </a:r>
          </a:p>
          <a:p>
            <a:pPr>
              <a:spcBef>
                <a:spcPct val="20000"/>
              </a:spcBef>
              <a:buClr>
                <a:schemeClr val="folHlink"/>
              </a:buClr>
              <a:buSzPct val="60000"/>
              <a:buFont typeface="Wingdings" pitchFamily="2" charset="2"/>
              <a:buNone/>
            </a:pPr>
            <a:r>
              <a:rPr kumimoji="1" lang="en-US" altLang="zh-CN" sz="3200" dirty="0">
                <a:solidFill>
                  <a:srgbClr val="0000FF"/>
                </a:solidFill>
                <a:latin typeface="Times New Roman" pitchFamily="18" charset="0"/>
              </a:rPr>
              <a:t>SNGL</a:t>
            </a:r>
            <a:r>
              <a:rPr kumimoji="1" lang="zh-CN" altLang="en-US" sz="3200" dirty="0">
                <a:solidFill>
                  <a:srgbClr val="0000FF"/>
                </a:solidFill>
                <a:latin typeface="Times New Roman" pitchFamily="18" charset="0"/>
              </a:rPr>
              <a:t>＝</a:t>
            </a:r>
            <a:r>
              <a:rPr kumimoji="1" lang="en-US" altLang="zh-CN" sz="3200" dirty="0">
                <a:solidFill>
                  <a:srgbClr val="0000FF"/>
                </a:solidFill>
                <a:latin typeface="Times New Roman" pitchFamily="18" charset="0"/>
              </a:rPr>
              <a:t>0</a:t>
            </a:r>
            <a:r>
              <a:rPr kumimoji="1" lang="zh-CN" altLang="en-US" sz="3200" dirty="0">
                <a:solidFill>
                  <a:srgbClr val="0000FF"/>
                </a:solidFill>
                <a:latin typeface="Times New Roman" pitchFamily="18" charset="0"/>
              </a:rPr>
              <a:t>，级连方式</a:t>
            </a:r>
          </a:p>
        </p:txBody>
      </p:sp>
    </p:spTree>
    <p:extLst>
      <p:ext uri="{BB962C8B-B14F-4D97-AF65-F5344CB8AC3E}">
        <p14:creationId xmlns:p14="http://schemas.microsoft.com/office/powerpoint/2010/main" val="2548873019"/>
      </p:ext>
    </p:extLst>
  </p:cSld>
  <p:clrMapOvr>
    <a:masterClrMapping/>
  </p:clrMapOvr>
  <p:transition spd="slow">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76250" y="171450"/>
            <a:ext cx="7981950" cy="52228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kern="1200" dirty="0">
                <a:solidFill>
                  <a:srgbClr val="000099"/>
                </a:solidFill>
                <a:latin typeface="+mn-lt"/>
                <a:ea typeface="+mn-ea"/>
                <a:cs typeface="+mn-cs"/>
              </a:rPr>
              <a:t>ICW1</a:t>
            </a:r>
          </a:p>
        </p:txBody>
      </p:sp>
      <p:graphicFrame>
        <p:nvGraphicFramePr>
          <p:cNvPr id="1424387" name="Group 3"/>
          <p:cNvGraphicFramePr>
            <a:graphicFrameLocks noGrp="1"/>
          </p:cNvGraphicFramePr>
          <p:nvPr/>
        </p:nvGraphicFramePr>
        <p:xfrm>
          <a:off x="373063" y="1604963"/>
          <a:ext cx="8366125" cy="504825"/>
        </p:xfrm>
        <a:graphic>
          <a:graphicData uri="http://schemas.openxmlformats.org/drawingml/2006/table">
            <a:tbl>
              <a:tblPr/>
              <a:tblGrid>
                <a:gridCol w="1046162"/>
                <a:gridCol w="1046163"/>
                <a:gridCol w="1042987"/>
                <a:gridCol w="1049338"/>
                <a:gridCol w="1052512"/>
                <a:gridCol w="1039813"/>
                <a:gridCol w="1042987"/>
                <a:gridCol w="1046163"/>
              </a:tblGrid>
              <a:tr h="504825">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LTIM</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SNGL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幼圆" pitchFamily="49" charset="-122"/>
                        </a:rPr>
                        <a:t>IC4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24407" name="Group 23"/>
          <p:cNvGraphicFramePr>
            <a:graphicFrameLocks noGrp="1"/>
          </p:cNvGraphicFramePr>
          <p:nvPr>
            <p:extLst>
              <p:ext uri="{D42A27DB-BD31-4B8C-83A1-F6EECF244321}">
                <p14:modId xmlns:p14="http://schemas.microsoft.com/office/powerpoint/2010/main" val="2850914059"/>
              </p:ext>
            </p:extLst>
          </p:nvPr>
        </p:nvGraphicFramePr>
        <p:xfrm>
          <a:off x="373063" y="1098550"/>
          <a:ext cx="8366125" cy="517956"/>
        </p:xfrm>
        <a:graphic>
          <a:graphicData uri="http://schemas.openxmlformats.org/drawingml/2006/table">
            <a:tbl>
              <a:tblPr/>
              <a:tblGrid>
                <a:gridCol w="1046162"/>
                <a:gridCol w="1046163"/>
                <a:gridCol w="1042987"/>
                <a:gridCol w="1049338"/>
                <a:gridCol w="1044575"/>
                <a:gridCol w="1047750"/>
                <a:gridCol w="1042987"/>
                <a:gridCol w="1046163"/>
              </a:tblGrid>
              <a:tr h="517525">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7</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6</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5</a:t>
                      </a:r>
                      <a:endParaRPr kumimoji="0" lang="en-US" altLang="zh-CN" sz="2800" b="1" i="0" u="none" strike="noStrike" cap="none" normalizeH="0" baseline="0" dirty="0" smtClean="0">
                        <a:ln>
                          <a:noFill/>
                        </a:ln>
                        <a:solidFill>
                          <a:srgbClr val="000099"/>
                        </a:solidFill>
                        <a:effectLst/>
                        <a:latin typeface="Arial" charset="0"/>
                        <a:ea typeface="幼圆" pitchFamily="49" charset="-122"/>
                      </a:endParaRP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4</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3</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2</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1</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99"/>
                          </a:solidFill>
                          <a:effectLst/>
                          <a:latin typeface="Arial" charset="0"/>
                          <a:ea typeface="幼圆" pitchFamily="49" charset="-122"/>
                        </a:rPr>
                        <a:t>D</a:t>
                      </a:r>
                      <a:r>
                        <a:rPr kumimoji="0" lang="en-US" altLang="zh-CN" sz="2000" b="1" i="0" u="none" strike="noStrike" cap="none" normalizeH="0" baseline="0" dirty="0" smtClean="0">
                          <a:ln>
                            <a:noFill/>
                          </a:ln>
                          <a:solidFill>
                            <a:srgbClr val="000099"/>
                          </a:solidFill>
                          <a:effectLst/>
                          <a:latin typeface="Arial" charset="0"/>
                          <a:ea typeface="幼圆" pitchFamily="49" charset="-122"/>
                        </a:rPr>
                        <a:t>0</a:t>
                      </a:r>
                    </a:p>
                  </a:txBody>
                  <a:tcPr marT="45618" marB="4561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24427" name="Line 43"/>
          <p:cNvSpPr>
            <a:spLocks noChangeShapeType="1"/>
          </p:cNvSpPr>
          <p:nvPr/>
        </p:nvSpPr>
        <p:spPr bwMode="auto">
          <a:xfrm>
            <a:off x="8262410" y="2144104"/>
            <a:ext cx="0" cy="76126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a:spAutoFit/>
          </a:bodyPr>
          <a:lstStyle/>
          <a:p>
            <a:endParaRPr lang="zh-CN" altLang="en-US"/>
          </a:p>
        </p:txBody>
      </p:sp>
      <p:sp>
        <p:nvSpPr>
          <p:cNvPr id="69675" name="Text Box 53">
            <a:hlinkClick r:id="rId2" action="ppaction://hlinksldjump"/>
          </p:cNvPr>
          <p:cNvSpPr txBox="1">
            <a:spLocks noChangeArrowheads="1"/>
          </p:cNvSpPr>
          <p:nvPr/>
        </p:nvSpPr>
        <p:spPr bwMode="auto">
          <a:xfrm>
            <a:off x="7721600" y="5499100"/>
            <a:ext cx="798513" cy="595313"/>
          </a:xfrm>
          <a:prstGeom prst="rect">
            <a:avLst/>
          </a:prstGeom>
          <a:solidFill>
            <a:srgbClr val="FF3300"/>
          </a:solidFill>
          <a:ln w="76200" cap="sq" cmpd="tri">
            <a:solidFill>
              <a:srgbClr val="FFFF00"/>
            </a:solidFill>
            <a:miter lim="800000"/>
            <a:headEnd/>
            <a:tailEnd/>
          </a:ln>
          <a:effectLst>
            <a:outerShdw dist="35921" dir="2700000" algn="ctr" rotWithShape="0">
              <a:schemeClr val="bg2"/>
            </a:outerShdw>
          </a:effectLst>
        </p:spPr>
        <p:txBody>
          <a:bodyP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spcBef>
                <a:spcPct val="50000"/>
              </a:spcBef>
            </a:pPr>
            <a:r>
              <a:rPr kumimoji="1" lang="zh-CN" altLang="en-US" sz="2800" b="0">
                <a:solidFill>
                  <a:schemeClr val="tx1"/>
                </a:solidFill>
                <a:latin typeface="Times New Roman" pitchFamily="18" charset="0"/>
                <a:ea typeface="宋体" pitchFamily="2" charset="-122"/>
              </a:rPr>
              <a:t>例</a:t>
            </a:r>
            <a:r>
              <a:rPr kumimoji="1" lang="en-US" altLang="zh-CN" sz="2800" b="0">
                <a:solidFill>
                  <a:schemeClr val="tx1"/>
                </a:solidFill>
                <a:latin typeface="Times New Roman" pitchFamily="18" charset="0"/>
                <a:ea typeface="宋体" pitchFamily="2" charset="-122"/>
              </a:rPr>
              <a:t>1</a:t>
            </a:r>
          </a:p>
        </p:txBody>
      </p:sp>
      <p:pic>
        <p:nvPicPr>
          <p:cNvPr id="17" name="图片 16">
            <a:hlinkClick r:id="" action="ppaction://hlinkshowjump?jump=lastslideviewed"/>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0434" y="5591523"/>
            <a:ext cx="410465" cy="410465"/>
          </a:xfrm>
          <a:prstGeom prst="rect">
            <a:avLst/>
          </a:prstGeom>
        </p:spPr>
      </p:pic>
      <p:sp>
        <p:nvSpPr>
          <p:cNvPr id="2" name="圆角矩形 1"/>
          <p:cNvSpPr/>
          <p:nvPr/>
        </p:nvSpPr>
        <p:spPr>
          <a:xfrm>
            <a:off x="611561" y="2933943"/>
            <a:ext cx="7908552" cy="243027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spcBef>
                <a:spcPts val="1200"/>
              </a:spcBef>
              <a:buClr>
                <a:schemeClr val="folHlink"/>
              </a:buClr>
              <a:buSzPct val="60000"/>
              <a:buFont typeface="Wingdings" pitchFamily="2" charset="2"/>
              <a:buNone/>
            </a:pPr>
            <a:r>
              <a:rPr kumimoji="1" lang="zh-CN" altLang="en-US" sz="3200" dirty="0">
                <a:solidFill>
                  <a:srgbClr val="0000FF"/>
                </a:solidFill>
                <a:latin typeface="Times New Roman" pitchFamily="18" charset="0"/>
              </a:rPr>
              <a:t>是否写入</a:t>
            </a:r>
            <a:r>
              <a:rPr kumimoji="1" lang="en-US" altLang="zh-CN" sz="3200" dirty="0">
                <a:solidFill>
                  <a:srgbClr val="0000FF"/>
                </a:solidFill>
                <a:latin typeface="Times New Roman" pitchFamily="18" charset="0"/>
              </a:rPr>
              <a:t>ICW4</a:t>
            </a:r>
          </a:p>
          <a:p>
            <a:pPr>
              <a:spcBef>
                <a:spcPts val="1200"/>
              </a:spcBef>
              <a:buClr>
                <a:schemeClr val="folHlink"/>
              </a:buClr>
              <a:buSzPct val="60000"/>
              <a:buFont typeface="Wingdings" pitchFamily="2" charset="2"/>
              <a:buNone/>
            </a:pPr>
            <a:r>
              <a:rPr kumimoji="1" lang="en-US" altLang="zh-CN" sz="3200" dirty="0">
                <a:solidFill>
                  <a:srgbClr val="0000FF"/>
                </a:solidFill>
                <a:latin typeface="Times New Roman" pitchFamily="18" charset="0"/>
              </a:rPr>
              <a:t>IC4</a:t>
            </a:r>
            <a:r>
              <a:rPr kumimoji="1" lang="zh-CN" altLang="en-US" sz="3200" dirty="0">
                <a:solidFill>
                  <a:srgbClr val="0000FF"/>
                </a:solidFill>
                <a:latin typeface="Times New Roman" pitchFamily="18" charset="0"/>
              </a:rPr>
              <a:t>＝</a:t>
            </a:r>
            <a:r>
              <a:rPr kumimoji="1" lang="en-US" altLang="zh-CN" sz="3200" dirty="0">
                <a:solidFill>
                  <a:srgbClr val="0000FF"/>
                </a:solidFill>
                <a:latin typeface="Times New Roman" pitchFamily="18" charset="0"/>
              </a:rPr>
              <a:t>1</a:t>
            </a:r>
            <a:r>
              <a:rPr kumimoji="1" lang="zh-CN" altLang="en-US" sz="3200" dirty="0">
                <a:solidFill>
                  <a:srgbClr val="0000FF"/>
                </a:solidFill>
                <a:latin typeface="Times New Roman" pitchFamily="18" charset="0"/>
              </a:rPr>
              <a:t>，要写入</a:t>
            </a:r>
            <a:r>
              <a:rPr kumimoji="1" lang="en-US" altLang="zh-CN" sz="3200" dirty="0">
                <a:solidFill>
                  <a:srgbClr val="0000FF"/>
                </a:solidFill>
                <a:latin typeface="Times New Roman" pitchFamily="18" charset="0"/>
              </a:rPr>
              <a:t>ICW4</a:t>
            </a:r>
          </a:p>
          <a:p>
            <a:pPr>
              <a:spcBef>
                <a:spcPts val="1200"/>
              </a:spcBef>
              <a:buClr>
                <a:schemeClr val="folHlink"/>
              </a:buClr>
              <a:buSzPct val="60000"/>
              <a:buFont typeface="Wingdings" pitchFamily="2" charset="2"/>
              <a:buNone/>
            </a:pPr>
            <a:r>
              <a:rPr kumimoji="1" lang="en-US" altLang="zh-CN" sz="3200" dirty="0">
                <a:solidFill>
                  <a:srgbClr val="0000FF"/>
                </a:solidFill>
                <a:latin typeface="Times New Roman" pitchFamily="18" charset="0"/>
              </a:rPr>
              <a:t>IC4</a:t>
            </a:r>
            <a:r>
              <a:rPr kumimoji="1" lang="zh-CN" altLang="en-US" sz="3200" dirty="0">
                <a:solidFill>
                  <a:srgbClr val="0000FF"/>
                </a:solidFill>
                <a:latin typeface="Times New Roman" pitchFamily="18" charset="0"/>
              </a:rPr>
              <a:t>＝</a:t>
            </a:r>
            <a:r>
              <a:rPr kumimoji="1" lang="en-US" altLang="zh-CN" sz="3200" dirty="0">
                <a:solidFill>
                  <a:srgbClr val="0000FF"/>
                </a:solidFill>
                <a:latin typeface="Times New Roman" pitchFamily="18" charset="0"/>
              </a:rPr>
              <a:t>0</a:t>
            </a:r>
            <a:r>
              <a:rPr kumimoji="1" lang="zh-CN" altLang="en-US" sz="3200" dirty="0">
                <a:solidFill>
                  <a:srgbClr val="0000FF"/>
                </a:solidFill>
                <a:latin typeface="Times New Roman" pitchFamily="18" charset="0"/>
              </a:rPr>
              <a:t>，不写入</a:t>
            </a:r>
            <a:r>
              <a:rPr kumimoji="1" lang="en-US" altLang="zh-CN" sz="3200" dirty="0">
                <a:solidFill>
                  <a:srgbClr val="0000FF"/>
                </a:solidFill>
                <a:latin typeface="Times New Roman" pitchFamily="18" charset="0"/>
              </a:rPr>
              <a:t>ICW4</a:t>
            </a:r>
            <a:r>
              <a:rPr kumimoji="1" lang="zh-CN" altLang="en-US" sz="3200" dirty="0">
                <a:solidFill>
                  <a:srgbClr val="0000FF"/>
                </a:solidFill>
                <a:latin typeface="Times New Roman" pitchFamily="18" charset="0"/>
              </a:rPr>
              <a:t>，即</a:t>
            </a:r>
            <a:r>
              <a:rPr kumimoji="1" lang="en-US" altLang="zh-CN" sz="3200" dirty="0">
                <a:solidFill>
                  <a:srgbClr val="0000FF"/>
                </a:solidFill>
                <a:latin typeface="Times New Roman" pitchFamily="18" charset="0"/>
              </a:rPr>
              <a:t>ICW4</a:t>
            </a:r>
            <a:r>
              <a:rPr kumimoji="1" lang="zh-CN" altLang="en-US" sz="3200" dirty="0">
                <a:solidFill>
                  <a:srgbClr val="0000FF"/>
                </a:solidFill>
                <a:latin typeface="Times New Roman" pitchFamily="18" charset="0"/>
              </a:rPr>
              <a:t>规定的位全为</a:t>
            </a:r>
            <a:r>
              <a:rPr kumimoji="1" lang="en-US" altLang="zh-CN" sz="3200" dirty="0" smtClean="0">
                <a:solidFill>
                  <a:srgbClr val="0000FF"/>
                </a:solidFill>
                <a:latin typeface="Times New Roman" pitchFamily="18" charset="0"/>
              </a:rPr>
              <a:t>0</a:t>
            </a:r>
            <a:endParaRPr kumimoji="1" lang="en-US" altLang="zh-CN" sz="3200" dirty="0">
              <a:solidFill>
                <a:srgbClr val="0000FF"/>
              </a:solidFill>
              <a:latin typeface="Times New Roman" pitchFamily="18" charset="0"/>
            </a:endParaRPr>
          </a:p>
        </p:txBody>
      </p:sp>
    </p:spTree>
    <p:extLst>
      <p:ext uri="{BB962C8B-B14F-4D97-AF65-F5344CB8AC3E}">
        <p14:creationId xmlns:p14="http://schemas.microsoft.com/office/powerpoint/2010/main" val="2548873019"/>
      </p:ext>
    </p:extLst>
  </p:cSld>
  <p:clrMapOvr>
    <a:masterClrMapping/>
  </p:clrMapOvr>
  <p:transition spd="slow">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304800" y="104775"/>
            <a:ext cx="8421688" cy="5334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kern="1200">
                <a:solidFill>
                  <a:srgbClr val="000099"/>
                </a:solidFill>
                <a:latin typeface="+mn-lt"/>
                <a:ea typeface="+mn-ea"/>
                <a:cs typeface="+mn-cs"/>
              </a:rPr>
              <a:t>ICW2    </a:t>
            </a:r>
            <a:r>
              <a:rPr lang="zh-CN" altLang="en-US" kern="1200">
                <a:solidFill>
                  <a:srgbClr val="000099"/>
                </a:solidFill>
                <a:latin typeface="+mn-lt"/>
                <a:ea typeface="+mn-ea"/>
                <a:cs typeface="+mn-cs"/>
              </a:rPr>
              <a:t>设置中断类型码</a:t>
            </a:r>
          </a:p>
        </p:txBody>
      </p:sp>
      <p:sp>
        <p:nvSpPr>
          <p:cNvPr id="70659" name="Rectangle 3"/>
          <p:cNvSpPr>
            <a:spLocks noGrp="1" noChangeArrowheads="1"/>
          </p:cNvSpPr>
          <p:nvPr>
            <p:ph type="body" idx="1"/>
          </p:nvPr>
        </p:nvSpPr>
        <p:spPr>
          <a:xfrm>
            <a:off x="247650" y="1995361"/>
            <a:ext cx="8458200" cy="4110874"/>
          </a:xfrm>
          <a:noFill/>
        </p:spPr>
        <p:txBody>
          <a:bodyPr lIns="92075" tIns="46038" rIns="92075" bIns="46038"/>
          <a:lstStyle/>
          <a:p>
            <a:pPr eaLnBrk="1" hangingPunct="1"/>
            <a:r>
              <a:rPr lang="zh-CN" altLang="en-US" dirty="0" smtClean="0"/>
              <a:t>在写</a:t>
            </a:r>
            <a:r>
              <a:rPr lang="en-US" altLang="en-US" dirty="0" smtClean="0"/>
              <a:t>ICW</a:t>
            </a:r>
            <a:r>
              <a:rPr lang="en-US" altLang="en-US" baseline="-25000" dirty="0" smtClean="0"/>
              <a:t>1</a:t>
            </a:r>
            <a:r>
              <a:rPr lang="zh-CN" altLang="en-US" dirty="0" smtClean="0"/>
              <a:t>之后，对</a:t>
            </a:r>
            <a:r>
              <a:rPr lang="en-US" altLang="en-US" dirty="0" smtClean="0"/>
              <a:t>A</a:t>
            </a:r>
            <a:r>
              <a:rPr lang="en-US" altLang="en-US" baseline="-25000" dirty="0" smtClean="0"/>
              <a:t>0</a:t>
            </a:r>
            <a:r>
              <a:rPr lang="en-US" altLang="en-US" dirty="0" smtClean="0"/>
              <a:t>=1</a:t>
            </a:r>
            <a:r>
              <a:rPr lang="zh-CN" altLang="en-US" dirty="0" smtClean="0"/>
              <a:t>的端口第一次写入的数据是</a:t>
            </a:r>
            <a:r>
              <a:rPr lang="en-US" altLang="zh-CN" dirty="0" smtClean="0"/>
              <a:t>ICW</a:t>
            </a:r>
            <a:r>
              <a:rPr lang="en-US" altLang="zh-CN" baseline="-25000" dirty="0" smtClean="0"/>
              <a:t>2 </a:t>
            </a:r>
            <a:r>
              <a:rPr lang="zh-CN" altLang="en-US" dirty="0" smtClean="0"/>
              <a:t>。</a:t>
            </a:r>
          </a:p>
          <a:p>
            <a:pPr eaLnBrk="1" hangingPunct="1"/>
            <a:r>
              <a:rPr lang="zh-CN" altLang="en-US" dirty="0" smtClean="0"/>
              <a:t>在</a:t>
            </a:r>
            <a:r>
              <a:rPr lang="en-US" altLang="zh-CN" dirty="0" smtClean="0"/>
              <a:t>8086/8088</a:t>
            </a:r>
            <a:r>
              <a:rPr lang="zh-CN" altLang="en-US" dirty="0" smtClean="0"/>
              <a:t>系统中，设置</a:t>
            </a:r>
            <a:r>
              <a:rPr lang="en-US" altLang="zh-CN" dirty="0" smtClean="0"/>
              <a:t>D</a:t>
            </a:r>
            <a:r>
              <a:rPr lang="en-US" altLang="zh-CN" baseline="-25000" dirty="0" smtClean="0"/>
              <a:t>7</a:t>
            </a:r>
            <a:r>
              <a:rPr lang="en-US" altLang="zh-CN" dirty="0" smtClean="0"/>
              <a:t>~D</a:t>
            </a:r>
            <a:r>
              <a:rPr lang="en-US" altLang="zh-CN" baseline="-25000" dirty="0" smtClean="0"/>
              <a:t>3</a:t>
            </a:r>
            <a:r>
              <a:rPr lang="zh-CN" altLang="en-US" dirty="0" smtClean="0"/>
              <a:t>，</a:t>
            </a:r>
            <a:r>
              <a:rPr lang="en-US" altLang="zh-CN" dirty="0" smtClean="0"/>
              <a:t>D</a:t>
            </a:r>
            <a:r>
              <a:rPr lang="en-US" altLang="zh-CN" baseline="-25000" dirty="0" smtClean="0"/>
              <a:t>2</a:t>
            </a:r>
            <a:r>
              <a:rPr lang="en-US" altLang="zh-CN" dirty="0" smtClean="0"/>
              <a:t>~D</a:t>
            </a:r>
            <a:r>
              <a:rPr lang="en-US" altLang="zh-CN" baseline="-25000" dirty="0" smtClean="0"/>
              <a:t>0</a:t>
            </a:r>
            <a:r>
              <a:rPr lang="zh-CN" altLang="en-US" dirty="0" smtClean="0"/>
              <a:t>无效（由</a:t>
            </a:r>
            <a:r>
              <a:rPr lang="en-US" altLang="zh-CN" dirty="0" smtClean="0"/>
              <a:t>8259A</a:t>
            </a:r>
            <a:r>
              <a:rPr lang="zh-CN" altLang="en-US" dirty="0" smtClean="0"/>
              <a:t>根据</a:t>
            </a:r>
            <a:r>
              <a:rPr lang="en-US" altLang="en-US" dirty="0" smtClean="0"/>
              <a:t>IR</a:t>
            </a:r>
            <a:r>
              <a:rPr lang="en-US" altLang="en-US" baseline="-25000" dirty="0" smtClean="0"/>
              <a:t>0</a:t>
            </a:r>
            <a:r>
              <a:rPr lang="en-US" altLang="en-US" dirty="0" smtClean="0"/>
              <a:t>~IR</a:t>
            </a:r>
            <a:r>
              <a:rPr lang="en-US" altLang="en-US" baseline="-25000" dirty="0" smtClean="0"/>
              <a:t>7</a:t>
            </a:r>
            <a:r>
              <a:rPr lang="zh-CN" altLang="en-US" dirty="0" smtClean="0"/>
              <a:t>自动填充为</a:t>
            </a:r>
            <a:r>
              <a:rPr lang="en-US" altLang="zh-CN" dirty="0" smtClean="0"/>
              <a:t>000~111</a:t>
            </a:r>
            <a:r>
              <a:rPr lang="zh-CN" altLang="en-US" dirty="0" smtClean="0"/>
              <a:t>）。</a:t>
            </a:r>
          </a:p>
          <a:p>
            <a:pPr eaLnBrk="1" hangingPunct="1"/>
            <a:r>
              <a:rPr lang="zh-CN" altLang="en-US" dirty="0" smtClean="0"/>
              <a:t>应用实例：在</a:t>
            </a:r>
            <a:r>
              <a:rPr lang="en-US" altLang="en-US" dirty="0" smtClean="0"/>
              <a:t>PC/XT</a:t>
            </a:r>
            <a:r>
              <a:rPr lang="zh-CN" altLang="en-US" dirty="0" smtClean="0"/>
              <a:t>中</a:t>
            </a:r>
            <a:r>
              <a:rPr lang="en-US" altLang="zh-CN" dirty="0" smtClean="0"/>
              <a:t>ICW</a:t>
            </a:r>
            <a:r>
              <a:rPr lang="en-US" altLang="zh-CN" baseline="-25000" dirty="0" smtClean="0"/>
              <a:t>2</a:t>
            </a:r>
            <a:r>
              <a:rPr lang="zh-CN" altLang="en-US" dirty="0" smtClean="0"/>
              <a:t>为</a:t>
            </a:r>
            <a:r>
              <a:rPr lang="en-US" altLang="zh-CN" dirty="0" smtClean="0"/>
              <a:t>00001000</a:t>
            </a:r>
            <a:r>
              <a:rPr lang="en-US" altLang="en-US" dirty="0" smtClean="0"/>
              <a:t>B</a:t>
            </a:r>
            <a:r>
              <a:rPr lang="zh-CN" altLang="en-US" dirty="0" smtClean="0"/>
              <a:t>，则</a:t>
            </a:r>
          </a:p>
          <a:p>
            <a:pPr eaLnBrk="1" hangingPunct="1">
              <a:buFontTx/>
              <a:buNone/>
            </a:pPr>
            <a:r>
              <a:rPr lang="zh-CN" altLang="en-US" dirty="0" smtClean="0"/>
              <a:t>	 中断号：类型号                       中断号：类型号</a:t>
            </a:r>
          </a:p>
          <a:p>
            <a:pPr eaLnBrk="1" hangingPunct="1">
              <a:buFontTx/>
              <a:buNone/>
            </a:pPr>
            <a:r>
              <a:rPr lang="zh-CN" altLang="en-US" dirty="0" smtClean="0"/>
              <a:t>		</a:t>
            </a:r>
            <a:r>
              <a:rPr lang="en-US" altLang="en-US" dirty="0" smtClean="0"/>
              <a:t>IR</a:t>
            </a:r>
            <a:r>
              <a:rPr lang="en-US" altLang="en-US" baseline="-25000" dirty="0" smtClean="0"/>
              <a:t>0</a:t>
            </a:r>
            <a:r>
              <a:rPr lang="zh-CN" altLang="en-US" dirty="0" smtClean="0"/>
              <a:t>：</a:t>
            </a:r>
            <a:r>
              <a:rPr lang="en-US" altLang="zh-CN" dirty="0" smtClean="0"/>
              <a:t>08H    </a:t>
            </a:r>
            <a:r>
              <a:rPr lang="zh-CN" altLang="en-US" dirty="0" smtClean="0"/>
              <a:t>时钟中断       	</a:t>
            </a:r>
            <a:r>
              <a:rPr lang="en-US" altLang="en-US" dirty="0" smtClean="0"/>
              <a:t>IR</a:t>
            </a:r>
            <a:r>
              <a:rPr lang="en-US" altLang="en-US" baseline="-25000" dirty="0" smtClean="0"/>
              <a:t>4</a:t>
            </a:r>
            <a:r>
              <a:rPr lang="zh-CN" altLang="en-US" dirty="0" smtClean="0"/>
              <a:t>：</a:t>
            </a:r>
            <a:r>
              <a:rPr lang="en-US" altLang="zh-CN" dirty="0" smtClean="0"/>
              <a:t>0CH    COM1</a:t>
            </a:r>
          </a:p>
          <a:p>
            <a:pPr eaLnBrk="1" hangingPunct="1">
              <a:buFontTx/>
              <a:buNone/>
            </a:pPr>
            <a:r>
              <a:rPr lang="en-US" altLang="zh-CN" dirty="0" smtClean="0"/>
              <a:t>		</a:t>
            </a:r>
            <a:r>
              <a:rPr lang="en-US" altLang="en-US" dirty="0" smtClean="0"/>
              <a:t>IR</a:t>
            </a:r>
            <a:r>
              <a:rPr lang="en-US" altLang="en-US" baseline="-25000" dirty="0" smtClean="0"/>
              <a:t>1</a:t>
            </a:r>
            <a:r>
              <a:rPr lang="zh-CN" altLang="en-US" dirty="0" smtClean="0"/>
              <a:t>：</a:t>
            </a:r>
            <a:r>
              <a:rPr lang="en-US" altLang="zh-CN" dirty="0" smtClean="0"/>
              <a:t>09H    </a:t>
            </a:r>
            <a:r>
              <a:rPr lang="zh-CN" altLang="en-US" dirty="0" smtClean="0"/>
              <a:t>键盘中断 	</a:t>
            </a:r>
            <a:r>
              <a:rPr lang="en-US" altLang="zh-CN" dirty="0" smtClean="0"/>
              <a:t>IR</a:t>
            </a:r>
            <a:r>
              <a:rPr lang="en-US" altLang="zh-CN" baseline="-25000" dirty="0" smtClean="0"/>
              <a:t>5</a:t>
            </a:r>
            <a:r>
              <a:rPr lang="zh-CN" altLang="en-US" dirty="0" smtClean="0"/>
              <a:t>：</a:t>
            </a:r>
            <a:r>
              <a:rPr lang="en-US" altLang="zh-CN" dirty="0" smtClean="0"/>
              <a:t>0DH    </a:t>
            </a:r>
            <a:r>
              <a:rPr lang="zh-CN" altLang="en-US" dirty="0" smtClean="0"/>
              <a:t>硬盘 </a:t>
            </a:r>
          </a:p>
          <a:p>
            <a:pPr eaLnBrk="1" hangingPunct="1">
              <a:buFontTx/>
              <a:buNone/>
            </a:pPr>
            <a:r>
              <a:rPr lang="zh-CN" altLang="zh-CN" dirty="0" smtClean="0"/>
              <a:t>		</a:t>
            </a:r>
            <a:r>
              <a:rPr lang="en-US" altLang="en-US" dirty="0" smtClean="0"/>
              <a:t>IR</a:t>
            </a:r>
            <a:r>
              <a:rPr lang="en-US" altLang="en-US" baseline="-25000" dirty="0" smtClean="0"/>
              <a:t>2</a:t>
            </a:r>
            <a:r>
              <a:rPr lang="zh-CN" altLang="en-US" dirty="0" smtClean="0"/>
              <a:t>：</a:t>
            </a:r>
            <a:r>
              <a:rPr lang="en-US" altLang="zh-CN" dirty="0" smtClean="0"/>
              <a:t>0AH    </a:t>
            </a:r>
            <a:r>
              <a:rPr lang="zh-CN" altLang="en-US" dirty="0" smtClean="0"/>
              <a:t>保留 		</a:t>
            </a:r>
            <a:r>
              <a:rPr lang="en-US" altLang="zh-CN" dirty="0" smtClean="0"/>
              <a:t>IR</a:t>
            </a:r>
            <a:r>
              <a:rPr lang="en-US" altLang="zh-CN" baseline="-25000" dirty="0" smtClean="0"/>
              <a:t>6</a:t>
            </a:r>
            <a:r>
              <a:rPr lang="zh-CN" altLang="en-US" dirty="0" smtClean="0"/>
              <a:t>：</a:t>
            </a:r>
            <a:r>
              <a:rPr lang="en-US" altLang="zh-CN" dirty="0" smtClean="0"/>
              <a:t>0EH    </a:t>
            </a:r>
            <a:r>
              <a:rPr lang="zh-CN" altLang="en-US" dirty="0" smtClean="0"/>
              <a:t>软盘</a:t>
            </a:r>
          </a:p>
          <a:p>
            <a:pPr eaLnBrk="1" hangingPunct="1">
              <a:buFontTx/>
              <a:buNone/>
            </a:pPr>
            <a:r>
              <a:rPr lang="zh-CN" altLang="zh-CN" dirty="0" smtClean="0"/>
              <a:t>		</a:t>
            </a:r>
            <a:r>
              <a:rPr lang="en-US" altLang="en-US" dirty="0" smtClean="0"/>
              <a:t>IR</a:t>
            </a:r>
            <a:r>
              <a:rPr lang="en-US" altLang="en-US" baseline="-25000" dirty="0" smtClean="0"/>
              <a:t>3</a:t>
            </a:r>
            <a:r>
              <a:rPr lang="zh-CN" altLang="en-US" dirty="0" smtClean="0"/>
              <a:t>：</a:t>
            </a:r>
            <a:r>
              <a:rPr lang="en-US" altLang="zh-CN" dirty="0" smtClean="0"/>
              <a:t>0BH    COM2		I</a:t>
            </a:r>
            <a:r>
              <a:rPr lang="en-US" altLang="en-US" dirty="0" smtClean="0"/>
              <a:t>R</a:t>
            </a:r>
            <a:r>
              <a:rPr lang="en-US" altLang="en-US" baseline="-25000" dirty="0" smtClean="0"/>
              <a:t>7</a:t>
            </a:r>
            <a:r>
              <a:rPr lang="zh-CN" altLang="en-US" dirty="0" smtClean="0"/>
              <a:t>：</a:t>
            </a:r>
            <a:r>
              <a:rPr lang="en-US" altLang="zh-CN" dirty="0" smtClean="0"/>
              <a:t>0FH     L</a:t>
            </a:r>
            <a:r>
              <a:rPr lang="en-US" altLang="en-US" dirty="0" smtClean="0"/>
              <a:t>PT1</a:t>
            </a:r>
            <a:endParaRPr lang="en-US" altLang="zh-CN" dirty="0" smtClean="0"/>
          </a:p>
        </p:txBody>
      </p:sp>
      <p:grpSp>
        <p:nvGrpSpPr>
          <p:cNvPr id="70660" name="Group 4"/>
          <p:cNvGrpSpPr>
            <a:grpSpLocks/>
          </p:cNvGrpSpPr>
          <p:nvPr/>
        </p:nvGrpSpPr>
        <p:grpSpPr bwMode="auto">
          <a:xfrm>
            <a:off x="381000" y="863225"/>
            <a:ext cx="8305800" cy="990600"/>
            <a:chOff x="192" y="432"/>
            <a:chExt cx="5232" cy="624"/>
          </a:xfrm>
        </p:grpSpPr>
        <p:grpSp>
          <p:nvGrpSpPr>
            <p:cNvPr id="70665" name="Group 5"/>
            <p:cNvGrpSpPr>
              <a:grpSpLocks/>
            </p:cNvGrpSpPr>
            <p:nvPr/>
          </p:nvGrpSpPr>
          <p:grpSpPr bwMode="auto">
            <a:xfrm>
              <a:off x="816" y="432"/>
              <a:ext cx="4608" cy="624"/>
              <a:chOff x="576" y="1728"/>
              <a:chExt cx="4608" cy="624"/>
            </a:xfrm>
          </p:grpSpPr>
          <p:sp>
            <p:nvSpPr>
              <p:cNvPr id="70677" name="Rectangle 6"/>
              <p:cNvSpPr>
                <a:spLocks noChangeArrowheads="1"/>
              </p:cNvSpPr>
              <p:nvPr/>
            </p:nvSpPr>
            <p:spPr bwMode="auto">
              <a:xfrm>
                <a:off x="576" y="2016"/>
                <a:ext cx="576" cy="336"/>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70678" name="Text Box 7"/>
              <p:cNvSpPr txBox="1">
                <a:spLocks noChangeArrowheads="1"/>
              </p:cNvSpPr>
              <p:nvPr/>
            </p:nvSpPr>
            <p:spPr bwMode="auto">
              <a:xfrm>
                <a:off x="730" y="1728"/>
                <a:ext cx="435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r>
                  <a:rPr kumimoji="1" lang="en-US" altLang="zh-CN" sz="2400" b="0" dirty="0">
                    <a:solidFill>
                      <a:srgbClr val="000099"/>
                    </a:solidFill>
                    <a:ea typeface="宋体" pitchFamily="2" charset="-122"/>
                  </a:rPr>
                  <a:t>D</a:t>
                </a:r>
                <a:r>
                  <a:rPr kumimoji="1" lang="en-US" altLang="zh-CN" sz="2400" b="0" baseline="-25000" dirty="0">
                    <a:solidFill>
                      <a:srgbClr val="000099"/>
                    </a:solidFill>
                    <a:ea typeface="宋体" pitchFamily="2" charset="-122"/>
                  </a:rPr>
                  <a:t>7</a:t>
                </a:r>
                <a:r>
                  <a:rPr kumimoji="1" lang="en-US" altLang="zh-CN" sz="2400" b="0" dirty="0">
                    <a:solidFill>
                      <a:srgbClr val="000099"/>
                    </a:solidFill>
                    <a:ea typeface="宋体" pitchFamily="2" charset="-122"/>
                  </a:rPr>
                  <a:t>	D</a:t>
                </a:r>
                <a:r>
                  <a:rPr kumimoji="1" lang="en-US" altLang="zh-CN" sz="2400" b="0" baseline="-25000" dirty="0">
                    <a:solidFill>
                      <a:srgbClr val="000099"/>
                    </a:solidFill>
                    <a:ea typeface="宋体" pitchFamily="2" charset="-122"/>
                  </a:rPr>
                  <a:t>6</a:t>
                </a:r>
                <a:r>
                  <a:rPr kumimoji="1" lang="en-US" altLang="zh-CN" sz="2400" b="0" dirty="0">
                    <a:solidFill>
                      <a:srgbClr val="000099"/>
                    </a:solidFill>
                    <a:ea typeface="宋体" pitchFamily="2" charset="-122"/>
                  </a:rPr>
                  <a:t>	D</a:t>
                </a:r>
                <a:r>
                  <a:rPr kumimoji="1" lang="en-US" altLang="zh-CN" sz="2400" b="0" baseline="-25000" dirty="0">
                    <a:solidFill>
                      <a:srgbClr val="000099"/>
                    </a:solidFill>
                    <a:ea typeface="宋体" pitchFamily="2" charset="-122"/>
                  </a:rPr>
                  <a:t>5	</a:t>
                </a:r>
                <a:r>
                  <a:rPr kumimoji="1" lang="en-US" altLang="zh-CN" sz="2400" b="0" dirty="0">
                    <a:solidFill>
                      <a:srgbClr val="000099"/>
                    </a:solidFill>
                    <a:ea typeface="宋体" pitchFamily="2" charset="-122"/>
                  </a:rPr>
                  <a:t>D</a:t>
                </a:r>
                <a:r>
                  <a:rPr kumimoji="1" lang="en-US" altLang="zh-CN" sz="2400" b="0" baseline="-25000" dirty="0">
                    <a:solidFill>
                      <a:srgbClr val="000099"/>
                    </a:solidFill>
                    <a:ea typeface="宋体" pitchFamily="2" charset="-122"/>
                  </a:rPr>
                  <a:t>4	</a:t>
                </a:r>
                <a:r>
                  <a:rPr kumimoji="1" lang="en-US" altLang="zh-CN" sz="2400" b="0" dirty="0">
                    <a:solidFill>
                      <a:srgbClr val="000099"/>
                    </a:solidFill>
                    <a:ea typeface="宋体" pitchFamily="2" charset="-122"/>
                  </a:rPr>
                  <a:t>D</a:t>
                </a:r>
                <a:r>
                  <a:rPr kumimoji="1" lang="en-US" altLang="zh-CN" sz="2400" b="0" baseline="-25000" dirty="0">
                    <a:solidFill>
                      <a:srgbClr val="000099"/>
                    </a:solidFill>
                    <a:ea typeface="宋体" pitchFamily="2" charset="-122"/>
                  </a:rPr>
                  <a:t>3</a:t>
                </a:r>
                <a:r>
                  <a:rPr kumimoji="1" lang="en-US" altLang="zh-CN" sz="2400" b="0" dirty="0">
                    <a:solidFill>
                      <a:srgbClr val="000099"/>
                    </a:solidFill>
                    <a:ea typeface="宋体" pitchFamily="2" charset="-122"/>
                  </a:rPr>
                  <a:t>	D</a:t>
                </a:r>
                <a:r>
                  <a:rPr kumimoji="1" lang="en-US" altLang="zh-CN" sz="2400" b="0" baseline="-25000" dirty="0">
                    <a:solidFill>
                      <a:srgbClr val="000099"/>
                    </a:solidFill>
                    <a:ea typeface="宋体" pitchFamily="2" charset="-122"/>
                  </a:rPr>
                  <a:t>2</a:t>
                </a:r>
                <a:r>
                  <a:rPr kumimoji="1" lang="en-US" altLang="zh-CN" sz="2400" b="0" dirty="0">
                    <a:solidFill>
                      <a:srgbClr val="000099"/>
                    </a:solidFill>
                    <a:ea typeface="宋体" pitchFamily="2" charset="-122"/>
                  </a:rPr>
                  <a:t>	D</a:t>
                </a:r>
                <a:r>
                  <a:rPr kumimoji="1" lang="en-US" altLang="zh-CN" sz="2400" b="0" baseline="-25000" dirty="0">
                    <a:solidFill>
                      <a:srgbClr val="000099"/>
                    </a:solidFill>
                    <a:ea typeface="宋体" pitchFamily="2" charset="-122"/>
                  </a:rPr>
                  <a:t>1	</a:t>
                </a:r>
                <a:r>
                  <a:rPr kumimoji="1" lang="en-US" altLang="zh-CN" sz="2400" b="0" dirty="0">
                    <a:solidFill>
                      <a:srgbClr val="000099"/>
                    </a:solidFill>
                    <a:ea typeface="宋体" pitchFamily="2" charset="-122"/>
                  </a:rPr>
                  <a:t>D</a:t>
                </a:r>
                <a:r>
                  <a:rPr kumimoji="1" lang="en-US" altLang="zh-CN" sz="2400" b="0" baseline="-25000" dirty="0">
                    <a:solidFill>
                      <a:srgbClr val="000099"/>
                    </a:solidFill>
                    <a:ea typeface="宋体" pitchFamily="2" charset="-122"/>
                  </a:rPr>
                  <a:t>0</a:t>
                </a:r>
                <a:endParaRPr kumimoji="1" lang="en-US" altLang="zh-CN" sz="2400" b="0" dirty="0">
                  <a:solidFill>
                    <a:srgbClr val="000099"/>
                  </a:solidFill>
                  <a:ea typeface="宋体" pitchFamily="2" charset="-122"/>
                </a:endParaRPr>
              </a:p>
            </p:txBody>
          </p:sp>
          <p:sp>
            <p:nvSpPr>
              <p:cNvPr id="70679" name="Rectangle 8"/>
              <p:cNvSpPr>
                <a:spLocks noChangeArrowheads="1"/>
              </p:cNvSpPr>
              <p:nvPr/>
            </p:nvSpPr>
            <p:spPr bwMode="auto">
              <a:xfrm>
                <a:off x="1152" y="2016"/>
                <a:ext cx="576" cy="336"/>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70680" name="Rectangle 9"/>
              <p:cNvSpPr>
                <a:spLocks noChangeArrowheads="1"/>
              </p:cNvSpPr>
              <p:nvPr/>
            </p:nvSpPr>
            <p:spPr bwMode="auto">
              <a:xfrm>
                <a:off x="1728" y="2016"/>
                <a:ext cx="576" cy="336"/>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70681" name="Rectangle 10"/>
              <p:cNvSpPr>
                <a:spLocks noChangeArrowheads="1"/>
              </p:cNvSpPr>
              <p:nvPr/>
            </p:nvSpPr>
            <p:spPr bwMode="auto">
              <a:xfrm>
                <a:off x="2304" y="2016"/>
                <a:ext cx="576" cy="336"/>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70682" name="Rectangle 11"/>
              <p:cNvSpPr>
                <a:spLocks noChangeArrowheads="1"/>
              </p:cNvSpPr>
              <p:nvPr/>
            </p:nvSpPr>
            <p:spPr bwMode="auto">
              <a:xfrm>
                <a:off x="2880" y="2016"/>
                <a:ext cx="576" cy="336"/>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70683" name="Rectangle 12"/>
              <p:cNvSpPr>
                <a:spLocks noChangeArrowheads="1"/>
              </p:cNvSpPr>
              <p:nvPr/>
            </p:nvSpPr>
            <p:spPr bwMode="auto">
              <a:xfrm>
                <a:off x="3456" y="2016"/>
                <a:ext cx="576" cy="336"/>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70684" name="Rectangle 13"/>
              <p:cNvSpPr>
                <a:spLocks noChangeArrowheads="1"/>
              </p:cNvSpPr>
              <p:nvPr/>
            </p:nvSpPr>
            <p:spPr bwMode="auto">
              <a:xfrm>
                <a:off x="4032" y="2016"/>
                <a:ext cx="576" cy="336"/>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70685" name="Rectangle 14"/>
              <p:cNvSpPr>
                <a:spLocks noChangeArrowheads="1"/>
              </p:cNvSpPr>
              <p:nvPr/>
            </p:nvSpPr>
            <p:spPr bwMode="auto">
              <a:xfrm>
                <a:off x="4608" y="2016"/>
                <a:ext cx="576" cy="336"/>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pSp>
        <p:sp>
          <p:nvSpPr>
            <p:cNvPr id="70666" name="Text Box 15"/>
            <p:cNvSpPr txBox="1">
              <a:spLocks noChangeArrowheads="1"/>
            </p:cNvSpPr>
            <p:nvPr/>
          </p:nvSpPr>
          <p:spPr bwMode="auto">
            <a:xfrm>
              <a:off x="2722" y="744"/>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dirty="0" smtClean="0">
                  <a:solidFill>
                    <a:srgbClr val="000099"/>
                  </a:solidFill>
                  <a:ea typeface="宋体" pitchFamily="2" charset="-122"/>
                </a:rPr>
                <a:t>?</a:t>
              </a:r>
              <a:endParaRPr kumimoji="1" lang="en-US" altLang="zh-CN" sz="2400" b="0" dirty="0">
                <a:solidFill>
                  <a:srgbClr val="000099"/>
                </a:solidFill>
                <a:ea typeface="宋体" pitchFamily="2" charset="-122"/>
              </a:endParaRPr>
            </a:p>
          </p:txBody>
        </p:sp>
        <p:sp>
          <p:nvSpPr>
            <p:cNvPr id="70667" name="Text Box 16"/>
            <p:cNvSpPr txBox="1">
              <a:spLocks noChangeArrowheads="1"/>
            </p:cNvSpPr>
            <p:nvPr/>
          </p:nvSpPr>
          <p:spPr bwMode="auto">
            <a:xfrm>
              <a:off x="993" y="744"/>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dirty="0" smtClean="0">
                  <a:solidFill>
                    <a:srgbClr val="000099"/>
                  </a:solidFill>
                  <a:ea typeface="宋体" pitchFamily="2" charset="-122"/>
                </a:rPr>
                <a:t>?</a:t>
              </a:r>
              <a:endParaRPr kumimoji="1" lang="en-US" altLang="zh-CN" sz="2400" b="0" dirty="0">
                <a:solidFill>
                  <a:srgbClr val="000099"/>
                </a:solidFill>
                <a:ea typeface="宋体" pitchFamily="2" charset="-122"/>
              </a:endParaRPr>
            </a:p>
          </p:txBody>
        </p:sp>
        <p:sp>
          <p:nvSpPr>
            <p:cNvPr id="70668" name="Text Box 17"/>
            <p:cNvSpPr txBox="1">
              <a:spLocks noChangeArrowheads="1"/>
            </p:cNvSpPr>
            <p:nvPr/>
          </p:nvSpPr>
          <p:spPr bwMode="auto">
            <a:xfrm>
              <a:off x="1562" y="744"/>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dirty="0" smtClean="0">
                  <a:solidFill>
                    <a:srgbClr val="000099"/>
                  </a:solidFill>
                  <a:ea typeface="宋体" pitchFamily="2" charset="-122"/>
                </a:rPr>
                <a:t>?</a:t>
              </a:r>
              <a:endParaRPr kumimoji="1" lang="en-US" altLang="zh-CN" sz="2400" b="0" dirty="0">
                <a:solidFill>
                  <a:srgbClr val="000099"/>
                </a:solidFill>
                <a:ea typeface="宋体" pitchFamily="2" charset="-122"/>
              </a:endParaRPr>
            </a:p>
          </p:txBody>
        </p:sp>
        <p:sp>
          <p:nvSpPr>
            <p:cNvPr id="70669" name="Text Box 18"/>
            <p:cNvSpPr txBox="1">
              <a:spLocks noChangeArrowheads="1"/>
            </p:cNvSpPr>
            <p:nvPr/>
          </p:nvSpPr>
          <p:spPr bwMode="auto">
            <a:xfrm>
              <a:off x="2152" y="744"/>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dirty="0" smtClean="0">
                  <a:solidFill>
                    <a:srgbClr val="000099"/>
                  </a:solidFill>
                  <a:ea typeface="宋体" pitchFamily="2" charset="-122"/>
                </a:rPr>
                <a:t>?</a:t>
              </a:r>
              <a:endParaRPr kumimoji="1" lang="en-US" altLang="zh-CN" sz="2400" b="0" dirty="0">
                <a:solidFill>
                  <a:srgbClr val="000099"/>
                </a:solidFill>
                <a:ea typeface="宋体" pitchFamily="2" charset="-122"/>
              </a:endParaRPr>
            </a:p>
          </p:txBody>
        </p:sp>
        <p:sp>
          <p:nvSpPr>
            <p:cNvPr id="70670" name="Text Box 19"/>
            <p:cNvSpPr txBox="1">
              <a:spLocks noChangeArrowheads="1"/>
            </p:cNvSpPr>
            <p:nvPr/>
          </p:nvSpPr>
          <p:spPr bwMode="auto">
            <a:xfrm>
              <a:off x="3878" y="744"/>
              <a:ext cx="2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X</a:t>
              </a:r>
            </a:p>
          </p:txBody>
        </p:sp>
        <p:sp>
          <p:nvSpPr>
            <p:cNvPr id="70671" name="Text Box 20"/>
            <p:cNvSpPr txBox="1">
              <a:spLocks noChangeArrowheads="1"/>
            </p:cNvSpPr>
            <p:nvPr/>
          </p:nvSpPr>
          <p:spPr bwMode="auto">
            <a:xfrm>
              <a:off x="4454" y="744"/>
              <a:ext cx="2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X</a:t>
              </a:r>
            </a:p>
          </p:txBody>
        </p:sp>
        <p:sp>
          <p:nvSpPr>
            <p:cNvPr id="70672" name="Text Box 21"/>
            <p:cNvSpPr txBox="1">
              <a:spLocks noChangeArrowheads="1"/>
            </p:cNvSpPr>
            <p:nvPr/>
          </p:nvSpPr>
          <p:spPr bwMode="auto">
            <a:xfrm>
              <a:off x="3285" y="744"/>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dirty="0" smtClean="0">
                  <a:solidFill>
                    <a:srgbClr val="000099"/>
                  </a:solidFill>
                  <a:ea typeface="宋体" pitchFamily="2" charset="-122"/>
                </a:rPr>
                <a:t>?</a:t>
              </a:r>
              <a:endParaRPr kumimoji="1" lang="zh-CN" altLang="zh-CN" sz="2400" b="0" dirty="0">
                <a:solidFill>
                  <a:srgbClr val="000099"/>
                </a:solidFill>
                <a:ea typeface="宋体" pitchFamily="2" charset="-122"/>
              </a:endParaRPr>
            </a:p>
          </p:txBody>
        </p:sp>
        <p:sp>
          <p:nvSpPr>
            <p:cNvPr id="70673" name="Text Box 22"/>
            <p:cNvSpPr txBox="1">
              <a:spLocks noChangeArrowheads="1"/>
            </p:cNvSpPr>
            <p:nvPr/>
          </p:nvSpPr>
          <p:spPr bwMode="auto">
            <a:xfrm>
              <a:off x="5016" y="744"/>
              <a:ext cx="2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X</a:t>
              </a:r>
            </a:p>
          </p:txBody>
        </p:sp>
        <p:sp>
          <p:nvSpPr>
            <p:cNvPr id="70674" name="Rectangle 23"/>
            <p:cNvSpPr>
              <a:spLocks noChangeArrowheads="1"/>
            </p:cNvSpPr>
            <p:nvPr/>
          </p:nvSpPr>
          <p:spPr bwMode="auto">
            <a:xfrm>
              <a:off x="192" y="720"/>
              <a:ext cx="432" cy="336"/>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70675" name="Text Box 24"/>
            <p:cNvSpPr txBox="1">
              <a:spLocks noChangeArrowheads="1"/>
            </p:cNvSpPr>
            <p:nvPr/>
          </p:nvSpPr>
          <p:spPr bwMode="auto">
            <a:xfrm>
              <a:off x="261" y="432"/>
              <a:ext cx="31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dirty="0">
                  <a:solidFill>
                    <a:srgbClr val="000099"/>
                  </a:solidFill>
                  <a:ea typeface="宋体" pitchFamily="2" charset="-122"/>
                </a:rPr>
                <a:t>A</a:t>
              </a:r>
              <a:r>
                <a:rPr kumimoji="1" lang="en-US" altLang="zh-CN" sz="2400" b="0" baseline="-25000" dirty="0">
                  <a:solidFill>
                    <a:srgbClr val="000099"/>
                  </a:solidFill>
                  <a:ea typeface="宋体" pitchFamily="2" charset="-122"/>
                </a:rPr>
                <a:t>0</a:t>
              </a:r>
              <a:endParaRPr kumimoji="1" lang="en-US" altLang="zh-CN" sz="2400" b="0" dirty="0">
                <a:solidFill>
                  <a:srgbClr val="000099"/>
                </a:solidFill>
                <a:ea typeface="宋体" pitchFamily="2" charset="-122"/>
              </a:endParaRPr>
            </a:p>
          </p:txBody>
        </p:sp>
        <p:sp>
          <p:nvSpPr>
            <p:cNvPr id="70676" name="Text Box 25"/>
            <p:cNvSpPr txBox="1">
              <a:spLocks noChangeArrowheads="1"/>
            </p:cNvSpPr>
            <p:nvPr/>
          </p:nvSpPr>
          <p:spPr bwMode="auto">
            <a:xfrm>
              <a:off x="305" y="744"/>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1</a:t>
              </a:r>
            </a:p>
          </p:txBody>
        </p:sp>
      </p:grpSp>
      <p:sp>
        <p:nvSpPr>
          <p:cNvPr id="70661" name="Line 26"/>
          <p:cNvSpPr>
            <a:spLocks noChangeShapeType="1"/>
          </p:cNvSpPr>
          <p:nvPr/>
        </p:nvSpPr>
        <p:spPr bwMode="auto">
          <a:xfrm>
            <a:off x="762000" y="4149080"/>
            <a:ext cx="7696200" cy="0"/>
          </a:xfrm>
          <a:prstGeom prst="line">
            <a:avLst/>
          </a:prstGeom>
          <a:noFill/>
          <a:ln w="28575">
            <a:solidFill>
              <a:srgbClr val="FF9933"/>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0662" name="Line 27"/>
          <p:cNvSpPr>
            <a:spLocks noChangeShapeType="1"/>
          </p:cNvSpPr>
          <p:nvPr/>
        </p:nvSpPr>
        <p:spPr bwMode="auto">
          <a:xfrm>
            <a:off x="4572000" y="3744035"/>
            <a:ext cx="0" cy="2362200"/>
          </a:xfrm>
          <a:prstGeom prst="line">
            <a:avLst/>
          </a:prstGeom>
          <a:noFill/>
          <a:ln w="28575">
            <a:solidFill>
              <a:srgbClr val="FF9933"/>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0663" name="Text Box 28">
            <a:hlinkClick r:id="rId3" action="ppaction://hlinksldjump"/>
          </p:cNvPr>
          <p:cNvSpPr txBox="1">
            <a:spLocks noChangeArrowheads="1"/>
          </p:cNvSpPr>
          <p:nvPr/>
        </p:nvSpPr>
        <p:spPr bwMode="auto">
          <a:xfrm>
            <a:off x="8217405" y="5488982"/>
            <a:ext cx="798512" cy="595313"/>
          </a:xfrm>
          <a:prstGeom prst="rect">
            <a:avLst/>
          </a:prstGeom>
          <a:solidFill>
            <a:srgbClr val="FF3300"/>
          </a:solidFill>
          <a:ln w="76200" cap="sq" cmpd="tri">
            <a:solidFill>
              <a:schemeClr val="tx2"/>
            </a:solidFill>
            <a:miter lim="800000"/>
            <a:headEnd/>
            <a:tailEnd/>
          </a:ln>
          <a:effectLst>
            <a:outerShdw dist="35921" dir="2700000" algn="ctr" rotWithShape="0">
              <a:schemeClr val="bg2"/>
            </a:outerShdw>
          </a:effectLst>
        </p:spPr>
        <p:txBody>
          <a:bodyP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spcBef>
                <a:spcPct val="50000"/>
              </a:spcBef>
            </a:pPr>
            <a:r>
              <a:rPr kumimoji="1" lang="zh-CN" altLang="en-US" sz="2800" b="0">
                <a:solidFill>
                  <a:schemeClr val="tx1"/>
                </a:solidFill>
                <a:latin typeface="Times New Roman" pitchFamily="18" charset="0"/>
                <a:ea typeface="宋体" pitchFamily="2" charset="-122"/>
              </a:rPr>
              <a:t>例</a:t>
            </a:r>
            <a:r>
              <a:rPr kumimoji="1" lang="en-US" altLang="zh-CN" sz="2800" b="0">
                <a:solidFill>
                  <a:schemeClr val="tx1"/>
                </a:solidFill>
                <a:latin typeface="Times New Roman" pitchFamily="18" charset="0"/>
                <a:ea typeface="宋体" pitchFamily="2" charset="-122"/>
              </a:rPr>
              <a:t>1</a:t>
            </a:r>
          </a:p>
        </p:txBody>
      </p:sp>
      <p:pic>
        <p:nvPicPr>
          <p:cNvPr id="30" name="图片 29">
            <a:hlinkClick r:id="" action="ppaction://hlinkshowjump?jump=lastslideviewed"/>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1428" y="4869160"/>
            <a:ext cx="410465" cy="410465"/>
          </a:xfrm>
          <a:prstGeom prst="rect">
            <a:avLst/>
          </a:prstGeom>
        </p:spPr>
      </p:pic>
    </p:spTree>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296863" y="150813"/>
            <a:ext cx="8421687" cy="5334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kern="1200">
                <a:solidFill>
                  <a:srgbClr val="000099"/>
                </a:solidFill>
                <a:latin typeface="+mn-lt"/>
                <a:ea typeface="+mn-ea"/>
                <a:cs typeface="+mn-cs"/>
              </a:rPr>
              <a:t>ICW3    </a:t>
            </a:r>
            <a:r>
              <a:rPr lang="zh-CN" altLang="en-US" kern="1200">
                <a:solidFill>
                  <a:srgbClr val="000099"/>
                </a:solidFill>
                <a:latin typeface="+mn-lt"/>
                <a:ea typeface="+mn-ea"/>
                <a:cs typeface="+mn-cs"/>
              </a:rPr>
              <a:t>设置级联</a:t>
            </a:r>
          </a:p>
        </p:txBody>
      </p:sp>
      <p:sp>
        <p:nvSpPr>
          <p:cNvPr id="71683" name="Rectangle 3"/>
          <p:cNvSpPr>
            <a:spLocks noGrp="1" noChangeArrowheads="1"/>
          </p:cNvSpPr>
          <p:nvPr>
            <p:ph type="body" idx="1"/>
          </p:nvPr>
        </p:nvSpPr>
        <p:spPr>
          <a:xfrm>
            <a:off x="479285" y="1016078"/>
            <a:ext cx="8458200" cy="567717"/>
          </a:xfrm>
          <a:noFill/>
        </p:spPr>
        <p:txBody>
          <a:bodyPr lIns="92075" tIns="46038" rIns="92075" bIns="46038"/>
          <a:lstStyle/>
          <a:p>
            <a:pPr eaLnBrk="1" hangingPunct="1"/>
            <a:r>
              <a:rPr lang="zh-CN" altLang="en-US" b="0" dirty="0" smtClean="0"/>
              <a:t>系统中有级联时（</a:t>
            </a:r>
            <a:r>
              <a:rPr lang="en-US" altLang="en-US" b="0" dirty="0" smtClean="0"/>
              <a:t>ICW</a:t>
            </a:r>
            <a:r>
              <a:rPr lang="en-US" altLang="en-US" b="0" baseline="-25000" dirty="0" smtClean="0"/>
              <a:t>1</a:t>
            </a:r>
            <a:r>
              <a:rPr lang="en-US" altLang="zh-CN" b="0" dirty="0" smtClean="0"/>
              <a:t>.SNGL=0</a:t>
            </a:r>
            <a:r>
              <a:rPr lang="zh-CN" altLang="en-US" b="0" dirty="0" smtClean="0"/>
              <a:t>），在</a:t>
            </a:r>
            <a:r>
              <a:rPr lang="en-US" altLang="en-US" b="0" dirty="0" smtClean="0"/>
              <a:t>ICW</a:t>
            </a:r>
            <a:r>
              <a:rPr lang="en-US" altLang="en-US" b="0" baseline="-25000" dirty="0" smtClean="0"/>
              <a:t>2</a:t>
            </a:r>
            <a:r>
              <a:rPr lang="zh-CN" altLang="en-US" b="0" dirty="0" smtClean="0"/>
              <a:t>之后写</a:t>
            </a:r>
            <a:r>
              <a:rPr lang="en-US" altLang="en-US" b="0" dirty="0" smtClean="0"/>
              <a:t>ICW</a:t>
            </a:r>
            <a:r>
              <a:rPr lang="en-US" altLang="en-US" b="0" baseline="-25000" dirty="0" smtClean="0"/>
              <a:t>3</a:t>
            </a:r>
            <a:r>
              <a:rPr lang="zh-CN" altLang="en-US" b="0" dirty="0" smtClean="0"/>
              <a:t>。</a:t>
            </a:r>
          </a:p>
        </p:txBody>
      </p:sp>
      <p:grpSp>
        <p:nvGrpSpPr>
          <p:cNvPr id="71684" name="Group 4"/>
          <p:cNvGrpSpPr>
            <a:grpSpLocks/>
          </p:cNvGrpSpPr>
          <p:nvPr/>
        </p:nvGrpSpPr>
        <p:grpSpPr bwMode="auto">
          <a:xfrm>
            <a:off x="514350" y="2348880"/>
            <a:ext cx="8305800" cy="955675"/>
            <a:chOff x="192" y="432"/>
            <a:chExt cx="5232" cy="602"/>
          </a:xfrm>
        </p:grpSpPr>
        <p:grpSp>
          <p:nvGrpSpPr>
            <p:cNvPr id="71710" name="Group 5"/>
            <p:cNvGrpSpPr>
              <a:grpSpLocks/>
            </p:cNvGrpSpPr>
            <p:nvPr/>
          </p:nvGrpSpPr>
          <p:grpSpPr bwMode="auto">
            <a:xfrm>
              <a:off x="816" y="432"/>
              <a:ext cx="4608" cy="602"/>
              <a:chOff x="576" y="1728"/>
              <a:chExt cx="4608" cy="602"/>
            </a:xfrm>
          </p:grpSpPr>
          <p:sp>
            <p:nvSpPr>
              <p:cNvPr id="71722" name="Rectangle 6"/>
              <p:cNvSpPr>
                <a:spLocks noChangeArrowheads="1"/>
              </p:cNvSpPr>
              <p:nvPr/>
            </p:nvSpPr>
            <p:spPr bwMode="auto">
              <a:xfrm>
                <a:off x="576"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71723" name="Text Box 7"/>
              <p:cNvSpPr txBox="1">
                <a:spLocks noChangeArrowheads="1"/>
              </p:cNvSpPr>
              <p:nvPr/>
            </p:nvSpPr>
            <p:spPr bwMode="auto">
              <a:xfrm>
                <a:off x="730" y="1728"/>
                <a:ext cx="435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r>
                  <a:rPr kumimoji="1" lang="en-US" altLang="zh-CN" sz="2400" b="0">
                    <a:solidFill>
                      <a:srgbClr val="000099"/>
                    </a:solidFill>
                    <a:ea typeface="宋体" pitchFamily="2" charset="-122"/>
                  </a:rPr>
                  <a:t>D</a:t>
                </a:r>
                <a:r>
                  <a:rPr kumimoji="1" lang="en-US" altLang="zh-CN" sz="2400" b="0" baseline="-25000">
                    <a:solidFill>
                      <a:srgbClr val="000099"/>
                    </a:solidFill>
                    <a:ea typeface="宋体" pitchFamily="2" charset="-122"/>
                  </a:rPr>
                  <a:t>7</a:t>
                </a:r>
                <a:r>
                  <a:rPr kumimoji="1" lang="en-US" altLang="zh-CN" sz="2400" b="0">
                    <a:solidFill>
                      <a:srgbClr val="000099"/>
                    </a:solidFill>
                    <a:ea typeface="宋体" pitchFamily="2" charset="-122"/>
                  </a:rPr>
                  <a:t>	D</a:t>
                </a:r>
                <a:r>
                  <a:rPr kumimoji="1" lang="en-US" altLang="zh-CN" sz="2400" b="0" baseline="-25000">
                    <a:solidFill>
                      <a:srgbClr val="000099"/>
                    </a:solidFill>
                    <a:ea typeface="宋体" pitchFamily="2" charset="-122"/>
                  </a:rPr>
                  <a:t>6</a:t>
                </a:r>
                <a:r>
                  <a:rPr kumimoji="1" lang="en-US" altLang="zh-CN" sz="2400" b="0">
                    <a:solidFill>
                      <a:srgbClr val="000099"/>
                    </a:solidFill>
                    <a:ea typeface="宋体" pitchFamily="2" charset="-122"/>
                  </a:rPr>
                  <a:t>	D</a:t>
                </a:r>
                <a:r>
                  <a:rPr kumimoji="1" lang="en-US" altLang="zh-CN" sz="2400" b="0" baseline="-25000">
                    <a:solidFill>
                      <a:srgbClr val="000099"/>
                    </a:solidFill>
                    <a:ea typeface="宋体" pitchFamily="2" charset="-122"/>
                  </a:rPr>
                  <a:t>5	</a:t>
                </a:r>
                <a:r>
                  <a:rPr kumimoji="1" lang="en-US" altLang="zh-CN" sz="2400" b="0">
                    <a:solidFill>
                      <a:srgbClr val="000099"/>
                    </a:solidFill>
                    <a:ea typeface="宋体" pitchFamily="2" charset="-122"/>
                  </a:rPr>
                  <a:t>D</a:t>
                </a:r>
                <a:r>
                  <a:rPr kumimoji="1" lang="en-US" altLang="zh-CN" sz="2400" b="0" baseline="-25000">
                    <a:solidFill>
                      <a:srgbClr val="000099"/>
                    </a:solidFill>
                    <a:ea typeface="宋体" pitchFamily="2" charset="-122"/>
                  </a:rPr>
                  <a:t>4	</a:t>
                </a:r>
                <a:r>
                  <a:rPr kumimoji="1" lang="en-US" altLang="zh-CN" sz="2400" b="0">
                    <a:solidFill>
                      <a:srgbClr val="000099"/>
                    </a:solidFill>
                    <a:ea typeface="宋体" pitchFamily="2" charset="-122"/>
                  </a:rPr>
                  <a:t>D</a:t>
                </a:r>
                <a:r>
                  <a:rPr kumimoji="1" lang="en-US" altLang="zh-CN" sz="2400" b="0" baseline="-25000">
                    <a:solidFill>
                      <a:srgbClr val="000099"/>
                    </a:solidFill>
                    <a:ea typeface="宋体" pitchFamily="2" charset="-122"/>
                  </a:rPr>
                  <a:t>3</a:t>
                </a:r>
                <a:r>
                  <a:rPr kumimoji="1" lang="en-US" altLang="zh-CN" sz="2400" b="0">
                    <a:solidFill>
                      <a:srgbClr val="000099"/>
                    </a:solidFill>
                    <a:ea typeface="宋体" pitchFamily="2" charset="-122"/>
                  </a:rPr>
                  <a:t>	D</a:t>
                </a:r>
                <a:r>
                  <a:rPr kumimoji="1" lang="en-US" altLang="zh-CN" sz="2400" b="0" baseline="-25000">
                    <a:solidFill>
                      <a:srgbClr val="000099"/>
                    </a:solidFill>
                    <a:ea typeface="宋体" pitchFamily="2" charset="-122"/>
                  </a:rPr>
                  <a:t>2</a:t>
                </a:r>
                <a:r>
                  <a:rPr kumimoji="1" lang="en-US" altLang="zh-CN" sz="2400" b="0">
                    <a:solidFill>
                      <a:srgbClr val="000099"/>
                    </a:solidFill>
                    <a:ea typeface="宋体" pitchFamily="2" charset="-122"/>
                  </a:rPr>
                  <a:t>	D</a:t>
                </a:r>
                <a:r>
                  <a:rPr kumimoji="1" lang="en-US" altLang="zh-CN" sz="2400" b="0" baseline="-25000">
                    <a:solidFill>
                      <a:srgbClr val="000099"/>
                    </a:solidFill>
                    <a:ea typeface="宋体" pitchFamily="2" charset="-122"/>
                  </a:rPr>
                  <a:t>1	</a:t>
                </a:r>
                <a:r>
                  <a:rPr kumimoji="1" lang="en-US" altLang="zh-CN" sz="2400" b="0">
                    <a:solidFill>
                      <a:srgbClr val="000099"/>
                    </a:solidFill>
                    <a:ea typeface="宋体" pitchFamily="2" charset="-122"/>
                  </a:rPr>
                  <a:t>D</a:t>
                </a:r>
                <a:r>
                  <a:rPr kumimoji="1" lang="en-US" altLang="zh-CN" sz="2400" b="0" baseline="-25000">
                    <a:solidFill>
                      <a:srgbClr val="000099"/>
                    </a:solidFill>
                    <a:ea typeface="宋体" pitchFamily="2" charset="-122"/>
                  </a:rPr>
                  <a:t>0</a:t>
                </a:r>
                <a:endParaRPr kumimoji="1" lang="en-US" altLang="zh-CN" sz="2400" b="0">
                  <a:solidFill>
                    <a:srgbClr val="000099"/>
                  </a:solidFill>
                  <a:ea typeface="宋体" pitchFamily="2" charset="-122"/>
                </a:endParaRPr>
              </a:p>
            </p:txBody>
          </p:sp>
          <p:sp>
            <p:nvSpPr>
              <p:cNvPr id="71724" name="Rectangle 8"/>
              <p:cNvSpPr>
                <a:spLocks noChangeArrowheads="1"/>
              </p:cNvSpPr>
              <p:nvPr/>
            </p:nvSpPr>
            <p:spPr bwMode="auto">
              <a:xfrm>
                <a:off x="1152"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71725" name="Rectangle 9"/>
              <p:cNvSpPr>
                <a:spLocks noChangeArrowheads="1"/>
              </p:cNvSpPr>
              <p:nvPr/>
            </p:nvSpPr>
            <p:spPr bwMode="auto">
              <a:xfrm>
                <a:off x="1728"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71726" name="Rectangle 10"/>
              <p:cNvSpPr>
                <a:spLocks noChangeArrowheads="1"/>
              </p:cNvSpPr>
              <p:nvPr/>
            </p:nvSpPr>
            <p:spPr bwMode="auto">
              <a:xfrm>
                <a:off x="2304"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71727" name="Rectangle 11"/>
              <p:cNvSpPr>
                <a:spLocks noChangeArrowheads="1"/>
              </p:cNvSpPr>
              <p:nvPr/>
            </p:nvSpPr>
            <p:spPr bwMode="auto">
              <a:xfrm>
                <a:off x="2880"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71728" name="Rectangle 12"/>
              <p:cNvSpPr>
                <a:spLocks noChangeArrowheads="1"/>
              </p:cNvSpPr>
              <p:nvPr/>
            </p:nvSpPr>
            <p:spPr bwMode="auto">
              <a:xfrm>
                <a:off x="3456"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71729" name="Rectangle 13"/>
              <p:cNvSpPr>
                <a:spLocks noChangeArrowheads="1"/>
              </p:cNvSpPr>
              <p:nvPr/>
            </p:nvSpPr>
            <p:spPr bwMode="auto">
              <a:xfrm>
                <a:off x="4032"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71730" name="Rectangle 14"/>
              <p:cNvSpPr>
                <a:spLocks noChangeArrowheads="1"/>
              </p:cNvSpPr>
              <p:nvPr/>
            </p:nvSpPr>
            <p:spPr bwMode="auto">
              <a:xfrm>
                <a:off x="4608"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grpSp>
        <p:sp>
          <p:nvSpPr>
            <p:cNvPr id="71711" name="Text Box 15"/>
            <p:cNvSpPr txBox="1">
              <a:spLocks noChangeArrowheads="1"/>
            </p:cNvSpPr>
            <p:nvPr/>
          </p:nvSpPr>
          <p:spPr bwMode="auto">
            <a:xfrm>
              <a:off x="2673" y="744"/>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0</a:t>
              </a:r>
            </a:p>
          </p:txBody>
        </p:sp>
        <p:sp>
          <p:nvSpPr>
            <p:cNvPr id="71712" name="Text Box 16"/>
            <p:cNvSpPr txBox="1">
              <a:spLocks noChangeArrowheads="1"/>
            </p:cNvSpPr>
            <p:nvPr/>
          </p:nvSpPr>
          <p:spPr bwMode="auto">
            <a:xfrm>
              <a:off x="960" y="744"/>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0</a:t>
              </a:r>
            </a:p>
          </p:txBody>
        </p:sp>
        <p:sp>
          <p:nvSpPr>
            <p:cNvPr id="71713" name="Text Box 17"/>
            <p:cNvSpPr txBox="1">
              <a:spLocks noChangeArrowheads="1"/>
            </p:cNvSpPr>
            <p:nvPr/>
          </p:nvSpPr>
          <p:spPr bwMode="auto">
            <a:xfrm>
              <a:off x="1584" y="744"/>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0</a:t>
              </a:r>
            </a:p>
          </p:txBody>
        </p:sp>
        <p:sp>
          <p:nvSpPr>
            <p:cNvPr id="71714" name="Text Box 18"/>
            <p:cNvSpPr txBox="1">
              <a:spLocks noChangeArrowheads="1"/>
            </p:cNvSpPr>
            <p:nvPr/>
          </p:nvSpPr>
          <p:spPr bwMode="auto">
            <a:xfrm>
              <a:off x="2160" y="744"/>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0</a:t>
              </a:r>
            </a:p>
          </p:txBody>
        </p:sp>
        <p:sp>
          <p:nvSpPr>
            <p:cNvPr id="71715" name="Text Box 19"/>
            <p:cNvSpPr txBox="1">
              <a:spLocks noChangeArrowheads="1"/>
            </p:cNvSpPr>
            <p:nvPr/>
          </p:nvSpPr>
          <p:spPr bwMode="auto">
            <a:xfrm>
              <a:off x="3888" y="744"/>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zh-CN" altLang="zh-CN" sz="2400" b="0">
                  <a:solidFill>
                    <a:srgbClr val="000099"/>
                  </a:solidFill>
                  <a:ea typeface="宋体" pitchFamily="2" charset="-122"/>
                </a:rPr>
                <a:t>1</a:t>
              </a:r>
            </a:p>
          </p:txBody>
        </p:sp>
        <p:sp>
          <p:nvSpPr>
            <p:cNvPr id="71716" name="Text Box 20"/>
            <p:cNvSpPr txBox="1">
              <a:spLocks noChangeArrowheads="1"/>
            </p:cNvSpPr>
            <p:nvPr/>
          </p:nvSpPr>
          <p:spPr bwMode="auto">
            <a:xfrm>
              <a:off x="4464" y="744"/>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zh-CN" altLang="zh-CN" sz="2400" b="0">
                  <a:solidFill>
                    <a:srgbClr val="000099"/>
                  </a:solidFill>
                  <a:ea typeface="宋体" pitchFamily="2" charset="-122"/>
                </a:rPr>
                <a:t>0</a:t>
              </a:r>
            </a:p>
          </p:txBody>
        </p:sp>
        <p:sp>
          <p:nvSpPr>
            <p:cNvPr id="71717" name="Text Box 21"/>
            <p:cNvSpPr txBox="1">
              <a:spLocks noChangeArrowheads="1"/>
            </p:cNvSpPr>
            <p:nvPr/>
          </p:nvSpPr>
          <p:spPr bwMode="auto">
            <a:xfrm>
              <a:off x="3285" y="744"/>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zh-CN" altLang="zh-CN" sz="2400" b="0">
                  <a:solidFill>
                    <a:srgbClr val="000099"/>
                  </a:solidFill>
                  <a:ea typeface="宋体" pitchFamily="2" charset="-122"/>
                </a:rPr>
                <a:t>0</a:t>
              </a:r>
            </a:p>
          </p:txBody>
        </p:sp>
        <p:sp>
          <p:nvSpPr>
            <p:cNvPr id="71718" name="Text Box 22"/>
            <p:cNvSpPr txBox="1">
              <a:spLocks noChangeArrowheads="1"/>
            </p:cNvSpPr>
            <p:nvPr/>
          </p:nvSpPr>
          <p:spPr bwMode="auto">
            <a:xfrm>
              <a:off x="5026" y="744"/>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zh-CN" altLang="zh-CN" sz="2400" b="0">
                  <a:solidFill>
                    <a:srgbClr val="000099"/>
                  </a:solidFill>
                  <a:ea typeface="宋体" pitchFamily="2" charset="-122"/>
                </a:rPr>
                <a:t>0</a:t>
              </a:r>
            </a:p>
          </p:txBody>
        </p:sp>
        <p:sp>
          <p:nvSpPr>
            <p:cNvPr id="71719" name="Rectangle 23"/>
            <p:cNvSpPr>
              <a:spLocks noChangeArrowheads="1"/>
            </p:cNvSpPr>
            <p:nvPr/>
          </p:nvSpPr>
          <p:spPr bwMode="auto">
            <a:xfrm>
              <a:off x="192" y="743"/>
              <a:ext cx="432"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71720" name="Text Box 24"/>
            <p:cNvSpPr txBox="1">
              <a:spLocks noChangeArrowheads="1"/>
            </p:cNvSpPr>
            <p:nvPr/>
          </p:nvSpPr>
          <p:spPr bwMode="auto">
            <a:xfrm>
              <a:off x="261" y="432"/>
              <a:ext cx="31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dirty="0">
                  <a:solidFill>
                    <a:srgbClr val="000099"/>
                  </a:solidFill>
                  <a:ea typeface="宋体" pitchFamily="2" charset="-122"/>
                </a:rPr>
                <a:t>A</a:t>
              </a:r>
              <a:r>
                <a:rPr kumimoji="1" lang="en-US" altLang="zh-CN" sz="2400" b="0" baseline="-25000" dirty="0">
                  <a:solidFill>
                    <a:srgbClr val="000099"/>
                  </a:solidFill>
                  <a:ea typeface="宋体" pitchFamily="2" charset="-122"/>
                </a:rPr>
                <a:t>0</a:t>
              </a:r>
              <a:endParaRPr kumimoji="1" lang="en-US" altLang="zh-CN" sz="2400" b="0" dirty="0">
                <a:solidFill>
                  <a:srgbClr val="000099"/>
                </a:solidFill>
                <a:ea typeface="宋体" pitchFamily="2" charset="-122"/>
              </a:endParaRPr>
            </a:p>
          </p:txBody>
        </p:sp>
        <p:sp>
          <p:nvSpPr>
            <p:cNvPr id="71721" name="Text Box 25"/>
            <p:cNvSpPr txBox="1">
              <a:spLocks noChangeArrowheads="1"/>
            </p:cNvSpPr>
            <p:nvPr/>
          </p:nvSpPr>
          <p:spPr bwMode="auto">
            <a:xfrm>
              <a:off x="305" y="744"/>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dirty="0">
                  <a:solidFill>
                    <a:srgbClr val="000099"/>
                  </a:solidFill>
                  <a:ea typeface="宋体" pitchFamily="2" charset="-122"/>
                </a:rPr>
                <a:t>1</a:t>
              </a:r>
            </a:p>
          </p:txBody>
        </p:sp>
      </p:grpSp>
      <p:grpSp>
        <p:nvGrpSpPr>
          <p:cNvPr id="71685" name="Group 26"/>
          <p:cNvGrpSpPr>
            <a:grpSpLocks/>
          </p:cNvGrpSpPr>
          <p:nvPr/>
        </p:nvGrpSpPr>
        <p:grpSpPr bwMode="auto">
          <a:xfrm>
            <a:off x="534988" y="4374105"/>
            <a:ext cx="8305800" cy="955675"/>
            <a:chOff x="192" y="432"/>
            <a:chExt cx="5232" cy="602"/>
          </a:xfrm>
        </p:grpSpPr>
        <p:grpSp>
          <p:nvGrpSpPr>
            <p:cNvPr id="71689" name="Group 27"/>
            <p:cNvGrpSpPr>
              <a:grpSpLocks/>
            </p:cNvGrpSpPr>
            <p:nvPr/>
          </p:nvGrpSpPr>
          <p:grpSpPr bwMode="auto">
            <a:xfrm>
              <a:off x="816" y="432"/>
              <a:ext cx="4608" cy="602"/>
              <a:chOff x="576" y="1728"/>
              <a:chExt cx="4608" cy="602"/>
            </a:xfrm>
          </p:grpSpPr>
          <p:sp>
            <p:nvSpPr>
              <p:cNvPr id="71701" name="Rectangle 28"/>
              <p:cNvSpPr>
                <a:spLocks noChangeArrowheads="1"/>
              </p:cNvSpPr>
              <p:nvPr/>
            </p:nvSpPr>
            <p:spPr bwMode="auto">
              <a:xfrm>
                <a:off x="576"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71702" name="Text Box 29"/>
              <p:cNvSpPr txBox="1">
                <a:spLocks noChangeArrowheads="1"/>
              </p:cNvSpPr>
              <p:nvPr/>
            </p:nvSpPr>
            <p:spPr bwMode="auto">
              <a:xfrm>
                <a:off x="730" y="1728"/>
                <a:ext cx="435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r>
                  <a:rPr kumimoji="1" lang="en-US" altLang="zh-CN" sz="2400" b="0">
                    <a:solidFill>
                      <a:srgbClr val="000099"/>
                    </a:solidFill>
                    <a:ea typeface="宋体" pitchFamily="2" charset="-122"/>
                  </a:rPr>
                  <a:t>D</a:t>
                </a:r>
                <a:r>
                  <a:rPr kumimoji="1" lang="en-US" altLang="zh-CN" sz="2400" b="0" baseline="-25000">
                    <a:solidFill>
                      <a:srgbClr val="000099"/>
                    </a:solidFill>
                    <a:ea typeface="宋体" pitchFamily="2" charset="-122"/>
                  </a:rPr>
                  <a:t>7</a:t>
                </a:r>
                <a:r>
                  <a:rPr kumimoji="1" lang="en-US" altLang="zh-CN" sz="2400" b="0">
                    <a:solidFill>
                      <a:srgbClr val="000099"/>
                    </a:solidFill>
                    <a:ea typeface="宋体" pitchFamily="2" charset="-122"/>
                  </a:rPr>
                  <a:t>	D</a:t>
                </a:r>
                <a:r>
                  <a:rPr kumimoji="1" lang="en-US" altLang="zh-CN" sz="2400" b="0" baseline="-25000">
                    <a:solidFill>
                      <a:srgbClr val="000099"/>
                    </a:solidFill>
                    <a:ea typeface="宋体" pitchFamily="2" charset="-122"/>
                  </a:rPr>
                  <a:t>6</a:t>
                </a:r>
                <a:r>
                  <a:rPr kumimoji="1" lang="en-US" altLang="zh-CN" sz="2400" b="0">
                    <a:solidFill>
                      <a:srgbClr val="000099"/>
                    </a:solidFill>
                    <a:ea typeface="宋体" pitchFamily="2" charset="-122"/>
                  </a:rPr>
                  <a:t>	D</a:t>
                </a:r>
                <a:r>
                  <a:rPr kumimoji="1" lang="en-US" altLang="zh-CN" sz="2400" b="0" baseline="-25000">
                    <a:solidFill>
                      <a:srgbClr val="000099"/>
                    </a:solidFill>
                    <a:ea typeface="宋体" pitchFamily="2" charset="-122"/>
                  </a:rPr>
                  <a:t>5	</a:t>
                </a:r>
                <a:r>
                  <a:rPr kumimoji="1" lang="en-US" altLang="zh-CN" sz="2400" b="0">
                    <a:solidFill>
                      <a:srgbClr val="000099"/>
                    </a:solidFill>
                    <a:ea typeface="宋体" pitchFamily="2" charset="-122"/>
                  </a:rPr>
                  <a:t>D</a:t>
                </a:r>
                <a:r>
                  <a:rPr kumimoji="1" lang="en-US" altLang="zh-CN" sz="2400" b="0" baseline="-25000">
                    <a:solidFill>
                      <a:srgbClr val="000099"/>
                    </a:solidFill>
                    <a:ea typeface="宋体" pitchFamily="2" charset="-122"/>
                  </a:rPr>
                  <a:t>4	</a:t>
                </a:r>
                <a:r>
                  <a:rPr kumimoji="1" lang="en-US" altLang="zh-CN" sz="2400" b="0">
                    <a:solidFill>
                      <a:srgbClr val="000099"/>
                    </a:solidFill>
                    <a:ea typeface="宋体" pitchFamily="2" charset="-122"/>
                  </a:rPr>
                  <a:t>D</a:t>
                </a:r>
                <a:r>
                  <a:rPr kumimoji="1" lang="en-US" altLang="zh-CN" sz="2400" b="0" baseline="-25000">
                    <a:solidFill>
                      <a:srgbClr val="000099"/>
                    </a:solidFill>
                    <a:ea typeface="宋体" pitchFamily="2" charset="-122"/>
                  </a:rPr>
                  <a:t>3</a:t>
                </a:r>
                <a:r>
                  <a:rPr kumimoji="1" lang="en-US" altLang="zh-CN" sz="2400" b="0">
                    <a:solidFill>
                      <a:srgbClr val="000099"/>
                    </a:solidFill>
                    <a:ea typeface="宋体" pitchFamily="2" charset="-122"/>
                  </a:rPr>
                  <a:t>	D</a:t>
                </a:r>
                <a:r>
                  <a:rPr kumimoji="1" lang="en-US" altLang="zh-CN" sz="2400" b="0" baseline="-25000">
                    <a:solidFill>
                      <a:srgbClr val="000099"/>
                    </a:solidFill>
                    <a:ea typeface="宋体" pitchFamily="2" charset="-122"/>
                  </a:rPr>
                  <a:t>2</a:t>
                </a:r>
                <a:r>
                  <a:rPr kumimoji="1" lang="en-US" altLang="zh-CN" sz="2400" b="0">
                    <a:solidFill>
                      <a:srgbClr val="000099"/>
                    </a:solidFill>
                    <a:ea typeface="宋体" pitchFamily="2" charset="-122"/>
                  </a:rPr>
                  <a:t>	D</a:t>
                </a:r>
                <a:r>
                  <a:rPr kumimoji="1" lang="en-US" altLang="zh-CN" sz="2400" b="0" baseline="-25000">
                    <a:solidFill>
                      <a:srgbClr val="000099"/>
                    </a:solidFill>
                    <a:ea typeface="宋体" pitchFamily="2" charset="-122"/>
                  </a:rPr>
                  <a:t>1	</a:t>
                </a:r>
                <a:r>
                  <a:rPr kumimoji="1" lang="en-US" altLang="zh-CN" sz="2400" b="0">
                    <a:solidFill>
                      <a:srgbClr val="000099"/>
                    </a:solidFill>
                    <a:ea typeface="宋体" pitchFamily="2" charset="-122"/>
                  </a:rPr>
                  <a:t>D</a:t>
                </a:r>
                <a:r>
                  <a:rPr kumimoji="1" lang="en-US" altLang="zh-CN" sz="2400" b="0" baseline="-25000">
                    <a:solidFill>
                      <a:srgbClr val="000099"/>
                    </a:solidFill>
                    <a:ea typeface="宋体" pitchFamily="2" charset="-122"/>
                  </a:rPr>
                  <a:t>0</a:t>
                </a:r>
                <a:endParaRPr kumimoji="1" lang="en-US" altLang="zh-CN" sz="2400" b="0">
                  <a:solidFill>
                    <a:srgbClr val="000099"/>
                  </a:solidFill>
                  <a:ea typeface="宋体" pitchFamily="2" charset="-122"/>
                </a:endParaRPr>
              </a:p>
            </p:txBody>
          </p:sp>
          <p:sp>
            <p:nvSpPr>
              <p:cNvPr id="71703" name="Rectangle 30"/>
              <p:cNvSpPr>
                <a:spLocks noChangeArrowheads="1"/>
              </p:cNvSpPr>
              <p:nvPr/>
            </p:nvSpPr>
            <p:spPr bwMode="auto">
              <a:xfrm>
                <a:off x="1152"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71704" name="Rectangle 31"/>
              <p:cNvSpPr>
                <a:spLocks noChangeArrowheads="1"/>
              </p:cNvSpPr>
              <p:nvPr/>
            </p:nvSpPr>
            <p:spPr bwMode="auto">
              <a:xfrm>
                <a:off x="1728"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71705" name="Rectangle 32"/>
              <p:cNvSpPr>
                <a:spLocks noChangeArrowheads="1"/>
              </p:cNvSpPr>
              <p:nvPr/>
            </p:nvSpPr>
            <p:spPr bwMode="auto">
              <a:xfrm>
                <a:off x="2304"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71706" name="Rectangle 33"/>
              <p:cNvSpPr>
                <a:spLocks noChangeArrowheads="1"/>
              </p:cNvSpPr>
              <p:nvPr/>
            </p:nvSpPr>
            <p:spPr bwMode="auto">
              <a:xfrm>
                <a:off x="2880"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71707" name="Rectangle 34"/>
              <p:cNvSpPr>
                <a:spLocks noChangeArrowheads="1"/>
              </p:cNvSpPr>
              <p:nvPr/>
            </p:nvSpPr>
            <p:spPr bwMode="auto">
              <a:xfrm>
                <a:off x="3456"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71708" name="Rectangle 35"/>
              <p:cNvSpPr>
                <a:spLocks noChangeArrowheads="1"/>
              </p:cNvSpPr>
              <p:nvPr/>
            </p:nvSpPr>
            <p:spPr bwMode="auto">
              <a:xfrm>
                <a:off x="4032"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71709" name="Rectangle 36"/>
              <p:cNvSpPr>
                <a:spLocks noChangeArrowheads="1"/>
              </p:cNvSpPr>
              <p:nvPr/>
            </p:nvSpPr>
            <p:spPr bwMode="auto">
              <a:xfrm>
                <a:off x="4608"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grpSp>
        <p:sp>
          <p:nvSpPr>
            <p:cNvPr id="71690" name="Text Box 37"/>
            <p:cNvSpPr txBox="1">
              <a:spLocks noChangeArrowheads="1"/>
            </p:cNvSpPr>
            <p:nvPr/>
          </p:nvSpPr>
          <p:spPr bwMode="auto">
            <a:xfrm>
              <a:off x="2663" y="744"/>
              <a:ext cx="2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X</a:t>
              </a:r>
            </a:p>
          </p:txBody>
        </p:sp>
        <p:sp>
          <p:nvSpPr>
            <p:cNvPr id="71691" name="Text Box 38"/>
            <p:cNvSpPr txBox="1">
              <a:spLocks noChangeArrowheads="1"/>
            </p:cNvSpPr>
            <p:nvPr/>
          </p:nvSpPr>
          <p:spPr bwMode="auto">
            <a:xfrm>
              <a:off x="950" y="744"/>
              <a:ext cx="2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en-US" sz="2400" b="0">
                  <a:solidFill>
                    <a:srgbClr val="000099"/>
                  </a:solidFill>
                  <a:ea typeface="宋体" pitchFamily="2" charset="-122"/>
                </a:rPr>
                <a:t>X</a:t>
              </a:r>
              <a:endParaRPr kumimoji="1" lang="en-US" altLang="zh-CN" sz="2400" b="0">
                <a:solidFill>
                  <a:srgbClr val="000099"/>
                </a:solidFill>
                <a:ea typeface="宋体" pitchFamily="2" charset="-122"/>
              </a:endParaRPr>
            </a:p>
          </p:txBody>
        </p:sp>
        <p:sp>
          <p:nvSpPr>
            <p:cNvPr id="71692" name="Text Box 39"/>
            <p:cNvSpPr txBox="1">
              <a:spLocks noChangeArrowheads="1"/>
            </p:cNvSpPr>
            <p:nvPr/>
          </p:nvSpPr>
          <p:spPr bwMode="auto">
            <a:xfrm>
              <a:off x="1574" y="744"/>
              <a:ext cx="2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X</a:t>
              </a:r>
            </a:p>
          </p:txBody>
        </p:sp>
        <p:sp>
          <p:nvSpPr>
            <p:cNvPr id="71693" name="Text Box 40"/>
            <p:cNvSpPr txBox="1">
              <a:spLocks noChangeArrowheads="1"/>
            </p:cNvSpPr>
            <p:nvPr/>
          </p:nvSpPr>
          <p:spPr bwMode="auto">
            <a:xfrm>
              <a:off x="2150" y="744"/>
              <a:ext cx="2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X</a:t>
              </a:r>
            </a:p>
          </p:txBody>
        </p:sp>
        <p:sp>
          <p:nvSpPr>
            <p:cNvPr id="71694" name="Text Box 41"/>
            <p:cNvSpPr txBox="1">
              <a:spLocks noChangeArrowheads="1"/>
            </p:cNvSpPr>
            <p:nvPr/>
          </p:nvSpPr>
          <p:spPr bwMode="auto">
            <a:xfrm>
              <a:off x="3888" y="744"/>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zh-CN" altLang="zh-CN" sz="2400" b="0">
                  <a:solidFill>
                    <a:srgbClr val="000099"/>
                  </a:solidFill>
                  <a:ea typeface="宋体" pitchFamily="2" charset="-122"/>
                </a:rPr>
                <a:t>0</a:t>
              </a:r>
            </a:p>
          </p:txBody>
        </p:sp>
        <p:sp>
          <p:nvSpPr>
            <p:cNvPr id="71695" name="Text Box 42"/>
            <p:cNvSpPr txBox="1">
              <a:spLocks noChangeArrowheads="1"/>
            </p:cNvSpPr>
            <p:nvPr/>
          </p:nvSpPr>
          <p:spPr bwMode="auto">
            <a:xfrm>
              <a:off x="4464" y="744"/>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zh-CN" altLang="zh-CN" sz="2400" b="0">
                  <a:solidFill>
                    <a:srgbClr val="000099"/>
                  </a:solidFill>
                  <a:ea typeface="宋体" pitchFamily="2" charset="-122"/>
                </a:rPr>
                <a:t>1</a:t>
              </a:r>
            </a:p>
          </p:txBody>
        </p:sp>
        <p:sp>
          <p:nvSpPr>
            <p:cNvPr id="71696" name="Text Box 43"/>
            <p:cNvSpPr txBox="1">
              <a:spLocks noChangeArrowheads="1"/>
            </p:cNvSpPr>
            <p:nvPr/>
          </p:nvSpPr>
          <p:spPr bwMode="auto">
            <a:xfrm>
              <a:off x="3275" y="744"/>
              <a:ext cx="2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X</a:t>
              </a:r>
            </a:p>
          </p:txBody>
        </p:sp>
        <p:sp>
          <p:nvSpPr>
            <p:cNvPr id="71697" name="Text Box 44"/>
            <p:cNvSpPr txBox="1">
              <a:spLocks noChangeArrowheads="1"/>
            </p:cNvSpPr>
            <p:nvPr/>
          </p:nvSpPr>
          <p:spPr bwMode="auto">
            <a:xfrm>
              <a:off x="5026" y="744"/>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zh-CN" altLang="zh-CN" sz="2400" b="0">
                  <a:solidFill>
                    <a:srgbClr val="000099"/>
                  </a:solidFill>
                  <a:ea typeface="宋体" pitchFamily="2" charset="-122"/>
                </a:rPr>
                <a:t>0</a:t>
              </a:r>
            </a:p>
          </p:txBody>
        </p:sp>
        <p:sp>
          <p:nvSpPr>
            <p:cNvPr id="71698" name="Rectangle 45"/>
            <p:cNvSpPr>
              <a:spLocks noChangeArrowheads="1"/>
            </p:cNvSpPr>
            <p:nvPr/>
          </p:nvSpPr>
          <p:spPr bwMode="auto">
            <a:xfrm>
              <a:off x="192" y="743"/>
              <a:ext cx="432"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71699" name="Text Box 46"/>
            <p:cNvSpPr txBox="1">
              <a:spLocks noChangeArrowheads="1"/>
            </p:cNvSpPr>
            <p:nvPr/>
          </p:nvSpPr>
          <p:spPr bwMode="auto">
            <a:xfrm>
              <a:off x="261" y="432"/>
              <a:ext cx="31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dirty="0">
                  <a:solidFill>
                    <a:srgbClr val="000099"/>
                  </a:solidFill>
                  <a:ea typeface="宋体" pitchFamily="2" charset="-122"/>
                </a:rPr>
                <a:t>A</a:t>
              </a:r>
              <a:r>
                <a:rPr kumimoji="1" lang="en-US" altLang="zh-CN" sz="2400" b="0" baseline="-25000" dirty="0">
                  <a:solidFill>
                    <a:srgbClr val="000099"/>
                  </a:solidFill>
                  <a:ea typeface="宋体" pitchFamily="2" charset="-122"/>
                </a:rPr>
                <a:t>0</a:t>
              </a:r>
              <a:endParaRPr kumimoji="1" lang="en-US" altLang="zh-CN" sz="2400" b="0" dirty="0">
                <a:solidFill>
                  <a:srgbClr val="000099"/>
                </a:solidFill>
                <a:ea typeface="宋体" pitchFamily="2" charset="-122"/>
              </a:endParaRPr>
            </a:p>
          </p:txBody>
        </p:sp>
        <p:sp>
          <p:nvSpPr>
            <p:cNvPr id="71700" name="Text Box 47"/>
            <p:cNvSpPr txBox="1">
              <a:spLocks noChangeArrowheads="1"/>
            </p:cNvSpPr>
            <p:nvPr/>
          </p:nvSpPr>
          <p:spPr bwMode="auto">
            <a:xfrm>
              <a:off x="305" y="744"/>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dirty="0">
                  <a:solidFill>
                    <a:srgbClr val="000099"/>
                  </a:solidFill>
                  <a:ea typeface="宋体" pitchFamily="2" charset="-122"/>
                </a:rPr>
                <a:t>1</a:t>
              </a:r>
            </a:p>
          </p:txBody>
        </p:sp>
      </p:grpSp>
      <p:sp>
        <p:nvSpPr>
          <p:cNvPr id="71686" name="Text Box 48"/>
          <p:cNvSpPr txBox="1">
            <a:spLocks noChangeArrowheads="1"/>
          </p:cNvSpPr>
          <p:nvPr/>
        </p:nvSpPr>
        <p:spPr bwMode="auto">
          <a:xfrm>
            <a:off x="476545" y="3789040"/>
            <a:ext cx="85629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marL="1162050">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marL="342900" indent="-342900" algn="just">
              <a:spcBef>
                <a:spcPct val="20000"/>
              </a:spcBef>
              <a:buFontTx/>
              <a:buBlip>
                <a:blip r:embed="rId3"/>
              </a:buBlip>
            </a:pPr>
            <a:r>
              <a:rPr lang="zh-CN" altLang="en-US" sz="2400" b="0" dirty="0"/>
              <a:t>对于从片：用</a:t>
            </a:r>
            <a:r>
              <a:rPr lang="en-US" altLang="en-US" sz="2400" b="0" dirty="0"/>
              <a:t>D2~D0</a:t>
            </a:r>
            <a:r>
              <a:rPr lang="zh-CN" altLang="en-US" sz="2400" b="0" dirty="0"/>
              <a:t>表示和主片的对应引脚级联。</a:t>
            </a:r>
          </a:p>
        </p:txBody>
      </p:sp>
      <p:sp>
        <p:nvSpPr>
          <p:cNvPr id="71687" name="Text Box 49"/>
          <p:cNvSpPr txBox="1">
            <a:spLocks noChangeArrowheads="1"/>
          </p:cNvSpPr>
          <p:nvPr/>
        </p:nvSpPr>
        <p:spPr bwMode="auto">
          <a:xfrm>
            <a:off x="476545" y="1784763"/>
            <a:ext cx="8432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marL="1162050">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marL="342900" indent="-342900" algn="just">
              <a:spcBef>
                <a:spcPct val="20000"/>
              </a:spcBef>
              <a:buFontTx/>
              <a:buBlip>
                <a:blip r:embed="rId3"/>
              </a:buBlip>
            </a:pPr>
            <a:r>
              <a:rPr lang="zh-CN" altLang="en-US" sz="2400" b="0" dirty="0"/>
              <a:t>对于主片：置</a:t>
            </a:r>
            <a:r>
              <a:rPr lang="en-US" altLang="zh-CN" sz="2400" b="0" dirty="0"/>
              <a:t>1</a:t>
            </a:r>
            <a:r>
              <a:rPr lang="zh-CN" altLang="en-US" sz="2400" b="0" dirty="0"/>
              <a:t>的位表示对应的引脚</a:t>
            </a:r>
            <a:r>
              <a:rPr lang="en-US" altLang="zh-CN" sz="2400" b="0" dirty="0"/>
              <a:t>IR</a:t>
            </a:r>
            <a:r>
              <a:rPr lang="zh-CN" altLang="en-US" sz="2400" b="0" dirty="0"/>
              <a:t>有从片</a:t>
            </a:r>
            <a:r>
              <a:rPr lang="zh-CN" altLang="en-US" sz="2400" b="0" dirty="0">
                <a:hlinkClick r:id="rId4" action="ppaction://hlinksldjump"/>
              </a:rPr>
              <a:t>级联</a:t>
            </a:r>
            <a:r>
              <a:rPr lang="zh-CN" altLang="en-US" sz="2400" b="0" dirty="0"/>
              <a:t>。</a:t>
            </a:r>
          </a:p>
        </p:txBody>
      </p:sp>
      <p:pic>
        <p:nvPicPr>
          <p:cNvPr id="51" name="图片 50">
            <a:hlinkClick r:id="" action="ppaction://hlinkshowjump?jump=lastslideviewed"/>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7860" y="6399330"/>
            <a:ext cx="410465" cy="41046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1687"/>
                                        </p:tgtEl>
                                        <p:attrNameLst>
                                          <p:attrName>style.visibility</p:attrName>
                                        </p:attrNameLst>
                                      </p:cBhvr>
                                      <p:to>
                                        <p:strVal val="visible"/>
                                      </p:to>
                                    </p:set>
                                    <p:animEffect transition="in" filter="randombar(horizontal)">
                                      <p:cBhvr>
                                        <p:cTn id="7" dur="500"/>
                                        <p:tgtEl>
                                          <p:spTgt spid="71687"/>
                                        </p:tgtEl>
                                      </p:cBhvr>
                                    </p:animEffect>
                                  </p:childTnLst>
                                </p:cTn>
                              </p:par>
                              <p:par>
                                <p:cTn id="8" presetID="14" presetClass="entr" presetSubtype="10" fill="hold" nodeType="withEffect">
                                  <p:stCondLst>
                                    <p:cond delay="0"/>
                                  </p:stCondLst>
                                  <p:childTnLst>
                                    <p:set>
                                      <p:cBhvr>
                                        <p:cTn id="9" dur="1" fill="hold">
                                          <p:stCondLst>
                                            <p:cond delay="0"/>
                                          </p:stCondLst>
                                        </p:cTn>
                                        <p:tgtEl>
                                          <p:spTgt spid="71684"/>
                                        </p:tgtEl>
                                        <p:attrNameLst>
                                          <p:attrName>style.visibility</p:attrName>
                                        </p:attrNameLst>
                                      </p:cBhvr>
                                      <p:to>
                                        <p:strVal val="visible"/>
                                      </p:to>
                                    </p:set>
                                    <p:animEffect transition="in" filter="randombar(horizontal)">
                                      <p:cBhvr>
                                        <p:cTn id="10" dur="500"/>
                                        <p:tgtEl>
                                          <p:spTgt spid="7168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71686"/>
                                        </p:tgtEl>
                                        <p:attrNameLst>
                                          <p:attrName>style.visibility</p:attrName>
                                        </p:attrNameLst>
                                      </p:cBhvr>
                                      <p:to>
                                        <p:strVal val="visible"/>
                                      </p:to>
                                    </p:set>
                                    <p:animEffect transition="in" filter="randombar(horizontal)">
                                      <p:cBhvr>
                                        <p:cTn id="15" dur="500"/>
                                        <p:tgtEl>
                                          <p:spTgt spid="71686"/>
                                        </p:tgtEl>
                                      </p:cBhvr>
                                    </p:animEffect>
                                  </p:childTnLst>
                                </p:cTn>
                              </p:par>
                              <p:par>
                                <p:cTn id="16" presetID="14" presetClass="entr" presetSubtype="10" fill="hold" nodeType="withEffect">
                                  <p:stCondLst>
                                    <p:cond delay="0"/>
                                  </p:stCondLst>
                                  <p:childTnLst>
                                    <p:set>
                                      <p:cBhvr>
                                        <p:cTn id="17" dur="1" fill="hold">
                                          <p:stCondLst>
                                            <p:cond delay="0"/>
                                          </p:stCondLst>
                                        </p:cTn>
                                        <p:tgtEl>
                                          <p:spTgt spid="71685"/>
                                        </p:tgtEl>
                                        <p:attrNameLst>
                                          <p:attrName>style.visibility</p:attrName>
                                        </p:attrNameLst>
                                      </p:cBhvr>
                                      <p:to>
                                        <p:strVal val="visible"/>
                                      </p:to>
                                    </p:set>
                                    <p:animEffect transition="in" filter="randombar(horizontal)">
                                      <p:cBhvr>
                                        <p:cTn id="18" dur="500"/>
                                        <p:tgtEl>
                                          <p:spTgt spid="71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6" grpId="0"/>
      <p:bldP spid="7168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76250" y="150813"/>
            <a:ext cx="8250238" cy="5334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kern="1200" dirty="0">
                <a:solidFill>
                  <a:srgbClr val="000099"/>
                </a:solidFill>
                <a:latin typeface="+mn-lt"/>
                <a:ea typeface="+mn-ea"/>
                <a:cs typeface="+mn-cs"/>
              </a:rPr>
              <a:t>ICW4  </a:t>
            </a:r>
            <a:r>
              <a:rPr lang="zh-CN" altLang="en-US" kern="1200" dirty="0">
                <a:solidFill>
                  <a:srgbClr val="000099"/>
                </a:solidFill>
                <a:latin typeface="+mn-lt"/>
                <a:ea typeface="+mn-ea"/>
                <a:cs typeface="+mn-cs"/>
              </a:rPr>
              <a:t>模式设置</a:t>
            </a:r>
            <a:endParaRPr lang="en-US" altLang="zh-CN" kern="1200" dirty="0">
              <a:solidFill>
                <a:srgbClr val="000099"/>
              </a:solidFill>
              <a:latin typeface="+mn-lt"/>
              <a:ea typeface="+mn-ea"/>
              <a:cs typeface="+mn-cs"/>
            </a:endParaRPr>
          </a:p>
        </p:txBody>
      </p:sp>
      <p:sp>
        <p:nvSpPr>
          <p:cNvPr id="72707" name="Rectangle 3"/>
          <p:cNvSpPr>
            <a:spLocks noGrp="1" noChangeArrowheads="1"/>
          </p:cNvSpPr>
          <p:nvPr>
            <p:ph type="body" idx="1"/>
          </p:nvPr>
        </p:nvSpPr>
        <p:spPr>
          <a:xfrm>
            <a:off x="479285" y="1988839"/>
            <a:ext cx="8458200" cy="4275475"/>
          </a:xfrm>
          <a:noFill/>
        </p:spPr>
        <p:txBody>
          <a:bodyPr lIns="92075" tIns="46038" rIns="92075" bIns="46038"/>
          <a:lstStyle/>
          <a:p>
            <a:pPr eaLnBrk="1" hangingPunct="1">
              <a:lnSpc>
                <a:spcPct val="90000"/>
              </a:lnSpc>
              <a:spcBef>
                <a:spcPts val="1200"/>
              </a:spcBef>
            </a:pPr>
            <a:r>
              <a:rPr lang="en-US" altLang="en-US" dirty="0" smtClean="0">
                <a:solidFill>
                  <a:srgbClr val="000099"/>
                </a:solidFill>
              </a:rPr>
              <a:t>ICW</a:t>
            </a:r>
            <a:r>
              <a:rPr lang="en-US" altLang="en-US" baseline="-25000" dirty="0" smtClean="0">
                <a:solidFill>
                  <a:srgbClr val="000099"/>
                </a:solidFill>
              </a:rPr>
              <a:t>1.</a:t>
            </a:r>
            <a:r>
              <a:rPr lang="en-US" altLang="en-US" dirty="0" smtClean="0">
                <a:solidFill>
                  <a:srgbClr val="000099"/>
                </a:solidFill>
              </a:rPr>
              <a:t>IC</a:t>
            </a:r>
            <a:r>
              <a:rPr lang="en-US" altLang="en-US" baseline="-25000" dirty="0" smtClean="0">
                <a:solidFill>
                  <a:srgbClr val="000099"/>
                </a:solidFill>
              </a:rPr>
              <a:t>4</a:t>
            </a:r>
            <a:r>
              <a:rPr lang="en-US" altLang="en-US" dirty="0" smtClean="0">
                <a:solidFill>
                  <a:srgbClr val="000099"/>
                </a:solidFill>
              </a:rPr>
              <a:t>=1</a:t>
            </a:r>
            <a:r>
              <a:rPr lang="zh-CN" altLang="en-US" dirty="0" smtClean="0">
                <a:solidFill>
                  <a:srgbClr val="000099"/>
                </a:solidFill>
              </a:rPr>
              <a:t>时，有</a:t>
            </a:r>
            <a:r>
              <a:rPr lang="en-US" altLang="en-US" dirty="0" smtClean="0">
                <a:solidFill>
                  <a:srgbClr val="000099"/>
                </a:solidFill>
              </a:rPr>
              <a:t>ICW</a:t>
            </a:r>
            <a:r>
              <a:rPr lang="en-US" altLang="en-US" baseline="-25000" dirty="0" smtClean="0">
                <a:solidFill>
                  <a:srgbClr val="000099"/>
                </a:solidFill>
              </a:rPr>
              <a:t>4</a:t>
            </a:r>
            <a:r>
              <a:rPr lang="zh-CN" altLang="en-US" dirty="0" smtClean="0">
                <a:solidFill>
                  <a:srgbClr val="000099"/>
                </a:solidFill>
              </a:rPr>
              <a:t>。</a:t>
            </a:r>
          </a:p>
          <a:p>
            <a:pPr eaLnBrk="1" hangingPunct="1">
              <a:lnSpc>
                <a:spcPct val="90000"/>
              </a:lnSpc>
              <a:spcBef>
                <a:spcPts val="1200"/>
              </a:spcBef>
            </a:pPr>
            <a:r>
              <a:rPr lang="en-US" altLang="zh-CN" dirty="0" smtClean="0">
                <a:solidFill>
                  <a:srgbClr val="000099"/>
                </a:solidFill>
              </a:rPr>
              <a:t>D</a:t>
            </a:r>
            <a:r>
              <a:rPr lang="en-US" altLang="zh-CN" baseline="-25000" dirty="0" smtClean="0">
                <a:solidFill>
                  <a:srgbClr val="000099"/>
                </a:solidFill>
              </a:rPr>
              <a:t>4</a:t>
            </a:r>
            <a:r>
              <a:rPr lang="zh-CN" altLang="en-US" dirty="0" smtClean="0">
                <a:solidFill>
                  <a:srgbClr val="000099"/>
                </a:solidFill>
              </a:rPr>
              <a:t>：</a:t>
            </a:r>
            <a:r>
              <a:rPr lang="en-US" altLang="zh-CN" dirty="0" smtClean="0">
                <a:solidFill>
                  <a:srgbClr val="000099"/>
                </a:solidFill>
              </a:rPr>
              <a:t>SFNM </a:t>
            </a:r>
            <a:r>
              <a:rPr lang="zh-CN" altLang="en-US" dirty="0" smtClean="0">
                <a:solidFill>
                  <a:srgbClr val="000099"/>
                </a:solidFill>
              </a:rPr>
              <a:t>中断的嵌套方式</a:t>
            </a:r>
          </a:p>
          <a:p>
            <a:pPr marL="1162050" lvl="2" eaLnBrk="1" hangingPunct="1">
              <a:spcBef>
                <a:spcPts val="600"/>
              </a:spcBef>
              <a:buFontTx/>
              <a:buNone/>
            </a:pPr>
            <a:r>
              <a:rPr lang="zh-CN" altLang="en-US" dirty="0" smtClean="0">
                <a:solidFill>
                  <a:srgbClr val="000099"/>
                </a:solidFill>
                <a:latin typeface="+mn-lt"/>
              </a:rPr>
              <a:t>	</a:t>
            </a:r>
            <a:r>
              <a:rPr lang="en-US" altLang="zh-CN" dirty="0" smtClean="0">
                <a:solidFill>
                  <a:srgbClr val="000099"/>
                </a:solidFill>
                <a:latin typeface="+mn-lt"/>
              </a:rPr>
              <a:t>0</a:t>
            </a:r>
            <a:r>
              <a:rPr lang="zh-CN" altLang="en-US" dirty="0" smtClean="0">
                <a:solidFill>
                  <a:srgbClr val="000099"/>
                </a:solidFill>
                <a:latin typeface="+mn-lt"/>
              </a:rPr>
              <a:t>：一般嵌套	</a:t>
            </a:r>
            <a:r>
              <a:rPr lang="en-US" altLang="zh-CN" dirty="0" smtClean="0">
                <a:solidFill>
                  <a:srgbClr val="000099"/>
                </a:solidFill>
                <a:latin typeface="+mn-lt"/>
              </a:rPr>
              <a:t>1</a:t>
            </a:r>
            <a:r>
              <a:rPr lang="zh-CN" altLang="en-US" dirty="0" smtClean="0">
                <a:solidFill>
                  <a:srgbClr val="000099"/>
                </a:solidFill>
                <a:latin typeface="+mn-lt"/>
              </a:rPr>
              <a:t>：特殊的全嵌套</a:t>
            </a:r>
          </a:p>
          <a:p>
            <a:pPr lvl="1" eaLnBrk="1" hangingPunct="1">
              <a:spcBef>
                <a:spcPts val="600"/>
              </a:spcBef>
              <a:buFontTx/>
              <a:buNone/>
            </a:pPr>
            <a:r>
              <a:rPr lang="zh-CN" altLang="en-US" dirty="0" smtClean="0">
                <a:solidFill>
                  <a:srgbClr val="000099"/>
                </a:solidFill>
                <a:latin typeface="+mn-lt"/>
              </a:rPr>
              <a:t>在一般嵌套方式下，优先级</a:t>
            </a:r>
            <a:r>
              <a:rPr lang="en-US" altLang="en-US" dirty="0" smtClean="0">
                <a:solidFill>
                  <a:srgbClr val="000099"/>
                </a:solidFill>
                <a:latin typeface="+mn-lt"/>
              </a:rPr>
              <a:t>IR</a:t>
            </a:r>
            <a:r>
              <a:rPr lang="en-US" altLang="en-US" baseline="-25000" dirty="0" smtClean="0">
                <a:solidFill>
                  <a:srgbClr val="000099"/>
                </a:solidFill>
                <a:latin typeface="+mn-lt"/>
              </a:rPr>
              <a:t>0</a:t>
            </a:r>
            <a:r>
              <a:rPr lang="en-US" altLang="en-US" dirty="0" smtClean="0">
                <a:solidFill>
                  <a:srgbClr val="000099"/>
                </a:solidFill>
                <a:latin typeface="+mn-lt"/>
              </a:rPr>
              <a:t>~IR</a:t>
            </a:r>
            <a:r>
              <a:rPr lang="en-US" altLang="en-US" baseline="-25000" dirty="0" smtClean="0">
                <a:solidFill>
                  <a:srgbClr val="000099"/>
                </a:solidFill>
                <a:latin typeface="+mn-lt"/>
              </a:rPr>
              <a:t>7</a:t>
            </a:r>
            <a:r>
              <a:rPr lang="zh-CN" altLang="en-US" dirty="0" smtClean="0">
                <a:solidFill>
                  <a:srgbClr val="000099"/>
                </a:solidFill>
                <a:latin typeface="+mn-lt"/>
              </a:rPr>
              <a:t>从高到低</a:t>
            </a:r>
          </a:p>
          <a:p>
            <a:pPr eaLnBrk="1" hangingPunct="1">
              <a:lnSpc>
                <a:spcPct val="90000"/>
              </a:lnSpc>
              <a:spcBef>
                <a:spcPts val="1200"/>
              </a:spcBef>
            </a:pPr>
            <a:r>
              <a:rPr lang="en-US" altLang="en-US" dirty="0" smtClean="0">
                <a:solidFill>
                  <a:srgbClr val="000099"/>
                </a:solidFill>
              </a:rPr>
              <a:t>D</a:t>
            </a:r>
            <a:r>
              <a:rPr lang="en-US" altLang="en-US" baseline="-25000" dirty="0" smtClean="0">
                <a:solidFill>
                  <a:srgbClr val="000099"/>
                </a:solidFill>
              </a:rPr>
              <a:t>1</a:t>
            </a:r>
            <a:r>
              <a:rPr lang="zh-CN" altLang="en-US" dirty="0" smtClean="0">
                <a:solidFill>
                  <a:srgbClr val="000099"/>
                </a:solidFill>
              </a:rPr>
              <a:t>：</a:t>
            </a:r>
            <a:r>
              <a:rPr lang="en-US" altLang="zh-CN" dirty="0" smtClean="0">
                <a:solidFill>
                  <a:srgbClr val="000099"/>
                </a:solidFill>
              </a:rPr>
              <a:t>AEOI </a:t>
            </a:r>
            <a:r>
              <a:rPr lang="zh-CN" altLang="en-US" dirty="0" smtClean="0">
                <a:solidFill>
                  <a:srgbClr val="000099"/>
                </a:solidFill>
              </a:rPr>
              <a:t>自动结束中断方式</a:t>
            </a:r>
            <a:endParaRPr lang="en-US" altLang="zh-CN" dirty="0" smtClean="0">
              <a:solidFill>
                <a:srgbClr val="000099"/>
              </a:solidFill>
            </a:endParaRPr>
          </a:p>
          <a:p>
            <a:pPr marL="0" indent="0" eaLnBrk="1" hangingPunct="1">
              <a:lnSpc>
                <a:spcPct val="90000"/>
              </a:lnSpc>
              <a:spcBef>
                <a:spcPts val="600"/>
              </a:spcBef>
              <a:buNone/>
            </a:pPr>
            <a:r>
              <a:rPr lang="en-US" altLang="zh-CN" dirty="0">
                <a:solidFill>
                  <a:srgbClr val="000099"/>
                </a:solidFill>
              </a:rPr>
              <a:t> </a:t>
            </a:r>
            <a:r>
              <a:rPr lang="en-US" altLang="zh-CN" dirty="0" smtClean="0">
                <a:solidFill>
                  <a:srgbClr val="000099"/>
                </a:solidFill>
              </a:rPr>
              <a:t>           0</a:t>
            </a:r>
            <a:r>
              <a:rPr lang="zh-CN" altLang="en-US" dirty="0" smtClean="0">
                <a:solidFill>
                  <a:srgbClr val="000099"/>
                </a:solidFill>
              </a:rPr>
              <a:t>：不自动清除</a:t>
            </a:r>
            <a:r>
              <a:rPr lang="en-US" altLang="en-US" dirty="0" smtClean="0">
                <a:solidFill>
                  <a:srgbClr val="000099"/>
                </a:solidFill>
              </a:rPr>
              <a:t>ISR     	</a:t>
            </a:r>
          </a:p>
          <a:p>
            <a:pPr marL="0" indent="0" eaLnBrk="1" hangingPunct="1">
              <a:lnSpc>
                <a:spcPct val="90000"/>
              </a:lnSpc>
              <a:spcBef>
                <a:spcPts val="600"/>
              </a:spcBef>
              <a:buNone/>
            </a:pPr>
            <a:r>
              <a:rPr lang="en-US" altLang="zh-CN" dirty="0">
                <a:solidFill>
                  <a:srgbClr val="000099"/>
                </a:solidFill>
              </a:rPr>
              <a:t> </a:t>
            </a:r>
            <a:r>
              <a:rPr lang="en-US" altLang="zh-CN" dirty="0" smtClean="0">
                <a:solidFill>
                  <a:srgbClr val="000099"/>
                </a:solidFill>
              </a:rPr>
              <a:t>           1</a:t>
            </a:r>
            <a:r>
              <a:rPr lang="zh-CN" altLang="en-US" dirty="0" smtClean="0">
                <a:solidFill>
                  <a:srgbClr val="000099"/>
                </a:solidFill>
              </a:rPr>
              <a:t>：</a:t>
            </a:r>
            <a:r>
              <a:rPr lang="en-US" altLang="en-US" dirty="0" smtClean="0">
                <a:solidFill>
                  <a:srgbClr val="000099"/>
                </a:solidFill>
              </a:rPr>
              <a:t>CPU</a:t>
            </a:r>
            <a:r>
              <a:rPr lang="zh-CN" altLang="en-US" dirty="0" smtClean="0">
                <a:solidFill>
                  <a:srgbClr val="000099"/>
                </a:solidFill>
              </a:rPr>
              <a:t>响应中断后，自动清除</a:t>
            </a:r>
            <a:r>
              <a:rPr lang="en-US" altLang="en-US" dirty="0" smtClean="0">
                <a:solidFill>
                  <a:srgbClr val="000099"/>
                </a:solidFill>
              </a:rPr>
              <a:t>ISR</a:t>
            </a:r>
            <a:endParaRPr lang="en-US" altLang="zh-CN" dirty="0" smtClean="0">
              <a:solidFill>
                <a:srgbClr val="000099"/>
              </a:solidFill>
            </a:endParaRPr>
          </a:p>
          <a:p>
            <a:pPr eaLnBrk="1" hangingPunct="1">
              <a:lnSpc>
                <a:spcPct val="90000"/>
              </a:lnSpc>
              <a:spcBef>
                <a:spcPts val="1200"/>
              </a:spcBef>
            </a:pPr>
            <a:r>
              <a:rPr lang="en-US" altLang="en-US" dirty="0" smtClean="0">
                <a:solidFill>
                  <a:srgbClr val="000099"/>
                </a:solidFill>
              </a:rPr>
              <a:t>D</a:t>
            </a:r>
            <a:r>
              <a:rPr lang="en-US" altLang="en-US" baseline="-25000" dirty="0" smtClean="0">
                <a:solidFill>
                  <a:srgbClr val="000099"/>
                </a:solidFill>
              </a:rPr>
              <a:t>0</a:t>
            </a:r>
            <a:r>
              <a:rPr lang="zh-CN" altLang="en-US" dirty="0" smtClean="0">
                <a:solidFill>
                  <a:srgbClr val="000099"/>
                </a:solidFill>
              </a:rPr>
              <a:t>：</a:t>
            </a:r>
            <a:r>
              <a:rPr lang="zh-CN" altLang="en-US" dirty="0" smtClean="0">
                <a:solidFill>
                  <a:srgbClr val="000099"/>
                </a:solidFill>
                <a:sym typeface="Symbol" pitchFamily="18" charset="2"/>
              </a:rPr>
              <a:t></a:t>
            </a:r>
            <a:r>
              <a:rPr lang="en-US" altLang="zh-CN" dirty="0" smtClean="0">
                <a:solidFill>
                  <a:srgbClr val="000099"/>
                </a:solidFill>
                <a:sym typeface="Symbol" pitchFamily="18" charset="2"/>
              </a:rPr>
              <a:t>PM </a:t>
            </a:r>
            <a:r>
              <a:rPr lang="zh-CN" altLang="en-US" dirty="0" smtClean="0">
                <a:solidFill>
                  <a:srgbClr val="000099"/>
                </a:solidFill>
              </a:rPr>
              <a:t>微处理器类型</a:t>
            </a:r>
            <a:endParaRPr lang="zh-CN" altLang="en-US" baseline="-25000" dirty="0" smtClean="0">
              <a:solidFill>
                <a:srgbClr val="000099"/>
              </a:solidFill>
            </a:endParaRPr>
          </a:p>
          <a:p>
            <a:pPr marL="1162050" lvl="2" eaLnBrk="1" hangingPunct="1">
              <a:lnSpc>
                <a:spcPct val="90000"/>
              </a:lnSpc>
              <a:spcBef>
                <a:spcPts val="600"/>
              </a:spcBef>
              <a:buFontTx/>
              <a:buNone/>
            </a:pPr>
            <a:r>
              <a:rPr lang="zh-CN" altLang="en-US" dirty="0" smtClean="0">
                <a:solidFill>
                  <a:srgbClr val="000099"/>
                </a:solidFill>
                <a:latin typeface="+mn-lt"/>
              </a:rPr>
              <a:t>	</a:t>
            </a:r>
            <a:r>
              <a:rPr lang="en-US" altLang="zh-CN" dirty="0" smtClean="0">
                <a:solidFill>
                  <a:srgbClr val="000099"/>
                </a:solidFill>
                <a:latin typeface="+mn-lt"/>
              </a:rPr>
              <a:t>0</a:t>
            </a:r>
            <a:r>
              <a:rPr lang="zh-CN" altLang="zh-CN" dirty="0" smtClean="0">
                <a:solidFill>
                  <a:srgbClr val="000099"/>
                </a:solidFill>
                <a:latin typeface="+mn-lt"/>
              </a:rPr>
              <a:t>：</a:t>
            </a:r>
            <a:r>
              <a:rPr lang="en-US" altLang="zh-CN" dirty="0" smtClean="0">
                <a:solidFill>
                  <a:srgbClr val="000099"/>
                </a:solidFill>
                <a:latin typeface="+mn-lt"/>
              </a:rPr>
              <a:t>8080/8085/Z80       1</a:t>
            </a:r>
            <a:r>
              <a:rPr lang="zh-CN" altLang="en-US" dirty="0" smtClean="0">
                <a:solidFill>
                  <a:srgbClr val="000099"/>
                </a:solidFill>
                <a:latin typeface="+mn-lt"/>
              </a:rPr>
              <a:t>：</a:t>
            </a:r>
            <a:r>
              <a:rPr lang="en-US" altLang="zh-CN" dirty="0" smtClean="0">
                <a:solidFill>
                  <a:srgbClr val="000099"/>
                </a:solidFill>
                <a:latin typeface="+mn-lt"/>
              </a:rPr>
              <a:t>8086/8088 	</a:t>
            </a:r>
          </a:p>
        </p:txBody>
      </p:sp>
      <p:grpSp>
        <p:nvGrpSpPr>
          <p:cNvPr id="72708" name="Group 4"/>
          <p:cNvGrpSpPr>
            <a:grpSpLocks/>
          </p:cNvGrpSpPr>
          <p:nvPr/>
        </p:nvGrpSpPr>
        <p:grpSpPr bwMode="auto">
          <a:xfrm>
            <a:off x="381000" y="863600"/>
            <a:ext cx="8316913" cy="957263"/>
            <a:chOff x="240" y="432"/>
            <a:chExt cx="5239" cy="603"/>
          </a:xfrm>
        </p:grpSpPr>
        <p:grpSp>
          <p:nvGrpSpPr>
            <p:cNvPr id="72712" name="Group 5"/>
            <p:cNvGrpSpPr>
              <a:grpSpLocks/>
            </p:cNvGrpSpPr>
            <p:nvPr/>
          </p:nvGrpSpPr>
          <p:grpSpPr bwMode="auto">
            <a:xfrm>
              <a:off x="864" y="432"/>
              <a:ext cx="4608" cy="602"/>
              <a:chOff x="576" y="1728"/>
              <a:chExt cx="4608" cy="602"/>
            </a:xfrm>
          </p:grpSpPr>
          <p:sp>
            <p:nvSpPr>
              <p:cNvPr id="72724" name="Rectangle 6"/>
              <p:cNvSpPr>
                <a:spLocks noChangeArrowheads="1"/>
              </p:cNvSpPr>
              <p:nvPr/>
            </p:nvSpPr>
            <p:spPr bwMode="auto">
              <a:xfrm>
                <a:off x="576"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72725" name="Text Box 7"/>
              <p:cNvSpPr txBox="1">
                <a:spLocks noChangeArrowheads="1"/>
              </p:cNvSpPr>
              <p:nvPr/>
            </p:nvSpPr>
            <p:spPr bwMode="auto">
              <a:xfrm>
                <a:off x="730" y="1728"/>
                <a:ext cx="435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r>
                  <a:rPr kumimoji="1" lang="en-US" altLang="zh-CN" sz="2400" b="0">
                    <a:solidFill>
                      <a:srgbClr val="000099"/>
                    </a:solidFill>
                    <a:ea typeface="宋体" pitchFamily="2" charset="-122"/>
                  </a:rPr>
                  <a:t>D</a:t>
                </a:r>
                <a:r>
                  <a:rPr kumimoji="1" lang="en-US" altLang="zh-CN" sz="2400" b="0" baseline="-25000">
                    <a:solidFill>
                      <a:srgbClr val="000099"/>
                    </a:solidFill>
                    <a:ea typeface="宋体" pitchFamily="2" charset="-122"/>
                  </a:rPr>
                  <a:t>7</a:t>
                </a:r>
                <a:r>
                  <a:rPr kumimoji="1" lang="en-US" altLang="zh-CN" sz="2400" b="0">
                    <a:solidFill>
                      <a:srgbClr val="000099"/>
                    </a:solidFill>
                    <a:ea typeface="宋体" pitchFamily="2" charset="-122"/>
                  </a:rPr>
                  <a:t>	D</a:t>
                </a:r>
                <a:r>
                  <a:rPr kumimoji="1" lang="en-US" altLang="zh-CN" sz="2400" b="0" baseline="-25000">
                    <a:solidFill>
                      <a:srgbClr val="000099"/>
                    </a:solidFill>
                    <a:ea typeface="宋体" pitchFamily="2" charset="-122"/>
                  </a:rPr>
                  <a:t>6</a:t>
                </a:r>
                <a:r>
                  <a:rPr kumimoji="1" lang="en-US" altLang="zh-CN" sz="2400" b="0">
                    <a:solidFill>
                      <a:srgbClr val="000099"/>
                    </a:solidFill>
                    <a:ea typeface="宋体" pitchFamily="2" charset="-122"/>
                  </a:rPr>
                  <a:t>	D</a:t>
                </a:r>
                <a:r>
                  <a:rPr kumimoji="1" lang="en-US" altLang="zh-CN" sz="2400" b="0" baseline="-25000">
                    <a:solidFill>
                      <a:srgbClr val="000099"/>
                    </a:solidFill>
                    <a:ea typeface="宋体" pitchFamily="2" charset="-122"/>
                  </a:rPr>
                  <a:t>5	</a:t>
                </a:r>
                <a:r>
                  <a:rPr kumimoji="1" lang="en-US" altLang="zh-CN" sz="2400" b="0">
                    <a:solidFill>
                      <a:srgbClr val="000099"/>
                    </a:solidFill>
                    <a:ea typeface="宋体" pitchFamily="2" charset="-122"/>
                  </a:rPr>
                  <a:t>D</a:t>
                </a:r>
                <a:r>
                  <a:rPr kumimoji="1" lang="en-US" altLang="zh-CN" sz="2400" b="0" baseline="-25000">
                    <a:solidFill>
                      <a:srgbClr val="000099"/>
                    </a:solidFill>
                    <a:ea typeface="宋体" pitchFamily="2" charset="-122"/>
                  </a:rPr>
                  <a:t>4	</a:t>
                </a:r>
                <a:r>
                  <a:rPr kumimoji="1" lang="en-US" altLang="zh-CN" sz="2400" b="0">
                    <a:solidFill>
                      <a:srgbClr val="000099"/>
                    </a:solidFill>
                    <a:ea typeface="宋体" pitchFamily="2" charset="-122"/>
                  </a:rPr>
                  <a:t>D</a:t>
                </a:r>
                <a:r>
                  <a:rPr kumimoji="1" lang="en-US" altLang="zh-CN" sz="2400" b="0" baseline="-25000">
                    <a:solidFill>
                      <a:srgbClr val="000099"/>
                    </a:solidFill>
                    <a:ea typeface="宋体" pitchFamily="2" charset="-122"/>
                  </a:rPr>
                  <a:t>3</a:t>
                </a:r>
                <a:r>
                  <a:rPr kumimoji="1" lang="en-US" altLang="zh-CN" sz="2400" b="0">
                    <a:solidFill>
                      <a:srgbClr val="000099"/>
                    </a:solidFill>
                    <a:ea typeface="宋体" pitchFamily="2" charset="-122"/>
                  </a:rPr>
                  <a:t>	D</a:t>
                </a:r>
                <a:r>
                  <a:rPr kumimoji="1" lang="en-US" altLang="zh-CN" sz="2400" b="0" baseline="-25000">
                    <a:solidFill>
                      <a:srgbClr val="000099"/>
                    </a:solidFill>
                    <a:ea typeface="宋体" pitchFamily="2" charset="-122"/>
                  </a:rPr>
                  <a:t>2</a:t>
                </a:r>
                <a:r>
                  <a:rPr kumimoji="1" lang="en-US" altLang="zh-CN" sz="2400" b="0">
                    <a:solidFill>
                      <a:srgbClr val="000099"/>
                    </a:solidFill>
                    <a:ea typeface="宋体" pitchFamily="2" charset="-122"/>
                  </a:rPr>
                  <a:t>	D</a:t>
                </a:r>
                <a:r>
                  <a:rPr kumimoji="1" lang="en-US" altLang="zh-CN" sz="2400" b="0" baseline="-25000">
                    <a:solidFill>
                      <a:srgbClr val="000099"/>
                    </a:solidFill>
                    <a:ea typeface="宋体" pitchFamily="2" charset="-122"/>
                  </a:rPr>
                  <a:t>1	</a:t>
                </a:r>
                <a:r>
                  <a:rPr kumimoji="1" lang="en-US" altLang="zh-CN" sz="2400" b="0">
                    <a:solidFill>
                      <a:srgbClr val="000099"/>
                    </a:solidFill>
                    <a:ea typeface="宋体" pitchFamily="2" charset="-122"/>
                  </a:rPr>
                  <a:t>D</a:t>
                </a:r>
                <a:r>
                  <a:rPr kumimoji="1" lang="en-US" altLang="zh-CN" sz="2400" b="0" baseline="-25000">
                    <a:solidFill>
                      <a:srgbClr val="000099"/>
                    </a:solidFill>
                    <a:ea typeface="宋体" pitchFamily="2" charset="-122"/>
                  </a:rPr>
                  <a:t>0</a:t>
                </a:r>
                <a:endParaRPr kumimoji="1" lang="en-US" altLang="zh-CN" sz="2400" b="0">
                  <a:solidFill>
                    <a:srgbClr val="000099"/>
                  </a:solidFill>
                  <a:ea typeface="宋体" pitchFamily="2" charset="-122"/>
                </a:endParaRPr>
              </a:p>
            </p:txBody>
          </p:sp>
          <p:sp>
            <p:nvSpPr>
              <p:cNvPr id="72726" name="Rectangle 8"/>
              <p:cNvSpPr>
                <a:spLocks noChangeArrowheads="1"/>
              </p:cNvSpPr>
              <p:nvPr/>
            </p:nvSpPr>
            <p:spPr bwMode="auto">
              <a:xfrm>
                <a:off x="1152"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72727" name="Rectangle 9"/>
              <p:cNvSpPr>
                <a:spLocks noChangeArrowheads="1"/>
              </p:cNvSpPr>
              <p:nvPr/>
            </p:nvSpPr>
            <p:spPr bwMode="auto">
              <a:xfrm>
                <a:off x="1728"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72728" name="Rectangle 10"/>
              <p:cNvSpPr>
                <a:spLocks noChangeArrowheads="1"/>
              </p:cNvSpPr>
              <p:nvPr/>
            </p:nvSpPr>
            <p:spPr bwMode="auto">
              <a:xfrm>
                <a:off x="2304"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72729" name="Rectangle 11"/>
              <p:cNvSpPr>
                <a:spLocks noChangeArrowheads="1"/>
              </p:cNvSpPr>
              <p:nvPr/>
            </p:nvSpPr>
            <p:spPr bwMode="auto">
              <a:xfrm>
                <a:off x="2880"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72730" name="Rectangle 12"/>
              <p:cNvSpPr>
                <a:spLocks noChangeArrowheads="1"/>
              </p:cNvSpPr>
              <p:nvPr/>
            </p:nvSpPr>
            <p:spPr bwMode="auto">
              <a:xfrm>
                <a:off x="3456"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72731" name="Rectangle 13"/>
              <p:cNvSpPr>
                <a:spLocks noChangeArrowheads="1"/>
              </p:cNvSpPr>
              <p:nvPr/>
            </p:nvSpPr>
            <p:spPr bwMode="auto">
              <a:xfrm>
                <a:off x="4032"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72732" name="Rectangle 14"/>
              <p:cNvSpPr>
                <a:spLocks noChangeArrowheads="1"/>
              </p:cNvSpPr>
              <p:nvPr/>
            </p:nvSpPr>
            <p:spPr bwMode="auto">
              <a:xfrm>
                <a:off x="4608"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grpSp>
        <p:sp>
          <p:nvSpPr>
            <p:cNvPr id="72713" name="Text Box 15"/>
            <p:cNvSpPr txBox="1">
              <a:spLocks noChangeArrowheads="1"/>
            </p:cNvSpPr>
            <p:nvPr/>
          </p:nvSpPr>
          <p:spPr bwMode="auto">
            <a:xfrm>
              <a:off x="2556" y="747"/>
              <a:ext cx="66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dirty="0">
                  <a:solidFill>
                    <a:srgbClr val="000099"/>
                  </a:solidFill>
                  <a:ea typeface="宋体" pitchFamily="2" charset="-122"/>
                </a:rPr>
                <a:t>SFNM</a:t>
              </a:r>
            </a:p>
          </p:txBody>
        </p:sp>
        <p:sp>
          <p:nvSpPr>
            <p:cNvPr id="72714" name="Text Box 16"/>
            <p:cNvSpPr txBox="1">
              <a:spLocks noChangeArrowheads="1"/>
            </p:cNvSpPr>
            <p:nvPr/>
          </p:nvSpPr>
          <p:spPr bwMode="auto">
            <a:xfrm>
              <a:off x="1008" y="735"/>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0</a:t>
              </a:r>
            </a:p>
          </p:txBody>
        </p:sp>
        <p:sp>
          <p:nvSpPr>
            <p:cNvPr id="72715" name="Text Box 17"/>
            <p:cNvSpPr txBox="1">
              <a:spLocks noChangeArrowheads="1"/>
            </p:cNvSpPr>
            <p:nvPr/>
          </p:nvSpPr>
          <p:spPr bwMode="auto">
            <a:xfrm>
              <a:off x="1632" y="735"/>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0</a:t>
              </a:r>
            </a:p>
          </p:txBody>
        </p:sp>
        <p:sp>
          <p:nvSpPr>
            <p:cNvPr id="72716" name="Text Box 18"/>
            <p:cNvSpPr txBox="1">
              <a:spLocks noChangeArrowheads="1"/>
            </p:cNvSpPr>
            <p:nvPr/>
          </p:nvSpPr>
          <p:spPr bwMode="auto">
            <a:xfrm>
              <a:off x="2208" y="735"/>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0</a:t>
              </a:r>
            </a:p>
          </p:txBody>
        </p:sp>
        <p:sp>
          <p:nvSpPr>
            <p:cNvPr id="72717" name="Text Box 19"/>
            <p:cNvSpPr txBox="1">
              <a:spLocks noChangeArrowheads="1"/>
            </p:cNvSpPr>
            <p:nvPr/>
          </p:nvSpPr>
          <p:spPr bwMode="auto">
            <a:xfrm>
              <a:off x="3820" y="747"/>
              <a:ext cx="45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M/S</a:t>
              </a:r>
            </a:p>
          </p:txBody>
        </p:sp>
        <p:sp>
          <p:nvSpPr>
            <p:cNvPr id="72718" name="Text Box 20"/>
            <p:cNvSpPr txBox="1">
              <a:spLocks noChangeArrowheads="1"/>
            </p:cNvSpPr>
            <p:nvPr/>
          </p:nvSpPr>
          <p:spPr bwMode="auto">
            <a:xfrm>
              <a:off x="4338" y="747"/>
              <a:ext cx="57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AEOI</a:t>
              </a:r>
            </a:p>
          </p:txBody>
        </p:sp>
        <p:sp>
          <p:nvSpPr>
            <p:cNvPr id="72719" name="Text Box 21"/>
            <p:cNvSpPr txBox="1">
              <a:spLocks noChangeArrowheads="1"/>
            </p:cNvSpPr>
            <p:nvPr/>
          </p:nvSpPr>
          <p:spPr bwMode="auto">
            <a:xfrm>
              <a:off x="3196" y="747"/>
              <a:ext cx="50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BUF</a:t>
              </a:r>
            </a:p>
          </p:txBody>
        </p:sp>
        <p:sp>
          <p:nvSpPr>
            <p:cNvPr id="72720" name="Text Box 22"/>
            <p:cNvSpPr txBox="1">
              <a:spLocks noChangeArrowheads="1"/>
            </p:cNvSpPr>
            <p:nvPr/>
          </p:nvSpPr>
          <p:spPr bwMode="auto">
            <a:xfrm>
              <a:off x="4893" y="699"/>
              <a:ext cx="58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zh-CN" altLang="zh-CN" sz="2800" b="0">
                  <a:solidFill>
                    <a:srgbClr val="000099"/>
                  </a:solidFill>
                  <a:ea typeface="宋体" pitchFamily="2" charset="-122"/>
                  <a:sym typeface="Symbol" pitchFamily="18" charset="2"/>
                </a:rPr>
                <a:t></a:t>
              </a:r>
              <a:r>
                <a:rPr kumimoji="1" lang="zh-CN" altLang="zh-CN" sz="2400" b="0">
                  <a:solidFill>
                    <a:srgbClr val="000099"/>
                  </a:solidFill>
                  <a:ea typeface="宋体" pitchFamily="2" charset="-122"/>
                  <a:sym typeface="Symbol" pitchFamily="18" charset="2"/>
                </a:rPr>
                <a:t> </a:t>
              </a:r>
              <a:r>
                <a:rPr kumimoji="1" lang="en-US" altLang="zh-CN" sz="2400" b="0">
                  <a:solidFill>
                    <a:srgbClr val="000099"/>
                  </a:solidFill>
                  <a:ea typeface="宋体" pitchFamily="2" charset="-122"/>
                </a:rPr>
                <a:t>PM</a:t>
              </a:r>
            </a:p>
          </p:txBody>
        </p:sp>
        <p:sp>
          <p:nvSpPr>
            <p:cNvPr id="72721" name="Rectangle 23"/>
            <p:cNvSpPr>
              <a:spLocks noChangeArrowheads="1"/>
            </p:cNvSpPr>
            <p:nvPr/>
          </p:nvSpPr>
          <p:spPr bwMode="auto">
            <a:xfrm>
              <a:off x="240" y="743"/>
              <a:ext cx="432"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72722" name="Text Box 24"/>
            <p:cNvSpPr txBox="1">
              <a:spLocks noChangeArrowheads="1"/>
            </p:cNvSpPr>
            <p:nvPr/>
          </p:nvSpPr>
          <p:spPr bwMode="auto">
            <a:xfrm>
              <a:off x="309" y="432"/>
              <a:ext cx="31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dirty="0">
                  <a:solidFill>
                    <a:srgbClr val="000099"/>
                  </a:solidFill>
                  <a:ea typeface="宋体" pitchFamily="2" charset="-122"/>
                </a:rPr>
                <a:t>A</a:t>
              </a:r>
              <a:r>
                <a:rPr kumimoji="1" lang="en-US" altLang="zh-CN" sz="2400" b="0" baseline="-25000" dirty="0">
                  <a:solidFill>
                    <a:srgbClr val="000099"/>
                  </a:solidFill>
                  <a:ea typeface="宋体" pitchFamily="2" charset="-122"/>
                </a:rPr>
                <a:t>0</a:t>
              </a:r>
              <a:endParaRPr kumimoji="1" lang="en-US" altLang="zh-CN" sz="2400" b="0" dirty="0">
                <a:solidFill>
                  <a:srgbClr val="000099"/>
                </a:solidFill>
                <a:ea typeface="宋体" pitchFamily="2" charset="-122"/>
              </a:endParaRPr>
            </a:p>
          </p:txBody>
        </p:sp>
        <p:sp>
          <p:nvSpPr>
            <p:cNvPr id="72723" name="Text Box 25"/>
            <p:cNvSpPr txBox="1">
              <a:spLocks noChangeArrowheads="1"/>
            </p:cNvSpPr>
            <p:nvPr/>
          </p:nvSpPr>
          <p:spPr bwMode="auto">
            <a:xfrm>
              <a:off x="353" y="735"/>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dirty="0">
                  <a:solidFill>
                    <a:srgbClr val="000099"/>
                  </a:solidFill>
                  <a:ea typeface="宋体" pitchFamily="2" charset="-122"/>
                </a:rPr>
                <a:t>1</a:t>
              </a:r>
            </a:p>
          </p:txBody>
        </p:sp>
      </p:grpSp>
      <p:sp>
        <p:nvSpPr>
          <p:cNvPr id="72709" name="Line 26"/>
          <p:cNvSpPr>
            <a:spLocks noChangeShapeType="1"/>
          </p:cNvSpPr>
          <p:nvPr/>
        </p:nvSpPr>
        <p:spPr bwMode="auto">
          <a:xfrm flipV="1">
            <a:off x="6477000" y="1295400"/>
            <a:ext cx="228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72710" name="Text Box 27">
            <a:hlinkClick r:id="rId2" action="ppaction://hlinksldjump"/>
          </p:cNvPr>
          <p:cNvSpPr txBox="1">
            <a:spLocks noChangeArrowheads="1"/>
          </p:cNvSpPr>
          <p:nvPr/>
        </p:nvSpPr>
        <p:spPr bwMode="auto">
          <a:xfrm>
            <a:off x="8262410" y="5489575"/>
            <a:ext cx="798512" cy="595313"/>
          </a:xfrm>
          <a:prstGeom prst="rect">
            <a:avLst/>
          </a:prstGeom>
          <a:solidFill>
            <a:srgbClr val="FF3300"/>
          </a:solidFill>
          <a:ln w="76200" cap="sq" cmpd="tri">
            <a:solidFill>
              <a:schemeClr val="tx2"/>
            </a:solidFill>
            <a:miter lim="800000"/>
            <a:headEnd/>
            <a:tailEnd/>
          </a:ln>
          <a:effectLst>
            <a:outerShdw dist="35921" dir="2700000" algn="ctr" rotWithShape="0">
              <a:schemeClr val="bg2"/>
            </a:outerShdw>
          </a:effectLst>
        </p:spPr>
        <p:txBody>
          <a:bodyP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spcBef>
                <a:spcPct val="50000"/>
              </a:spcBef>
            </a:pPr>
            <a:r>
              <a:rPr kumimoji="1" lang="zh-CN" altLang="en-US" sz="2800" b="0">
                <a:solidFill>
                  <a:schemeClr val="tx1"/>
                </a:solidFill>
                <a:latin typeface="Times New Roman" pitchFamily="18" charset="0"/>
                <a:ea typeface="宋体" pitchFamily="2" charset="-122"/>
              </a:rPr>
              <a:t>例</a:t>
            </a:r>
            <a:r>
              <a:rPr kumimoji="1" lang="en-US" altLang="zh-CN" sz="2800" b="0">
                <a:solidFill>
                  <a:schemeClr val="tx1"/>
                </a:solidFill>
                <a:latin typeface="Times New Roman" pitchFamily="18" charset="0"/>
                <a:ea typeface="宋体" pitchFamily="2" charset="-122"/>
              </a:rPr>
              <a:t>1</a:t>
            </a:r>
          </a:p>
        </p:txBody>
      </p:sp>
      <p:pic>
        <p:nvPicPr>
          <p:cNvPr id="29" name="图片 28">
            <a:hlinkClick r:id="" action="ppaction://hlinkshowjump?jump=lastslideviewed"/>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6433" y="4959170"/>
            <a:ext cx="410465" cy="410465"/>
          </a:xfrm>
          <a:prstGeom prst="rect">
            <a:avLst/>
          </a:prstGeom>
        </p:spPr>
      </p:pic>
    </p:spTree>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0225" y="142875"/>
            <a:ext cx="7083425" cy="45402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kern="1200" dirty="0">
                <a:solidFill>
                  <a:srgbClr val="000099"/>
                </a:solidFill>
                <a:latin typeface="+mn-lt"/>
                <a:ea typeface="+mn-ea"/>
                <a:cs typeface="+mn-cs"/>
              </a:rPr>
              <a:t>ICW4  </a:t>
            </a:r>
            <a:r>
              <a:rPr lang="zh-CN" altLang="en-US" kern="1200" dirty="0">
                <a:solidFill>
                  <a:srgbClr val="000099"/>
                </a:solidFill>
                <a:latin typeface="+mn-lt"/>
                <a:ea typeface="+mn-ea"/>
                <a:cs typeface="+mn-cs"/>
              </a:rPr>
              <a:t>模式设置</a:t>
            </a:r>
          </a:p>
        </p:txBody>
      </p:sp>
      <p:sp>
        <p:nvSpPr>
          <p:cNvPr id="73731" name="Rectangle 3"/>
          <p:cNvSpPr>
            <a:spLocks noChangeArrowheads="1"/>
          </p:cNvSpPr>
          <p:nvPr/>
        </p:nvSpPr>
        <p:spPr bwMode="auto">
          <a:xfrm>
            <a:off x="476249" y="2168860"/>
            <a:ext cx="8146201" cy="3520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just">
              <a:spcBef>
                <a:spcPct val="20000"/>
              </a:spcBef>
              <a:buFontTx/>
              <a:buBlip>
                <a:blip r:embed="rId2"/>
              </a:buBlip>
            </a:pPr>
            <a:r>
              <a:rPr lang="en-US" altLang="zh-CN" dirty="0">
                <a:solidFill>
                  <a:srgbClr val="000099"/>
                </a:solidFill>
                <a:ea typeface="幼圆" pitchFamily="49" charset="-122"/>
              </a:rPr>
              <a:t>D3</a:t>
            </a:r>
            <a:r>
              <a:rPr lang="zh-CN" altLang="en-US" dirty="0">
                <a:solidFill>
                  <a:srgbClr val="000099"/>
                </a:solidFill>
                <a:ea typeface="幼圆" pitchFamily="49" charset="-122"/>
              </a:rPr>
              <a:t>：</a:t>
            </a:r>
            <a:r>
              <a:rPr lang="en-US" altLang="zh-CN" dirty="0">
                <a:solidFill>
                  <a:srgbClr val="000099"/>
                </a:solidFill>
                <a:ea typeface="幼圆" pitchFamily="49" charset="-122"/>
              </a:rPr>
              <a:t>BUF  </a:t>
            </a:r>
            <a:r>
              <a:rPr lang="zh-CN" altLang="en-US" dirty="0">
                <a:solidFill>
                  <a:srgbClr val="000099"/>
                </a:solidFill>
                <a:ea typeface="幼圆" pitchFamily="49" charset="-122"/>
              </a:rPr>
              <a:t>缓冲</a:t>
            </a:r>
          </a:p>
          <a:p>
            <a:pPr marL="895350" lvl="1" indent="-438150" algn="just">
              <a:spcBef>
                <a:spcPct val="20000"/>
              </a:spcBef>
            </a:pPr>
            <a:r>
              <a:rPr lang="en-US" altLang="zh-CN" dirty="0">
                <a:solidFill>
                  <a:srgbClr val="000099"/>
                </a:solidFill>
                <a:ea typeface="幼圆" pitchFamily="49" charset="-122"/>
              </a:rPr>
              <a:t>1</a:t>
            </a:r>
            <a:r>
              <a:rPr lang="zh-CN" altLang="en-US" dirty="0">
                <a:solidFill>
                  <a:srgbClr val="000099"/>
                </a:solidFill>
                <a:ea typeface="幼圆" pitchFamily="49" charset="-122"/>
              </a:rPr>
              <a:t>：</a:t>
            </a:r>
            <a:r>
              <a:rPr lang="en-US" altLang="zh-CN" dirty="0">
                <a:solidFill>
                  <a:srgbClr val="000099"/>
                </a:solidFill>
                <a:ea typeface="幼圆" pitchFamily="49" charset="-122"/>
              </a:rPr>
              <a:t>8259</a:t>
            </a:r>
            <a:r>
              <a:rPr lang="zh-CN" altLang="en-US" dirty="0">
                <a:solidFill>
                  <a:srgbClr val="000099"/>
                </a:solidFill>
                <a:ea typeface="幼圆" pitchFamily="49" charset="-122"/>
              </a:rPr>
              <a:t>通过</a:t>
            </a:r>
            <a:r>
              <a:rPr lang="zh-CN" altLang="en-US" dirty="0">
                <a:solidFill>
                  <a:srgbClr val="000099"/>
                </a:solidFill>
                <a:ea typeface="幼圆" pitchFamily="49" charset="-122"/>
                <a:hlinkClick r:id="rId3" action="ppaction://hlinksldjump"/>
              </a:rPr>
              <a:t>数据缓冲器</a:t>
            </a:r>
            <a:r>
              <a:rPr lang="zh-CN" altLang="en-US" dirty="0">
                <a:solidFill>
                  <a:srgbClr val="000099"/>
                </a:solidFill>
                <a:ea typeface="幼圆" pitchFamily="49" charset="-122"/>
              </a:rPr>
              <a:t>和总线相连，</a:t>
            </a:r>
            <a:r>
              <a:rPr lang="en-US" altLang="en-US" dirty="0">
                <a:solidFill>
                  <a:srgbClr val="000099"/>
                </a:solidFill>
                <a:ea typeface="幼圆" pitchFamily="49" charset="-122"/>
              </a:rPr>
              <a:t>SP*/EN*</a:t>
            </a:r>
            <a:r>
              <a:rPr lang="zh-CN" altLang="en-US" dirty="0">
                <a:solidFill>
                  <a:srgbClr val="000099"/>
                </a:solidFill>
                <a:ea typeface="幼圆" pitchFamily="49" charset="-122"/>
              </a:rPr>
              <a:t>引脚输出， 缓冲器选通端。</a:t>
            </a:r>
          </a:p>
          <a:p>
            <a:pPr lvl="1" algn="just">
              <a:spcBef>
                <a:spcPct val="20000"/>
              </a:spcBef>
            </a:pPr>
            <a:r>
              <a:rPr lang="en-US" altLang="zh-CN" dirty="0">
                <a:solidFill>
                  <a:srgbClr val="000099"/>
                </a:solidFill>
                <a:ea typeface="幼圆" pitchFamily="49" charset="-122"/>
              </a:rPr>
              <a:t>0</a:t>
            </a:r>
            <a:r>
              <a:rPr lang="zh-CN" altLang="en-US" dirty="0">
                <a:solidFill>
                  <a:srgbClr val="000099"/>
                </a:solidFill>
                <a:ea typeface="幼圆" pitchFamily="49" charset="-122"/>
              </a:rPr>
              <a:t>：无缓冲，</a:t>
            </a:r>
            <a:r>
              <a:rPr lang="en-US" altLang="en-US" dirty="0">
                <a:solidFill>
                  <a:srgbClr val="000099"/>
                </a:solidFill>
                <a:ea typeface="幼圆" pitchFamily="49" charset="-122"/>
              </a:rPr>
              <a:t>SP*/EN*</a:t>
            </a:r>
            <a:r>
              <a:rPr lang="zh-CN" altLang="en-US" dirty="0">
                <a:solidFill>
                  <a:srgbClr val="000099"/>
                </a:solidFill>
                <a:ea typeface="幼圆" pitchFamily="49" charset="-122"/>
              </a:rPr>
              <a:t>引脚输入，用作主片、从片选择端。</a:t>
            </a:r>
            <a:endParaRPr lang="zh-CN" altLang="zh-CN" dirty="0">
              <a:solidFill>
                <a:srgbClr val="000099"/>
              </a:solidFill>
            </a:endParaRPr>
          </a:p>
          <a:p>
            <a:pPr marL="342900" indent="-342900" algn="just">
              <a:spcBef>
                <a:spcPts val="1200"/>
              </a:spcBef>
              <a:buFontTx/>
              <a:buBlip>
                <a:blip r:embed="rId2"/>
              </a:buBlip>
            </a:pPr>
            <a:r>
              <a:rPr lang="en-US" altLang="en-US" dirty="0">
                <a:solidFill>
                  <a:srgbClr val="000099"/>
                </a:solidFill>
                <a:ea typeface="幼圆" pitchFamily="49" charset="-122"/>
              </a:rPr>
              <a:t>D2</a:t>
            </a:r>
            <a:r>
              <a:rPr lang="zh-CN" altLang="en-US" dirty="0">
                <a:solidFill>
                  <a:srgbClr val="000099"/>
                </a:solidFill>
                <a:ea typeface="幼圆" pitchFamily="49" charset="-122"/>
              </a:rPr>
              <a:t>：</a:t>
            </a:r>
            <a:r>
              <a:rPr lang="en-US" altLang="zh-CN" dirty="0">
                <a:solidFill>
                  <a:srgbClr val="000099"/>
                </a:solidFill>
                <a:ea typeface="幼圆" pitchFamily="49" charset="-122"/>
              </a:rPr>
              <a:t>M/S*  </a:t>
            </a:r>
            <a:r>
              <a:rPr lang="zh-CN" altLang="en-US" dirty="0">
                <a:solidFill>
                  <a:srgbClr val="000099"/>
                </a:solidFill>
                <a:ea typeface="幼圆" pitchFamily="49" charset="-122"/>
              </a:rPr>
              <a:t>主片</a:t>
            </a:r>
            <a:r>
              <a:rPr lang="en-US" altLang="zh-CN" dirty="0">
                <a:solidFill>
                  <a:srgbClr val="000099"/>
                </a:solidFill>
                <a:ea typeface="幼圆" pitchFamily="49" charset="-122"/>
              </a:rPr>
              <a:t>/</a:t>
            </a:r>
            <a:r>
              <a:rPr lang="zh-CN" altLang="en-US" dirty="0">
                <a:solidFill>
                  <a:srgbClr val="000099"/>
                </a:solidFill>
                <a:ea typeface="幼圆" pitchFamily="49" charset="-122"/>
              </a:rPr>
              <a:t>从片选择（</a:t>
            </a:r>
            <a:r>
              <a:rPr lang="en-US" altLang="en-US" dirty="0">
                <a:solidFill>
                  <a:srgbClr val="000099"/>
                </a:solidFill>
                <a:ea typeface="幼圆" pitchFamily="49" charset="-122"/>
              </a:rPr>
              <a:t>BUF=1</a:t>
            </a:r>
            <a:r>
              <a:rPr lang="zh-CN" altLang="en-US" dirty="0">
                <a:solidFill>
                  <a:srgbClr val="000099"/>
                </a:solidFill>
                <a:ea typeface="幼圆" pitchFamily="49" charset="-122"/>
              </a:rPr>
              <a:t>时，</a:t>
            </a:r>
            <a:r>
              <a:rPr lang="zh-CN" altLang="en-US" dirty="0" smtClean="0">
                <a:solidFill>
                  <a:srgbClr val="000099"/>
                </a:solidFill>
                <a:ea typeface="幼圆" pitchFamily="49" charset="-122"/>
              </a:rPr>
              <a:t>有效）</a:t>
            </a:r>
            <a:endParaRPr lang="en-US" altLang="zh-CN" dirty="0">
              <a:solidFill>
                <a:srgbClr val="000099"/>
              </a:solidFill>
              <a:ea typeface="幼圆" pitchFamily="49" charset="-122"/>
            </a:endParaRPr>
          </a:p>
          <a:p>
            <a:pPr algn="just">
              <a:spcBef>
                <a:spcPct val="20000"/>
              </a:spcBef>
            </a:pPr>
            <a:r>
              <a:rPr lang="en-US" altLang="zh-CN" dirty="0" smtClean="0">
                <a:solidFill>
                  <a:srgbClr val="000099"/>
                </a:solidFill>
                <a:ea typeface="幼圆" pitchFamily="49" charset="-122"/>
              </a:rPr>
              <a:t>      0</a:t>
            </a:r>
            <a:r>
              <a:rPr lang="zh-CN" altLang="en-US" dirty="0">
                <a:solidFill>
                  <a:srgbClr val="000099"/>
                </a:solidFill>
                <a:ea typeface="幼圆" pitchFamily="49" charset="-122"/>
              </a:rPr>
              <a:t>：从片	   </a:t>
            </a:r>
            <a:r>
              <a:rPr lang="en-US" altLang="zh-CN" dirty="0">
                <a:solidFill>
                  <a:srgbClr val="000099"/>
                </a:solidFill>
                <a:ea typeface="幼圆" pitchFamily="49" charset="-122"/>
              </a:rPr>
              <a:t>1</a:t>
            </a:r>
            <a:r>
              <a:rPr lang="zh-CN" altLang="en-US" dirty="0">
                <a:solidFill>
                  <a:srgbClr val="000099"/>
                </a:solidFill>
                <a:ea typeface="幼圆" pitchFamily="49" charset="-122"/>
              </a:rPr>
              <a:t>：主片	</a:t>
            </a:r>
          </a:p>
          <a:p>
            <a:pPr marL="342900" indent="-342900" algn="just">
              <a:spcBef>
                <a:spcPct val="20000"/>
              </a:spcBef>
              <a:buFontTx/>
              <a:buBlip>
                <a:blip r:embed="rId2"/>
              </a:buBlip>
            </a:pPr>
            <a:r>
              <a:rPr lang="zh-CN" altLang="en-US" dirty="0">
                <a:solidFill>
                  <a:srgbClr val="000099"/>
                </a:solidFill>
                <a:ea typeface="幼圆" pitchFamily="49" charset="-122"/>
              </a:rPr>
              <a:t>初始化编程一般在系统启动时进行，初始化以后系统才可以接收中断请求信号。</a:t>
            </a:r>
          </a:p>
        </p:txBody>
      </p:sp>
      <p:grpSp>
        <p:nvGrpSpPr>
          <p:cNvPr id="4" name="Group 4"/>
          <p:cNvGrpSpPr>
            <a:grpSpLocks/>
          </p:cNvGrpSpPr>
          <p:nvPr/>
        </p:nvGrpSpPr>
        <p:grpSpPr bwMode="auto">
          <a:xfrm>
            <a:off x="381000" y="953235"/>
            <a:ext cx="8316913" cy="962025"/>
            <a:chOff x="240" y="432"/>
            <a:chExt cx="5239" cy="606"/>
          </a:xfrm>
        </p:grpSpPr>
        <p:grpSp>
          <p:nvGrpSpPr>
            <p:cNvPr id="5" name="Group 5"/>
            <p:cNvGrpSpPr>
              <a:grpSpLocks/>
            </p:cNvGrpSpPr>
            <p:nvPr/>
          </p:nvGrpSpPr>
          <p:grpSpPr bwMode="auto">
            <a:xfrm>
              <a:off x="864" y="432"/>
              <a:ext cx="4608" cy="602"/>
              <a:chOff x="576" y="1728"/>
              <a:chExt cx="4608" cy="602"/>
            </a:xfrm>
          </p:grpSpPr>
          <p:sp>
            <p:nvSpPr>
              <p:cNvPr id="17" name="Rectangle 6"/>
              <p:cNvSpPr>
                <a:spLocks noChangeArrowheads="1"/>
              </p:cNvSpPr>
              <p:nvPr/>
            </p:nvSpPr>
            <p:spPr bwMode="auto">
              <a:xfrm>
                <a:off x="576"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endParaRPr lang="zh-CN" altLang="en-US">
                  <a:solidFill>
                    <a:srgbClr val="000099"/>
                  </a:solidFill>
                </a:endParaRPr>
              </a:p>
            </p:txBody>
          </p:sp>
          <p:sp>
            <p:nvSpPr>
              <p:cNvPr id="18" name="Text Box 7"/>
              <p:cNvSpPr txBox="1">
                <a:spLocks noChangeArrowheads="1"/>
              </p:cNvSpPr>
              <p:nvPr/>
            </p:nvSpPr>
            <p:spPr bwMode="auto">
              <a:xfrm>
                <a:off x="730" y="1728"/>
                <a:ext cx="435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D</a:t>
                </a:r>
                <a:r>
                  <a:rPr kumimoji="1" lang="en-US" altLang="zh-CN" sz="2400" b="0" baseline="-25000">
                    <a:solidFill>
                      <a:srgbClr val="000099"/>
                    </a:solidFill>
                    <a:ea typeface="宋体" pitchFamily="2" charset="-122"/>
                  </a:rPr>
                  <a:t>7</a:t>
                </a:r>
                <a:r>
                  <a:rPr kumimoji="1" lang="en-US" altLang="zh-CN" sz="2400" b="0">
                    <a:solidFill>
                      <a:srgbClr val="000099"/>
                    </a:solidFill>
                    <a:ea typeface="宋体" pitchFamily="2" charset="-122"/>
                  </a:rPr>
                  <a:t>	D</a:t>
                </a:r>
                <a:r>
                  <a:rPr kumimoji="1" lang="en-US" altLang="zh-CN" sz="2400" b="0" baseline="-25000">
                    <a:solidFill>
                      <a:srgbClr val="000099"/>
                    </a:solidFill>
                    <a:ea typeface="宋体" pitchFamily="2" charset="-122"/>
                  </a:rPr>
                  <a:t>6</a:t>
                </a:r>
                <a:r>
                  <a:rPr kumimoji="1" lang="en-US" altLang="zh-CN" sz="2400" b="0">
                    <a:solidFill>
                      <a:srgbClr val="000099"/>
                    </a:solidFill>
                    <a:ea typeface="宋体" pitchFamily="2" charset="-122"/>
                  </a:rPr>
                  <a:t>	D</a:t>
                </a:r>
                <a:r>
                  <a:rPr kumimoji="1" lang="en-US" altLang="zh-CN" sz="2400" b="0" baseline="-25000">
                    <a:solidFill>
                      <a:srgbClr val="000099"/>
                    </a:solidFill>
                    <a:ea typeface="宋体" pitchFamily="2" charset="-122"/>
                  </a:rPr>
                  <a:t>5	</a:t>
                </a:r>
                <a:r>
                  <a:rPr kumimoji="1" lang="en-US" altLang="zh-CN" sz="2400" b="0">
                    <a:solidFill>
                      <a:srgbClr val="000099"/>
                    </a:solidFill>
                    <a:ea typeface="宋体" pitchFamily="2" charset="-122"/>
                  </a:rPr>
                  <a:t>D</a:t>
                </a:r>
                <a:r>
                  <a:rPr kumimoji="1" lang="en-US" altLang="zh-CN" sz="2400" b="0" baseline="-25000">
                    <a:solidFill>
                      <a:srgbClr val="000099"/>
                    </a:solidFill>
                    <a:ea typeface="宋体" pitchFamily="2" charset="-122"/>
                  </a:rPr>
                  <a:t>4	</a:t>
                </a:r>
                <a:r>
                  <a:rPr kumimoji="1" lang="en-US" altLang="zh-CN" sz="2400" b="0">
                    <a:solidFill>
                      <a:srgbClr val="000099"/>
                    </a:solidFill>
                    <a:ea typeface="宋体" pitchFamily="2" charset="-122"/>
                  </a:rPr>
                  <a:t>D</a:t>
                </a:r>
                <a:r>
                  <a:rPr kumimoji="1" lang="en-US" altLang="zh-CN" sz="2400" b="0" baseline="-25000">
                    <a:solidFill>
                      <a:srgbClr val="000099"/>
                    </a:solidFill>
                    <a:ea typeface="宋体" pitchFamily="2" charset="-122"/>
                  </a:rPr>
                  <a:t>3</a:t>
                </a:r>
                <a:r>
                  <a:rPr kumimoji="1" lang="en-US" altLang="zh-CN" sz="2400" b="0">
                    <a:solidFill>
                      <a:srgbClr val="000099"/>
                    </a:solidFill>
                    <a:ea typeface="宋体" pitchFamily="2" charset="-122"/>
                  </a:rPr>
                  <a:t>	D</a:t>
                </a:r>
                <a:r>
                  <a:rPr kumimoji="1" lang="en-US" altLang="zh-CN" sz="2400" b="0" baseline="-25000">
                    <a:solidFill>
                      <a:srgbClr val="000099"/>
                    </a:solidFill>
                    <a:ea typeface="宋体" pitchFamily="2" charset="-122"/>
                  </a:rPr>
                  <a:t>2</a:t>
                </a:r>
                <a:r>
                  <a:rPr kumimoji="1" lang="en-US" altLang="zh-CN" sz="2400" b="0">
                    <a:solidFill>
                      <a:srgbClr val="000099"/>
                    </a:solidFill>
                    <a:ea typeface="宋体" pitchFamily="2" charset="-122"/>
                  </a:rPr>
                  <a:t>	D</a:t>
                </a:r>
                <a:r>
                  <a:rPr kumimoji="1" lang="en-US" altLang="zh-CN" sz="2400" b="0" baseline="-25000">
                    <a:solidFill>
                      <a:srgbClr val="000099"/>
                    </a:solidFill>
                    <a:ea typeface="宋体" pitchFamily="2" charset="-122"/>
                  </a:rPr>
                  <a:t>1	</a:t>
                </a:r>
                <a:r>
                  <a:rPr kumimoji="1" lang="en-US" altLang="zh-CN" sz="2400" b="0">
                    <a:solidFill>
                      <a:srgbClr val="000099"/>
                    </a:solidFill>
                    <a:ea typeface="宋体" pitchFamily="2" charset="-122"/>
                  </a:rPr>
                  <a:t>D</a:t>
                </a:r>
                <a:r>
                  <a:rPr kumimoji="1" lang="en-US" altLang="zh-CN" sz="2400" b="0" baseline="-25000">
                    <a:solidFill>
                      <a:srgbClr val="000099"/>
                    </a:solidFill>
                    <a:ea typeface="宋体" pitchFamily="2" charset="-122"/>
                  </a:rPr>
                  <a:t>0</a:t>
                </a:r>
                <a:endParaRPr kumimoji="1" lang="en-US" altLang="zh-CN" sz="2400" b="0">
                  <a:solidFill>
                    <a:srgbClr val="000099"/>
                  </a:solidFill>
                  <a:ea typeface="宋体" pitchFamily="2" charset="-122"/>
                </a:endParaRPr>
              </a:p>
            </p:txBody>
          </p:sp>
          <p:sp>
            <p:nvSpPr>
              <p:cNvPr id="19" name="Rectangle 8"/>
              <p:cNvSpPr>
                <a:spLocks noChangeArrowheads="1"/>
              </p:cNvSpPr>
              <p:nvPr/>
            </p:nvSpPr>
            <p:spPr bwMode="auto">
              <a:xfrm>
                <a:off x="1152"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endParaRPr lang="zh-CN" altLang="en-US">
                  <a:solidFill>
                    <a:srgbClr val="000099"/>
                  </a:solidFill>
                </a:endParaRPr>
              </a:p>
            </p:txBody>
          </p:sp>
          <p:sp>
            <p:nvSpPr>
              <p:cNvPr id="20" name="Rectangle 9"/>
              <p:cNvSpPr>
                <a:spLocks noChangeArrowheads="1"/>
              </p:cNvSpPr>
              <p:nvPr/>
            </p:nvSpPr>
            <p:spPr bwMode="auto">
              <a:xfrm>
                <a:off x="1728"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endParaRPr lang="zh-CN" altLang="en-US">
                  <a:solidFill>
                    <a:srgbClr val="000099"/>
                  </a:solidFill>
                </a:endParaRPr>
              </a:p>
            </p:txBody>
          </p:sp>
          <p:sp>
            <p:nvSpPr>
              <p:cNvPr id="21" name="Rectangle 10"/>
              <p:cNvSpPr>
                <a:spLocks noChangeArrowheads="1"/>
              </p:cNvSpPr>
              <p:nvPr/>
            </p:nvSpPr>
            <p:spPr bwMode="auto">
              <a:xfrm>
                <a:off x="2304"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endParaRPr lang="zh-CN" altLang="en-US">
                  <a:solidFill>
                    <a:srgbClr val="000099"/>
                  </a:solidFill>
                </a:endParaRPr>
              </a:p>
            </p:txBody>
          </p:sp>
          <p:sp>
            <p:nvSpPr>
              <p:cNvPr id="22" name="Rectangle 11"/>
              <p:cNvSpPr>
                <a:spLocks noChangeArrowheads="1"/>
              </p:cNvSpPr>
              <p:nvPr/>
            </p:nvSpPr>
            <p:spPr bwMode="auto">
              <a:xfrm>
                <a:off x="2880"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endParaRPr lang="zh-CN" altLang="en-US">
                  <a:solidFill>
                    <a:srgbClr val="000099"/>
                  </a:solidFill>
                </a:endParaRPr>
              </a:p>
            </p:txBody>
          </p:sp>
          <p:sp>
            <p:nvSpPr>
              <p:cNvPr id="23" name="Rectangle 12"/>
              <p:cNvSpPr>
                <a:spLocks noChangeArrowheads="1"/>
              </p:cNvSpPr>
              <p:nvPr/>
            </p:nvSpPr>
            <p:spPr bwMode="auto">
              <a:xfrm>
                <a:off x="3456"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endParaRPr lang="zh-CN" altLang="en-US">
                  <a:solidFill>
                    <a:srgbClr val="000099"/>
                  </a:solidFill>
                </a:endParaRPr>
              </a:p>
            </p:txBody>
          </p:sp>
          <p:sp>
            <p:nvSpPr>
              <p:cNvPr id="24" name="Rectangle 13"/>
              <p:cNvSpPr>
                <a:spLocks noChangeArrowheads="1"/>
              </p:cNvSpPr>
              <p:nvPr/>
            </p:nvSpPr>
            <p:spPr bwMode="auto">
              <a:xfrm>
                <a:off x="4032"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endParaRPr lang="zh-CN" altLang="en-US">
                  <a:solidFill>
                    <a:srgbClr val="000099"/>
                  </a:solidFill>
                </a:endParaRPr>
              </a:p>
            </p:txBody>
          </p:sp>
          <p:sp>
            <p:nvSpPr>
              <p:cNvPr id="25" name="Rectangle 14"/>
              <p:cNvSpPr>
                <a:spLocks noChangeArrowheads="1"/>
              </p:cNvSpPr>
              <p:nvPr/>
            </p:nvSpPr>
            <p:spPr bwMode="auto">
              <a:xfrm>
                <a:off x="4608"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endParaRPr lang="zh-CN" altLang="en-US">
                  <a:solidFill>
                    <a:srgbClr val="000099"/>
                  </a:solidFill>
                </a:endParaRPr>
              </a:p>
            </p:txBody>
          </p:sp>
        </p:grpSp>
        <p:sp>
          <p:nvSpPr>
            <p:cNvPr id="6" name="Text Box 15"/>
            <p:cNvSpPr txBox="1">
              <a:spLocks noChangeArrowheads="1"/>
            </p:cNvSpPr>
            <p:nvPr/>
          </p:nvSpPr>
          <p:spPr bwMode="auto">
            <a:xfrm>
              <a:off x="2556" y="750"/>
              <a:ext cx="66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SFNM</a:t>
              </a:r>
            </a:p>
          </p:txBody>
        </p:sp>
        <p:sp>
          <p:nvSpPr>
            <p:cNvPr id="7" name="Text Box 16"/>
            <p:cNvSpPr txBox="1">
              <a:spLocks noChangeArrowheads="1"/>
            </p:cNvSpPr>
            <p:nvPr/>
          </p:nvSpPr>
          <p:spPr bwMode="auto">
            <a:xfrm>
              <a:off x="1008" y="750"/>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dirty="0">
                  <a:solidFill>
                    <a:srgbClr val="000099"/>
                  </a:solidFill>
                  <a:ea typeface="宋体" pitchFamily="2" charset="-122"/>
                </a:rPr>
                <a:t>0</a:t>
              </a:r>
            </a:p>
          </p:txBody>
        </p:sp>
        <p:sp>
          <p:nvSpPr>
            <p:cNvPr id="8" name="Text Box 17"/>
            <p:cNvSpPr txBox="1">
              <a:spLocks noChangeArrowheads="1"/>
            </p:cNvSpPr>
            <p:nvPr/>
          </p:nvSpPr>
          <p:spPr bwMode="auto">
            <a:xfrm>
              <a:off x="1632" y="750"/>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0</a:t>
              </a:r>
            </a:p>
          </p:txBody>
        </p:sp>
        <p:sp>
          <p:nvSpPr>
            <p:cNvPr id="9" name="Text Box 18"/>
            <p:cNvSpPr txBox="1">
              <a:spLocks noChangeArrowheads="1"/>
            </p:cNvSpPr>
            <p:nvPr/>
          </p:nvSpPr>
          <p:spPr bwMode="auto">
            <a:xfrm>
              <a:off x="2208" y="750"/>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0</a:t>
              </a:r>
            </a:p>
          </p:txBody>
        </p:sp>
        <p:sp>
          <p:nvSpPr>
            <p:cNvPr id="10" name="Text Box 19"/>
            <p:cNvSpPr txBox="1">
              <a:spLocks noChangeArrowheads="1"/>
            </p:cNvSpPr>
            <p:nvPr/>
          </p:nvSpPr>
          <p:spPr bwMode="auto">
            <a:xfrm>
              <a:off x="3820" y="750"/>
              <a:ext cx="45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M/S</a:t>
              </a:r>
            </a:p>
          </p:txBody>
        </p:sp>
        <p:sp>
          <p:nvSpPr>
            <p:cNvPr id="11" name="Text Box 20"/>
            <p:cNvSpPr txBox="1">
              <a:spLocks noChangeArrowheads="1"/>
            </p:cNvSpPr>
            <p:nvPr/>
          </p:nvSpPr>
          <p:spPr bwMode="auto">
            <a:xfrm>
              <a:off x="4338" y="750"/>
              <a:ext cx="57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AEOI</a:t>
              </a:r>
            </a:p>
          </p:txBody>
        </p:sp>
        <p:sp>
          <p:nvSpPr>
            <p:cNvPr id="12" name="Text Box 21"/>
            <p:cNvSpPr txBox="1">
              <a:spLocks noChangeArrowheads="1"/>
            </p:cNvSpPr>
            <p:nvPr/>
          </p:nvSpPr>
          <p:spPr bwMode="auto">
            <a:xfrm>
              <a:off x="3196" y="750"/>
              <a:ext cx="50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BUF</a:t>
              </a:r>
            </a:p>
          </p:txBody>
        </p:sp>
        <p:sp>
          <p:nvSpPr>
            <p:cNvPr id="13" name="Text Box 22"/>
            <p:cNvSpPr txBox="1">
              <a:spLocks noChangeArrowheads="1"/>
            </p:cNvSpPr>
            <p:nvPr/>
          </p:nvSpPr>
          <p:spPr bwMode="auto">
            <a:xfrm>
              <a:off x="4893" y="702"/>
              <a:ext cx="58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zh-CN" altLang="zh-CN" sz="2800" b="0" dirty="0">
                  <a:solidFill>
                    <a:srgbClr val="000099"/>
                  </a:solidFill>
                  <a:ea typeface="宋体" pitchFamily="2" charset="-122"/>
                  <a:sym typeface="Symbol" pitchFamily="18" charset="2"/>
                </a:rPr>
                <a:t></a:t>
              </a:r>
              <a:r>
                <a:rPr kumimoji="1" lang="zh-CN" altLang="zh-CN" sz="2400" b="0" dirty="0">
                  <a:solidFill>
                    <a:srgbClr val="000099"/>
                  </a:solidFill>
                  <a:ea typeface="宋体" pitchFamily="2" charset="-122"/>
                  <a:sym typeface="Symbol" pitchFamily="18" charset="2"/>
                </a:rPr>
                <a:t> </a:t>
              </a:r>
              <a:r>
                <a:rPr kumimoji="1" lang="en-US" altLang="zh-CN" sz="2400" b="0" dirty="0">
                  <a:solidFill>
                    <a:srgbClr val="000099"/>
                  </a:solidFill>
                  <a:ea typeface="宋体" pitchFamily="2" charset="-122"/>
                </a:rPr>
                <a:t>PM</a:t>
              </a:r>
            </a:p>
          </p:txBody>
        </p:sp>
        <p:sp>
          <p:nvSpPr>
            <p:cNvPr id="14" name="Rectangle 23"/>
            <p:cNvSpPr>
              <a:spLocks noChangeArrowheads="1"/>
            </p:cNvSpPr>
            <p:nvPr/>
          </p:nvSpPr>
          <p:spPr bwMode="auto">
            <a:xfrm>
              <a:off x="240" y="743"/>
              <a:ext cx="432"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endParaRPr lang="zh-CN" altLang="en-US">
                <a:solidFill>
                  <a:srgbClr val="000099"/>
                </a:solidFill>
              </a:endParaRPr>
            </a:p>
          </p:txBody>
        </p:sp>
        <p:sp>
          <p:nvSpPr>
            <p:cNvPr id="15" name="Text Box 24"/>
            <p:cNvSpPr txBox="1">
              <a:spLocks noChangeArrowheads="1"/>
            </p:cNvSpPr>
            <p:nvPr/>
          </p:nvSpPr>
          <p:spPr bwMode="auto">
            <a:xfrm>
              <a:off x="309" y="432"/>
              <a:ext cx="31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A</a:t>
              </a:r>
              <a:r>
                <a:rPr kumimoji="1" lang="en-US" altLang="zh-CN" sz="2400" b="0" baseline="-25000">
                  <a:solidFill>
                    <a:srgbClr val="000099"/>
                  </a:solidFill>
                  <a:ea typeface="宋体" pitchFamily="2" charset="-122"/>
                </a:rPr>
                <a:t>0</a:t>
              </a:r>
              <a:endParaRPr kumimoji="1" lang="en-US" altLang="zh-CN" sz="2400" b="0">
                <a:solidFill>
                  <a:srgbClr val="000099"/>
                </a:solidFill>
                <a:ea typeface="宋体" pitchFamily="2" charset="-122"/>
              </a:endParaRPr>
            </a:p>
          </p:txBody>
        </p:sp>
        <p:sp>
          <p:nvSpPr>
            <p:cNvPr id="16" name="Text Box 25"/>
            <p:cNvSpPr txBox="1">
              <a:spLocks noChangeArrowheads="1"/>
            </p:cNvSpPr>
            <p:nvPr/>
          </p:nvSpPr>
          <p:spPr bwMode="auto">
            <a:xfrm>
              <a:off x="353" y="750"/>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dirty="0">
                  <a:solidFill>
                    <a:srgbClr val="000099"/>
                  </a:solidFill>
                  <a:ea typeface="宋体" pitchFamily="2" charset="-122"/>
                </a:rPr>
                <a:t>1</a:t>
              </a:r>
            </a:p>
          </p:txBody>
        </p:sp>
      </p:grpSp>
    </p:spTree>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86535" y="98630"/>
            <a:ext cx="8421688" cy="5334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kern="1200" dirty="0">
                <a:solidFill>
                  <a:srgbClr val="000099"/>
                </a:solidFill>
                <a:latin typeface="+mn-lt"/>
                <a:ea typeface="+mn-ea"/>
                <a:cs typeface="+mn-cs"/>
              </a:rPr>
              <a:t>8259</a:t>
            </a:r>
            <a:r>
              <a:rPr lang="en-US" altLang="en-US" kern="1200" dirty="0">
                <a:solidFill>
                  <a:srgbClr val="000099"/>
                </a:solidFill>
                <a:latin typeface="+mn-lt"/>
                <a:ea typeface="+mn-ea"/>
                <a:cs typeface="+mn-cs"/>
              </a:rPr>
              <a:t>A</a:t>
            </a:r>
            <a:r>
              <a:rPr lang="zh-CN" altLang="en-US" kern="1200" dirty="0">
                <a:solidFill>
                  <a:srgbClr val="000099"/>
                </a:solidFill>
                <a:latin typeface="+mn-lt"/>
                <a:ea typeface="+mn-ea"/>
                <a:cs typeface="+mn-cs"/>
              </a:rPr>
              <a:t>芯片的初始化流程</a:t>
            </a:r>
          </a:p>
        </p:txBody>
      </p:sp>
      <p:sp>
        <p:nvSpPr>
          <p:cNvPr id="74755" name="AutoShape 3"/>
          <p:cNvSpPr>
            <a:spLocks noChangeArrowheads="1"/>
          </p:cNvSpPr>
          <p:nvPr/>
        </p:nvSpPr>
        <p:spPr bwMode="auto">
          <a:xfrm>
            <a:off x="3055938" y="781050"/>
            <a:ext cx="1524000" cy="457200"/>
          </a:xfrm>
          <a:prstGeom prst="flowChartAlternateProcess">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74756" name="Text Box 4"/>
          <p:cNvSpPr txBox="1">
            <a:spLocks noChangeArrowheads="1"/>
          </p:cNvSpPr>
          <p:nvPr/>
        </p:nvSpPr>
        <p:spPr bwMode="auto">
          <a:xfrm>
            <a:off x="3233738" y="750888"/>
            <a:ext cx="352266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r>
              <a:rPr lang="zh-CN" altLang="en-US" sz="2800" b="0" dirty="0">
                <a:solidFill>
                  <a:srgbClr val="000099"/>
                </a:solidFill>
              </a:rPr>
              <a:t>写</a:t>
            </a:r>
            <a:r>
              <a:rPr kumimoji="1" lang="en-US" altLang="en-US" sz="2400" b="0" dirty="0">
                <a:solidFill>
                  <a:srgbClr val="000099"/>
                </a:solidFill>
                <a:ea typeface="宋体" pitchFamily="2" charset="-122"/>
              </a:rPr>
              <a:t>ICW</a:t>
            </a:r>
            <a:r>
              <a:rPr kumimoji="1" lang="en-US" altLang="en-US" sz="2400" b="0" baseline="-25000" dirty="0">
                <a:solidFill>
                  <a:srgbClr val="000099"/>
                </a:solidFill>
                <a:ea typeface="宋体" pitchFamily="2" charset="-122"/>
              </a:rPr>
              <a:t>1           </a:t>
            </a:r>
            <a:r>
              <a:rPr kumimoji="1" lang="en-US" altLang="en-US" sz="2400" b="0" dirty="0">
                <a:solidFill>
                  <a:srgbClr val="000099"/>
                </a:solidFill>
                <a:ea typeface="宋体" pitchFamily="2" charset="-122"/>
              </a:rPr>
              <a:t>A</a:t>
            </a:r>
            <a:r>
              <a:rPr kumimoji="1" lang="en-US" altLang="en-US" sz="2400" b="0" baseline="-25000" dirty="0">
                <a:solidFill>
                  <a:srgbClr val="000099"/>
                </a:solidFill>
                <a:ea typeface="宋体" pitchFamily="2" charset="-122"/>
              </a:rPr>
              <a:t>0</a:t>
            </a:r>
            <a:r>
              <a:rPr kumimoji="1" lang="en-US" altLang="en-US" sz="2400" b="0" dirty="0">
                <a:solidFill>
                  <a:srgbClr val="000099"/>
                </a:solidFill>
                <a:ea typeface="宋体" pitchFamily="2" charset="-122"/>
              </a:rPr>
              <a:t>=0</a:t>
            </a:r>
            <a:r>
              <a:rPr kumimoji="1" lang="zh-CN" altLang="en-US" sz="2400" b="0" dirty="0">
                <a:solidFill>
                  <a:srgbClr val="000099"/>
                </a:solidFill>
                <a:ea typeface="宋体" pitchFamily="2" charset="-122"/>
              </a:rPr>
              <a:t>，</a:t>
            </a:r>
            <a:r>
              <a:rPr kumimoji="1" lang="en-US" altLang="zh-CN" sz="2400" b="0" dirty="0">
                <a:solidFill>
                  <a:srgbClr val="000099"/>
                </a:solidFill>
                <a:ea typeface="宋体" pitchFamily="2" charset="-122"/>
              </a:rPr>
              <a:t>D</a:t>
            </a:r>
            <a:r>
              <a:rPr kumimoji="1" lang="en-US" altLang="zh-CN" sz="2400" b="0" baseline="-25000" dirty="0">
                <a:solidFill>
                  <a:srgbClr val="000099"/>
                </a:solidFill>
                <a:ea typeface="宋体" pitchFamily="2" charset="-122"/>
              </a:rPr>
              <a:t>4</a:t>
            </a:r>
            <a:r>
              <a:rPr kumimoji="1" lang="en-US" altLang="zh-CN" sz="2400" b="0" dirty="0">
                <a:solidFill>
                  <a:srgbClr val="000099"/>
                </a:solidFill>
                <a:ea typeface="宋体" pitchFamily="2" charset="-122"/>
              </a:rPr>
              <a:t>=1</a:t>
            </a:r>
          </a:p>
        </p:txBody>
      </p:sp>
      <p:sp>
        <p:nvSpPr>
          <p:cNvPr id="74757" name="AutoShape 5"/>
          <p:cNvSpPr>
            <a:spLocks noChangeArrowheads="1"/>
          </p:cNvSpPr>
          <p:nvPr/>
        </p:nvSpPr>
        <p:spPr bwMode="auto">
          <a:xfrm>
            <a:off x="3055938" y="1676400"/>
            <a:ext cx="1524000" cy="457200"/>
          </a:xfrm>
          <a:prstGeom prst="flowChartAlternateProcess">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74758" name="Text Box 6"/>
          <p:cNvSpPr txBox="1">
            <a:spLocks noChangeArrowheads="1"/>
          </p:cNvSpPr>
          <p:nvPr/>
        </p:nvSpPr>
        <p:spPr bwMode="auto">
          <a:xfrm>
            <a:off x="3233738" y="1617663"/>
            <a:ext cx="25368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r>
              <a:rPr lang="zh-CN" altLang="en-US" sz="2800" b="0" dirty="0">
                <a:solidFill>
                  <a:srgbClr val="000099"/>
                </a:solidFill>
              </a:rPr>
              <a:t>写</a:t>
            </a:r>
            <a:r>
              <a:rPr kumimoji="1" lang="en-US" altLang="en-US" sz="2400" b="0" dirty="0">
                <a:solidFill>
                  <a:srgbClr val="000099"/>
                </a:solidFill>
                <a:ea typeface="宋体" pitchFamily="2" charset="-122"/>
              </a:rPr>
              <a:t>ICW</a:t>
            </a:r>
            <a:r>
              <a:rPr kumimoji="1" lang="en-US" altLang="en-US" sz="2400" b="0" baseline="-25000" dirty="0">
                <a:solidFill>
                  <a:srgbClr val="000099"/>
                </a:solidFill>
                <a:ea typeface="宋体" pitchFamily="2" charset="-122"/>
              </a:rPr>
              <a:t>2           </a:t>
            </a:r>
            <a:r>
              <a:rPr kumimoji="1" lang="en-US" altLang="en-US" sz="2400" b="0" dirty="0">
                <a:solidFill>
                  <a:srgbClr val="000099"/>
                </a:solidFill>
                <a:ea typeface="宋体" pitchFamily="2" charset="-122"/>
              </a:rPr>
              <a:t>A</a:t>
            </a:r>
            <a:r>
              <a:rPr kumimoji="1" lang="en-US" altLang="en-US" sz="2400" b="0" baseline="-25000" dirty="0">
                <a:solidFill>
                  <a:srgbClr val="000099"/>
                </a:solidFill>
                <a:ea typeface="宋体" pitchFamily="2" charset="-122"/>
              </a:rPr>
              <a:t>0</a:t>
            </a:r>
            <a:r>
              <a:rPr kumimoji="1" lang="en-US" altLang="en-US" sz="2400" b="0" dirty="0">
                <a:solidFill>
                  <a:srgbClr val="000099"/>
                </a:solidFill>
                <a:ea typeface="宋体" pitchFamily="2" charset="-122"/>
              </a:rPr>
              <a:t>=1</a:t>
            </a:r>
            <a:endParaRPr kumimoji="1" lang="en-US" altLang="zh-CN" sz="2400" b="0" dirty="0">
              <a:solidFill>
                <a:srgbClr val="000099"/>
              </a:solidFill>
              <a:ea typeface="宋体" pitchFamily="2" charset="-122"/>
            </a:endParaRPr>
          </a:p>
        </p:txBody>
      </p:sp>
      <p:sp>
        <p:nvSpPr>
          <p:cNvPr id="74759" name="AutoShape 7"/>
          <p:cNvSpPr>
            <a:spLocks noChangeArrowheads="1"/>
          </p:cNvSpPr>
          <p:nvPr/>
        </p:nvSpPr>
        <p:spPr bwMode="auto">
          <a:xfrm>
            <a:off x="2855913" y="2514600"/>
            <a:ext cx="1905000" cy="762000"/>
          </a:xfrm>
          <a:prstGeom prst="flowChartDecision">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74760" name="Text Box 8"/>
          <p:cNvSpPr txBox="1">
            <a:spLocks noChangeArrowheads="1"/>
          </p:cNvSpPr>
          <p:nvPr/>
        </p:nvSpPr>
        <p:spPr bwMode="auto">
          <a:xfrm>
            <a:off x="3160713" y="2667000"/>
            <a:ext cx="15160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r>
              <a:rPr kumimoji="1" lang="en-US" altLang="zh-CN" sz="2400" b="0" dirty="0">
                <a:solidFill>
                  <a:srgbClr val="000099"/>
                </a:solidFill>
                <a:ea typeface="宋体" pitchFamily="2" charset="-122"/>
              </a:rPr>
              <a:t>SNGL=1</a:t>
            </a:r>
            <a:endParaRPr kumimoji="1" lang="en-US" altLang="zh-CN" sz="2000" b="0" dirty="0">
              <a:solidFill>
                <a:srgbClr val="000099"/>
              </a:solidFill>
              <a:ea typeface="宋体" pitchFamily="2" charset="-122"/>
            </a:endParaRPr>
          </a:p>
        </p:txBody>
      </p:sp>
      <p:sp>
        <p:nvSpPr>
          <p:cNvPr id="74761" name="AutoShape 9"/>
          <p:cNvSpPr>
            <a:spLocks noChangeArrowheads="1"/>
          </p:cNvSpPr>
          <p:nvPr/>
        </p:nvSpPr>
        <p:spPr bwMode="auto">
          <a:xfrm>
            <a:off x="2857500" y="4495800"/>
            <a:ext cx="1905000" cy="762000"/>
          </a:xfrm>
          <a:prstGeom prst="flowChartDecision">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74762" name="Text Box 10"/>
          <p:cNvSpPr txBox="1">
            <a:spLocks noChangeArrowheads="1"/>
          </p:cNvSpPr>
          <p:nvPr/>
        </p:nvSpPr>
        <p:spPr bwMode="auto">
          <a:xfrm>
            <a:off x="3124200" y="4648200"/>
            <a:ext cx="1371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r>
              <a:rPr kumimoji="1" lang="zh-CN" altLang="zh-CN" sz="2400" b="0" dirty="0">
                <a:solidFill>
                  <a:srgbClr val="000099"/>
                </a:solidFill>
                <a:ea typeface="宋体" pitchFamily="2" charset="-122"/>
              </a:rPr>
              <a:t>  </a:t>
            </a:r>
            <a:r>
              <a:rPr kumimoji="1" lang="en-US" altLang="zh-CN" sz="2400" b="0" dirty="0">
                <a:solidFill>
                  <a:srgbClr val="000099"/>
                </a:solidFill>
                <a:ea typeface="宋体" pitchFamily="2" charset="-122"/>
              </a:rPr>
              <a:t>IC</a:t>
            </a:r>
            <a:r>
              <a:rPr kumimoji="1" lang="en-US" altLang="zh-CN" sz="2400" b="0" baseline="-25000" dirty="0">
                <a:solidFill>
                  <a:srgbClr val="000099"/>
                </a:solidFill>
                <a:ea typeface="宋体" pitchFamily="2" charset="-122"/>
              </a:rPr>
              <a:t>4</a:t>
            </a:r>
            <a:r>
              <a:rPr kumimoji="1" lang="en-US" altLang="zh-CN" sz="2400" b="0" dirty="0">
                <a:solidFill>
                  <a:srgbClr val="000099"/>
                </a:solidFill>
                <a:ea typeface="宋体" pitchFamily="2" charset="-122"/>
              </a:rPr>
              <a:t>=1</a:t>
            </a:r>
          </a:p>
        </p:txBody>
      </p:sp>
      <p:sp>
        <p:nvSpPr>
          <p:cNvPr id="74763" name="AutoShape 11"/>
          <p:cNvSpPr>
            <a:spLocks noChangeArrowheads="1"/>
          </p:cNvSpPr>
          <p:nvPr/>
        </p:nvSpPr>
        <p:spPr bwMode="auto">
          <a:xfrm>
            <a:off x="3055938" y="3581400"/>
            <a:ext cx="1524000" cy="457200"/>
          </a:xfrm>
          <a:prstGeom prst="flowChartAlternateProcess">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74764" name="Text Box 12"/>
          <p:cNvSpPr txBox="1">
            <a:spLocks noChangeArrowheads="1"/>
          </p:cNvSpPr>
          <p:nvPr/>
        </p:nvSpPr>
        <p:spPr bwMode="auto">
          <a:xfrm>
            <a:off x="3233738" y="3522663"/>
            <a:ext cx="25368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r>
              <a:rPr lang="zh-CN" altLang="en-US" sz="2800" b="0" dirty="0">
                <a:solidFill>
                  <a:srgbClr val="000099"/>
                </a:solidFill>
              </a:rPr>
              <a:t>写</a:t>
            </a:r>
            <a:r>
              <a:rPr kumimoji="1" lang="en-US" altLang="en-US" sz="2400" b="0" dirty="0">
                <a:solidFill>
                  <a:srgbClr val="000099"/>
                </a:solidFill>
                <a:ea typeface="宋体" pitchFamily="2" charset="-122"/>
              </a:rPr>
              <a:t>ICW</a:t>
            </a:r>
            <a:r>
              <a:rPr kumimoji="1" lang="en-US" altLang="en-US" sz="2400" b="0" baseline="-25000" dirty="0">
                <a:solidFill>
                  <a:srgbClr val="000099"/>
                </a:solidFill>
                <a:ea typeface="宋体" pitchFamily="2" charset="-122"/>
              </a:rPr>
              <a:t>3           </a:t>
            </a:r>
            <a:r>
              <a:rPr kumimoji="1" lang="en-US" altLang="en-US" sz="2400" b="0" dirty="0">
                <a:solidFill>
                  <a:srgbClr val="000099"/>
                </a:solidFill>
                <a:ea typeface="宋体" pitchFamily="2" charset="-122"/>
              </a:rPr>
              <a:t>A</a:t>
            </a:r>
            <a:r>
              <a:rPr kumimoji="1" lang="en-US" altLang="en-US" sz="2400" b="0" baseline="-25000" dirty="0">
                <a:solidFill>
                  <a:srgbClr val="000099"/>
                </a:solidFill>
                <a:ea typeface="宋体" pitchFamily="2" charset="-122"/>
              </a:rPr>
              <a:t>0</a:t>
            </a:r>
            <a:r>
              <a:rPr kumimoji="1" lang="en-US" altLang="en-US" sz="2400" b="0" dirty="0">
                <a:solidFill>
                  <a:srgbClr val="000099"/>
                </a:solidFill>
                <a:ea typeface="宋体" pitchFamily="2" charset="-122"/>
              </a:rPr>
              <a:t>=1</a:t>
            </a:r>
            <a:endParaRPr kumimoji="1" lang="en-US" altLang="zh-CN" sz="2400" b="0" dirty="0">
              <a:solidFill>
                <a:srgbClr val="000099"/>
              </a:solidFill>
              <a:ea typeface="宋体" pitchFamily="2" charset="-122"/>
            </a:endParaRPr>
          </a:p>
        </p:txBody>
      </p:sp>
      <p:sp>
        <p:nvSpPr>
          <p:cNvPr id="74765" name="AutoShape 13"/>
          <p:cNvSpPr>
            <a:spLocks noChangeArrowheads="1"/>
          </p:cNvSpPr>
          <p:nvPr/>
        </p:nvSpPr>
        <p:spPr bwMode="auto">
          <a:xfrm>
            <a:off x="3055938" y="5562600"/>
            <a:ext cx="1524000" cy="457200"/>
          </a:xfrm>
          <a:prstGeom prst="flowChartAlternateProcess">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74766" name="Text Box 14"/>
          <p:cNvSpPr txBox="1">
            <a:spLocks noChangeArrowheads="1"/>
          </p:cNvSpPr>
          <p:nvPr/>
        </p:nvSpPr>
        <p:spPr bwMode="auto">
          <a:xfrm>
            <a:off x="3233738" y="5503863"/>
            <a:ext cx="25368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r>
              <a:rPr lang="zh-CN" altLang="en-US" sz="2800" b="0" dirty="0">
                <a:solidFill>
                  <a:srgbClr val="000099"/>
                </a:solidFill>
              </a:rPr>
              <a:t>写</a:t>
            </a:r>
            <a:r>
              <a:rPr kumimoji="1" lang="en-US" altLang="en-US" sz="2400" b="0" dirty="0">
                <a:solidFill>
                  <a:srgbClr val="000099"/>
                </a:solidFill>
                <a:ea typeface="宋体" pitchFamily="2" charset="-122"/>
              </a:rPr>
              <a:t>ICW</a:t>
            </a:r>
            <a:r>
              <a:rPr kumimoji="1" lang="en-US" altLang="en-US" sz="2400" b="0" baseline="-25000" dirty="0">
                <a:solidFill>
                  <a:srgbClr val="000099"/>
                </a:solidFill>
                <a:ea typeface="宋体" pitchFamily="2" charset="-122"/>
              </a:rPr>
              <a:t>4           </a:t>
            </a:r>
            <a:r>
              <a:rPr kumimoji="1" lang="en-US" altLang="en-US" sz="2400" b="0" dirty="0">
                <a:solidFill>
                  <a:srgbClr val="000099"/>
                </a:solidFill>
                <a:ea typeface="宋体" pitchFamily="2" charset="-122"/>
              </a:rPr>
              <a:t>A</a:t>
            </a:r>
            <a:r>
              <a:rPr kumimoji="1" lang="en-US" altLang="en-US" sz="2400" b="0" baseline="-25000" dirty="0">
                <a:solidFill>
                  <a:srgbClr val="000099"/>
                </a:solidFill>
                <a:ea typeface="宋体" pitchFamily="2" charset="-122"/>
              </a:rPr>
              <a:t>0</a:t>
            </a:r>
            <a:r>
              <a:rPr kumimoji="1" lang="en-US" altLang="en-US" sz="2400" b="0" dirty="0">
                <a:solidFill>
                  <a:srgbClr val="000099"/>
                </a:solidFill>
                <a:ea typeface="宋体" pitchFamily="2" charset="-122"/>
              </a:rPr>
              <a:t>=1</a:t>
            </a:r>
            <a:endParaRPr kumimoji="1" lang="en-US" altLang="zh-CN" sz="2400" b="0" dirty="0">
              <a:solidFill>
                <a:srgbClr val="000099"/>
              </a:solidFill>
              <a:ea typeface="宋体" pitchFamily="2" charset="-122"/>
            </a:endParaRPr>
          </a:p>
        </p:txBody>
      </p:sp>
      <p:sp>
        <p:nvSpPr>
          <p:cNvPr id="74767" name="Line 15"/>
          <p:cNvSpPr>
            <a:spLocks noChangeShapeType="1"/>
          </p:cNvSpPr>
          <p:nvPr/>
        </p:nvSpPr>
        <p:spPr bwMode="auto">
          <a:xfrm>
            <a:off x="3810000" y="1238250"/>
            <a:ext cx="0" cy="457200"/>
          </a:xfrm>
          <a:prstGeom prst="line">
            <a:avLst/>
          </a:prstGeom>
          <a:noFill/>
          <a:ln w="28575">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4768" name="Line 16"/>
          <p:cNvSpPr>
            <a:spLocks noChangeShapeType="1"/>
          </p:cNvSpPr>
          <p:nvPr/>
        </p:nvSpPr>
        <p:spPr bwMode="auto">
          <a:xfrm>
            <a:off x="3810000" y="4038600"/>
            <a:ext cx="0" cy="457200"/>
          </a:xfrm>
          <a:prstGeom prst="line">
            <a:avLst/>
          </a:prstGeom>
          <a:noFill/>
          <a:ln w="28575">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4769" name="Line 17"/>
          <p:cNvSpPr>
            <a:spLocks noChangeShapeType="1"/>
          </p:cNvSpPr>
          <p:nvPr/>
        </p:nvSpPr>
        <p:spPr bwMode="auto">
          <a:xfrm>
            <a:off x="3810000" y="5257800"/>
            <a:ext cx="0" cy="304800"/>
          </a:xfrm>
          <a:prstGeom prst="line">
            <a:avLst/>
          </a:prstGeom>
          <a:noFill/>
          <a:ln w="28575">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74770" name="Line 18"/>
          <p:cNvSpPr>
            <a:spLocks noChangeShapeType="1"/>
          </p:cNvSpPr>
          <p:nvPr/>
        </p:nvSpPr>
        <p:spPr bwMode="auto">
          <a:xfrm>
            <a:off x="3810000" y="3276600"/>
            <a:ext cx="0" cy="304800"/>
          </a:xfrm>
          <a:prstGeom prst="line">
            <a:avLst/>
          </a:prstGeom>
          <a:noFill/>
          <a:ln w="28575">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74771" name="Line 19"/>
          <p:cNvSpPr>
            <a:spLocks noChangeShapeType="1"/>
          </p:cNvSpPr>
          <p:nvPr/>
        </p:nvSpPr>
        <p:spPr bwMode="auto">
          <a:xfrm>
            <a:off x="3810000" y="2133600"/>
            <a:ext cx="0" cy="381000"/>
          </a:xfrm>
          <a:prstGeom prst="line">
            <a:avLst/>
          </a:prstGeom>
          <a:noFill/>
          <a:ln w="28575">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74772" name="Line 20"/>
          <p:cNvSpPr>
            <a:spLocks noChangeShapeType="1"/>
          </p:cNvSpPr>
          <p:nvPr/>
        </p:nvSpPr>
        <p:spPr bwMode="auto">
          <a:xfrm flipH="1">
            <a:off x="1828800" y="2895600"/>
            <a:ext cx="1028700"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zh-CN" altLang="en-US"/>
          </a:p>
        </p:txBody>
      </p:sp>
      <p:sp>
        <p:nvSpPr>
          <p:cNvPr id="74773" name="Line 21"/>
          <p:cNvSpPr>
            <a:spLocks noChangeShapeType="1"/>
          </p:cNvSpPr>
          <p:nvPr/>
        </p:nvSpPr>
        <p:spPr bwMode="auto">
          <a:xfrm>
            <a:off x="1828800" y="2895600"/>
            <a:ext cx="0" cy="137160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4774" name="Line 22"/>
          <p:cNvSpPr>
            <a:spLocks noChangeShapeType="1"/>
          </p:cNvSpPr>
          <p:nvPr/>
        </p:nvSpPr>
        <p:spPr bwMode="auto">
          <a:xfrm>
            <a:off x="1828800" y="4267200"/>
            <a:ext cx="1981200" cy="0"/>
          </a:xfrm>
          <a:prstGeom prst="line">
            <a:avLst/>
          </a:prstGeom>
          <a:noFill/>
          <a:ln w="28575">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4775" name="Text Box 23"/>
          <p:cNvSpPr txBox="1">
            <a:spLocks noChangeArrowheads="1"/>
          </p:cNvSpPr>
          <p:nvPr/>
        </p:nvSpPr>
        <p:spPr bwMode="auto">
          <a:xfrm>
            <a:off x="2184400" y="2408238"/>
            <a:ext cx="5397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lang="zh-CN" altLang="en-US" sz="2800" b="0"/>
              <a:t>是</a:t>
            </a:r>
          </a:p>
        </p:txBody>
      </p:sp>
      <p:sp>
        <p:nvSpPr>
          <p:cNvPr id="74776" name="Text Box 24"/>
          <p:cNvSpPr txBox="1">
            <a:spLocks noChangeArrowheads="1"/>
          </p:cNvSpPr>
          <p:nvPr/>
        </p:nvSpPr>
        <p:spPr bwMode="auto">
          <a:xfrm>
            <a:off x="4013200" y="3094038"/>
            <a:ext cx="5397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lang="zh-CN" altLang="en-US" sz="2800" b="0"/>
              <a:t>否</a:t>
            </a:r>
          </a:p>
        </p:txBody>
      </p:sp>
      <p:sp>
        <p:nvSpPr>
          <p:cNvPr id="74777" name="Text Box 25"/>
          <p:cNvSpPr txBox="1">
            <a:spLocks noChangeArrowheads="1"/>
          </p:cNvSpPr>
          <p:nvPr/>
        </p:nvSpPr>
        <p:spPr bwMode="auto">
          <a:xfrm>
            <a:off x="4013200" y="4999038"/>
            <a:ext cx="5397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lang="zh-CN" altLang="en-US" sz="2800" b="0"/>
              <a:t>是</a:t>
            </a:r>
          </a:p>
        </p:txBody>
      </p:sp>
      <p:sp>
        <p:nvSpPr>
          <p:cNvPr id="74778" name="Text Box 26"/>
          <p:cNvSpPr txBox="1">
            <a:spLocks noChangeArrowheads="1"/>
          </p:cNvSpPr>
          <p:nvPr/>
        </p:nvSpPr>
        <p:spPr bwMode="auto">
          <a:xfrm>
            <a:off x="2184400" y="4389438"/>
            <a:ext cx="5397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lang="zh-CN" altLang="en-US" sz="2800" b="0"/>
              <a:t>否</a:t>
            </a:r>
          </a:p>
        </p:txBody>
      </p:sp>
      <p:sp>
        <p:nvSpPr>
          <p:cNvPr id="74779" name="Line 27"/>
          <p:cNvSpPr>
            <a:spLocks noChangeShapeType="1"/>
          </p:cNvSpPr>
          <p:nvPr/>
        </p:nvSpPr>
        <p:spPr bwMode="auto">
          <a:xfrm flipH="1">
            <a:off x="1828800" y="4876800"/>
            <a:ext cx="1028700"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zh-CN" altLang="en-US"/>
          </a:p>
        </p:txBody>
      </p:sp>
      <p:sp>
        <p:nvSpPr>
          <p:cNvPr id="74780" name="Line 28"/>
          <p:cNvSpPr>
            <a:spLocks noChangeShapeType="1"/>
          </p:cNvSpPr>
          <p:nvPr/>
        </p:nvSpPr>
        <p:spPr bwMode="auto">
          <a:xfrm>
            <a:off x="1828800" y="4876800"/>
            <a:ext cx="0" cy="137160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4781" name="Line 29"/>
          <p:cNvSpPr>
            <a:spLocks noChangeShapeType="1"/>
          </p:cNvSpPr>
          <p:nvPr/>
        </p:nvSpPr>
        <p:spPr bwMode="auto">
          <a:xfrm>
            <a:off x="1828800" y="6248400"/>
            <a:ext cx="1981200" cy="0"/>
          </a:xfrm>
          <a:prstGeom prst="line">
            <a:avLst/>
          </a:prstGeom>
          <a:noFill/>
          <a:ln w="28575">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4782" name="Line 30"/>
          <p:cNvSpPr>
            <a:spLocks noChangeShapeType="1"/>
          </p:cNvSpPr>
          <p:nvPr/>
        </p:nvSpPr>
        <p:spPr bwMode="auto">
          <a:xfrm>
            <a:off x="3810000" y="6019800"/>
            <a:ext cx="0" cy="457200"/>
          </a:xfrm>
          <a:prstGeom prst="line">
            <a:avLst/>
          </a:prstGeom>
          <a:noFill/>
          <a:ln w="28575">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nvGrpSpPr>
          <p:cNvPr id="1431583" name="Group 31"/>
          <p:cNvGrpSpPr>
            <a:grpSpLocks/>
          </p:cNvGrpSpPr>
          <p:nvPr/>
        </p:nvGrpSpPr>
        <p:grpSpPr bwMode="auto">
          <a:xfrm>
            <a:off x="5943600" y="1600200"/>
            <a:ext cx="3089275" cy="4495800"/>
            <a:chOff x="3744" y="1008"/>
            <a:chExt cx="1946" cy="2832"/>
          </a:xfrm>
        </p:grpSpPr>
        <p:sp>
          <p:nvSpPr>
            <p:cNvPr id="74784" name="AutoShape 32"/>
            <p:cNvSpPr>
              <a:spLocks/>
            </p:cNvSpPr>
            <p:nvPr/>
          </p:nvSpPr>
          <p:spPr bwMode="auto">
            <a:xfrm>
              <a:off x="3744" y="1008"/>
              <a:ext cx="528" cy="2832"/>
            </a:xfrm>
            <a:prstGeom prst="rightBrace">
              <a:avLst>
                <a:gd name="adj1" fmla="val 44697"/>
                <a:gd name="adj2" fmla="val 50000"/>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4785" name="Text Box 33"/>
            <p:cNvSpPr txBox="1">
              <a:spLocks noChangeArrowheads="1"/>
            </p:cNvSpPr>
            <p:nvPr/>
          </p:nvSpPr>
          <p:spPr bwMode="auto">
            <a:xfrm>
              <a:off x="4224" y="2093"/>
              <a:ext cx="1466" cy="8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lang="zh-CN" altLang="en-US" sz="2800" b="0"/>
                <a:t>按顺序对</a:t>
              </a:r>
              <a:r>
                <a:rPr lang="en-US" altLang="en-US" sz="2800" b="0"/>
                <a:t>A0=1</a:t>
              </a:r>
              <a:r>
                <a:rPr lang="zh-CN" altLang="en-US" sz="2800" b="0"/>
                <a:t>端口写入命令字</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431583"/>
                                        </p:tgtEl>
                                        <p:attrNameLst>
                                          <p:attrName>style.visibility</p:attrName>
                                        </p:attrNameLst>
                                      </p:cBhvr>
                                      <p:to>
                                        <p:strVal val="visible"/>
                                      </p:to>
                                    </p:set>
                                    <p:anim calcmode="lin" valueType="num">
                                      <p:cBhvr additive="base">
                                        <p:cTn id="7" dur="500" fill="hold"/>
                                        <p:tgtEl>
                                          <p:spTgt spid="1431583"/>
                                        </p:tgtEl>
                                        <p:attrNameLst>
                                          <p:attrName>ppt_x</p:attrName>
                                        </p:attrNameLst>
                                      </p:cBhvr>
                                      <p:tavLst>
                                        <p:tav tm="0">
                                          <p:val>
                                            <p:strVal val="1+#ppt_w/2"/>
                                          </p:val>
                                        </p:tav>
                                        <p:tav tm="100000">
                                          <p:val>
                                            <p:strVal val="#ppt_x"/>
                                          </p:val>
                                        </p:tav>
                                      </p:tavLst>
                                    </p:anim>
                                    <p:anim calcmode="lin" valueType="num">
                                      <p:cBhvr additive="base">
                                        <p:cTn id="8" dur="500" fill="hold"/>
                                        <p:tgtEl>
                                          <p:spTgt spid="14315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68313" y="147638"/>
            <a:ext cx="8229600" cy="5461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kern="1200" dirty="0">
                <a:solidFill>
                  <a:srgbClr val="000099"/>
                </a:solidFill>
                <a:latin typeface="+mn-lt"/>
                <a:ea typeface="+mn-ea"/>
                <a:cs typeface="+mn-cs"/>
              </a:rPr>
              <a:t>4. </a:t>
            </a:r>
            <a:r>
              <a:rPr lang="zh-CN" altLang="en-US" kern="1200" dirty="0" smtClean="0">
                <a:solidFill>
                  <a:srgbClr val="000099"/>
                </a:solidFill>
                <a:latin typeface="+mn-lt"/>
                <a:ea typeface="+mn-ea"/>
                <a:cs typeface="+mn-cs"/>
              </a:rPr>
              <a:t>接口电路中多个端口寄存器</a:t>
            </a:r>
            <a:r>
              <a:rPr lang="zh-CN" altLang="en-US" kern="1200" dirty="0">
                <a:solidFill>
                  <a:srgbClr val="000099"/>
                </a:solidFill>
                <a:latin typeface="+mn-lt"/>
                <a:ea typeface="+mn-ea"/>
                <a:cs typeface="+mn-cs"/>
              </a:rPr>
              <a:t>的区分方法</a:t>
            </a:r>
          </a:p>
        </p:txBody>
      </p:sp>
      <p:sp>
        <p:nvSpPr>
          <p:cNvPr id="1432579" name="Rectangle 3"/>
          <p:cNvSpPr>
            <a:spLocks noGrp="1" noChangeArrowheads="1"/>
          </p:cNvSpPr>
          <p:nvPr>
            <p:ph type="body" idx="1"/>
          </p:nvPr>
        </p:nvSpPr>
        <p:spPr>
          <a:xfrm>
            <a:off x="476545" y="953726"/>
            <a:ext cx="8190910" cy="225025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2075" tIns="46038" rIns="92075" bIns="46038"/>
          <a:lstStyle/>
          <a:p>
            <a:pPr eaLnBrk="1" hangingPunct="1">
              <a:buFontTx/>
              <a:buNone/>
            </a:pPr>
            <a:r>
              <a:rPr lang="en-US" altLang="zh-CN" b="0" dirty="0" smtClean="0">
                <a:solidFill>
                  <a:srgbClr val="000099"/>
                </a:solidFill>
              </a:rPr>
              <a:t>⑴</a:t>
            </a:r>
            <a:r>
              <a:rPr lang="zh-CN" altLang="en-US" b="0" dirty="0" smtClean="0">
                <a:solidFill>
                  <a:srgbClr val="000099"/>
                </a:solidFill>
              </a:rPr>
              <a:t>利用地址信号区别不同</a:t>
            </a:r>
            <a:r>
              <a:rPr lang="en-US" altLang="zh-CN" b="0" dirty="0" smtClean="0">
                <a:solidFill>
                  <a:srgbClr val="000099"/>
                </a:solidFill>
              </a:rPr>
              <a:t>I/O</a:t>
            </a:r>
            <a:r>
              <a:rPr lang="zh-CN" altLang="en-US" b="0" dirty="0" smtClean="0">
                <a:solidFill>
                  <a:srgbClr val="000099"/>
                </a:solidFill>
              </a:rPr>
              <a:t>地址的寄存器</a:t>
            </a:r>
          </a:p>
          <a:p>
            <a:pPr eaLnBrk="1" hangingPunct="1">
              <a:buFontTx/>
              <a:buNone/>
            </a:pPr>
            <a:r>
              <a:rPr lang="zh-CN" altLang="en-US" b="0" dirty="0" smtClean="0">
                <a:solidFill>
                  <a:srgbClr val="000099"/>
                </a:solidFill>
                <a:sym typeface="Wingdings" pitchFamily="2" charset="2"/>
              </a:rPr>
              <a:t>⑵</a:t>
            </a:r>
            <a:r>
              <a:rPr lang="zh-CN" altLang="en-US" b="0" dirty="0" smtClean="0">
                <a:solidFill>
                  <a:srgbClr val="000099"/>
                </a:solidFill>
              </a:rPr>
              <a:t>利用读写信号区别写入的控制寄存器和读出的状态寄存器</a:t>
            </a:r>
          </a:p>
          <a:p>
            <a:pPr eaLnBrk="1" hangingPunct="1">
              <a:buFontTx/>
              <a:buNone/>
            </a:pPr>
            <a:r>
              <a:rPr lang="zh-CN" altLang="en-US" b="0" dirty="0" smtClean="0">
                <a:solidFill>
                  <a:srgbClr val="000099"/>
                </a:solidFill>
                <a:sym typeface="Wingdings" pitchFamily="2" charset="2"/>
              </a:rPr>
              <a:t>⑶</a:t>
            </a:r>
            <a:r>
              <a:rPr lang="zh-CN" altLang="en-US" b="0" dirty="0" smtClean="0">
                <a:solidFill>
                  <a:srgbClr val="000099"/>
                </a:solidFill>
              </a:rPr>
              <a:t>由控制字中的标志位说明是哪个寄存器</a:t>
            </a:r>
          </a:p>
          <a:p>
            <a:pPr eaLnBrk="1" hangingPunct="1">
              <a:buFontTx/>
              <a:buNone/>
            </a:pPr>
            <a:r>
              <a:rPr lang="zh-CN" altLang="en-US" b="0" dirty="0" smtClean="0">
                <a:solidFill>
                  <a:srgbClr val="000099"/>
                </a:solidFill>
                <a:sym typeface="Wingdings" pitchFamily="2" charset="2"/>
              </a:rPr>
              <a:t>⑷</a:t>
            </a:r>
            <a:r>
              <a:rPr lang="zh-CN" altLang="en-US" b="0" dirty="0" smtClean="0">
                <a:solidFill>
                  <a:srgbClr val="000099"/>
                </a:solidFill>
              </a:rPr>
              <a:t>由芯片内顺序控制逻辑按一定顺序识别不同的寄存器</a:t>
            </a:r>
          </a:p>
          <a:p>
            <a:pPr eaLnBrk="1" hangingPunct="1">
              <a:buFontTx/>
              <a:buNone/>
            </a:pPr>
            <a:r>
              <a:rPr lang="zh-CN" altLang="en-US" b="0" dirty="0" smtClean="0">
                <a:solidFill>
                  <a:srgbClr val="000099"/>
                </a:solidFill>
                <a:sym typeface="Wingdings" pitchFamily="2" charset="2"/>
              </a:rPr>
              <a:t>⑸</a:t>
            </a:r>
            <a:r>
              <a:rPr lang="zh-CN" altLang="en-US" b="0" dirty="0" smtClean="0">
                <a:solidFill>
                  <a:srgbClr val="000099"/>
                </a:solidFill>
              </a:rPr>
              <a:t>由前面的控制字决定后续操作的寄存器</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2579">
                                            <p:txEl>
                                              <p:pRg st="0" end="0"/>
                                            </p:txEl>
                                          </p:spTgt>
                                        </p:tgtEl>
                                        <p:attrNameLst>
                                          <p:attrName>style.visibility</p:attrName>
                                        </p:attrNameLst>
                                      </p:cBhvr>
                                      <p:to>
                                        <p:strVal val="visible"/>
                                      </p:to>
                                    </p:set>
                                    <p:animEffect transition="in" filter="blinds(horizontal)">
                                      <p:cBhvr>
                                        <p:cTn id="7" dur="500"/>
                                        <p:tgtEl>
                                          <p:spTgt spid="1432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2579">
                                            <p:txEl>
                                              <p:pRg st="1" end="1"/>
                                            </p:txEl>
                                          </p:spTgt>
                                        </p:tgtEl>
                                        <p:attrNameLst>
                                          <p:attrName>style.visibility</p:attrName>
                                        </p:attrNameLst>
                                      </p:cBhvr>
                                      <p:to>
                                        <p:strVal val="visible"/>
                                      </p:to>
                                    </p:set>
                                    <p:animEffect transition="in" filter="blinds(horizontal)">
                                      <p:cBhvr>
                                        <p:cTn id="12" dur="500"/>
                                        <p:tgtEl>
                                          <p:spTgt spid="1432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2579">
                                            <p:txEl>
                                              <p:pRg st="2" end="2"/>
                                            </p:txEl>
                                          </p:spTgt>
                                        </p:tgtEl>
                                        <p:attrNameLst>
                                          <p:attrName>style.visibility</p:attrName>
                                        </p:attrNameLst>
                                      </p:cBhvr>
                                      <p:to>
                                        <p:strVal val="visible"/>
                                      </p:to>
                                    </p:set>
                                    <p:animEffect transition="in" filter="blinds(horizontal)">
                                      <p:cBhvr>
                                        <p:cTn id="17" dur="500"/>
                                        <p:tgtEl>
                                          <p:spTgt spid="14325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32579">
                                            <p:txEl>
                                              <p:pRg st="3" end="3"/>
                                            </p:txEl>
                                          </p:spTgt>
                                        </p:tgtEl>
                                        <p:attrNameLst>
                                          <p:attrName>style.visibility</p:attrName>
                                        </p:attrNameLst>
                                      </p:cBhvr>
                                      <p:to>
                                        <p:strVal val="visible"/>
                                      </p:to>
                                    </p:set>
                                    <p:animEffect transition="in" filter="blinds(horizontal)">
                                      <p:cBhvr>
                                        <p:cTn id="22" dur="500"/>
                                        <p:tgtEl>
                                          <p:spTgt spid="14325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32579">
                                            <p:txEl>
                                              <p:pRg st="4" end="4"/>
                                            </p:txEl>
                                          </p:spTgt>
                                        </p:tgtEl>
                                        <p:attrNameLst>
                                          <p:attrName>style.visibility</p:attrName>
                                        </p:attrNameLst>
                                      </p:cBhvr>
                                      <p:to>
                                        <p:strVal val="visible"/>
                                      </p:to>
                                    </p:set>
                                    <p:animEffect transition="in" filter="blinds(horizontal)">
                                      <p:cBhvr>
                                        <p:cTn id="27" dur="500"/>
                                        <p:tgtEl>
                                          <p:spTgt spid="1432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2579"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476250" y="998730"/>
            <a:ext cx="8182326" cy="1035115"/>
          </a:xfrm>
        </p:spPr>
        <p:txBody>
          <a:bodyPr/>
          <a:lstStyle/>
          <a:p>
            <a:pPr marL="0" indent="0" eaLnBrk="1" hangingPunct="1">
              <a:spcBef>
                <a:spcPts val="1200"/>
              </a:spcBef>
              <a:buFontTx/>
              <a:buNone/>
            </a:pPr>
            <a:r>
              <a:rPr lang="zh-CN" altLang="en-US" dirty="0" smtClean="0">
                <a:solidFill>
                  <a:srgbClr val="0000CC"/>
                </a:solidFill>
              </a:rPr>
              <a:t>例</a:t>
            </a:r>
            <a:r>
              <a:rPr lang="en-US" altLang="zh-CN" dirty="0" smtClean="0">
                <a:solidFill>
                  <a:srgbClr val="0000CC"/>
                </a:solidFill>
              </a:rPr>
              <a:t>1</a:t>
            </a:r>
            <a:r>
              <a:rPr lang="zh-CN" altLang="en-US" dirty="0" smtClean="0">
                <a:solidFill>
                  <a:srgbClr val="0000CC"/>
                </a:solidFill>
              </a:rPr>
              <a:t> </a:t>
            </a:r>
            <a:r>
              <a:rPr lang="en-US" altLang="en-US" dirty="0" smtClean="0">
                <a:solidFill>
                  <a:srgbClr val="0000CC"/>
                </a:solidFill>
              </a:rPr>
              <a:t>PC/XT</a:t>
            </a:r>
            <a:r>
              <a:rPr lang="zh-CN" altLang="en-US" dirty="0" smtClean="0">
                <a:solidFill>
                  <a:srgbClr val="0000CC"/>
                </a:solidFill>
              </a:rPr>
              <a:t>机中</a:t>
            </a:r>
            <a:r>
              <a:rPr lang="en-US" altLang="zh-CN" dirty="0" smtClean="0">
                <a:solidFill>
                  <a:srgbClr val="0000CC"/>
                </a:solidFill>
              </a:rPr>
              <a:t>8259A</a:t>
            </a:r>
            <a:r>
              <a:rPr lang="zh-CN" altLang="en-US" dirty="0" smtClean="0">
                <a:solidFill>
                  <a:srgbClr val="0000CC"/>
                </a:solidFill>
              </a:rPr>
              <a:t>的端口地址是</a:t>
            </a:r>
            <a:r>
              <a:rPr lang="en-US" altLang="zh-CN" dirty="0" smtClean="0">
                <a:solidFill>
                  <a:srgbClr val="0000CC"/>
                </a:solidFill>
              </a:rPr>
              <a:t>20H</a:t>
            </a:r>
            <a:r>
              <a:rPr lang="zh-CN" altLang="en-US" dirty="0" smtClean="0">
                <a:solidFill>
                  <a:srgbClr val="0000CC"/>
                </a:solidFill>
              </a:rPr>
              <a:t>、</a:t>
            </a:r>
            <a:r>
              <a:rPr lang="en-US" altLang="zh-CN" dirty="0" smtClean="0">
                <a:solidFill>
                  <a:srgbClr val="0000CC"/>
                </a:solidFill>
              </a:rPr>
              <a:t>21H</a:t>
            </a:r>
            <a:r>
              <a:rPr lang="zh-CN" altLang="en-US" dirty="0" smtClean="0">
                <a:solidFill>
                  <a:srgbClr val="0000CC"/>
                </a:solidFill>
              </a:rPr>
              <a:t>，请分析如下</a:t>
            </a:r>
            <a:r>
              <a:rPr lang="zh-CN" altLang="en-US" dirty="0">
                <a:solidFill>
                  <a:srgbClr val="0000CC"/>
                </a:solidFill>
              </a:rPr>
              <a:t>初始化代码序列的</a:t>
            </a:r>
            <a:r>
              <a:rPr lang="zh-CN" altLang="en-US" dirty="0" smtClean="0">
                <a:solidFill>
                  <a:srgbClr val="0000CC"/>
                </a:solidFill>
              </a:rPr>
              <a:t>功能。</a:t>
            </a:r>
          </a:p>
        </p:txBody>
      </p:sp>
      <p:pic>
        <p:nvPicPr>
          <p:cNvPr id="7" name="图片 6">
            <a:hlinkClick r:id="" action="ppaction://hlinkshowjump?jump=lastslideviewed"/>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2440" y="6393910"/>
            <a:ext cx="410465" cy="410465"/>
          </a:xfrm>
          <a:prstGeom prst="rect">
            <a:avLst/>
          </a:prstGeom>
        </p:spPr>
      </p:pic>
      <p:sp>
        <p:nvSpPr>
          <p:cNvPr id="8" name="Rectangle 2"/>
          <p:cNvSpPr>
            <a:spLocks noGrp="1" noChangeArrowheads="1"/>
          </p:cNvSpPr>
          <p:nvPr>
            <p:ph type="title"/>
          </p:nvPr>
        </p:nvSpPr>
        <p:spPr>
          <a:xfrm>
            <a:off x="386535" y="117680"/>
            <a:ext cx="8421688" cy="5334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kern="1200" dirty="0" smtClean="0">
                <a:solidFill>
                  <a:srgbClr val="000099"/>
                </a:solidFill>
                <a:latin typeface="+mn-lt"/>
                <a:ea typeface="+mn-ea"/>
                <a:cs typeface="+mn-cs"/>
              </a:rPr>
              <a:t>8259</a:t>
            </a:r>
            <a:r>
              <a:rPr lang="en-US" altLang="en-US" kern="1200" dirty="0" smtClean="0">
                <a:solidFill>
                  <a:srgbClr val="000099"/>
                </a:solidFill>
                <a:latin typeface="+mn-lt"/>
                <a:ea typeface="+mn-ea"/>
                <a:cs typeface="+mn-cs"/>
              </a:rPr>
              <a:t>A</a:t>
            </a:r>
            <a:r>
              <a:rPr lang="zh-CN" altLang="en-US" kern="1200" dirty="0" smtClean="0">
                <a:solidFill>
                  <a:srgbClr val="000099"/>
                </a:solidFill>
                <a:latin typeface="+mn-lt"/>
                <a:ea typeface="+mn-ea"/>
                <a:cs typeface="+mn-cs"/>
              </a:rPr>
              <a:t>初始化实例</a:t>
            </a:r>
            <a:endParaRPr lang="zh-CN" altLang="en-US" kern="1200" dirty="0">
              <a:solidFill>
                <a:srgbClr val="000099"/>
              </a:solidFill>
              <a:latin typeface="+mn-lt"/>
              <a:ea typeface="+mn-ea"/>
              <a:cs typeface="+mn-cs"/>
            </a:endParaRPr>
          </a:p>
        </p:txBody>
      </p:sp>
      <p:sp>
        <p:nvSpPr>
          <p:cNvPr id="2" name="圆角矩形 1"/>
          <p:cNvSpPr/>
          <p:nvPr/>
        </p:nvSpPr>
        <p:spPr>
          <a:xfrm>
            <a:off x="4662009" y="1988840"/>
            <a:ext cx="3996565" cy="945105"/>
          </a:xfrm>
          <a:prstGeom prst="roundRect">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kumimoji="1" lang="en-US" altLang="zh-CN" dirty="0">
                <a:solidFill>
                  <a:srgbClr val="000099"/>
                </a:solidFill>
                <a:latin typeface="Arial" charset="0"/>
                <a:ea typeface="宋体" pitchFamily="2" charset="-122"/>
              </a:rPr>
              <a:t>ICW</a:t>
            </a:r>
            <a:r>
              <a:rPr kumimoji="1" lang="en-US" altLang="zh-CN" baseline="-25000" dirty="0">
                <a:solidFill>
                  <a:srgbClr val="000099"/>
                </a:solidFill>
                <a:latin typeface="Arial" charset="0"/>
                <a:ea typeface="宋体" pitchFamily="2" charset="-122"/>
              </a:rPr>
              <a:t>1</a:t>
            </a:r>
            <a:r>
              <a:rPr kumimoji="1" lang="zh-CN" altLang="en-US" dirty="0">
                <a:solidFill>
                  <a:srgbClr val="000099"/>
                </a:solidFill>
                <a:latin typeface="Arial" charset="0"/>
                <a:ea typeface="宋体" pitchFamily="2" charset="-122"/>
              </a:rPr>
              <a:t>：单片、上升沿触发、使用</a:t>
            </a:r>
            <a:r>
              <a:rPr kumimoji="1" lang="en-US" altLang="en-US" dirty="0">
                <a:solidFill>
                  <a:srgbClr val="000099"/>
                </a:solidFill>
                <a:latin typeface="Arial" charset="0"/>
                <a:ea typeface="宋体" pitchFamily="2" charset="-122"/>
              </a:rPr>
              <a:t>ICW</a:t>
            </a:r>
            <a:r>
              <a:rPr kumimoji="1" lang="en-US" altLang="en-US" baseline="-25000" dirty="0">
                <a:solidFill>
                  <a:srgbClr val="000099"/>
                </a:solidFill>
                <a:latin typeface="Arial" charset="0"/>
                <a:ea typeface="宋体" pitchFamily="2" charset="-122"/>
              </a:rPr>
              <a:t>4</a:t>
            </a:r>
            <a:endParaRPr kumimoji="1" lang="en-US" altLang="zh-CN" baseline="-25000" dirty="0">
              <a:solidFill>
                <a:srgbClr val="000099"/>
              </a:solidFill>
              <a:latin typeface="Arial" charset="0"/>
              <a:ea typeface="宋体" pitchFamily="2" charset="-122"/>
            </a:endParaRPr>
          </a:p>
        </p:txBody>
      </p:sp>
      <p:sp>
        <p:nvSpPr>
          <p:cNvPr id="9" name="圆角矩形 8"/>
          <p:cNvSpPr/>
          <p:nvPr/>
        </p:nvSpPr>
        <p:spPr>
          <a:xfrm>
            <a:off x="4662010" y="3158970"/>
            <a:ext cx="3996565" cy="945105"/>
          </a:xfrm>
          <a:prstGeom prst="roundRect">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zh-CN" dirty="0">
                <a:solidFill>
                  <a:srgbClr val="000099"/>
                </a:solidFill>
              </a:rPr>
              <a:t>ICW</a:t>
            </a:r>
            <a:r>
              <a:rPr kumimoji="1" lang="en-US" altLang="zh-CN" baseline="-25000" dirty="0">
                <a:solidFill>
                  <a:srgbClr val="000099"/>
                </a:solidFill>
              </a:rPr>
              <a:t>2</a:t>
            </a:r>
            <a:r>
              <a:rPr kumimoji="1" lang="zh-CN" altLang="en-US" dirty="0">
                <a:solidFill>
                  <a:srgbClr val="000099"/>
                </a:solidFill>
              </a:rPr>
              <a:t>：中断类型码是</a:t>
            </a:r>
            <a:r>
              <a:rPr kumimoji="1" lang="en-US" altLang="zh-CN" dirty="0">
                <a:solidFill>
                  <a:srgbClr val="000099"/>
                </a:solidFill>
              </a:rPr>
              <a:t>08H~0FH</a:t>
            </a:r>
          </a:p>
        </p:txBody>
      </p:sp>
      <p:sp>
        <p:nvSpPr>
          <p:cNvPr id="10" name="圆角矩形 9"/>
          <p:cNvSpPr/>
          <p:nvPr/>
        </p:nvSpPr>
        <p:spPr>
          <a:xfrm>
            <a:off x="4662008" y="4284095"/>
            <a:ext cx="3996565" cy="792705"/>
          </a:xfrm>
          <a:prstGeom prst="roundRect">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zh-CN" dirty="0">
                <a:solidFill>
                  <a:srgbClr val="000099"/>
                </a:solidFill>
              </a:rPr>
              <a:t>ICW</a:t>
            </a:r>
            <a:r>
              <a:rPr kumimoji="1" lang="en-US" altLang="zh-CN" baseline="-25000" dirty="0">
                <a:solidFill>
                  <a:srgbClr val="000099"/>
                </a:solidFill>
              </a:rPr>
              <a:t>4</a:t>
            </a:r>
            <a:r>
              <a:rPr kumimoji="1" lang="zh-CN" altLang="en-US" dirty="0">
                <a:solidFill>
                  <a:srgbClr val="000099"/>
                </a:solidFill>
              </a:rPr>
              <a:t>：非</a:t>
            </a:r>
            <a:r>
              <a:rPr kumimoji="1" lang="en-US" altLang="en-US" dirty="0">
                <a:solidFill>
                  <a:srgbClr val="000099"/>
                </a:solidFill>
              </a:rPr>
              <a:t>AEOI</a:t>
            </a:r>
            <a:r>
              <a:rPr kumimoji="1" lang="zh-CN" altLang="en-US" dirty="0">
                <a:solidFill>
                  <a:srgbClr val="000099"/>
                </a:solidFill>
              </a:rPr>
              <a:t>方式</a:t>
            </a:r>
            <a:endParaRPr kumimoji="1" lang="zh-CN" altLang="zh-CN" dirty="0">
              <a:solidFill>
                <a:srgbClr val="000099"/>
              </a:solidFill>
            </a:endParaRPr>
          </a:p>
        </p:txBody>
      </p:sp>
      <p:sp>
        <p:nvSpPr>
          <p:cNvPr id="3" name="TextBox 2"/>
          <p:cNvSpPr txBox="1"/>
          <p:nvPr/>
        </p:nvSpPr>
        <p:spPr>
          <a:xfrm>
            <a:off x="611560" y="2123855"/>
            <a:ext cx="3825425" cy="3342453"/>
          </a:xfrm>
          <a:prstGeom prst="rect">
            <a:avLst/>
          </a:prstGeom>
          <a:noFill/>
        </p:spPr>
        <p:txBody>
          <a:bodyPr wrap="square" rtlCol="0">
            <a:spAutoFit/>
          </a:bodyPr>
          <a:lstStyle/>
          <a:p>
            <a:pPr marL="342900" lvl="0" indent="-342900" algn="just">
              <a:lnSpc>
                <a:spcPct val="80000"/>
              </a:lnSpc>
              <a:spcBef>
                <a:spcPct val="20000"/>
              </a:spcBef>
            </a:pPr>
            <a:r>
              <a:rPr lang="zh-CN" altLang="en-US" kern="0" dirty="0">
                <a:solidFill>
                  <a:srgbClr val="333399"/>
                </a:solidFill>
                <a:latin typeface="+mn-lt"/>
                <a:ea typeface="幼圆"/>
              </a:rPr>
              <a:t>	</a:t>
            </a:r>
            <a:r>
              <a:rPr lang="en-US" altLang="zh-CN" kern="0" dirty="0" smtClean="0">
                <a:solidFill>
                  <a:srgbClr val="333399"/>
                </a:solidFill>
                <a:latin typeface="+mn-lt"/>
                <a:ea typeface="幼圆"/>
              </a:rPr>
              <a:t>MOV    AL, </a:t>
            </a:r>
            <a:r>
              <a:rPr lang="en-US" altLang="zh-CN" kern="0" dirty="0" smtClean="0">
                <a:solidFill>
                  <a:srgbClr val="333399"/>
                </a:solidFill>
                <a:latin typeface="+mn-lt"/>
                <a:ea typeface="幼圆"/>
                <a:hlinkClick r:id="rId3" action="ppaction://hlinksldjump"/>
              </a:rPr>
              <a:t>13H</a:t>
            </a:r>
            <a:endParaRPr lang="en-US" altLang="zh-CN" kern="0" dirty="0" smtClean="0">
              <a:solidFill>
                <a:srgbClr val="333399"/>
              </a:solidFill>
              <a:latin typeface="+mn-lt"/>
              <a:ea typeface="幼圆"/>
            </a:endParaRPr>
          </a:p>
          <a:p>
            <a:pPr marL="342900" lvl="0" indent="-342900" algn="just">
              <a:lnSpc>
                <a:spcPct val="80000"/>
              </a:lnSpc>
              <a:spcBef>
                <a:spcPct val="20000"/>
              </a:spcBef>
            </a:pPr>
            <a:r>
              <a:rPr lang="zh-CN" altLang="en-US" kern="0" dirty="0">
                <a:solidFill>
                  <a:srgbClr val="333399"/>
                </a:solidFill>
                <a:latin typeface="+mn-lt"/>
                <a:ea typeface="幼圆"/>
              </a:rPr>
              <a:t>　</a:t>
            </a:r>
            <a:r>
              <a:rPr lang="en-US" altLang="zh-CN" kern="0" dirty="0" smtClean="0">
                <a:solidFill>
                  <a:srgbClr val="333399"/>
                </a:solidFill>
                <a:latin typeface="+mn-lt"/>
                <a:ea typeface="幼圆" pitchFamily="49" charset="-122"/>
              </a:rPr>
              <a:t>OUT</a:t>
            </a:r>
            <a:r>
              <a:rPr lang="zh-CN" altLang="en-US" kern="0" dirty="0">
                <a:solidFill>
                  <a:srgbClr val="333399"/>
                </a:solidFill>
                <a:latin typeface="+mn-lt"/>
                <a:ea typeface="幼圆" pitchFamily="49" charset="-122"/>
              </a:rPr>
              <a:t>　</a:t>
            </a:r>
            <a:r>
              <a:rPr lang="zh-CN" altLang="en-US" kern="0" dirty="0" smtClean="0">
                <a:solidFill>
                  <a:srgbClr val="333399"/>
                </a:solidFill>
                <a:latin typeface="+mn-lt"/>
                <a:ea typeface="幼圆" pitchFamily="49" charset="-122"/>
              </a:rPr>
              <a:t> </a:t>
            </a:r>
            <a:r>
              <a:rPr lang="en-US" altLang="zh-CN" kern="0" dirty="0" smtClean="0">
                <a:solidFill>
                  <a:srgbClr val="333399"/>
                </a:solidFill>
                <a:latin typeface="+mn-lt"/>
                <a:ea typeface="幼圆" pitchFamily="49" charset="-122"/>
              </a:rPr>
              <a:t>20H, AL</a:t>
            </a:r>
          </a:p>
          <a:p>
            <a:pPr marL="342900" lvl="0" indent="-342900" algn="just">
              <a:lnSpc>
                <a:spcPct val="80000"/>
              </a:lnSpc>
              <a:spcBef>
                <a:spcPct val="20000"/>
              </a:spcBef>
            </a:pPr>
            <a:endParaRPr lang="en-US" altLang="zh-CN" kern="0" dirty="0">
              <a:solidFill>
                <a:srgbClr val="333399"/>
              </a:solidFill>
              <a:latin typeface="+mn-lt"/>
              <a:ea typeface="幼圆" pitchFamily="49" charset="-122"/>
            </a:endParaRPr>
          </a:p>
          <a:p>
            <a:pPr marL="342900" lvl="0" indent="-342900" algn="just">
              <a:lnSpc>
                <a:spcPct val="80000"/>
              </a:lnSpc>
              <a:spcBef>
                <a:spcPct val="20000"/>
              </a:spcBef>
            </a:pPr>
            <a:r>
              <a:rPr lang="zh-CN" altLang="en-US" kern="0" dirty="0" smtClean="0">
                <a:solidFill>
                  <a:srgbClr val="333399"/>
                </a:solidFill>
                <a:latin typeface="+mn-lt"/>
                <a:ea typeface="幼圆" pitchFamily="49" charset="-122"/>
              </a:rPr>
              <a:t>    </a:t>
            </a:r>
            <a:r>
              <a:rPr lang="en-US" altLang="zh-CN" kern="0" dirty="0" smtClean="0">
                <a:solidFill>
                  <a:srgbClr val="333399"/>
                </a:solidFill>
                <a:latin typeface="+mn-lt"/>
                <a:ea typeface="幼圆" pitchFamily="49" charset="-122"/>
              </a:rPr>
              <a:t>MOV</a:t>
            </a:r>
            <a:r>
              <a:rPr lang="zh-CN" altLang="en-US" kern="0" dirty="0" smtClean="0">
                <a:solidFill>
                  <a:srgbClr val="333399"/>
                </a:solidFill>
                <a:latin typeface="+mn-lt"/>
                <a:ea typeface="幼圆" pitchFamily="49" charset="-122"/>
              </a:rPr>
              <a:t>　</a:t>
            </a:r>
            <a:r>
              <a:rPr lang="en-US" altLang="zh-CN" kern="0" dirty="0" smtClean="0">
                <a:solidFill>
                  <a:srgbClr val="333399"/>
                </a:solidFill>
                <a:latin typeface="+mn-lt"/>
                <a:ea typeface="幼圆" pitchFamily="49" charset="-122"/>
              </a:rPr>
              <a:t>AL, </a:t>
            </a:r>
            <a:r>
              <a:rPr lang="en-US" altLang="zh-CN" kern="0" dirty="0" smtClean="0">
                <a:solidFill>
                  <a:srgbClr val="333399"/>
                </a:solidFill>
                <a:latin typeface="+mn-lt"/>
                <a:ea typeface="幼圆" pitchFamily="49" charset="-122"/>
                <a:hlinkClick r:id="rId4" action="ppaction://hlinksldjump"/>
              </a:rPr>
              <a:t>08H</a:t>
            </a:r>
            <a:endParaRPr lang="en-US" altLang="zh-CN" kern="0" dirty="0" smtClean="0">
              <a:solidFill>
                <a:srgbClr val="333399"/>
              </a:solidFill>
              <a:latin typeface="+mn-lt"/>
              <a:ea typeface="幼圆" pitchFamily="49" charset="-122"/>
            </a:endParaRPr>
          </a:p>
          <a:p>
            <a:pPr marL="342900" lvl="0" indent="-342900" algn="just">
              <a:lnSpc>
                <a:spcPct val="80000"/>
              </a:lnSpc>
              <a:spcBef>
                <a:spcPct val="20000"/>
              </a:spcBef>
            </a:pPr>
            <a:r>
              <a:rPr lang="en-US" altLang="zh-CN" kern="0" dirty="0" smtClean="0">
                <a:solidFill>
                  <a:srgbClr val="333399"/>
                </a:solidFill>
                <a:latin typeface="+mn-lt"/>
                <a:ea typeface="幼圆" pitchFamily="49" charset="-122"/>
              </a:rPr>
              <a:t>    OUT</a:t>
            </a:r>
            <a:r>
              <a:rPr lang="zh-CN" altLang="en-US" kern="0" dirty="0">
                <a:solidFill>
                  <a:srgbClr val="333399"/>
                </a:solidFill>
                <a:latin typeface="+mn-lt"/>
                <a:ea typeface="幼圆" pitchFamily="49" charset="-122"/>
              </a:rPr>
              <a:t>　</a:t>
            </a:r>
            <a:r>
              <a:rPr lang="en-US" altLang="zh-CN" kern="0" dirty="0" smtClean="0">
                <a:solidFill>
                  <a:srgbClr val="333399"/>
                </a:solidFill>
                <a:latin typeface="+mn-lt"/>
                <a:ea typeface="幼圆" pitchFamily="49" charset="-122"/>
              </a:rPr>
              <a:t>21H, AL</a:t>
            </a:r>
          </a:p>
          <a:p>
            <a:pPr marL="342900" lvl="0" indent="-342900" algn="just">
              <a:lnSpc>
                <a:spcPct val="80000"/>
              </a:lnSpc>
              <a:spcBef>
                <a:spcPct val="20000"/>
              </a:spcBef>
            </a:pPr>
            <a:endParaRPr lang="en-US" altLang="zh-CN" kern="0" dirty="0">
              <a:solidFill>
                <a:srgbClr val="333399"/>
              </a:solidFill>
              <a:latin typeface="+mn-lt"/>
              <a:ea typeface="幼圆" pitchFamily="49" charset="-122"/>
            </a:endParaRPr>
          </a:p>
          <a:p>
            <a:pPr marL="342900" lvl="0" indent="-342900" algn="just">
              <a:lnSpc>
                <a:spcPct val="80000"/>
              </a:lnSpc>
              <a:spcBef>
                <a:spcPct val="20000"/>
              </a:spcBef>
            </a:pPr>
            <a:r>
              <a:rPr lang="zh-CN" altLang="en-US" kern="0" dirty="0" smtClean="0">
                <a:solidFill>
                  <a:srgbClr val="333399"/>
                </a:solidFill>
                <a:latin typeface="+mn-lt"/>
                <a:ea typeface="幼圆" pitchFamily="49" charset="-122"/>
              </a:rPr>
              <a:t>    </a:t>
            </a:r>
            <a:r>
              <a:rPr lang="en-US" altLang="zh-CN" kern="0" dirty="0" smtClean="0">
                <a:solidFill>
                  <a:srgbClr val="333399"/>
                </a:solidFill>
                <a:latin typeface="+mn-lt"/>
                <a:ea typeface="幼圆" pitchFamily="49" charset="-122"/>
              </a:rPr>
              <a:t>MOV</a:t>
            </a:r>
            <a:r>
              <a:rPr lang="zh-CN" altLang="en-US" kern="0" dirty="0" smtClean="0">
                <a:solidFill>
                  <a:srgbClr val="333399"/>
                </a:solidFill>
                <a:latin typeface="+mn-lt"/>
                <a:ea typeface="幼圆" pitchFamily="49" charset="-122"/>
              </a:rPr>
              <a:t>　</a:t>
            </a:r>
            <a:r>
              <a:rPr lang="en-US" altLang="zh-CN" kern="0" dirty="0" smtClean="0">
                <a:solidFill>
                  <a:srgbClr val="333399"/>
                </a:solidFill>
                <a:latin typeface="+mn-lt"/>
                <a:ea typeface="幼圆" pitchFamily="49" charset="-122"/>
              </a:rPr>
              <a:t>AL, </a:t>
            </a:r>
            <a:r>
              <a:rPr lang="en-US" altLang="zh-CN" kern="0" dirty="0" smtClean="0">
                <a:solidFill>
                  <a:srgbClr val="333399"/>
                </a:solidFill>
                <a:latin typeface="+mn-lt"/>
                <a:ea typeface="幼圆" pitchFamily="49" charset="-122"/>
                <a:hlinkClick r:id="rId5" action="ppaction://hlinksldjump"/>
              </a:rPr>
              <a:t>0DH</a:t>
            </a:r>
            <a:endParaRPr lang="en-US" altLang="zh-CN" kern="0" dirty="0" smtClean="0">
              <a:solidFill>
                <a:srgbClr val="333399"/>
              </a:solidFill>
              <a:latin typeface="+mn-lt"/>
              <a:ea typeface="幼圆" pitchFamily="49" charset="-122"/>
            </a:endParaRPr>
          </a:p>
          <a:p>
            <a:pPr marL="342900" lvl="0" indent="-342900" algn="just">
              <a:lnSpc>
                <a:spcPct val="80000"/>
              </a:lnSpc>
              <a:spcBef>
                <a:spcPct val="20000"/>
              </a:spcBef>
            </a:pPr>
            <a:r>
              <a:rPr lang="en-US" altLang="zh-CN" kern="0" dirty="0" smtClean="0">
                <a:solidFill>
                  <a:srgbClr val="333399"/>
                </a:solidFill>
                <a:latin typeface="+mn-lt"/>
                <a:ea typeface="幼圆" pitchFamily="49" charset="-122"/>
              </a:rPr>
              <a:t>    OUT   21H, AL</a:t>
            </a:r>
            <a:endParaRPr lang="zh-CN" altLang="zh-CN" kern="0" dirty="0">
              <a:solidFill>
                <a:srgbClr val="333399"/>
              </a:solidFill>
              <a:latin typeface="+mn-lt"/>
              <a:ea typeface="幼圆" pitchFamily="49" charset="-122"/>
            </a:endParaRPr>
          </a:p>
          <a:p>
            <a:pPr marL="819150" lvl="1" indent="-285750" algn="just">
              <a:lnSpc>
                <a:spcPct val="80000"/>
              </a:lnSpc>
              <a:spcBef>
                <a:spcPct val="20000"/>
              </a:spcBef>
            </a:pPr>
            <a:r>
              <a:rPr lang="zh-CN" altLang="zh-CN" kern="0" dirty="0">
                <a:solidFill>
                  <a:srgbClr val="003399"/>
                </a:solidFill>
                <a:latin typeface="+mn-lt"/>
                <a:ea typeface="幼圆"/>
              </a:rPr>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dirty="0" smtClean="0"/>
              <a:t>(2) </a:t>
            </a:r>
            <a:r>
              <a:rPr lang="zh-CN" altLang="en-US" dirty="0" smtClean="0"/>
              <a:t>单步中断</a:t>
            </a:r>
          </a:p>
        </p:txBody>
      </p:sp>
      <p:sp>
        <p:nvSpPr>
          <p:cNvPr id="15363" name="Rectangle 3"/>
          <p:cNvSpPr>
            <a:spLocks noGrp="1" noChangeArrowheads="1"/>
          </p:cNvSpPr>
          <p:nvPr>
            <p:ph type="body" idx="1"/>
          </p:nvPr>
        </p:nvSpPr>
        <p:spPr>
          <a:xfrm>
            <a:off x="468313" y="981076"/>
            <a:ext cx="8229600" cy="872750"/>
          </a:xfrm>
        </p:spPr>
        <p:txBody>
          <a:bodyPr/>
          <a:lstStyle/>
          <a:p>
            <a:pPr eaLnBrk="1" hangingPunct="1"/>
            <a:r>
              <a:rPr lang="zh-CN" altLang="en-US" sz="2400" b="0" dirty="0" smtClean="0">
                <a:solidFill>
                  <a:srgbClr val="000099"/>
                </a:solidFill>
              </a:rPr>
              <a:t>若单步中断标志</a:t>
            </a:r>
            <a:r>
              <a:rPr lang="en-US" altLang="zh-CN" sz="2400" b="0" dirty="0" smtClean="0">
                <a:solidFill>
                  <a:srgbClr val="000099"/>
                </a:solidFill>
              </a:rPr>
              <a:t>TF</a:t>
            </a:r>
            <a:r>
              <a:rPr lang="zh-CN" altLang="en-US" sz="2400" b="0" dirty="0" smtClean="0">
                <a:solidFill>
                  <a:srgbClr val="000099"/>
                </a:solidFill>
              </a:rPr>
              <a:t>为</a:t>
            </a:r>
            <a:r>
              <a:rPr lang="en-US" altLang="zh-CN" sz="2400" b="0" dirty="0" smtClean="0">
                <a:solidFill>
                  <a:srgbClr val="000099"/>
                </a:solidFill>
              </a:rPr>
              <a:t>1</a:t>
            </a:r>
            <a:r>
              <a:rPr lang="zh-CN" altLang="en-US" sz="2400" b="0" dirty="0" smtClean="0">
                <a:solidFill>
                  <a:srgbClr val="000099"/>
                </a:solidFill>
              </a:rPr>
              <a:t>，则在每条指令执行结束后产生一个向量号为 </a:t>
            </a:r>
            <a:r>
              <a:rPr lang="en-US" altLang="zh-CN" sz="2400" b="0" dirty="0" smtClean="0">
                <a:solidFill>
                  <a:srgbClr val="000099"/>
                </a:solidFill>
              </a:rPr>
              <a:t>1 </a:t>
            </a:r>
            <a:r>
              <a:rPr lang="zh-CN" altLang="en-US" sz="2400" b="0" dirty="0" smtClean="0">
                <a:solidFill>
                  <a:srgbClr val="000099"/>
                </a:solidFill>
              </a:rPr>
              <a:t>的内部中断，称为单步中断。</a:t>
            </a:r>
          </a:p>
        </p:txBody>
      </p:sp>
      <p:sp>
        <p:nvSpPr>
          <p:cNvPr id="15364" name="Text Box 4"/>
          <p:cNvSpPr txBox="1">
            <a:spLocks noChangeArrowheads="1"/>
          </p:cNvSpPr>
          <p:nvPr/>
        </p:nvSpPr>
        <p:spPr bwMode="auto">
          <a:xfrm>
            <a:off x="881590" y="2438890"/>
            <a:ext cx="7561263" cy="830997"/>
          </a:xfrm>
          <a:prstGeom prst="rect">
            <a:avLst/>
          </a:prstGeom>
          <a:noFill/>
          <a:ln w="9525">
            <a:solidFill>
              <a:schemeClr val="hlink"/>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076325" indent="-1076325">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marL="895350" indent="-895350"/>
            <a:r>
              <a:rPr lang="zh-CN" altLang="en-US" sz="2400" b="0" dirty="0">
                <a:solidFill>
                  <a:srgbClr val="0066FF"/>
                </a:solidFill>
                <a:latin typeface="+mn-lt"/>
                <a:ea typeface="+mn-ea"/>
              </a:rPr>
              <a:t>例如：</a:t>
            </a:r>
            <a:r>
              <a:rPr lang="en-US" altLang="zh-CN" sz="2400" b="0" dirty="0">
                <a:solidFill>
                  <a:srgbClr val="0066FF"/>
                </a:solidFill>
                <a:latin typeface="+mn-lt"/>
                <a:ea typeface="+mn-ea"/>
              </a:rPr>
              <a:t>DEBUG.EXE</a:t>
            </a:r>
            <a:r>
              <a:rPr lang="zh-CN" altLang="en-US" sz="2400" b="0" dirty="0">
                <a:solidFill>
                  <a:srgbClr val="0066FF"/>
                </a:solidFill>
                <a:latin typeface="+mn-lt"/>
                <a:ea typeface="+mn-ea"/>
              </a:rPr>
              <a:t>调试程序的单步命令</a:t>
            </a:r>
            <a:r>
              <a:rPr lang="en-US" altLang="zh-CN" sz="2400" b="0" dirty="0">
                <a:solidFill>
                  <a:srgbClr val="0066FF"/>
                </a:solidFill>
                <a:latin typeface="+mn-lt"/>
                <a:ea typeface="+mn-ea"/>
              </a:rPr>
              <a:t>T</a:t>
            </a:r>
            <a:r>
              <a:rPr lang="zh-CN" altLang="en-US" sz="2400" b="0" dirty="0">
                <a:solidFill>
                  <a:srgbClr val="0066FF"/>
                </a:solidFill>
                <a:latin typeface="+mn-lt"/>
                <a:ea typeface="+mn-ea"/>
              </a:rPr>
              <a:t>就利用单步中断实现对程序的单步调试</a:t>
            </a:r>
            <a:endParaRPr lang="zh-CN" altLang="en-US" sz="2400" b="0" dirty="0">
              <a:solidFill>
                <a:schemeClr val="tx1"/>
              </a:solidFill>
              <a:latin typeface="+mn-lt"/>
              <a:ea typeface="+mn-ea"/>
            </a:endParaRPr>
          </a:p>
        </p:txBody>
      </p:sp>
      <p:grpSp>
        <p:nvGrpSpPr>
          <p:cNvPr id="5" name="Group 4"/>
          <p:cNvGrpSpPr>
            <a:grpSpLocks/>
          </p:cNvGrpSpPr>
          <p:nvPr/>
        </p:nvGrpSpPr>
        <p:grpSpPr bwMode="auto">
          <a:xfrm>
            <a:off x="76200" y="5216549"/>
            <a:ext cx="8991600" cy="865192"/>
            <a:chOff x="96" y="2976"/>
            <a:chExt cx="5664" cy="545"/>
          </a:xfrm>
        </p:grpSpPr>
        <p:sp>
          <p:nvSpPr>
            <p:cNvPr id="6" name="Text Box 5"/>
            <p:cNvSpPr txBox="1">
              <a:spLocks noChangeArrowheads="1"/>
            </p:cNvSpPr>
            <p:nvPr/>
          </p:nvSpPr>
          <p:spPr bwMode="auto">
            <a:xfrm>
              <a:off x="905" y="3226"/>
              <a:ext cx="405" cy="295"/>
            </a:xfrm>
            <a:prstGeom prst="rect">
              <a:avLst/>
            </a:prstGeom>
            <a:noFill/>
            <a:ln w="28575" cap="sq">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en-US" altLang="zh-CN" sz="2400" b="1">
                  <a:solidFill>
                    <a:srgbClr val="339933"/>
                  </a:solidFill>
                  <a:effectLst/>
                  <a:latin typeface="Times New Roman" pitchFamily="18" charset="0"/>
                </a:rPr>
                <a:t>OF</a:t>
              </a:r>
            </a:p>
          </p:txBody>
        </p:sp>
        <p:sp>
          <p:nvSpPr>
            <p:cNvPr id="7" name="Text Box 6"/>
            <p:cNvSpPr txBox="1">
              <a:spLocks noChangeArrowheads="1"/>
            </p:cNvSpPr>
            <p:nvPr/>
          </p:nvSpPr>
          <p:spPr bwMode="auto">
            <a:xfrm>
              <a:off x="905" y="2976"/>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zh-CN" altLang="zh-CN" b="1">
                  <a:effectLst/>
                  <a:latin typeface="Times New Roman" pitchFamily="18" charset="0"/>
                </a:rPr>
                <a:t>11</a:t>
              </a:r>
              <a:endParaRPr kumimoji="1" lang="zh-CN" altLang="zh-CN" sz="2400" b="1">
                <a:solidFill>
                  <a:srgbClr val="CC3300"/>
                </a:solidFill>
                <a:effectLst/>
                <a:latin typeface="Times New Roman" pitchFamily="18" charset="0"/>
              </a:endParaRPr>
            </a:p>
          </p:txBody>
        </p:sp>
        <p:sp>
          <p:nvSpPr>
            <p:cNvPr id="8" name="Text Box 7"/>
            <p:cNvSpPr txBox="1">
              <a:spLocks noChangeArrowheads="1"/>
            </p:cNvSpPr>
            <p:nvPr/>
          </p:nvSpPr>
          <p:spPr bwMode="auto">
            <a:xfrm>
              <a:off x="96" y="3226"/>
              <a:ext cx="809" cy="295"/>
            </a:xfrm>
            <a:prstGeom prst="rect">
              <a:avLst/>
            </a:prstGeom>
            <a:noFill/>
            <a:ln w="28575" cap="sq">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endParaRPr kumimoji="1" lang="zh-CN" altLang="zh-CN" sz="2400" b="1">
                <a:solidFill>
                  <a:srgbClr val="CC3300"/>
                </a:solidFill>
                <a:effectLst/>
                <a:latin typeface="Times New Roman" pitchFamily="18" charset="0"/>
              </a:endParaRPr>
            </a:p>
          </p:txBody>
        </p:sp>
        <p:sp>
          <p:nvSpPr>
            <p:cNvPr id="9" name="Text Box 8"/>
            <p:cNvSpPr txBox="1">
              <a:spLocks noChangeArrowheads="1"/>
            </p:cNvSpPr>
            <p:nvPr/>
          </p:nvSpPr>
          <p:spPr bwMode="auto">
            <a:xfrm>
              <a:off x="96" y="2976"/>
              <a:ext cx="8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zh-CN" altLang="zh-CN" b="1">
                  <a:effectLst/>
                  <a:latin typeface="Times New Roman" pitchFamily="18" charset="0"/>
                </a:rPr>
                <a:t>15      12</a:t>
              </a:r>
              <a:endParaRPr kumimoji="1" lang="en-US" altLang="zh-CN" sz="2400" b="1">
                <a:solidFill>
                  <a:srgbClr val="CC3300"/>
                </a:solidFill>
                <a:effectLst/>
                <a:latin typeface="Times New Roman" pitchFamily="18" charset="0"/>
              </a:endParaRPr>
            </a:p>
          </p:txBody>
        </p:sp>
        <p:sp>
          <p:nvSpPr>
            <p:cNvPr id="10" name="Text Box 9"/>
            <p:cNvSpPr txBox="1">
              <a:spLocks noChangeArrowheads="1"/>
            </p:cNvSpPr>
            <p:nvPr/>
          </p:nvSpPr>
          <p:spPr bwMode="auto">
            <a:xfrm>
              <a:off x="1310" y="3226"/>
              <a:ext cx="404" cy="295"/>
            </a:xfrm>
            <a:prstGeom prst="rect">
              <a:avLst/>
            </a:prstGeom>
            <a:noFill/>
            <a:ln w="28575" cap="sq">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en-US" altLang="zh-CN" sz="2400" b="1">
                  <a:effectLst/>
                  <a:latin typeface="Times New Roman" pitchFamily="18" charset="0"/>
                </a:rPr>
                <a:t>DF</a:t>
              </a:r>
            </a:p>
          </p:txBody>
        </p:sp>
        <p:sp>
          <p:nvSpPr>
            <p:cNvPr id="11" name="Text Box 10"/>
            <p:cNvSpPr txBox="1">
              <a:spLocks noChangeArrowheads="1"/>
            </p:cNvSpPr>
            <p:nvPr/>
          </p:nvSpPr>
          <p:spPr bwMode="auto">
            <a:xfrm>
              <a:off x="1310" y="2976"/>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zh-CN" altLang="zh-CN" b="1">
                  <a:effectLst/>
                  <a:latin typeface="Times New Roman" pitchFamily="18" charset="0"/>
                </a:rPr>
                <a:t>10</a:t>
              </a:r>
              <a:endParaRPr kumimoji="1" lang="zh-CN" altLang="zh-CN" sz="2400" b="1">
                <a:solidFill>
                  <a:srgbClr val="CC3300"/>
                </a:solidFill>
                <a:effectLst/>
                <a:latin typeface="Times New Roman" pitchFamily="18" charset="0"/>
              </a:endParaRPr>
            </a:p>
          </p:txBody>
        </p:sp>
        <p:sp>
          <p:nvSpPr>
            <p:cNvPr id="12" name="Text Box 11"/>
            <p:cNvSpPr txBox="1">
              <a:spLocks noChangeArrowheads="1"/>
            </p:cNvSpPr>
            <p:nvPr/>
          </p:nvSpPr>
          <p:spPr bwMode="auto">
            <a:xfrm>
              <a:off x="1714" y="3226"/>
              <a:ext cx="405" cy="295"/>
            </a:xfrm>
            <a:prstGeom prst="rect">
              <a:avLst/>
            </a:prstGeom>
            <a:noFill/>
            <a:ln w="28575" cap="sq">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en-US" altLang="zh-CN" sz="2400" b="1" dirty="0">
                  <a:effectLst/>
                  <a:latin typeface="Times New Roman" pitchFamily="18" charset="0"/>
                </a:rPr>
                <a:t>IF</a:t>
              </a:r>
            </a:p>
          </p:txBody>
        </p:sp>
        <p:sp>
          <p:nvSpPr>
            <p:cNvPr id="13" name="Text Box 12"/>
            <p:cNvSpPr txBox="1">
              <a:spLocks noChangeArrowheads="1"/>
            </p:cNvSpPr>
            <p:nvPr/>
          </p:nvSpPr>
          <p:spPr bwMode="auto">
            <a:xfrm>
              <a:off x="1714" y="2976"/>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zh-CN" altLang="zh-CN" b="1">
                  <a:effectLst/>
                  <a:latin typeface="Times New Roman" pitchFamily="18" charset="0"/>
                </a:rPr>
                <a:t>9</a:t>
              </a:r>
              <a:endParaRPr kumimoji="1" lang="zh-CN" altLang="zh-CN" sz="2400" b="1">
                <a:solidFill>
                  <a:srgbClr val="CC3300"/>
                </a:solidFill>
                <a:effectLst/>
                <a:latin typeface="Times New Roman" pitchFamily="18" charset="0"/>
              </a:endParaRPr>
            </a:p>
          </p:txBody>
        </p:sp>
        <p:sp>
          <p:nvSpPr>
            <p:cNvPr id="14" name="Text Box 13"/>
            <p:cNvSpPr txBox="1">
              <a:spLocks noChangeArrowheads="1"/>
            </p:cNvSpPr>
            <p:nvPr/>
          </p:nvSpPr>
          <p:spPr bwMode="auto">
            <a:xfrm>
              <a:off x="2119" y="3226"/>
              <a:ext cx="404" cy="295"/>
            </a:xfrm>
            <a:prstGeom prst="rect">
              <a:avLst/>
            </a:prstGeom>
            <a:noFill/>
            <a:ln w="28575" cap="sq">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en-US" altLang="zh-CN" sz="2600" b="1" dirty="0">
                  <a:solidFill>
                    <a:srgbClr val="FF0000"/>
                  </a:solidFill>
                  <a:effectLst/>
                  <a:latin typeface="Times New Roman" pitchFamily="18" charset="0"/>
                </a:rPr>
                <a:t>TF</a:t>
              </a:r>
            </a:p>
          </p:txBody>
        </p:sp>
        <p:sp>
          <p:nvSpPr>
            <p:cNvPr id="15" name="Text Box 14"/>
            <p:cNvSpPr txBox="1">
              <a:spLocks noChangeArrowheads="1"/>
            </p:cNvSpPr>
            <p:nvPr/>
          </p:nvSpPr>
          <p:spPr bwMode="auto">
            <a:xfrm>
              <a:off x="2119" y="2976"/>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zh-CN" altLang="zh-CN" b="1">
                  <a:effectLst/>
                  <a:latin typeface="Times New Roman" pitchFamily="18" charset="0"/>
                </a:rPr>
                <a:t>8</a:t>
              </a:r>
              <a:endParaRPr kumimoji="1" lang="zh-CN" altLang="zh-CN" sz="2400" b="1">
                <a:solidFill>
                  <a:srgbClr val="CC3300"/>
                </a:solidFill>
                <a:effectLst/>
                <a:latin typeface="Times New Roman" pitchFamily="18" charset="0"/>
              </a:endParaRPr>
            </a:p>
          </p:txBody>
        </p:sp>
        <p:sp>
          <p:nvSpPr>
            <p:cNvPr id="16" name="Text Box 15"/>
            <p:cNvSpPr txBox="1">
              <a:spLocks noChangeArrowheads="1"/>
            </p:cNvSpPr>
            <p:nvPr/>
          </p:nvSpPr>
          <p:spPr bwMode="auto">
            <a:xfrm>
              <a:off x="2523" y="3226"/>
              <a:ext cx="405" cy="295"/>
            </a:xfrm>
            <a:prstGeom prst="rect">
              <a:avLst/>
            </a:prstGeom>
            <a:noFill/>
            <a:ln w="28575" cap="sq">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en-US" altLang="zh-CN" sz="2400" b="1">
                  <a:solidFill>
                    <a:srgbClr val="339933"/>
                  </a:solidFill>
                  <a:effectLst/>
                  <a:latin typeface="Times New Roman" pitchFamily="18" charset="0"/>
                </a:rPr>
                <a:t>SF</a:t>
              </a:r>
            </a:p>
          </p:txBody>
        </p:sp>
        <p:sp>
          <p:nvSpPr>
            <p:cNvPr id="17" name="Text Box 16"/>
            <p:cNvSpPr txBox="1">
              <a:spLocks noChangeArrowheads="1"/>
            </p:cNvSpPr>
            <p:nvPr/>
          </p:nvSpPr>
          <p:spPr bwMode="auto">
            <a:xfrm>
              <a:off x="2523" y="2976"/>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zh-CN" altLang="zh-CN" b="1">
                  <a:effectLst/>
                  <a:latin typeface="Times New Roman" pitchFamily="18" charset="0"/>
                </a:rPr>
                <a:t>7</a:t>
              </a:r>
              <a:endParaRPr kumimoji="1" lang="zh-CN" altLang="zh-CN" sz="2400" b="1">
                <a:solidFill>
                  <a:srgbClr val="CC3300"/>
                </a:solidFill>
                <a:effectLst/>
                <a:latin typeface="Times New Roman" pitchFamily="18" charset="0"/>
              </a:endParaRPr>
            </a:p>
          </p:txBody>
        </p:sp>
        <p:sp>
          <p:nvSpPr>
            <p:cNvPr id="18" name="Text Box 17"/>
            <p:cNvSpPr txBox="1">
              <a:spLocks noChangeArrowheads="1"/>
            </p:cNvSpPr>
            <p:nvPr/>
          </p:nvSpPr>
          <p:spPr bwMode="auto">
            <a:xfrm>
              <a:off x="2928" y="3226"/>
              <a:ext cx="405" cy="295"/>
            </a:xfrm>
            <a:prstGeom prst="rect">
              <a:avLst/>
            </a:prstGeom>
            <a:noFill/>
            <a:ln w="28575" cap="sq">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en-US" altLang="zh-CN" sz="2400" b="1">
                  <a:solidFill>
                    <a:srgbClr val="339933"/>
                  </a:solidFill>
                  <a:effectLst/>
                  <a:latin typeface="Times New Roman" pitchFamily="18" charset="0"/>
                </a:rPr>
                <a:t>ZF</a:t>
              </a:r>
            </a:p>
          </p:txBody>
        </p:sp>
        <p:sp>
          <p:nvSpPr>
            <p:cNvPr id="19" name="Text Box 18"/>
            <p:cNvSpPr txBox="1">
              <a:spLocks noChangeArrowheads="1"/>
            </p:cNvSpPr>
            <p:nvPr/>
          </p:nvSpPr>
          <p:spPr bwMode="auto">
            <a:xfrm>
              <a:off x="2928" y="2976"/>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zh-CN" altLang="zh-CN" b="1">
                  <a:effectLst/>
                  <a:latin typeface="Times New Roman" pitchFamily="18" charset="0"/>
                </a:rPr>
                <a:t>6</a:t>
              </a:r>
              <a:endParaRPr kumimoji="1" lang="zh-CN" altLang="zh-CN" sz="2400" b="1">
                <a:solidFill>
                  <a:srgbClr val="CC3300"/>
                </a:solidFill>
                <a:effectLst/>
                <a:latin typeface="Times New Roman" pitchFamily="18" charset="0"/>
              </a:endParaRPr>
            </a:p>
          </p:txBody>
        </p:sp>
        <p:sp>
          <p:nvSpPr>
            <p:cNvPr id="20" name="Text Box 19"/>
            <p:cNvSpPr txBox="1">
              <a:spLocks noChangeArrowheads="1"/>
            </p:cNvSpPr>
            <p:nvPr/>
          </p:nvSpPr>
          <p:spPr bwMode="auto">
            <a:xfrm>
              <a:off x="3333" y="3226"/>
              <a:ext cx="404" cy="295"/>
            </a:xfrm>
            <a:prstGeom prst="rect">
              <a:avLst/>
            </a:prstGeom>
            <a:noFill/>
            <a:ln w="28575" cap="sq">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endParaRPr kumimoji="1" lang="zh-CN" altLang="zh-CN" sz="2400" b="1">
                <a:solidFill>
                  <a:srgbClr val="CC3300"/>
                </a:solidFill>
                <a:effectLst/>
                <a:latin typeface="Times New Roman" pitchFamily="18" charset="0"/>
              </a:endParaRPr>
            </a:p>
          </p:txBody>
        </p:sp>
        <p:sp>
          <p:nvSpPr>
            <p:cNvPr id="21" name="Text Box 20"/>
            <p:cNvSpPr txBox="1">
              <a:spLocks noChangeArrowheads="1"/>
            </p:cNvSpPr>
            <p:nvPr/>
          </p:nvSpPr>
          <p:spPr bwMode="auto">
            <a:xfrm>
              <a:off x="3333" y="2976"/>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zh-CN" altLang="zh-CN" b="1">
                  <a:effectLst/>
                  <a:latin typeface="Times New Roman" pitchFamily="18" charset="0"/>
                </a:rPr>
                <a:t>5</a:t>
              </a:r>
              <a:endParaRPr kumimoji="1" lang="zh-CN" altLang="zh-CN" sz="2400" b="1">
                <a:solidFill>
                  <a:srgbClr val="CC3300"/>
                </a:solidFill>
                <a:effectLst/>
                <a:latin typeface="Times New Roman" pitchFamily="18" charset="0"/>
              </a:endParaRPr>
            </a:p>
          </p:txBody>
        </p:sp>
        <p:sp>
          <p:nvSpPr>
            <p:cNvPr id="22" name="Text Box 21"/>
            <p:cNvSpPr txBox="1">
              <a:spLocks noChangeArrowheads="1"/>
            </p:cNvSpPr>
            <p:nvPr/>
          </p:nvSpPr>
          <p:spPr bwMode="auto">
            <a:xfrm>
              <a:off x="3737" y="3226"/>
              <a:ext cx="405" cy="295"/>
            </a:xfrm>
            <a:prstGeom prst="rect">
              <a:avLst/>
            </a:prstGeom>
            <a:noFill/>
            <a:ln w="28575" cap="sq">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en-US" altLang="zh-CN" sz="2600" b="1" dirty="0">
                  <a:solidFill>
                    <a:srgbClr val="00B050"/>
                  </a:solidFill>
                  <a:effectLst/>
                  <a:latin typeface="Times New Roman" pitchFamily="18" charset="0"/>
                </a:rPr>
                <a:t>AF</a:t>
              </a:r>
            </a:p>
          </p:txBody>
        </p:sp>
        <p:sp>
          <p:nvSpPr>
            <p:cNvPr id="23" name="Text Box 22"/>
            <p:cNvSpPr txBox="1">
              <a:spLocks noChangeArrowheads="1"/>
            </p:cNvSpPr>
            <p:nvPr/>
          </p:nvSpPr>
          <p:spPr bwMode="auto">
            <a:xfrm>
              <a:off x="3737" y="2976"/>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zh-CN" altLang="zh-CN" b="1">
                  <a:effectLst/>
                  <a:latin typeface="Times New Roman" pitchFamily="18" charset="0"/>
                </a:rPr>
                <a:t>4</a:t>
              </a:r>
              <a:endParaRPr kumimoji="1" lang="zh-CN" altLang="zh-CN" sz="2400" b="1">
                <a:solidFill>
                  <a:srgbClr val="CC3300"/>
                </a:solidFill>
                <a:effectLst/>
                <a:latin typeface="Times New Roman" pitchFamily="18" charset="0"/>
              </a:endParaRPr>
            </a:p>
          </p:txBody>
        </p:sp>
        <p:sp>
          <p:nvSpPr>
            <p:cNvPr id="24" name="Text Box 23"/>
            <p:cNvSpPr txBox="1">
              <a:spLocks noChangeArrowheads="1"/>
            </p:cNvSpPr>
            <p:nvPr/>
          </p:nvSpPr>
          <p:spPr bwMode="auto">
            <a:xfrm>
              <a:off x="4142" y="3226"/>
              <a:ext cx="404" cy="295"/>
            </a:xfrm>
            <a:prstGeom prst="rect">
              <a:avLst/>
            </a:prstGeom>
            <a:noFill/>
            <a:ln w="28575" cap="sq">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endParaRPr kumimoji="1" lang="zh-CN" altLang="zh-CN" sz="2400" b="1">
                <a:solidFill>
                  <a:srgbClr val="CC3300"/>
                </a:solidFill>
                <a:effectLst/>
                <a:latin typeface="Times New Roman" pitchFamily="18" charset="0"/>
              </a:endParaRPr>
            </a:p>
          </p:txBody>
        </p:sp>
        <p:sp>
          <p:nvSpPr>
            <p:cNvPr id="25" name="Text Box 24"/>
            <p:cNvSpPr txBox="1">
              <a:spLocks noChangeArrowheads="1"/>
            </p:cNvSpPr>
            <p:nvPr/>
          </p:nvSpPr>
          <p:spPr bwMode="auto">
            <a:xfrm>
              <a:off x="4142" y="2976"/>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zh-CN" altLang="zh-CN" b="1">
                  <a:effectLst/>
                  <a:latin typeface="Times New Roman" pitchFamily="18" charset="0"/>
                </a:rPr>
                <a:t>3</a:t>
              </a:r>
              <a:endParaRPr kumimoji="1" lang="zh-CN" altLang="zh-CN" sz="2400" b="1">
                <a:solidFill>
                  <a:srgbClr val="CC3300"/>
                </a:solidFill>
                <a:effectLst/>
                <a:latin typeface="Times New Roman" pitchFamily="18" charset="0"/>
              </a:endParaRPr>
            </a:p>
          </p:txBody>
        </p:sp>
        <p:sp>
          <p:nvSpPr>
            <p:cNvPr id="26" name="Text Box 25"/>
            <p:cNvSpPr txBox="1">
              <a:spLocks noChangeArrowheads="1"/>
            </p:cNvSpPr>
            <p:nvPr/>
          </p:nvSpPr>
          <p:spPr bwMode="auto">
            <a:xfrm>
              <a:off x="4546" y="3226"/>
              <a:ext cx="405" cy="295"/>
            </a:xfrm>
            <a:prstGeom prst="rect">
              <a:avLst/>
            </a:prstGeom>
            <a:noFill/>
            <a:ln w="28575" cap="sq">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en-US" altLang="zh-CN" sz="2400" b="1">
                  <a:solidFill>
                    <a:srgbClr val="339933"/>
                  </a:solidFill>
                  <a:effectLst/>
                  <a:latin typeface="Times New Roman" pitchFamily="18" charset="0"/>
                </a:rPr>
                <a:t>PF</a:t>
              </a:r>
            </a:p>
          </p:txBody>
        </p:sp>
        <p:sp>
          <p:nvSpPr>
            <p:cNvPr id="27" name="Text Box 26"/>
            <p:cNvSpPr txBox="1">
              <a:spLocks noChangeArrowheads="1"/>
            </p:cNvSpPr>
            <p:nvPr/>
          </p:nvSpPr>
          <p:spPr bwMode="auto">
            <a:xfrm>
              <a:off x="4546" y="2976"/>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zh-CN" altLang="zh-CN" b="1">
                  <a:effectLst/>
                  <a:latin typeface="Times New Roman" pitchFamily="18" charset="0"/>
                </a:rPr>
                <a:t>2</a:t>
              </a:r>
              <a:endParaRPr kumimoji="1" lang="zh-CN" altLang="zh-CN" sz="2400" b="1">
                <a:solidFill>
                  <a:srgbClr val="CC3300"/>
                </a:solidFill>
                <a:effectLst/>
                <a:latin typeface="Times New Roman" pitchFamily="18" charset="0"/>
              </a:endParaRPr>
            </a:p>
          </p:txBody>
        </p:sp>
        <p:sp>
          <p:nvSpPr>
            <p:cNvPr id="28" name="Text Box 27"/>
            <p:cNvSpPr txBox="1">
              <a:spLocks noChangeArrowheads="1"/>
            </p:cNvSpPr>
            <p:nvPr/>
          </p:nvSpPr>
          <p:spPr bwMode="auto">
            <a:xfrm>
              <a:off x="4951" y="3226"/>
              <a:ext cx="404" cy="295"/>
            </a:xfrm>
            <a:prstGeom prst="rect">
              <a:avLst/>
            </a:prstGeom>
            <a:noFill/>
            <a:ln w="28575" cap="sq">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endParaRPr kumimoji="1" lang="zh-CN" altLang="zh-CN" sz="2400" b="1">
                <a:solidFill>
                  <a:srgbClr val="CC3300"/>
                </a:solidFill>
                <a:effectLst/>
                <a:latin typeface="Times New Roman" pitchFamily="18" charset="0"/>
              </a:endParaRPr>
            </a:p>
          </p:txBody>
        </p:sp>
        <p:sp>
          <p:nvSpPr>
            <p:cNvPr id="29" name="Text Box 28"/>
            <p:cNvSpPr txBox="1">
              <a:spLocks noChangeArrowheads="1"/>
            </p:cNvSpPr>
            <p:nvPr/>
          </p:nvSpPr>
          <p:spPr bwMode="auto">
            <a:xfrm>
              <a:off x="4951" y="2976"/>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zh-CN" altLang="zh-CN" b="1">
                  <a:effectLst/>
                  <a:latin typeface="Times New Roman" pitchFamily="18" charset="0"/>
                </a:rPr>
                <a:t>1</a:t>
              </a:r>
              <a:endParaRPr kumimoji="1" lang="zh-CN" altLang="zh-CN" sz="2400" b="1">
                <a:solidFill>
                  <a:srgbClr val="CC3300"/>
                </a:solidFill>
                <a:effectLst/>
                <a:latin typeface="Times New Roman" pitchFamily="18" charset="0"/>
              </a:endParaRPr>
            </a:p>
          </p:txBody>
        </p:sp>
        <p:sp>
          <p:nvSpPr>
            <p:cNvPr id="30" name="Text Box 29"/>
            <p:cNvSpPr txBox="1">
              <a:spLocks noChangeArrowheads="1"/>
            </p:cNvSpPr>
            <p:nvPr/>
          </p:nvSpPr>
          <p:spPr bwMode="auto">
            <a:xfrm>
              <a:off x="5355" y="3226"/>
              <a:ext cx="405" cy="295"/>
            </a:xfrm>
            <a:prstGeom prst="rect">
              <a:avLst/>
            </a:prstGeom>
            <a:noFill/>
            <a:ln w="28575" cap="sq">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en-US" altLang="zh-CN" sz="2400" b="1" dirty="0">
                  <a:solidFill>
                    <a:srgbClr val="339933"/>
                  </a:solidFill>
                  <a:effectLst/>
                  <a:latin typeface="Times New Roman" pitchFamily="18" charset="0"/>
                </a:rPr>
                <a:t>CF</a:t>
              </a:r>
            </a:p>
          </p:txBody>
        </p:sp>
        <p:sp>
          <p:nvSpPr>
            <p:cNvPr id="31" name="Text Box 30"/>
            <p:cNvSpPr txBox="1">
              <a:spLocks noChangeArrowheads="1"/>
            </p:cNvSpPr>
            <p:nvPr/>
          </p:nvSpPr>
          <p:spPr bwMode="auto">
            <a:xfrm>
              <a:off x="5355" y="2976"/>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pPr>
              <a:r>
                <a:rPr kumimoji="1" lang="zh-CN" altLang="zh-CN" b="1">
                  <a:effectLst/>
                  <a:latin typeface="Times New Roman" pitchFamily="18" charset="0"/>
                </a:rPr>
                <a:t>0</a:t>
              </a:r>
              <a:endParaRPr kumimoji="1" lang="zh-CN" altLang="zh-CN" sz="2400" b="1">
                <a:solidFill>
                  <a:srgbClr val="CC3300"/>
                </a:solidFill>
                <a:effectLst/>
                <a:latin typeface="Times New Roman"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randombar(horizontal)">
                                      <p:cBhvr>
                                        <p:cTn id="7" dur="5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364"/>
                                        </p:tgtEl>
                                        <p:attrNameLst>
                                          <p:attrName>style.visibility</p:attrName>
                                        </p:attrNameLst>
                                      </p:cBhvr>
                                      <p:to>
                                        <p:strVal val="visible"/>
                                      </p:to>
                                    </p:set>
                                    <p:animEffect transition="in" filter="randombar(horizontal)">
                                      <p:cBhvr>
                                        <p:cTn id="12"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P spid="1536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9"/>
          <p:cNvSpPr>
            <a:spLocks noChangeArrowheads="1"/>
          </p:cNvSpPr>
          <p:nvPr/>
        </p:nvSpPr>
        <p:spPr bwMode="auto">
          <a:xfrm>
            <a:off x="0" y="593725"/>
            <a:ext cx="6867525" cy="449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27" name="Rectangle 2"/>
          <p:cNvSpPr>
            <a:spLocks noGrp="1" noChangeArrowheads="1"/>
          </p:cNvSpPr>
          <p:nvPr>
            <p:ph type="title"/>
          </p:nvPr>
        </p:nvSpPr>
        <p:spPr>
          <a:xfrm>
            <a:off x="187325" y="548680"/>
            <a:ext cx="8956675" cy="990600"/>
          </a:xfrm>
        </p:spPr>
        <p:txBody>
          <a:bodyPr/>
          <a:lstStyle/>
          <a:p>
            <a:pPr algn="just" eaLnBrk="1" hangingPunct="1"/>
            <a:r>
              <a:rPr lang="zh-CN" altLang="en-US" b="0" dirty="0" smtClean="0">
                <a:solidFill>
                  <a:schemeClr val="accent2"/>
                </a:solidFill>
                <a:ea typeface="幼圆" pitchFamily="49" charset="-122"/>
              </a:rPr>
              <a:t>例</a:t>
            </a:r>
            <a:r>
              <a:rPr lang="en-US" altLang="zh-CN" b="0" dirty="0" smtClean="0">
                <a:solidFill>
                  <a:schemeClr val="accent2"/>
                </a:solidFill>
                <a:ea typeface="幼圆" pitchFamily="49" charset="-122"/>
              </a:rPr>
              <a:t>2</a:t>
            </a:r>
            <a:r>
              <a:rPr lang="zh-CN" altLang="en-US" b="0" dirty="0" smtClean="0">
                <a:solidFill>
                  <a:schemeClr val="accent2"/>
                </a:solidFill>
                <a:ea typeface="幼圆" pitchFamily="49" charset="-122"/>
              </a:rPr>
              <a:t>：</a:t>
            </a:r>
            <a:r>
              <a:rPr lang="en-US" altLang="en-US" b="0" dirty="0" smtClean="0">
                <a:solidFill>
                  <a:schemeClr val="accent2"/>
                </a:solidFill>
                <a:ea typeface="幼圆" pitchFamily="49" charset="-122"/>
              </a:rPr>
              <a:t>PC/AT</a:t>
            </a:r>
            <a:r>
              <a:rPr lang="zh-CN" altLang="en-US" b="0" dirty="0" smtClean="0">
                <a:solidFill>
                  <a:schemeClr val="accent2"/>
                </a:solidFill>
                <a:ea typeface="幼圆" pitchFamily="49" charset="-122"/>
              </a:rPr>
              <a:t>机中</a:t>
            </a:r>
            <a:r>
              <a:rPr lang="en-US" altLang="zh-CN" b="0" dirty="0" smtClean="0">
                <a:solidFill>
                  <a:schemeClr val="accent2"/>
                </a:solidFill>
                <a:ea typeface="幼圆" pitchFamily="49" charset="-122"/>
                <a:hlinkClick r:id="rId2" action="ppaction://hlinksldjump"/>
              </a:rPr>
              <a:t>8259A</a:t>
            </a:r>
            <a:r>
              <a:rPr lang="zh-CN" altLang="en-US" b="0" dirty="0" smtClean="0">
                <a:solidFill>
                  <a:schemeClr val="accent2"/>
                </a:solidFill>
                <a:ea typeface="幼圆" pitchFamily="49" charset="-122"/>
              </a:rPr>
              <a:t>主片的</a:t>
            </a:r>
            <a:r>
              <a:rPr lang="zh-CN" altLang="en-US" b="0" dirty="0" smtClean="0">
                <a:solidFill>
                  <a:schemeClr val="accent2"/>
                </a:solidFill>
                <a:ea typeface="幼圆" pitchFamily="49" charset="-122"/>
                <a:hlinkClick r:id="rId3" action="ppaction://hlinksldjump"/>
              </a:rPr>
              <a:t>端口地址</a:t>
            </a:r>
            <a:r>
              <a:rPr lang="zh-CN" altLang="en-US" b="0" dirty="0" smtClean="0">
                <a:solidFill>
                  <a:schemeClr val="accent2"/>
                </a:solidFill>
                <a:ea typeface="幼圆" pitchFamily="49" charset="-122"/>
              </a:rPr>
              <a:t>是</a:t>
            </a:r>
            <a:r>
              <a:rPr lang="en-US" altLang="zh-CN" b="0" dirty="0" smtClean="0">
                <a:solidFill>
                  <a:schemeClr val="accent2"/>
                </a:solidFill>
                <a:ea typeface="幼圆" pitchFamily="49" charset="-122"/>
              </a:rPr>
              <a:t>20H</a:t>
            </a:r>
            <a:r>
              <a:rPr lang="zh-CN" altLang="en-US" b="0" dirty="0" smtClean="0">
                <a:solidFill>
                  <a:schemeClr val="accent2"/>
                </a:solidFill>
                <a:ea typeface="幼圆" pitchFamily="49" charset="-122"/>
              </a:rPr>
              <a:t>、</a:t>
            </a:r>
            <a:r>
              <a:rPr lang="en-US" altLang="zh-CN" b="0" dirty="0" smtClean="0">
                <a:solidFill>
                  <a:schemeClr val="accent2"/>
                </a:solidFill>
                <a:ea typeface="幼圆" pitchFamily="49" charset="-122"/>
              </a:rPr>
              <a:t>21H</a:t>
            </a:r>
            <a:r>
              <a:rPr lang="zh-CN" altLang="en-US" b="0" dirty="0" smtClean="0">
                <a:solidFill>
                  <a:schemeClr val="accent2"/>
                </a:solidFill>
                <a:ea typeface="幼圆" pitchFamily="49" charset="-122"/>
              </a:rPr>
              <a:t>，</a:t>
            </a:r>
            <a:br>
              <a:rPr lang="zh-CN" altLang="en-US" b="0" dirty="0" smtClean="0">
                <a:solidFill>
                  <a:schemeClr val="accent2"/>
                </a:solidFill>
                <a:ea typeface="幼圆" pitchFamily="49" charset="-122"/>
              </a:rPr>
            </a:br>
            <a:r>
              <a:rPr lang="zh-CN" altLang="en-US" b="0" dirty="0" smtClean="0">
                <a:solidFill>
                  <a:schemeClr val="accent2"/>
                </a:solidFill>
                <a:ea typeface="幼圆" pitchFamily="49" charset="-122"/>
              </a:rPr>
              <a:t>         从片的端口地址是</a:t>
            </a:r>
            <a:r>
              <a:rPr lang="en-US" altLang="en-US" b="0" dirty="0" smtClean="0">
                <a:solidFill>
                  <a:schemeClr val="accent2"/>
                </a:solidFill>
                <a:ea typeface="幼圆" pitchFamily="49" charset="-122"/>
              </a:rPr>
              <a:t>A0H</a:t>
            </a:r>
            <a:r>
              <a:rPr lang="zh-CN" altLang="en-US" b="0" dirty="0" smtClean="0">
                <a:solidFill>
                  <a:schemeClr val="accent2"/>
                </a:solidFill>
                <a:ea typeface="幼圆" pitchFamily="49" charset="-122"/>
              </a:rPr>
              <a:t>、</a:t>
            </a:r>
            <a:r>
              <a:rPr lang="en-US" altLang="zh-CN" b="0" dirty="0" smtClean="0">
                <a:solidFill>
                  <a:schemeClr val="accent2"/>
                </a:solidFill>
                <a:ea typeface="幼圆" pitchFamily="49" charset="-122"/>
              </a:rPr>
              <a:t>A1H</a:t>
            </a:r>
            <a:r>
              <a:rPr lang="zh-CN" altLang="en-US" b="0" dirty="0" smtClean="0">
                <a:solidFill>
                  <a:schemeClr val="accent2"/>
                </a:solidFill>
                <a:ea typeface="幼圆" pitchFamily="49" charset="-122"/>
              </a:rPr>
              <a:t>。初始化序列如下：</a:t>
            </a:r>
          </a:p>
        </p:txBody>
      </p:sp>
      <p:sp>
        <p:nvSpPr>
          <p:cNvPr id="77828" name="Rectangle 3"/>
          <p:cNvSpPr>
            <a:spLocks noGrp="1" noChangeArrowheads="1"/>
          </p:cNvSpPr>
          <p:nvPr>
            <p:ph type="body" sz="half" idx="1"/>
          </p:nvPr>
        </p:nvSpPr>
        <p:spPr>
          <a:xfrm>
            <a:off x="936625" y="1673805"/>
            <a:ext cx="3727450" cy="4410489"/>
          </a:xfrm>
        </p:spPr>
        <p:txBody>
          <a:bodyPr/>
          <a:lstStyle/>
          <a:p>
            <a:pPr lvl="2" eaLnBrk="1" hangingPunct="1">
              <a:lnSpc>
                <a:spcPct val="90000"/>
              </a:lnSpc>
            </a:pPr>
            <a:r>
              <a:rPr lang="zh-CN" altLang="en-US" sz="2800" dirty="0" smtClean="0">
                <a:solidFill>
                  <a:schemeClr val="accent2"/>
                </a:solidFill>
                <a:ea typeface="幼圆" pitchFamily="49" charset="-122"/>
              </a:rPr>
              <a:t>初始化主片</a:t>
            </a:r>
          </a:p>
          <a:p>
            <a:pPr eaLnBrk="1" hangingPunct="1">
              <a:lnSpc>
                <a:spcPct val="90000"/>
              </a:lnSpc>
            </a:pPr>
            <a:endParaRPr lang="zh-CN" altLang="en-US" sz="1800" dirty="0" smtClean="0"/>
          </a:p>
          <a:p>
            <a:pPr eaLnBrk="1" hangingPunct="1">
              <a:lnSpc>
                <a:spcPct val="90000"/>
              </a:lnSpc>
              <a:buFontTx/>
              <a:buNone/>
            </a:pPr>
            <a:r>
              <a:rPr lang="zh-CN" altLang="en-US" sz="2400" dirty="0" smtClean="0"/>
              <a:t>		</a:t>
            </a:r>
            <a:r>
              <a:rPr lang="en-US" altLang="en-US" dirty="0" smtClean="0"/>
              <a:t>MOV AL, 11H</a:t>
            </a:r>
          </a:p>
          <a:p>
            <a:pPr eaLnBrk="1" hangingPunct="1">
              <a:lnSpc>
                <a:spcPct val="90000"/>
              </a:lnSpc>
              <a:buFontTx/>
              <a:buNone/>
            </a:pPr>
            <a:r>
              <a:rPr lang="en-US" altLang="en-US" dirty="0" smtClean="0"/>
              <a:t>		OUT 20H, AL</a:t>
            </a:r>
          </a:p>
          <a:p>
            <a:pPr eaLnBrk="1" hangingPunct="1">
              <a:lnSpc>
                <a:spcPct val="90000"/>
              </a:lnSpc>
              <a:buFontTx/>
              <a:buNone/>
            </a:pPr>
            <a:r>
              <a:rPr lang="en-US" altLang="en-US" dirty="0" smtClean="0"/>
              <a:t>		MOV AL, 08H</a:t>
            </a:r>
          </a:p>
          <a:p>
            <a:pPr eaLnBrk="1" hangingPunct="1">
              <a:lnSpc>
                <a:spcPct val="90000"/>
              </a:lnSpc>
              <a:buFontTx/>
              <a:buNone/>
            </a:pPr>
            <a:r>
              <a:rPr lang="en-US" altLang="zh-CN" dirty="0" smtClean="0"/>
              <a:t>		OUT 21H, AL</a:t>
            </a:r>
          </a:p>
          <a:p>
            <a:pPr eaLnBrk="1" hangingPunct="1">
              <a:lnSpc>
                <a:spcPct val="90000"/>
              </a:lnSpc>
              <a:buFontTx/>
              <a:buNone/>
            </a:pPr>
            <a:r>
              <a:rPr lang="en-US" altLang="zh-CN" dirty="0" smtClean="0"/>
              <a:t> 		MOV AL, 04H</a:t>
            </a:r>
          </a:p>
          <a:p>
            <a:pPr eaLnBrk="1" hangingPunct="1">
              <a:lnSpc>
                <a:spcPct val="90000"/>
              </a:lnSpc>
              <a:buFontTx/>
              <a:buNone/>
            </a:pPr>
            <a:r>
              <a:rPr lang="en-US" altLang="zh-CN" dirty="0" smtClean="0"/>
              <a:t>		OUT 21H, AL</a:t>
            </a:r>
          </a:p>
          <a:p>
            <a:pPr eaLnBrk="1" hangingPunct="1">
              <a:lnSpc>
                <a:spcPct val="90000"/>
              </a:lnSpc>
              <a:buFontTx/>
              <a:buNone/>
            </a:pPr>
            <a:r>
              <a:rPr lang="en-US" altLang="zh-CN" dirty="0" smtClean="0"/>
              <a:t>		MOV AL, 01H</a:t>
            </a:r>
          </a:p>
          <a:p>
            <a:pPr eaLnBrk="1" hangingPunct="1">
              <a:lnSpc>
                <a:spcPct val="90000"/>
              </a:lnSpc>
              <a:buFontTx/>
              <a:buNone/>
            </a:pPr>
            <a:r>
              <a:rPr lang="en-US" altLang="zh-CN" dirty="0" smtClean="0"/>
              <a:t>		OUT 21H, AL</a:t>
            </a:r>
          </a:p>
        </p:txBody>
      </p:sp>
      <p:sp>
        <p:nvSpPr>
          <p:cNvPr id="77829" name="Rectangle 4"/>
          <p:cNvSpPr>
            <a:spLocks noGrp="1" noChangeArrowheads="1"/>
          </p:cNvSpPr>
          <p:nvPr>
            <p:ph type="body" sz="half" idx="2"/>
          </p:nvPr>
        </p:nvSpPr>
        <p:spPr>
          <a:xfrm>
            <a:off x="3775075" y="1673806"/>
            <a:ext cx="3954463" cy="4222724"/>
          </a:xfrm>
        </p:spPr>
        <p:txBody>
          <a:bodyPr/>
          <a:lstStyle/>
          <a:p>
            <a:pPr marL="1181100" lvl="2" eaLnBrk="1" hangingPunct="1">
              <a:lnSpc>
                <a:spcPct val="90000"/>
              </a:lnSpc>
            </a:pPr>
            <a:r>
              <a:rPr lang="zh-CN" altLang="en-US" sz="2800" dirty="0" smtClean="0">
                <a:solidFill>
                  <a:schemeClr val="accent2"/>
                </a:solidFill>
                <a:ea typeface="幼圆" pitchFamily="49" charset="-122"/>
              </a:rPr>
              <a:t>初始化从片</a:t>
            </a:r>
          </a:p>
          <a:p>
            <a:pPr eaLnBrk="1" hangingPunct="1">
              <a:lnSpc>
                <a:spcPct val="90000"/>
              </a:lnSpc>
            </a:pPr>
            <a:endParaRPr lang="zh-CN" altLang="en-US" sz="1800" b="0" dirty="0" smtClean="0"/>
          </a:p>
          <a:p>
            <a:pPr eaLnBrk="1" hangingPunct="1">
              <a:lnSpc>
                <a:spcPct val="90000"/>
              </a:lnSpc>
              <a:buFontTx/>
              <a:buNone/>
            </a:pPr>
            <a:r>
              <a:rPr lang="zh-CN" altLang="en-US" dirty="0" smtClean="0"/>
              <a:t>		</a:t>
            </a:r>
            <a:r>
              <a:rPr lang="en-US" altLang="en-US" dirty="0" smtClean="0"/>
              <a:t>MOV AL, 11H</a:t>
            </a:r>
          </a:p>
          <a:p>
            <a:pPr eaLnBrk="1" hangingPunct="1">
              <a:lnSpc>
                <a:spcPct val="90000"/>
              </a:lnSpc>
              <a:buFontTx/>
              <a:buNone/>
            </a:pPr>
            <a:r>
              <a:rPr lang="en-US" altLang="en-US" dirty="0" smtClean="0"/>
              <a:t>		OUT 0A0H, AL</a:t>
            </a:r>
          </a:p>
          <a:p>
            <a:pPr eaLnBrk="1" hangingPunct="1">
              <a:lnSpc>
                <a:spcPct val="90000"/>
              </a:lnSpc>
              <a:buFontTx/>
              <a:buNone/>
            </a:pPr>
            <a:r>
              <a:rPr lang="en-US" altLang="en-US" dirty="0" smtClean="0"/>
              <a:t>		MOV AL, 70H</a:t>
            </a:r>
          </a:p>
          <a:p>
            <a:pPr eaLnBrk="1" hangingPunct="1">
              <a:lnSpc>
                <a:spcPct val="90000"/>
              </a:lnSpc>
              <a:buFontTx/>
              <a:buNone/>
            </a:pPr>
            <a:r>
              <a:rPr lang="en-US" altLang="zh-CN" dirty="0" smtClean="0"/>
              <a:t>		OUT 0A1H, AL</a:t>
            </a:r>
          </a:p>
          <a:p>
            <a:pPr eaLnBrk="1" hangingPunct="1">
              <a:lnSpc>
                <a:spcPct val="90000"/>
              </a:lnSpc>
              <a:buFontTx/>
              <a:buNone/>
            </a:pPr>
            <a:r>
              <a:rPr lang="en-US" altLang="zh-CN" dirty="0" smtClean="0"/>
              <a:t> 		MOV AL, 02H</a:t>
            </a:r>
          </a:p>
          <a:p>
            <a:pPr eaLnBrk="1" hangingPunct="1">
              <a:lnSpc>
                <a:spcPct val="90000"/>
              </a:lnSpc>
              <a:buFontTx/>
              <a:buNone/>
            </a:pPr>
            <a:r>
              <a:rPr lang="en-US" altLang="zh-CN" dirty="0" smtClean="0"/>
              <a:t>		OUT 0A1H, AL</a:t>
            </a:r>
          </a:p>
          <a:p>
            <a:pPr eaLnBrk="1" hangingPunct="1">
              <a:lnSpc>
                <a:spcPct val="90000"/>
              </a:lnSpc>
              <a:buFontTx/>
              <a:buNone/>
            </a:pPr>
            <a:r>
              <a:rPr lang="en-US" altLang="zh-CN" dirty="0" smtClean="0"/>
              <a:t>		MOV AL, 01H</a:t>
            </a:r>
          </a:p>
          <a:p>
            <a:pPr eaLnBrk="1" hangingPunct="1">
              <a:lnSpc>
                <a:spcPct val="90000"/>
              </a:lnSpc>
              <a:buFontTx/>
              <a:buNone/>
            </a:pPr>
            <a:r>
              <a:rPr lang="en-US" altLang="zh-CN" dirty="0" smtClean="0"/>
              <a:t>		OUT 0A1H, AL</a:t>
            </a:r>
          </a:p>
        </p:txBody>
      </p:sp>
      <p:sp>
        <p:nvSpPr>
          <p:cNvPr id="77830" name="Line 5"/>
          <p:cNvSpPr>
            <a:spLocks noChangeShapeType="1"/>
          </p:cNvSpPr>
          <p:nvPr/>
        </p:nvSpPr>
        <p:spPr bwMode="auto">
          <a:xfrm>
            <a:off x="609600" y="3276600"/>
            <a:ext cx="8153400" cy="0"/>
          </a:xfrm>
          <a:prstGeom prst="line">
            <a:avLst/>
          </a:prstGeom>
          <a:noFill/>
          <a:ln w="12700">
            <a:solidFill>
              <a:srgbClr val="FF9933"/>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7831" name="Line 6"/>
          <p:cNvSpPr>
            <a:spLocks noChangeShapeType="1"/>
          </p:cNvSpPr>
          <p:nvPr/>
        </p:nvSpPr>
        <p:spPr bwMode="auto">
          <a:xfrm>
            <a:off x="685800" y="4238625"/>
            <a:ext cx="8153400" cy="0"/>
          </a:xfrm>
          <a:prstGeom prst="line">
            <a:avLst/>
          </a:prstGeom>
          <a:noFill/>
          <a:ln w="12700">
            <a:solidFill>
              <a:srgbClr val="FF9933"/>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7832" name="Line 7"/>
          <p:cNvSpPr>
            <a:spLocks noChangeShapeType="1"/>
          </p:cNvSpPr>
          <p:nvPr/>
        </p:nvSpPr>
        <p:spPr bwMode="auto">
          <a:xfrm>
            <a:off x="685800" y="6224588"/>
            <a:ext cx="8153400" cy="0"/>
          </a:xfrm>
          <a:prstGeom prst="line">
            <a:avLst/>
          </a:prstGeom>
          <a:noFill/>
          <a:ln w="12700">
            <a:solidFill>
              <a:srgbClr val="FF9933"/>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7833" name="Line 8"/>
          <p:cNvSpPr>
            <a:spLocks noChangeShapeType="1"/>
          </p:cNvSpPr>
          <p:nvPr/>
        </p:nvSpPr>
        <p:spPr bwMode="auto">
          <a:xfrm>
            <a:off x="685800" y="5148263"/>
            <a:ext cx="8153400" cy="0"/>
          </a:xfrm>
          <a:prstGeom prst="line">
            <a:avLst/>
          </a:prstGeom>
          <a:noFill/>
          <a:ln w="12700">
            <a:solidFill>
              <a:srgbClr val="FF9933"/>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7834" name="Line 9"/>
          <p:cNvSpPr>
            <a:spLocks noChangeShapeType="1"/>
          </p:cNvSpPr>
          <p:nvPr/>
        </p:nvSpPr>
        <p:spPr bwMode="auto">
          <a:xfrm>
            <a:off x="609600" y="2438400"/>
            <a:ext cx="8153400" cy="0"/>
          </a:xfrm>
          <a:prstGeom prst="line">
            <a:avLst/>
          </a:prstGeom>
          <a:noFill/>
          <a:ln w="12700">
            <a:solidFill>
              <a:srgbClr val="FF9933"/>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7835" name="AutoShape 10"/>
          <p:cNvSpPr>
            <a:spLocks noChangeArrowheads="1"/>
          </p:cNvSpPr>
          <p:nvPr/>
        </p:nvSpPr>
        <p:spPr bwMode="auto">
          <a:xfrm>
            <a:off x="7467600" y="2514600"/>
            <a:ext cx="1193800" cy="622300"/>
          </a:xfrm>
          <a:prstGeom prst="wedgeEllipseCallout">
            <a:avLst>
              <a:gd name="adj1" fmla="val -90028"/>
              <a:gd name="adj2" fmla="val 48468"/>
            </a:avLst>
          </a:prstGeom>
          <a:noFill/>
          <a:ln w="12700">
            <a:solidFill>
              <a:srgbClr val="66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a:t>ICW</a:t>
            </a:r>
            <a:r>
              <a:rPr kumimoji="1" lang="en-US" altLang="zh-CN" baseline="-25000"/>
              <a:t>1</a:t>
            </a:r>
            <a:endParaRPr kumimoji="1" lang="en-US" altLang="zh-CN"/>
          </a:p>
        </p:txBody>
      </p:sp>
      <p:sp>
        <p:nvSpPr>
          <p:cNvPr id="77836" name="AutoShape 11"/>
          <p:cNvSpPr>
            <a:spLocks noChangeArrowheads="1"/>
          </p:cNvSpPr>
          <p:nvPr/>
        </p:nvSpPr>
        <p:spPr bwMode="auto">
          <a:xfrm>
            <a:off x="7467600" y="3429000"/>
            <a:ext cx="1193800" cy="622300"/>
          </a:xfrm>
          <a:prstGeom prst="wedgeEllipseCallout">
            <a:avLst>
              <a:gd name="adj1" fmla="val -90028"/>
              <a:gd name="adj2" fmla="val 48468"/>
            </a:avLst>
          </a:prstGeom>
          <a:noFill/>
          <a:ln w="12700">
            <a:solidFill>
              <a:srgbClr val="66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a:t>ICW</a:t>
            </a:r>
            <a:r>
              <a:rPr kumimoji="1" lang="en-US" altLang="zh-CN" baseline="-25000"/>
              <a:t>2</a:t>
            </a:r>
            <a:endParaRPr kumimoji="1" lang="en-US" altLang="zh-CN"/>
          </a:p>
        </p:txBody>
      </p:sp>
      <p:sp>
        <p:nvSpPr>
          <p:cNvPr id="77837" name="AutoShape 12"/>
          <p:cNvSpPr>
            <a:spLocks noChangeArrowheads="1"/>
          </p:cNvSpPr>
          <p:nvPr/>
        </p:nvSpPr>
        <p:spPr bwMode="auto">
          <a:xfrm>
            <a:off x="7467600" y="4267200"/>
            <a:ext cx="1193800" cy="622300"/>
          </a:xfrm>
          <a:prstGeom prst="wedgeEllipseCallout">
            <a:avLst>
              <a:gd name="adj1" fmla="val -90028"/>
              <a:gd name="adj2" fmla="val 48468"/>
            </a:avLst>
          </a:prstGeom>
          <a:noFill/>
          <a:ln w="12700">
            <a:solidFill>
              <a:srgbClr val="66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dirty="0"/>
              <a:t>ICW</a:t>
            </a:r>
            <a:r>
              <a:rPr kumimoji="1" lang="en-US" altLang="zh-CN" baseline="-25000" dirty="0"/>
              <a:t>3</a:t>
            </a:r>
            <a:endParaRPr kumimoji="1" lang="en-US" altLang="zh-CN" dirty="0"/>
          </a:p>
        </p:txBody>
      </p:sp>
      <p:sp>
        <p:nvSpPr>
          <p:cNvPr id="77838" name="AutoShape 13"/>
          <p:cNvSpPr>
            <a:spLocks noChangeArrowheads="1"/>
          </p:cNvSpPr>
          <p:nvPr/>
        </p:nvSpPr>
        <p:spPr bwMode="auto">
          <a:xfrm>
            <a:off x="7467600" y="5129213"/>
            <a:ext cx="1193800" cy="622300"/>
          </a:xfrm>
          <a:prstGeom prst="wedgeEllipseCallout">
            <a:avLst>
              <a:gd name="adj1" fmla="val -90028"/>
              <a:gd name="adj2" fmla="val 48468"/>
            </a:avLst>
          </a:prstGeom>
          <a:noFill/>
          <a:ln w="12700">
            <a:solidFill>
              <a:srgbClr val="66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a:t>ICW</a:t>
            </a:r>
            <a:r>
              <a:rPr kumimoji="1" lang="en-US" altLang="zh-CN" baseline="-25000"/>
              <a:t>4</a:t>
            </a:r>
            <a:endParaRPr kumimoji="1" lang="en-US" altLang="zh-CN"/>
          </a:p>
        </p:txBody>
      </p:sp>
      <p:grpSp>
        <p:nvGrpSpPr>
          <p:cNvPr id="77839" name="Group 14"/>
          <p:cNvGrpSpPr>
            <a:grpSpLocks/>
          </p:cNvGrpSpPr>
          <p:nvPr/>
        </p:nvGrpSpPr>
        <p:grpSpPr bwMode="auto">
          <a:xfrm>
            <a:off x="304800" y="2609850"/>
            <a:ext cx="1193800" cy="3213100"/>
            <a:chOff x="-187" y="1584"/>
            <a:chExt cx="1158" cy="2024"/>
          </a:xfrm>
        </p:grpSpPr>
        <p:sp>
          <p:nvSpPr>
            <p:cNvPr id="77840" name="AutoShape 15"/>
            <p:cNvSpPr>
              <a:spLocks noChangeArrowheads="1"/>
            </p:cNvSpPr>
            <p:nvPr/>
          </p:nvSpPr>
          <p:spPr bwMode="auto">
            <a:xfrm flipH="1">
              <a:off x="-187" y="1584"/>
              <a:ext cx="1158" cy="392"/>
            </a:xfrm>
            <a:prstGeom prst="wedgeEllipseCallout">
              <a:avLst>
                <a:gd name="adj1" fmla="val -90028"/>
                <a:gd name="adj2" fmla="val 48468"/>
              </a:avLst>
            </a:prstGeom>
            <a:noFill/>
            <a:ln w="12700">
              <a:solidFill>
                <a:srgbClr val="66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a:t>ICW</a:t>
              </a:r>
              <a:r>
                <a:rPr kumimoji="1" lang="en-US" altLang="zh-CN" baseline="-25000"/>
                <a:t>1</a:t>
              </a:r>
              <a:endParaRPr kumimoji="1" lang="en-US" altLang="zh-CN"/>
            </a:p>
          </p:txBody>
        </p:sp>
        <p:sp>
          <p:nvSpPr>
            <p:cNvPr id="77841" name="AutoShape 16"/>
            <p:cNvSpPr>
              <a:spLocks noChangeArrowheads="1"/>
            </p:cNvSpPr>
            <p:nvPr/>
          </p:nvSpPr>
          <p:spPr bwMode="auto">
            <a:xfrm flipH="1">
              <a:off x="-187" y="2160"/>
              <a:ext cx="1158" cy="392"/>
            </a:xfrm>
            <a:prstGeom prst="wedgeEllipseCallout">
              <a:avLst>
                <a:gd name="adj1" fmla="val -90028"/>
                <a:gd name="adj2" fmla="val 48468"/>
              </a:avLst>
            </a:prstGeom>
            <a:noFill/>
            <a:ln w="12700">
              <a:solidFill>
                <a:srgbClr val="66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a:t>ICW</a:t>
              </a:r>
              <a:r>
                <a:rPr kumimoji="1" lang="en-US" altLang="zh-CN" baseline="-25000"/>
                <a:t>2</a:t>
              </a:r>
              <a:endParaRPr kumimoji="1" lang="en-US" altLang="zh-CN"/>
            </a:p>
          </p:txBody>
        </p:sp>
        <p:sp>
          <p:nvSpPr>
            <p:cNvPr id="77842" name="AutoShape 17"/>
            <p:cNvSpPr>
              <a:spLocks noChangeArrowheads="1"/>
            </p:cNvSpPr>
            <p:nvPr/>
          </p:nvSpPr>
          <p:spPr bwMode="auto">
            <a:xfrm flipH="1">
              <a:off x="-187" y="2688"/>
              <a:ext cx="1158" cy="392"/>
            </a:xfrm>
            <a:prstGeom prst="wedgeEllipseCallout">
              <a:avLst>
                <a:gd name="adj1" fmla="val -90028"/>
                <a:gd name="adj2" fmla="val 48468"/>
              </a:avLst>
            </a:prstGeom>
            <a:noFill/>
            <a:ln w="12700">
              <a:solidFill>
                <a:srgbClr val="66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a:t>ICW</a:t>
              </a:r>
              <a:r>
                <a:rPr kumimoji="1" lang="en-US" altLang="zh-CN" baseline="-25000"/>
                <a:t>3</a:t>
              </a:r>
              <a:endParaRPr kumimoji="1" lang="en-US" altLang="zh-CN"/>
            </a:p>
          </p:txBody>
        </p:sp>
        <p:sp>
          <p:nvSpPr>
            <p:cNvPr id="77843" name="AutoShape 18"/>
            <p:cNvSpPr>
              <a:spLocks noChangeArrowheads="1"/>
            </p:cNvSpPr>
            <p:nvPr/>
          </p:nvSpPr>
          <p:spPr bwMode="auto">
            <a:xfrm flipH="1">
              <a:off x="-187" y="3216"/>
              <a:ext cx="1158" cy="392"/>
            </a:xfrm>
            <a:prstGeom prst="wedgeEllipseCallout">
              <a:avLst>
                <a:gd name="adj1" fmla="val -90028"/>
                <a:gd name="adj2" fmla="val 48468"/>
              </a:avLst>
            </a:prstGeom>
            <a:noFill/>
            <a:ln w="12700">
              <a:solidFill>
                <a:srgbClr val="66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a:t>ICW</a:t>
              </a:r>
              <a:r>
                <a:rPr kumimoji="1" lang="en-US" altLang="zh-CN" baseline="-25000"/>
                <a:t>4</a:t>
              </a:r>
              <a:endParaRPr kumimoji="1" lang="en-US" altLang="zh-CN"/>
            </a:p>
          </p:txBody>
        </p:sp>
      </p:grpSp>
    </p:spTree>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sz="half" idx="1"/>
          </p:nvPr>
        </p:nvSpPr>
        <p:spPr>
          <a:xfrm>
            <a:off x="638175" y="992188"/>
            <a:ext cx="7915275" cy="4887912"/>
          </a:xfrm>
        </p:spPr>
        <p:txBody>
          <a:bodyPr/>
          <a:lstStyle/>
          <a:p>
            <a:pPr eaLnBrk="1" hangingPunct="1"/>
            <a:r>
              <a:rPr lang="zh-CN" altLang="en-US" dirty="0" smtClean="0"/>
              <a:t>主片定义为：</a:t>
            </a:r>
          </a:p>
          <a:p>
            <a:pPr eaLnBrk="1" hangingPunct="1">
              <a:buFontTx/>
              <a:buNone/>
            </a:pPr>
            <a:r>
              <a:rPr lang="zh-CN" altLang="en-US" dirty="0" smtClean="0"/>
              <a:t>   上升沿触发、在</a:t>
            </a:r>
            <a:r>
              <a:rPr lang="en-US" altLang="en-US" dirty="0" smtClean="0"/>
              <a:t>IR</a:t>
            </a:r>
            <a:r>
              <a:rPr lang="en-US" altLang="en-US" baseline="-25000" dirty="0" smtClean="0"/>
              <a:t>2</a:t>
            </a:r>
            <a:r>
              <a:rPr lang="zh-CN" altLang="en-US" dirty="0" smtClean="0"/>
              <a:t>级联从片、有</a:t>
            </a:r>
            <a:r>
              <a:rPr lang="en-US" altLang="en-US" dirty="0" smtClean="0"/>
              <a:t>ICW</a:t>
            </a:r>
            <a:r>
              <a:rPr lang="en-US" altLang="en-US" baseline="-25000" dirty="0" smtClean="0"/>
              <a:t>4</a:t>
            </a:r>
            <a:r>
              <a:rPr lang="zh-CN" altLang="en-US" dirty="0" smtClean="0"/>
              <a:t>、非</a:t>
            </a:r>
            <a:r>
              <a:rPr lang="en-US" altLang="en-US" dirty="0" smtClean="0"/>
              <a:t>AEOI</a:t>
            </a:r>
            <a:r>
              <a:rPr lang="zh-CN" altLang="en-US" dirty="0" smtClean="0"/>
              <a:t>方式、中断类型码为</a:t>
            </a:r>
            <a:r>
              <a:rPr lang="en-US" altLang="zh-CN" dirty="0" smtClean="0"/>
              <a:t>08H~0FH</a:t>
            </a:r>
            <a:r>
              <a:rPr lang="zh-CN" altLang="en-US" dirty="0" smtClean="0"/>
              <a:t>、一般的中断嵌套方式</a:t>
            </a:r>
          </a:p>
          <a:p>
            <a:pPr eaLnBrk="1" hangingPunct="1">
              <a:spcBef>
                <a:spcPts val="1800"/>
              </a:spcBef>
            </a:pPr>
            <a:r>
              <a:rPr lang="zh-CN" altLang="en-US" dirty="0" smtClean="0"/>
              <a:t>从片定义为：</a:t>
            </a:r>
          </a:p>
          <a:p>
            <a:pPr eaLnBrk="1" hangingPunct="1">
              <a:buFontTx/>
              <a:buNone/>
            </a:pPr>
            <a:r>
              <a:rPr lang="zh-CN" altLang="en-US" dirty="0" smtClean="0"/>
              <a:t>   上升沿触发、级联到主片的</a:t>
            </a:r>
            <a:r>
              <a:rPr lang="en-US" altLang="en-US" dirty="0" smtClean="0"/>
              <a:t>IR</a:t>
            </a:r>
            <a:r>
              <a:rPr lang="en-US" altLang="en-US" baseline="-25000" dirty="0" smtClean="0"/>
              <a:t>2</a:t>
            </a:r>
            <a:r>
              <a:rPr lang="zh-CN" altLang="en-US" dirty="0" smtClean="0"/>
              <a:t>、有</a:t>
            </a:r>
            <a:r>
              <a:rPr lang="en-US" altLang="en-US" dirty="0" smtClean="0"/>
              <a:t>ICW</a:t>
            </a:r>
            <a:r>
              <a:rPr lang="en-US" altLang="en-US" baseline="-25000" dirty="0" smtClean="0"/>
              <a:t>4</a:t>
            </a:r>
            <a:r>
              <a:rPr lang="zh-CN" altLang="en-US" dirty="0" smtClean="0"/>
              <a:t>、非</a:t>
            </a:r>
            <a:r>
              <a:rPr lang="en-US" altLang="en-US" dirty="0" smtClean="0"/>
              <a:t>AEOI</a:t>
            </a:r>
            <a:r>
              <a:rPr lang="zh-CN" altLang="en-US" dirty="0" smtClean="0"/>
              <a:t>方式、中断类型码为</a:t>
            </a:r>
            <a:r>
              <a:rPr lang="en-US" altLang="zh-CN" dirty="0" smtClean="0"/>
              <a:t>70H~77H</a:t>
            </a:r>
            <a:r>
              <a:rPr lang="zh-CN" altLang="en-US" dirty="0" smtClean="0"/>
              <a:t>、一般的中断嵌套方式</a:t>
            </a:r>
            <a:endParaRPr lang="zh-CN" altLang="zh-CN" dirty="0" smtClean="0"/>
          </a:p>
        </p:txBody>
      </p:sp>
      <p:sp>
        <p:nvSpPr>
          <p:cNvPr id="1435651" name="Text Box 3"/>
          <p:cNvSpPr txBox="1">
            <a:spLocks noChangeArrowheads="1"/>
          </p:cNvSpPr>
          <p:nvPr/>
        </p:nvSpPr>
        <p:spPr bwMode="auto">
          <a:xfrm>
            <a:off x="358105" y="119063"/>
            <a:ext cx="6734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0" hangingPunct="0">
              <a:defRPr sz="2800" b="0">
                <a:solidFill>
                  <a:srgbClr val="000099"/>
                </a:solidFill>
                <a:latin typeface="+mn-lt"/>
                <a:ea typeface="+mn-ea"/>
              </a:defRPr>
            </a:lvl1pPr>
            <a:lvl2pPr eaLnBrk="0" hangingPunct="0">
              <a:defRPr sz="2800" b="1">
                <a:solidFill>
                  <a:srgbClr val="006699"/>
                </a:solidFill>
              </a:defRPr>
            </a:lvl2pPr>
            <a:lvl3pPr eaLnBrk="0" hangingPunct="0">
              <a:defRPr sz="2800" b="1">
                <a:solidFill>
                  <a:srgbClr val="006699"/>
                </a:solidFill>
              </a:defRPr>
            </a:lvl3pPr>
            <a:lvl4pPr eaLnBrk="0" hangingPunct="0">
              <a:defRPr sz="2800" b="1">
                <a:solidFill>
                  <a:srgbClr val="006699"/>
                </a:solidFill>
              </a:defRPr>
            </a:lvl4pPr>
            <a:lvl5pPr eaLnBrk="0" hangingPunct="0">
              <a:defRPr sz="2800" b="1">
                <a:solidFill>
                  <a:srgbClr val="006699"/>
                </a:solidFill>
              </a:defRPr>
            </a:lvl5pPr>
            <a:lvl6pPr marL="457200" fontAlgn="base">
              <a:spcBef>
                <a:spcPct val="0"/>
              </a:spcBef>
              <a:spcAft>
                <a:spcPct val="0"/>
              </a:spcAft>
              <a:defRPr sz="2800" b="1">
                <a:solidFill>
                  <a:srgbClr val="006699"/>
                </a:solidFill>
              </a:defRPr>
            </a:lvl6pPr>
            <a:lvl7pPr marL="914400" fontAlgn="base">
              <a:spcBef>
                <a:spcPct val="0"/>
              </a:spcBef>
              <a:spcAft>
                <a:spcPct val="0"/>
              </a:spcAft>
              <a:defRPr sz="2800" b="1">
                <a:solidFill>
                  <a:srgbClr val="006699"/>
                </a:solidFill>
              </a:defRPr>
            </a:lvl7pPr>
            <a:lvl8pPr marL="1371600" fontAlgn="base">
              <a:spcBef>
                <a:spcPct val="0"/>
              </a:spcBef>
              <a:spcAft>
                <a:spcPct val="0"/>
              </a:spcAft>
              <a:defRPr sz="2800" b="1">
                <a:solidFill>
                  <a:srgbClr val="006699"/>
                </a:solidFill>
              </a:defRPr>
            </a:lvl8pPr>
            <a:lvl9pPr marL="1828800" fontAlgn="base">
              <a:spcBef>
                <a:spcPct val="0"/>
              </a:spcBef>
              <a:spcAft>
                <a:spcPct val="0"/>
              </a:spcAft>
              <a:defRPr sz="2800" b="1">
                <a:solidFill>
                  <a:srgbClr val="006699"/>
                </a:solidFill>
              </a:defRPr>
            </a:lvl9pPr>
          </a:lstStyle>
          <a:p>
            <a:r>
              <a:rPr lang="zh-CN" altLang="en-US" dirty="0"/>
              <a:t>上述初始化程序设置的结果为：</a:t>
            </a:r>
          </a:p>
        </p:txBody>
      </p:sp>
    </p:spTree>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85774" y="182563"/>
            <a:ext cx="8586726" cy="5492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kern="1200" dirty="0">
                <a:solidFill>
                  <a:srgbClr val="000099"/>
                </a:solidFill>
                <a:latin typeface="+mn-lt"/>
                <a:ea typeface="+mn-ea"/>
                <a:cs typeface="+mn-cs"/>
              </a:rPr>
              <a:t>8259</a:t>
            </a:r>
            <a:r>
              <a:rPr lang="zh-CN" altLang="en-US" kern="1200" dirty="0">
                <a:solidFill>
                  <a:srgbClr val="000099"/>
                </a:solidFill>
                <a:latin typeface="+mn-lt"/>
                <a:ea typeface="+mn-ea"/>
                <a:cs typeface="+mn-cs"/>
              </a:rPr>
              <a:t>的操作命令字</a:t>
            </a:r>
            <a:r>
              <a:rPr lang="en-US" altLang="zh-CN" kern="1200" dirty="0" smtClean="0">
                <a:solidFill>
                  <a:srgbClr val="000099"/>
                </a:solidFill>
                <a:latin typeface="+mn-lt"/>
                <a:ea typeface="+mn-ea"/>
                <a:cs typeface="+mn-cs"/>
              </a:rPr>
              <a:t>OCW(</a:t>
            </a:r>
            <a:r>
              <a:rPr lang="en-US" altLang="zh-CN" kern="1200" dirty="0" smtClean="0">
                <a:solidFill>
                  <a:srgbClr val="FF0000"/>
                </a:solidFill>
                <a:latin typeface="+mn-lt"/>
                <a:ea typeface="+mn-ea"/>
                <a:cs typeface="+mn-cs"/>
              </a:rPr>
              <a:t>O</a:t>
            </a:r>
            <a:r>
              <a:rPr lang="en-US" altLang="zh-CN" kern="1200" dirty="0" smtClean="0">
                <a:solidFill>
                  <a:srgbClr val="000099"/>
                </a:solidFill>
                <a:latin typeface="+mn-lt"/>
                <a:ea typeface="+mn-ea"/>
                <a:cs typeface="+mn-cs"/>
              </a:rPr>
              <a:t>peration </a:t>
            </a:r>
            <a:r>
              <a:rPr lang="en-US" altLang="zh-CN" kern="1200" dirty="0" smtClean="0">
                <a:solidFill>
                  <a:srgbClr val="FF0000"/>
                </a:solidFill>
                <a:latin typeface="+mn-lt"/>
                <a:ea typeface="+mn-ea"/>
                <a:cs typeface="+mn-cs"/>
              </a:rPr>
              <a:t>C</a:t>
            </a:r>
            <a:r>
              <a:rPr lang="en-US" altLang="zh-CN" kern="1200" dirty="0" smtClean="0">
                <a:solidFill>
                  <a:srgbClr val="000099"/>
                </a:solidFill>
                <a:latin typeface="+mn-lt"/>
                <a:ea typeface="+mn-ea"/>
                <a:cs typeface="+mn-cs"/>
              </a:rPr>
              <a:t>ommand </a:t>
            </a:r>
            <a:r>
              <a:rPr lang="en-US" altLang="zh-CN" kern="1200" dirty="0" smtClean="0">
                <a:solidFill>
                  <a:srgbClr val="FF0000"/>
                </a:solidFill>
                <a:latin typeface="+mn-lt"/>
                <a:ea typeface="+mn-ea"/>
                <a:cs typeface="+mn-cs"/>
              </a:rPr>
              <a:t>W</a:t>
            </a:r>
            <a:r>
              <a:rPr lang="en-US" altLang="zh-CN" kern="1200" dirty="0" smtClean="0">
                <a:solidFill>
                  <a:srgbClr val="000099"/>
                </a:solidFill>
                <a:latin typeface="+mn-lt"/>
                <a:ea typeface="+mn-ea"/>
                <a:cs typeface="+mn-cs"/>
              </a:rPr>
              <a:t>ord)</a:t>
            </a:r>
            <a:endParaRPr lang="en-US" altLang="zh-CN" kern="1200" dirty="0">
              <a:solidFill>
                <a:srgbClr val="000099"/>
              </a:solidFill>
              <a:latin typeface="+mn-lt"/>
              <a:ea typeface="+mn-ea"/>
              <a:cs typeface="+mn-cs"/>
            </a:endParaRPr>
          </a:p>
        </p:txBody>
      </p:sp>
      <p:sp>
        <p:nvSpPr>
          <p:cNvPr id="79875" name="Rectangle 3"/>
          <p:cNvSpPr>
            <a:spLocks noGrp="1" noChangeArrowheads="1"/>
          </p:cNvSpPr>
          <p:nvPr>
            <p:ph type="body" idx="1"/>
          </p:nvPr>
        </p:nvSpPr>
        <p:spPr>
          <a:xfrm>
            <a:off x="381000" y="998538"/>
            <a:ext cx="8534400" cy="1755775"/>
          </a:xfrm>
          <a:noFill/>
        </p:spPr>
        <p:txBody>
          <a:bodyPr lIns="92075" tIns="46038" rIns="92075" bIns="46038"/>
          <a:lstStyle/>
          <a:p>
            <a:pPr eaLnBrk="1" hangingPunct="1"/>
            <a:r>
              <a:rPr lang="zh-CN" altLang="en-US" sz="2800" b="0" dirty="0" smtClean="0"/>
              <a:t>系统初始化完成以后，可以在应用程序中进行操作编程。</a:t>
            </a:r>
          </a:p>
          <a:p>
            <a:pPr eaLnBrk="1" hangingPunct="1"/>
            <a:r>
              <a:rPr lang="en-US" altLang="zh-CN" sz="2800" b="0" dirty="0" smtClean="0">
                <a:solidFill>
                  <a:srgbClr val="000099"/>
                </a:solidFill>
              </a:rPr>
              <a:t>OCW</a:t>
            </a:r>
            <a:r>
              <a:rPr lang="en-US" altLang="zh-CN" sz="2800" b="0" baseline="-25000" dirty="0" smtClean="0">
                <a:solidFill>
                  <a:srgbClr val="000099"/>
                </a:solidFill>
              </a:rPr>
              <a:t>1</a:t>
            </a:r>
            <a:r>
              <a:rPr lang="en-US" altLang="zh-CN" sz="2800" b="0" dirty="0" smtClean="0">
                <a:solidFill>
                  <a:srgbClr val="000099"/>
                </a:solidFill>
              </a:rPr>
              <a:t> </a:t>
            </a:r>
            <a:r>
              <a:rPr lang="zh-CN" altLang="en-US" sz="2800" b="0" dirty="0" smtClean="0">
                <a:solidFill>
                  <a:srgbClr val="000099"/>
                </a:solidFill>
              </a:rPr>
              <a:t>设置和清除中断屏蔽寄存器</a:t>
            </a:r>
          </a:p>
        </p:txBody>
      </p:sp>
      <p:grpSp>
        <p:nvGrpSpPr>
          <p:cNvPr id="79876" name="Group 4"/>
          <p:cNvGrpSpPr>
            <a:grpSpLocks/>
          </p:cNvGrpSpPr>
          <p:nvPr/>
        </p:nvGrpSpPr>
        <p:grpSpPr bwMode="auto">
          <a:xfrm>
            <a:off x="522288" y="2663825"/>
            <a:ext cx="8305800" cy="962025"/>
            <a:chOff x="240" y="432"/>
            <a:chExt cx="5232" cy="606"/>
          </a:xfrm>
        </p:grpSpPr>
        <p:grpSp>
          <p:nvGrpSpPr>
            <p:cNvPr id="79879" name="Group 5"/>
            <p:cNvGrpSpPr>
              <a:grpSpLocks/>
            </p:cNvGrpSpPr>
            <p:nvPr/>
          </p:nvGrpSpPr>
          <p:grpSpPr bwMode="auto">
            <a:xfrm>
              <a:off x="864" y="432"/>
              <a:ext cx="4608" cy="602"/>
              <a:chOff x="576" y="1728"/>
              <a:chExt cx="4608" cy="602"/>
            </a:xfrm>
          </p:grpSpPr>
          <p:sp>
            <p:nvSpPr>
              <p:cNvPr id="79891" name="Rectangle 6"/>
              <p:cNvSpPr>
                <a:spLocks noChangeArrowheads="1"/>
              </p:cNvSpPr>
              <p:nvPr/>
            </p:nvSpPr>
            <p:spPr bwMode="auto">
              <a:xfrm>
                <a:off x="576"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79892" name="Text Box 7"/>
              <p:cNvSpPr txBox="1">
                <a:spLocks noChangeArrowheads="1"/>
              </p:cNvSpPr>
              <p:nvPr/>
            </p:nvSpPr>
            <p:spPr bwMode="auto">
              <a:xfrm>
                <a:off x="730" y="1728"/>
                <a:ext cx="435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r>
                  <a:rPr kumimoji="1" lang="en-US" altLang="zh-CN" sz="2400" b="0">
                    <a:solidFill>
                      <a:srgbClr val="000099"/>
                    </a:solidFill>
                    <a:ea typeface="宋体" pitchFamily="2" charset="-122"/>
                  </a:rPr>
                  <a:t>D</a:t>
                </a:r>
                <a:r>
                  <a:rPr kumimoji="1" lang="en-US" altLang="zh-CN" sz="2400" b="0" baseline="-25000">
                    <a:solidFill>
                      <a:srgbClr val="000099"/>
                    </a:solidFill>
                    <a:ea typeface="宋体" pitchFamily="2" charset="-122"/>
                  </a:rPr>
                  <a:t>7</a:t>
                </a:r>
                <a:r>
                  <a:rPr kumimoji="1" lang="en-US" altLang="zh-CN" sz="2400" b="0">
                    <a:solidFill>
                      <a:srgbClr val="000099"/>
                    </a:solidFill>
                    <a:ea typeface="宋体" pitchFamily="2" charset="-122"/>
                  </a:rPr>
                  <a:t>	D</a:t>
                </a:r>
                <a:r>
                  <a:rPr kumimoji="1" lang="en-US" altLang="zh-CN" sz="2400" b="0" baseline="-25000">
                    <a:solidFill>
                      <a:srgbClr val="000099"/>
                    </a:solidFill>
                    <a:ea typeface="宋体" pitchFamily="2" charset="-122"/>
                  </a:rPr>
                  <a:t>6</a:t>
                </a:r>
                <a:r>
                  <a:rPr kumimoji="1" lang="en-US" altLang="zh-CN" sz="2400" b="0">
                    <a:solidFill>
                      <a:srgbClr val="000099"/>
                    </a:solidFill>
                    <a:ea typeface="宋体" pitchFamily="2" charset="-122"/>
                  </a:rPr>
                  <a:t>	D</a:t>
                </a:r>
                <a:r>
                  <a:rPr kumimoji="1" lang="en-US" altLang="zh-CN" sz="2400" b="0" baseline="-25000">
                    <a:solidFill>
                      <a:srgbClr val="000099"/>
                    </a:solidFill>
                    <a:ea typeface="宋体" pitchFamily="2" charset="-122"/>
                  </a:rPr>
                  <a:t>5	</a:t>
                </a:r>
                <a:r>
                  <a:rPr kumimoji="1" lang="en-US" altLang="zh-CN" sz="2400" b="0">
                    <a:solidFill>
                      <a:srgbClr val="000099"/>
                    </a:solidFill>
                    <a:ea typeface="宋体" pitchFamily="2" charset="-122"/>
                  </a:rPr>
                  <a:t>D</a:t>
                </a:r>
                <a:r>
                  <a:rPr kumimoji="1" lang="en-US" altLang="zh-CN" sz="2400" b="0" baseline="-25000">
                    <a:solidFill>
                      <a:srgbClr val="000099"/>
                    </a:solidFill>
                    <a:ea typeface="宋体" pitchFamily="2" charset="-122"/>
                  </a:rPr>
                  <a:t>4	</a:t>
                </a:r>
                <a:r>
                  <a:rPr kumimoji="1" lang="en-US" altLang="zh-CN" sz="2400" b="0">
                    <a:solidFill>
                      <a:srgbClr val="000099"/>
                    </a:solidFill>
                    <a:ea typeface="宋体" pitchFamily="2" charset="-122"/>
                  </a:rPr>
                  <a:t>D</a:t>
                </a:r>
                <a:r>
                  <a:rPr kumimoji="1" lang="en-US" altLang="zh-CN" sz="2400" b="0" baseline="-25000">
                    <a:solidFill>
                      <a:srgbClr val="000099"/>
                    </a:solidFill>
                    <a:ea typeface="宋体" pitchFamily="2" charset="-122"/>
                  </a:rPr>
                  <a:t>3</a:t>
                </a:r>
                <a:r>
                  <a:rPr kumimoji="1" lang="en-US" altLang="zh-CN" sz="2400" b="0">
                    <a:solidFill>
                      <a:srgbClr val="000099"/>
                    </a:solidFill>
                    <a:ea typeface="宋体" pitchFamily="2" charset="-122"/>
                  </a:rPr>
                  <a:t>	D</a:t>
                </a:r>
                <a:r>
                  <a:rPr kumimoji="1" lang="en-US" altLang="zh-CN" sz="2400" b="0" baseline="-25000">
                    <a:solidFill>
                      <a:srgbClr val="000099"/>
                    </a:solidFill>
                    <a:ea typeface="宋体" pitchFamily="2" charset="-122"/>
                  </a:rPr>
                  <a:t>2</a:t>
                </a:r>
                <a:r>
                  <a:rPr kumimoji="1" lang="en-US" altLang="zh-CN" sz="2400" b="0">
                    <a:solidFill>
                      <a:srgbClr val="000099"/>
                    </a:solidFill>
                    <a:ea typeface="宋体" pitchFamily="2" charset="-122"/>
                  </a:rPr>
                  <a:t>	D</a:t>
                </a:r>
                <a:r>
                  <a:rPr kumimoji="1" lang="en-US" altLang="zh-CN" sz="2400" b="0" baseline="-25000">
                    <a:solidFill>
                      <a:srgbClr val="000099"/>
                    </a:solidFill>
                    <a:ea typeface="宋体" pitchFamily="2" charset="-122"/>
                  </a:rPr>
                  <a:t>1	</a:t>
                </a:r>
                <a:r>
                  <a:rPr kumimoji="1" lang="en-US" altLang="zh-CN" sz="2400" b="0">
                    <a:solidFill>
                      <a:srgbClr val="000099"/>
                    </a:solidFill>
                    <a:ea typeface="宋体" pitchFamily="2" charset="-122"/>
                  </a:rPr>
                  <a:t>D</a:t>
                </a:r>
                <a:r>
                  <a:rPr kumimoji="1" lang="en-US" altLang="zh-CN" sz="2400" b="0" baseline="-25000">
                    <a:solidFill>
                      <a:srgbClr val="000099"/>
                    </a:solidFill>
                    <a:ea typeface="宋体" pitchFamily="2" charset="-122"/>
                  </a:rPr>
                  <a:t>0</a:t>
                </a:r>
                <a:endParaRPr kumimoji="1" lang="en-US" altLang="zh-CN" sz="2400" b="0">
                  <a:solidFill>
                    <a:srgbClr val="000099"/>
                  </a:solidFill>
                  <a:ea typeface="宋体" pitchFamily="2" charset="-122"/>
                </a:endParaRPr>
              </a:p>
            </p:txBody>
          </p:sp>
          <p:sp>
            <p:nvSpPr>
              <p:cNvPr id="79893" name="Rectangle 8"/>
              <p:cNvSpPr>
                <a:spLocks noChangeArrowheads="1"/>
              </p:cNvSpPr>
              <p:nvPr/>
            </p:nvSpPr>
            <p:spPr bwMode="auto">
              <a:xfrm>
                <a:off x="1152"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79894" name="Rectangle 9"/>
              <p:cNvSpPr>
                <a:spLocks noChangeArrowheads="1"/>
              </p:cNvSpPr>
              <p:nvPr/>
            </p:nvSpPr>
            <p:spPr bwMode="auto">
              <a:xfrm>
                <a:off x="1728"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79895" name="Rectangle 10"/>
              <p:cNvSpPr>
                <a:spLocks noChangeArrowheads="1"/>
              </p:cNvSpPr>
              <p:nvPr/>
            </p:nvSpPr>
            <p:spPr bwMode="auto">
              <a:xfrm>
                <a:off x="2304"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79896" name="Rectangle 11"/>
              <p:cNvSpPr>
                <a:spLocks noChangeArrowheads="1"/>
              </p:cNvSpPr>
              <p:nvPr/>
            </p:nvSpPr>
            <p:spPr bwMode="auto">
              <a:xfrm>
                <a:off x="2880"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79897" name="Rectangle 12"/>
              <p:cNvSpPr>
                <a:spLocks noChangeArrowheads="1"/>
              </p:cNvSpPr>
              <p:nvPr/>
            </p:nvSpPr>
            <p:spPr bwMode="auto">
              <a:xfrm>
                <a:off x="3456"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79898" name="Rectangle 13"/>
              <p:cNvSpPr>
                <a:spLocks noChangeArrowheads="1"/>
              </p:cNvSpPr>
              <p:nvPr/>
            </p:nvSpPr>
            <p:spPr bwMode="auto">
              <a:xfrm>
                <a:off x="4032"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79899" name="Rectangle 14"/>
              <p:cNvSpPr>
                <a:spLocks noChangeArrowheads="1"/>
              </p:cNvSpPr>
              <p:nvPr/>
            </p:nvSpPr>
            <p:spPr bwMode="auto">
              <a:xfrm>
                <a:off x="4608"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grpSp>
        <p:sp>
          <p:nvSpPr>
            <p:cNvPr id="79880" name="Text Box 15"/>
            <p:cNvSpPr txBox="1">
              <a:spLocks noChangeArrowheads="1"/>
            </p:cNvSpPr>
            <p:nvPr/>
          </p:nvSpPr>
          <p:spPr bwMode="auto">
            <a:xfrm>
              <a:off x="2712" y="750"/>
              <a:ext cx="34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en-US" sz="2400" b="0">
                  <a:solidFill>
                    <a:srgbClr val="000099"/>
                  </a:solidFill>
                  <a:ea typeface="宋体" pitchFamily="2" charset="-122"/>
                </a:rPr>
                <a:t>M</a:t>
              </a:r>
              <a:r>
                <a:rPr kumimoji="1" lang="en-US" altLang="en-US" sz="2400" b="0" baseline="-25000">
                  <a:solidFill>
                    <a:srgbClr val="000099"/>
                  </a:solidFill>
                  <a:ea typeface="宋体" pitchFamily="2" charset="-122"/>
                </a:rPr>
                <a:t>4</a:t>
              </a:r>
              <a:endParaRPr kumimoji="1" lang="en-US" altLang="zh-CN" sz="2400" b="0" baseline="-25000">
                <a:solidFill>
                  <a:srgbClr val="000099"/>
                </a:solidFill>
                <a:ea typeface="宋体" pitchFamily="2" charset="-122"/>
              </a:endParaRPr>
            </a:p>
          </p:txBody>
        </p:sp>
        <p:sp>
          <p:nvSpPr>
            <p:cNvPr id="79881" name="Text Box 16"/>
            <p:cNvSpPr txBox="1">
              <a:spLocks noChangeArrowheads="1"/>
            </p:cNvSpPr>
            <p:nvPr/>
          </p:nvSpPr>
          <p:spPr bwMode="auto">
            <a:xfrm>
              <a:off x="947" y="750"/>
              <a:ext cx="34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en-US" sz="2400" b="0">
                  <a:solidFill>
                    <a:srgbClr val="000099"/>
                  </a:solidFill>
                  <a:ea typeface="宋体" pitchFamily="2" charset="-122"/>
                </a:rPr>
                <a:t>M</a:t>
              </a:r>
              <a:r>
                <a:rPr kumimoji="1" lang="en-US" altLang="en-US" sz="2400" b="0" baseline="-25000">
                  <a:solidFill>
                    <a:srgbClr val="000099"/>
                  </a:solidFill>
                  <a:ea typeface="宋体" pitchFamily="2" charset="-122"/>
                </a:rPr>
                <a:t>7</a:t>
              </a:r>
              <a:endParaRPr kumimoji="1" lang="en-US" altLang="zh-CN" sz="2400" b="0">
                <a:solidFill>
                  <a:srgbClr val="000099"/>
                </a:solidFill>
                <a:ea typeface="宋体" pitchFamily="2" charset="-122"/>
              </a:endParaRPr>
            </a:p>
          </p:txBody>
        </p:sp>
        <p:sp>
          <p:nvSpPr>
            <p:cNvPr id="79882" name="Text Box 17"/>
            <p:cNvSpPr txBox="1">
              <a:spLocks noChangeArrowheads="1"/>
            </p:cNvSpPr>
            <p:nvPr/>
          </p:nvSpPr>
          <p:spPr bwMode="auto">
            <a:xfrm>
              <a:off x="1570" y="750"/>
              <a:ext cx="34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en-US" sz="2400" b="0">
                  <a:solidFill>
                    <a:srgbClr val="000099"/>
                  </a:solidFill>
                  <a:ea typeface="宋体" pitchFamily="2" charset="-122"/>
                </a:rPr>
                <a:t>M</a:t>
              </a:r>
              <a:r>
                <a:rPr kumimoji="1" lang="en-US" altLang="en-US" sz="2400" b="0" baseline="-25000">
                  <a:solidFill>
                    <a:srgbClr val="000099"/>
                  </a:solidFill>
                  <a:ea typeface="宋体" pitchFamily="2" charset="-122"/>
                </a:rPr>
                <a:t>6</a:t>
              </a:r>
              <a:endParaRPr kumimoji="1" lang="en-US" altLang="zh-CN" sz="2400" b="0" baseline="-25000">
                <a:solidFill>
                  <a:srgbClr val="000099"/>
                </a:solidFill>
                <a:ea typeface="宋体" pitchFamily="2" charset="-122"/>
              </a:endParaRPr>
            </a:p>
          </p:txBody>
        </p:sp>
        <p:sp>
          <p:nvSpPr>
            <p:cNvPr id="79883" name="Text Box 18"/>
            <p:cNvSpPr txBox="1">
              <a:spLocks noChangeArrowheads="1"/>
            </p:cNvSpPr>
            <p:nvPr/>
          </p:nvSpPr>
          <p:spPr bwMode="auto">
            <a:xfrm>
              <a:off x="2146" y="750"/>
              <a:ext cx="34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en-US" sz="2400" b="0">
                  <a:solidFill>
                    <a:srgbClr val="000099"/>
                  </a:solidFill>
                  <a:ea typeface="宋体" pitchFamily="2" charset="-122"/>
                </a:rPr>
                <a:t>M</a:t>
              </a:r>
              <a:r>
                <a:rPr kumimoji="1" lang="en-US" altLang="en-US" sz="2400" b="0" baseline="-25000">
                  <a:solidFill>
                    <a:srgbClr val="000099"/>
                  </a:solidFill>
                  <a:ea typeface="宋体" pitchFamily="2" charset="-122"/>
                </a:rPr>
                <a:t>5</a:t>
              </a:r>
              <a:endParaRPr kumimoji="1" lang="en-US" altLang="zh-CN" sz="2400" b="0" baseline="-25000">
                <a:solidFill>
                  <a:srgbClr val="000099"/>
                </a:solidFill>
                <a:ea typeface="宋体" pitchFamily="2" charset="-122"/>
              </a:endParaRPr>
            </a:p>
          </p:txBody>
        </p:sp>
        <p:sp>
          <p:nvSpPr>
            <p:cNvPr id="79884" name="Text Box 19"/>
            <p:cNvSpPr txBox="1">
              <a:spLocks noChangeArrowheads="1"/>
            </p:cNvSpPr>
            <p:nvPr/>
          </p:nvSpPr>
          <p:spPr bwMode="auto">
            <a:xfrm>
              <a:off x="3874" y="750"/>
              <a:ext cx="34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en-US" sz="2400" b="0">
                  <a:solidFill>
                    <a:srgbClr val="000099"/>
                  </a:solidFill>
                  <a:ea typeface="宋体" pitchFamily="2" charset="-122"/>
                </a:rPr>
                <a:t>M</a:t>
              </a:r>
              <a:r>
                <a:rPr kumimoji="1" lang="en-US" altLang="en-US" sz="2400" b="0" baseline="-25000">
                  <a:solidFill>
                    <a:srgbClr val="000099"/>
                  </a:solidFill>
                  <a:ea typeface="宋体" pitchFamily="2" charset="-122"/>
                </a:rPr>
                <a:t>2</a:t>
              </a:r>
              <a:endParaRPr kumimoji="1" lang="en-US" altLang="zh-CN" sz="2400" b="0">
                <a:solidFill>
                  <a:srgbClr val="000099"/>
                </a:solidFill>
                <a:ea typeface="宋体" pitchFamily="2" charset="-122"/>
              </a:endParaRPr>
            </a:p>
          </p:txBody>
        </p:sp>
        <p:sp>
          <p:nvSpPr>
            <p:cNvPr id="79885" name="Text Box 20"/>
            <p:cNvSpPr txBox="1">
              <a:spLocks noChangeArrowheads="1"/>
            </p:cNvSpPr>
            <p:nvPr/>
          </p:nvSpPr>
          <p:spPr bwMode="auto">
            <a:xfrm>
              <a:off x="4451" y="750"/>
              <a:ext cx="34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en-US" sz="2400" b="0">
                  <a:solidFill>
                    <a:srgbClr val="000099"/>
                  </a:solidFill>
                  <a:ea typeface="宋体" pitchFamily="2" charset="-122"/>
                </a:rPr>
                <a:t>M</a:t>
              </a:r>
              <a:r>
                <a:rPr kumimoji="1" lang="en-US" altLang="en-US" sz="2400" b="0" baseline="-25000">
                  <a:solidFill>
                    <a:srgbClr val="000099"/>
                  </a:solidFill>
                  <a:ea typeface="宋体" pitchFamily="2" charset="-122"/>
                </a:rPr>
                <a:t>1</a:t>
              </a:r>
              <a:endParaRPr kumimoji="1" lang="en-US" altLang="zh-CN" sz="2400" b="0" baseline="-25000">
                <a:solidFill>
                  <a:srgbClr val="000099"/>
                </a:solidFill>
                <a:ea typeface="宋体" pitchFamily="2" charset="-122"/>
              </a:endParaRPr>
            </a:p>
          </p:txBody>
        </p:sp>
        <p:sp>
          <p:nvSpPr>
            <p:cNvPr id="79886" name="Text Box 21"/>
            <p:cNvSpPr txBox="1">
              <a:spLocks noChangeArrowheads="1"/>
            </p:cNvSpPr>
            <p:nvPr/>
          </p:nvSpPr>
          <p:spPr bwMode="auto">
            <a:xfrm>
              <a:off x="3272" y="750"/>
              <a:ext cx="34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en-US" sz="2400" b="0">
                  <a:solidFill>
                    <a:srgbClr val="000099"/>
                  </a:solidFill>
                  <a:ea typeface="宋体" pitchFamily="2" charset="-122"/>
                </a:rPr>
                <a:t>M</a:t>
              </a:r>
              <a:r>
                <a:rPr kumimoji="1" lang="en-US" altLang="en-US" sz="2400" b="0" baseline="-25000">
                  <a:solidFill>
                    <a:srgbClr val="000099"/>
                  </a:solidFill>
                  <a:ea typeface="宋体" pitchFamily="2" charset="-122"/>
                </a:rPr>
                <a:t>3</a:t>
              </a:r>
              <a:endParaRPr kumimoji="1" lang="en-US" altLang="zh-CN" sz="2400" b="0" baseline="-25000">
                <a:solidFill>
                  <a:srgbClr val="000099"/>
                </a:solidFill>
                <a:ea typeface="宋体" pitchFamily="2" charset="-122"/>
              </a:endParaRPr>
            </a:p>
          </p:txBody>
        </p:sp>
        <p:sp>
          <p:nvSpPr>
            <p:cNvPr id="79887" name="Text Box 22"/>
            <p:cNvSpPr txBox="1">
              <a:spLocks noChangeArrowheads="1"/>
            </p:cNvSpPr>
            <p:nvPr/>
          </p:nvSpPr>
          <p:spPr bwMode="auto">
            <a:xfrm>
              <a:off x="5013" y="739"/>
              <a:ext cx="34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en-US" sz="2400" b="0" dirty="0">
                  <a:solidFill>
                    <a:srgbClr val="000099"/>
                  </a:solidFill>
                  <a:ea typeface="宋体" pitchFamily="2" charset="-122"/>
                </a:rPr>
                <a:t>M</a:t>
              </a:r>
              <a:r>
                <a:rPr kumimoji="1" lang="en-US" altLang="en-US" sz="2400" b="0" baseline="-25000" dirty="0">
                  <a:solidFill>
                    <a:srgbClr val="000099"/>
                  </a:solidFill>
                  <a:ea typeface="宋体" pitchFamily="2" charset="-122"/>
                </a:rPr>
                <a:t>0</a:t>
              </a:r>
              <a:endParaRPr kumimoji="1" lang="en-US" altLang="zh-CN" sz="2400" b="0" baseline="-25000" dirty="0">
                <a:solidFill>
                  <a:srgbClr val="000099"/>
                </a:solidFill>
                <a:ea typeface="宋体" pitchFamily="2" charset="-122"/>
              </a:endParaRPr>
            </a:p>
          </p:txBody>
        </p:sp>
        <p:sp>
          <p:nvSpPr>
            <p:cNvPr id="79888" name="Rectangle 23"/>
            <p:cNvSpPr>
              <a:spLocks noChangeArrowheads="1"/>
            </p:cNvSpPr>
            <p:nvPr/>
          </p:nvSpPr>
          <p:spPr bwMode="auto">
            <a:xfrm>
              <a:off x="240" y="743"/>
              <a:ext cx="432"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79889" name="Text Box 24"/>
            <p:cNvSpPr txBox="1">
              <a:spLocks noChangeArrowheads="1"/>
            </p:cNvSpPr>
            <p:nvPr/>
          </p:nvSpPr>
          <p:spPr bwMode="auto">
            <a:xfrm>
              <a:off x="309" y="432"/>
              <a:ext cx="31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A</a:t>
              </a:r>
              <a:r>
                <a:rPr kumimoji="1" lang="en-US" altLang="zh-CN" sz="2400" b="0" baseline="-25000">
                  <a:solidFill>
                    <a:srgbClr val="000099"/>
                  </a:solidFill>
                  <a:ea typeface="宋体" pitchFamily="2" charset="-122"/>
                </a:rPr>
                <a:t>0</a:t>
              </a:r>
              <a:endParaRPr kumimoji="1" lang="en-US" altLang="zh-CN" sz="2400" b="0">
                <a:solidFill>
                  <a:srgbClr val="000099"/>
                </a:solidFill>
                <a:ea typeface="宋体" pitchFamily="2" charset="-122"/>
              </a:endParaRPr>
            </a:p>
          </p:txBody>
        </p:sp>
        <p:sp>
          <p:nvSpPr>
            <p:cNvPr id="79890" name="Text Box 25"/>
            <p:cNvSpPr txBox="1">
              <a:spLocks noChangeArrowheads="1"/>
            </p:cNvSpPr>
            <p:nvPr/>
          </p:nvSpPr>
          <p:spPr bwMode="auto">
            <a:xfrm>
              <a:off x="353" y="750"/>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dirty="0">
                  <a:solidFill>
                    <a:srgbClr val="000099"/>
                  </a:solidFill>
                  <a:ea typeface="宋体" pitchFamily="2" charset="-122"/>
                </a:rPr>
                <a:t>1</a:t>
              </a:r>
            </a:p>
          </p:txBody>
        </p:sp>
      </p:grpSp>
      <p:sp>
        <p:nvSpPr>
          <p:cNvPr id="79878" name="Rectangle 27"/>
          <p:cNvSpPr>
            <a:spLocks noChangeArrowheads="1"/>
          </p:cNvSpPr>
          <p:nvPr/>
        </p:nvSpPr>
        <p:spPr bwMode="auto">
          <a:xfrm>
            <a:off x="431800" y="396875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just">
              <a:lnSpc>
                <a:spcPct val="80000"/>
              </a:lnSpc>
              <a:spcBef>
                <a:spcPct val="20000"/>
              </a:spcBef>
              <a:buFontTx/>
              <a:buBlip>
                <a:blip r:embed="rId2"/>
              </a:buBlip>
            </a:pPr>
            <a:r>
              <a:rPr lang="en-US" altLang="zh-CN" sz="2800" dirty="0">
                <a:solidFill>
                  <a:schemeClr val="accent2"/>
                </a:solidFill>
                <a:ea typeface="幼圆" pitchFamily="49" charset="-122"/>
              </a:rPr>
              <a:t>M</a:t>
            </a:r>
            <a:r>
              <a:rPr lang="en-US" altLang="zh-CN" sz="2800" baseline="-25000" dirty="0">
                <a:solidFill>
                  <a:schemeClr val="accent2"/>
                </a:solidFill>
                <a:ea typeface="幼圆" pitchFamily="49" charset="-122"/>
              </a:rPr>
              <a:t>X</a:t>
            </a:r>
            <a:r>
              <a:rPr lang="en-US" altLang="zh-CN" sz="2800" dirty="0">
                <a:solidFill>
                  <a:schemeClr val="accent2"/>
                </a:solidFill>
                <a:ea typeface="幼圆" pitchFamily="49" charset="-122"/>
              </a:rPr>
              <a:t>=1</a:t>
            </a:r>
            <a:r>
              <a:rPr lang="zh-CN" altLang="en-US" sz="2800" dirty="0">
                <a:solidFill>
                  <a:schemeClr val="accent2"/>
                </a:solidFill>
                <a:ea typeface="幼圆" pitchFamily="49" charset="-122"/>
              </a:rPr>
              <a:t>表示屏蔽中断源</a:t>
            </a:r>
            <a:r>
              <a:rPr lang="en-US" altLang="en-US" sz="2800" dirty="0">
                <a:solidFill>
                  <a:schemeClr val="accent2"/>
                </a:solidFill>
                <a:ea typeface="幼圆" pitchFamily="49" charset="-122"/>
              </a:rPr>
              <a:t>IR</a:t>
            </a:r>
            <a:r>
              <a:rPr lang="en-US" altLang="en-US" sz="2800" baseline="-25000" dirty="0">
                <a:solidFill>
                  <a:schemeClr val="accent2"/>
                </a:solidFill>
                <a:ea typeface="幼圆" pitchFamily="49" charset="-122"/>
              </a:rPr>
              <a:t>X</a:t>
            </a:r>
            <a:endParaRPr lang="en-US" altLang="zh-CN" sz="2800" dirty="0">
              <a:solidFill>
                <a:schemeClr val="accent2"/>
              </a:solidFill>
              <a:ea typeface="幼圆" pitchFamily="49" charset="-122"/>
            </a:endParaRPr>
          </a:p>
          <a:p>
            <a:pPr marL="342900" indent="-342900" algn="just">
              <a:lnSpc>
                <a:spcPct val="80000"/>
              </a:lnSpc>
              <a:spcBef>
                <a:spcPts val="1800"/>
              </a:spcBef>
            </a:pPr>
            <a:r>
              <a:rPr lang="en-US" altLang="zh-CN" sz="2800" dirty="0">
                <a:solidFill>
                  <a:schemeClr val="accent2"/>
                </a:solidFill>
                <a:ea typeface="幼圆" pitchFamily="49" charset="-122"/>
              </a:rPr>
              <a:t>           	IN </a:t>
            </a:r>
            <a:r>
              <a:rPr lang="en-US" altLang="zh-CN" sz="2800" dirty="0" smtClean="0">
                <a:solidFill>
                  <a:schemeClr val="accent2"/>
                </a:solidFill>
                <a:ea typeface="幼圆" pitchFamily="49" charset="-122"/>
              </a:rPr>
              <a:t>     AL</a:t>
            </a:r>
            <a:r>
              <a:rPr lang="en-US" altLang="zh-CN" sz="2800" dirty="0">
                <a:solidFill>
                  <a:schemeClr val="accent2"/>
                </a:solidFill>
                <a:ea typeface="幼圆" pitchFamily="49" charset="-122"/>
              </a:rPr>
              <a:t>, 21H</a:t>
            </a:r>
          </a:p>
          <a:p>
            <a:pPr marL="342900" indent="-342900" algn="just">
              <a:lnSpc>
                <a:spcPct val="80000"/>
              </a:lnSpc>
              <a:spcBef>
                <a:spcPct val="20000"/>
              </a:spcBef>
            </a:pPr>
            <a:r>
              <a:rPr lang="en-US" altLang="zh-CN" sz="2800" dirty="0">
                <a:solidFill>
                  <a:schemeClr val="accent2"/>
                </a:solidFill>
                <a:ea typeface="幼圆" pitchFamily="49" charset="-122"/>
              </a:rPr>
              <a:t>			OR </a:t>
            </a:r>
            <a:r>
              <a:rPr lang="en-US" altLang="zh-CN" sz="2800" dirty="0" smtClean="0">
                <a:solidFill>
                  <a:schemeClr val="accent2"/>
                </a:solidFill>
                <a:ea typeface="幼圆" pitchFamily="49" charset="-122"/>
              </a:rPr>
              <a:t>   AL</a:t>
            </a:r>
            <a:r>
              <a:rPr lang="en-US" altLang="zh-CN" sz="2800" dirty="0">
                <a:solidFill>
                  <a:schemeClr val="accent2"/>
                </a:solidFill>
                <a:ea typeface="幼圆" pitchFamily="49" charset="-122"/>
              </a:rPr>
              <a:t>, M  </a:t>
            </a:r>
            <a:r>
              <a:rPr lang="zh-CN" altLang="en-US" sz="2800" dirty="0">
                <a:solidFill>
                  <a:schemeClr val="accent2"/>
                </a:solidFill>
                <a:ea typeface="幼圆" pitchFamily="49" charset="-122"/>
              </a:rPr>
              <a:t>或 </a:t>
            </a:r>
            <a:r>
              <a:rPr lang="en-US" altLang="zh-CN" sz="2800" dirty="0">
                <a:solidFill>
                  <a:schemeClr val="accent2"/>
                </a:solidFill>
                <a:ea typeface="幼圆" pitchFamily="49" charset="-122"/>
              </a:rPr>
              <a:t>AND AL, M</a:t>
            </a:r>
          </a:p>
          <a:p>
            <a:pPr marL="342900" indent="-342900" algn="just">
              <a:lnSpc>
                <a:spcPct val="80000"/>
              </a:lnSpc>
              <a:spcBef>
                <a:spcPct val="20000"/>
              </a:spcBef>
            </a:pPr>
            <a:r>
              <a:rPr lang="en-US" altLang="zh-CN" sz="2800" dirty="0">
                <a:solidFill>
                  <a:schemeClr val="accent2"/>
                </a:solidFill>
                <a:ea typeface="幼圆" pitchFamily="49" charset="-122"/>
              </a:rPr>
              <a:t>			OUT </a:t>
            </a:r>
            <a:r>
              <a:rPr lang="en-US" altLang="zh-CN" sz="2800" dirty="0" smtClean="0">
                <a:solidFill>
                  <a:schemeClr val="accent2"/>
                </a:solidFill>
                <a:ea typeface="幼圆" pitchFamily="49" charset="-122"/>
              </a:rPr>
              <a:t> 21H</a:t>
            </a:r>
            <a:r>
              <a:rPr lang="en-US" altLang="zh-CN" sz="2800" dirty="0">
                <a:solidFill>
                  <a:schemeClr val="accent2"/>
                </a:solidFill>
                <a:ea typeface="幼圆" pitchFamily="49" charset="-122"/>
              </a:rPr>
              <a:t>, AL</a:t>
            </a:r>
          </a:p>
        </p:txBody>
      </p:sp>
      <p:pic>
        <p:nvPicPr>
          <p:cNvPr id="28" name="图片 27">
            <a:hlinkClick r:id="" action="ppaction://hlinkshowjump?jump=lastslideviewed"/>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2440" y="6393910"/>
            <a:ext cx="410465" cy="410465"/>
          </a:xfrm>
          <a:prstGeom prst="rect">
            <a:avLst/>
          </a:prstGeom>
        </p:spPr>
      </p:pic>
    </p:spTree>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xfrm>
            <a:off x="381000" y="2214563"/>
            <a:ext cx="8534400" cy="3824287"/>
          </a:xfrm>
          <a:noFill/>
        </p:spPr>
        <p:txBody>
          <a:bodyPr lIns="92075" tIns="46038" rIns="92075" bIns="46038"/>
          <a:lstStyle/>
          <a:p>
            <a:pPr eaLnBrk="1" hangingPunct="1">
              <a:lnSpc>
                <a:spcPct val="90000"/>
              </a:lnSpc>
              <a:buFontTx/>
              <a:buNone/>
            </a:pPr>
            <a:r>
              <a:rPr lang="zh-CN" altLang="en-US" sz="2800" dirty="0" smtClean="0"/>
              <a:t>对</a:t>
            </a:r>
            <a:r>
              <a:rPr lang="en-US" altLang="zh-CN" sz="2800" dirty="0" smtClean="0"/>
              <a:t>A</a:t>
            </a:r>
            <a:r>
              <a:rPr lang="en-US" altLang="zh-CN" sz="2800" baseline="-25000" dirty="0" smtClean="0"/>
              <a:t>0</a:t>
            </a:r>
            <a:r>
              <a:rPr lang="en-US" altLang="zh-CN" sz="2800" dirty="0" smtClean="0"/>
              <a:t>=0</a:t>
            </a:r>
            <a:r>
              <a:rPr lang="zh-CN" altLang="en-US" sz="2800" dirty="0" smtClean="0"/>
              <a:t>端口写入</a:t>
            </a:r>
            <a:r>
              <a:rPr lang="en-US" altLang="zh-CN" sz="2800" dirty="0" smtClean="0"/>
              <a:t>D</a:t>
            </a:r>
            <a:r>
              <a:rPr lang="en-US" altLang="zh-CN" sz="2800" baseline="-25000" dirty="0" smtClean="0"/>
              <a:t>4</a:t>
            </a:r>
            <a:r>
              <a:rPr lang="en-US" altLang="zh-CN" sz="2800" dirty="0" smtClean="0"/>
              <a:t>D</a:t>
            </a:r>
            <a:r>
              <a:rPr lang="en-US" altLang="zh-CN" sz="2800" baseline="-25000" dirty="0" smtClean="0"/>
              <a:t>3</a:t>
            </a:r>
            <a:r>
              <a:rPr lang="en-US" altLang="zh-CN" sz="2800" dirty="0" smtClean="0"/>
              <a:t>=00</a:t>
            </a:r>
            <a:r>
              <a:rPr lang="zh-CN" altLang="en-US" sz="2800" dirty="0" smtClean="0"/>
              <a:t>的数据，表示是</a:t>
            </a:r>
            <a:r>
              <a:rPr lang="en-US" altLang="en-US" sz="2800" dirty="0" smtClean="0"/>
              <a:t>OCW</a:t>
            </a:r>
            <a:r>
              <a:rPr lang="en-US" altLang="en-US" sz="2800" baseline="-25000" dirty="0" smtClean="0"/>
              <a:t>2</a:t>
            </a:r>
          </a:p>
          <a:p>
            <a:pPr eaLnBrk="1" hangingPunct="1">
              <a:lnSpc>
                <a:spcPct val="90000"/>
              </a:lnSpc>
            </a:pPr>
            <a:r>
              <a:rPr lang="en-US" altLang="en-US" sz="2800" dirty="0" smtClean="0"/>
              <a:t>R</a:t>
            </a:r>
            <a:r>
              <a:rPr lang="zh-CN" altLang="en-US" sz="2800" dirty="0" smtClean="0"/>
              <a:t>：表示</a:t>
            </a:r>
            <a:r>
              <a:rPr lang="zh-CN" altLang="en-US" sz="2800" dirty="0"/>
              <a:t>优先级</a:t>
            </a:r>
            <a:r>
              <a:rPr lang="zh-CN" altLang="en-US" sz="2800" dirty="0" smtClean="0"/>
              <a:t>是否循环；</a:t>
            </a:r>
          </a:p>
          <a:p>
            <a:pPr eaLnBrk="1" hangingPunct="1">
              <a:lnSpc>
                <a:spcPct val="90000"/>
              </a:lnSpc>
            </a:pPr>
            <a:r>
              <a:rPr lang="en-US" altLang="en-US" sz="2800" dirty="0" smtClean="0"/>
              <a:t>SL</a:t>
            </a:r>
            <a:r>
              <a:rPr lang="zh-CN" altLang="en-US" sz="2800" dirty="0" smtClean="0"/>
              <a:t>：表示</a:t>
            </a:r>
            <a:r>
              <a:rPr lang="en-US" altLang="en-US" sz="2800" dirty="0" smtClean="0"/>
              <a:t>L</a:t>
            </a:r>
            <a:r>
              <a:rPr lang="en-US" altLang="en-US" sz="2800" baseline="-25000" dirty="0" smtClean="0"/>
              <a:t>2</a:t>
            </a:r>
            <a:r>
              <a:rPr lang="en-US" altLang="en-US" sz="2800" dirty="0" smtClean="0"/>
              <a:t>~L</a:t>
            </a:r>
            <a:r>
              <a:rPr lang="en-US" altLang="en-US" sz="2800" baseline="-25000" dirty="0" smtClean="0"/>
              <a:t>0</a:t>
            </a:r>
            <a:r>
              <a:rPr lang="zh-CN" altLang="en-US" sz="2800" dirty="0" smtClean="0"/>
              <a:t>是否有效；</a:t>
            </a:r>
          </a:p>
          <a:p>
            <a:pPr eaLnBrk="1" hangingPunct="1">
              <a:lnSpc>
                <a:spcPct val="90000"/>
              </a:lnSpc>
            </a:pPr>
            <a:r>
              <a:rPr lang="en-US" altLang="en-US" sz="2800" dirty="0" smtClean="0"/>
              <a:t>EOI</a:t>
            </a:r>
            <a:r>
              <a:rPr lang="zh-CN" altLang="en-US" sz="2800" dirty="0" smtClean="0"/>
              <a:t>：中断结束命令位。</a:t>
            </a:r>
          </a:p>
          <a:p>
            <a:pPr eaLnBrk="1" hangingPunct="1">
              <a:lnSpc>
                <a:spcPct val="90000"/>
              </a:lnSpc>
              <a:buFontTx/>
              <a:buNone/>
            </a:pPr>
            <a:r>
              <a:rPr lang="zh-CN" altLang="zh-CN" sz="1200" dirty="0" smtClean="0"/>
              <a:t>	</a:t>
            </a:r>
          </a:p>
          <a:p>
            <a:pPr eaLnBrk="1" hangingPunct="1">
              <a:lnSpc>
                <a:spcPct val="90000"/>
              </a:lnSpc>
              <a:buFontTx/>
              <a:buNone/>
            </a:pPr>
            <a:r>
              <a:rPr lang="zh-CN" altLang="en-US" sz="2800" dirty="0" smtClean="0"/>
              <a:t>在</a:t>
            </a:r>
            <a:r>
              <a:rPr lang="en-US" altLang="en-US" sz="2800" dirty="0" smtClean="0"/>
              <a:t>PC</a:t>
            </a:r>
            <a:r>
              <a:rPr lang="zh-CN" altLang="en-US" sz="2800" dirty="0" smtClean="0"/>
              <a:t>机中常用的是</a:t>
            </a:r>
            <a:r>
              <a:rPr lang="en-US" altLang="en-US" sz="2800" dirty="0"/>
              <a:t>EOI</a:t>
            </a:r>
            <a:r>
              <a:rPr lang="zh-CN" altLang="en-US" sz="2800" dirty="0"/>
              <a:t>命令：</a:t>
            </a:r>
            <a:endParaRPr lang="zh-CN" altLang="en-US" sz="2800" dirty="0" smtClean="0"/>
          </a:p>
          <a:p>
            <a:pPr eaLnBrk="1" hangingPunct="1">
              <a:lnSpc>
                <a:spcPct val="90000"/>
              </a:lnSpc>
              <a:buFontTx/>
              <a:buNone/>
            </a:pPr>
            <a:r>
              <a:rPr lang="zh-CN" altLang="en-US" sz="2800" dirty="0" smtClean="0"/>
              <a:t>          	</a:t>
            </a:r>
            <a:r>
              <a:rPr lang="en-US" altLang="en-US" sz="2800" dirty="0" smtClean="0"/>
              <a:t>MOV AL, 20H</a:t>
            </a:r>
          </a:p>
          <a:p>
            <a:pPr eaLnBrk="1" hangingPunct="1">
              <a:lnSpc>
                <a:spcPct val="90000"/>
              </a:lnSpc>
              <a:buFontTx/>
              <a:buNone/>
            </a:pPr>
            <a:r>
              <a:rPr lang="en-US" altLang="en-US" sz="2800" dirty="0" smtClean="0"/>
              <a:t>			OUT 20H, AL</a:t>
            </a:r>
            <a:r>
              <a:rPr lang="en-US" altLang="zh-CN" sz="2800" dirty="0" smtClean="0"/>
              <a:t>		</a:t>
            </a:r>
          </a:p>
        </p:txBody>
      </p:sp>
      <p:grpSp>
        <p:nvGrpSpPr>
          <p:cNvPr id="80899" name="Group 3"/>
          <p:cNvGrpSpPr>
            <a:grpSpLocks/>
          </p:cNvGrpSpPr>
          <p:nvPr/>
        </p:nvGrpSpPr>
        <p:grpSpPr bwMode="auto">
          <a:xfrm>
            <a:off x="381000" y="1066800"/>
            <a:ext cx="8305800" cy="957263"/>
            <a:chOff x="240" y="432"/>
            <a:chExt cx="5232" cy="603"/>
          </a:xfrm>
        </p:grpSpPr>
        <p:grpSp>
          <p:nvGrpSpPr>
            <p:cNvPr id="80902" name="Group 4"/>
            <p:cNvGrpSpPr>
              <a:grpSpLocks/>
            </p:cNvGrpSpPr>
            <p:nvPr/>
          </p:nvGrpSpPr>
          <p:grpSpPr bwMode="auto">
            <a:xfrm>
              <a:off x="864" y="432"/>
              <a:ext cx="4608" cy="602"/>
              <a:chOff x="576" y="1728"/>
              <a:chExt cx="4608" cy="602"/>
            </a:xfrm>
          </p:grpSpPr>
          <p:sp>
            <p:nvSpPr>
              <p:cNvPr id="80914" name="Rectangle 5"/>
              <p:cNvSpPr>
                <a:spLocks noChangeArrowheads="1"/>
              </p:cNvSpPr>
              <p:nvPr/>
            </p:nvSpPr>
            <p:spPr bwMode="auto">
              <a:xfrm>
                <a:off x="576"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0915" name="Text Box 6"/>
              <p:cNvSpPr txBox="1">
                <a:spLocks noChangeArrowheads="1"/>
              </p:cNvSpPr>
              <p:nvPr/>
            </p:nvSpPr>
            <p:spPr bwMode="auto">
              <a:xfrm>
                <a:off x="730" y="1728"/>
                <a:ext cx="435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r>
                  <a:rPr kumimoji="1" lang="en-US" altLang="zh-CN" sz="2400" b="0">
                    <a:solidFill>
                      <a:srgbClr val="000099"/>
                    </a:solidFill>
                    <a:ea typeface="宋体" pitchFamily="2" charset="-122"/>
                  </a:rPr>
                  <a:t>D</a:t>
                </a:r>
                <a:r>
                  <a:rPr kumimoji="1" lang="en-US" altLang="zh-CN" sz="2400" b="0" baseline="-25000">
                    <a:solidFill>
                      <a:srgbClr val="000099"/>
                    </a:solidFill>
                    <a:ea typeface="宋体" pitchFamily="2" charset="-122"/>
                  </a:rPr>
                  <a:t>7</a:t>
                </a:r>
                <a:r>
                  <a:rPr kumimoji="1" lang="en-US" altLang="zh-CN" sz="2400" b="0">
                    <a:solidFill>
                      <a:srgbClr val="000099"/>
                    </a:solidFill>
                    <a:ea typeface="宋体" pitchFamily="2" charset="-122"/>
                  </a:rPr>
                  <a:t>	D</a:t>
                </a:r>
                <a:r>
                  <a:rPr kumimoji="1" lang="en-US" altLang="zh-CN" sz="2400" b="0" baseline="-25000">
                    <a:solidFill>
                      <a:srgbClr val="000099"/>
                    </a:solidFill>
                    <a:ea typeface="宋体" pitchFamily="2" charset="-122"/>
                  </a:rPr>
                  <a:t>6</a:t>
                </a:r>
                <a:r>
                  <a:rPr kumimoji="1" lang="en-US" altLang="zh-CN" sz="2400" b="0">
                    <a:solidFill>
                      <a:srgbClr val="000099"/>
                    </a:solidFill>
                    <a:ea typeface="宋体" pitchFamily="2" charset="-122"/>
                  </a:rPr>
                  <a:t>	D</a:t>
                </a:r>
                <a:r>
                  <a:rPr kumimoji="1" lang="en-US" altLang="zh-CN" sz="2400" b="0" baseline="-25000">
                    <a:solidFill>
                      <a:srgbClr val="000099"/>
                    </a:solidFill>
                    <a:ea typeface="宋体" pitchFamily="2" charset="-122"/>
                  </a:rPr>
                  <a:t>5	</a:t>
                </a:r>
                <a:r>
                  <a:rPr kumimoji="1" lang="en-US" altLang="zh-CN" sz="2400" b="0">
                    <a:solidFill>
                      <a:srgbClr val="000099"/>
                    </a:solidFill>
                    <a:ea typeface="宋体" pitchFamily="2" charset="-122"/>
                  </a:rPr>
                  <a:t>D</a:t>
                </a:r>
                <a:r>
                  <a:rPr kumimoji="1" lang="en-US" altLang="zh-CN" sz="2400" b="0" baseline="-25000">
                    <a:solidFill>
                      <a:srgbClr val="000099"/>
                    </a:solidFill>
                    <a:ea typeface="宋体" pitchFamily="2" charset="-122"/>
                  </a:rPr>
                  <a:t>4	</a:t>
                </a:r>
                <a:r>
                  <a:rPr kumimoji="1" lang="en-US" altLang="zh-CN" sz="2400" b="0">
                    <a:solidFill>
                      <a:srgbClr val="000099"/>
                    </a:solidFill>
                    <a:ea typeface="宋体" pitchFamily="2" charset="-122"/>
                  </a:rPr>
                  <a:t>D</a:t>
                </a:r>
                <a:r>
                  <a:rPr kumimoji="1" lang="en-US" altLang="zh-CN" sz="2400" b="0" baseline="-25000">
                    <a:solidFill>
                      <a:srgbClr val="000099"/>
                    </a:solidFill>
                    <a:ea typeface="宋体" pitchFamily="2" charset="-122"/>
                  </a:rPr>
                  <a:t>3</a:t>
                </a:r>
                <a:r>
                  <a:rPr kumimoji="1" lang="en-US" altLang="zh-CN" sz="2400" b="0">
                    <a:solidFill>
                      <a:srgbClr val="000099"/>
                    </a:solidFill>
                    <a:ea typeface="宋体" pitchFamily="2" charset="-122"/>
                  </a:rPr>
                  <a:t>	D</a:t>
                </a:r>
                <a:r>
                  <a:rPr kumimoji="1" lang="en-US" altLang="zh-CN" sz="2400" b="0" baseline="-25000">
                    <a:solidFill>
                      <a:srgbClr val="000099"/>
                    </a:solidFill>
                    <a:ea typeface="宋体" pitchFamily="2" charset="-122"/>
                  </a:rPr>
                  <a:t>2</a:t>
                </a:r>
                <a:r>
                  <a:rPr kumimoji="1" lang="en-US" altLang="zh-CN" sz="2400" b="0">
                    <a:solidFill>
                      <a:srgbClr val="000099"/>
                    </a:solidFill>
                    <a:ea typeface="宋体" pitchFamily="2" charset="-122"/>
                  </a:rPr>
                  <a:t>	D</a:t>
                </a:r>
                <a:r>
                  <a:rPr kumimoji="1" lang="en-US" altLang="zh-CN" sz="2400" b="0" baseline="-25000">
                    <a:solidFill>
                      <a:srgbClr val="000099"/>
                    </a:solidFill>
                    <a:ea typeface="宋体" pitchFamily="2" charset="-122"/>
                  </a:rPr>
                  <a:t>1	</a:t>
                </a:r>
                <a:r>
                  <a:rPr kumimoji="1" lang="en-US" altLang="zh-CN" sz="2400" b="0">
                    <a:solidFill>
                      <a:srgbClr val="000099"/>
                    </a:solidFill>
                    <a:ea typeface="宋体" pitchFamily="2" charset="-122"/>
                  </a:rPr>
                  <a:t>D</a:t>
                </a:r>
                <a:r>
                  <a:rPr kumimoji="1" lang="en-US" altLang="zh-CN" sz="2400" b="0" baseline="-25000">
                    <a:solidFill>
                      <a:srgbClr val="000099"/>
                    </a:solidFill>
                    <a:ea typeface="宋体" pitchFamily="2" charset="-122"/>
                  </a:rPr>
                  <a:t>0</a:t>
                </a:r>
                <a:endParaRPr kumimoji="1" lang="en-US" altLang="zh-CN" sz="2400" b="0">
                  <a:solidFill>
                    <a:srgbClr val="000099"/>
                  </a:solidFill>
                  <a:ea typeface="宋体" pitchFamily="2" charset="-122"/>
                </a:endParaRPr>
              </a:p>
            </p:txBody>
          </p:sp>
          <p:sp>
            <p:nvSpPr>
              <p:cNvPr id="80916" name="Rectangle 7"/>
              <p:cNvSpPr>
                <a:spLocks noChangeArrowheads="1"/>
              </p:cNvSpPr>
              <p:nvPr/>
            </p:nvSpPr>
            <p:spPr bwMode="auto">
              <a:xfrm>
                <a:off x="1152"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0917" name="Rectangle 8"/>
              <p:cNvSpPr>
                <a:spLocks noChangeArrowheads="1"/>
              </p:cNvSpPr>
              <p:nvPr/>
            </p:nvSpPr>
            <p:spPr bwMode="auto">
              <a:xfrm>
                <a:off x="1728"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0918" name="Rectangle 9"/>
              <p:cNvSpPr>
                <a:spLocks noChangeArrowheads="1"/>
              </p:cNvSpPr>
              <p:nvPr/>
            </p:nvSpPr>
            <p:spPr bwMode="auto">
              <a:xfrm>
                <a:off x="2304"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0919" name="Rectangle 10"/>
              <p:cNvSpPr>
                <a:spLocks noChangeArrowheads="1"/>
              </p:cNvSpPr>
              <p:nvPr/>
            </p:nvSpPr>
            <p:spPr bwMode="auto">
              <a:xfrm>
                <a:off x="2880"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0920" name="Rectangle 11"/>
              <p:cNvSpPr>
                <a:spLocks noChangeArrowheads="1"/>
              </p:cNvSpPr>
              <p:nvPr/>
            </p:nvSpPr>
            <p:spPr bwMode="auto">
              <a:xfrm>
                <a:off x="3456"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0921" name="Rectangle 12"/>
              <p:cNvSpPr>
                <a:spLocks noChangeArrowheads="1"/>
              </p:cNvSpPr>
              <p:nvPr/>
            </p:nvSpPr>
            <p:spPr bwMode="auto">
              <a:xfrm>
                <a:off x="4032"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0922" name="Rectangle 13"/>
              <p:cNvSpPr>
                <a:spLocks noChangeArrowheads="1"/>
              </p:cNvSpPr>
              <p:nvPr/>
            </p:nvSpPr>
            <p:spPr bwMode="auto">
              <a:xfrm>
                <a:off x="4608"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grpSp>
        <p:sp>
          <p:nvSpPr>
            <p:cNvPr id="80903" name="Text Box 14"/>
            <p:cNvSpPr txBox="1">
              <a:spLocks noChangeArrowheads="1"/>
            </p:cNvSpPr>
            <p:nvPr/>
          </p:nvSpPr>
          <p:spPr bwMode="auto">
            <a:xfrm>
              <a:off x="2774" y="747"/>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dirty="0">
                  <a:solidFill>
                    <a:srgbClr val="FF0000"/>
                  </a:solidFill>
                  <a:ea typeface="宋体" pitchFamily="2" charset="-122"/>
                </a:rPr>
                <a:t>0</a:t>
              </a:r>
              <a:endParaRPr kumimoji="1" lang="zh-CN" altLang="zh-CN" sz="2400" b="0" baseline="-25000" dirty="0">
                <a:solidFill>
                  <a:srgbClr val="FF0000"/>
                </a:solidFill>
                <a:ea typeface="宋体" pitchFamily="2" charset="-122"/>
              </a:endParaRPr>
            </a:p>
          </p:txBody>
        </p:sp>
        <p:sp>
          <p:nvSpPr>
            <p:cNvPr id="80904" name="Text Box 15"/>
            <p:cNvSpPr txBox="1">
              <a:spLocks noChangeArrowheads="1"/>
            </p:cNvSpPr>
            <p:nvPr/>
          </p:nvSpPr>
          <p:spPr bwMode="auto">
            <a:xfrm>
              <a:off x="993" y="747"/>
              <a:ext cx="25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R</a:t>
              </a:r>
            </a:p>
          </p:txBody>
        </p:sp>
        <p:sp>
          <p:nvSpPr>
            <p:cNvPr id="80905" name="Text Box 16"/>
            <p:cNvSpPr txBox="1">
              <a:spLocks noChangeArrowheads="1"/>
            </p:cNvSpPr>
            <p:nvPr/>
          </p:nvSpPr>
          <p:spPr bwMode="auto">
            <a:xfrm>
              <a:off x="1568" y="747"/>
              <a:ext cx="35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en-US" sz="2400" b="0">
                  <a:solidFill>
                    <a:srgbClr val="000099"/>
                  </a:solidFill>
                  <a:ea typeface="宋体" pitchFamily="2" charset="-122"/>
                </a:rPr>
                <a:t>SL</a:t>
              </a:r>
              <a:endParaRPr kumimoji="1" lang="en-US" altLang="zh-CN" sz="2400" b="0" baseline="-25000">
                <a:solidFill>
                  <a:srgbClr val="000099"/>
                </a:solidFill>
                <a:ea typeface="宋体" pitchFamily="2" charset="-122"/>
              </a:endParaRPr>
            </a:p>
          </p:txBody>
        </p:sp>
        <p:sp>
          <p:nvSpPr>
            <p:cNvPr id="80906" name="Text Box 17"/>
            <p:cNvSpPr txBox="1">
              <a:spLocks noChangeArrowheads="1"/>
            </p:cNvSpPr>
            <p:nvPr/>
          </p:nvSpPr>
          <p:spPr bwMode="auto">
            <a:xfrm>
              <a:off x="2097" y="747"/>
              <a:ext cx="44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en-US" sz="2400" b="0">
                  <a:solidFill>
                    <a:srgbClr val="000099"/>
                  </a:solidFill>
                  <a:ea typeface="宋体" pitchFamily="2" charset="-122"/>
                </a:rPr>
                <a:t>EOI</a:t>
              </a:r>
              <a:endParaRPr kumimoji="1" lang="en-US" altLang="zh-CN" sz="2400" b="0" baseline="-25000">
                <a:solidFill>
                  <a:srgbClr val="000099"/>
                </a:solidFill>
                <a:ea typeface="宋体" pitchFamily="2" charset="-122"/>
              </a:endParaRPr>
            </a:p>
          </p:txBody>
        </p:sp>
        <p:sp>
          <p:nvSpPr>
            <p:cNvPr id="80907" name="Text Box 18"/>
            <p:cNvSpPr txBox="1">
              <a:spLocks noChangeArrowheads="1"/>
            </p:cNvSpPr>
            <p:nvPr/>
          </p:nvSpPr>
          <p:spPr bwMode="auto">
            <a:xfrm>
              <a:off x="3900" y="747"/>
              <a:ext cx="29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en-US" sz="2400" b="0">
                  <a:solidFill>
                    <a:srgbClr val="000099"/>
                  </a:solidFill>
                  <a:ea typeface="宋体" pitchFamily="2" charset="-122"/>
                </a:rPr>
                <a:t>L</a:t>
              </a:r>
              <a:r>
                <a:rPr kumimoji="1" lang="en-US" altLang="en-US" sz="2400" b="0" baseline="-25000">
                  <a:solidFill>
                    <a:srgbClr val="000099"/>
                  </a:solidFill>
                  <a:ea typeface="宋体" pitchFamily="2" charset="-122"/>
                </a:rPr>
                <a:t>2</a:t>
              </a:r>
              <a:endParaRPr kumimoji="1" lang="en-US" altLang="zh-CN" sz="2400" b="0">
                <a:solidFill>
                  <a:srgbClr val="000099"/>
                </a:solidFill>
                <a:ea typeface="宋体" pitchFamily="2" charset="-122"/>
              </a:endParaRPr>
            </a:p>
          </p:txBody>
        </p:sp>
        <p:sp>
          <p:nvSpPr>
            <p:cNvPr id="80908" name="Text Box 19"/>
            <p:cNvSpPr txBox="1">
              <a:spLocks noChangeArrowheads="1"/>
            </p:cNvSpPr>
            <p:nvPr/>
          </p:nvSpPr>
          <p:spPr bwMode="auto">
            <a:xfrm>
              <a:off x="4477" y="747"/>
              <a:ext cx="29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en-US" sz="2400" b="0">
                  <a:solidFill>
                    <a:srgbClr val="000099"/>
                  </a:solidFill>
                  <a:ea typeface="宋体" pitchFamily="2" charset="-122"/>
                </a:rPr>
                <a:t>L</a:t>
              </a:r>
              <a:r>
                <a:rPr kumimoji="1" lang="en-US" altLang="en-US" sz="2400" b="0" baseline="-25000">
                  <a:solidFill>
                    <a:srgbClr val="000099"/>
                  </a:solidFill>
                  <a:ea typeface="宋体" pitchFamily="2" charset="-122"/>
                </a:rPr>
                <a:t>1</a:t>
              </a:r>
              <a:endParaRPr kumimoji="1" lang="en-US" altLang="zh-CN" sz="2400" b="0" baseline="-25000">
                <a:solidFill>
                  <a:srgbClr val="000099"/>
                </a:solidFill>
                <a:ea typeface="宋体" pitchFamily="2" charset="-122"/>
              </a:endParaRPr>
            </a:p>
          </p:txBody>
        </p:sp>
        <p:sp>
          <p:nvSpPr>
            <p:cNvPr id="80909" name="Text Box 20"/>
            <p:cNvSpPr txBox="1">
              <a:spLocks noChangeArrowheads="1"/>
            </p:cNvSpPr>
            <p:nvPr/>
          </p:nvSpPr>
          <p:spPr bwMode="auto">
            <a:xfrm>
              <a:off x="3334" y="747"/>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FF0000"/>
                  </a:solidFill>
                  <a:ea typeface="宋体" pitchFamily="2" charset="-122"/>
                </a:rPr>
                <a:t>0</a:t>
              </a:r>
              <a:endParaRPr kumimoji="1" lang="zh-CN" altLang="zh-CN" sz="2400" b="0" baseline="-25000">
                <a:solidFill>
                  <a:srgbClr val="FF0000"/>
                </a:solidFill>
                <a:ea typeface="宋体" pitchFamily="2" charset="-122"/>
              </a:endParaRPr>
            </a:p>
          </p:txBody>
        </p:sp>
        <p:sp>
          <p:nvSpPr>
            <p:cNvPr id="80910" name="Text Box 21"/>
            <p:cNvSpPr txBox="1">
              <a:spLocks noChangeArrowheads="1"/>
            </p:cNvSpPr>
            <p:nvPr/>
          </p:nvSpPr>
          <p:spPr bwMode="auto">
            <a:xfrm>
              <a:off x="5039" y="747"/>
              <a:ext cx="29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en-US" sz="2400" b="0" dirty="0">
                  <a:solidFill>
                    <a:srgbClr val="000099"/>
                  </a:solidFill>
                  <a:ea typeface="宋体" pitchFamily="2" charset="-122"/>
                </a:rPr>
                <a:t>L</a:t>
              </a:r>
              <a:r>
                <a:rPr kumimoji="1" lang="en-US" altLang="en-US" sz="2400" b="0" baseline="-25000" dirty="0">
                  <a:solidFill>
                    <a:srgbClr val="000099"/>
                  </a:solidFill>
                  <a:ea typeface="宋体" pitchFamily="2" charset="-122"/>
                </a:rPr>
                <a:t>0</a:t>
              </a:r>
              <a:endParaRPr kumimoji="1" lang="en-US" altLang="zh-CN" sz="2400" b="0" baseline="-25000" dirty="0">
                <a:solidFill>
                  <a:srgbClr val="000099"/>
                </a:solidFill>
                <a:ea typeface="宋体" pitchFamily="2" charset="-122"/>
              </a:endParaRPr>
            </a:p>
          </p:txBody>
        </p:sp>
        <p:sp>
          <p:nvSpPr>
            <p:cNvPr id="80911" name="Rectangle 22"/>
            <p:cNvSpPr>
              <a:spLocks noChangeArrowheads="1"/>
            </p:cNvSpPr>
            <p:nvPr/>
          </p:nvSpPr>
          <p:spPr bwMode="auto">
            <a:xfrm>
              <a:off x="240" y="743"/>
              <a:ext cx="432"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0912" name="Text Box 23"/>
            <p:cNvSpPr txBox="1">
              <a:spLocks noChangeArrowheads="1"/>
            </p:cNvSpPr>
            <p:nvPr/>
          </p:nvSpPr>
          <p:spPr bwMode="auto">
            <a:xfrm>
              <a:off x="309" y="432"/>
              <a:ext cx="31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A</a:t>
              </a:r>
              <a:r>
                <a:rPr kumimoji="1" lang="en-US" altLang="zh-CN" sz="2400" b="0" baseline="-25000">
                  <a:solidFill>
                    <a:srgbClr val="000099"/>
                  </a:solidFill>
                  <a:ea typeface="宋体" pitchFamily="2" charset="-122"/>
                </a:rPr>
                <a:t>0</a:t>
              </a:r>
              <a:endParaRPr kumimoji="1" lang="en-US" altLang="zh-CN" sz="2400" b="0">
                <a:solidFill>
                  <a:srgbClr val="000099"/>
                </a:solidFill>
                <a:ea typeface="宋体" pitchFamily="2" charset="-122"/>
              </a:endParaRPr>
            </a:p>
          </p:txBody>
        </p:sp>
        <p:sp>
          <p:nvSpPr>
            <p:cNvPr id="80913" name="Text Box 24"/>
            <p:cNvSpPr txBox="1">
              <a:spLocks noChangeArrowheads="1"/>
            </p:cNvSpPr>
            <p:nvPr/>
          </p:nvSpPr>
          <p:spPr bwMode="auto">
            <a:xfrm>
              <a:off x="353" y="747"/>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0</a:t>
              </a:r>
            </a:p>
          </p:txBody>
        </p:sp>
      </p:grpSp>
      <p:sp>
        <p:nvSpPr>
          <p:cNvPr id="80901" name="Text Box 26"/>
          <p:cNvSpPr txBox="1">
            <a:spLocks noChangeArrowheads="1"/>
          </p:cNvSpPr>
          <p:nvPr/>
        </p:nvSpPr>
        <p:spPr bwMode="auto">
          <a:xfrm>
            <a:off x="522288" y="188913"/>
            <a:ext cx="73802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0" hangingPunct="0">
              <a:defRPr sz="2800" b="0">
                <a:solidFill>
                  <a:srgbClr val="000099"/>
                </a:solidFill>
                <a:latin typeface="+mn-lt"/>
                <a:ea typeface="+mn-ea"/>
              </a:defRPr>
            </a:lvl1pPr>
            <a:lvl2pPr eaLnBrk="0" hangingPunct="0">
              <a:defRPr sz="2800" b="1">
                <a:solidFill>
                  <a:srgbClr val="006699"/>
                </a:solidFill>
              </a:defRPr>
            </a:lvl2pPr>
            <a:lvl3pPr eaLnBrk="0" hangingPunct="0">
              <a:defRPr sz="2800" b="1">
                <a:solidFill>
                  <a:srgbClr val="006699"/>
                </a:solidFill>
              </a:defRPr>
            </a:lvl3pPr>
            <a:lvl4pPr eaLnBrk="0" hangingPunct="0">
              <a:defRPr sz="2800" b="1">
                <a:solidFill>
                  <a:srgbClr val="006699"/>
                </a:solidFill>
              </a:defRPr>
            </a:lvl4pPr>
            <a:lvl5pPr eaLnBrk="0" hangingPunct="0">
              <a:defRPr sz="2800" b="1">
                <a:solidFill>
                  <a:srgbClr val="006699"/>
                </a:solidFill>
              </a:defRPr>
            </a:lvl5pPr>
            <a:lvl6pPr marL="457200" fontAlgn="base">
              <a:spcBef>
                <a:spcPct val="0"/>
              </a:spcBef>
              <a:spcAft>
                <a:spcPct val="0"/>
              </a:spcAft>
              <a:defRPr sz="2800" b="1">
                <a:solidFill>
                  <a:srgbClr val="006699"/>
                </a:solidFill>
              </a:defRPr>
            </a:lvl6pPr>
            <a:lvl7pPr marL="914400" fontAlgn="base">
              <a:spcBef>
                <a:spcPct val="0"/>
              </a:spcBef>
              <a:spcAft>
                <a:spcPct val="0"/>
              </a:spcAft>
              <a:defRPr sz="2800" b="1">
                <a:solidFill>
                  <a:srgbClr val="006699"/>
                </a:solidFill>
              </a:defRPr>
            </a:lvl7pPr>
            <a:lvl8pPr marL="1371600" fontAlgn="base">
              <a:spcBef>
                <a:spcPct val="0"/>
              </a:spcBef>
              <a:spcAft>
                <a:spcPct val="0"/>
              </a:spcAft>
              <a:defRPr sz="2800" b="1">
                <a:solidFill>
                  <a:srgbClr val="006699"/>
                </a:solidFill>
              </a:defRPr>
            </a:lvl8pPr>
            <a:lvl9pPr marL="1828800" fontAlgn="base">
              <a:spcBef>
                <a:spcPct val="0"/>
              </a:spcBef>
              <a:spcAft>
                <a:spcPct val="0"/>
              </a:spcAft>
              <a:defRPr sz="2800" b="1">
                <a:solidFill>
                  <a:srgbClr val="006699"/>
                </a:solidFill>
              </a:defRPr>
            </a:lvl9pPr>
          </a:lstStyle>
          <a:p>
            <a:r>
              <a:rPr lang="en-US" altLang="zh-CN" dirty="0"/>
              <a:t>OCW2 </a:t>
            </a:r>
            <a:r>
              <a:rPr lang="zh-CN" altLang="en-US" dirty="0"/>
              <a:t>设置优先级循环方式和中断结束方式</a:t>
            </a:r>
          </a:p>
        </p:txBody>
      </p:sp>
      <p:pic>
        <p:nvPicPr>
          <p:cNvPr id="27" name="图片 26">
            <a:hlinkClick r:id="" action="ppaction://hlinkshowjump?jump=lastslideviewed"/>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2440" y="6393910"/>
            <a:ext cx="410465" cy="410465"/>
          </a:xfrm>
          <a:prstGeom prst="rect">
            <a:avLst/>
          </a:prstGeom>
        </p:spPr>
      </p:pic>
    </p:spTree>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8766" name="Group 46"/>
          <p:cNvGraphicFramePr>
            <a:graphicFrameLocks noGrp="1"/>
          </p:cNvGraphicFramePr>
          <p:nvPr>
            <p:ph/>
            <p:extLst>
              <p:ext uri="{D42A27DB-BD31-4B8C-83A1-F6EECF244321}">
                <p14:modId xmlns:p14="http://schemas.microsoft.com/office/powerpoint/2010/main" val="2344729842"/>
              </p:ext>
            </p:extLst>
          </p:nvPr>
        </p:nvGraphicFramePr>
        <p:xfrm>
          <a:off x="251520" y="1088740"/>
          <a:ext cx="8640960" cy="4884053"/>
        </p:xfrm>
        <a:graphic>
          <a:graphicData uri="http://schemas.openxmlformats.org/drawingml/2006/table">
            <a:tbl>
              <a:tblPr>
                <a:noFill/>
                <a:tableStyleId>{69CF1AB2-1976-4502-BF36-3FF5EA218861}</a:tableStyleId>
              </a:tblPr>
              <a:tblGrid>
                <a:gridCol w="3690410"/>
                <a:gridCol w="4950550"/>
              </a:tblGrid>
              <a:tr h="540060">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u="none" strike="noStrike" cap="none" normalizeH="0" baseline="0" dirty="0" smtClean="0">
                          <a:ln>
                            <a:noFill/>
                          </a:ln>
                          <a:solidFill>
                            <a:srgbClr val="FF0000"/>
                          </a:solidFill>
                          <a:effectLst/>
                        </a:rPr>
                        <a:t>R  SL  EOI   0   0   L2   L1   L0 </a:t>
                      </a:r>
                      <a:endParaRPr kumimoji="0" lang="en-US" altLang="zh-CN" sz="2000" b="0" i="0" u="none" strike="noStrike" cap="none" normalizeH="0" baseline="0" dirty="0" smtClean="0">
                        <a:ln>
                          <a:noFill/>
                        </a:ln>
                        <a:solidFill>
                          <a:srgbClr val="FF0000"/>
                        </a:solidFill>
                        <a:effectLst/>
                        <a:latin typeface="Arial" charset="0"/>
                        <a:ea typeface="幼圆" pitchFamily="49" charset="-122"/>
                      </a:endParaRPr>
                    </a:p>
                  </a:txBody>
                  <a:tcPr marT="45727" marB="45727" anchor="ctr" horzOverflow="overflow">
                    <a:solidFill>
                      <a:srgbClr val="FFFFCC"/>
                    </a:solid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u="none" strike="noStrike" cap="none" normalizeH="0" baseline="0" dirty="0" smtClean="0">
                          <a:ln>
                            <a:noFill/>
                          </a:ln>
                          <a:solidFill>
                            <a:srgbClr val="FF0000"/>
                          </a:solidFill>
                          <a:effectLst/>
                        </a:rPr>
                        <a:t> </a:t>
                      </a:r>
                      <a:r>
                        <a:rPr kumimoji="0" lang="zh-CN" altLang="en-US" sz="2400" b="0" u="none" strike="noStrike" cap="none" normalizeH="0" baseline="0" dirty="0" smtClean="0">
                          <a:ln>
                            <a:noFill/>
                          </a:ln>
                          <a:solidFill>
                            <a:srgbClr val="FF0000"/>
                          </a:solidFill>
                          <a:effectLst/>
                        </a:rPr>
                        <a:t>功能</a:t>
                      </a:r>
                      <a:endParaRPr kumimoji="0" lang="zh-CN" altLang="en-US" sz="2400" b="0" i="0" u="none" strike="noStrike" cap="none" normalizeH="0" baseline="0" dirty="0" smtClean="0">
                        <a:ln>
                          <a:noFill/>
                        </a:ln>
                        <a:solidFill>
                          <a:srgbClr val="FF0000"/>
                        </a:solidFill>
                        <a:effectLst/>
                        <a:latin typeface="Arial" charset="0"/>
                        <a:ea typeface="幼圆" pitchFamily="49" charset="-122"/>
                      </a:endParaRPr>
                    </a:p>
                  </a:txBody>
                  <a:tcPr marT="45727" marB="45727" horzOverflow="overflow">
                    <a:solidFill>
                      <a:srgbClr val="FFFFCC"/>
                    </a:solidFill>
                  </a:tcPr>
                </a:tc>
              </a:tr>
              <a:tr h="532896">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0" u="none" strike="noStrike" cap="none" normalizeH="0" baseline="0" dirty="0" smtClean="0">
                          <a:ln>
                            <a:noFill/>
                          </a:ln>
                          <a:solidFill>
                            <a:srgbClr val="000099"/>
                          </a:solidFill>
                          <a:effectLst/>
                        </a:rPr>
                        <a:t> 0   0      0     0   0    0     0     0</a:t>
                      </a:r>
                      <a:endParaRPr kumimoji="0" lang="en-US" altLang="zh-CN" sz="2000" b="0" i="0" u="none" strike="noStrike" cap="none" normalizeH="0" baseline="0" dirty="0" smtClean="0">
                        <a:ln>
                          <a:noFill/>
                        </a:ln>
                        <a:solidFill>
                          <a:srgbClr val="000099"/>
                        </a:solidFill>
                        <a:effectLst/>
                        <a:latin typeface="Arial" charset="0"/>
                        <a:ea typeface="幼圆" pitchFamily="49" charset="-122"/>
                      </a:endParaRPr>
                    </a:p>
                  </a:txBody>
                  <a:tcPr marT="45727" marB="45727" anchor="ctr" horzOverflow="overflow"/>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400" b="0" u="none" strike="noStrike" cap="none" normalizeH="0" baseline="0" dirty="0" smtClean="0">
                          <a:ln>
                            <a:noFill/>
                          </a:ln>
                          <a:solidFill>
                            <a:srgbClr val="000099"/>
                          </a:solidFill>
                          <a:effectLst/>
                        </a:rPr>
                        <a:t>自动</a:t>
                      </a:r>
                      <a:r>
                        <a:rPr kumimoji="0" lang="en-US" altLang="zh-CN" sz="2400" b="0" u="none" strike="noStrike" cap="none" normalizeH="0" baseline="0" dirty="0" smtClean="0">
                          <a:ln>
                            <a:noFill/>
                          </a:ln>
                          <a:solidFill>
                            <a:srgbClr val="000099"/>
                          </a:solidFill>
                          <a:effectLst/>
                        </a:rPr>
                        <a:t>EOI</a:t>
                      </a:r>
                      <a:r>
                        <a:rPr kumimoji="0" lang="zh-CN" altLang="en-US" sz="2400" b="0" u="none" strike="noStrike" cap="none" normalizeH="0" baseline="0" dirty="0" smtClean="0">
                          <a:ln>
                            <a:noFill/>
                          </a:ln>
                          <a:solidFill>
                            <a:srgbClr val="000099"/>
                          </a:solidFill>
                          <a:effectLst/>
                        </a:rPr>
                        <a:t>、优先权固定命令</a:t>
                      </a:r>
                      <a:endParaRPr kumimoji="0" lang="zh-CN" altLang="en-US" sz="2400" b="0" i="0" u="none" strike="noStrike" cap="none" normalizeH="0" baseline="0" dirty="0" smtClean="0">
                        <a:ln>
                          <a:noFill/>
                        </a:ln>
                        <a:solidFill>
                          <a:srgbClr val="000099"/>
                        </a:solidFill>
                        <a:effectLst/>
                        <a:latin typeface="Arial" charset="0"/>
                        <a:ea typeface="幼圆" pitchFamily="49" charset="-122"/>
                      </a:endParaRPr>
                    </a:p>
                  </a:txBody>
                  <a:tcPr marT="45727" marB="45727" horzOverflow="overflow"/>
                </a:tc>
              </a:tr>
              <a:tr h="525732">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0" u="none" strike="noStrike" cap="none" normalizeH="0" baseline="0" dirty="0" smtClean="0">
                          <a:ln>
                            <a:noFill/>
                          </a:ln>
                          <a:solidFill>
                            <a:srgbClr val="000099"/>
                          </a:solidFill>
                          <a:effectLst/>
                        </a:rPr>
                        <a:t> 0   0      1     0   0    0     0     0</a:t>
                      </a:r>
                      <a:endParaRPr kumimoji="0" lang="en-US" altLang="zh-CN" sz="2000" b="0" i="0" u="none" strike="noStrike" cap="none" normalizeH="0" baseline="0" dirty="0" smtClean="0">
                        <a:ln>
                          <a:noFill/>
                        </a:ln>
                        <a:solidFill>
                          <a:srgbClr val="000099"/>
                        </a:solidFill>
                        <a:effectLst/>
                        <a:latin typeface="Arial" charset="0"/>
                        <a:ea typeface="幼圆" pitchFamily="49" charset="-122"/>
                      </a:endParaRPr>
                    </a:p>
                  </a:txBody>
                  <a:tcPr marL="90000" marR="90000" marT="46807" marB="46807" anchor="ctr" horzOverflow="overflow"/>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200" b="0" u="none" strike="noStrike" cap="none" normalizeH="0" baseline="0" dirty="0" smtClean="0">
                          <a:ln>
                            <a:noFill/>
                          </a:ln>
                          <a:solidFill>
                            <a:srgbClr val="000099"/>
                          </a:solidFill>
                          <a:effectLst/>
                        </a:rPr>
                        <a:t>优先权固定方式时的中断结束命令</a:t>
                      </a:r>
                      <a:endParaRPr kumimoji="0" lang="zh-CN" altLang="en-US" sz="2200" b="0" i="0" u="none" strike="noStrike" cap="none" normalizeH="0" baseline="0" dirty="0" smtClean="0">
                        <a:ln>
                          <a:noFill/>
                        </a:ln>
                        <a:solidFill>
                          <a:srgbClr val="000099"/>
                        </a:solidFill>
                        <a:effectLst/>
                        <a:latin typeface="Arial" charset="0"/>
                        <a:ea typeface="幼圆" pitchFamily="49" charset="-122"/>
                      </a:endParaRPr>
                    </a:p>
                  </a:txBody>
                  <a:tcPr marT="45727" marB="45727" anchor="ctr" horzOverflow="overflow"/>
                </a:tc>
              </a:tr>
              <a:tr h="526735">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0" u="none" strike="noStrike" cap="none" normalizeH="0" baseline="0" dirty="0" smtClean="0">
                          <a:ln>
                            <a:noFill/>
                          </a:ln>
                          <a:solidFill>
                            <a:srgbClr val="000099"/>
                          </a:solidFill>
                          <a:effectLst/>
                        </a:rPr>
                        <a:t> 0   1      1     0   0   L2   L1   L0</a:t>
                      </a:r>
                      <a:endParaRPr kumimoji="0" lang="en-US" altLang="zh-CN" sz="2000" b="0" i="0" u="none" strike="noStrike" cap="none" normalizeH="0" baseline="0" dirty="0" smtClean="0">
                        <a:ln>
                          <a:noFill/>
                        </a:ln>
                        <a:solidFill>
                          <a:srgbClr val="000099"/>
                        </a:solidFill>
                        <a:effectLst/>
                        <a:latin typeface="Arial" charset="0"/>
                        <a:ea typeface="幼圆" pitchFamily="49" charset="-122"/>
                      </a:endParaRPr>
                    </a:p>
                  </a:txBody>
                  <a:tcPr marL="90000" marR="90000" marT="46807" marB="46807" anchor="ctr" horzOverflow="overflow"/>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400" b="0" u="none" strike="noStrike" cap="none" normalizeH="0" baseline="0" dirty="0" smtClean="0">
                          <a:ln>
                            <a:noFill/>
                          </a:ln>
                          <a:solidFill>
                            <a:srgbClr val="000099"/>
                          </a:solidFill>
                          <a:effectLst/>
                        </a:rPr>
                        <a:t>特殊</a:t>
                      </a:r>
                      <a:r>
                        <a:rPr kumimoji="0" lang="en-US" altLang="zh-CN" sz="2400" b="0" u="none" strike="noStrike" cap="none" normalizeH="0" baseline="0" dirty="0" smtClean="0">
                          <a:ln>
                            <a:noFill/>
                          </a:ln>
                          <a:solidFill>
                            <a:srgbClr val="000099"/>
                          </a:solidFill>
                          <a:effectLst/>
                        </a:rPr>
                        <a:t>EOI</a:t>
                      </a:r>
                      <a:r>
                        <a:rPr kumimoji="0" lang="zh-CN" altLang="en-US" sz="2400" b="0" u="none" strike="noStrike" cap="none" normalizeH="0" baseline="0" dirty="0" smtClean="0">
                          <a:ln>
                            <a:noFill/>
                          </a:ln>
                          <a:solidFill>
                            <a:srgbClr val="000099"/>
                          </a:solidFill>
                          <a:effectLst/>
                        </a:rPr>
                        <a:t>命令</a:t>
                      </a:r>
                      <a:endParaRPr kumimoji="0" lang="zh-CN" altLang="en-US" sz="2400" b="0" i="0" u="none" strike="noStrike" cap="none" normalizeH="0" baseline="0" dirty="0" smtClean="0">
                        <a:ln>
                          <a:noFill/>
                        </a:ln>
                        <a:solidFill>
                          <a:srgbClr val="000099"/>
                        </a:solidFill>
                        <a:effectLst/>
                        <a:latin typeface="Arial" charset="0"/>
                        <a:ea typeface="幼圆" pitchFamily="49" charset="-122"/>
                      </a:endParaRPr>
                    </a:p>
                  </a:txBody>
                  <a:tcPr marT="45727" marB="45727" horzOverflow="overflow"/>
                </a:tc>
              </a:tr>
              <a:tr h="540060">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0" u="none" strike="noStrike" cap="none" normalizeH="0" baseline="0" dirty="0" smtClean="0">
                          <a:ln>
                            <a:noFill/>
                          </a:ln>
                          <a:solidFill>
                            <a:srgbClr val="000099"/>
                          </a:solidFill>
                          <a:effectLst/>
                        </a:rPr>
                        <a:t> 1   0      0     0   0     0     0     0</a:t>
                      </a:r>
                      <a:endParaRPr kumimoji="0" lang="en-US" altLang="zh-CN" sz="2000" b="0" i="0" u="none" strike="noStrike" cap="none" normalizeH="0" baseline="0" dirty="0" smtClean="0">
                        <a:ln>
                          <a:noFill/>
                        </a:ln>
                        <a:solidFill>
                          <a:srgbClr val="000099"/>
                        </a:solidFill>
                        <a:effectLst/>
                        <a:latin typeface="Arial" charset="0"/>
                        <a:ea typeface="幼圆" pitchFamily="49" charset="-122"/>
                      </a:endParaRPr>
                    </a:p>
                  </a:txBody>
                  <a:tcPr marL="90000" marR="90000" marT="46807" marB="46807" anchor="ctr" horzOverflow="overflow"/>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400" b="0" u="none" strike="noStrike" cap="none" normalizeH="0" baseline="0" dirty="0" smtClean="0">
                          <a:ln>
                            <a:noFill/>
                          </a:ln>
                          <a:solidFill>
                            <a:srgbClr val="000099"/>
                          </a:solidFill>
                          <a:effectLst/>
                        </a:rPr>
                        <a:t>优先权自动轮转命令</a:t>
                      </a:r>
                      <a:endParaRPr kumimoji="0" lang="zh-CN" altLang="en-US" sz="2400" b="0" i="0" u="none" strike="noStrike" cap="none" normalizeH="0" baseline="0" dirty="0" smtClean="0">
                        <a:ln>
                          <a:noFill/>
                        </a:ln>
                        <a:solidFill>
                          <a:srgbClr val="000099"/>
                        </a:solidFill>
                        <a:effectLst/>
                        <a:latin typeface="Arial" charset="0"/>
                        <a:ea typeface="幼圆" pitchFamily="49" charset="-122"/>
                      </a:endParaRPr>
                    </a:p>
                  </a:txBody>
                  <a:tcPr marT="45727" marB="45727" anchor="ctr" horzOverflow="overflow"/>
                </a:tc>
              </a:tr>
              <a:tr h="787880">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0" u="none" strike="noStrike" cap="none" normalizeH="0" baseline="0" dirty="0" smtClean="0">
                          <a:ln>
                            <a:noFill/>
                          </a:ln>
                          <a:solidFill>
                            <a:srgbClr val="000099"/>
                          </a:solidFill>
                          <a:effectLst/>
                        </a:rPr>
                        <a:t> 1   0      1     0   0     0     0     0</a:t>
                      </a:r>
                      <a:endParaRPr kumimoji="0" lang="en-US" altLang="zh-CN" sz="2000" b="0" i="0" u="none" strike="noStrike" cap="none" normalizeH="0" baseline="0" dirty="0" smtClean="0">
                        <a:ln>
                          <a:noFill/>
                        </a:ln>
                        <a:solidFill>
                          <a:srgbClr val="000099"/>
                        </a:solidFill>
                        <a:effectLst/>
                        <a:latin typeface="Arial" charset="0"/>
                        <a:ea typeface="幼圆" pitchFamily="49" charset="-122"/>
                      </a:endParaRPr>
                    </a:p>
                  </a:txBody>
                  <a:tcPr marL="90000" marR="90000" marT="46807" marB="46807" anchor="ctr" horzOverflow="overflow"/>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400" b="0" u="none" strike="noStrike" cap="none" normalizeH="0" baseline="0" dirty="0" smtClean="0">
                          <a:ln>
                            <a:noFill/>
                          </a:ln>
                          <a:solidFill>
                            <a:srgbClr val="000099"/>
                          </a:solidFill>
                          <a:effectLst/>
                        </a:rPr>
                        <a:t>非自动</a:t>
                      </a:r>
                      <a:r>
                        <a:rPr kumimoji="0" lang="en-US" altLang="zh-CN" sz="2400" b="0" u="none" strike="noStrike" cap="none" normalizeH="0" baseline="0" dirty="0" smtClean="0">
                          <a:ln>
                            <a:noFill/>
                          </a:ln>
                          <a:solidFill>
                            <a:srgbClr val="000099"/>
                          </a:solidFill>
                          <a:effectLst/>
                        </a:rPr>
                        <a:t>EOI[</a:t>
                      </a:r>
                      <a:r>
                        <a:rPr kumimoji="0" lang="zh-CN" altLang="en-US" sz="2400" b="0" u="none" strike="noStrike" cap="none" normalizeH="0" baseline="0" dirty="0" smtClean="0">
                          <a:ln>
                            <a:noFill/>
                          </a:ln>
                          <a:solidFill>
                            <a:srgbClr val="000099"/>
                          </a:solidFill>
                          <a:effectLst/>
                        </a:rPr>
                        <a:t>不指定</a:t>
                      </a:r>
                      <a:r>
                        <a:rPr kumimoji="0" lang="en-US" altLang="zh-CN" sz="2400" b="0" u="none" strike="noStrike" cap="none" normalizeH="0" baseline="0" dirty="0" smtClean="0">
                          <a:ln>
                            <a:noFill/>
                          </a:ln>
                          <a:solidFill>
                            <a:srgbClr val="000099"/>
                          </a:solidFill>
                          <a:effectLst/>
                        </a:rPr>
                        <a:t>] </a:t>
                      </a:r>
                      <a:r>
                        <a:rPr kumimoji="0" lang="zh-CN" altLang="en-US" sz="2400" b="0" u="none" strike="noStrike" cap="none" normalizeH="0" baseline="0" dirty="0" smtClean="0">
                          <a:ln>
                            <a:noFill/>
                          </a:ln>
                          <a:solidFill>
                            <a:srgbClr val="000099"/>
                          </a:solidFill>
                          <a:effectLst/>
                        </a:rPr>
                        <a:t>、优先权自动轮转命令</a:t>
                      </a:r>
                      <a:endParaRPr kumimoji="0" lang="zh-CN" altLang="en-US" sz="2400" b="0" i="0" u="none" strike="noStrike" cap="none" normalizeH="0" baseline="0" dirty="0" smtClean="0">
                        <a:ln>
                          <a:noFill/>
                        </a:ln>
                        <a:solidFill>
                          <a:srgbClr val="000099"/>
                        </a:solidFill>
                        <a:effectLst/>
                        <a:latin typeface="Arial" charset="0"/>
                        <a:ea typeface="幼圆" pitchFamily="49" charset="-122"/>
                      </a:endParaRPr>
                    </a:p>
                  </a:txBody>
                  <a:tcPr marT="45727" marB="45727" horzOverflow="overflow"/>
                </a:tc>
              </a:tr>
              <a:tr h="787880">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0" u="none" strike="noStrike" cap="none" normalizeH="0" baseline="0" dirty="0" smtClean="0">
                          <a:ln>
                            <a:noFill/>
                          </a:ln>
                          <a:solidFill>
                            <a:srgbClr val="000099"/>
                          </a:solidFill>
                          <a:effectLst/>
                        </a:rPr>
                        <a:t> 1   1      1     0   0   L2   L1   L0</a:t>
                      </a:r>
                      <a:endParaRPr kumimoji="0" lang="en-US" altLang="zh-CN" sz="2000" b="0" i="0" u="none" strike="noStrike" cap="none" normalizeH="0" baseline="0" dirty="0" smtClean="0">
                        <a:ln>
                          <a:noFill/>
                        </a:ln>
                        <a:solidFill>
                          <a:srgbClr val="000099"/>
                        </a:solidFill>
                        <a:effectLst/>
                        <a:latin typeface="Arial" charset="0"/>
                        <a:ea typeface="幼圆" pitchFamily="49" charset="-122"/>
                      </a:endParaRPr>
                    </a:p>
                  </a:txBody>
                  <a:tcPr marL="90000" marR="90000" marT="46807" marB="46807" anchor="ctr" horzOverflow="overflow"/>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400" b="0" u="none" strike="noStrike" cap="none" normalizeH="0" baseline="0" dirty="0" smtClean="0">
                          <a:ln>
                            <a:noFill/>
                          </a:ln>
                          <a:solidFill>
                            <a:srgbClr val="000099"/>
                          </a:solidFill>
                          <a:effectLst/>
                        </a:rPr>
                        <a:t>非自动</a:t>
                      </a:r>
                      <a:r>
                        <a:rPr kumimoji="0" lang="en-US" altLang="zh-CN" sz="2400" b="0" u="none" strike="noStrike" cap="none" normalizeH="0" baseline="0" dirty="0" smtClean="0">
                          <a:ln>
                            <a:noFill/>
                          </a:ln>
                          <a:solidFill>
                            <a:srgbClr val="000099"/>
                          </a:solidFill>
                          <a:effectLst/>
                        </a:rPr>
                        <a:t>EOI[</a:t>
                      </a:r>
                      <a:r>
                        <a:rPr kumimoji="0" lang="zh-CN" altLang="en-US" sz="2400" b="0" u="none" strike="noStrike" cap="none" normalizeH="0" baseline="0" dirty="0" smtClean="0">
                          <a:ln>
                            <a:noFill/>
                          </a:ln>
                          <a:solidFill>
                            <a:srgbClr val="000099"/>
                          </a:solidFill>
                          <a:effectLst/>
                        </a:rPr>
                        <a:t>指定</a:t>
                      </a:r>
                      <a:r>
                        <a:rPr kumimoji="0" lang="en-US" altLang="zh-CN" sz="2400" b="0" u="none" strike="noStrike" cap="none" normalizeH="0" baseline="0" dirty="0" smtClean="0">
                          <a:ln>
                            <a:noFill/>
                          </a:ln>
                          <a:solidFill>
                            <a:srgbClr val="000099"/>
                          </a:solidFill>
                          <a:effectLst/>
                        </a:rPr>
                        <a:t>] </a:t>
                      </a:r>
                      <a:r>
                        <a:rPr kumimoji="0" lang="zh-CN" altLang="en-US" sz="2400" b="0" u="none" strike="noStrike" cap="none" normalizeH="0" baseline="0" dirty="0" smtClean="0">
                          <a:ln>
                            <a:noFill/>
                          </a:ln>
                          <a:solidFill>
                            <a:srgbClr val="000099"/>
                          </a:solidFill>
                          <a:effectLst/>
                        </a:rPr>
                        <a:t>、优先权指定轮转命令</a:t>
                      </a:r>
                      <a:endParaRPr kumimoji="0" lang="zh-CN" altLang="en-US" sz="2400" b="0" i="0" u="none" strike="noStrike" cap="none" normalizeH="0" baseline="0" dirty="0" smtClean="0">
                        <a:ln>
                          <a:noFill/>
                        </a:ln>
                        <a:solidFill>
                          <a:srgbClr val="000099"/>
                        </a:solidFill>
                        <a:effectLst/>
                        <a:latin typeface="Arial" charset="0"/>
                        <a:ea typeface="幼圆" pitchFamily="49" charset="-122"/>
                      </a:endParaRPr>
                    </a:p>
                  </a:txBody>
                  <a:tcPr marT="45727" marB="45727" horzOverflow="overflow"/>
                </a:tc>
              </a:tr>
              <a:tr h="572622">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000" b="0" u="none" strike="noStrike" cap="none" normalizeH="0" baseline="0" dirty="0" smtClean="0">
                          <a:ln>
                            <a:noFill/>
                          </a:ln>
                          <a:solidFill>
                            <a:srgbClr val="000099"/>
                          </a:solidFill>
                          <a:effectLst/>
                        </a:rPr>
                        <a:t> 1   1      0     0   0   L2   L1   L0</a:t>
                      </a:r>
                      <a:endParaRPr kumimoji="0" lang="en-US" altLang="zh-CN" sz="2000" b="0" i="0" u="none" strike="noStrike" cap="none" normalizeH="0" baseline="0" dirty="0" smtClean="0">
                        <a:ln>
                          <a:noFill/>
                        </a:ln>
                        <a:solidFill>
                          <a:srgbClr val="000099"/>
                        </a:solidFill>
                        <a:effectLst/>
                        <a:latin typeface="Arial" charset="0"/>
                        <a:ea typeface="幼圆" pitchFamily="49" charset="-122"/>
                      </a:endParaRPr>
                    </a:p>
                  </a:txBody>
                  <a:tcPr marL="90000" marR="90000" marT="46807" marB="46807" anchor="ctr" horzOverflow="overflow"/>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400" b="0" u="none" strike="noStrike" cap="none" normalizeH="0" baseline="0" dirty="0" smtClean="0">
                          <a:ln>
                            <a:noFill/>
                          </a:ln>
                          <a:solidFill>
                            <a:srgbClr val="000099"/>
                          </a:solidFill>
                          <a:effectLst/>
                        </a:rPr>
                        <a:t>自动</a:t>
                      </a:r>
                      <a:r>
                        <a:rPr kumimoji="0" lang="en-US" altLang="zh-CN" sz="2400" b="0" u="none" strike="noStrike" cap="none" normalizeH="0" baseline="0" dirty="0" smtClean="0">
                          <a:ln>
                            <a:noFill/>
                          </a:ln>
                          <a:solidFill>
                            <a:srgbClr val="000099"/>
                          </a:solidFill>
                          <a:effectLst/>
                        </a:rPr>
                        <a:t>EOI</a:t>
                      </a:r>
                      <a:r>
                        <a:rPr kumimoji="0" lang="zh-CN" altLang="en-US" sz="2400" b="0" u="none" strike="noStrike" cap="none" normalizeH="0" baseline="0" dirty="0" smtClean="0">
                          <a:ln>
                            <a:noFill/>
                          </a:ln>
                          <a:solidFill>
                            <a:srgbClr val="000099"/>
                          </a:solidFill>
                          <a:effectLst/>
                        </a:rPr>
                        <a:t>、优先权指定轮转命令</a:t>
                      </a:r>
                      <a:endParaRPr kumimoji="0" lang="zh-CN" altLang="en-US" sz="2400" b="0" i="0" u="none" strike="noStrike" cap="none" normalizeH="0" baseline="0" dirty="0" smtClean="0">
                        <a:ln>
                          <a:noFill/>
                        </a:ln>
                        <a:solidFill>
                          <a:srgbClr val="000099"/>
                        </a:solidFill>
                        <a:effectLst/>
                        <a:latin typeface="Arial" charset="0"/>
                        <a:ea typeface="幼圆" pitchFamily="49" charset="-122"/>
                      </a:endParaRPr>
                    </a:p>
                  </a:txBody>
                  <a:tcPr marT="45727" marB="45727" anchor="ctr" horzOverflow="overflow"/>
                </a:tc>
              </a:tr>
            </a:tbl>
          </a:graphicData>
        </a:graphic>
      </p:graphicFrame>
    </p:spTree>
  </p:cSld>
  <p:clrMapOvr>
    <a:masterClrMapping/>
  </p:clrMapOvr>
  <p:transition>
    <p:random/>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xfrm>
            <a:off x="476545" y="2393885"/>
            <a:ext cx="8189912" cy="3511550"/>
          </a:xfrm>
          <a:noFill/>
        </p:spPr>
        <p:txBody>
          <a:bodyPr lIns="92075" tIns="46038" rIns="92075" bIns="46038"/>
          <a:lstStyle/>
          <a:p>
            <a:pPr eaLnBrk="1" hangingPunct="1"/>
            <a:r>
              <a:rPr lang="zh-CN" altLang="en-US" dirty="0" smtClean="0">
                <a:solidFill>
                  <a:srgbClr val="000099"/>
                </a:solidFill>
              </a:rPr>
              <a:t>对</a:t>
            </a:r>
            <a:r>
              <a:rPr lang="en-US" altLang="zh-CN" dirty="0" smtClean="0">
                <a:solidFill>
                  <a:srgbClr val="000099"/>
                </a:solidFill>
              </a:rPr>
              <a:t>A</a:t>
            </a:r>
            <a:r>
              <a:rPr lang="en-US" altLang="zh-CN" baseline="-25000" dirty="0" smtClean="0">
                <a:solidFill>
                  <a:srgbClr val="000099"/>
                </a:solidFill>
              </a:rPr>
              <a:t>0</a:t>
            </a:r>
            <a:r>
              <a:rPr lang="en-US" altLang="zh-CN" dirty="0" smtClean="0">
                <a:solidFill>
                  <a:srgbClr val="000099"/>
                </a:solidFill>
              </a:rPr>
              <a:t>=0</a:t>
            </a:r>
            <a:r>
              <a:rPr lang="zh-CN" altLang="en-US" dirty="0" smtClean="0">
                <a:solidFill>
                  <a:srgbClr val="000099"/>
                </a:solidFill>
              </a:rPr>
              <a:t>端口写入</a:t>
            </a:r>
            <a:r>
              <a:rPr lang="en-US" altLang="zh-CN" dirty="0" smtClean="0">
                <a:solidFill>
                  <a:srgbClr val="000099"/>
                </a:solidFill>
              </a:rPr>
              <a:t>D4D3=01</a:t>
            </a:r>
            <a:r>
              <a:rPr lang="zh-CN" altLang="en-US" dirty="0" smtClean="0">
                <a:solidFill>
                  <a:srgbClr val="000099"/>
                </a:solidFill>
              </a:rPr>
              <a:t>的数据，表示是</a:t>
            </a:r>
            <a:r>
              <a:rPr lang="en-US" altLang="en-US" dirty="0" smtClean="0">
                <a:solidFill>
                  <a:srgbClr val="000099"/>
                </a:solidFill>
              </a:rPr>
              <a:t>OCW</a:t>
            </a:r>
            <a:r>
              <a:rPr lang="en-US" altLang="en-US" baseline="-25000" dirty="0" smtClean="0">
                <a:solidFill>
                  <a:srgbClr val="000099"/>
                </a:solidFill>
              </a:rPr>
              <a:t>3</a:t>
            </a:r>
            <a:endParaRPr lang="en-US" altLang="zh-CN" dirty="0" smtClean="0">
              <a:solidFill>
                <a:srgbClr val="000099"/>
              </a:solidFill>
            </a:endParaRPr>
          </a:p>
          <a:p>
            <a:pPr eaLnBrk="1" hangingPunct="1">
              <a:spcBef>
                <a:spcPts val="1800"/>
              </a:spcBef>
              <a:spcAft>
                <a:spcPts val="600"/>
              </a:spcAft>
              <a:buFontTx/>
              <a:buNone/>
            </a:pPr>
            <a:r>
              <a:rPr lang="en-US" altLang="zh-CN" dirty="0" smtClean="0">
                <a:solidFill>
                  <a:srgbClr val="000099"/>
                </a:solidFill>
              </a:rPr>
              <a:t>OCW</a:t>
            </a:r>
            <a:r>
              <a:rPr lang="en-US" altLang="zh-CN" baseline="-25000" dirty="0" smtClean="0">
                <a:solidFill>
                  <a:srgbClr val="000099"/>
                </a:solidFill>
              </a:rPr>
              <a:t>3</a:t>
            </a:r>
            <a:r>
              <a:rPr lang="en-US" altLang="zh-CN" dirty="0" smtClean="0">
                <a:solidFill>
                  <a:srgbClr val="000099"/>
                </a:solidFill>
              </a:rPr>
              <a:t> </a:t>
            </a:r>
            <a:r>
              <a:rPr lang="zh-CN" altLang="en-US" dirty="0" smtClean="0">
                <a:solidFill>
                  <a:srgbClr val="000099"/>
                </a:solidFill>
              </a:rPr>
              <a:t>的功能有三个方面</a:t>
            </a:r>
          </a:p>
          <a:p>
            <a:pPr eaLnBrk="1" hangingPunct="1"/>
            <a:r>
              <a:rPr lang="zh-CN" altLang="en-US" dirty="0" smtClean="0">
                <a:solidFill>
                  <a:srgbClr val="000099"/>
                </a:solidFill>
              </a:rPr>
              <a:t>设置和撤销特殊屏蔽方式</a:t>
            </a:r>
          </a:p>
          <a:p>
            <a:pPr eaLnBrk="1" hangingPunct="1"/>
            <a:r>
              <a:rPr lang="zh-CN" altLang="en-US" dirty="0" smtClean="0">
                <a:solidFill>
                  <a:srgbClr val="000099"/>
                </a:solidFill>
              </a:rPr>
              <a:t>设置对</a:t>
            </a:r>
            <a:r>
              <a:rPr lang="en-US" altLang="zh-CN" dirty="0" smtClean="0">
                <a:solidFill>
                  <a:srgbClr val="000099"/>
                </a:solidFill>
              </a:rPr>
              <a:t>8259A</a:t>
            </a:r>
            <a:r>
              <a:rPr lang="zh-CN" altLang="en-US" dirty="0" smtClean="0">
                <a:solidFill>
                  <a:srgbClr val="000099"/>
                </a:solidFill>
              </a:rPr>
              <a:t>内部寄存器的读出</a:t>
            </a:r>
          </a:p>
          <a:p>
            <a:pPr eaLnBrk="1" hangingPunct="1"/>
            <a:r>
              <a:rPr lang="zh-CN" altLang="en-US" dirty="0" smtClean="0">
                <a:solidFill>
                  <a:srgbClr val="000099"/>
                </a:solidFill>
              </a:rPr>
              <a:t>设置中断查询方式</a:t>
            </a:r>
          </a:p>
        </p:txBody>
      </p:sp>
      <p:grpSp>
        <p:nvGrpSpPr>
          <p:cNvPr id="82947" name="Group 3"/>
          <p:cNvGrpSpPr>
            <a:grpSpLocks/>
          </p:cNvGrpSpPr>
          <p:nvPr/>
        </p:nvGrpSpPr>
        <p:grpSpPr bwMode="auto">
          <a:xfrm>
            <a:off x="522288" y="1133745"/>
            <a:ext cx="8305800" cy="962025"/>
            <a:chOff x="240" y="432"/>
            <a:chExt cx="5232" cy="606"/>
          </a:xfrm>
        </p:grpSpPr>
        <p:grpSp>
          <p:nvGrpSpPr>
            <p:cNvPr id="82950" name="Group 4"/>
            <p:cNvGrpSpPr>
              <a:grpSpLocks/>
            </p:cNvGrpSpPr>
            <p:nvPr/>
          </p:nvGrpSpPr>
          <p:grpSpPr bwMode="auto">
            <a:xfrm>
              <a:off x="864" y="432"/>
              <a:ext cx="4608" cy="602"/>
              <a:chOff x="576" y="1728"/>
              <a:chExt cx="4608" cy="602"/>
            </a:xfrm>
          </p:grpSpPr>
          <p:sp>
            <p:nvSpPr>
              <p:cNvPr id="82962" name="Rectangle 5"/>
              <p:cNvSpPr>
                <a:spLocks noChangeArrowheads="1"/>
              </p:cNvSpPr>
              <p:nvPr/>
            </p:nvSpPr>
            <p:spPr bwMode="auto">
              <a:xfrm>
                <a:off x="576"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2963" name="Text Box 6"/>
              <p:cNvSpPr txBox="1">
                <a:spLocks noChangeArrowheads="1"/>
              </p:cNvSpPr>
              <p:nvPr/>
            </p:nvSpPr>
            <p:spPr bwMode="auto">
              <a:xfrm>
                <a:off x="730" y="1728"/>
                <a:ext cx="435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r>
                  <a:rPr kumimoji="1" lang="en-US" altLang="zh-CN" sz="2400" b="0" dirty="0">
                    <a:solidFill>
                      <a:srgbClr val="000099"/>
                    </a:solidFill>
                    <a:ea typeface="宋体" pitchFamily="2" charset="-122"/>
                  </a:rPr>
                  <a:t>D</a:t>
                </a:r>
                <a:r>
                  <a:rPr kumimoji="1" lang="en-US" altLang="zh-CN" sz="2400" b="0" baseline="-25000" dirty="0">
                    <a:solidFill>
                      <a:srgbClr val="000099"/>
                    </a:solidFill>
                    <a:ea typeface="宋体" pitchFamily="2" charset="-122"/>
                  </a:rPr>
                  <a:t>7</a:t>
                </a:r>
                <a:r>
                  <a:rPr kumimoji="1" lang="en-US" altLang="zh-CN" sz="2400" b="0" dirty="0">
                    <a:solidFill>
                      <a:srgbClr val="000099"/>
                    </a:solidFill>
                    <a:ea typeface="宋体" pitchFamily="2" charset="-122"/>
                  </a:rPr>
                  <a:t>	D</a:t>
                </a:r>
                <a:r>
                  <a:rPr kumimoji="1" lang="en-US" altLang="zh-CN" sz="2400" b="0" baseline="-25000" dirty="0">
                    <a:solidFill>
                      <a:srgbClr val="000099"/>
                    </a:solidFill>
                    <a:ea typeface="宋体" pitchFamily="2" charset="-122"/>
                  </a:rPr>
                  <a:t>6</a:t>
                </a:r>
                <a:r>
                  <a:rPr kumimoji="1" lang="en-US" altLang="zh-CN" sz="2400" b="0" dirty="0">
                    <a:solidFill>
                      <a:srgbClr val="000099"/>
                    </a:solidFill>
                    <a:ea typeface="宋体" pitchFamily="2" charset="-122"/>
                  </a:rPr>
                  <a:t>	D</a:t>
                </a:r>
                <a:r>
                  <a:rPr kumimoji="1" lang="en-US" altLang="zh-CN" sz="2400" b="0" baseline="-25000" dirty="0">
                    <a:solidFill>
                      <a:srgbClr val="000099"/>
                    </a:solidFill>
                    <a:ea typeface="宋体" pitchFamily="2" charset="-122"/>
                  </a:rPr>
                  <a:t>5	</a:t>
                </a:r>
                <a:r>
                  <a:rPr kumimoji="1" lang="en-US" altLang="zh-CN" sz="2400" b="0" dirty="0">
                    <a:solidFill>
                      <a:srgbClr val="000099"/>
                    </a:solidFill>
                    <a:ea typeface="宋体" pitchFamily="2" charset="-122"/>
                  </a:rPr>
                  <a:t>D</a:t>
                </a:r>
                <a:r>
                  <a:rPr kumimoji="1" lang="en-US" altLang="zh-CN" sz="2400" b="0" baseline="-25000" dirty="0">
                    <a:solidFill>
                      <a:srgbClr val="000099"/>
                    </a:solidFill>
                    <a:ea typeface="宋体" pitchFamily="2" charset="-122"/>
                  </a:rPr>
                  <a:t>4	</a:t>
                </a:r>
                <a:r>
                  <a:rPr kumimoji="1" lang="en-US" altLang="zh-CN" sz="2400" b="0" dirty="0">
                    <a:solidFill>
                      <a:srgbClr val="000099"/>
                    </a:solidFill>
                    <a:ea typeface="宋体" pitchFamily="2" charset="-122"/>
                  </a:rPr>
                  <a:t>D</a:t>
                </a:r>
                <a:r>
                  <a:rPr kumimoji="1" lang="en-US" altLang="zh-CN" sz="2400" b="0" baseline="-25000" dirty="0">
                    <a:solidFill>
                      <a:srgbClr val="000099"/>
                    </a:solidFill>
                    <a:ea typeface="宋体" pitchFamily="2" charset="-122"/>
                  </a:rPr>
                  <a:t>3</a:t>
                </a:r>
                <a:r>
                  <a:rPr kumimoji="1" lang="en-US" altLang="zh-CN" sz="2400" b="0" dirty="0">
                    <a:solidFill>
                      <a:srgbClr val="000099"/>
                    </a:solidFill>
                    <a:ea typeface="宋体" pitchFamily="2" charset="-122"/>
                  </a:rPr>
                  <a:t>	D</a:t>
                </a:r>
                <a:r>
                  <a:rPr kumimoji="1" lang="en-US" altLang="zh-CN" sz="2400" b="0" baseline="-25000" dirty="0">
                    <a:solidFill>
                      <a:srgbClr val="000099"/>
                    </a:solidFill>
                    <a:ea typeface="宋体" pitchFamily="2" charset="-122"/>
                  </a:rPr>
                  <a:t>2</a:t>
                </a:r>
                <a:r>
                  <a:rPr kumimoji="1" lang="en-US" altLang="zh-CN" sz="2400" b="0" dirty="0">
                    <a:solidFill>
                      <a:srgbClr val="000099"/>
                    </a:solidFill>
                    <a:ea typeface="宋体" pitchFamily="2" charset="-122"/>
                  </a:rPr>
                  <a:t>	D</a:t>
                </a:r>
                <a:r>
                  <a:rPr kumimoji="1" lang="en-US" altLang="zh-CN" sz="2400" b="0" baseline="-25000" dirty="0">
                    <a:solidFill>
                      <a:srgbClr val="000099"/>
                    </a:solidFill>
                    <a:ea typeface="宋体" pitchFamily="2" charset="-122"/>
                  </a:rPr>
                  <a:t>1	</a:t>
                </a:r>
                <a:r>
                  <a:rPr kumimoji="1" lang="en-US" altLang="zh-CN" sz="2400" b="0" dirty="0">
                    <a:solidFill>
                      <a:srgbClr val="000099"/>
                    </a:solidFill>
                    <a:ea typeface="宋体" pitchFamily="2" charset="-122"/>
                  </a:rPr>
                  <a:t>D</a:t>
                </a:r>
                <a:r>
                  <a:rPr kumimoji="1" lang="en-US" altLang="zh-CN" sz="2400" b="0" baseline="-25000" dirty="0">
                    <a:solidFill>
                      <a:srgbClr val="000099"/>
                    </a:solidFill>
                    <a:ea typeface="宋体" pitchFamily="2" charset="-122"/>
                  </a:rPr>
                  <a:t>0</a:t>
                </a:r>
                <a:endParaRPr kumimoji="1" lang="en-US" altLang="zh-CN" sz="2400" b="0" dirty="0">
                  <a:solidFill>
                    <a:srgbClr val="000099"/>
                  </a:solidFill>
                  <a:ea typeface="宋体" pitchFamily="2" charset="-122"/>
                </a:endParaRPr>
              </a:p>
            </p:txBody>
          </p:sp>
          <p:sp>
            <p:nvSpPr>
              <p:cNvPr id="82964" name="Rectangle 7"/>
              <p:cNvSpPr>
                <a:spLocks noChangeArrowheads="1"/>
              </p:cNvSpPr>
              <p:nvPr/>
            </p:nvSpPr>
            <p:spPr bwMode="auto">
              <a:xfrm>
                <a:off x="1152"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2965" name="Rectangle 8"/>
              <p:cNvSpPr>
                <a:spLocks noChangeArrowheads="1"/>
              </p:cNvSpPr>
              <p:nvPr/>
            </p:nvSpPr>
            <p:spPr bwMode="auto">
              <a:xfrm>
                <a:off x="1728"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2966" name="Rectangle 9"/>
              <p:cNvSpPr>
                <a:spLocks noChangeArrowheads="1"/>
              </p:cNvSpPr>
              <p:nvPr/>
            </p:nvSpPr>
            <p:spPr bwMode="auto">
              <a:xfrm>
                <a:off x="2304"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2967" name="Rectangle 10"/>
              <p:cNvSpPr>
                <a:spLocks noChangeArrowheads="1"/>
              </p:cNvSpPr>
              <p:nvPr/>
            </p:nvSpPr>
            <p:spPr bwMode="auto">
              <a:xfrm>
                <a:off x="2880"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2968" name="Rectangle 11"/>
              <p:cNvSpPr>
                <a:spLocks noChangeArrowheads="1"/>
              </p:cNvSpPr>
              <p:nvPr/>
            </p:nvSpPr>
            <p:spPr bwMode="auto">
              <a:xfrm>
                <a:off x="3456"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2969" name="Rectangle 12"/>
              <p:cNvSpPr>
                <a:spLocks noChangeArrowheads="1"/>
              </p:cNvSpPr>
              <p:nvPr/>
            </p:nvSpPr>
            <p:spPr bwMode="auto">
              <a:xfrm>
                <a:off x="4032"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2970" name="Rectangle 13"/>
              <p:cNvSpPr>
                <a:spLocks noChangeArrowheads="1"/>
              </p:cNvSpPr>
              <p:nvPr/>
            </p:nvSpPr>
            <p:spPr bwMode="auto">
              <a:xfrm>
                <a:off x="4608"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grpSp>
        <p:sp>
          <p:nvSpPr>
            <p:cNvPr id="82951" name="Text Box 14"/>
            <p:cNvSpPr txBox="1">
              <a:spLocks noChangeArrowheads="1"/>
            </p:cNvSpPr>
            <p:nvPr/>
          </p:nvSpPr>
          <p:spPr bwMode="auto">
            <a:xfrm>
              <a:off x="2774" y="750"/>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dirty="0">
                  <a:solidFill>
                    <a:srgbClr val="FF0000"/>
                  </a:solidFill>
                  <a:ea typeface="宋体" pitchFamily="2" charset="-122"/>
                </a:rPr>
                <a:t>0</a:t>
              </a:r>
              <a:endParaRPr kumimoji="1" lang="zh-CN" altLang="zh-CN" sz="2400" b="0" baseline="-25000" dirty="0">
                <a:solidFill>
                  <a:srgbClr val="FF0000"/>
                </a:solidFill>
                <a:ea typeface="宋体" pitchFamily="2" charset="-122"/>
              </a:endParaRPr>
            </a:p>
          </p:txBody>
        </p:sp>
        <p:sp>
          <p:nvSpPr>
            <p:cNvPr id="82952" name="Text Box 15"/>
            <p:cNvSpPr txBox="1">
              <a:spLocks noChangeArrowheads="1"/>
            </p:cNvSpPr>
            <p:nvPr/>
          </p:nvSpPr>
          <p:spPr bwMode="auto">
            <a:xfrm>
              <a:off x="1009" y="750"/>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zh-CN" altLang="zh-CN" sz="2400" b="0" dirty="0">
                  <a:solidFill>
                    <a:srgbClr val="000099"/>
                  </a:solidFill>
                  <a:ea typeface="宋体" pitchFamily="2" charset="-122"/>
                </a:rPr>
                <a:t>0</a:t>
              </a:r>
            </a:p>
          </p:txBody>
        </p:sp>
        <p:sp>
          <p:nvSpPr>
            <p:cNvPr id="82953" name="Text Box 16"/>
            <p:cNvSpPr txBox="1">
              <a:spLocks noChangeArrowheads="1"/>
            </p:cNvSpPr>
            <p:nvPr/>
          </p:nvSpPr>
          <p:spPr bwMode="auto">
            <a:xfrm>
              <a:off x="1385" y="750"/>
              <a:ext cx="69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dirty="0">
                  <a:solidFill>
                    <a:srgbClr val="000099"/>
                  </a:solidFill>
                  <a:ea typeface="宋体" pitchFamily="2" charset="-122"/>
                </a:rPr>
                <a:t>ESMM</a:t>
              </a:r>
              <a:endParaRPr kumimoji="1" lang="en-US" altLang="zh-CN" sz="2400" b="0" baseline="-25000" dirty="0">
                <a:solidFill>
                  <a:srgbClr val="000099"/>
                </a:solidFill>
                <a:ea typeface="宋体" pitchFamily="2" charset="-122"/>
              </a:endParaRPr>
            </a:p>
          </p:txBody>
        </p:sp>
        <p:sp>
          <p:nvSpPr>
            <p:cNvPr id="82954" name="Text Box 17"/>
            <p:cNvSpPr txBox="1">
              <a:spLocks noChangeArrowheads="1"/>
            </p:cNvSpPr>
            <p:nvPr/>
          </p:nvSpPr>
          <p:spPr bwMode="auto">
            <a:xfrm>
              <a:off x="2026" y="750"/>
              <a:ext cx="56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en-US" sz="2400" b="0" dirty="0">
                  <a:solidFill>
                    <a:srgbClr val="000099"/>
                  </a:solidFill>
                  <a:ea typeface="宋体" pitchFamily="2" charset="-122"/>
                </a:rPr>
                <a:t>SMM</a:t>
              </a:r>
              <a:endParaRPr kumimoji="1" lang="en-US" altLang="zh-CN" sz="2400" b="0" baseline="-25000" dirty="0">
                <a:solidFill>
                  <a:srgbClr val="000099"/>
                </a:solidFill>
                <a:ea typeface="宋体" pitchFamily="2" charset="-122"/>
              </a:endParaRPr>
            </a:p>
          </p:txBody>
        </p:sp>
        <p:sp>
          <p:nvSpPr>
            <p:cNvPr id="82955" name="Text Box 18"/>
            <p:cNvSpPr txBox="1">
              <a:spLocks noChangeArrowheads="1"/>
            </p:cNvSpPr>
            <p:nvPr/>
          </p:nvSpPr>
          <p:spPr bwMode="auto">
            <a:xfrm>
              <a:off x="3925" y="750"/>
              <a:ext cx="2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en-US" sz="2400" b="0">
                  <a:solidFill>
                    <a:srgbClr val="000099"/>
                  </a:solidFill>
                  <a:ea typeface="宋体" pitchFamily="2" charset="-122"/>
                </a:rPr>
                <a:t>P</a:t>
              </a:r>
              <a:endParaRPr kumimoji="1" lang="en-US" altLang="zh-CN" sz="2400" b="0">
                <a:solidFill>
                  <a:srgbClr val="000099"/>
                </a:solidFill>
                <a:ea typeface="宋体" pitchFamily="2" charset="-122"/>
              </a:endParaRPr>
            </a:p>
          </p:txBody>
        </p:sp>
        <p:sp>
          <p:nvSpPr>
            <p:cNvPr id="82956" name="Text Box 19"/>
            <p:cNvSpPr txBox="1">
              <a:spLocks noChangeArrowheads="1"/>
            </p:cNvSpPr>
            <p:nvPr/>
          </p:nvSpPr>
          <p:spPr bwMode="auto">
            <a:xfrm>
              <a:off x="4427" y="750"/>
              <a:ext cx="39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en-US" sz="2400" b="0">
                  <a:solidFill>
                    <a:srgbClr val="000099"/>
                  </a:solidFill>
                  <a:ea typeface="宋体" pitchFamily="2" charset="-122"/>
                </a:rPr>
                <a:t>RR</a:t>
              </a:r>
              <a:endParaRPr kumimoji="1" lang="en-US" altLang="zh-CN" sz="2400" b="0" baseline="-25000">
                <a:solidFill>
                  <a:srgbClr val="000099"/>
                </a:solidFill>
                <a:ea typeface="宋体" pitchFamily="2" charset="-122"/>
              </a:endParaRPr>
            </a:p>
          </p:txBody>
        </p:sp>
        <p:sp>
          <p:nvSpPr>
            <p:cNvPr id="82957" name="Text Box 20"/>
            <p:cNvSpPr txBox="1">
              <a:spLocks noChangeArrowheads="1"/>
            </p:cNvSpPr>
            <p:nvPr/>
          </p:nvSpPr>
          <p:spPr bwMode="auto">
            <a:xfrm>
              <a:off x="3334" y="750"/>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dirty="0">
                  <a:solidFill>
                    <a:srgbClr val="FF0000"/>
                  </a:solidFill>
                  <a:ea typeface="宋体" pitchFamily="2" charset="-122"/>
                </a:rPr>
                <a:t>1</a:t>
              </a:r>
              <a:endParaRPr kumimoji="1" lang="zh-CN" altLang="zh-CN" sz="2400" b="0" baseline="-25000" dirty="0">
                <a:solidFill>
                  <a:srgbClr val="FF0000"/>
                </a:solidFill>
                <a:ea typeface="宋体" pitchFamily="2" charset="-122"/>
              </a:endParaRPr>
            </a:p>
          </p:txBody>
        </p:sp>
        <p:sp>
          <p:nvSpPr>
            <p:cNvPr id="82958" name="Text Box 21"/>
            <p:cNvSpPr txBox="1">
              <a:spLocks noChangeArrowheads="1"/>
            </p:cNvSpPr>
            <p:nvPr/>
          </p:nvSpPr>
          <p:spPr bwMode="auto">
            <a:xfrm>
              <a:off x="4968" y="739"/>
              <a:ext cx="4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en-US" sz="2400" b="0">
                  <a:solidFill>
                    <a:srgbClr val="000099"/>
                  </a:solidFill>
                  <a:ea typeface="宋体" pitchFamily="2" charset="-122"/>
                </a:rPr>
                <a:t>RIS</a:t>
              </a:r>
              <a:endParaRPr kumimoji="1" lang="en-US" altLang="zh-CN" sz="2400" b="0" baseline="-25000">
                <a:solidFill>
                  <a:srgbClr val="000099"/>
                </a:solidFill>
                <a:ea typeface="宋体" pitchFamily="2" charset="-122"/>
              </a:endParaRPr>
            </a:p>
          </p:txBody>
        </p:sp>
        <p:sp>
          <p:nvSpPr>
            <p:cNvPr id="82959" name="Rectangle 22"/>
            <p:cNvSpPr>
              <a:spLocks noChangeArrowheads="1"/>
            </p:cNvSpPr>
            <p:nvPr/>
          </p:nvSpPr>
          <p:spPr bwMode="auto">
            <a:xfrm>
              <a:off x="240" y="743"/>
              <a:ext cx="432"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2960" name="Text Box 23"/>
            <p:cNvSpPr txBox="1">
              <a:spLocks noChangeArrowheads="1"/>
            </p:cNvSpPr>
            <p:nvPr/>
          </p:nvSpPr>
          <p:spPr bwMode="auto">
            <a:xfrm>
              <a:off x="309" y="432"/>
              <a:ext cx="31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A</a:t>
              </a:r>
              <a:r>
                <a:rPr kumimoji="1" lang="en-US" altLang="zh-CN" sz="2400" b="0" baseline="-25000">
                  <a:solidFill>
                    <a:srgbClr val="000099"/>
                  </a:solidFill>
                  <a:ea typeface="宋体" pitchFamily="2" charset="-122"/>
                </a:rPr>
                <a:t>0</a:t>
              </a:r>
              <a:endParaRPr kumimoji="1" lang="en-US" altLang="zh-CN" sz="2400" b="0">
                <a:solidFill>
                  <a:srgbClr val="000099"/>
                </a:solidFill>
                <a:ea typeface="宋体" pitchFamily="2" charset="-122"/>
              </a:endParaRPr>
            </a:p>
          </p:txBody>
        </p:sp>
        <p:sp>
          <p:nvSpPr>
            <p:cNvPr id="82961" name="Text Box 24"/>
            <p:cNvSpPr txBox="1">
              <a:spLocks noChangeArrowheads="1"/>
            </p:cNvSpPr>
            <p:nvPr/>
          </p:nvSpPr>
          <p:spPr bwMode="auto">
            <a:xfrm>
              <a:off x="353" y="750"/>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dirty="0">
                  <a:solidFill>
                    <a:srgbClr val="000099"/>
                  </a:solidFill>
                  <a:ea typeface="宋体" pitchFamily="2" charset="-122"/>
                </a:rPr>
                <a:t>0</a:t>
              </a:r>
            </a:p>
          </p:txBody>
        </p:sp>
      </p:grpSp>
      <p:sp>
        <p:nvSpPr>
          <p:cNvPr id="82949" name="Text Box 27"/>
          <p:cNvSpPr txBox="1">
            <a:spLocks noChangeArrowheads="1"/>
          </p:cNvSpPr>
          <p:nvPr/>
        </p:nvSpPr>
        <p:spPr bwMode="auto">
          <a:xfrm>
            <a:off x="522288" y="188913"/>
            <a:ext cx="34639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0" hangingPunct="0">
              <a:defRPr sz="2800" b="0">
                <a:solidFill>
                  <a:srgbClr val="000099"/>
                </a:solidFill>
                <a:latin typeface="+mn-lt"/>
                <a:ea typeface="+mn-ea"/>
              </a:defRPr>
            </a:lvl1pPr>
            <a:lvl2pPr eaLnBrk="0" hangingPunct="0">
              <a:defRPr sz="2800" b="1">
                <a:solidFill>
                  <a:srgbClr val="006699"/>
                </a:solidFill>
              </a:defRPr>
            </a:lvl2pPr>
            <a:lvl3pPr eaLnBrk="0" hangingPunct="0">
              <a:defRPr sz="2800" b="1">
                <a:solidFill>
                  <a:srgbClr val="006699"/>
                </a:solidFill>
              </a:defRPr>
            </a:lvl3pPr>
            <a:lvl4pPr eaLnBrk="0" hangingPunct="0">
              <a:defRPr sz="2800" b="1">
                <a:solidFill>
                  <a:srgbClr val="006699"/>
                </a:solidFill>
              </a:defRPr>
            </a:lvl4pPr>
            <a:lvl5pPr eaLnBrk="0" hangingPunct="0">
              <a:defRPr sz="2800" b="1">
                <a:solidFill>
                  <a:srgbClr val="006699"/>
                </a:solidFill>
              </a:defRPr>
            </a:lvl5pPr>
            <a:lvl6pPr marL="457200" fontAlgn="base">
              <a:spcBef>
                <a:spcPct val="0"/>
              </a:spcBef>
              <a:spcAft>
                <a:spcPct val="0"/>
              </a:spcAft>
              <a:defRPr sz="2800" b="1">
                <a:solidFill>
                  <a:srgbClr val="006699"/>
                </a:solidFill>
              </a:defRPr>
            </a:lvl6pPr>
            <a:lvl7pPr marL="914400" fontAlgn="base">
              <a:spcBef>
                <a:spcPct val="0"/>
              </a:spcBef>
              <a:spcAft>
                <a:spcPct val="0"/>
              </a:spcAft>
              <a:defRPr sz="2800" b="1">
                <a:solidFill>
                  <a:srgbClr val="006699"/>
                </a:solidFill>
              </a:defRPr>
            </a:lvl7pPr>
            <a:lvl8pPr marL="1371600" fontAlgn="base">
              <a:spcBef>
                <a:spcPct val="0"/>
              </a:spcBef>
              <a:spcAft>
                <a:spcPct val="0"/>
              </a:spcAft>
              <a:defRPr sz="2800" b="1">
                <a:solidFill>
                  <a:srgbClr val="006699"/>
                </a:solidFill>
              </a:defRPr>
            </a:lvl8pPr>
            <a:lvl9pPr marL="1828800" fontAlgn="base">
              <a:spcBef>
                <a:spcPct val="0"/>
              </a:spcBef>
              <a:spcAft>
                <a:spcPct val="0"/>
              </a:spcAft>
              <a:defRPr sz="2800" b="1">
                <a:solidFill>
                  <a:srgbClr val="006699"/>
                </a:solidFill>
              </a:defRPr>
            </a:lvl9pPr>
          </a:lstStyle>
          <a:p>
            <a:r>
              <a:rPr lang="en-US" altLang="zh-CN" dirty="0"/>
              <a:t>OCW3</a:t>
            </a:r>
          </a:p>
        </p:txBody>
      </p:sp>
      <p:pic>
        <p:nvPicPr>
          <p:cNvPr id="27" name="图片 26">
            <a:hlinkClick r:id="" action="ppaction://hlinkshowjump?jump=lastslideviewed"/>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65223" y="5724255"/>
            <a:ext cx="410465" cy="410465"/>
          </a:xfrm>
          <a:prstGeom prst="rect">
            <a:avLst/>
          </a:prstGeom>
        </p:spPr>
      </p:pic>
    </p:spTree>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kern="1200" dirty="0">
                <a:solidFill>
                  <a:srgbClr val="000099"/>
                </a:solidFill>
                <a:latin typeface="+mn-lt"/>
                <a:ea typeface="+mn-ea"/>
                <a:cs typeface="+mn-cs"/>
              </a:rPr>
              <a:t>OCW3  </a:t>
            </a:r>
            <a:r>
              <a:rPr lang="zh-CN" altLang="en-US" kern="1200" dirty="0">
                <a:solidFill>
                  <a:srgbClr val="000099"/>
                </a:solidFill>
                <a:latin typeface="+mn-lt"/>
                <a:ea typeface="+mn-ea"/>
                <a:cs typeface="+mn-cs"/>
              </a:rPr>
              <a:t>设置和撤销特殊屏蔽方式</a:t>
            </a:r>
          </a:p>
        </p:txBody>
      </p:sp>
      <p:grpSp>
        <p:nvGrpSpPr>
          <p:cNvPr id="83971" name="Group 3"/>
          <p:cNvGrpSpPr>
            <a:grpSpLocks/>
          </p:cNvGrpSpPr>
          <p:nvPr/>
        </p:nvGrpSpPr>
        <p:grpSpPr bwMode="auto">
          <a:xfrm>
            <a:off x="406660" y="1025525"/>
            <a:ext cx="8305800" cy="962025"/>
            <a:chOff x="240" y="432"/>
            <a:chExt cx="5232" cy="606"/>
          </a:xfrm>
        </p:grpSpPr>
        <p:grpSp>
          <p:nvGrpSpPr>
            <p:cNvPr id="83994" name="Group 4"/>
            <p:cNvGrpSpPr>
              <a:grpSpLocks/>
            </p:cNvGrpSpPr>
            <p:nvPr/>
          </p:nvGrpSpPr>
          <p:grpSpPr bwMode="auto">
            <a:xfrm>
              <a:off x="864" y="432"/>
              <a:ext cx="4608" cy="602"/>
              <a:chOff x="576" y="1728"/>
              <a:chExt cx="4608" cy="602"/>
            </a:xfrm>
          </p:grpSpPr>
          <p:sp>
            <p:nvSpPr>
              <p:cNvPr id="84006" name="Rectangle 5"/>
              <p:cNvSpPr>
                <a:spLocks noChangeArrowheads="1"/>
              </p:cNvSpPr>
              <p:nvPr/>
            </p:nvSpPr>
            <p:spPr bwMode="auto">
              <a:xfrm>
                <a:off x="576"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4007" name="Text Box 6"/>
              <p:cNvSpPr txBox="1">
                <a:spLocks noChangeArrowheads="1"/>
              </p:cNvSpPr>
              <p:nvPr/>
            </p:nvSpPr>
            <p:spPr bwMode="auto">
              <a:xfrm>
                <a:off x="730" y="1728"/>
                <a:ext cx="435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r>
                  <a:rPr kumimoji="1" lang="en-US" altLang="zh-CN" sz="2400" b="0">
                    <a:solidFill>
                      <a:srgbClr val="000099"/>
                    </a:solidFill>
                    <a:ea typeface="宋体" pitchFamily="2" charset="-122"/>
                  </a:rPr>
                  <a:t>D</a:t>
                </a:r>
                <a:r>
                  <a:rPr kumimoji="1" lang="en-US" altLang="zh-CN" sz="2400" b="0" baseline="-25000">
                    <a:solidFill>
                      <a:srgbClr val="000099"/>
                    </a:solidFill>
                    <a:ea typeface="宋体" pitchFamily="2" charset="-122"/>
                  </a:rPr>
                  <a:t>7</a:t>
                </a:r>
                <a:r>
                  <a:rPr kumimoji="1" lang="en-US" altLang="zh-CN" sz="2400" b="0">
                    <a:solidFill>
                      <a:srgbClr val="000099"/>
                    </a:solidFill>
                    <a:ea typeface="宋体" pitchFamily="2" charset="-122"/>
                  </a:rPr>
                  <a:t>	D</a:t>
                </a:r>
                <a:r>
                  <a:rPr kumimoji="1" lang="en-US" altLang="zh-CN" sz="2400" b="0" baseline="-25000">
                    <a:solidFill>
                      <a:srgbClr val="000099"/>
                    </a:solidFill>
                    <a:ea typeface="宋体" pitchFamily="2" charset="-122"/>
                  </a:rPr>
                  <a:t>6</a:t>
                </a:r>
                <a:r>
                  <a:rPr kumimoji="1" lang="en-US" altLang="zh-CN" sz="2400" b="0">
                    <a:solidFill>
                      <a:srgbClr val="000099"/>
                    </a:solidFill>
                    <a:ea typeface="宋体" pitchFamily="2" charset="-122"/>
                  </a:rPr>
                  <a:t>	D</a:t>
                </a:r>
                <a:r>
                  <a:rPr kumimoji="1" lang="en-US" altLang="zh-CN" sz="2400" b="0" baseline="-25000">
                    <a:solidFill>
                      <a:srgbClr val="000099"/>
                    </a:solidFill>
                    <a:ea typeface="宋体" pitchFamily="2" charset="-122"/>
                  </a:rPr>
                  <a:t>5	</a:t>
                </a:r>
                <a:r>
                  <a:rPr kumimoji="1" lang="en-US" altLang="zh-CN" sz="2400" b="0">
                    <a:solidFill>
                      <a:srgbClr val="000099"/>
                    </a:solidFill>
                    <a:ea typeface="宋体" pitchFamily="2" charset="-122"/>
                  </a:rPr>
                  <a:t>D</a:t>
                </a:r>
                <a:r>
                  <a:rPr kumimoji="1" lang="en-US" altLang="zh-CN" sz="2400" b="0" baseline="-25000">
                    <a:solidFill>
                      <a:srgbClr val="000099"/>
                    </a:solidFill>
                    <a:ea typeface="宋体" pitchFamily="2" charset="-122"/>
                  </a:rPr>
                  <a:t>4	</a:t>
                </a:r>
                <a:r>
                  <a:rPr kumimoji="1" lang="en-US" altLang="zh-CN" sz="2400" b="0">
                    <a:solidFill>
                      <a:srgbClr val="000099"/>
                    </a:solidFill>
                    <a:ea typeface="宋体" pitchFamily="2" charset="-122"/>
                  </a:rPr>
                  <a:t>D</a:t>
                </a:r>
                <a:r>
                  <a:rPr kumimoji="1" lang="en-US" altLang="zh-CN" sz="2400" b="0" baseline="-25000">
                    <a:solidFill>
                      <a:srgbClr val="000099"/>
                    </a:solidFill>
                    <a:ea typeface="宋体" pitchFamily="2" charset="-122"/>
                  </a:rPr>
                  <a:t>3</a:t>
                </a:r>
                <a:r>
                  <a:rPr kumimoji="1" lang="en-US" altLang="zh-CN" sz="2400" b="0">
                    <a:solidFill>
                      <a:srgbClr val="000099"/>
                    </a:solidFill>
                    <a:ea typeface="宋体" pitchFamily="2" charset="-122"/>
                  </a:rPr>
                  <a:t>	D</a:t>
                </a:r>
                <a:r>
                  <a:rPr kumimoji="1" lang="en-US" altLang="zh-CN" sz="2400" b="0" baseline="-25000">
                    <a:solidFill>
                      <a:srgbClr val="000099"/>
                    </a:solidFill>
                    <a:ea typeface="宋体" pitchFamily="2" charset="-122"/>
                  </a:rPr>
                  <a:t>2</a:t>
                </a:r>
                <a:r>
                  <a:rPr kumimoji="1" lang="en-US" altLang="zh-CN" sz="2400" b="0">
                    <a:solidFill>
                      <a:srgbClr val="000099"/>
                    </a:solidFill>
                    <a:ea typeface="宋体" pitchFamily="2" charset="-122"/>
                  </a:rPr>
                  <a:t>	D</a:t>
                </a:r>
                <a:r>
                  <a:rPr kumimoji="1" lang="en-US" altLang="zh-CN" sz="2400" b="0" baseline="-25000">
                    <a:solidFill>
                      <a:srgbClr val="000099"/>
                    </a:solidFill>
                    <a:ea typeface="宋体" pitchFamily="2" charset="-122"/>
                  </a:rPr>
                  <a:t>1	</a:t>
                </a:r>
                <a:r>
                  <a:rPr kumimoji="1" lang="en-US" altLang="zh-CN" sz="2400" b="0">
                    <a:solidFill>
                      <a:srgbClr val="000099"/>
                    </a:solidFill>
                    <a:ea typeface="宋体" pitchFamily="2" charset="-122"/>
                  </a:rPr>
                  <a:t>D</a:t>
                </a:r>
                <a:r>
                  <a:rPr kumimoji="1" lang="en-US" altLang="zh-CN" sz="2400" b="0" baseline="-25000">
                    <a:solidFill>
                      <a:srgbClr val="000099"/>
                    </a:solidFill>
                    <a:ea typeface="宋体" pitchFamily="2" charset="-122"/>
                  </a:rPr>
                  <a:t>0</a:t>
                </a:r>
                <a:endParaRPr kumimoji="1" lang="en-US" altLang="zh-CN" sz="2400" b="0">
                  <a:solidFill>
                    <a:srgbClr val="000099"/>
                  </a:solidFill>
                  <a:ea typeface="宋体" pitchFamily="2" charset="-122"/>
                </a:endParaRPr>
              </a:p>
            </p:txBody>
          </p:sp>
          <p:sp>
            <p:nvSpPr>
              <p:cNvPr id="84008" name="Rectangle 7"/>
              <p:cNvSpPr>
                <a:spLocks noChangeArrowheads="1"/>
              </p:cNvSpPr>
              <p:nvPr/>
            </p:nvSpPr>
            <p:spPr bwMode="auto">
              <a:xfrm>
                <a:off x="1152"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4009" name="Rectangle 8"/>
              <p:cNvSpPr>
                <a:spLocks noChangeArrowheads="1"/>
              </p:cNvSpPr>
              <p:nvPr/>
            </p:nvSpPr>
            <p:spPr bwMode="auto">
              <a:xfrm>
                <a:off x="1728"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4010" name="Rectangle 9"/>
              <p:cNvSpPr>
                <a:spLocks noChangeArrowheads="1"/>
              </p:cNvSpPr>
              <p:nvPr/>
            </p:nvSpPr>
            <p:spPr bwMode="auto">
              <a:xfrm>
                <a:off x="2304"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4011" name="Rectangle 10"/>
              <p:cNvSpPr>
                <a:spLocks noChangeArrowheads="1"/>
              </p:cNvSpPr>
              <p:nvPr/>
            </p:nvSpPr>
            <p:spPr bwMode="auto">
              <a:xfrm>
                <a:off x="2880"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4012" name="Rectangle 11"/>
              <p:cNvSpPr>
                <a:spLocks noChangeArrowheads="1"/>
              </p:cNvSpPr>
              <p:nvPr/>
            </p:nvSpPr>
            <p:spPr bwMode="auto">
              <a:xfrm>
                <a:off x="3456"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4013" name="Rectangle 12"/>
              <p:cNvSpPr>
                <a:spLocks noChangeArrowheads="1"/>
              </p:cNvSpPr>
              <p:nvPr/>
            </p:nvSpPr>
            <p:spPr bwMode="auto">
              <a:xfrm>
                <a:off x="4032"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4014" name="Rectangle 13"/>
              <p:cNvSpPr>
                <a:spLocks noChangeArrowheads="1"/>
              </p:cNvSpPr>
              <p:nvPr/>
            </p:nvSpPr>
            <p:spPr bwMode="auto">
              <a:xfrm>
                <a:off x="4608"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grpSp>
        <p:sp>
          <p:nvSpPr>
            <p:cNvPr id="83995" name="Text Box 14"/>
            <p:cNvSpPr txBox="1">
              <a:spLocks noChangeArrowheads="1"/>
            </p:cNvSpPr>
            <p:nvPr/>
          </p:nvSpPr>
          <p:spPr bwMode="auto">
            <a:xfrm>
              <a:off x="2774" y="750"/>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dirty="0">
                  <a:solidFill>
                    <a:srgbClr val="FF0000"/>
                  </a:solidFill>
                  <a:ea typeface="宋体" pitchFamily="2" charset="-122"/>
                </a:rPr>
                <a:t>0</a:t>
              </a:r>
              <a:endParaRPr kumimoji="1" lang="zh-CN" altLang="zh-CN" sz="2400" b="0" baseline="-25000" dirty="0">
                <a:solidFill>
                  <a:srgbClr val="FF0000"/>
                </a:solidFill>
                <a:ea typeface="宋体" pitchFamily="2" charset="-122"/>
              </a:endParaRPr>
            </a:p>
          </p:txBody>
        </p:sp>
        <p:sp>
          <p:nvSpPr>
            <p:cNvPr id="83996" name="Text Box 15"/>
            <p:cNvSpPr txBox="1">
              <a:spLocks noChangeArrowheads="1"/>
            </p:cNvSpPr>
            <p:nvPr/>
          </p:nvSpPr>
          <p:spPr bwMode="auto">
            <a:xfrm>
              <a:off x="1009" y="750"/>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zh-CN" altLang="zh-CN" sz="2400" b="0">
                  <a:solidFill>
                    <a:srgbClr val="000099"/>
                  </a:solidFill>
                  <a:ea typeface="宋体" pitchFamily="2" charset="-122"/>
                </a:rPr>
                <a:t>0</a:t>
              </a:r>
            </a:p>
          </p:txBody>
        </p:sp>
        <p:sp>
          <p:nvSpPr>
            <p:cNvPr id="83997" name="Text Box 16"/>
            <p:cNvSpPr txBox="1">
              <a:spLocks noChangeArrowheads="1"/>
            </p:cNvSpPr>
            <p:nvPr/>
          </p:nvSpPr>
          <p:spPr bwMode="auto">
            <a:xfrm>
              <a:off x="1385" y="750"/>
              <a:ext cx="69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dirty="0">
                  <a:solidFill>
                    <a:srgbClr val="000099"/>
                  </a:solidFill>
                  <a:ea typeface="宋体" pitchFamily="2" charset="-122"/>
                </a:rPr>
                <a:t>ESMM</a:t>
              </a:r>
              <a:endParaRPr kumimoji="1" lang="en-US" altLang="zh-CN" sz="2400" b="0" baseline="-25000" dirty="0">
                <a:solidFill>
                  <a:srgbClr val="000099"/>
                </a:solidFill>
                <a:ea typeface="宋体" pitchFamily="2" charset="-122"/>
              </a:endParaRPr>
            </a:p>
          </p:txBody>
        </p:sp>
        <p:sp>
          <p:nvSpPr>
            <p:cNvPr id="83998" name="Text Box 17"/>
            <p:cNvSpPr txBox="1">
              <a:spLocks noChangeArrowheads="1"/>
            </p:cNvSpPr>
            <p:nvPr/>
          </p:nvSpPr>
          <p:spPr bwMode="auto">
            <a:xfrm>
              <a:off x="2038" y="750"/>
              <a:ext cx="56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en-US" sz="2400" b="0">
                  <a:solidFill>
                    <a:srgbClr val="000099"/>
                  </a:solidFill>
                  <a:ea typeface="宋体" pitchFamily="2" charset="-122"/>
                </a:rPr>
                <a:t>SMM</a:t>
              </a:r>
              <a:endParaRPr kumimoji="1" lang="en-US" altLang="zh-CN" sz="2400" b="0" baseline="-25000">
                <a:solidFill>
                  <a:srgbClr val="000099"/>
                </a:solidFill>
                <a:ea typeface="宋体" pitchFamily="2" charset="-122"/>
              </a:endParaRPr>
            </a:p>
          </p:txBody>
        </p:sp>
        <p:sp>
          <p:nvSpPr>
            <p:cNvPr id="83999" name="Text Box 18"/>
            <p:cNvSpPr txBox="1">
              <a:spLocks noChangeArrowheads="1"/>
            </p:cNvSpPr>
            <p:nvPr/>
          </p:nvSpPr>
          <p:spPr bwMode="auto">
            <a:xfrm>
              <a:off x="3925" y="750"/>
              <a:ext cx="2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en-US" sz="2400" b="0">
                  <a:solidFill>
                    <a:srgbClr val="000099"/>
                  </a:solidFill>
                  <a:ea typeface="宋体" pitchFamily="2" charset="-122"/>
                </a:rPr>
                <a:t>P</a:t>
              </a:r>
              <a:endParaRPr kumimoji="1" lang="en-US" altLang="zh-CN" sz="2400" b="0">
                <a:solidFill>
                  <a:srgbClr val="000099"/>
                </a:solidFill>
                <a:ea typeface="宋体" pitchFamily="2" charset="-122"/>
              </a:endParaRPr>
            </a:p>
          </p:txBody>
        </p:sp>
        <p:sp>
          <p:nvSpPr>
            <p:cNvPr id="84000" name="Text Box 19"/>
            <p:cNvSpPr txBox="1">
              <a:spLocks noChangeArrowheads="1"/>
            </p:cNvSpPr>
            <p:nvPr/>
          </p:nvSpPr>
          <p:spPr bwMode="auto">
            <a:xfrm>
              <a:off x="4427" y="750"/>
              <a:ext cx="39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en-US" sz="2400" b="0">
                  <a:solidFill>
                    <a:srgbClr val="000099"/>
                  </a:solidFill>
                  <a:ea typeface="宋体" pitchFamily="2" charset="-122"/>
                </a:rPr>
                <a:t>RR</a:t>
              </a:r>
              <a:endParaRPr kumimoji="1" lang="en-US" altLang="zh-CN" sz="2400" b="0" baseline="-25000">
                <a:solidFill>
                  <a:srgbClr val="000099"/>
                </a:solidFill>
                <a:ea typeface="宋体" pitchFamily="2" charset="-122"/>
              </a:endParaRPr>
            </a:p>
          </p:txBody>
        </p:sp>
        <p:sp>
          <p:nvSpPr>
            <p:cNvPr id="84001" name="Text Box 20"/>
            <p:cNvSpPr txBox="1">
              <a:spLocks noChangeArrowheads="1"/>
            </p:cNvSpPr>
            <p:nvPr/>
          </p:nvSpPr>
          <p:spPr bwMode="auto">
            <a:xfrm>
              <a:off x="3334" y="750"/>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FF0000"/>
                  </a:solidFill>
                  <a:ea typeface="宋体" pitchFamily="2" charset="-122"/>
                </a:rPr>
                <a:t>1</a:t>
              </a:r>
              <a:endParaRPr kumimoji="1" lang="zh-CN" altLang="zh-CN" sz="2400" b="0" baseline="-25000">
                <a:solidFill>
                  <a:srgbClr val="FF0000"/>
                </a:solidFill>
                <a:ea typeface="宋体" pitchFamily="2" charset="-122"/>
              </a:endParaRPr>
            </a:p>
          </p:txBody>
        </p:sp>
        <p:sp>
          <p:nvSpPr>
            <p:cNvPr id="84002" name="Text Box 21"/>
            <p:cNvSpPr txBox="1">
              <a:spLocks noChangeArrowheads="1"/>
            </p:cNvSpPr>
            <p:nvPr/>
          </p:nvSpPr>
          <p:spPr bwMode="auto">
            <a:xfrm>
              <a:off x="4968" y="739"/>
              <a:ext cx="4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en-US" sz="2400" b="0">
                  <a:solidFill>
                    <a:srgbClr val="000099"/>
                  </a:solidFill>
                  <a:ea typeface="宋体" pitchFamily="2" charset="-122"/>
                </a:rPr>
                <a:t>RIS</a:t>
              </a:r>
              <a:endParaRPr kumimoji="1" lang="en-US" altLang="zh-CN" sz="2400" b="0" baseline="-25000">
                <a:solidFill>
                  <a:srgbClr val="000099"/>
                </a:solidFill>
                <a:ea typeface="宋体" pitchFamily="2" charset="-122"/>
              </a:endParaRPr>
            </a:p>
          </p:txBody>
        </p:sp>
        <p:sp>
          <p:nvSpPr>
            <p:cNvPr id="84003" name="Rectangle 22"/>
            <p:cNvSpPr>
              <a:spLocks noChangeArrowheads="1"/>
            </p:cNvSpPr>
            <p:nvPr/>
          </p:nvSpPr>
          <p:spPr bwMode="auto">
            <a:xfrm>
              <a:off x="240" y="743"/>
              <a:ext cx="432"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4004" name="Text Box 23"/>
            <p:cNvSpPr txBox="1">
              <a:spLocks noChangeArrowheads="1"/>
            </p:cNvSpPr>
            <p:nvPr/>
          </p:nvSpPr>
          <p:spPr bwMode="auto">
            <a:xfrm>
              <a:off x="309" y="432"/>
              <a:ext cx="31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A</a:t>
              </a:r>
              <a:r>
                <a:rPr kumimoji="1" lang="en-US" altLang="zh-CN" sz="2400" b="0" baseline="-25000">
                  <a:solidFill>
                    <a:srgbClr val="000099"/>
                  </a:solidFill>
                  <a:ea typeface="宋体" pitchFamily="2" charset="-122"/>
                </a:rPr>
                <a:t>0</a:t>
              </a:r>
              <a:endParaRPr kumimoji="1" lang="en-US" altLang="zh-CN" sz="2400" b="0">
                <a:solidFill>
                  <a:srgbClr val="000099"/>
                </a:solidFill>
                <a:ea typeface="宋体" pitchFamily="2" charset="-122"/>
              </a:endParaRPr>
            </a:p>
          </p:txBody>
        </p:sp>
        <p:sp>
          <p:nvSpPr>
            <p:cNvPr id="84005" name="Text Box 24"/>
            <p:cNvSpPr txBox="1">
              <a:spLocks noChangeArrowheads="1"/>
            </p:cNvSpPr>
            <p:nvPr/>
          </p:nvSpPr>
          <p:spPr bwMode="auto">
            <a:xfrm>
              <a:off x="353" y="750"/>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dirty="0">
                  <a:solidFill>
                    <a:srgbClr val="000099"/>
                  </a:solidFill>
                  <a:ea typeface="宋体" pitchFamily="2" charset="-122"/>
                </a:rPr>
                <a:t>0</a:t>
              </a:r>
            </a:p>
          </p:txBody>
        </p:sp>
      </p:grpSp>
      <p:graphicFrame>
        <p:nvGraphicFramePr>
          <p:cNvPr id="1440793" name="Group 25"/>
          <p:cNvGraphicFramePr>
            <a:graphicFrameLocks noGrp="1"/>
          </p:cNvGraphicFramePr>
          <p:nvPr>
            <p:ph idx="1"/>
            <p:extLst>
              <p:ext uri="{D42A27DB-BD31-4B8C-83A1-F6EECF244321}">
                <p14:modId xmlns:p14="http://schemas.microsoft.com/office/powerpoint/2010/main" val="1078740688"/>
              </p:ext>
            </p:extLst>
          </p:nvPr>
        </p:nvGraphicFramePr>
        <p:xfrm>
          <a:off x="611560" y="2393885"/>
          <a:ext cx="8021637" cy="3584576"/>
        </p:xfrm>
        <a:graphic>
          <a:graphicData uri="http://schemas.openxmlformats.org/drawingml/2006/table">
            <a:tbl>
              <a:tblPr firstRow="1"/>
              <a:tblGrid>
                <a:gridCol w="1504950"/>
                <a:gridCol w="1477962"/>
                <a:gridCol w="5038725"/>
              </a:tblGrid>
              <a:tr h="896938">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rgbClr val="000099"/>
                          </a:solidFill>
                          <a:effectLst/>
                          <a:latin typeface="Arial" charset="0"/>
                          <a:ea typeface="幼圆" pitchFamily="49" charset="-122"/>
                        </a:rPr>
                        <a:t>ESMM</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rgbClr val="000099"/>
                          </a:solidFill>
                          <a:effectLst/>
                          <a:latin typeface="Arial" charset="0"/>
                          <a:ea typeface="幼圆" pitchFamily="49" charset="-122"/>
                        </a:rPr>
                        <a:t>SMM</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rgbClr val="000099"/>
                          </a:solidFill>
                          <a:effectLst/>
                          <a:latin typeface="Arial" charset="0"/>
                          <a:ea typeface="幼圆" pitchFamily="49" charset="-122"/>
                        </a:rPr>
                        <a:t>功能</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5350">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99"/>
                          </a:solidFill>
                          <a:effectLst/>
                          <a:latin typeface="Arial" charset="0"/>
                          <a:ea typeface="幼圆" pitchFamily="49" charset="-122"/>
                        </a:rPr>
                        <a:t>0</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99"/>
                          </a:solidFill>
                          <a:effectLst/>
                          <a:latin typeface="Arial" charset="0"/>
                          <a:ea typeface="幼圆" pitchFamily="49" charset="-122"/>
                        </a:rPr>
                        <a:t>X</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99"/>
                          </a:solidFill>
                          <a:effectLst/>
                          <a:latin typeface="Arial" charset="0"/>
                          <a:ea typeface="幼圆" pitchFamily="49" charset="-122"/>
                        </a:rPr>
                        <a:t>无效</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6938">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99"/>
                          </a:solidFill>
                          <a:effectLst/>
                          <a:latin typeface="Arial" charset="0"/>
                          <a:ea typeface="幼圆" pitchFamily="49" charset="-122"/>
                        </a:rPr>
                        <a:t>1</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99"/>
                          </a:solidFill>
                          <a:effectLst/>
                          <a:latin typeface="Arial" charset="0"/>
                          <a:ea typeface="幼圆" pitchFamily="49"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99"/>
                          </a:solidFill>
                          <a:effectLst/>
                          <a:latin typeface="Arial" charset="0"/>
                          <a:ea typeface="幼圆" pitchFamily="49" charset="-122"/>
                        </a:rPr>
                        <a:t>取消特殊屏蔽方式</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5350">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99"/>
                          </a:solidFill>
                          <a:effectLst/>
                          <a:latin typeface="Arial" charset="0"/>
                          <a:ea typeface="幼圆" pitchFamily="49" charset="-122"/>
                        </a:rPr>
                        <a:t>1</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99"/>
                          </a:solidFill>
                          <a:effectLst/>
                          <a:latin typeface="Arial" charset="0"/>
                          <a:ea typeface="幼圆" pitchFamily="49"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rgbClr val="000099"/>
                          </a:solidFill>
                          <a:effectLst/>
                          <a:latin typeface="Arial" charset="0"/>
                          <a:ea typeface="幼圆" pitchFamily="49" charset="-122"/>
                        </a:rPr>
                        <a:t>设置特殊屏蔽方式</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random/>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1794" name="Group 2"/>
          <p:cNvGraphicFramePr>
            <a:graphicFrameLocks noGrp="1"/>
          </p:cNvGraphicFramePr>
          <p:nvPr>
            <p:ph/>
            <p:extLst>
              <p:ext uri="{D42A27DB-BD31-4B8C-83A1-F6EECF244321}">
                <p14:modId xmlns:p14="http://schemas.microsoft.com/office/powerpoint/2010/main" val="2955588506"/>
              </p:ext>
            </p:extLst>
          </p:nvPr>
        </p:nvGraphicFramePr>
        <p:xfrm>
          <a:off x="482860" y="974492"/>
          <a:ext cx="8229600" cy="5154808"/>
        </p:xfrm>
        <a:graphic>
          <a:graphicData uri="http://schemas.openxmlformats.org/drawingml/2006/table">
            <a:tbl>
              <a:tblPr/>
              <a:tblGrid>
                <a:gridCol w="1790700"/>
                <a:gridCol w="3309937"/>
                <a:gridCol w="3128963"/>
              </a:tblGrid>
              <a:tr h="585065">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rgbClr val="000099"/>
                          </a:solidFill>
                          <a:effectLst/>
                          <a:latin typeface="Arial" charset="0"/>
                          <a:ea typeface="幼圆" pitchFamily="49" charset="-122"/>
                        </a:rPr>
                        <a:t> P  RR  RIS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rgbClr val="000099"/>
                          </a:solidFill>
                          <a:effectLst/>
                          <a:latin typeface="Arial" charset="0"/>
                          <a:ea typeface="幼圆" pitchFamily="49" charset="-122"/>
                        </a:rPr>
                        <a:t>功能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rgbClr val="000099"/>
                          </a:solidFill>
                          <a:effectLst/>
                          <a:latin typeface="Arial" charset="0"/>
                          <a:ea typeface="幼圆" pitchFamily="49" charset="-122"/>
                        </a:rPr>
                        <a:t>应用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05145">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accent2"/>
                          </a:solidFill>
                          <a:effectLst/>
                          <a:latin typeface="Arial" charset="0"/>
                          <a:ea typeface="幼圆" pitchFamily="49" charset="-122"/>
                        </a:rPr>
                        <a:t>  0    1     0</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accent2"/>
                          </a:solidFill>
                          <a:effectLst/>
                          <a:latin typeface="Arial" charset="0"/>
                          <a:ea typeface="幼圆" pitchFamily="49" charset="-122"/>
                        </a:rPr>
                        <a:t>读取</a:t>
                      </a:r>
                      <a:r>
                        <a:rPr kumimoji="0" lang="en-US" altLang="zh-CN" sz="2400" b="0" i="0" u="none" strike="noStrike" cap="none" normalizeH="0" baseline="0" smtClean="0">
                          <a:ln>
                            <a:noFill/>
                          </a:ln>
                          <a:solidFill>
                            <a:schemeClr val="accent2"/>
                          </a:solidFill>
                          <a:effectLst/>
                          <a:latin typeface="Arial" charset="0"/>
                          <a:ea typeface="幼圆" pitchFamily="49" charset="-122"/>
                        </a:rPr>
                        <a:t>IRR</a:t>
                      </a:r>
                      <a:r>
                        <a:rPr kumimoji="0" lang="zh-CN" altLang="en-US" sz="2400" b="0" i="0" u="none" strike="noStrike" cap="none" normalizeH="0" baseline="0" smtClean="0">
                          <a:ln>
                            <a:noFill/>
                          </a:ln>
                          <a:solidFill>
                            <a:schemeClr val="accent2"/>
                          </a:solidFill>
                          <a:effectLst/>
                          <a:latin typeface="Arial" charset="0"/>
                          <a:ea typeface="幼圆" pitchFamily="49" charset="-122"/>
                        </a:rPr>
                        <a:t>内容</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75000"/>
                        </a:lnSpc>
                        <a:spcBef>
                          <a:spcPct val="20000"/>
                        </a:spcBef>
                        <a:spcAft>
                          <a:spcPct val="0"/>
                        </a:spcAft>
                        <a:buClrTx/>
                        <a:buSzTx/>
                        <a:buFontTx/>
                        <a:buNone/>
                        <a:tabLst/>
                      </a:pPr>
                      <a:r>
                        <a:rPr kumimoji="0" lang="en-US" altLang="zh-CN" sz="2400" b="0" i="0" u="none" strike="noStrike" cap="none" normalizeH="0" baseline="0" smtClean="0">
                          <a:ln>
                            <a:noFill/>
                          </a:ln>
                          <a:solidFill>
                            <a:schemeClr val="accent2"/>
                          </a:solidFill>
                          <a:effectLst/>
                          <a:latin typeface="Arial" charset="0"/>
                          <a:ea typeface="幼圆" pitchFamily="49" charset="-122"/>
                        </a:rPr>
                        <a:t>MOV  AL, 0AH</a:t>
                      </a:r>
                    </a:p>
                    <a:p>
                      <a:pPr marL="0" marR="0" lvl="0" indent="0" algn="just" defTabSz="914400" rtl="0" eaLnBrk="1" fontAlgn="base" latinLnBrk="0" hangingPunct="1">
                        <a:lnSpc>
                          <a:spcPct val="75000"/>
                        </a:lnSpc>
                        <a:spcBef>
                          <a:spcPct val="20000"/>
                        </a:spcBef>
                        <a:spcAft>
                          <a:spcPct val="0"/>
                        </a:spcAft>
                        <a:buClrTx/>
                        <a:buSzTx/>
                        <a:buFontTx/>
                        <a:buNone/>
                        <a:tabLst/>
                      </a:pPr>
                      <a:r>
                        <a:rPr kumimoji="0" lang="en-US" altLang="zh-CN" sz="2400" b="0" i="0" u="none" strike="noStrike" cap="none" normalizeH="0" baseline="0" smtClean="0">
                          <a:ln>
                            <a:noFill/>
                          </a:ln>
                          <a:solidFill>
                            <a:schemeClr val="accent2"/>
                          </a:solidFill>
                          <a:effectLst/>
                          <a:latin typeface="Arial" charset="0"/>
                          <a:ea typeface="幼圆" pitchFamily="49" charset="-122"/>
                        </a:rPr>
                        <a:t>OUT  20H</a:t>
                      </a:r>
                      <a:r>
                        <a:rPr kumimoji="0" lang="zh-CN" altLang="en-US" sz="2400" b="0" i="0" u="none" strike="noStrike" cap="none" normalizeH="0" baseline="0" smtClean="0">
                          <a:ln>
                            <a:noFill/>
                          </a:ln>
                          <a:solidFill>
                            <a:schemeClr val="accent2"/>
                          </a:solidFill>
                          <a:effectLst/>
                          <a:latin typeface="Arial" charset="0"/>
                          <a:ea typeface="幼圆" pitchFamily="49" charset="-122"/>
                        </a:rPr>
                        <a:t>，</a:t>
                      </a:r>
                      <a:r>
                        <a:rPr kumimoji="0" lang="en-US" altLang="zh-CN" sz="2400" b="0" i="0" u="none" strike="noStrike" cap="none" normalizeH="0" baseline="0" smtClean="0">
                          <a:ln>
                            <a:noFill/>
                          </a:ln>
                          <a:solidFill>
                            <a:schemeClr val="accent2"/>
                          </a:solidFill>
                          <a:effectLst/>
                          <a:latin typeface="Arial" charset="0"/>
                          <a:ea typeface="幼圆" pitchFamily="49" charset="-122"/>
                        </a:rPr>
                        <a:t>AL</a:t>
                      </a:r>
                    </a:p>
                    <a:p>
                      <a:pPr marL="0" marR="0" lvl="0" indent="0" algn="just" defTabSz="914400" rtl="0" eaLnBrk="1" fontAlgn="base" latinLnBrk="0" hangingPunct="1">
                        <a:lnSpc>
                          <a:spcPct val="75000"/>
                        </a:lnSpc>
                        <a:spcBef>
                          <a:spcPct val="20000"/>
                        </a:spcBef>
                        <a:spcAft>
                          <a:spcPct val="0"/>
                        </a:spcAft>
                        <a:buClrTx/>
                        <a:buSzTx/>
                        <a:buFontTx/>
                        <a:buNone/>
                        <a:tabLst/>
                      </a:pPr>
                      <a:r>
                        <a:rPr kumimoji="0" lang="en-US" altLang="zh-CN" sz="2400" b="0" i="0" u="none" strike="noStrike" cap="none" normalizeH="0" baseline="0" smtClean="0">
                          <a:ln>
                            <a:noFill/>
                          </a:ln>
                          <a:solidFill>
                            <a:schemeClr val="accent2"/>
                          </a:solidFill>
                          <a:effectLst/>
                          <a:latin typeface="Arial" charset="0"/>
                          <a:ea typeface="幼圆" pitchFamily="49" charset="-122"/>
                        </a:rPr>
                        <a:t>IN      AL</a:t>
                      </a:r>
                      <a:r>
                        <a:rPr kumimoji="0" lang="zh-CN" altLang="en-US" sz="2400" b="0" i="0" u="none" strike="noStrike" cap="none" normalizeH="0" baseline="0" smtClean="0">
                          <a:ln>
                            <a:noFill/>
                          </a:ln>
                          <a:solidFill>
                            <a:schemeClr val="accent2"/>
                          </a:solidFill>
                          <a:effectLst/>
                          <a:latin typeface="Arial" charset="0"/>
                          <a:ea typeface="幼圆" pitchFamily="49" charset="-122"/>
                        </a:rPr>
                        <a:t>，</a:t>
                      </a:r>
                      <a:r>
                        <a:rPr kumimoji="0" lang="en-US" altLang="zh-CN" sz="2400" b="0" i="0" u="none" strike="noStrike" cap="none" normalizeH="0" baseline="0" smtClean="0">
                          <a:ln>
                            <a:noFill/>
                          </a:ln>
                          <a:solidFill>
                            <a:schemeClr val="accent2"/>
                          </a:solidFill>
                          <a:effectLst/>
                          <a:latin typeface="Arial" charset="0"/>
                          <a:ea typeface="幼圆" pitchFamily="49" charset="-122"/>
                        </a:rPr>
                        <a:t>20H</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5155">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accent2"/>
                          </a:solidFill>
                          <a:effectLst/>
                          <a:latin typeface="Arial" charset="0"/>
                          <a:ea typeface="幼圆" pitchFamily="49" charset="-122"/>
                        </a:rPr>
                        <a:t>  0    1     1</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accent2"/>
                          </a:solidFill>
                          <a:effectLst/>
                          <a:latin typeface="Arial" charset="0"/>
                          <a:ea typeface="幼圆" pitchFamily="49" charset="-122"/>
                        </a:rPr>
                        <a:t>读取</a:t>
                      </a:r>
                      <a:r>
                        <a:rPr kumimoji="0" lang="en-US" altLang="zh-CN" sz="2400" b="0" i="0" u="none" strike="noStrike" cap="none" normalizeH="0" baseline="0" dirty="0" smtClean="0">
                          <a:ln>
                            <a:noFill/>
                          </a:ln>
                          <a:solidFill>
                            <a:schemeClr val="accent2"/>
                          </a:solidFill>
                          <a:effectLst/>
                          <a:latin typeface="Arial" charset="0"/>
                          <a:ea typeface="幼圆" pitchFamily="49" charset="-122"/>
                        </a:rPr>
                        <a:t>ISR</a:t>
                      </a:r>
                      <a:r>
                        <a:rPr kumimoji="0" lang="zh-CN" altLang="en-US" sz="2400" b="0" i="0" u="none" strike="noStrike" cap="none" normalizeH="0" baseline="0" dirty="0" smtClean="0">
                          <a:ln>
                            <a:noFill/>
                          </a:ln>
                          <a:solidFill>
                            <a:schemeClr val="accent2"/>
                          </a:solidFill>
                          <a:effectLst/>
                          <a:latin typeface="Arial" charset="0"/>
                          <a:ea typeface="幼圆" pitchFamily="49" charset="-122"/>
                        </a:rPr>
                        <a:t>内容</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75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accent2"/>
                          </a:solidFill>
                          <a:effectLst/>
                          <a:latin typeface="Arial" charset="0"/>
                          <a:ea typeface="幼圆" pitchFamily="49" charset="-122"/>
                        </a:rPr>
                        <a:t>MOV  AL,  0BH</a:t>
                      </a:r>
                    </a:p>
                    <a:p>
                      <a:pPr marL="0" marR="0" lvl="0" indent="0" algn="just" defTabSz="914400" rtl="0" eaLnBrk="1" fontAlgn="base" latinLnBrk="0" hangingPunct="1">
                        <a:lnSpc>
                          <a:spcPct val="75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accent2"/>
                          </a:solidFill>
                          <a:effectLst/>
                          <a:latin typeface="Arial" charset="0"/>
                          <a:ea typeface="幼圆" pitchFamily="49" charset="-122"/>
                        </a:rPr>
                        <a:t>OUT  20H</a:t>
                      </a:r>
                      <a:r>
                        <a:rPr kumimoji="0" lang="zh-CN" altLang="en-US" sz="2400" b="0" i="0" u="none" strike="noStrike" cap="none" normalizeH="0" baseline="0" dirty="0" smtClean="0">
                          <a:ln>
                            <a:noFill/>
                          </a:ln>
                          <a:solidFill>
                            <a:schemeClr val="accent2"/>
                          </a:solidFill>
                          <a:effectLst/>
                          <a:latin typeface="Arial" charset="0"/>
                          <a:ea typeface="幼圆" pitchFamily="49" charset="-122"/>
                        </a:rPr>
                        <a:t>，</a:t>
                      </a:r>
                      <a:r>
                        <a:rPr kumimoji="0" lang="en-US" altLang="zh-CN" sz="2400" b="0" i="0" u="none" strike="noStrike" cap="none" normalizeH="0" baseline="0" dirty="0" smtClean="0">
                          <a:ln>
                            <a:noFill/>
                          </a:ln>
                          <a:solidFill>
                            <a:schemeClr val="accent2"/>
                          </a:solidFill>
                          <a:effectLst/>
                          <a:latin typeface="Arial" charset="0"/>
                          <a:ea typeface="幼圆" pitchFamily="49" charset="-122"/>
                        </a:rPr>
                        <a:t>AL</a:t>
                      </a:r>
                    </a:p>
                    <a:p>
                      <a:pPr marL="0" marR="0" lvl="0" indent="0" algn="just" defTabSz="914400" rtl="0" eaLnBrk="1" fontAlgn="base" latinLnBrk="0" hangingPunct="1">
                        <a:lnSpc>
                          <a:spcPct val="75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accent2"/>
                          </a:solidFill>
                          <a:effectLst/>
                          <a:latin typeface="Arial" charset="0"/>
                          <a:ea typeface="幼圆" pitchFamily="49" charset="-122"/>
                        </a:rPr>
                        <a:t>IN      AL</a:t>
                      </a:r>
                      <a:r>
                        <a:rPr kumimoji="0" lang="zh-CN" altLang="en-US" sz="2400" b="0" i="0" u="none" strike="noStrike" cap="none" normalizeH="0" baseline="0" dirty="0" smtClean="0">
                          <a:ln>
                            <a:noFill/>
                          </a:ln>
                          <a:solidFill>
                            <a:schemeClr val="accent2"/>
                          </a:solidFill>
                          <a:effectLst/>
                          <a:latin typeface="Arial" charset="0"/>
                          <a:ea typeface="幼圆" pitchFamily="49" charset="-122"/>
                        </a:rPr>
                        <a:t>，</a:t>
                      </a:r>
                      <a:r>
                        <a:rPr kumimoji="0" lang="en-US" altLang="zh-CN" sz="2400" b="0" i="0" u="none" strike="noStrike" cap="none" normalizeH="0" baseline="0" dirty="0" smtClean="0">
                          <a:ln>
                            <a:noFill/>
                          </a:ln>
                          <a:solidFill>
                            <a:schemeClr val="accent2"/>
                          </a:solidFill>
                          <a:effectLst/>
                          <a:latin typeface="Arial" charset="0"/>
                          <a:ea typeface="幼圆" pitchFamily="49" charset="-122"/>
                        </a:rPr>
                        <a:t>20H</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850">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accent2"/>
                          </a:solidFill>
                          <a:effectLst/>
                          <a:latin typeface="Arial" charset="0"/>
                          <a:ea typeface="幼圆" pitchFamily="49" charset="-122"/>
                        </a:rPr>
                        <a:t>  0    0     *</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accent2"/>
                          </a:solidFill>
                          <a:effectLst/>
                          <a:latin typeface="Arial" charset="0"/>
                          <a:ea typeface="幼圆" pitchFamily="49" charset="-122"/>
                        </a:rPr>
                        <a:t>不读取任何寄存器内容</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smtClean="0">
                        <a:ln>
                          <a:noFill/>
                        </a:ln>
                        <a:solidFill>
                          <a:schemeClr val="accent2"/>
                        </a:solidFill>
                        <a:effectLst/>
                        <a:latin typeface="Arial" charset="0"/>
                        <a:ea typeface="幼圆"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91593">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accent2"/>
                          </a:solidFill>
                          <a:effectLst/>
                          <a:latin typeface="Arial" charset="0"/>
                          <a:ea typeface="幼圆" pitchFamily="49" charset="-122"/>
                        </a:rPr>
                        <a:t>  1    *     *</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accent2"/>
                          </a:solidFill>
                          <a:effectLst/>
                          <a:latin typeface="Arial" charset="0"/>
                          <a:ea typeface="幼圆" pitchFamily="49" charset="-122"/>
                        </a:rPr>
                        <a:t>读取查询字信息</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accent2"/>
                          </a:solidFill>
                          <a:effectLst/>
                          <a:latin typeface="Arial" charset="0"/>
                          <a:ea typeface="幼圆" pitchFamily="49" charset="-122"/>
                        </a:rPr>
                        <a:t>状态字格式见下页</a:t>
                      </a:r>
                      <a:endParaRPr kumimoji="0" lang="zh-CN" altLang="en-US" sz="2400" b="0" i="0" u="none" strike="noStrike" cap="none" normalizeH="0" baseline="0" smtClean="0">
                        <a:ln>
                          <a:noFill/>
                        </a:ln>
                        <a:solidFill>
                          <a:schemeClr val="tx2"/>
                        </a:solidFill>
                        <a:effectLst/>
                        <a:latin typeface="Arial" charset="0"/>
                        <a:ea typeface="幼圆"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Arial" charset="0"/>
                          <a:ea typeface="幼圆" pitchFamily="49" charset="-122"/>
                        </a:defRPr>
                      </a:lvl1pPr>
                      <a:lvl2pPr algn="just">
                        <a:spcBef>
                          <a:spcPct val="20000"/>
                        </a:spcBef>
                        <a:defRPr sz="2400" b="1">
                          <a:solidFill>
                            <a:schemeClr val="tx1"/>
                          </a:solidFill>
                          <a:latin typeface="Arial" charset="0"/>
                          <a:ea typeface="宋体" pitchFamily="2" charset="-122"/>
                        </a:defRPr>
                      </a:lvl2pPr>
                      <a:lvl3pPr algn="just">
                        <a:spcBef>
                          <a:spcPct val="20000"/>
                        </a:spcBef>
                        <a:defRPr sz="2000">
                          <a:solidFill>
                            <a:schemeClr val="tx1"/>
                          </a:solidFill>
                          <a:latin typeface="Arial" charset="0"/>
                          <a:ea typeface="宋体" pitchFamily="2" charset="-122"/>
                        </a:defRPr>
                      </a:lvl3pPr>
                      <a:lvl4pPr algn="just">
                        <a:spcBef>
                          <a:spcPct val="20000"/>
                        </a:spcBef>
                        <a:defRPr>
                          <a:solidFill>
                            <a:schemeClr val="tx1"/>
                          </a:solidFill>
                          <a:latin typeface="Arial" charset="0"/>
                          <a:ea typeface="宋体" pitchFamily="2" charset="-122"/>
                        </a:defRPr>
                      </a:lvl4pPr>
                      <a:lvl5pPr algn="just">
                        <a:spcBef>
                          <a:spcPct val="20000"/>
                        </a:spcBef>
                        <a:defRPr>
                          <a:solidFill>
                            <a:schemeClr val="tx1"/>
                          </a:solidFill>
                          <a:latin typeface="Arial" charset="0"/>
                          <a:ea typeface="宋体" pitchFamily="2" charset="-122"/>
                        </a:defRPr>
                      </a:lvl5pPr>
                      <a:lvl6pPr algn="just" fontAlgn="base">
                        <a:spcBef>
                          <a:spcPct val="20000"/>
                        </a:spcBef>
                        <a:spcAft>
                          <a:spcPct val="0"/>
                        </a:spcAft>
                        <a:defRPr>
                          <a:solidFill>
                            <a:schemeClr val="tx1"/>
                          </a:solidFill>
                          <a:latin typeface="Arial" charset="0"/>
                          <a:ea typeface="宋体" pitchFamily="2" charset="-122"/>
                        </a:defRPr>
                      </a:lvl6pPr>
                      <a:lvl7pPr algn="just" fontAlgn="base">
                        <a:spcBef>
                          <a:spcPct val="20000"/>
                        </a:spcBef>
                        <a:spcAft>
                          <a:spcPct val="0"/>
                        </a:spcAft>
                        <a:defRPr>
                          <a:solidFill>
                            <a:schemeClr val="tx1"/>
                          </a:solidFill>
                          <a:latin typeface="Arial" charset="0"/>
                          <a:ea typeface="宋体" pitchFamily="2" charset="-122"/>
                        </a:defRPr>
                      </a:lvl7pPr>
                      <a:lvl8pPr algn="just" fontAlgn="base">
                        <a:spcBef>
                          <a:spcPct val="20000"/>
                        </a:spcBef>
                        <a:spcAft>
                          <a:spcPct val="0"/>
                        </a:spcAft>
                        <a:defRPr>
                          <a:solidFill>
                            <a:schemeClr val="tx1"/>
                          </a:solidFill>
                          <a:latin typeface="Arial" charset="0"/>
                          <a:ea typeface="宋体" pitchFamily="2" charset="-122"/>
                        </a:defRPr>
                      </a:lvl8pPr>
                      <a:lvl9pPr algn="just" fontAlgn="base">
                        <a:spcBef>
                          <a:spcPct val="20000"/>
                        </a:spcBef>
                        <a:spcAft>
                          <a:spcPct val="0"/>
                        </a:spcAft>
                        <a:defRPr>
                          <a:solidFill>
                            <a:schemeClr val="tx1"/>
                          </a:solidFill>
                          <a:latin typeface="Arial" charset="0"/>
                          <a:ea typeface="宋体" pitchFamily="2" charset="-122"/>
                        </a:defRPr>
                      </a:lvl9pPr>
                    </a:lstStyle>
                    <a:p>
                      <a:pPr marL="0" marR="0" lvl="0" indent="0" algn="just" defTabSz="914400" rtl="0" eaLnBrk="1" fontAlgn="base" latinLnBrk="0" hangingPunct="1">
                        <a:lnSpc>
                          <a:spcPct val="75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accent2"/>
                          </a:solidFill>
                          <a:effectLst/>
                          <a:latin typeface="Arial" charset="0"/>
                          <a:ea typeface="幼圆" pitchFamily="49" charset="-122"/>
                        </a:rPr>
                        <a:t>MOV  AL,  0CH</a:t>
                      </a:r>
                    </a:p>
                    <a:p>
                      <a:pPr marL="0" marR="0" lvl="0" indent="0" algn="just" defTabSz="914400" rtl="0" eaLnBrk="1" fontAlgn="base" latinLnBrk="0" hangingPunct="1">
                        <a:lnSpc>
                          <a:spcPct val="75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accent2"/>
                          </a:solidFill>
                          <a:effectLst/>
                          <a:latin typeface="Arial" charset="0"/>
                          <a:ea typeface="幼圆" pitchFamily="49" charset="-122"/>
                        </a:rPr>
                        <a:t>OUT  20H, AL</a:t>
                      </a:r>
                    </a:p>
                    <a:p>
                      <a:pPr marL="0" marR="0" lvl="0" indent="0" algn="just" defTabSz="914400" rtl="0" eaLnBrk="1" fontAlgn="base" latinLnBrk="0" hangingPunct="1">
                        <a:lnSpc>
                          <a:spcPct val="75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accent2"/>
                          </a:solidFill>
                          <a:effectLst/>
                          <a:latin typeface="Arial" charset="0"/>
                          <a:ea typeface="幼圆" pitchFamily="49" charset="-122"/>
                        </a:rPr>
                        <a:t>IN      AL,  20H</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5020" name="Text Box 28"/>
          <p:cNvSpPr txBox="1">
            <a:spLocks noChangeArrowheads="1"/>
          </p:cNvSpPr>
          <p:nvPr/>
        </p:nvSpPr>
        <p:spPr bwMode="auto">
          <a:xfrm>
            <a:off x="522288" y="136525"/>
            <a:ext cx="66151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0" hangingPunct="0">
              <a:defRPr sz="2800" b="0">
                <a:solidFill>
                  <a:srgbClr val="000099"/>
                </a:solidFill>
                <a:latin typeface="+mn-lt"/>
                <a:ea typeface="+mn-ea"/>
              </a:defRPr>
            </a:lvl1pPr>
            <a:lvl2pPr eaLnBrk="0" hangingPunct="0">
              <a:defRPr sz="2800" b="1">
                <a:solidFill>
                  <a:srgbClr val="006699"/>
                </a:solidFill>
              </a:defRPr>
            </a:lvl2pPr>
            <a:lvl3pPr eaLnBrk="0" hangingPunct="0">
              <a:defRPr sz="2800" b="1">
                <a:solidFill>
                  <a:srgbClr val="006699"/>
                </a:solidFill>
              </a:defRPr>
            </a:lvl3pPr>
            <a:lvl4pPr eaLnBrk="0" hangingPunct="0">
              <a:defRPr sz="2800" b="1">
                <a:solidFill>
                  <a:srgbClr val="006699"/>
                </a:solidFill>
              </a:defRPr>
            </a:lvl4pPr>
            <a:lvl5pPr eaLnBrk="0" hangingPunct="0">
              <a:defRPr sz="2800" b="1">
                <a:solidFill>
                  <a:srgbClr val="006699"/>
                </a:solidFill>
              </a:defRPr>
            </a:lvl5pPr>
            <a:lvl6pPr marL="457200" fontAlgn="base">
              <a:spcBef>
                <a:spcPct val="0"/>
              </a:spcBef>
              <a:spcAft>
                <a:spcPct val="0"/>
              </a:spcAft>
              <a:defRPr sz="2800" b="1">
                <a:solidFill>
                  <a:srgbClr val="006699"/>
                </a:solidFill>
              </a:defRPr>
            </a:lvl6pPr>
            <a:lvl7pPr marL="914400" fontAlgn="base">
              <a:spcBef>
                <a:spcPct val="0"/>
              </a:spcBef>
              <a:spcAft>
                <a:spcPct val="0"/>
              </a:spcAft>
              <a:defRPr sz="2800" b="1">
                <a:solidFill>
                  <a:srgbClr val="006699"/>
                </a:solidFill>
              </a:defRPr>
            </a:lvl7pPr>
            <a:lvl8pPr marL="1371600" fontAlgn="base">
              <a:spcBef>
                <a:spcPct val="0"/>
              </a:spcBef>
              <a:spcAft>
                <a:spcPct val="0"/>
              </a:spcAft>
              <a:defRPr sz="2800" b="1">
                <a:solidFill>
                  <a:srgbClr val="006699"/>
                </a:solidFill>
              </a:defRPr>
            </a:lvl8pPr>
            <a:lvl9pPr marL="1828800" fontAlgn="base">
              <a:spcBef>
                <a:spcPct val="0"/>
              </a:spcBef>
              <a:spcAft>
                <a:spcPct val="0"/>
              </a:spcAft>
              <a:defRPr sz="2800" b="1">
                <a:solidFill>
                  <a:srgbClr val="006699"/>
                </a:solidFill>
              </a:defRPr>
            </a:lvl9pPr>
          </a:lstStyle>
          <a:p>
            <a:r>
              <a:rPr lang="en-US" altLang="zh-CN" dirty="0"/>
              <a:t>OCW3    </a:t>
            </a:r>
            <a:r>
              <a:rPr lang="zh-CN" altLang="en-US" dirty="0"/>
              <a:t>对</a:t>
            </a:r>
            <a:r>
              <a:rPr lang="en-US" altLang="zh-CN" dirty="0"/>
              <a:t>8259A</a:t>
            </a:r>
            <a:r>
              <a:rPr lang="zh-CN" altLang="en-US" dirty="0"/>
              <a:t>内部寄存器的读出</a:t>
            </a:r>
          </a:p>
        </p:txBody>
      </p:sp>
    </p:spTree>
  </p:cSld>
  <p:clrMapOvr>
    <a:masterClrMapping/>
  </p:clrMapOvr>
  <p:transition>
    <p:random/>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kern="1200" dirty="0">
                <a:solidFill>
                  <a:srgbClr val="000099"/>
                </a:solidFill>
                <a:latin typeface="+mn-lt"/>
                <a:ea typeface="+mn-ea"/>
                <a:cs typeface="+mn-cs"/>
              </a:rPr>
              <a:t>OCW3   </a:t>
            </a:r>
            <a:r>
              <a:rPr lang="zh-CN" altLang="en-US" kern="1200" dirty="0">
                <a:solidFill>
                  <a:srgbClr val="000099"/>
                </a:solidFill>
                <a:latin typeface="+mn-lt"/>
                <a:ea typeface="+mn-ea"/>
                <a:cs typeface="+mn-cs"/>
              </a:rPr>
              <a:t>中断查询</a:t>
            </a:r>
          </a:p>
        </p:txBody>
      </p:sp>
      <p:grpSp>
        <p:nvGrpSpPr>
          <p:cNvPr id="86019" name="Group 3"/>
          <p:cNvGrpSpPr>
            <a:grpSpLocks/>
          </p:cNvGrpSpPr>
          <p:nvPr/>
        </p:nvGrpSpPr>
        <p:grpSpPr bwMode="auto">
          <a:xfrm>
            <a:off x="361950" y="1693863"/>
            <a:ext cx="8305800" cy="990600"/>
            <a:chOff x="240" y="432"/>
            <a:chExt cx="5232" cy="624"/>
          </a:xfrm>
        </p:grpSpPr>
        <p:grpSp>
          <p:nvGrpSpPr>
            <p:cNvPr id="86029" name="Group 4"/>
            <p:cNvGrpSpPr>
              <a:grpSpLocks/>
            </p:cNvGrpSpPr>
            <p:nvPr/>
          </p:nvGrpSpPr>
          <p:grpSpPr bwMode="auto">
            <a:xfrm>
              <a:off x="864" y="432"/>
              <a:ext cx="4608" cy="602"/>
              <a:chOff x="576" y="1728"/>
              <a:chExt cx="4608" cy="602"/>
            </a:xfrm>
          </p:grpSpPr>
          <p:sp>
            <p:nvSpPr>
              <p:cNvPr id="86041" name="Rectangle 5"/>
              <p:cNvSpPr>
                <a:spLocks noChangeArrowheads="1"/>
              </p:cNvSpPr>
              <p:nvPr/>
            </p:nvSpPr>
            <p:spPr bwMode="auto">
              <a:xfrm>
                <a:off x="576"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6042" name="Text Box 6"/>
              <p:cNvSpPr txBox="1">
                <a:spLocks noChangeArrowheads="1"/>
              </p:cNvSpPr>
              <p:nvPr/>
            </p:nvSpPr>
            <p:spPr bwMode="auto">
              <a:xfrm>
                <a:off x="730" y="1728"/>
                <a:ext cx="435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r>
                  <a:rPr kumimoji="1" lang="en-US" altLang="zh-CN" sz="2400" b="0" dirty="0">
                    <a:solidFill>
                      <a:srgbClr val="000099"/>
                    </a:solidFill>
                    <a:ea typeface="宋体" pitchFamily="2" charset="-122"/>
                  </a:rPr>
                  <a:t>D</a:t>
                </a:r>
                <a:r>
                  <a:rPr kumimoji="1" lang="en-US" altLang="zh-CN" sz="2400" b="0" baseline="-25000" dirty="0">
                    <a:solidFill>
                      <a:srgbClr val="000099"/>
                    </a:solidFill>
                    <a:ea typeface="宋体" pitchFamily="2" charset="-122"/>
                  </a:rPr>
                  <a:t>7</a:t>
                </a:r>
                <a:r>
                  <a:rPr kumimoji="1" lang="en-US" altLang="zh-CN" sz="2400" b="0" dirty="0">
                    <a:solidFill>
                      <a:srgbClr val="000099"/>
                    </a:solidFill>
                    <a:ea typeface="宋体" pitchFamily="2" charset="-122"/>
                  </a:rPr>
                  <a:t>	D</a:t>
                </a:r>
                <a:r>
                  <a:rPr kumimoji="1" lang="en-US" altLang="zh-CN" sz="2400" b="0" baseline="-25000" dirty="0">
                    <a:solidFill>
                      <a:srgbClr val="000099"/>
                    </a:solidFill>
                    <a:ea typeface="宋体" pitchFamily="2" charset="-122"/>
                  </a:rPr>
                  <a:t>6</a:t>
                </a:r>
                <a:r>
                  <a:rPr kumimoji="1" lang="en-US" altLang="zh-CN" sz="2400" b="0" dirty="0">
                    <a:solidFill>
                      <a:srgbClr val="000099"/>
                    </a:solidFill>
                    <a:ea typeface="宋体" pitchFamily="2" charset="-122"/>
                  </a:rPr>
                  <a:t>	D</a:t>
                </a:r>
                <a:r>
                  <a:rPr kumimoji="1" lang="en-US" altLang="zh-CN" sz="2400" b="0" baseline="-25000" dirty="0">
                    <a:solidFill>
                      <a:srgbClr val="000099"/>
                    </a:solidFill>
                    <a:ea typeface="宋体" pitchFamily="2" charset="-122"/>
                  </a:rPr>
                  <a:t>5	</a:t>
                </a:r>
                <a:r>
                  <a:rPr kumimoji="1" lang="en-US" altLang="zh-CN" sz="2400" b="0" dirty="0">
                    <a:solidFill>
                      <a:srgbClr val="000099"/>
                    </a:solidFill>
                    <a:ea typeface="宋体" pitchFamily="2" charset="-122"/>
                  </a:rPr>
                  <a:t>D</a:t>
                </a:r>
                <a:r>
                  <a:rPr kumimoji="1" lang="en-US" altLang="zh-CN" sz="2400" b="0" baseline="-25000" dirty="0">
                    <a:solidFill>
                      <a:srgbClr val="000099"/>
                    </a:solidFill>
                    <a:ea typeface="宋体" pitchFamily="2" charset="-122"/>
                  </a:rPr>
                  <a:t>4	</a:t>
                </a:r>
                <a:r>
                  <a:rPr kumimoji="1" lang="en-US" altLang="zh-CN" sz="2400" b="0" dirty="0">
                    <a:solidFill>
                      <a:srgbClr val="000099"/>
                    </a:solidFill>
                    <a:ea typeface="宋体" pitchFamily="2" charset="-122"/>
                  </a:rPr>
                  <a:t>D</a:t>
                </a:r>
                <a:r>
                  <a:rPr kumimoji="1" lang="en-US" altLang="zh-CN" sz="2400" b="0" baseline="-25000" dirty="0">
                    <a:solidFill>
                      <a:srgbClr val="000099"/>
                    </a:solidFill>
                    <a:ea typeface="宋体" pitchFamily="2" charset="-122"/>
                  </a:rPr>
                  <a:t>3</a:t>
                </a:r>
                <a:r>
                  <a:rPr kumimoji="1" lang="en-US" altLang="zh-CN" sz="2400" b="0" dirty="0">
                    <a:solidFill>
                      <a:srgbClr val="000099"/>
                    </a:solidFill>
                    <a:ea typeface="宋体" pitchFamily="2" charset="-122"/>
                  </a:rPr>
                  <a:t>	D</a:t>
                </a:r>
                <a:r>
                  <a:rPr kumimoji="1" lang="en-US" altLang="zh-CN" sz="2400" b="0" baseline="-25000" dirty="0">
                    <a:solidFill>
                      <a:srgbClr val="000099"/>
                    </a:solidFill>
                    <a:ea typeface="宋体" pitchFamily="2" charset="-122"/>
                  </a:rPr>
                  <a:t>2</a:t>
                </a:r>
                <a:r>
                  <a:rPr kumimoji="1" lang="en-US" altLang="zh-CN" sz="2400" b="0" dirty="0">
                    <a:solidFill>
                      <a:srgbClr val="000099"/>
                    </a:solidFill>
                    <a:ea typeface="宋体" pitchFamily="2" charset="-122"/>
                  </a:rPr>
                  <a:t>	D</a:t>
                </a:r>
                <a:r>
                  <a:rPr kumimoji="1" lang="en-US" altLang="zh-CN" sz="2400" b="0" baseline="-25000" dirty="0">
                    <a:solidFill>
                      <a:srgbClr val="000099"/>
                    </a:solidFill>
                    <a:ea typeface="宋体" pitchFamily="2" charset="-122"/>
                  </a:rPr>
                  <a:t>1	</a:t>
                </a:r>
                <a:r>
                  <a:rPr kumimoji="1" lang="en-US" altLang="zh-CN" sz="2400" b="0" dirty="0">
                    <a:solidFill>
                      <a:srgbClr val="000099"/>
                    </a:solidFill>
                    <a:ea typeface="宋体" pitchFamily="2" charset="-122"/>
                  </a:rPr>
                  <a:t>D</a:t>
                </a:r>
                <a:r>
                  <a:rPr kumimoji="1" lang="en-US" altLang="zh-CN" sz="2400" b="0" baseline="-25000" dirty="0">
                    <a:solidFill>
                      <a:srgbClr val="000099"/>
                    </a:solidFill>
                    <a:ea typeface="宋体" pitchFamily="2" charset="-122"/>
                  </a:rPr>
                  <a:t>0</a:t>
                </a:r>
                <a:endParaRPr kumimoji="1" lang="en-US" altLang="zh-CN" sz="2400" b="0" dirty="0">
                  <a:solidFill>
                    <a:srgbClr val="000099"/>
                  </a:solidFill>
                  <a:ea typeface="宋体" pitchFamily="2" charset="-122"/>
                </a:endParaRPr>
              </a:p>
            </p:txBody>
          </p:sp>
          <p:sp>
            <p:nvSpPr>
              <p:cNvPr id="86043" name="Rectangle 7"/>
              <p:cNvSpPr>
                <a:spLocks noChangeArrowheads="1"/>
              </p:cNvSpPr>
              <p:nvPr/>
            </p:nvSpPr>
            <p:spPr bwMode="auto">
              <a:xfrm>
                <a:off x="1152"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6044" name="Rectangle 8"/>
              <p:cNvSpPr>
                <a:spLocks noChangeArrowheads="1"/>
              </p:cNvSpPr>
              <p:nvPr/>
            </p:nvSpPr>
            <p:spPr bwMode="auto">
              <a:xfrm>
                <a:off x="1728"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6045" name="Rectangle 9"/>
              <p:cNvSpPr>
                <a:spLocks noChangeArrowheads="1"/>
              </p:cNvSpPr>
              <p:nvPr/>
            </p:nvSpPr>
            <p:spPr bwMode="auto">
              <a:xfrm>
                <a:off x="2304"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6046" name="Rectangle 10"/>
              <p:cNvSpPr>
                <a:spLocks noChangeArrowheads="1"/>
              </p:cNvSpPr>
              <p:nvPr/>
            </p:nvSpPr>
            <p:spPr bwMode="auto">
              <a:xfrm>
                <a:off x="2880"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6047" name="Rectangle 11"/>
              <p:cNvSpPr>
                <a:spLocks noChangeArrowheads="1"/>
              </p:cNvSpPr>
              <p:nvPr/>
            </p:nvSpPr>
            <p:spPr bwMode="auto">
              <a:xfrm>
                <a:off x="3456"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6048" name="Rectangle 12"/>
              <p:cNvSpPr>
                <a:spLocks noChangeArrowheads="1"/>
              </p:cNvSpPr>
              <p:nvPr/>
            </p:nvSpPr>
            <p:spPr bwMode="auto">
              <a:xfrm>
                <a:off x="4032"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6049" name="Rectangle 13"/>
              <p:cNvSpPr>
                <a:spLocks noChangeArrowheads="1"/>
              </p:cNvSpPr>
              <p:nvPr/>
            </p:nvSpPr>
            <p:spPr bwMode="auto">
              <a:xfrm>
                <a:off x="4608"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grpSp>
        <p:sp>
          <p:nvSpPr>
            <p:cNvPr id="86030" name="Text Box 14"/>
            <p:cNvSpPr txBox="1">
              <a:spLocks noChangeArrowheads="1"/>
            </p:cNvSpPr>
            <p:nvPr/>
          </p:nvSpPr>
          <p:spPr bwMode="auto">
            <a:xfrm>
              <a:off x="2764" y="750"/>
              <a:ext cx="2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X</a:t>
              </a:r>
              <a:endParaRPr kumimoji="1" lang="zh-CN" altLang="zh-CN" sz="2400" b="0">
                <a:solidFill>
                  <a:srgbClr val="000099"/>
                </a:solidFill>
                <a:ea typeface="宋体" pitchFamily="2" charset="-122"/>
              </a:endParaRPr>
            </a:p>
          </p:txBody>
        </p:sp>
        <p:sp>
          <p:nvSpPr>
            <p:cNvPr id="86031" name="Text Box 15"/>
            <p:cNvSpPr txBox="1">
              <a:spLocks noChangeArrowheads="1"/>
            </p:cNvSpPr>
            <p:nvPr/>
          </p:nvSpPr>
          <p:spPr bwMode="auto">
            <a:xfrm>
              <a:off x="1062" y="768"/>
              <a:ext cx="1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endParaRPr kumimoji="1" lang="zh-CN" altLang="zh-CN" sz="2400" b="0">
                <a:solidFill>
                  <a:srgbClr val="000099"/>
                </a:solidFill>
                <a:ea typeface="宋体" pitchFamily="2" charset="-122"/>
              </a:endParaRPr>
            </a:p>
          </p:txBody>
        </p:sp>
        <p:sp>
          <p:nvSpPr>
            <p:cNvPr id="86032" name="Text Box 16"/>
            <p:cNvSpPr txBox="1">
              <a:spLocks noChangeArrowheads="1"/>
            </p:cNvSpPr>
            <p:nvPr/>
          </p:nvSpPr>
          <p:spPr bwMode="auto">
            <a:xfrm>
              <a:off x="1621" y="750"/>
              <a:ext cx="2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X</a:t>
              </a:r>
              <a:endParaRPr kumimoji="1" lang="en-US" altLang="zh-CN" sz="2400" b="0" baseline="-25000">
                <a:solidFill>
                  <a:srgbClr val="000099"/>
                </a:solidFill>
                <a:ea typeface="宋体" pitchFamily="2" charset="-122"/>
              </a:endParaRPr>
            </a:p>
          </p:txBody>
        </p:sp>
        <p:sp>
          <p:nvSpPr>
            <p:cNvPr id="86033" name="Text Box 17"/>
            <p:cNvSpPr txBox="1">
              <a:spLocks noChangeArrowheads="1"/>
            </p:cNvSpPr>
            <p:nvPr/>
          </p:nvSpPr>
          <p:spPr bwMode="auto">
            <a:xfrm>
              <a:off x="2198" y="750"/>
              <a:ext cx="2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X</a:t>
              </a:r>
              <a:endParaRPr kumimoji="1" lang="en-US" altLang="zh-CN" sz="2400" b="0" baseline="-25000">
                <a:solidFill>
                  <a:srgbClr val="000099"/>
                </a:solidFill>
                <a:ea typeface="宋体" pitchFamily="2" charset="-122"/>
              </a:endParaRPr>
            </a:p>
          </p:txBody>
        </p:sp>
        <p:sp>
          <p:nvSpPr>
            <p:cNvPr id="86034" name="Text Box 18"/>
            <p:cNvSpPr txBox="1">
              <a:spLocks noChangeArrowheads="1"/>
            </p:cNvSpPr>
            <p:nvPr/>
          </p:nvSpPr>
          <p:spPr bwMode="auto">
            <a:xfrm>
              <a:off x="3846" y="750"/>
              <a:ext cx="40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W2</a:t>
              </a:r>
            </a:p>
          </p:txBody>
        </p:sp>
        <p:sp>
          <p:nvSpPr>
            <p:cNvPr id="86035" name="Text Box 19"/>
            <p:cNvSpPr txBox="1">
              <a:spLocks noChangeArrowheads="1"/>
            </p:cNvSpPr>
            <p:nvPr/>
          </p:nvSpPr>
          <p:spPr bwMode="auto">
            <a:xfrm>
              <a:off x="4422" y="750"/>
              <a:ext cx="40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W1</a:t>
              </a:r>
              <a:endParaRPr kumimoji="1" lang="en-US" altLang="zh-CN" sz="2400" b="0" baseline="-25000">
                <a:solidFill>
                  <a:srgbClr val="000099"/>
                </a:solidFill>
                <a:ea typeface="宋体" pitchFamily="2" charset="-122"/>
              </a:endParaRPr>
            </a:p>
          </p:txBody>
        </p:sp>
        <p:sp>
          <p:nvSpPr>
            <p:cNvPr id="86036" name="Text Box 20"/>
            <p:cNvSpPr txBox="1">
              <a:spLocks noChangeArrowheads="1"/>
            </p:cNvSpPr>
            <p:nvPr/>
          </p:nvSpPr>
          <p:spPr bwMode="auto">
            <a:xfrm>
              <a:off x="3324" y="750"/>
              <a:ext cx="2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X</a:t>
              </a:r>
              <a:endParaRPr kumimoji="1" lang="zh-CN" altLang="zh-CN" sz="2400" b="0">
                <a:solidFill>
                  <a:srgbClr val="000099"/>
                </a:solidFill>
                <a:ea typeface="宋体" pitchFamily="2" charset="-122"/>
              </a:endParaRPr>
            </a:p>
          </p:txBody>
        </p:sp>
        <p:sp>
          <p:nvSpPr>
            <p:cNvPr id="86037" name="Text Box 21"/>
            <p:cNvSpPr txBox="1">
              <a:spLocks noChangeArrowheads="1"/>
            </p:cNvSpPr>
            <p:nvPr/>
          </p:nvSpPr>
          <p:spPr bwMode="auto">
            <a:xfrm>
              <a:off x="4984" y="739"/>
              <a:ext cx="40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W0</a:t>
              </a:r>
              <a:endParaRPr kumimoji="1" lang="en-US" altLang="zh-CN" sz="2400" b="0" baseline="-25000">
                <a:solidFill>
                  <a:srgbClr val="000099"/>
                </a:solidFill>
                <a:ea typeface="宋体" pitchFamily="2" charset="-122"/>
              </a:endParaRPr>
            </a:p>
          </p:txBody>
        </p:sp>
        <p:sp>
          <p:nvSpPr>
            <p:cNvPr id="86038" name="Rectangle 22"/>
            <p:cNvSpPr>
              <a:spLocks noChangeArrowheads="1"/>
            </p:cNvSpPr>
            <p:nvPr/>
          </p:nvSpPr>
          <p:spPr bwMode="auto">
            <a:xfrm>
              <a:off x="240" y="743"/>
              <a:ext cx="432"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6039" name="Text Box 23"/>
            <p:cNvSpPr txBox="1">
              <a:spLocks noChangeArrowheads="1"/>
            </p:cNvSpPr>
            <p:nvPr/>
          </p:nvSpPr>
          <p:spPr bwMode="auto">
            <a:xfrm>
              <a:off x="309" y="432"/>
              <a:ext cx="31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A</a:t>
              </a:r>
              <a:r>
                <a:rPr kumimoji="1" lang="en-US" altLang="zh-CN" sz="2400" b="0" baseline="-25000">
                  <a:solidFill>
                    <a:srgbClr val="000099"/>
                  </a:solidFill>
                  <a:ea typeface="宋体" pitchFamily="2" charset="-122"/>
                </a:rPr>
                <a:t>0</a:t>
              </a:r>
              <a:endParaRPr kumimoji="1" lang="en-US" altLang="zh-CN" sz="2400" b="0">
                <a:solidFill>
                  <a:srgbClr val="000099"/>
                </a:solidFill>
                <a:ea typeface="宋体" pitchFamily="2" charset="-122"/>
              </a:endParaRPr>
            </a:p>
          </p:txBody>
        </p:sp>
        <p:sp>
          <p:nvSpPr>
            <p:cNvPr id="86040" name="Text Box 24"/>
            <p:cNvSpPr txBox="1">
              <a:spLocks noChangeArrowheads="1"/>
            </p:cNvSpPr>
            <p:nvPr/>
          </p:nvSpPr>
          <p:spPr bwMode="auto">
            <a:xfrm>
              <a:off x="353" y="750"/>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0</a:t>
              </a:r>
            </a:p>
          </p:txBody>
        </p:sp>
      </p:grpSp>
      <p:sp>
        <p:nvSpPr>
          <p:cNvPr id="86022" name="AutoShape 30"/>
          <p:cNvSpPr>
            <a:spLocks/>
          </p:cNvSpPr>
          <p:nvPr/>
        </p:nvSpPr>
        <p:spPr bwMode="auto">
          <a:xfrm rot="-5400000">
            <a:off x="7322344" y="1921669"/>
            <a:ext cx="101600" cy="1817688"/>
          </a:xfrm>
          <a:prstGeom prst="leftBrace">
            <a:avLst>
              <a:gd name="adj1" fmla="val 149089"/>
              <a:gd name="adj2" fmla="val 50000"/>
            </a:avLst>
          </a:prstGeom>
          <a:noFill/>
          <a:ln w="12700" cap="sq">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6023" name="Text Box 31"/>
          <p:cNvSpPr txBox="1">
            <a:spLocks noChangeArrowheads="1"/>
          </p:cNvSpPr>
          <p:nvPr/>
        </p:nvSpPr>
        <p:spPr bwMode="auto">
          <a:xfrm>
            <a:off x="6354868" y="2971800"/>
            <a:ext cx="20494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spcBef>
                <a:spcPct val="50000"/>
              </a:spcBef>
            </a:pPr>
            <a:r>
              <a:rPr kumimoji="1" lang="zh-CN" altLang="en-US" sz="2800" b="0" dirty="0">
                <a:solidFill>
                  <a:srgbClr val="000099"/>
                </a:solidFill>
                <a:latin typeface="Times New Roman" pitchFamily="18" charset="0"/>
                <a:ea typeface="宋体" pitchFamily="2" charset="-122"/>
              </a:rPr>
              <a:t>中断</a:t>
            </a:r>
            <a:r>
              <a:rPr kumimoji="1" lang="zh-CN" altLang="en-US" sz="2800" b="0" dirty="0" smtClean="0">
                <a:solidFill>
                  <a:srgbClr val="000099"/>
                </a:solidFill>
                <a:latin typeface="Times New Roman" pitchFamily="18" charset="0"/>
                <a:ea typeface="宋体" pitchFamily="2" charset="-122"/>
              </a:rPr>
              <a:t>源编码</a:t>
            </a:r>
            <a:endParaRPr kumimoji="1" lang="zh-CN" altLang="en-US" sz="2800" b="0" dirty="0">
              <a:solidFill>
                <a:srgbClr val="000099"/>
              </a:solidFill>
              <a:latin typeface="Times New Roman" pitchFamily="18" charset="0"/>
              <a:ea typeface="宋体" pitchFamily="2" charset="-122"/>
            </a:endParaRPr>
          </a:p>
        </p:txBody>
      </p:sp>
      <p:sp>
        <p:nvSpPr>
          <p:cNvPr id="86024" name="Rectangle 32"/>
          <p:cNvSpPr>
            <a:spLocks noChangeArrowheads="1"/>
          </p:cNvSpPr>
          <p:nvPr/>
        </p:nvSpPr>
        <p:spPr bwMode="auto">
          <a:xfrm>
            <a:off x="476545" y="954088"/>
            <a:ext cx="8229600"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800" dirty="0">
                <a:solidFill>
                  <a:srgbClr val="000099"/>
                </a:solidFill>
                <a:ea typeface="幼圆" pitchFamily="49" charset="-122"/>
              </a:rPr>
              <a:t>中断状态字格式</a:t>
            </a:r>
          </a:p>
        </p:txBody>
      </p:sp>
      <p:sp>
        <p:nvSpPr>
          <p:cNvPr id="86025" name="Text Box 33"/>
          <p:cNvSpPr txBox="1">
            <a:spLocks noChangeArrowheads="1"/>
          </p:cNvSpPr>
          <p:nvPr/>
        </p:nvSpPr>
        <p:spPr bwMode="auto">
          <a:xfrm>
            <a:off x="1646238" y="2206625"/>
            <a:ext cx="269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spcBef>
                <a:spcPct val="50000"/>
              </a:spcBef>
            </a:pPr>
            <a:r>
              <a:rPr lang="en-US" altLang="zh-CN" sz="2400" b="0" dirty="0">
                <a:solidFill>
                  <a:srgbClr val="FF0000"/>
                </a:solidFill>
                <a:ea typeface="宋体" pitchFamily="2" charset="-122"/>
              </a:rPr>
              <a:t>I</a:t>
            </a:r>
          </a:p>
        </p:txBody>
      </p:sp>
      <p:sp>
        <p:nvSpPr>
          <p:cNvPr id="2" name="圆角矩形 1"/>
          <p:cNvSpPr/>
          <p:nvPr/>
        </p:nvSpPr>
        <p:spPr>
          <a:xfrm>
            <a:off x="1286635" y="3250406"/>
            <a:ext cx="3686371" cy="1383255"/>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spcBef>
                <a:spcPts val="1200"/>
              </a:spcBef>
            </a:pPr>
            <a:r>
              <a:rPr kumimoji="1" lang="en-US" altLang="zh-CN" sz="2800" dirty="0">
                <a:solidFill>
                  <a:srgbClr val="000099"/>
                </a:solidFill>
                <a:latin typeface="Times New Roman" pitchFamily="18" charset="0"/>
                <a:ea typeface="宋体" pitchFamily="2" charset="-122"/>
              </a:rPr>
              <a:t>0:</a:t>
            </a:r>
            <a:r>
              <a:rPr kumimoji="1" lang="zh-CN" altLang="en-US" sz="2800" dirty="0">
                <a:solidFill>
                  <a:srgbClr val="000099"/>
                </a:solidFill>
                <a:latin typeface="Times New Roman" pitchFamily="18" charset="0"/>
                <a:ea typeface="宋体" pitchFamily="2" charset="-122"/>
              </a:rPr>
              <a:t>表示无</a:t>
            </a:r>
            <a:r>
              <a:rPr kumimoji="1" lang="zh-CN" altLang="en-US" sz="2800" dirty="0" smtClean="0">
                <a:solidFill>
                  <a:srgbClr val="000099"/>
                </a:solidFill>
                <a:latin typeface="Times New Roman" pitchFamily="18" charset="0"/>
                <a:ea typeface="宋体" pitchFamily="2" charset="-122"/>
              </a:rPr>
              <a:t>中断请求</a:t>
            </a:r>
            <a:endParaRPr kumimoji="1" lang="en-US" altLang="zh-CN" sz="2800" dirty="0" smtClean="0">
              <a:solidFill>
                <a:srgbClr val="000099"/>
              </a:solidFill>
              <a:latin typeface="Times New Roman" pitchFamily="18" charset="0"/>
              <a:ea typeface="宋体" pitchFamily="2" charset="-122"/>
            </a:endParaRPr>
          </a:p>
          <a:p>
            <a:pPr algn="just">
              <a:spcBef>
                <a:spcPts val="1200"/>
              </a:spcBef>
            </a:pPr>
            <a:r>
              <a:rPr kumimoji="1" lang="en-US" altLang="zh-CN" sz="2800" dirty="0">
                <a:solidFill>
                  <a:srgbClr val="000099"/>
                </a:solidFill>
                <a:latin typeface="Times New Roman" pitchFamily="18" charset="0"/>
                <a:ea typeface="宋体" pitchFamily="2" charset="-122"/>
              </a:rPr>
              <a:t>1:</a:t>
            </a:r>
            <a:r>
              <a:rPr kumimoji="1" lang="zh-CN" altLang="en-US" sz="2800" dirty="0">
                <a:solidFill>
                  <a:srgbClr val="000099"/>
                </a:solidFill>
                <a:latin typeface="Times New Roman" pitchFamily="18" charset="0"/>
                <a:ea typeface="宋体" pitchFamily="2" charset="-122"/>
              </a:rPr>
              <a:t>表示有</a:t>
            </a:r>
            <a:r>
              <a:rPr kumimoji="1" lang="zh-CN" altLang="en-US" sz="2800" dirty="0" smtClean="0">
                <a:solidFill>
                  <a:srgbClr val="000099"/>
                </a:solidFill>
                <a:latin typeface="Times New Roman" pitchFamily="18" charset="0"/>
                <a:ea typeface="宋体" pitchFamily="2" charset="-122"/>
              </a:rPr>
              <a:t>中断请求</a:t>
            </a:r>
            <a:endParaRPr kumimoji="1" lang="zh-CN" altLang="en-US" sz="2800" dirty="0">
              <a:solidFill>
                <a:srgbClr val="000099"/>
              </a:solidFill>
              <a:latin typeface="Times New Roman" pitchFamily="18" charset="0"/>
              <a:ea typeface="宋体" pitchFamily="2" charset="-122"/>
            </a:endParaRPr>
          </a:p>
        </p:txBody>
      </p:sp>
      <p:cxnSp>
        <p:nvCxnSpPr>
          <p:cNvPr id="4" name="直接箭头连接符 3"/>
          <p:cNvCxnSpPr>
            <a:stCxn id="86031" idx="2"/>
          </p:cNvCxnSpPr>
          <p:nvPr/>
        </p:nvCxnSpPr>
        <p:spPr>
          <a:xfrm>
            <a:off x="1758950" y="2684463"/>
            <a:ext cx="0" cy="474507"/>
          </a:xfrm>
          <a:prstGeom prst="straightConnector1">
            <a:avLst/>
          </a:prstGeom>
          <a:ln w="28575">
            <a:solidFill>
              <a:srgbClr val="000099"/>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random/>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a:xfrm>
            <a:off x="522288" y="998538"/>
            <a:ext cx="8218487" cy="4679950"/>
          </a:xfrm>
          <a:noFill/>
        </p:spPr>
        <p:txBody>
          <a:bodyPr lIns="92075" tIns="46038" rIns="92075" bIns="46038"/>
          <a:lstStyle/>
          <a:p>
            <a:pPr eaLnBrk="1" hangingPunct="1">
              <a:buFontTx/>
              <a:buNone/>
            </a:pPr>
            <a:r>
              <a:rPr lang="zh-CN" altLang="en-US" sz="2800" b="0" dirty="0" smtClean="0">
                <a:solidFill>
                  <a:srgbClr val="000099"/>
                </a:solidFill>
              </a:rPr>
              <a:t>在</a:t>
            </a:r>
            <a:r>
              <a:rPr lang="en-US" altLang="en-US" sz="2800" b="0" dirty="0" smtClean="0">
                <a:solidFill>
                  <a:srgbClr val="000099"/>
                </a:solidFill>
              </a:rPr>
              <a:t>PC</a:t>
            </a:r>
            <a:r>
              <a:rPr lang="zh-CN" altLang="en-US" sz="2800" b="0" dirty="0" smtClean="0">
                <a:solidFill>
                  <a:srgbClr val="000099"/>
                </a:solidFill>
              </a:rPr>
              <a:t>机中常用的是：</a:t>
            </a:r>
          </a:p>
          <a:p>
            <a:pPr eaLnBrk="1" hangingPunct="1">
              <a:buFontTx/>
              <a:buNone/>
            </a:pPr>
            <a:r>
              <a:rPr lang="zh-CN" altLang="en-US" sz="2800" b="0" dirty="0" smtClean="0"/>
              <a:t>读出 </a:t>
            </a:r>
            <a:r>
              <a:rPr lang="en-US" altLang="en-US" sz="2800" b="0" dirty="0" smtClean="0"/>
              <a:t>IRR</a:t>
            </a:r>
            <a:r>
              <a:rPr lang="zh-CN" altLang="en-US" sz="2800" b="0" dirty="0" smtClean="0"/>
              <a:t>：先向</a:t>
            </a:r>
            <a:r>
              <a:rPr lang="en-US" altLang="zh-CN" sz="2800" b="0" dirty="0" smtClean="0"/>
              <a:t>20</a:t>
            </a:r>
            <a:r>
              <a:rPr lang="en-US" altLang="en-US" sz="2800" b="0" dirty="0" smtClean="0"/>
              <a:t>H</a:t>
            </a:r>
            <a:r>
              <a:rPr lang="zh-CN" altLang="en-US" sz="2800" b="0" dirty="0" smtClean="0"/>
              <a:t>端口写</a:t>
            </a:r>
            <a:r>
              <a:rPr lang="en-US" altLang="zh-CN" sz="2800" b="0" dirty="0" smtClean="0"/>
              <a:t>0AH, </a:t>
            </a:r>
            <a:r>
              <a:rPr lang="zh-CN" altLang="en-US" sz="2800" b="0" dirty="0" smtClean="0"/>
              <a:t>再读</a:t>
            </a:r>
            <a:r>
              <a:rPr lang="en-US" altLang="zh-CN" sz="2800" b="0" dirty="0" smtClean="0"/>
              <a:t>20H</a:t>
            </a:r>
            <a:r>
              <a:rPr lang="zh-CN" altLang="en-US" sz="2800" b="0" dirty="0" smtClean="0"/>
              <a:t>端口</a:t>
            </a:r>
          </a:p>
          <a:p>
            <a:pPr eaLnBrk="1" hangingPunct="1">
              <a:buFontTx/>
              <a:buNone/>
            </a:pPr>
            <a:r>
              <a:rPr lang="zh-CN" altLang="en-US" sz="2800" b="0" dirty="0" smtClean="0"/>
              <a:t>读出 </a:t>
            </a:r>
            <a:r>
              <a:rPr lang="en-US" altLang="zh-CN" sz="2800" b="0" dirty="0" smtClean="0"/>
              <a:t>ISR</a:t>
            </a:r>
            <a:r>
              <a:rPr lang="zh-CN" altLang="en-US" sz="2800" b="0" dirty="0" smtClean="0"/>
              <a:t>：先向</a:t>
            </a:r>
            <a:r>
              <a:rPr lang="en-US" altLang="zh-CN" sz="2800" b="0" dirty="0" smtClean="0"/>
              <a:t>20</a:t>
            </a:r>
            <a:r>
              <a:rPr lang="en-US" altLang="en-US" sz="2800" b="0" dirty="0" smtClean="0"/>
              <a:t>H</a:t>
            </a:r>
            <a:r>
              <a:rPr lang="zh-CN" altLang="en-US" sz="2800" b="0" dirty="0" smtClean="0"/>
              <a:t>端口写</a:t>
            </a:r>
            <a:r>
              <a:rPr lang="en-US" altLang="zh-CN" sz="2800" b="0" dirty="0" smtClean="0"/>
              <a:t>0BH, </a:t>
            </a:r>
            <a:r>
              <a:rPr lang="zh-CN" altLang="en-US" sz="2800" b="0" dirty="0" smtClean="0"/>
              <a:t>再读</a:t>
            </a:r>
            <a:r>
              <a:rPr lang="en-US" altLang="zh-CN" sz="2800" b="0" dirty="0" smtClean="0"/>
              <a:t>20H</a:t>
            </a:r>
            <a:r>
              <a:rPr lang="zh-CN" altLang="en-US" sz="2800" b="0" dirty="0" smtClean="0"/>
              <a:t>端口</a:t>
            </a:r>
            <a:endParaRPr lang="zh-CN" altLang="zh-CN" sz="2800" b="0" dirty="0" smtClean="0"/>
          </a:p>
          <a:p>
            <a:pPr eaLnBrk="1" hangingPunct="1">
              <a:buFontTx/>
              <a:buNone/>
            </a:pPr>
            <a:r>
              <a:rPr lang="zh-CN" altLang="en-US" sz="2800" b="0" dirty="0" smtClean="0"/>
              <a:t>读出 最高级别的中断请求 </a:t>
            </a:r>
            <a:r>
              <a:rPr lang="en-US" altLang="en-US" sz="2800" b="0" dirty="0" smtClean="0"/>
              <a:t>IR</a:t>
            </a:r>
            <a:r>
              <a:rPr lang="zh-CN" altLang="en-US" sz="2800" b="0" dirty="0" smtClean="0"/>
              <a:t>：</a:t>
            </a:r>
          </a:p>
          <a:p>
            <a:pPr eaLnBrk="1" hangingPunct="1">
              <a:buFontTx/>
              <a:buNone/>
            </a:pPr>
            <a:r>
              <a:rPr lang="zh-CN" altLang="en-US" sz="2800" b="0" dirty="0" smtClean="0"/>
              <a:t>                  先向</a:t>
            </a:r>
            <a:r>
              <a:rPr lang="en-US" altLang="zh-CN" sz="2800" b="0" dirty="0" smtClean="0"/>
              <a:t>20</a:t>
            </a:r>
            <a:r>
              <a:rPr lang="en-US" altLang="en-US" sz="2800" b="0" dirty="0" smtClean="0"/>
              <a:t>H</a:t>
            </a:r>
            <a:r>
              <a:rPr lang="zh-CN" altLang="en-US" sz="2800" b="0" dirty="0" smtClean="0"/>
              <a:t>端口写</a:t>
            </a:r>
            <a:r>
              <a:rPr lang="en-US" altLang="zh-CN" sz="2800" b="0" dirty="0" smtClean="0"/>
              <a:t>0CH, </a:t>
            </a:r>
            <a:r>
              <a:rPr lang="zh-CN" altLang="en-US" sz="2800" b="0" dirty="0" smtClean="0"/>
              <a:t>再读</a:t>
            </a:r>
            <a:r>
              <a:rPr lang="en-US" altLang="zh-CN" sz="2800" b="0" dirty="0" smtClean="0"/>
              <a:t>20H</a:t>
            </a:r>
            <a:r>
              <a:rPr lang="zh-CN" altLang="en-US" sz="2800" b="0" dirty="0" smtClean="0"/>
              <a:t>端口</a:t>
            </a:r>
            <a:endParaRPr lang="zh-CN" altLang="zh-CN" sz="2800" b="0" dirty="0" smtClean="0"/>
          </a:p>
        </p:txBody>
      </p:sp>
      <p:sp>
        <p:nvSpPr>
          <p:cNvPr id="87044" name="Rectangle 26"/>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kern="1200" dirty="0">
                <a:solidFill>
                  <a:srgbClr val="000099"/>
                </a:solidFill>
                <a:latin typeface="+mn-lt"/>
                <a:ea typeface="+mn-ea"/>
                <a:cs typeface="+mn-cs"/>
              </a:rPr>
              <a:t>OCW3</a:t>
            </a:r>
          </a:p>
        </p:txBody>
      </p:sp>
      <p:grpSp>
        <p:nvGrpSpPr>
          <p:cNvPr id="87045" name="Group 27"/>
          <p:cNvGrpSpPr>
            <a:grpSpLocks/>
          </p:cNvGrpSpPr>
          <p:nvPr/>
        </p:nvGrpSpPr>
        <p:grpSpPr bwMode="auto">
          <a:xfrm>
            <a:off x="522288" y="4149725"/>
            <a:ext cx="8305800" cy="955675"/>
            <a:chOff x="240" y="432"/>
            <a:chExt cx="5232" cy="602"/>
          </a:xfrm>
        </p:grpSpPr>
        <p:grpSp>
          <p:nvGrpSpPr>
            <p:cNvPr id="87046" name="Group 28"/>
            <p:cNvGrpSpPr>
              <a:grpSpLocks/>
            </p:cNvGrpSpPr>
            <p:nvPr/>
          </p:nvGrpSpPr>
          <p:grpSpPr bwMode="auto">
            <a:xfrm>
              <a:off x="864" y="432"/>
              <a:ext cx="4608" cy="602"/>
              <a:chOff x="576" y="1728"/>
              <a:chExt cx="4608" cy="602"/>
            </a:xfrm>
          </p:grpSpPr>
          <p:sp>
            <p:nvSpPr>
              <p:cNvPr id="87058" name="Rectangle 29"/>
              <p:cNvSpPr>
                <a:spLocks noChangeArrowheads="1"/>
              </p:cNvSpPr>
              <p:nvPr/>
            </p:nvSpPr>
            <p:spPr bwMode="auto">
              <a:xfrm>
                <a:off x="576"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7059" name="Text Box 30"/>
              <p:cNvSpPr txBox="1">
                <a:spLocks noChangeArrowheads="1"/>
              </p:cNvSpPr>
              <p:nvPr/>
            </p:nvSpPr>
            <p:spPr bwMode="auto">
              <a:xfrm>
                <a:off x="730" y="1728"/>
                <a:ext cx="435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r>
                  <a:rPr kumimoji="1" lang="en-US" altLang="zh-CN" sz="2400" b="0">
                    <a:solidFill>
                      <a:srgbClr val="000099"/>
                    </a:solidFill>
                    <a:ea typeface="宋体" pitchFamily="2" charset="-122"/>
                  </a:rPr>
                  <a:t>D</a:t>
                </a:r>
                <a:r>
                  <a:rPr kumimoji="1" lang="en-US" altLang="zh-CN" sz="2400" b="0" baseline="-25000">
                    <a:solidFill>
                      <a:srgbClr val="000099"/>
                    </a:solidFill>
                    <a:ea typeface="宋体" pitchFamily="2" charset="-122"/>
                  </a:rPr>
                  <a:t>7</a:t>
                </a:r>
                <a:r>
                  <a:rPr kumimoji="1" lang="en-US" altLang="zh-CN" sz="2400" b="0">
                    <a:solidFill>
                      <a:srgbClr val="000099"/>
                    </a:solidFill>
                    <a:ea typeface="宋体" pitchFamily="2" charset="-122"/>
                  </a:rPr>
                  <a:t>	D</a:t>
                </a:r>
                <a:r>
                  <a:rPr kumimoji="1" lang="en-US" altLang="zh-CN" sz="2400" b="0" baseline="-25000">
                    <a:solidFill>
                      <a:srgbClr val="000099"/>
                    </a:solidFill>
                    <a:ea typeface="宋体" pitchFamily="2" charset="-122"/>
                  </a:rPr>
                  <a:t>6</a:t>
                </a:r>
                <a:r>
                  <a:rPr kumimoji="1" lang="en-US" altLang="zh-CN" sz="2400" b="0">
                    <a:solidFill>
                      <a:srgbClr val="000099"/>
                    </a:solidFill>
                    <a:ea typeface="宋体" pitchFamily="2" charset="-122"/>
                  </a:rPr>
                  <a:t>	D</a:t>
                </a:r>
                <a:r>
                  <a:rPr kumimoji="1" lang="en-US" altLang="zh-CN" sz="2400" b="0" baseline="-25000">
                    <a:solidFill>
                      <a:srgbClr val="000099"/>
                    </a:solidFill>
                    <a:ea typeface="宋体" pitchFamily="2" charset="-122"/>
                  </a:rPr>
                  <a:t>5	</a:t>
                </a:r>
                <a:r>
                  <a:rPr kumimoji="1" lang="en-US" altLang="zh-CN" sz="2400" b="0">
                    <a:solidFill>
                      <a:srgbClr val="000099"/>
                    </a:solidFill>
                    <a:ea typeface="宋体" pitchFamily="2" charset="-122"/>
                  </a:rPr>
                  <a:t>D</a:t>
                </a:r>
                <a:r>
                  <a:rPr kumimoji="1" lang="en-US" altLang="zh-CN" sz="2400" b="0" baseline="-25000">
                    <a:solidFill>
                      <a:srgbClr val="000099"/>
                    </a:solidFill>
                    <a:ea typeface="宋体" pitchFamily="2" charset="-122"/>
                  </a:rPr>
                  <a:t>4	</a:t>
                </a:r>
                <a:r>
                  <a:rPr kumimoji="1" lang="en-US" altLang="zh-CN" sz="2400" b="0">
                    <a:solidFill>
                      <a:srgbClr val="000099"/>
                    </a:solidFill>
                    <a:ea typeface="宋体" pitchFamily="2" charset="-122"/>
                  </a:rPr>
                  <a:t>D</a:t>
                </a:r>
                <a:r>
                  <a:rPr kumimoji="1" lang="en-US" altLang="zh-CN" sz="2400" b="0" baseline="-25000">
                    <a:solidFill>
                      <a:srgbClr val="000099"/>
                    </a:solidFill>
                    <a:ea typeface="宋体" pitchFamily="2" charset="-122"/>
                  </a:rPr>
                  <a:t>3</a:t>
                </a:r>
                <a:r>
                  <a:rPr kumimoji="1" lang="en-US" altLang="zh-CN" sz="2400" b="0">
                    <a:solidFill>
                      <a:srgbClr val="000099"/>
                    </a:solidFill>
                    <a:ea typeface="宋体" pitchFamily="2" charset="-122"/>
                  </a:rPr>
                  <a:t>	D</a:t>
                </a:r>
                <a:r>
                  <a:rPr kumimoji="1" lang="en-US" altLang="zh-CN" sz="2400" b="0" baseline="-25000">
                    <a:solidFill>
                      <a:srgbClr val="000099"/>
                    </a:solidFill>
                    <a:ea typeface="宋体" pitchFamily="2" charset="-122"/>
                  </a:rPr>
                  <a:t>2</a:t>
                </a:r>
                <a:r>
                  <a:rPr kumimoji="1" lang="en-US" altLang="zh-CN" sz="2400" b="0">
                    <a:solidFill>
                      <a:srgbClr val="000099"/>
                    </a:solidFill>
                    <a:ea typeface="宋体" pitchFamily="2" charset="-122"/>
                  </a:rPr>
                  <a:t>	D</a:t>
                </a:r>
                <a:r>
                  <a:rPr kumimoji="1" lang="en-US" altLang="zh-CN" sz="2400" b="0" baseline="-25000">
                    <a:solidFill>
                      <a:srgbClr val="000099"/>
                    </a:solidFill>
                    <a:ea typeface="宋体" pitchFamily="2" charset="-122"/>
                  </a:rPr>
                  <a:t>1	</a:t>
                </a:r>
                <a:r>
                  <a:rPr kumimoji="1" lang="en-US" altLang="zh-CN" sz="2400" b="0">
                    <a:solidFill>
                      <a:srgbClr val="000099"/>
                    </a:solidFill>
                    <a:ea typeface="宋体" pitchFamily="2" charset="-122"/>
                  </a:rPr>
                  <a:t>D</a:t>
                </a:r>
                <a:r>
                  <a:rPr kumimoji="1" lang="en-US" altLang="zh-CN" sz="2400" b="0" baseline="-25000">
                    <a:solidFill>
                      <a:srgbClr val="000099"/>
                    </a:solidFill>
                    <a:ea typeface="宋体" pitchFamily="2" charset="-122"/>
                  </a:rPr>
                  <a:t>0</a:t>
                </a:r>
                <a:endParaRPr kumimoji="1" lang="en-US" altLang="zh-CN" sz="2400" b="0">
                  <a:solidFill>
                    <a:srgbClr val="000099"/>
                  </a:solidFill>
                  <a:ea typeface="宋体" pitchFamily="2" charset="-122"/>
                </a:endParaRPr>
              </a:p>
            </p:txBody>
          </p:sp>
          <p:sp>
            <p:nvSpPr>
              <p:cNvPr id="87060" name="Rectangle 31"/>
              <p:cNvSpPr>
                <a:spLocks noChangeArrowheads="1"/>
              </p:cNvSpPr>
              <p:nvPr/>
            </p:nvSpPr>
            <p:spPr bwMode="auto">
              <a:xfrm>
                <a:off x="1152"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7061" name="Rectangle 32"/>
              <p:cNvSpPr>
                <a:spLocks noChangeArrowheads="1"/>
              </p:cNvSpPr>
              <p:nvPr/>
            </p:nvSpPr>
            <p:spPr bwMode="auto">
              <a:xfrm>
                <a:off x="1728"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7062" name="Rectangle 33"/>
              <p:cNvSpPr>
                <a:spLocks noChangeArrowheads="1"/>
              </p:cNvSpPr>
              <p:nvPr/>
            </p:nvSpPr>
            <p:spPr bwMode="auto">
              <a:xfrm>
                <a:off x="2304"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7063" name="Rectangle 34"/>
              <p:cNvSpPr>
                <a:spLocks noChangeArrowheads="1"/>
              </p:cNvSpPr>
              <p:nvPr/>
            </p:nvSpPr>
            <p:spPr bwMode="auto">
              <a:xfrm>
                <a:off x="2880"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7064" name="Rectangle 35"/>
              <p:cNvSpPr>
                <a:spLocks noChangeArrowheads="1"/>
              </p:cNvSpPr>
              <p:nvPr/>
            </p:nvSpPr>
            <p:spPr bwMode="auto">
              <a:xfrm>
                <a:off x="3456"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7065" name="Rectangle 36"/>
              <p:cNvSpPr>
                <a:spLocks noChangeArrowheads="1"/>
              </p:cNvSpPr>
              <p:nvPr/>
            </p:nvSpPr>
            <p:spPr bwMode="auto">
              <a:xfrm>
                <a:off x="4032"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7066" name="Rectangle 37"/>
              <p:cNvSpPr>
                <a:spLocks noChangeArrowheads="1"/>
              </p:cNvSpPr>
              <p:nvPr/>
            </p:nvSpPr>
            <p:spPr bwMode="auto">
              <a:xfrm>
                <a:off x="4608" y="2039"/>
                <a:ext cx="576"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grpSp>
        <p:sp>
          <p:nvSpPr>
            <p:cNvPr id="87047" name="Text Box 38"/>
            <p:cNvSpPr txBox="1">
              <a:spLocks noChangeArrowheads="1"/>
            </p:cNvSpPr>
            <p:nvPr/>
          </p:nvSpPr>
          <p:spPr bwMode="auto">
            <a:xfrm>
              <a:off x="2774" y="744"/>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dirty="0">
                  <a:solidFill>
                    <a:srgbClr val="FF0000"/>
                  </a:solidFill>
                  <a:ea typeface="宋体" pitchFamily="2" charset="-122"/>
                </a:rPr>
                <a:t>0</a:t>
              </a:r>
              <a:endParaRPr kumimoji="1" lang="zh-CN" altLang="zh-CN" sz="2400" b="0" baseline="-25000" dirty="0">
                <a:solidFill>
                  <a:srgbClr val="FF0000"/>
                </a:solidFill>
                <a:ea typeface="宋体" pitchFamily="2" charset="-122"/>
              </a:endParaRPr>
            </a:p>
          </p:txBody>
        </p:sp>
        <p:sp>
          <p:nvSpPr>
            <p:cNvPr id="87048" name="Text Box 39"/>
            <p:cNvSpPr txBox="1">
              <a:spLocks noChangeArrowheads="1"/>
            </p:cNvSpPr>
            <p:nvPr/>
          </p:nvSpPr>
          <p:spPr bwMode="auto">
            <a:xfrm>
              <a:off x="1009" y="744"/>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zh-CN" altLang="zh-CN" sz="2400" b="0">
                  <a:solidFill>
                    <a:srgbClr val="000099"/>
                  </a:solidFill>
                  <a:ea typeface="宋体" pitchFamily="2" charset="-122"/>
                </a:rPr>
                <a:t>0</a:t>
              </a:r>
            </a:p>
          </p:txBody>
        </p:sp>
        <p:sp>
          <p:nvSpPr>
            <p:cNvPr id="87049" name="Text Box 40"/>
            <p:cNvSpPr txBox="1">
              <a:spLocks noChangeArrowheads="1"/>
            </p:cNvSpPr>
            <p:nvPr/>
          </p:nvSpPr>
          <p:spPr bwMode="auto">
            <a:xfrm>
              <a:off x="1397" y="744"/>
              <a:ext cx="69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ESMM</a:t>
              </a:r>
              <a:endParaRPr kumimoji="1" lang="en-US" altLang="zh-CN" sz="2400" b="0" baseline="-25000">
                <a:solidFill>
                  <a:srgbClr val="000099"/>
                </a:solidFill>
                <a:ea typeface="宋体" pitchFamily="2" charset="-122"/>
              </a:endParaRPr>
            </a:p>
          </p:txBody>
        </p:sp>
        <p:sp>
          <p:nvSpPr>
            <p:cNvPr id="87050" name="Text Box 41"/>
            <p:cNvSpPr txBox="1">
              <a:spLocks noChangeArrowheads="1"/>
            </p:cNvSpPr>
            <p:nvPr/>
          </p:nvSpPr>
          <p:spPr bwMode="auto">
            <a:xfrm>
              <a:off x="2038" y="744"/>
              <a:ext cx="56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en-US" sz="2400" b="0">
                  <a:solidFill>
                    <a:srgbClr val="000099"/>
                  </a:solidFill>
                  <a:ea typeface="宋体" pitchFamily="2" charset="-122"/>
                </a:rPr>
                <a:t>SMM</a:t>
              </a:r>
              <a:endParaRPr kumimoji="1" lang="en-US" altLang="zh-CN" sz="2400" b="0" baseline="-25000">
                <a:solidFill>
                  <a:srgbClr val="000099"/>
                </a:solidFill>
                <a:ea typeface="宋体" pitchFamily="2" charset="-122"/>
              </a:endParaRPr>
            </a:p>
          </p:txBody>
        </p:sp>
        <p:sp>
          <p:nvSpPr>
            <p:cNvPr id="87051" name="Text Box 42"/>
            <p:cNvSpPr txBox="1">
              <a:spLocks noChangeArrowheads="1"/>
            </p:cNvSpPr>
            <p:nvPr/>
          </p:nvSpPr>
          <p:spPr bwMode="auto">
            <a:xfrm>
              <a:off x="3925" y="744"/>
              <a:ext cx="2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en-US" sz="2400" b="0">
                  <a:solidFill>
                    <a:srgbClr val="000099"/>
                  </a:solidFill>
                  <a:ea typeface="宋体" pitchFamily="2" charset="-122"/>
                </a:rPr>
                <a:t>P</a:t>
              </a:r>
              <a:endParaRPr kumimoji="1" lang="en-US" altLang="zh-CN" sz="2400" b="0">
                <a:solidFill>
                  <a:srgbClr val="000099"/>
                </a:solidFill>
                <a:ea typeface="宋体" pitchFamily="2" charset="-122"/>
              </a:endParaRPr>
            </a:p>
          </p:txBody>
        </p:sp>
        <p:sp>
          <p:nvSpPr>
            <p:cNvPr id="87052" name="Text Box 43"/>
            <p:cNvSpPr txBox="1">
              <a:spLocks noChangeArrowheads="1"/>
            </p:cNvSpPr>
            <p:nvPr/>
          </p:nvSpPr>
          <p:spPr bwMode="auto">
            <a:xfrm>
              <a:off x="4427" y="744"/>
              <a:ext cx="39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en-US" sz="2400" b="0">
                  <a:solidFill>
                    <a:srgbClr val="000099"/>
                  </a:solidFill>
                  <a:ea typeface="宋体" pitchFamily="2" charset="-122"/>
                </a:rPr>
                <a:t>RR</a:t>
              </a:r>
              <a:endParaRPr kumimoji="1" lang="en-US" altLang="zh-CN" sz="2400" b="0" baseline="-25000">
                <a:solidFill>
                  <a:srgbClr val="000099"/>
                </a:solidFill>
                <a:ea typeface="宋体" pitchFamily="2" charset="-122"/>
              </a:endParaRPr>
            </a:p>
          </p:txBody>
        </p:sp>
        <p:sp>
          <p:nvSpPr>
            <p:cNvPr id="87053" name="Text Box 44"/>
            <p:cNvSpPr txBox="1">
              <a:spLocks noChangeArrowheads="1"/>
            </p:cNvSpPr>
            <p:nvPr/>
          </p:nvSpPr>
          <p:spPr bwMode="auto">
            <a:xfrm>
              <a:off x="3334" y="744"/>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FF0000"/>
                  </a:solidFill>
                  <a:ea typeface="宋体" pitchFamily="2" charset="-122"/>
                </a:rPr>
                <a:t>1</a:t>
              </a:r>
              <a:endParaRPr kumimoji="1" lang="zh-CN" altLang="zh-CN" sz="2400" b="0" baseline="-25000">
                <a:solidFill>
                  <a:srgbClr val="FF0000"/>
                </a:solidFill>
                <a:ea typeface="宋体" pitchFamily="2" charset="-122"/>
              </a:endParaRPr>
            </a:p>
          </p:txBody>
        </p:sp>
        <p:sp>
          <p:nvSpPr>
            <p:cNvPr id="87054" name="Text Box 45"/>
            <p:cNvSpPr txBox="1">
              <a:spLocks noChangeArrowheads="1"/>
            </p:cNvSpPr>
            <p:nvPr/>
          </p:nvSpPr>
          <p:spPr bwMode="auto">
            <a:xfrm>
              <a:off x="4968" y="739"/>
              <a:ext cx="4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en-US" sz="2400" b="0">
                  <a:solidFill>
                    <a:srgbClr val="000099"/>
                  </a:solidFill>
                  <a:ea typeface="宋体" pitchFamily="2" charset="-122"/>
                </a:rPr>
                <a:t>RIS</a:t>
              </a:r>
              <a:endParaRPr kumimoji="1" lang="en-US" altLang="zh-CN" sz="2400" b="0" baseline="-25000">
                <a:solidFill>
                  <a:srgbClr val="000099"/>
                </a:solidFill>
                <a:ea typeface="宋体" pitchFamily="2" charset="-122"/>
              </a:endParaRPr>
            </a:p>
          </p:txBody>
        </p:sp>
        <p:sp>
          <p:nvSpPr>
            <p:cNvPr id="87055" name="Rectangle 46"/>
            <p:cNvSpPr>
              <a:spLocks noChangeArrowheads="1"/>
            </p:cNvSpPr>
            <p:nvPr/>
          </p:nvSpPr>
          <p:spPr bwMode="auto">
            <a:xfrm>
              <a:off x="240" y="743"/>
              <a:ext cx="432" cy="291"/>
            </a:xfrm>
            <a:prstGeom prst="rect">
              <a:avLst/>
            </a:prstGeom>
            <a:noFill/>
            <a:ln w="12700">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solidFill>
                  <a:srgbClr val="000099"/>
                </a:solidFill>
              </a:endParaRPr>
            </a:p>
          </p:txBody>
        </p:sp>
        <p:sp>
          <p:nvSpPr>
            <p:cNvPr id="87056" name="Text Box 47"/>
            <p:cNvSpPr txBox="1">
              <a:spLocks noChangeArrowheads="1"/>
            </p:cNvSpPr>
            <p:nvPr/>
          </p:nvSpPr>
          <p:spPr bwMode="auto">
            <a:xfrm>
              <a:off x="309" y="432"/>
              <a:ext cx="31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a:solidFill>
                    <a:srgbClr val="000099"/>
                  </a:solidFill>
                  <a:ea typeface="宋体" pitchFamily="2" charset="-122"/>
                </a:rPr>
                <a:t>A</a:t>
              </a:r>
              <a:r>
                <a:rPr kumimoji="1" lang="en-US" altLang="zh-CN" sz="2400" b="0" baseline="-25000">
                  <a:solidFill>
                    <a:srgbClr val="000099"/>
                  </a:solidFill>
                  <a:ea typeface="宋体" pitchFamily="2" charset="-122"/>
                </a:rPr>
                <a:t>0</a:t>
              </a:r>
              <a:endParaRPr kumimoji="1" lang="en-US" altLang="zh-CN" sz="2400" b="0">
                <a:solidFill>
                  <a:srgbClr val="000099"/>
                </a:solidFill>
                <a:ea typeface="宋体" pitchFamily="2" charset="-122"/>
              </a:endParaRPr>
            </a:p>
          </p:txBody>
        </p:sp>
        <p:sp>
          <p:nvSpPr>
            <p:cNvPr id="87057" name="Text Box 48"/>
            <p:cNvSpPr txBox="1">
              <a:spLocks noChangeArrowheads="1"/>
            </p:cNvSpPr>
            <p:nvPr/>
          </p:nvSpPr>
          <p:spPr bwMode="auto">
            <a:xfrm>
              <a:off x="353" y="744"/>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ctr"/>
              <a:r>
                <a:rPr kumimoji="1" lang="en-US" altLang="zh-CN" sz="2400" b="0" dirty="0">
                  <a:solidFill>
                    <a:srgbClr val="000099"/>
                  </a:solidFill>
                  <a:ea typeface="宋体" pitchFamily="2" charset="-122"/>
                </a:rPr>
                <a:t>0</a:t>
              </a:r>
            </a:p>
          </p:txBody>
        </p:sp>
      </p:grpSp>
      <p:pic>
        <p:nvPicPr>
          <p:cNvPr id="27" name="图片 26">
            <a:hlinkClick r:id="" action="ppaction://hlinkshowjump?jump=lastslideviewed"/>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2440" y="6393910"/>
            <a:ext cx="410465" cy="410465"/>
          </a:xfrm>
          <a:prstGeom prst="rect">
            <a:avLst/>
          </a:prstGeom>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dirty="0" smtClean="0"/>
              <a:t>(3) </a:t>
            </a:r>
            <a:r>
              <a:rPr lang="zh-CN" altLang="en-US" dirty="0" smtClean="0"/>
              <a:t>指令中断</a:t>
            </a:r>
          </a:p>
        </p:txBody>
      </p:sp>
      <p:sp>
        <p:nvSpPr>
          <p:cNvPr id="13315" name="Rectangle 3"/>
          <p:cNvSpPr>
            <a:spLocks noGrp="1" noChangeArrowheads="1"/>
          </p:cNvSpPr>
          <p:nvPr>
            <p:ph type="body" idx="1"/>
          </p:nvPr>
        </p:nvSpPr>
        <p:spPr>
          <a:xfrm>
            <a:off x="476545" y="953724"/>
            <a:ext cx="8229600" cy="1710191"/>
          </a:xfrm>
        </p:spPr>
        <p:txBody>
          <a:bodyPr/>
          <a:lstStyle/>
          <a:p>
            <a:pPr eaLnBrk="1" hangingPunct="1"/>
            <a:r>
              <a:rPr lang="zh-CN" altLang="en-US" sz="2400" b="0" dirty="0" smtClean="0">
                <a:solidFill>
                  <a:srgbClr val="000099"/>
                </a:solidFill>
              </a:rPr>
              <a:t>在执行中断调用指令 </a:t>
            </a:r>
            <a:r>
              <a:rPr lang="en-US" altLang="zh-CN" sz="2400" b="0" dirty="0" smtClean="0">
                <a:solidFill>
                  <a:srgbClr val="000099"/>
                </a:solidFill>
              </a:rPr>
              <a:t>INT n </a:t>
            </a:r>
            <a:r>
              <a:rPr lang="zh-CN" altLang="en-US" sz="2400" b="0" dirty="0" smtClean="0">
                <a:solidFill>
                  <a:srgbClr val="000099"/>
                </a:solidFill>
              </a:rPr>
              <a:t>时产生的一个向量号为 </a:t>
            </a:r>
            <a:r>
              <a:rPr lang="en-US" altLang="zh-CN" sz="2400" b="0" dirty="0" smtClean="0">
                <a:solidFill>
                  <a:srgbClr val="000099"/>
                </a:solidFill>
              </a:rPr>
              <a:t>n</a:t>
            </a:r>
            <a:r>
              <a:rPr lang="zh-CN" altLang="en-US" sz="2400" b="0" dirty="0" smtClean="0">
                <a:solidFill>
                  <a:srgbClr val="000099"/>
                </a:solidFill>
              </a:rPr>
              <a:t>（</a:t>
            </a:r>
            <a:r>
              <a:rPr lang="en-US" altLang="zh-CN" sz="2400" b="0" dirty="0" smtClean="0">
                <a:solidFill>
                  <a:srgbClr val="000099"/>
                </a:solidFill>
              </a:rPr>
              <a:t>0 ~ 255</a:t>
            </a:r>
            <a:r>
              <a:rPr lang="zh-CN" altLang="en-US" sz="2400" b="0" dirty="0" smtClean="0">
                <a:solidFill>
                  <a:srgbClr val="000099"/>
                </a:solidFill>
              </a:rPr>
              <a:t>）的内部中断，称为指令中断。</a:t>
            </a:r>
          </a:p>
          <a:p>
            <a:pPr eaLnBrk="1" hangingPunct="1">
              <a:spcBef>
                <a:spcPts val="1200"/>
              </a:spcBef>
            </a:pPr>
            <a:r>
              <a:rPr lang="zh-CN" altLang="en-US" sz="2400" b="0" dirty="0" smtClean="0">
                <a:solidFill>
                  <a:srgbClr val="000099"/>
                </a:solidFill>
              </a:rPr>
              <a:t>其中</a:t>
            </a:r>
            <a:r>
              <a:rPr lang="zh-CN" altLang="en-US" sz="2400" dirty="0" smtClean="0">
                <a:solidFill>
                  <a:srgbClr val="000099"/>
                </a:solidFill>
              </a:rPr>
              <a:t>向量号</a:t>
            </a:r>
            <a:r>
              <a:rPr lang="zh-CN" altLang="en-US" sz="2400" b="0" dirty="0" smtClean="0">
                <a:solidFill>
                  <a:srgbClr val="000099"/>
                </a:solidFill>
              </a:rPr>
              <a:t>为</a:t>
            </a:r>
            <a:r>
              <a:rPr lang="en-US" altLang="zh-CN" dirty="0">
                <a:solidFill>
                  <a:srgbClr val="000099"/>
                </a:solidFill>
              </a:rPr>
              <a:t>3</a:t>
            </a:r>
            <a:r>
              <a:rPr lang="zh-CN" altLang="en-US" sz="2400" b="0" dirty="0" smtClean="0">
                <a:solidFill>
                  <a:srgbClr val="000099"/>
                </a:solidFill>
              </a:rPr>
              <a:t>的指令中断（指令代码：</a:t>
            </a:r>
            <a:r>
              <a:rPr lang="en-US" altLang="zh-CN" sz="2400" b="0" dirty="0" smtClean="0">
                <a:solidFill>
                  <a:srgbClr val="000099"/>
                </a:solidFill>
              </a:rPr>
              <a:t>11001100</a:t>
            </a:r>
            <a:r>
              <a:rPr lang="zh-CN" altLang="en-US" sz="2400" b="0" dirty="0" smtClean="0">
                <a:solidFill>
                  <a:srgbClr val="000099"/>
                </a:solidFill>
              </a:rPr>
              <a:t>）常用于程序调试，称为断点中断。</a:t>
            </a:r>
          </a:p>
        </p:txBody>
      </p:sp>
      <p:sp>
        <p:nvSpPr>
          <p:cNvPr id="13316" name="Text Box 4"/>
          <p:cNvSpPr txBox="1">
            <a:spLocks noChangeArrowheads="1"/>
          </p:cNvSpPr>
          <p:nvPr/>
        </p:nvSpPr>
        <p:spPr bwMode="auto">
          <a:xfrm>
            <a:off x="832083" y="2927827"/>
            <a:ext cx="7561262" cy="830997"/>
          </a:xfrm>
          <a:prstGeom prst="rect">
            <a:avLst/>
          </a:prstGeom>
          <a:noFill/>
          <a:ln w="9525">
            <a:solidFill>
              <a:schemeClr val="hlink"/>
            </a:solidFill>
            <a:prstDash val="lg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076325" indent="-1076325">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marL="942975" indent="-942975"/>
            <a:r>
              <a:rPr lang="zh-CN" altLang="en-US" sz="2400" b="0" dirty="0">
                <a:solidFill>
                  <a:srgbClr val="0000CC"/>
                </a:solidFill>
                <a:latin typeface="+mn-lt"/>
                <a:ea typeface="+mn-ea"/>
              </a:rPr>
              <a:t>例如：</a:t>
            </a:r>
            <a:r>
              <a:rPr lang="en-US" altLang="zh-CN" sz="2400" b="0" dirty="0">
                <a:solidFill>
                  <a:srgbClr val="0000CC"/>
                </a:solidFill>
                <a:latin typeface="+mn-lt"/>
                <a:ea typeface="+mn-ea"/>
              </a:rPr>
              <a:t>DEBUG.EXE</a:t>
            </a:r>
            <a:r>
              <a:rPr lang="zh-CN" altLang="en-US" sz="2400" b="0" dirty="0">
                <a:solidFill>
                  <a:srgbClr val="0000CC"/>
                </a:solidFill>
                <a:latin typeface="+mn-lt"/>
                <a:ea typeface="+mn-ea"/>
              </a:rPr>
              <a:t>调试程序的运行命令</a:t>
            </a:r>
            <a:r>
              <a:rPr lang="en-US" altLang="zh-CN" sz="2400" b="0" dirty="0">
                <a:solidFill>
                  <a:srgbClr val="0000CC"/>
                </a:solidFill>
                <a:latin typeface="+mn-lt"/>
                <a:ea typeface="+mn-ea"/>
              </a:rPr>
              <a:t>G</a:t>
            </a:r>
            <a:r>
              <a:rPr lang="zh-CN" altLang="en-US" sz="2400" b="0" dirty="0">
                <a:solidFill>
                  <a:srgbClr val="0000CC"/>
                </a:solidFill>
                <a:latin typeface="+mn-lt"/>
                <a:ea typeface="+mn-ea"/>
              </a:rPr>
              <a:t>设置的断点，就是利用</a:t>
            </a:r>
            <a:r>
              <a:rPr lang="en-US" altLang="zh-CN" sz="2400" b="0" dirty="0">
                <a:solidFill>
                  <a:srgbClr val="0000CC"/>
                </a:solidFill>
                <a:latin typeface="+mn-lt"/>
                <a:ea typeface="+mn-ea"/>
              </a:rPr>
              <a:t>INT 3</a:t>
            </a:r>
            <a:r>
              <a:rPr lang="zh-CN" altLang="en-US" sz="2400" b="0" dirty="0">
                <a:solidFill>
                  <a:srgbClr val="0000CC"/>
                </a:solidFill>
                <a:latin typeface="+mn-lt"/>
                <a:ea typeface="+mn-ea"/>
              </a:rPr>
              <a:t>指令实现</a:t>
            </a:r>
            <a:r>
              <a:rPr lang="zh-CN" altLang="en-US" sz="2400" b="0" dirty="0" smtClean="0">
                <a:solidFill>
                  <a:srgbClr val="0000CC"/>
                </a:solidFill>
                <a:latin typeface="+mn-lt"/>
                <a:ea typeface="+mn-ea"/>
              </a:rPr>
              <a:t>的。</a:t>
            </a:r>
            <a:endParaRPr lang="zh-CN" altLang="en-US" sz="2400" b="0" dirty="0">
              <a:solidFill>
                <a:srgbClr val="0000CC"/>
              </a:solidFill>
              <a:latin typeface="+mn-lt"/>
              <a:ea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randombar(horizontal)">
                                      <p:cBhvr>
                                        <p:cTn id="7" dur="5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randombar(horizontal)">
                                      <p:cBhvr>
                                        <p:cTn id="12" dur="500"/>
                                        <p:tgtEl>
                                          <p:spTgt spid="13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3316"/>
                                        </p:tgtEl>
                                        <p:attrNameLst>
                                          <p:attrName>style.visibility</p:attrName>
                                        </p:attrNameLst>
                                      </p:cBhvr>
                                      <p:to>
                                        <p:strVal val="visible"/>
                                      </p:to>
                                    </p:set>
                                    <p:animEffect transition="in" filter="randombar(horizontal)">
                                      <p:cBhvr>
                                        <p:cTn id="17"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92125" y="92075"/>
            <a:ext cx="8128000" cy="59213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kern="1200" dirty="0" smtClean="0">
                <a:solidFill>
                  <a:srgbClr val="000099"/>
                </a:solidFill>
                <a:latin typeface="+mn-lt"/>
                <a:ea typeface="+mn-ea"/>
                <a:cs typeface="+mn-cs"/>
              </a:rPr>
              <a:t>例  </a:t>
            </a:r>
            <a:r>
              <a:rPr lang="zh-CN" altLang="en-US" kern="1200" dirty="0">
                <a:solidFill>
                  <a:srgbClr val="000099"/>
                </a:solidFill>
                <a:latin typeface="+mn-lt"/>
                <a:ea typeface="+mn-ea"/>
                <a:cs typeface="+mn-cs"/>
              </a:rPr>
              <a:t>设</a:t>
            </a:r>
            <a:r>
              <a:rPr lang="en-US" altLang="zh-CN" kern="1200" dirty="0">
                <a:solidFill>
                  <a:srgbClr val="000099"/>
                </a:solidFill>
                <a:latin typeface="+mn-lt"/>
                <a:ea typeface="+mn-ea"/>
                <a:cs typeface="+mn-cs"/>
              </a:rPr>
              <a:t>8259</a:t>
            </a:r>
            <a:r>
              <a:rPr lang="zh-CN" altLang="en-US" kern="1200" dirty="0">
                <a:solidFill>
                  <a:srgbClr val="000099"/>
                </a:solidFill>
                <a:latin typeface="+mn-lt"/>
                <a:ea typeface="+mn-ea"/>
                <a:cs typeface="+mn-cs"/>
              </a:rPr>
              <a:t>的口地址为</a:t>
            </a:r>
            <a:r>
              <a:rPr lang="en-US" altLang="zh-CN" kern="1200" dirty="0">
                <a:solidFill>
                  <a:srgbClr val="000099"/>
                </a:solidFill>
                <a:latin typeface="+mn-lt"/>
                <a:ea typeface="+mn-ea"/>
                <a:cs typeface="+mn-cs"/>
              </a:rPr>
              <a:t>280H</a:t>
            </a:r>
            <a:r>
              <a:rPr lang="zh-CN" altLang="en-US" kern="1200" dirty="0">
                <a:solidFill>
                  <a:srgbClr val="000099"/>
                </a:solidFill>
                <a:latin typeface="+mn-lt"/>
                <a:ea typeface="+mn-ea"/>
                <a:cs typeface="+mn-cs"/>
              </a:rPr>
              <a:t>和</a:t>
            </a:r>
            <a:r>
              <a:rPr lang="en-US" altLang="zh-CN" kern="1200" dirty="0">
                <a:solidFill>
                  <a:srgbClr val="000099"/>
                </a:solidFill>
                <a:latin typeface="+mn-lt"/>
                <a:ea typeface="+mn-ea"/>
                <a:cs typeface="+mn-cs"/>
              </a:rPr>
              <a:t>281H</a:t>
            </a:r>
          </a:p>
        </p:txBody>
      </p:sp>
      <p:sp>
        <p:nvSpPr>
          <p:cNvPr id="88067" name="Rectangle 3"/>
          <p:cNvSpPr>
            <a:spLocks noGrp="1" noChangeArrowheads="1"/>
          </p:cNvSpPr>
          <p:nvPr>
            <p:ph type="body" idx="1"/>
          </p:nvPr>
        </p:nvSpPr>
        <p:spPr>
          <a:xfrm>
            <a:off x="1421650" y="974170"/>
            <a:ext cx="4552950" cy="5110125"/>
          </a:xfrm>
          <a:ln>
            <a:noFill/>
          </a:ln>
        </p:spPr>
        <p:txBody>
          <a:bodyPr/>
          <a:lstStyle/>
          <a:p>
            <a:pPr eaLnBrk="1" hangingPunct="1">
              <a:buFontTx/>
              <a:buNone/>
            </a:pPr>
            <a:r>
              <a:rPr lang="en-US" altLang="zh-CN" sz="2000" dirty="0" smtClean="0">
                <a:solidFill>
                  <a:srgbClr val="0000FF"/>
                </a:solidFill>
              </a:rPr>
              <a:t>PORT 	EQU	280H</a:t>
            </a:r>
          </a:p>
          <a:p>
            <a:pPr eaLnBrk="1" hangingPunct="1">
              <a:buFontTx/>
              <a:buNone/>
            </a:pPr>
            <a:r>
              <a:rPr lang="en-US" altLang="zh-CN" sz="2000" dirty="0" smtClean="0">
                <a:solidFill>
                  <a:srgbClr val="0000FF"/>
                </a:solidFill>
              </a:rPr>
              <a:t>P           EQU  	0CH</a:t>
            </a:r>
          </a:p>
          <a:p>
            <a:pPr eaLnBrk="1" hangingPunct="1">
              <a:buFontTx/>
              <a:buNone/>
            </a:pPr>
            <a:r>
              <a:rPr lang="en-US" altLang="zh-CN" sz="2000" dirty="0" smtClean="0">
                <a:solidFill>
                  <a:srgbClr val="0000FF"/>
                </a:solidFill>
              </a:rPr>
              <a:t>RDIRR 	 EQU 	0AH</a:t>
            </a:r>
          </a:p>
          <a:p>
            <a:pPr eaLnBrk="1" hangingPunct="1">
              <a:buFontTx/>
              <a:buNone/>
            </a:pPr>
            <a:r>
              <a:rPr lang="en-US" altLang="zh-CN" sz="2000" dirty="0" smtClean="0">
                <a:solidFill>
                  <a:srgbClr val="0000FF"/>
                </a:solidFill>
              </a:rPr>
              <a:t>RDISR	 EQU 	0BH</a:t>
            </a:r>
          </a:p>
          <a:p>
            <a:pPr eaLnBrk="1" hangingPunct="1">
              <a:buFontTx/>
              <a:buNone/>
            </a:pPr>
            <a:r>
              <a:rPr lang="en-US" altLang="zh-CN" sz="2000" b="0" dirty="0" smtClean="0"/>
              <a:t>             MOV DX,PORT</a:t>
            </a:r>
          </a:p>
          <a:p>
            <a:pPr eaLnBrk="1" hangingPunct="1">
              <a:buFontTx/>
              <a:buNone/>
            </a:pPr>
            <a:r>
              <a:rPr lang="en-US" altLang="zh-CN" sz="2000" b="0" dirty="0" smtClean="0"/>
              <a:t>             </a:t>
            </a:r>
            <a:r>
              <a:rPr lang="en-US" altLang="zh-CN" sz="2000" b="0" dirty="0" smtClean="0">
                <a:solidFill>
                  <a:srgbClr val="0000FF"/>
                </a:solidFill>
              </a:rPr>
              <a:t>MOV AL,P</a:t>
            </a:r>
          </a:p>
          <a:p>
            <a:pPr eaLnBrk="1" hangingPunct="1">
              <a:buFontTx/>
              <a:buNone/>
            </a:pPr>
            <a:r>
              <a:rPr lang="en-US" altLang="zh-CN" sz="2000" b="0" dirty="0" smtClean="0">
                <a:solidFill>
                  <a:srgbClr val="0000FF"/>
                </a:solidFill>
              </a:rPr>
              <a:t>             OUT  DX,AL</a:t>
            </a:r>
          </a:p>
          <a:p>
            <a:pPr eaLnBrk="1" hangingPunct="1">
              <a:buFontTx/>
              <a:buNone/>
            </a:pPr>
            <a:r>
              <a:rPr lang="en-US" altLang="zh-CN" sz="2000" b="0" dirty="0" smtClean="0">
                <a:solidFill>
                  <a:srgbClr val="0000FF"/>
                </a:solidFill>
              </a:rPr>
              <a:t>             IN      AL,DX</a:t>
            </a:r>
          </a:p>
          <a:p>
            <a:pPr eaLnBrk="1" hangingPunct="1">
              <a:buFontTx/>
              <a:buNone/>
            </a:pPr>
            <a:r>
              <a:rPr lang="en-US" altLang="zh-CN" sz="2000" b="0" dirty="0" smtClean="0"/>
              <a:t>             MOV AL,RDIRR</a:t>
            </a:r>
          </a:p>
          <a:p>
            <a:pPr eaLnBrk="1" hangingPunct="1">
              <a:buFontTx/>
              <a:buNone/>
            </a:pPr>
            <a:r>
              <a:rPr lang="en-US" altLang="zh-CN" sz="2000" b="0" dirty="0" smtClean="0"/>
              <a:t>             OUT  DX,AL</a:t>
            </a:r>
          </a:p>
          <a:p>
            <a:pPr eaLnBrk="1" hangingPunct="1">
              <a:buFontTx/>
              <a:buNone/>
            </a:pPr>
            <a:r>
              <a:rPr lang="en-US" altLang="zh-CN" sz="2000" b="0" dirty="0" smtClean="0"/>
              <a:t>             IN     AL,DX</a:t>
            </a:r>
          </a:p>
          <a:p>
            <a:pPr eaLnBrk="1" hangingPunct="1">
              <a:buFontTx/>
              <a:buNone/>
            </a:pPr>
            <a:r>
              <a:rPr lang="en-US" altLang="zh-CN" sz="2000" b="0" dirty="0" smtClean="0"/>
              <a:t>             </a:t>
            </a:r>
            <a:r>
              <a:rPr lang="en-US" altLang="zh-CN" sz="2000" b="0" dirty="0" smtClean="0">
                <a:solidFill>
                  <a:srgbClr val="0000FF"/>
                </a:solidFill>
              </a:rPr>
              <a:t>MOV AL,RDISR</a:t>
            </a:r>
          </a:p>
          <a:p>
            <a:pPr eaLnBrk="1" hangingPunct="1">
              <a:buFontTx/>
              <a:buNone/>
            </a:pPr>
            <a:r>
              <a:rPr lang="en-US" altLang="zh-CN" sz="2000" b="0" dirty="0" smtClean="0">
                <a:solidFill>
                  <a:srgbClr val="0000FF"/>
                </a:solidFill>
              </a:rPr>
              <a:t>             OUT  DX,AL</a:t>
            </a:r>
          </a:p>
          <a:p>
            <a:pPr eaLnBrk="1" hangingPunct="1">
              <a:buFontTx/>
              <a:buNone/>
            </a:pPr>
            <a:r>
              <a:rPr lang="en-US" altLang="zh-CN" sz="2000" b="0" dirty="0" smtClean="0">
                <a:solidFill>
                  <a:srgbClr val="0000FF"/>
                </a:solidFill>
              </a:rPr>
              <a:t>             IN     AL,DX</a:t>
            </a:r>
          </a:p>
        </p:txBody>
      </p:sp>
    </p:spTree>
  </p:cSld>
  <p:clrMapOvr>
    <a:masterClrMapping/>
  </p:clrMapOvr>
  <p:transition>
    <p:random/>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890" name="Text Box 2"/>
          <p:cNvSpPr txBox="1">
            <a:spLocks noChangeArrowheads="1"/>
          </p:cNvSpPr>
          <p:nvPr/>
        </p:nvSpPr>
        <p:spPr bwMode="auto">
          <a:xfrm>
            <a:off x="469500" y="149262"/>
            <a:ext cx="43275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0" hangingPunct="0">
              <a:defRPr sz="2800" b="0">
                <a:solidFill>
                  <a:srgbClr val="000099"/>
                </a:solidFill>
                <a:latin typeface="+mn-lt"/>
                <a:ea typeface="+mn-ea"/>
              </a:defRPr>
            </a:lvl1pPr>
            <a:lvl2pPr eaLnBrk="0" hangingPunct="0">
              <a:defRPr sz="2800" b="1">
                <a:solidFill>
                  <a:srgbClr val="006699"/>
                </a:solidFill>
              </a:defRPr>
            </a:lvl2pPr>
            <a:lvl3pPr eaLnBrk="0" hangingPunct="0">
              <a:defRPr sz="2800" b="1">
                <a:solidFill>
                  <a:srgbClr val="006699"/>
                </a:solidFill>
              </a:defRPr>
            </a:lvl3pPr>
            <a:lvl4pPr eaLnBrk="0" hangingPunct="0">
              <a:defRPr sz="2800" b="1">
                <a:solidFill>
                  <a:srgbClr val="006699"/>
                </a:solidFill>
              </a:defRPr>
            </a:lvl4pPr>
            <a:lvl5pPr eaLnBrk="0" hangingPunct="0">
              <a:defRPr sz="2800" b="1">
                <a:solidFill>
                  <a:srgbClr val="006699"/>
                </a:solidFill>
              </a:defRPr>
            </a:lvl5pPr>
            <a:lvl6pPr marL="457200" fontAlgn="base">
              <a:spcBef>
                <a:spcPct val="0"/>
              </a:spcBef>
              <a:spcAft>
                <a:spcPct val="0"/>
              </a:spcAft>
              <a:defRPr sz="2800" b="1">
                <a:solidFill>
                  <a:srgbClr val="006699"/>
                </a:solidFill>
              </a:defRPr>
            </a:lvl6pPr>
            <a:lvl7pPr marL="914400" fontAlgn="base">
              <a:spcBef>
                <a:spcPct val="0"/>
              </a:spcBef>
              <a:spcAft>
                <a:spcPct val="0"/>
              </a:spcAft>
              <a:defRPr sz="2800" b="1">
                <a:solidFill>
                  <a:srgbClr val="006699"/>
                </a:solidFill>
              </a:defRPr>
            </a:lvl7pPr>
            <a:lvl8pPr marL="1371600" fontAlgn="base">
              <a:spcBef>
                <a:spcPct val="0"/>
              </a:spcBef>
              <a:spcAft>
                <a:spcPct val="0"/>
              </a:spcAft>
              <a:defRPr sz="2800" b="1">
                <a:solidFill>
                  <a:srgbClr val="006699"/>
                </a:solidFill>
              </a:defRPr>
            </a:lvl8pPr>
            <a:lvl9pPr marL="1828800" fontAlgn="base">
              <a:spcBef>
                <a:spcPct val="0"/>
              </a:spcBef>
              <a:spcAft>
                <a:spcPct val="0"/>
              </a:spcAft>
              <a:defRPr sz="2800" b="1">
                <a:solidFill>
                  <a:srgbClr val="006699"/>
                </a:solidFill>
              </a:defRPr>
            </a:lvl9pPr>
          </a:lstStyle>
          <a:p>
            <a:r>
              <a:rPr lang="en-US" altLang="zh-CN" dirty="0"/>
              <a:t>8259A</a:t>
            </a:r>
            <a:r>
              <a:rPr lang="zh-CN" altLang="zh-CN" dirty="0"/>
              <a:t>应用举例</a:t>
            </a:r>
            <a:endParaRPr lang="zh-CN" altLang="en-US" dirty="0"/>
          </a:p>
        </p:txBody>
      </p:sp>
      <p:sp>
        <p:nvSpPr>
          <p:cNvPr id="89091" name="Rectangle 3"/>
          <p:cNvSpPr>
            <a:spLocks noChangeArrowheads="1"/>
          </p:cNvSpPr>
          <p:nvPr/>
        </p:nvSpPr>
        <p:spPr bwMode="auto">
          <a:xfrm>
            <a:off x="476250" y="1002790"/>
            <a:ext cx="8101195"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r>
              <a:rPr kumimoji="1" lang="en-US" altLang="zh-CN" dirty="0">
                <a:solidFill>
                  <a:srgbClr val="000099"/>
                </a:solidFill>
                <a:latin typeface="+mn-lt"/>
                <a:ea typeface="+mn-ea"/>
              </a:rPr>
              <a:t>PC/AT</a:t>
            </a:r>
            <a:r>
              <a:rPr kumimoji="1" lang="zh-CN" altLang="en-US" dirty="0">
                <a:solidFill>
                  <a:srgbClr val="000099"/>
                </a:solidFill>
                <a:latin typeface="+mn-lt"/>
                <a:ea typeface="+mn-ea"/>
              </a:rPr>
              <a:t>中，</a:t>
            </a:r>
            <a:r>
              <a:rPr kumimoji="1" lang="en-US" altLang="zh-CN" dirty="0">
                <a:solidFill>
                  <a:srgbClr val="000099"/>
                </a:solidFill>
                <a:latin typeface="+mn-lt"/>
                <a:ea typeface="+mn-ea"/>
              </a:rPr>
              <a:t>8259</a:t>
            </a:r>
            <a:r>
              <a:rPr kumimoji="1" lang="zh-CN" altLang="en-US" dirty="0">
                <a:solidFill>
                  <a:srgbClr val="000099"/>
                </a:solidFill>
                <a:latin typeface="+mn-lt"/>
                <a:ea typeface="+mn-ea"/>
              </a:rPr>
              <a:t>的使用情况为：</a:t>
            </a:r>
          </a:p>
          <a:p>
            <a:pPr marL="457200" indent="-457200">
              <a:spcBef>
                <a:spcPts val="1800"/>
              </a:spcBef>
              <a:buFontTx/>
              <a:buAutoNum type="arabicPeriod"/>
            </a:pPr>
            <a:r>
              <a:rPr kumimoji="1" lang="en-US" altLang="zh-CN" dirty="0" smtClean="0">
                <a:solidFill>
                  <a:srgbClr val="000099"/>
                </a:solidFill>
                <a:latin typeface="+mn-lt"/>
                <a:ea typeface="+mn-ea"/>
              </a:rPr>
              <a:t>2</a:t>
            </a:r>
            <a:r>
              <a:rPr kumimoji="1" lang="zh-CN" altLang="en-US" dirty="0">
                <a:solidFill>
                  <a:srgbClr val="000099"/>
                </a:solidFill>
                <a:latin typeface="+mn-lt"/>
                <a:ea typeface="+mn-ea"/>
              </a:rPr>
              <a:t>片</a:t>
            </a:r>
            <a:r>
              <a:rPr kumimoji="1" lang="en-US" altLang="zh-CN" dirty="0">
                <a:solidFill>
                  <a:srgbClr val="000099"/>
                </a:solidFill>
                <a:latin typeface="+mn-lt"/>
                <a:ea typeface="+mn-ea"/>
              </a:rPr>
              <a:t>8259</a:t>
            </a:r>
            <a:r>
              <a:rPr kumimoji="1" lang="zh-CN" altLang="en-US" dirty="0">
                <a:solidFill>
                  <a:srgbClr val="000099"/>
                </a:solidFill>
                <a:latin typeface="+mn-lt"/>
                <a:ea typeface="+mn-ea"/>
              </a:rPr>
              <a:t>级联，提供</a:t>
            </a:r>
            <a:r>
              <a:rPr kumimoji="1" lang="en-US" altLang="zh-CN" dirty="0">
                <a:solidFill>
                  <a:srgbClr val="000099"/>
                </a:solidFill>
                <a:latin typeface="+mn-lt"/>
                <a:ea typeface="+mn-ea"/>
              </a:rPr>
              <a:t>15</a:t>
            </a:r>
            <a:r>
              <a:rPr kumimoji="1" lang="zh-CN" altLang="en-US" dirty="0">
                <a:solidFill>
                  <a:srgbClr val="000099"/>
                </a:solidFill>
                <a:latin typeface="+mn-lt"/>
                <a:ea typeface="+mn-ea"/>
              </a:rPr>
              <a:t>级向量中断。从片的</a:t>
            </a:r>
            <a:r>
              <a:rPr kumimoji="1" lang="en-US" altLang="zh-CN" dirty="0">
                <a:solidFill>
                  <a:srgbClr val="000099"/>
                </a:solidFill>
                <a:latin typeface="+mn-lt"/>
                <a:ea typeface="+mn-ea"/>
              </a:rPr>
              <a:t>INT</a:t>
            </a:r>
            <a:r>
              <a:rPr kumimoji="1" lang="zh-CN" altLang="en-US" dirty="0">
                <a:solidFill>
                  <a:srgbClr val="000099"/>
                </a:solidFill>
                <a:latin typeface="+mn-lt"/>
                <a:ea typeface="+mn-ea"/>
              </a:rPr>
              <a:t>接主片的</a:t>
            </a:r>
            <a:r>
              <a:rPr kumimoji="1" lang="en-US" altLang="zh-CN" dirty="0">
                <a:solidFill>
                  <a:srgbClr val="000099"/>
                </a:solidFill>
                <a:latin typeface="+mn-lt"/>
                <a:ea typeface="+mn-ea"/>
              </a:rPr>
              <a:t>IR2(</a:t>
            </a:r>
            <a:r>
              <a:rPr kumimoji="1" lang="zh-CN" altLang="en-US" dirty="0">
                <a:solidFill>
                  <a:srgbClr val="000099"/>
                </a:solidFill>
                <a:latin typeface="+mn-lt"/>
                <a:ea typeface="+mn-ea"/>
                <a:hlinkClick r:id="rId4" action="ppaction://hlinksldjump"/>
              </a:rPr>
              <a:t>图</a:t>
            </a:r>
            <a:r>
              <a:rPr kumimoji="1" lang="en-US" altLang="zh-CN" dirty="0">
                <a:solidFill>
                  <a:srgbClr val="000099"/>
                </a:solidFill>
                <a:latin typeface="+mn-lt"/>
                <a:ea typeface="+mn-ea"/>
              </a:rPr>
              <a:t>)</a:t>
            </a:r>
            <a:r>
              <a:rPr kumimoji="1" lang="zh-CN" altLang="en-US" dirty="0">
                <a:solidFill>
                  <a:srgbClr val="000099"/>
                </a:solidFill>
                <a:latin typeface="+mn-lt"/>
                <a:ea typeface="+mn-ea"/>
              </a:rPr>
              <a:t>。</a:t>
            </a:r>
          </a:p>
          <a:p>
            <a:pPr marL="457200" indent="-457200">
              <a:spcBef>
                <a:spcPts val="1800"/>
              </a:spcBef>
              <a:buFontTx/>
              <a:buAutoNum type="arabicPeriod"/>
            </a:pPr>
            <a:r>
              <a:rPr kumimoji="1" lang="zh-CN" altLang="en-US" dirty="0">
                <a:solidFill>
                  <a:srgbClr val="000099"/>
                </a:solidFill>
                <a:latin typeface="+mn-lt"/>
                <a:ea typeface="+mn-ea"/>
              </a:rPr>
              <a:t>端口地址：主片</a:t>
            </a:r>
            <a:r>
              <a:rPr kumimoji="1" lang="en-US" altLang="zh-CN" dirty="0">
                <a:solidFill>
                  <a:srgbClr val="000099"/>
                </a:solidFill>
                <a:latin typeface="+mn-lt"/>
                <a:ea typeface="+mn-ea"/>
                <a:hlinkClick r:id="rId5" action="ppaction://hlinksldjump"/>
              </a:rPr>
              <a:t>20H</a:t>
            </a:r>
            <a:r>
              <a:rPr kumimoji="1" lang="zh-CN" altLang="en-US" dirty="0">
                <a:solidFill>
                  <a:srgbClr val="000099"/>
                </a:solidFill>
                <a:latin typeface="+mn-lt"/>
                <a:ea typeface="+mn-ea"/>
                <a:hlinkClick r:id="rId5" action="ppaction://hlinksldjump"/>
              </a:rPr>
              <a:t>、</a:t>
            </a:r>
            <a:r>
              <a:rPr kumimoji="1" lang="en-US" altLang="zh-CN" dirty="0">
                <a:solidFill>
                  <a:srgbClr val="000099"/>
                </a:solidFill>
                <a:latin typeface="+mn-lt"/>
                <a:ea typeface="+mn-ea"/>
                <a:hlinkClick r:id="rId5" action="ppaction://hlinksldjump"/>
              </a:rPr>
              <a:t>21H</a:t>
            </a:r>
            <a:r>
              <a:rPr kumimoji="1" lang="zh-CN" altLang="en-US" dirty="0">
                <a:solidFill>
                  <a:srgbClr val="000099"/>
                </a:solidFill>
                <a:latin typeface="+mn-lt"/>
                <a:ea typeface="+mn-ea"/>
              </a:rPr>
              <a:t>，从片</a:t>
            </a:r>
            <a:r>
              <a:rPr kumimoji="1" lang="en-US" altLang="zh-CN" dirty="0">
                <a:solidFill>
                  <a:srgbClr val="000099"/>
                </a:solidFill>
                <a:latin typeface="+mn-lt"/>
                <a:ea typeface="+mn-ea"/>
                <a:hlinkClick r:id="rId5" action="ppaction://hlinksldjump"/>
              </a:rPr>
              <a:t>A0H</a:t>
            </a:r>
            <a:r>
              <a:rPr kumimoji="1" lang="zh-CN" altLang="en-US" dirty="0">
                <a:solidFill>
                  <a:srgbClr val="000099"/>
                </a:solidFill>
                <a:latin typeface="+mn-lt"/>
                <a:ea typeface="+mn-ea"/>
                <a:hlinkClick r:id="rId5" action="ppaction://hlinksldjump"/>
              </a:rPr>
              <a:t>、</a:t>
            </a:r>
            <a:r>
              <a:rPr kumimoji="1" lang="en-US" altLang="zh-CN" dirty="0">
                <a:solidFill>
                  <a:srgbClr val="000099"/>
                </a:solidFill>
                <a:latin typeface="+mn-lt"/>
                <a:ea typeface="+mn-ea"/>
                <a:hlinkClick r:id="rId5" action="ppaction://hlinksldjump"/>
              </a:rPr>
              <a:t>A1H</a:t>
            </a:r>
            <a:r>
              <a:rPr kumimoji="1" lang="zh-CN" altLang="en-US" dirty="0">
                <a:solidFill>
                  <a:srgbClr val="000099"/>
                </a:solidFill>
                <a:latin typeface="+mn-lt"/>
                <a:ea typeface="+mn-ea"/>
              </a:rPr>
              <a:t>。</a:t>
            </a:r>
          </a:p>
          <a:p>
            <a:pPr marL="457200" indent="-457200">
              <a:spcBef>
                <a:spcPts val="1800"/>
              </a:spcBef>
              <a:buFontTx/>
              <a:buAutoNum type="arabicPeriod"/>
            </a:pPr>
            <a:r>
              <a:rPr kumimoji="1" lang="zh-CN" altLang="en-US" dirty="0">
                <a:solidFill>
                  <a:srgbClr val="000099"/>
                </a:solidFill>
                <a:latin typeface="+mn-lt"/>
                <a:ea typeface="+mn-ea"/>
              </a:rPr>
              <a:t>主片和从片均采用边沿触发。</a:t>
            </a:r>
          </a:p>
          <a:p>
            <a:pPr marL="457200" indent="-457200">
              <a:spcBef>
                <a:spcPts val="1800"/>
              </a:spcBef>
              <a:buFontTx/>
              <a:buAutoNum type="arabicPeriod"/>
            </a:pPr>
            <a:r>
              <a:rPr kumimoji="1" lang="zh-CN" altLang="en-US" dirty="0">
                <a:solidFill>
                  <a:srgbClr val="000099"/>
                </a:solidFill>
                <a:latin typeface="+mn-lt"/>
                <a:ea typeface="+mn-ea"/>
              </a:rPr>
              <a:t>采用全嵌套优先级排列方式</a:t>
            </a:r>
          </a:p>
          <a:p>
            <a:pPr marL="457200" indent="-457200">
              <a:spcBef>
                <a:spcPts val="1800"/>
              </a:spcBef>
              <a:buFontTx/>
              <a:buAutoNum type="arabicPeriod"/>
            </a:pPr>
            <a:r>
              <a:rPr kumimoji="1" lang="zh-CN" altLang="en-US" dirty="0">
                <a:solidFill>
                  <a:srgbClr val="000099"/>
                </a:solidFill>
                <a:latin typeface="+mn-lt"/>
                <a:ea typeface="+mn-ea"/>
              </a:rPr>
              <a:t>采用非缓冲方式，主片          接</a:t>
            </a:r>
            <a:r>
              <a:rPr kumimoji="1" lang="en-US" altLang="zh-CN" dirty="0">
                <a:solidFill>
                  <a:srgbClr val="000099"/>
                </a:solidFill>
                <a:latin typeface="+mn-lt"/>
                <a:ea typeface="+mn-ea"/>
              </a:rPr>
              <a:t>+5V,</a:t>
            </a:r>
            <a:r>
              <a:rPr kumimoji="1" lang="zh-CN" altLang="en-US" dirty="0">
                <a:solidFill>
                  <a:srgbClr val="000099"/>
                </a:solidFill>
                <a:latin typeface="+mn-lt"/>
                <a:ea typeface="+mn-ea"/>
              </a:rPr>
              <a:t>从片           接地。</a:t>
            </a:r>
          </a:p>
          <a:p>
            <a:pPr marL="457200" indent="-457200">
              <a:spcBef>
                <a:spcPts val="1800"/>
              </a:spcBef>
              <a:buFontTx/>
              <a:buAutoNum type="arabicPeriod"/>
            </a:pPr>
            <a:r>
              <a:rPr kumimoji="1" lang="zh-CN" altLang="en-US" dirty="0">
                <a:solidFill>
                  <a:srgbClr val="000099"/>
                </a:solidFill>
                <a:latin typeface="+mn-lt"/>
                <a:ea typeface="+mn-ea"/>
              </a:rPr>
              <a:t>主片的类型码为</a:t>
            </a:r>
            <a:r>
              <a:rPr kumimoji="1" lang="en-US" altLang="zh-CN" dirty="0">
                <a:solidFill>
                  <a:srgbClr val="000099"/>
                </a:solidFill>
                <a:latin typeface="+mn-lt"/>
                <a:ea typeface="+mn-ea"/>
              </a:rPr>
              <a:t>08H~0FH</a:t>
            </a:r>
            <a:r>
              <a:rPr kumimoji="1" lang="zh-CN" altLang="en-US" dirty="0">
                <a:solidFill>
                  <a:srgbClr val="000099"/>
                </a:solidFill>
                <a:latin typeface="+mn-lt"/>
                <a:ea typeface="+mn-ea"/>
              </a:rPr>
              <a:t>，从片的类型码为</a:t>
            </a:r>
            <a:r>
              <a:rPr kumimoji="1" lang="en-US" altLang="zh-CN" dirty="0">
                <a:solidFill>
                  <a:srgbClr val="000099"/>
                </a:solidFill>
                <a:latin typeface="+mn-lt"/>
                <a:ea typeface="+mn-ea"/>
              </a:rPr>
              <a:t>70H~77H</a:t>
            </a:r>
            <a:r>
              <a:rPr kumimoji="1" lang="zh-CN" altLang="en-US" dirty="0">
                <a:solidFill>
                  <a:srgbClr val="000099"/>
                </a:solidFill>
                <a:latin typeface="+mn-lt"/>
                <a:ea typeface="+mn-ea"/>
              </a:rPr>
              <a:t>。</a:t>
            </a:r>
          </a:p>
        </p:txBody>
      </p:sp>
      <p:graphicFrame>
        <p:nvGraphicFramePr>
          <p:cNvPr id="89092" name="Object 4"/>
          <p:cNvGraphicFramePr>
            <a:graphicFrameLocks noChangeAspect="1"/>
          </p:cNvGraphicFramePr>
          <p:nvPr>
            <p:extLst>
              <p:ext uri="{D42A27DB-BD31-4B8C-83A1-F6EECF244321}">
                <p14:modId xmlns:p14="http://schemas.microsoft.com/office/powerpoint/2010/main" val="3392686836"/>
              </p:ext>
            </p:extLst>
          </p:nvPr>
        </p:nvGraphicFramePr>
        <p:xfrm>
          <a:off x="4055740" y="4408230"/>
          <a:ext cx="876300" cy="415925"/>
        </p:xfrm>
        <a:graphic>
          <a:graphicData uri="http://schemas.openxmlformats.org/presentationml/2006/ole">
            <mc:AlternateContent xmlns:mc="http://schemas.openxmlformats.org/markup-compatibility/2006">
              <mc:Choice xmlns:v="urn:schemas-microsoft-com:vml" Requires="v">
                <p:oleObj spid="_x0000_s89910" name="公式" r:id="rId6" imgW="508000" imgH="241300" progId="">
                  <p:embed/>
                </p:oleObj>
              </mc:Choice>
              <mc:Fallback>
                <p:oleObj name="公式" r:id="rId6" imgW="508000" imgH="241300" progId="">
                  <p:embed/>
                  <p:pic>
                    <p:nvPicPr>
                      <p:cNvPr id="0" name="Picture 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5740" y="4408230"/>
                        <a:ext cx="876300" cy="41592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89093" name="Object 5"/>
          <p:cNvGraphicFramePr>
            <a:graphicFrameLocks noChangeAspect="1"/>
          </p:cNvGraphicFramePr>
          <p:nvPr>
            <p:extLst>
              <p:ext uri="{D42A27DB-BD31-4B8C-83A1-F6EECF244321}">
                <p14:modId xmlns:p14="http://schemas.microsoft.com/office/powerpoint/2010/main" val="411785245"/>
              </p:ext>
            </p:extLst>
          </p:nvPr>
        </p:nvGraphicFramePr>
        <p:xfrm>
          <a:off x="6486010" y="4408230"/>
          <a:ext cx="876300" cy="415925"/>
        </p:xfrm>
        <a:graphic>
          <a:graphicData uri="http://schemas.openxmlformats.org/presentationml/2006/ole">
            <mc:AlternateContent xmlns:mc="http://schemas.openxmlformats.org/markup-compatibility/2006">
              <mc:Choice xmlns:v="urn:schemas-microsoft-com:vml" Requires="v">
                <p:oleObj spid="_x0000_s89911" name="公式" r:id="rId8" imgW="508000" imgH="241300" progId="">
                  <p:embed/>
                </p:oleObj>
              </mc:Choice>
              <mc:Fallback>
                <p:oleObj name="公式" r:id="rId8" imgW="508000" imgH="241300" progId="">
                  <p:embed/>
                  <p:pic>
                    <p:nvPicPr>
                      <p:cNvPr id="0" name="Picture 9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86010" y="4408230"/>
                        <a:ext cx="876300" cy="41592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426005" y="104775"/>
            <a:ext cx="4191000"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0" hangingPunct="0">
              <a:defRPr sz="2800" b="0">
                <a:solidFill>
                  <a:srgbClr val="000099"/>
                </a:solidFill>
                <a:latin typeface="+mn-lt"/>
                <a:ea typeface="+mn-ea"/>
              </a:defRPr>
            </a:lvl1pPr>
            <a:lvl2pPr eaLnBrk="0" hangingPunct="0">
              <a:defRPr sz="2800" b="1">
                <a:solidFill>
                  <a:srgbClr val="006699"/>
                </a:solidFill>
              </a:defRPr>
            </a:lvl2pPr>
            <a:lvl3pPr eaLnBrk="0" hangingPunct="0">
              <a:defRPr sz="2800" b="1">
                <a:solidFill>
                  <a:srgbClr val="006699"/>
                </a:solidFill>
              </a:defRPr>
            </a:lvl3pPr>
            <a:lvl4pPr eaLnBrk="0" hangingPunct="0">
              <a:defRPr sz="2800" b="1">
                <a:solidFill>
                  <a:srgbClr val="006699"/>
                </a:solidFill>
              </a:defRPr>
            </a:lvl4pPr>
            <a:lvl5pPr eaLnBrk="0" hangingPunct="0">
              <a:defRPr sz="2800" b="1">
                <a:solidFill>
                  <a:srgbClr val="006699"/>
                </a:solidFill>
              </a:defRPr>
            </a:lvl5pPr>
            <a:lvl6pPr marL="457200" fontAlgn="base">
              <a:spcBef>
                <a:spcPct val="0"/>
              </a:spcBef>
              <a:spcAft>
                <a:spcPct val="0"/>
              </a:spcAft>
              <a:defRPr sz="2800" b="1">
                <a:solidFill>
                  <a:srgbClr val="006699"/>
                </a:solidFill>
              </a:defRPr>
            </a:lvl6pPr>
            <a:lvl7pPr marL="914400" fontAlgn="base">
              <a:spcBef>
                <a:spcPct val="0"/>
              </a:spcBef>
              <a:spcAft>
                <a:spcPct val="0"/>
              </a:spcAft>
              <a:defRPr sz="2800" b="1">
                <a:solidFill>
                  <a:srgbClr val="006699"/>
                </a:solidFill>
              </a:defRPr>
            </a:lvl7pPr>
            <a:lvl8pPr marL="1371600" fontAlgn="base">
              <a:spcBef>
                <a:spcPct val="0"/>
              </a:spcBef>
              <a:spcAft>
                <a:spcPct val="0"/>
              </a:spcAft>
              <a:defRPr sz="2800" b="1">
                <a:solidFill>
                  <a:srgbClr val="006699"/>
                </a:solidFill>
              </a:defRPr>
            </a:lvl8pPr>
            <a:lvl9pPr marL="1828800" fontAlgn="base">
              <a:spcBef>
                <a:spcPct val="0"/>
              </a:spcBef>
              <a:spcAft>
                <a:spcPct val="0"/>
              </a:spcAft>
              <a:defRPr sz="2800" b="1">
                <a:solidFill>
                  <a:srgbClr val="006699"/>
                </a:solidFill>
              </a:defRPr>
            </a:lvl9pPr>
          </a:lstStyle>
          <a:p>
            <a:r>
              <a:rPr lang="en-US" altLang="zh-CN" dirty="0"/>
              <a:t>PC/AT</a:t>
            </a:r>
            <a:r>
              <a:rPr lang="zh-CN" altLang="en-US" dirty="0"/>
              <a:t>中</a:t>
            </a:r>
            <a:r>
              <a:rPr lang="en-US" altLang="zh-CN" dirty="0"/>
              <a:t>8259A</a:t>
            </a:r>
            <a:r>
              <a:rPr lang="zh-CN" altLang="en-US" dirty="0"/>
              <a:t>连线图</a:t>
            </a:r>
          </a:p>
        </p:txBody>
      </p:sp>
      <p:grpSp>
        <p:nvGrpSpPr>
          <p:cNvPr id="90115" name="Group 3"/>
          <p:cNvGrpSpPr>
            <a:grpSpLocks/>
          </p:cNvGrpSpPr>
          <p:nvPr/>
        </p:nvGrpSpPr>
        <p:grpSpPr bwMode="auto">
          <a:xfrm>
            <a:off x="449263" y="900113"/>
            <a:ext cx="8140700" cy="5287962"/>
            <a:chOff x="283" y="585"/>
            <a:chExt cx="5128" cy="3331"/>
          </a:xfrm>
        </p:grpSpPr>
        <p:pic>
          <p:nvPicPr>
            <p:cNvPr id="9011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 y="592"/>
              <a:ext cx="5117" cy="3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17" name="Rectangle 5"/>
            <p:cNvSpPr>
              <a:spLocks noChangeArrowheads="1"/>
            </p:cNvSpPr>
            <p:nvPr/>
          </p:nvSpPr>
          <p:spPr bwMode="auto">
            <a:xfrm>
              <a:off x="283" y="585"/>
              <a:ext cx="5120" cy="3328"/>
            </a:xfrm>
            <a:prstGeom prst="rect">
              <a:avLst/>
            </a:prstGeom>
            <a:noFill/>
            <a:ln w="38100" cap="sq">
              <a:solidFill>
                <a:srgbClr val="FF66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spAutoFit/>
            </a:bodyPr>
            <a:lstStyle/>
            <a:p>
              <a:endParaRPr lang="zh-CN" altLang="en-US"/>
            </a:p>
          </p:txBody>
        </p:sp>
      </p:grpSp>
      <p:pic>
        <p:nvPicPr>
          <p:cNvPr id="6" name="图片 5">
            <a:hlinkClick r:id="" action="ppaction://hlinkshowjump?jump=lastslideviewed"/>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22449" y="6393910"/>
            <a:ext cx="410465" cy="410465"/>
          </a:xfrm>
          <a:prstGeom prst="rect">
            <a:avLst/>
          </a:prstGeom>
        </p:spPr>
      </p:pic>
    </p:spTree>
  </p:cSld>
  <p:clrMapOvr>
    <a:masterClrMapping/>
  </p:clrMapOvr>
  <p:transition>
    <p:random/>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566555" y="1043735"/>
            <a:ext cx="72008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800" dirty="0">
                <a:solidFill>
                  <a:srgbClr val="000099"/>
                </a:solidFill>
                <a:latin typeface="Times New Roman" pitchFamily="18" charset="0"/>
              </a:rPr>
              <a:t>ICW1A  EQU  20H </a:t>
            </a:r>
            <a:r>
              <a:rPr kumimoji="1" lang="en-US" altLang="zh-CN" sz="2800" dirty="0" smtClean="0">
                <a:solidFill>
                  <a:srgbClr val="000099"/>
                </a:solidFill>
                <a:latin typeface="Times New Roman" pitchFamily="18" charset="0"/>
              </a:rPr>
              <a:t>               </a:t>
            </a:r>
            <a:r>
              <a:rPr kumimoji="1" lang="zh-CN" altLang="en-US" sz="2800" dirty="0" smtClean="0">
                <a:solidFill>
                  <a:srgbClr val="000099"/>
                </a:solidFill>
                <a:latin typeface="Times New Roman" pitchFamily="18" charset="0"/>
              </a:rPr>
              <a:t>；主片</a:t>
            </a:r>
            <a:r>
              <a:rPr kumimoji="1" lang="zh-CN" altLang="en-US" sz="2800" dirty="0">
                <a:solidFill>
                  <a:srgbClr val="000099"/>
                </a:solidFill>
                <a:latin typeface="Times New Roman" pitchFamily="18" charset="0"/>
              </a:rPr>
              <a:t>端口地址</a:t>
            </a:r>
          </a:p>
          <a:p>
            <a:r>
              <a:rPr kumimoji="1" lang="en-US" altLang="zh-CN" sz="2800" dirty="0">
                <a:solidFill>
                  <a:srgbClr val="000099"/>
                </a:solidFill>
                <a:latin typeface="Times New Roman" pitchFamily="18" charset="0"/>
              </a:rPr>
              <a:t>ICW2A  EQU  ICW1A+1</a:t>
            </a:r>
          </a:p>
          <a:p>
            <a:r>
              <a:rPr kumimoji="1" lang="en-US" altLang="zh-CN" sz="2800" dirty="0">
                <a:solidFill>
                  <a:srgbClr val="000099"/>
                </a:solidFill>
                <a:latin typeface="Times New Roman" pitchFamily="18" charset="0"/>
              </a:rPr>
              <a:t>ICW3A  EQU  ICW2A</a:t>
            </a:r>
          </a:p>
          <a:p>
            <a:r>
              <a:rPr kumimoji="1" lang="en-US" altLang="zh-CN" sz="2800" dirty="0">
                <a:solidFill>
                  <a:srgbClr val="000099"/>
                </a:solidFill>
                <a:latin typeface="Times New Roman" pitchFamily="18" charset="0"/>
              </a:rPr>
              <a:t>ICW4A  EQU  ICW2A</a:t>
            </a:r>
          </a:p>
          <a:p>
            <a:endParaRPr kumimoji="1" lang="en-US" altLang="zh-CN" sz="2800" dirty="0" smtClean="0">
              <a:solidFill>
                <a:srgbClr val="000099"/>
              </a:solidFill>
              <a:latin typeface="Times New Roman" pitchFamily="18" charset="0"/>
            </a:endParaRPr>
          </a:p>
          <a:p>
            <a:r>
              <a:rPr kumimoji="1" lang="en-US" altLang="zh-CN" sz="2800" dirty="0" smtClean="0">
                <a:solidFill>
                  <a:srgbClr val="000099"/>
                </a:solidFill>
                <a:latin typeface="Times New Roman" pitchFamily="18" charset="0"/>
              </a:rPr>
              <a:t>ICW1B  </a:t>
            </a:r>
            <a:r>
              <a:rPr kumimoji="1" lang="en-US" altLang="zh-CN" sz="2800" dirty="0">
                <a:solidFill>
                  <a:srgbClr val="000099"/>
                </a:solidFill>
                <a:latin typeface="Times New Roman" pitchFamily="18" charset="0"/>
              </a:rPr>
              <a:t>EQU  0A0H </a:t>
            </a:r>
            <a:r>
              <a:rPr kumimoji="1" lang="en-US" altLang="zh-CN" sz="2800" dirty="0" smtClean="0">
                <a:solidFill>
                  <a:srgbClr val="000099"/>
                </a:solidFill>
                <a:latin typeface="Times New Roman" pitchFamily="18" charset="0"/>
              </a:rPr>
              <a:t>             </a:t>
            </a:r>
            <a:r>
              <a:rPr kumimoji="1" lang="zh-CN" altLang="en-US" sz="2800" dirty="0" smtClean="0">
                <a:solidFill>
                  <a:srgbClr val="000099"/>
                </a:solidFill>
                <a:latin typeface="Times New Roman" pitchFamily="18" charset="0"/>
              </a:rPr>
              <a:t>；从</a:t>
            </a:r>
            <a:r>
              <a:rPr kumimoji="1" lang="zh-CN" altLang="en-US" sz="2800" dirty="0">
                <a:solidFill>
                  <a:srgbClr val="000099"/>
                </a:solidFill>
                <a:latin typeface="Times New Roman" pitchFamily="18" charset="0"/>
              </a:rPr>
              <a:t>片端口地址</a:t>
            </a:r>
          </a:p>
          <a:p>
            <a:r>
              <a:rPr kumimoji="1" lang="en-US" altLang="zh-CN" sz="2800" dirty="0">
                <a:solidFill>
                  <a:srgbClr val="000099"/>
                </a:solidFill>
                <a:latin typeface="Times New Roman" pitchFamily="18" charset="0"/>
              </a:rPr>
              <a:t>ICW2B  EQU  ICW1B+1</a:t>
            </a:r>
          </a:p>
          <a:p>
            <a:r>
              <a:rPr kumimoji="1" lang="en-US" altLang="zh-CN" sz="2800" dirty="0">
                <a:solidFill>
                  <a:srgbClr val="000099"/>
                </a:solidFill>
                <a:latin typeface="Times New Roman" pitchFamily="18" charset="0"/>
              </a:rPr>
              <a:t>ICW3B  EQU  ICW2B</a:t>
            </a:r>
          </a:p>
          <a:p>
            <a:r>
              <a:rPr kumimoji="1" lang="en-US" altLang="zh-CN" sz="2800" dirty="0">
                <a:solidFill>
                  <a:srgbClr val="000099"/>
                </a:solidFill>
                <a:latin typeface="Times New Roman" pitchFamily="18" charset="0"/>
              </a:rPr>
              <a:t>ICW4B  EQU  ICW2B</a:t>
            </a:r>
          </a:p>
        </p:txBody>
      </p:sp>
      <p:sp>
        <p:nvSpPr>
          <p:cNvPr id="91139" name="Rectangle 3"/>
          <p:cNvSpPr>
            <a:spLocks noChangeArrowheads="1"/>
          </p:cNvSpPr>
          <p:nvPr/>
        </p:nvSpPr>
        <p:spPr bwMode="auto">
          <a:xfrm>
            <a:off x="4887913" y="1489075"/>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2000" b="1">
              <a:latin typeface="Times New Roman" pitchFamily="18" charset="0"/>
            </a:endParaRPr>
          </a:p>
        </p:txBody>
      </p:sp>
      <p:sp>
        <p:nvSpPr>
          <p:cNvPr id="91140" name="Rectangle 4"/>
          <p:cNvSpPr>
            <a:spLocks noChangeArrowheads="1"/>
          </p:cNvSpPr>
          <p:nvPr/>
        </p:nvSpPr>
        <p:spPr bwMode="auto">
          <a:xfrm>
            <a:off x="246063" y="42863"/>
            <a:ext cx="75041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0" hangingPunct="0"/>
            <a:r>
              <a:rPr lang="en-US" altLang="zh-CN" sz="2800" dirty="0">
                <a:solidFill>
                  <a:srgbClr val="000099"/>
                </a:solidFill>
                <a:latin typeface="+mn-lt"/>
                <a:ea typeface="+mn-ea"/>
              </a:rPr>
              <a:t>PC/AT</a:t>
            </a:r>
            <a:r>
              <a:rPr lang="zh-CN" altLang="en-US" sz="2800" dirty="0">
                <a:solidFill>
                  <a:srgbClr val="000099"/>
                </a:solidFill>
                <a:latin typeface="+mn-lt"/>
                <a:ea typeface="+mn-ea"/>
              </a:rPr>
              <a:t>机主、从</a:t>
            </a:r>
            <a:r>
              <a:rPr lang="en-US" altLang="zh-CN" sz="2800" dirty="0">
                <a:solidFill>
                  <a:srgbClr val="000099"/>
                </a:solidFill>
                <a:latin typeface="+mn-lt"/>
                <a:ea typeface="+mn-ea"/>
              </a:rPr>
              <a:t>8259</a:t>
            </a:r>
            <a:r>
              <a:rPr lang="zh-CN" altLang="en-US" sz="2800" dirty="0">
                <a:solidFill>
                  <a:srgbClr val="000099"/>
                </a:solidFill>
                <a:latin typeface="+mn-lt"/>
                <a:ea typeface="+mn-ea"/>
              </a:rPr>
              <a:t>的初始化程序</a:t>
            </a:r>
          </a:p>
        </p:txBody>
      </p:sp>
    </p:spTree>
  </p:cSld>
  <p:clrMapOvr>
    <a:masterClrMapping/>
  </p:clrMapOvr>
  <p:transition>
    <p:random/>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a:xfrm>
            <a:off x="474663" y="1130300"/>
            <a:ext cx="8147050" cy="4684713"/>
          </a:xfrm>
        </p:spPr>
        <p:txBody>
          <a:bodyPr/>
          <a:lstStyle/>
          <a:p>
            <a:pPr eaLnBrk="1" hangingPunct="1">
              <a:spcBef>
                <a:spcPct val="0"/>
              </a:spcBef>
              <a:buFontTx/>
              <a:buNone/>
            </a:pPr>
            <a:r>
              <a:rPr lang="en-US" altLang="zh-CN" sz="2400" b="0" dirty="0" smtClean="0"/>
              <a:t>MOV AL</a:t>
            </a:r>
            <a:r>
              <a:rPr lang="en-US" altLang="zh-CN" dirty="0" smtClean="0"/>
              <a:t>, </a:t>
            </a:r>
            <a:r>
              <a:rPr lang="en-US" altLang="zh-CN" sz="2400" b="0" dirty="0" smtClean="0"/>
              <a:t>11H	</a:t>
            </a:r>
            <a:r>
              <a:rPr lang="zh-CN" altLang="en-US" sz="2400" b="0" dirty="0" smtClean="0">
                <a:solidFill>
                  <a:srgbClr val="006600"/>
                </a:solidFill>
              </a:rPr>
              <a:t>；</a:t>
            </a:r>
            <a:r>
              <a:rPr lang="en-US" altLang="zh-CN" sz="2400" b="0" dirty="0" smtClean="0">
                <a:solidFill>
                  <a:srgbClr val="006600"/>
                </a:solidFill>
                <a:hlinkClick r:id="rId2" action="ppaction://hlinksldjump"/>
              </a:rPr>
              <a:t>ICW1</a:t>
            </a:r>
            <a:r>
              <a:rPr lang="zh-CN" altLang="en-US" sz="2400" b="0" dirty="0" smtClean="0">
                <a:solidFill>
                  <a:srgbClr val="006600"/>
                </a:solidFill>
              </a:rPr>
              <a:t>，边沿触发，多片，需</a:t>
            </a:r>
            <a:r>
              <a:rPr lang="en-US" altLang="zh-CN" sz="2400" b="0" dirty="0" smtClean="0">
                <a:solidFill>
                  <a:srgbClr val="006600"/>
                </a:solidFill>
              </a:rPr>
              <a:t>ICW4</a:t>
            </a:r>
          </a:p>
          <a:p>
            <a:pPr eaLnBrk="1" hangingPunct="1">
              <a:spcBef>
                <a:spcPct val="0"/>
              </a:spcBef>
              <a:buFontTx/>
              <a:buNone/>
            </a:pPr>
            <a:r>
              <a:rPr lang="en-US" altLang="zh-CN" sz="2400" b="0" dirty="0" smtClean="0"/>
              <a:t>OUT ICW1A, AL</a:t>
            </a:r>
          </a:p>
          <a:p>
            <a:pPr eaLnBrk="1" hangingPunct="1">
              <a:spcBef>
                <a:spcPct val="0"/>
              </a:spcBef>
              <a:buFontTx/>
              <a:buNone/>
            </a:pPr>
            <a:r>
              <a:rPr lang="en-US" altLang="zh-CN" sz="2400" b="0" dirty="0" smtClean="0"/>
              <a:t>NOP			</a:t>
            </a:r>
            <a:r>
              <a:rPr lang="zh-CN" altLang="en-US" sz="2400" b="0" dirty="0" smtClean="0">
                <a:solidFill>
                  <a:srgbClr val="006600"/>
                </a:solidFill>
              </a:rPr>
              <a:t>；</a:t>
            </a:r>
            <a:r>
              <a:rPr lang="en-US" altLang="zh-CN" sz="2400" b="0" dirty="0" smtClean="0">
                <a:solidFill>
                  <a:srgbClr val="006600"/>
                </a:solidFill>
              </a:rPr>
              <a:t>I/O</a:t>
            </a:r>
            <a:r>
              <a:rPr lang="zh-CN" altLang="en-US" sz="2400" b="0" dirty="0" smtClean="0">
                <a:solidFill>
                  <a:srgbClr val="006600"/>
                </a:solidFill>
              </a:rPr>
              <a:t>端口延时</a:t>
            </a:r>
          </a:p>
          <a:p>
            <a:pPr eaLnBrk="1" hangingPunct="1">
              <a:spcBef>
                <a:spcPct val="0"/>
              </a:spcBef>
              <a:buFontTx/>
              <a:buNone/>
            </a:pPr>
            <a:r>
              <a:rPr lang="en-US" altLang="zh-CN" sz="2400" b="0" dirty="0" smtClean="0">
                <a:solidFill>
                  <a:schemeClr val="tx2"/>
                </a:solidFill>
              </a:rPr>
              <a:t>MOV AL, 08H	</a:t>
            </a:r>
            <a:r>
              <a:rPr lang="zh-CN" altLang="en-US" sz="2400" b="0" dirty="0" smtClean="0">
                <a:solidFill>
                  <a:srgbClr val="006600"/>
                </a:solidFill>
              </a:rPr>
              <a:t>；</a:t>
            </a:r>
            <a:r>
              <a:rPr lang="en-US" altLang="zh-CN" sz="2400" b="0" dirty="0" smtClean="0">
                <a:solidFill>
                  <a:srgbClr val="006600"/>
                </a:solidFill>
                <a:hlinkClick r:id="rId3" action="ppaction://hlinksldjump"/>
              </a:rPr>
              <a:t>ICW2</a:t>
            </a:r>
            <a:r>
              <a:rPr lang="zh-CN" altLang="en-US" sz="2400" b="0" dirty="0" smtClean="0">
                <a:solidFill>
                  <a:srgbClr val="006600"/>
                </a:solidFill>
              </a:rPr>
              <a:t>，中断类型码</a:t>
            </a:r>
          </a:p>
          <a:p>
            <a:pPr eaLnBrk="1" hangingPunct="1">
              <a:spcBef>
                <a:spcPct val="0"/>
              </a:spcBef>
              <a:buFontTx/>
              <a:buNone/>
            </a:pPr>
            <a:r>
              <a:rPr lang="en-US" altLang="zh-CN" sz="2400" b="0" dirty="0" smtClean="0">
                <a:solidFill>
                  <a:schemeClr val="tx2"/>
                </a:solidFill>
              </a:rPr>
              <a:t>OUT ICW2A, AL</a:t>
            </a:r>
          </a:p>
          <a:p>
            <a:pPr eaLnBrk="1" hangingPunct="1">
              <a:spcBef>
                <a:spcPct val="0"/>
              </a:spcBef>
              <a:buFontTx/>
              <a:buNone/>
            </a:pPr>
            <a:r>
              <a:rPr lang="en-US" altLang="zh-CN" sz="2400" b="0" dirty="0" smtClean="0">
                <a:solidFill>
                  <a:schemeClr val="tx2"/>
                </a:solidFill>
              </a:rPr>
              <a:t>NOP</a:t>
            </a:r>
          </a:p>
          <a:p>
            <a:pPr eaLnBrk="1" hangingPunct="1">
              <a:spcBef>
                <a:spcPct val="0"/>
              </a:spcBef>
              <a:buFontTx/>
              <a:buNone/>
            </a:pPr>
            <a:r>
              <a:rPr lang="en-US" altLang="zh-CN" sz="2400" b="0" dirty="0" smtClean="0"/>
              <a:t>MOV AL, 04H	</a:t>
            </a:r>
            <a:r>
              <a:rPr lang="zh-CN" altLang="en-US" sz="2400" b="0" dirty="0" smtClean="0">
                <a:solidFill>
                  <a:srgbClr val="006600"/>
                </a:solidFill>
              </a:rPr>
              <a:t>；</a:t>
            </a:r>
            <a:r>
              <a:rPr lang="en-US" altLang="zh-CN" sz="2400" b="0" dirty="0" smtClean="0">
                <a:solidFill>
                  <a:srgbClr val="006600"/>
                </a:solidFill>
                <a:hlinkClick r:id="rId4" action="ppaction://hlinksldjump"/>
              </a:rPr>
              <a:t>ICW3</a:t>
            </a:r>
            <a:r>
              <a:rPr lang="zh-CN" altLang="en-US" sz="2400" b="0" dirty="0" smtClean="0">
                <a:solidFill>
                  <a:srgbClr val="006600"/>
                </a:solidFill>
              </a:rPr>
              <a:t>，</a:t>
            </a:r>
            <a:r>
              <a:rPr lang="en-US" altLang="zh-CN" sz="2400" b="0" dirty="0" smtClean="0">
                <a:solidFill>
                  <a:srgbClr val="006600"/>
                </a:solidFill>
              </a:rPr>
              <a:t>IR2</a:t>
            </a:r>
            <a:r>
              <a:rPr lang="zh-CN" altLang="en-US" sz="2400" b="0" dirty="0" smtClean="0">
                <a:solidFill>
                  <a:srgbClr val="006600"/>
                </a:solidFill>
              </a:rPr>
              <a:t>接从片</a:t>
            </a:r>
          </a:p>
          <a:p>
            <a:pPr eaLnBrk="1" hangingPunct="1">
              <a:spcBef>
                <a:spcPct val="0"/>
              </a:spcBef>
              <a:buFontTx/>
              <a:buNone/>
            </a:pPr>
            <a:r>
              <a:rPr lang="en-US" altLang="zh-CN" sz="2400" b="0" dirty="0" smtClean="0"/>
              <a:t>OUT ICW3A, AL</a:t>
            </a:r>
          </a:p>
          <a:p>
            <a:pPr eaLnBrk="1" hangingPunct="1">
              <a:spcBef>
                <a:spcPct val="0"/>
              </a:spcBef>
              <a:buFontTx/>
              <a:buNone/>
            </a:pPr>
            <a:r>
              <a:rPr lang="en-US" altLang="zh-CN" sz="2400" b="0" dirty="0" smtClean="0"/>
              <a:t>NOP</a:t>
            </a:r>
          </a:p>
          <a:p>
            <a:pPr eaLnBrk="1" hangingPunct="1">
              <a:spcBef>
                <a:spcPct val="0"/>
              </a:spcBef>
              <a:buFontTx/>
              <a:buNone/>
            </a:pPr>
            <a:r>
              <a:rPr lang="en-US" altLang="zh-CN" sz="2400" b="0" dirty="0" smtClean="0">
                <a:solidFill>
                  <a:schemeClr val="tx2"/>
                </a:solidFill>
              </a:rPr>
              <a:t>MOV AL, 01H	</a:t>
            </a:r>
            <a:r>
              <a:rPr lang="zh-CN" altLang="en-US" sz="2400" b="0" dirty="0" smtClean="0">
                <a:solidFill>
                  <a:srgbClr val="006600"/>
                </a:solidFill>
              </a:rPr>
              <a:t>；</a:t>
            </a:r>
            <a:r>
              <a:rPr lang="en-US" altLang="zh-CN" sz="2400" b="0" dirty="0" smtClean="0">
                <a:solidFill>
                  <a:srgbClr val="006600"/>
                </a:solidFill>
                <a:hlinkClick r:id="rId5" action="ppaction://hlinksldjump"/>
              </a:rPr>
              <a:t>ICW4</a:t>
            </a:r>
            <a:r>
              <a:rPr lang="en-US" altLang="zh-CN" sz="2400" b="0" dirty="0" smtClean="0">
                <a:solidFill>
                  <a:srgbClr val="006600"/>
                </a:solidFill>
              </a:rPr>
              <a:t>, </a:t>
            </a:r>
            <a:r>
              <a:rPr lang="zh-CN" altLang="en-US" sz="2400" b="0" dirty="0" smtClean="0">
                <a:solidFill>
                  <a:srgbClr val="006600"/>
                </a:solidFill>
              </a:rPr>
              <a:t>非缓冲</a:t>
            </a:r>
            <a:r>
              <a:rPr lang="en-US" altLang="zh-CN" sz="2400" b="0" dirty="0" smtClean="0">
                <a:solidFill>
                  <a:srgbClr val="006600"/>
                </a:solidFill>
              </a:rPr>
              <a:t>, </a:t>
            </a:r>
            <a:r>
              <a:rPr lang="zh-CN" altLang="en-US" sz="2400" b="0" dirty="0" smtClean="0">
                <a:solidFill>
                  <a:srgbClr val="006600"/>
                </a:solidFill>
              </a:rPr>
              <a:t>全嵌套</a:t>
            </a:r>
            <a:r>
              <a:rPr lang="en-US" altLang="zh-CN" sz="2400" b="0" dirty="0" smtClean="0">
                <a:solidFill>
                  <a:srgbClr val="006600"/>
                </a:solidFill>
              </a:rPr>
              <a:t>, </a:t>
            </a:r>
            <a:r>
              <a:rPr lang="zh-CN" altLang="en-US" sz="2400" b="0" dirty="0" smtClean="0">
                <a:solidFill>
                  <a:srgbClr val="006600"/>
                </a:solidFill>
              </a:rPr>
              <a:t>非自动结束</a:t>
            </a:r>
          </a:p>
          <a:p>
            <a:pPr eaLnBrk="1" hangingPunct="1">
              <a:spcBef>
                <a:spcPct val="0"/>
              </a:spcBef>
              <a:buFontTx/>
              <a:buNone/>
            </a:pPr>
            <a:r>
              <a:rPr lang="en-US" altLang="zh-CN" sz="2400" b="0" dirty="0" smtClean="0">
                <a:solidFill>
                  <a:schemeClr val="tx2"/>
                </a:solidFill>
              </a:rPr>
              <a:t>OUT ICW4A, AL</a:t>
            </a:r>
          </a:p>
          <a:p>
            <a:pPr eaLnBrk="1" hangingPunct="1">
              <a:spcBef>
                <a:spcPct val="0"/>
              </a:spcBef>
              <a:buFontTx/>
              <a:buNone/>
            </a:pPr>
            <a:r>
              <a:rPr lang="en-US" altLang="zh-CN" sz="2400" b="0" dirty="0" smtClean="0">
                <a:solidFill>
                  <a:schemeClr val="tx2"/>
                </a:solidFill>
              </a:rPr>
              <a:t>NOP</a:t>
            </a:r>
          </a:p>
        </p:txBody>
      </p:sp>
      <p:sp>
        <p:nvSpPr>
          <p:cNvPr id="92163" name="Text Box 3"/>
          <p:cNvSpPr txBox="1">
            <a:spLocks noChangeArrowheads="1"/>
          </p:cNvSpPr>
          <p:nvPr/>
        </p:nvSpPr>
        <p:spPr bwMode="auto">
          <a:xfrm>
            <a:off x="522288" y="136525"/>
            <a:ext cx="80105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lgn="just"/>
            <a:r>
              <a:rPr lang="zh-CN" altLang="en-US" sz="2800" b="0" dirty="0">
                <a:solidFill>
                  <a:srgbClr val="000099"/>
                </a:solidFill>
                <a:latin typeface="+mn-lt"/>
                <a:ea typeface="+mn-ea"/>
              </a:rPr>
              <a:t>；</a:t>
            </a:r>
            <a:r>
              <a:rPr lang="en-US" altLang="zh-CN" sz="2800" b="0" dirty="0">
                <a:solidFill>
                  <a:srgbClr val="000099"/>
                </a:solidFill>
                <a:latin typeface="+mn-lt"/>
                <a:ea typeface="+mn-ea"/>
              </a:rPr>
              <a:t>----------- </a:t>
            </a:r>
            <a:r>
              <a:rPr lang="zh-CN" altLang="en-US" sz="2800" b="0" dirty="0">
                <a:solidFill>
                  <a:srgbClr val="000099"/>
                </a:solidFill>
                <a:latin typeface="+mn-lt"/>
                <a:ea typeface="+mn-ea"/>
              </a:rPr>
              <a:t>主片</a:t>
            </a:r>
            <a:r>
              <a:rPr lang="en-US" altLang="zh-CN" sz="2800" b="0" dirty="0">
                <a:solidFill>
                  <a:srgbClr val="000099"/>
                </a:solidFill>
                <a:latin typeface="+mn-lt"/>
                <a:ea typeface="+mn-ea"/>
              </a:rPr>
              <a:t>8259A Initialization------------</a:t>
            </a:r>
          </a:p>
        </p:txBody>
      </p:sp>
    </p:spTree>
  </p:cSld>
  <p:clrMapOvr>
    <a:masterClrMapping/>
  </p:clrMapOvr>
  <p:transition>
    <p:random/>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a:xfrm>
            <a:off x="522288" y="941388"/>
            <a:ext cx="8099425" cy="5052897"/>
          </a:xfrm>
        </p:spPr>
        <p:txBody>
          <a:bodyPr/>
          <a:lstStyle/>
          <a:p>
            <a:pPr eaLnBrk="1" hangingPunct="1">
              <a:spcBef>
                <a:spcPct val="0"/>
              </a:spcBef>
              <a:buFontTx/>
              <a:buNone/>
            </a:pPr>
            <a:r>
              <a:rPr lang="en-US" altLang="zh-CN" sz="2400" b="0" dirty="0" smtClean="0"/>
              <a:t>MOV AL</a:t>
            </a:r>
            <a:r>
              <a:rPr lang="zh-CN" altLang="en-US" sz="2400" b="0" dirty="0" smtClean="0"/>
              <a:t>，</a:t>
            </a:r>
            <a:r>
              <a:rPr lang="en-US" altLang="zh-CN" sz="2400" b="0" dirty="0" smtClean="0"/>
              <a:t>11H     </a:t>
            </a:r>
            <a:r>
              <a:rPr lang="zh-CN" altLang="en-US" sz="2400" b="0" dirty="0" smtClean="0">
                <a:solidFill>
                  <a:srgbClr val="006600"/>
                </a:solidFill>
              </a:rPr>
              <a:t>；</a:t>
            </a:r>
            <a:r>
              <a:rPr lang="en-US" altLang="zh-CN" sz="2400" b="0" dirty="0" smtClean="0">
                <a:solidFill>
                  <a:srgbClr val="006600"/>
                </a:solidFill>
              </a:rPr>
              <a:t>ICW1</a:t>
            </a:r>
            <a:r>
              <a:rPr lang="zh-CN" altLang="en-US" sz="2400" b="0" dirty="0" smtClean="0">
                <a:solidFill>
                  <a:srgbClr val="006600"/>
                </a:solidFill>
              </a:rPr>
              <a:t>，边沿触发，多片，需</a:t>
            </a:r>
            <a:r>
              <a:rPr lang="en-US" altLang="zh-CN" sz="2400" b="0" dirty="0" smtClean="0">
                <a:solidFill>
                  <a:srgbClr val="006600"/>
                </a:solidFill>
              </a:rPr>
              <a:t>ICW4</a:t>
            </a:r>
          </a:p>
          <a:p>
            <a:pPr eaLnBrk="1" hangingPunct="1">
              <a:spcBef>
                <a:spcPct val="0"/>
              </a:spcBef>
              <a:buFontTx/>
              <a:buNone/>
            </a:pPr>
            <a:r>
              <a:rPr lang="en-US" altLang="zh-CN" sz="2400" b="0" dirty="0" smtClean="0"/>
              <a:t>OUT ICW1B</a:t>
            </a:r>
            <a:r>
              <a:rPr lang="zh-CN" altLang="en-US" sz="2400" b="0" dirty="0" smtClean="0"/>
              <a:t>，</a:t>
            </a:r>
            <a:r>
              <a:rPr lang="en-US" altLang="zh-CN" sz="2400" b="0" dirty="0" smtClean="0"/>
              <a:t>AL</a:t>
            </a:r>
          </a:p>
          <a:p>
            <a:pPr eaLnBrk="1" hangingPunct="1">
              <a:spcBef>
                <a:spcPct val="0"/>
              </a:spcBef>
              <a:buFontTx/>
              <a:buNone/>
            </a:pPr>
            <a:r>
              <a:rPr lang="en-US" altLang="zh-CN" sz="2400" b="0" dirty="0" smtClean="0"/>
              <a:t>NOP</a:t>
            </a:r>
          </a:p>
          <a:p>
            <a:pPr eaLnBrk="1" hangingPunct="1">
              <a:spcBef>
                <a:spcPct val="0"/>
              </a:spcBef>
              <a:buFontTx/>
              <a:buNone/>
            </a:pPr>
            <a:r>
              <a:rPr lang="en-US" altLang="zh-CN" sz="2400" b="0" dirty="0" smtClean="0">
                <a:solidFill>
                  <a:schemeClr val="tx2"/>
                </a:solidFill>
              </a:rPr>
              <a:t>MOV AL</a:t>
            </a:r>
            <a:r>
              <a:rPr lang="zh-CN" altLang="en-US" sz="2400" b="0" dirty="0" smtClean="0">
                <a:solidFill>
                  <a:schemeClr val="tx2"/>
                </a:solidFill>
              </a:rPr>
              <a:t>，</a:t>
            </a:r>
            <a:r>
              <a:rPr lang="en-US" altLang="zh-CN" sz="2400" b="0" dirty="0" smtClean="0">
                <a:solidFill>
                  <a:schemeClr val="tx2"/>
                </a:solidFill>
              </a:rPr>
              <a:t>70H      </a:t>
            </a:r>
            <a:r>
              <a:rPr lang="zh-CN" altLang="en-US" sz="2400" b="0" dirty="0" smtClean="0">
                <a:solidFill>
                  <a:srgbClr val="006600"/>
                </a:solidFill>
              </a:rPr>
              <a:t>；</a:t>
            </a:r>
            <a:r>
              <a:rPr lang="en-US" altLang="zh-CN" sz="2400" b="0" dirty="0" smtClean="0">
                <a:solidFill>
                  <a:srgbClr val="006600"/>
                </a:solidFill>
              </a:rPr>
              <a:t>ICW2</a:t>
            </a:r>
            <a:r>
              <a:rPr lang="zh-CN" altLang="en-US" sz="2400" b="0" dirty="0" smtClean="0">
                <a:solidFill>
                  <a:srgbClr val="006600"/>
                </a:solidFill>
              </a:rPr>
              <a:t>，中断类型码</a:t>
            </a:r>
          </a:p>
          <a:p>
            <a:pPr eaLnBrk="1" hangingPunct="1">
              <a:spcBef>
                <a:spcPct val="0"/>
              </a:spcBef>
              <a:buFontTx/>
              <a:buNone/>
            </a:pPr>
            <a:r>
              <a:rPr lang="en-US" altLang="zh-CN" sz="2400" b="0" dirty="0" smtClean="0">
                <a:solidFill>
                  <a:schemeClr val="tx2"/>
                </a:solidFill>
              </a:rPr>
              <a:t>OUT ICW2B</a:t>
            </a:r>
            <a:r>
              <a:rPr lang="zh-CN" altLang="en-US" sz="2400" b="0" dirty="0" smtClean="0">
                <a:solidFill>
                  <a:schemeClr val="tx2"/>
                </a:solidFill>
              </a:rPr>
              <a:t>，</a:t>
            </a:r>
            <a:r>
              <a:rPr lang="en-US" altLang="zh-CN" sz="2400" b="0" dirty="0" smtClean="0">
                <a:solidFill>
                  <a:schemeClr val="tx2"/>
                </a:solidFill>
              </a:rPr>
              <a:t>AL</a:t>
            </a:r>
          </a:p>
          <a:p>
            <a:pPr eaLnBrk="1" hangingPunct="1">
              <a:spcBef>
                <a:spcPct val="0"/>
              </a:spcBef>
              <a:buFontTx/>
              <a:buNone/>
            </a:pPr>
            <a:r>
              <a:rPr lang="en-US" altLang="zh-CN" sz="2400" b="0" dirty="0" smtClean="0">
                <a:solidFill>
                  <a:schemeClr val="tx2"/>
                </a:solidFill>
              </a:rPr>
              <a:t>NOP</a:t>
            </a:r>
          </a:p>
          <a:p>
            <a:pPr eaLnBrk="1" hangingPunct="1">
              <a:spcBef>
                <a:spcPct val="0"/>
              </a:spcBef>
              <a:buFontTx/>
              <a:buNone/>
            </a:pPr>
            <a:r>
              <a:rPr lang="en-US" altLang="zh-CN" sz="2400" b="0" dirty="0" smtClean="0"/>
              <a:t>MOV AL</a:t>
            </a:r>
            <a:r>
              <a:rPr lang="zh-CN" altLang="en-US" sz="2400" b="0" dirty="0" smtClean="0"/>
              <a:t>，</a:t>
            </a:r>
            <a:r>
              <a:rPr lang="en-US" altLang="zh-CN" sz="2400" b="0" dirty="0" smtClean="0"/>
              <a:t>02H      </a:t>
            </a:r>
            <a:r>
              <a:rPr lang="zh-CN" altLang="en-US" sz="2400" b="0" dirty="0" smtClean="0">
                <a:solidFill>
                  <a:srgbClr val="006600"/>
                </a:solidFill>
              </a:rPr>
              <a:t>；</a:t>
            </a:r>
            <a:r>
              <a:rPr lang="en-US" altLang="zh-CN" sz="2400" b="0" dirty="0" smtClean="0">
                <a:solidFill>
                  <a:srgbClr val="006600"/>
                </a:solidFill>
                <a:hlinkClick r:id="rId2" action="ppaction://hlinksldjump"/>
              </a:rPr>
              <a:t>ICW3</a:t>
            </a:r>
            <a:r>
              <a:rPr lang="zh-CN" altLang="en-US" sz="2400" b="0" dirty="0" smtClean="0">
                <a:solidFill>
                  <a:srgbClr val="006600"/>
                </a:solidFill>
              </a:rPr>
              <a:t>，</a:t>
            </a:r>
            <a:r>
              <a:rPr lang="en-US" altLang="zh-CN" sz="2400" b="0" dirty="0" smtClean="0">
                <a:solidFill>
                  <a:srgbClr val="006600"/>
                </a:solidFill>
              </a:rPr>
              <a:t>INT</a:t>
            </a:r>
            <a:r>
              <a:rPr lang="zh-CN" altLang="en-US" sz="2400" b="0" dirty="0" smtClean="0">
                <a:solidFill>
                  <a:srgbClr val="006600"/>
                </a:solidFill>
              </a:rPr>
              <a:t>接主片的</a:t>
            </a:r>
            <a:r>
              <a:rPr lang="en-US" altLang="zh-CN" sz="2400" b="0" dirty="0" smtClean="0">
                <a:solidFill>
                  <a:srgbClr val="006600"/>
                </a:solidFill>
              </a:rPr>
              <a:t>IR2</a:t>
            </a:r>
          </a:p>
          <a:p>
            <a:pPr eaLnBrk="1" hangingPunct="1">
              <a:spcBef>
                <a:spcPct val="0"/>
              </a:spcBef>
              <a:buFontTx/>
              <a:buNone/>
            </a:pPr>
            <a:r>
              <a:rPr lang="en-US" altLang="zh-CN" sz="2400" b="0" dirty="0" smtClean="0"/>
              <a:t>OUT ICW3B</a:t>
            </a:r>
            <a:r>
              <a:rPr lang="zh-CN" altLang="en-US" sz="2400" b="0" dirty="0" smtClean="0"/>
              <a:t>，</a:t>
            </a:r>
            <a:r>
              <a:rPr lang="en-US" altLang="zh-CN" sz="2400" b="0" dirty="0" smtClean="0"/>
              <a:t>AL</a:t>
            </a:r>
          </a:p>
          <a:p>
            <a:pPr eaLnBrk="1" hangingPunct="1">
              <a:spcBef>
                <a:spcPct val="0"/>
              </a:spcBef>
              <a:buFontTx/>
              <a:buNone/>
            </a:pPr>
            <a:r>
              <a:rPr lang="en-US" altLang="zh-CN" sz="2400" b="0" dirty="0" smtClean="0"/>
              <a:t>NOP</a:t>
            </a:r>
          </a:p>
          <a:p>
            <a:pPr eaLnBrk="1" hangingPunct="1">
              <a:spcBef>
                <a:spcPct val="0"/>
              </a:spcBef>
              <a:buFontTx/>
              <a:buNone/>
            </a:pPr>
            <a:r>
              <a:rPr lang="en-US" altLang="zh-CN" sz="2400" b="0" dirty="0" smtClean="0">
                <a:solidFill>
                  <a:schemeClr val="tx2"/>
                </a:solidFill>
              </a:rPr>
              <a:t>MOV AL</a:t>
            </a:r>
            <a:r>
              <a:rPr lang="zh-CN" altLang="en-US" sz="2400" b="0" dirty="0" smtClean="0">
                <a:solidFill>
                  <a:schemeClr val="tx2"/>
                </a:solidFill>
              </a:rPr>
              <a:t>，</a:t>
            </a:r>
            <a:r>
              <a:rPr lang="en-US" altLang="zh-CN" sz="2400" b="0" dirty="0" smtClean="0">
                <a:solidFill>
                  <a:schemeClr val="tx2"/>
                </a:solidFill>
              </a:rPr>
              <a:t>01H     </a:t>
            </a:r>
            <a:r>
              <a:rPr lang="zh-CN" altLang="en-US" sz="2400" b="0" dirty="0" smtClean="0">
                <a:solidFill>
                  <a:srgbClr val="006600"/>
                </a:solidFill>
              </a:rPr>
              <a:t>；</a:t>
            </a:r>
            <a:r>
              <a:rPr lang="en-US" altLang="zh-CN" sz="2400" b="0" dirty="0" smtClean="0">
                <a:solidFill>
                  <a:srgbClr val="006600"/>
                </a:solidFill>
              </a:rPr>
              <a:t>ICW4</a:t>
            </a:r>
            <a:r>
              <a:rPr lang="zh-CN" altLang="en-US" sz="2400" b="0" dirty="0" smtClean="0">
                <a:solidFill>
                  <a:srgbClr val="006600"/>
                </a:solidFill>
              </a:rPr>
              <a:t>，非缓冲，全嵌套，非自动结束</a:t>
            </a:r>
          </a:p>
          <a:p>
            <a:pPr eaLnBrk="1" hangingPunct="1">
              <a:spcBef>
                <a:spcPct val="0"/>
              </a:spcBef>
              <a:buFontTx/>
              <a:buNone/>
            </a:pPr>
            <a:r>
              <a:rPr lang="en-US" altLang="zh-CN" sz="2400" b="0" dirty="0" smtClean="0">
                <a:solidFill>
                  <a:schemeClr val="tx2"/>
                </a:solidFill>
              </a:rPr>
              <a:t>OUT ICW4B</a:t>
            </a:r>
            <a:r>
              <a:rPr lang="zh-CN" altLang="en-US" sz="2400" b="0" dirty="0" smtClean="0">
                <a:solidFill>
                  <a:schemeClr val="tx2"/>
                </a:solidFill>
              </a:rPr>
              <a:t>，</a:t>
            </a:r>
            <a:r>
              <a:rPr lang="en-US" altLang="zh-CN" sz="2400" b="0" dirty="0" smtClean="0">
                <a:solidFill>
                  <a:schemeClr val="tx2"/>
                </a:solidFill>
              </a:rPr>
              <a:t>AL</a:t>
            </a:r>
          </a:p>
          <a:p>
            <a:pPr eaLnBrk="1" hangingPunct="1">
              <a:spcBef>
                <a:spcPct val="0"/>
              </a:spcBef>
              <a:buFontTx/>
              <a:buNone/>
            </a:pPr>
            <a:r>
              <a:rPr lang="en-US" altLang="zh-CN" sz="2400" b="0" dirty="0" smtClean="0">
                <a:solidFill>
                  <a:schemeClr val="tx2"/>
                </a:solidFill>
              </a:rPr>
              <a:t>NOP</a:t>
            </a:r>
          </a:p>
        </p:txBody>
      </p:sp>
      <p:sp>
        <p:nvSpPr>
          <p:cNvPr id="93187" name="Text Box 3"/>
          <p:cNvSpPr txBox="1">
            <a:spLocks noChangeArrowheads="1"/>
          </p:cNvSpPr>
          <p:nvPr/>
        </p:nvSpPr>
        <p:spPr bwMode="auto">
          <a:xfrm>
            <a:off x="522288" y="165100"/>
            <a:ext cx="74247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0" hangingPunct="0">
              <a:defRPr sz="2800" b="0">
                <a:solidFill>
                  <a:srgbClr val="000099"/>
                </a:solidFill>
                <a:latin typeface="+mn-lt"/>
                <a:ea typeface="+mn-ea"/>
              </a:defRPr>
            </a:lvl1pPr>
            <a:lvl2pPr eaLnBrk="0" hangingPunct="0">
              <a:defRPr sz="2800" b="1">
                <a:solidFill>
                  <a:srgbClr val="006699"/>
                </a:solidFill>
              </a:defRPr>
            </a:lvl2pPr>
            <a:lvl3pPr eaLnBrk="0" hangingPunct="0">
              <a:defRPr sz="2800" b="1">
                <a:solidFill>
                  <a:srgbClr val="006699"/>
                </a:solidFill>
              </a:defRPr>
            </a:lvl3pPr>
            <a:lvl4pPr eaLnBrk="0" hangingPunct="0">
              <a:defRPr sz="2800" b="1">
                <a:solidFill>
                  <a:srgbClr val="006699"/>
                </a:solidFill>
              </a:defRPr>
            </a:lvl4pPr>
            <a:lvl5pPr eaLnBrk="0" hangingPunct="0">
              <a:defRPr sz="2800" b="1">
                <a:solidFill>
                  <a:srgbClr val="006699"/>
                </a:solidFill>
              </a:defRPr>
            </a:lvl5pPr>
            <a:lvl6pPr marL="457200" fontAlgn="base">
              <a:spcBef>
                <a:spcPct val="0"/>
              </a:spcBef>
              <a:spcAft>
                <a:spcPct val="0"/>
              </a:spcAft>
              <a:defRPr sz="2800" b="1">
                <a:solidFill>
                  <a:srgbClr val="006699"/>
                </a:solidFill>
              </a:defRPr>
            </a:lvl6pPr>
            <a:lvl7pPr marL="914400" fontAlgn="base">
              <a:spcBef>
                <a:spcPct val="0"/>
              </a:spcBef>
              <a:spcAft>
                <a:spcPct val="0"/>
              </a:spcAft>
              <a:defRPr sz="2800" b="1">
                <a:solidFill>
                  <a:srgbClr val="006699"/>
                </a:solidFill>
              </a:defRPr>
            </a:lvl7pPr>
            <a:lvl8pPr marL="1371600" fontAlgn="base">
              <a:spcBef>
                <a:spcPct val="0"/>
              </a:spcBef>
              <a:spcAft>
                <a:spcPct val="0"/>
              </a:spcAft>
              <a:defRPr sz="2800" b="1">
                <a:solidFill>
                  <a:srgbClr val="006699"/>
                </a:solidFill>
              </a:defRPr>
            </a:lvl8pPr>
            <a:lvl9pPr marL="1828800" fontAlgn="base">
              <a:spcBef>
                <a:spcPct val="0"/>
              </a:spcBef>
              <a:spcAft>
                <a:spcPct val="0"/>
              </a:spcAft>
              <a:defRPr sz="2800" b="1">
                <a:solidFill>
                  <a:srgbClr val="006699"/>
                </a:solidFill>
              </a:defRPr>
            </a:lvl9pPr>
          </a:lstStyle>
          <a:p>
            <a:r>
              <a:rPr lang="zh-CN" altLang="en-US" dirty="0"/>
              <a:t>；</a:t>
            </a:r>
            <a:r>
              <a:rPr lang="en-US" altLang="zh-CN" dirty="0"/>
              <a:t>----------- </a:t>
            </a:r>
            <a:r>
              <a:rPr lang="zh-CN" altLang="en-US" dirty="0"/>
              <a:t>从片</a:t>
            </a:r>
            <a:r>
              <a:rPr lang="en-US" altLang="zh-CN" dirty="0"/>
              <a:t>8259A Initialization----------</a:t>
            </a:r>
          </a:p>
        </p:txBody>
      </p:sp>
    </p:spTree>
  </p:cSld>
  <p:clrMapOvr>
    <a:masterClrMapping/>
  </p:clrMapOvr>
  <p:transition>
    <p:random/>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2034" name="Text Box 2"/>
          <p:cNvSpPr txBox="1">
            <a:spLocks noChangeArrowheads="1"/>
          </p:cNvSpPr>
          <p:nvPr/>
        </p:nvSpPr>
        <p:spPr bwMode="auto">
          <a:xfrm>
            <a:off x="330420" y="953725"/>
            <a:ext cx="55467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None/>
              <a:defRPr/>
            </a:pPr>
            <a:r>
              <a:rPr kumimoji="1" lang="en-US" altLang="zh-CN" sz="2800" dirty="0">
                <a:solidFill>
                  <a:srgbClr val="000099"/>
                </a:solidFill>
                <a:latin typeface="幼圆" pitchFamily="49" charset="-122"/>
                <a:ea typeface="幼圆" pitchFamily="49" charset="-122"/>
              </a:rPr>
              <a:t>1</a:t>
            </a:r>
            <a:r>
              <a:rPr kumimoji="1" lang="en-US" altLang="zh-CN" sz="2800" dirty="0" smtClean="0">
                <a:solidFill>
                  <a:srgbClr val="000099"/>
                </a:solidFill>
                <a:latin typeface="幼圆" pitchFamily="49" charset="-122"/>
                <a:ea typeface="幼圆" pitchFamily="49" charset="-122"/>
              </a:rPr>
              <a:t>.</a:t>
            </a:r>
            <a:r>
              <a:rPr kumimoji="1" lang="zh-CN" altLang="en-US" sz="2800" dirty="0" smtClean="0">
                <a:solidFill>
                  <a:srgbClr val="000099"/>
                </a:solidFill>
                <a:latin typeface="幼圆" pitchFamily="49" charset="-122"/>
                <a:ea typeface="幼圆" pitchFamily="49" charset="-122"/>
              </a:rPr>
              <a:t>中断服务程序</a:t>
            </a:r>
            <a:r>
              <a:rPr kumimoji="1" lang="zh-CN" altLang="en-US" sz="2800" dirty="0">
                <a:solidFill>
                  <a:srgbClr val="000099"/>
                </a:solidFill>
                <a:latin typeface="幼圆" pitchFamily="49" charset="-122"/>
                <a:ea typeface="幼圆" pitchFamily="49" charset="-122"/>
              </a:rPr>
              <a:t>的编程原则</a:t>
            </a:r>
          </a:p>
        </p:txBody>
      </p:sp>
      <p:sp>
        <p:nvSpPr>
          <p:cNvPr id="1452035" name="Text Box 3"/>
          <p:cNvSpPr txBox="1">
            <a:spLocks noChangeArrowheads="1"/>
          </p:cNvSpPr>
          <p:nvPr/>
        </p:nvSpPr>
        <p:spPr bwMode="auto">
          <a:xfrm>
            <a:off x="704850" y="1516136"/>
            <a:ext cx="7962605" cy="447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4988" indent="-534988">
              <a:defRPr sz="3200" b="1">
                <a:solidFill>
                  <a:schemeClr val="accent2"/>
                </a:solidFill>
                <a:latin typeface="Arial" charset="0"/>
                <a:ea typeface="幼圆" pitchFamily="49" charset="-122"/>
              </a:defRPr>
            </a:lvl1pPr>
            <a:lvl2pPr>
              <a:defRPr sz="2800" b="1">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marL="714375" indent="-714375" algn="just">
              <a:lnSpc>
                <a:spcPct val="125000"/>
              </a:lnSpc>
              <a:spcBef>
                <a:spcPts val="600"/>
              </a:spcBef>
            </a:pPr>
            <a:r>
              <a:rPr kumimoji="1" lang="zh-CN" altLang="en-US" sz="2400" b="0" dirty="0" smtClean="0">
                <a:solidFill>
                  <a:srgbClr val="000099"/>
                </a:solidFill>
                <a:latin typeface="幼圆" pitchFamily="49" charset="-122"/>
              </a:rPr>
              <a:t>（</a:t>
            </a:r>
            <a:r>
              <a:rPr kumimoji="1" lang="en-US" altLang="zh-CN" sz="2400" b="0" dirty="0" smtClean="0">
                <a:solidFill>
                  <a:srgbClr val="000099"/>
                </a:solidFill>
                <a:latin typeface="幼圆" pitchFamily="49" charset="-122"/>
              </a:rPr>
              <a:t>1</a:t>
            </a:r>
            <a:r>
              <a:rPr kumimoji="1" lang="zh-CN" altLang="en-US" sz="2400" b="0" dirty="0">
                <a:solidFill>
                  <a:srgbClr val="000099"/>
                </a:solidFill>
                <a:latin typeface="幼圆" pitchFamily="49" charset="-122"/>
              </a:rPr>
              <a:t>）中断是异步发生的，进入响应时并不考虑当前运行状态。因此中断服务程序必须保护现场。</a:t>
            </a:r>
          </a:p>
          <a:p>
            <a:pPr marL="714375" indent="-714375" algn="just">
              <a:lnSpc>
                <a:spcPct val="125000"/>
              </a:lnSpc>
              <a:spcBef>
                <a:spcPts val="600"/>
              </a:spcBef>
            </a:pPr>
            <a:r>
              <a:rPr kumimoji="1" lang="zh-CN" altLang="en-US" sz="2400" b="0" dirty="0" smtClean="0">
                <a:solidFill>
                  <a:srgbClr val="000099"/>
                </a:solidFill>
                <a:latin typeface="幼圆" pitchFamily="49" charset="-122"/>
              </a:rPr>
              <a:t>（</a:t>
            </a:r>
            <a:r>
              <a:rPr kumimoji="1" lang="en-US" altLang="zh-CN" sz="2400" b="0" dirty="0" smtClean="0">
                <a:solidFill>
                  <a:srgbClr val="000099"/>
                </a:solidFill>
                <a:latin typeface="幼圆" pitchFamily="49" charset="-122"/>
              </a:rPr>
              <a:t>2</a:t>
            </a:r>
            <a:r>
              <a:rPr kumimoji="1" lang="zh-CN" altLang="en-US" sz="2400" b="0" dirty="0">
                <a:solidFill>
                  <a:srgbClr val="000099"/>
                </a:solidFill>
                <a:latin typeface="幼圆" pitchFamily="49" charset="-122"/>
              </a:rPr>
              <a:t>）在进入具体中断处理之前要先初始化中断向量，使其指向相应的中断服务程序，但在此之前要先关中断，以防接管中断过程中发生中断。</a:t>
            </a:r>
          </a:p>
          <a:p>
            <a:pPr marL="714375" indent="-714375">
              <a:lnSpc>
                <a:spcPct val="125000"/>
              </a:lnSpc>
              <a:spcBef>
                <a:spcPts val="600"/>
              </a:spcBef>
            </a:pPr>
            <a:r>
              <a:rPr kumimoji="1" lang="zh-CN" altLang="en-US" sz="2400" b="0" dirty="0" smtClean="0">
                <a:solidFill>
                  <a:srgbClr val="000099"/>
                </a:solidFill>
                <a:latin typeface="幼圆" pitchFamily="49" charset="-122"/>
              </a:rPr>
              <a:t>（</a:t>
            </a:r>
            <a:r>
              <a:rPr kumimoji="1" lang="en-US" altLang="zh-CN" sz="2400" b="0" dirty="0" smtClean="0">
                <a:solidFill>
                  <a:srgbClr val="000099"/>
                </a:solidFill>
                <a:latin typeface="幼圆" pitchFamily="49" charset="-122"/>
              </a:rPr>
              <a:t>3</a:t>
            </a:r>
            <a:r>
              <a:rPr kumimoji="1" lang="zh-CN" altLang="en-US" sz="2400" b="0" dirty="0">
                <a:solidFill>
                  <a:srgbClr val="000099"/>
                </a:solidFill>
                <a:latin typeface="幼圆" pitchFamily="49" charset="-122"/>
              </a:rPr>
              <a:t>）在中断服务程序入口处要立即开中断，以允许较高优先级的中断产生。</a:t>
            </a:r>
          </a:p>
          <a:p>
            <a:pPr marL="714375" indent="-714375">
              <a:lnSpc>
                <a:spcPct val="125000"/>
              </a:lnSpc>
              <a:spcBef>
                <a:spcPts val="600"/>
              </a:spcBef>
            </a:pPr>
            <a:r>
              <a:rPr kumimoji="1" lang="zh-CN" altLang="en-US" sz="2400" b="0" dirty="0" smtClean="0">
                <a:solidFill>
                  <a:srgbClr val="000099"/>
                </a:solidFill>
                <a:latin typeface="幼圆" pitchFamily="49" charset="-122"/>
              </a:rPr>
              <a:t>（</a:t>
            </a:r>
            <a:r>
              <a:rPr kumimoji="1" lang="en-US" altLang="zh-CN" sz="2400" b="0" dirty="0" smtClean="0">
                <a:solidFill>
                  <a:srgbClr val="000099"/>
                </a:solidFill>
                <a:latin typeface="幼圆" pitchFamily="49" charset="-122"/>
              </a:rPr>
              <a:t>4</a:t>
            </a:r>
            <a:r>
              <a:rPr kumimoji="1" lang="zh-CN" altLang="en-US" sz="2400" b="0" dirty="0">
                <a:solidFill>
                  <a:srgbClr val="000099"/>
                </a:solidFill>
                <a:latin typeface="幼圆" pitchFamily="49" charset="-122"/>
              </a:rPr>
              <a:t>）中断服务程序的服务时间要尽量压缩，以免干扰同级或低级中断设备的工作。</a:t>
            </a:r>
          </a:p>
        </p:txBody>
      </p:sp>
      <p:sp>
        <p:nvSpPr>
          <p:cNvPr id="94212" name="Rectangle 4"/>
          <p:cNvSpPr>
            <a:spLocks noGrp="1" noChangeArrowheads="1"/>
          </p:cNvSpPr>
          <p:nvPr>
            <p:ph type="title" idx="4294967295"/>
          </p:nvPr>
        </p:nvSpPr>
        <p:spPr>
          <a:xfrm>
            <a:off x="487363" y="47625"/>
            <a:ext cx="6556375" cy="6604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kern="1200">
                <a:solidFill>
                  <a:srgbClr val="000099"/>
                </a:solidFill>
                <a:latin typeface="+mn-lt"/>
                <a:ea typeface="+mn-ea"/>
                <a:cs typeface="+mn-cs"/>
              </a:rPr>
              <a:t>第三节  中断服务程序的编程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iterate type="lt">
                                    <p:tmPct val="10000"/>
                                  </p:iterate>
                                  <p:childTnLst>
                                    <p:set>
                                      <p:cBhvr>
                                        <p:cTn id="6" dur="1" fill="hold">
                                          <p:stCondLst>
                                            <p:cond delay="0"/>
                                          </p:stCondLst>
                                        </p:cTn>
                                        <p:tgtEl>
                                          <p:spTgt spid="94212"/>
                                        </p:tgtEl>
                                        <p:attrNameLst>
                                          <p:attrName>style.visibility</p:attrName>
                                        </p:attrNameLst>
                                      </p:cBhvr>
                                      <p:to>
                                        <p:strVal val="visible"/>
                                      </p:to>
                                    </p:set>
                                    <p:animEffect transition="in" filter="fade">
                                      <p:cBhvr>
                                        <p:cTn id="7" dur="500"/>
                                        <p:tgtEl>
                                          <p:spTgt spid="94212"/>
                                        </p:tgtEl>
                                      </p:cBhvr>
                                    </p:animEffect>
                                    <p:anim calcmode="lin" valueType="num">
                                      <p:cBhvr>
                                        <p:cTn id="8" dur="500" fill="hold"/>
                                        <p:tgtEl>
                                          <p:spTgt spid="94212"/>
                                        </p:tgtEl>
                                        <p:attrNameLst>
                                          <p:attrName>style.rotation</p:attrName>
                                        </p:attrNameLst>
                                      </p:cBhvr>
                                      <p:tavLst>
                                        <p:tav tm="0">
                                          <p:val>
                                            <p:fltVal val="720"/>
                                          </p:val>
                                        </p:tav>
                                        <p:tav tm="100000">
                                          <p:val>
                                            <p:fltVal val="0"/>
                                          </p:val>
                                        </p:tav>
                                      </p:tavLst>
                                    </p:anim>
                                    <p:anim calcmode="lin" valueType="num">
                                      <p:cBhvr>
                                        <p:cTn id="9" dur="500" fill="hold"/>
                                        <p:tgtEl>
                                          <p:spTgt spid="94212"/>
                                        </p:tgtEl>
                                        <p:attrNameLst>
                                          <p:attrName>ppt_h</p:attrName>
                                        </p:attrNameLst>
                                      </p:cBhvr>
                                      <p:tavLst>
                                        <p:tav tm="0">
                                          <p:val>
                                            <p:fltVal val="0"/>
                                          </p:val>
                                        </p:tav>
                                        <p:tav tm="100000">
                                          <p:val>
                                            <p:strVal val="#ppt_h"/>
                                          </p:val>
                                        </p:tav>
                                      </p:tavLst>
                                    </p:anim>
                                    <p:anim calcmode="lin" valueType="num">
                                      <p:cBhvr>
                                        <p:cTn id="10" dur="500" fill="hold"/>
                                        <p:tgtEl>
                                          <p:spTgt spid="94212"/>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452035">
                                            <p:txEl>
                                              <p:pRg st="0" end="0"/>
                                            </p:txEl>
                                          </p:spTgt>
                                        </p:tgtEl>
                                        <p:attrNameLst>
                                          <p:attrName>style.visibility</p:attrName>
                                        </p:attrNameLst>
                                      </p:cBhvr>
                                      <p:to>
                                        <p:strVal val="visible"/>
                                      </p:to>
                                    </p:set>
                                    <p:anim calcmode="lin" valueType="num">
                                      <p:cBhvr>
                                        <p:cTn id="15" dur="500" fill="hold"/>
                                        <p:tgtEl>
                                          <p:spTgt spid="1452035">
                                            <p:txEl>
                                              <p:pRg st="0" end="0"/>
                                            </p:txEl>
                                          </p:spTgt>
                                        </p:tgtEl>
                                        <p:attrNameLst>
                                          <p:attrName>ppt_x</p:attrName>
                                        </p:attrNameLst>
                                      </p:cBhvr>
                                      <p:tavLst>
                                        <p:tav tm="0">
                                          <p:val>
                                            <p:strVal val="#ppt_x-#ppt_w/2"/>
                                          </p:val>
                                        </p:tav>
                                        <p:tav tm="100000">
                                          <p:val>
                                            <p:strVal val="#ppt_x"/>
                                          </p:val>
                                        </p:tav>
                                      </p:tavLst>
                                    </p:anim>
                                    <p:anim calcmode="lin" valueType="num">
                                      <p:cBhvr>
                                        <p:cTn id="16" dur="500" fill="hold"/>
                                        <p:tgtEl>
                                          <p:spTgt spid="1452035">
                                            <p:txEl>
                                              <p:pRg st="0" end="0"/>
                                            </p:txEl>
                                          </p:spTgt>
                                        </p:tgtEl>
                                        <p:attrNameLst>
                                          <p:attrName>ppt_y</p:attrName>
                                        </p:attrNameLst>
                                      </p:cBhvr>
                                      <p:tavLst>
                                        <p:tav tm="0">
                                          <p:val>
                                            <p:strVal val="#ppt_y"/>
                                          </p:val>
                                        </p:tav>
                                        <p:tav tm="100000">
                                          <p:val>
                                            <p:strVal val="#ppt_y"/>
                                          </p:val>
                                        </p:tav>
                                      </p:tavLst>
                                    </p:anim>
                                    <p:anim calcmode="lin" valueType="num">
                                      <p:cBhvr>
                                        <p:cTn id="17" dur="500" fill="hold"/>
                                        <p:tgtEl>
                                          <p:spTgt spid="1452035">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45203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452035">
                                            <p:txEl>
                                              <p:pRg st="1" end="1"/>
                                            </p:txEl>
                                          </p:spTgt>
                                        </p:tgtEl>
                                        <p:attrNameLst>
                                          <p:attrName>style.visibility</p:attrName>
                                        </p:attrNameLst>
                                      </p:cBhvr>
                                      <p:to>
                                        <p:strVal val="visible"/>
                                      </p:to>
                                    </p:set>
                                    <p:anim calcmode="lin" valueType="num">
                                      <p:cBhvr>
                                        <p:cTn id="23" dur="500" fill="hold"/>
                                        <p:tgtEl>
                                          <p:spTgt spid="1452035">
                                            <p:txEl>
                                              <p:pRg st="1" end="1"/>
                                            </p:txEl>
                                          </p:spTgt>
                                        </p:tgtEl>
                                        <p:attrNameLst>
                                          <p:attrName>ppt_x</p:attrName>
                                        </p:attrNameLst>
                                      </p:cBhvr>
                                      <p:tavLst>
                                        <p:tav tm="0">
                                          <p:val>
                                            <p:strVal val="#ppt_x-#ppt_w/2"/>
                                          </p:val>
                                        </p:tav>
                                        <p:tav tm="100000">
                                          <p:val>
                                            <p:strVal val="#ppt_x"/>
                                          </p:val>
                                        </p:tav>
                                      </p:tavLst>
                                    </p:anim>
                                    <p:anim calcmode="lin" valueType="num">
                                      <p:cBhvr>
                                        <p:cTn id="24" dur="500" fill="hold"/>
                                        <p:tgtEl>
                                          <p:spTgt spid="1452035">
                                            <p:txEl>
                                              <p:pRg st="1" end="1"/>
                                            </p:txEl>
                                          </p:spTgt>
                                        </p:tgtEl>
                                        <p:attrNameLst>
                                          <p:attrName>ppt_y</p:attrName>
                                        </p:attrNameLst>
                                      </p:cBhvr>
                                      <p:tavLst>
                                        <p:tav tm="0">
                                          <p:val>
                                            <p:strVal val="#ppt_y"/>
                                          </p:val>
                                        </p:tav>
                                        <p:tav tm="100000">
                                          <p:val>
                                            <p:strVal val="#ppt_y"/>
                                          </p:val>
                                        </p:tav>
                                      </p:tavLst>
                                    </p:anim>
                                    <p:anim calcmode="lin" valueType="num">
                                      <p:cBhvr>
                                        <p:cTn id="25" dur="500" fill="hold"/>
                                        <p:tgtEl>
                                          <p:spTgt spid="1452035">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145203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452035">
                                            <p:txEl>
                                              <p:pRg st="2" end="2"/>
                                            </p:txEl>
                                          </p:spTgt>
                                        </p:tgtEl>
                                        <p:attrNameLst>
                                          <p:attrName>style.visibility</p:attrName>
                                        </p:attrNameLst>
                                      </p:cBhvr>
                                      <p:to>
                                        <p:strVal val="visible"/>
                                      </p:to>
                                    </p:set>
                                    <p:anim calcmode="lin" valueType="num">
                                      <p:cBhvr>
                                        <p:cTn id="31" dur="500" fill="hold"/>
                                        <p:tgtEl>
                                          <p:spTgt spid="1452035">
                                            <p:txEl>
                                              <p:pRg st="2" end="2"/>
                                            </p:txEl>
                                          </p:spTgt>
                                        </p:tgtEl>
                                        <p:attrNameLst>
                                          <p:attrName>ppt_x</p:attrName>
                                        </p:attrNameLst>
                                      </p:cBhvr>
                                      <p:tavLst>
                                        <p:tav tm="0">
                                          <p:val>
                                            <p:strVal val="#ppt_x-#ppt_w/2"/>
                                          </p:val>
                                        </p:tav>
                                        <p:tav tm="100000">
                                          <p:val>
                                            <p:strVal val="#ppt_x"/>
                                          </p:val>
                                        </p:tav>
                                      </p:tavLst>
                                    </p:anim>
                                    <p:anim calcmode="lin" valueType="num">
                                      <p:cBhvr>
                                        <p:cTn id="32" dur="500" fill="hold"/>
                                        <p:tgtEl>
                                          <p:spTgt spid="1452035">
                                            <p:txEl>
                                              <p:pRg st="2" end="2"/>
                                            </p:txEl>
                                          </p:spTgt>
                                        </p:tgtEl>
                                        <p:attrNameLst>
                                          <p:attrName>ppt_y</p:attrName>
                                        </p:attrNameLst>
                                      </p:cBhvr>
                                      <p:tavLst>
                                        <p:tav tm="0">
                                          <p:val>
                                            <p:strVal val="#ppt_y"/>
                                          </p:val>
                                        </p:tav>
                                        <p:tav tm="100000">
                                          <p:val>
                                            <p:strVal val="#ppt_y"/>
                                          </p:val>
                                        </p:tav>
                                      </p:tavLst>
                                    </p:anim>
                                    <p:anim calcmode="lin" valueType="num">
                                      <p:cBhvr>
                                        <p:cTn id="33" dur="500" fill="hold"/>
                                        <p:tgtEl>
                                          <p:spTgt spid="1452035">
                                            <p:txEl>
                                              <p:pRg st="2" end="2"/>
                                            </p:txEl>
                                          </p:spTgt>
                                        </p:tgtEl>
                                        <p:attrNameLst>
                                          <p:attrName>ppt_w</p:attrName>
                                        </p:attrNameLst>
                                      </p:cBhvr>
                                      <p:tavLst>
                                        <p:tav tm="0">
                                          <p:val>
                                            <p:fltVal val="0"/>
                                          </p:val>
                                        </p:tav>
                                        <p:tav tm="100000">
                                          <p:val>
                                            <p:strVal val="#ppt_w"/>
                                          </p:val>
                                        </p:tav>
                                      </p:tavLst>
                                    </p:anim>
                                    <p:anim calcmode="lin" valueType="num">
                                      <p:cBhvr>
                                        <p:cTn id="34" dur="500" fill="hold"/>
                                        <p:tgtEl>
                                          <p:spTgt spid="145203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452035">
                                            <p:txEl>
                                              <p:pRg st="3" end="3"/>
                                            </p:txEl>
                                          </p:spTgt>
                                        </p:tgtEl>
                                        <p:attrNameLst>
                                          <p:attrName>style.visibility</p:attrName>
                                        </p:attrNameLst>
                                      </p:cBhvr>
                                      <p:to>
                                        <p:strVal val="visible"/>
                                      </p:to>
                                    </p:set>
                                    <p:anim calcmode="lin" valueType="num">
                                      <p:cBhvr>
                                        <p:cTn id="39" dur="500" fill="hold"/>
                                        <p:tgtEl>
                                          <p:spTgt spid="1452035">
                                            <p:txEl>
                                              <p:pRg st="3" end="3"/>
                                            </p:txEl>
                                          </p:spTgt>
                                        </p:tgtEl>
                                        <p:attrNameLst>
                                          <p:attrName>ppt_x</p:attrName>
                                        </p:attrNameLst>
                                      </p:cBhvr>
                                      <p:tavLst>
                                        <p:tav tm="0">
                                          <p:val>
                                            <p:strVal val="#ppt_x-#ppt_w/2"/>
                                          </p:val>
                                        </p:tav>
                                        <p:tav tm="100000">
                                          <p:val>
                                            <p:strVal val="#ppt_x"/>
                                          </p:val>
                                        </p:tav>
                                      </p:tavLst>
                                    </p:anim>
                                    <p:anim calcmode="lin" valueType="num">
                                      <p:cBhvr>
                                        <p:cTn id="40" dur="500" fill="hold"/>
                                        <p:tgtEl>
                                          <p:spTgt spid="1452035">
                                            <p:txEl>
                                              <p:pRg st="3" end="3"/>
                                            </p:txEl>
                                          </p:spTgt>
                                        </p:tgtEl>
                                        <p:attrNameLst>
                                          <p:attrName>ppt_y</p:attrName>
                                        </p:attrNameLst>
                                      </p:cBhvr>
                                      <p:tavLst>
                                        <p:tav tm="0">
                                          <p:val>
                                            <p:strVal val="#ppt_y"/>
                                          </p:val>
                                        </p:tav>
                                        <p:tav tm="100000">
                                          <p:val>
                                            <p:strVal val="#ppt_y"/>
                                          </p:val>
                                        </p:tav>
                                      </p:tavLst>
                                    </p:anim>
                                    <p:anim calcmode="lin" valueType="num">
                                      <p:cBhvr>
                                        <p:cTn id="41" dur="500" fill="hold"/>
                                        <p:tgtEl>
                                          <p:spTgt spid="1452035">
                                            <p:txEl>
                                              <p:pRg st="3" end="3"/>
                                            </p:txEl>
                                          </p:spTgt>
                                        </p:tgtEl>
                                        <p:attrNameLst>
                                          <p:attrName>ppt_w</p:attrName>
                                        </p:attrNameLst>
                                      </p:cBhvr>
                                      <p:tavLst>
                                        <p:tav tm="0">
                                          <p:val>
                                            <p:fltVal val="0"/>
                                          </p:val>
                                        </p:tav>
                                        <p:tav tm="100000">
                                          <p:val>
                                            <p:strVal val="#ppt_w"/>
                                          </p:val>
                                        </p:tav>
                                      </p:tavLst>
                                    </p:anim>
                                    <p:anim calcmode="lin" valueType="num">
                                      <p:cBhvr>
                                        <p:cTn id="42" dur="500" fill="hold"/>
                                        <p:tgtEl>
                                          <p:spTgt spid="1452035">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2035" grpId="0" build="p" autoUpdateAnimBg="0"/>
      <p:bldP spid="94212"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3058" name="Rectangle 2"/>
          <p:cNvSpPr>
            <a:spLocks noChangeArrowheads="1"/>
          </p:cNvSpPr>
          <p:nvPr/>
        </p:nvSpPr>
        <p:spPr bwMode="auto">
          <a:xfrm>
            <a:off x="476545" y="953725"/>
            <a:ext cx="8212137"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809625" indent="-809625" algn="just">
              <a:lnSpc>
                <a:spcPct val="125000"/>
              </a:lnSpc>
              <a:spcBef>
                <a:spcPts val="1200"/>
              </a:spcBef>
            </a:pPr>
            <a:r>
              <a:rPr kumimoji="1" lang="zh-CN" altLang="en-US" dirty="0" smtClean="0">
                <a:solidFill>
                  <a:schemeClr val="accent2"/>
                </a:solidFill>
                <a:latin typeface="+mn-lt"/>
                <a:ea typeface="幼圆" pitchFamily="49" charset="-122"/>
              </a:rPr>
              <a:t>（</a:t>
            </a:r>
            <a:r>
              <a:rPr kumimoji="1" lang="en-US" altLang="zh-CN" dirty="0" smtClean="0">
                <a:solidFill>
                  <a:schemeClr val="accent2"/>
                </a:solidFill>
                <a:latin typeface="+mn-lt"/>
                <a:ea typeface="幼圆" pitchFamily="49" charset="-122"/>
              </a:rPr>
              <a:t>5</a:t>
            </a:r>
            <a:r>
              <a:rPr kumimoji="1" lang="zh-CN" altLang="en-US" dirty="0">
                <a:solidFill>
                  <a:schemeClr val="accent2"/>
                </a:solidFill>
                <a:latin typeface="+mn-lt"/>
                <a:ea typeface="幼圆" pitchFamily="49" charset="-122"/>
              </a:rPr>
              <a:t>）由于</a:t>
            </a:r>
            <a:r>
              <a:rPr kumimoji="1" lang="en-US" altLang="zh-CN" dirty="0">
                <a:solidFill>
                  <a:schemeClr val="accent2"/>
                </a:solidFill>
                <a:latin typeface="+mn-lt"/>
                <a:ea typeface="幼圆" pitchFamily="49" charset="-122"/>
              </a:rPr>
              <a:t>PC</a:t>
            </a:r>
            <a:r>
              <a:rPr kumimoji="1" lang="zh-CN" altLang="en-US" dirty="0">
                <a:solidFill>
                  <a:schemeClr val="accent2"/>
                </a:solidFill>
                <a:latin typeface="+mn-lt"/>
                <a:ea typeface="幼圆" pitchFamily="49" charset="-122"/>
              </a:rPr>
              <a:t>机</a:t>
            </a:r>
            <a:r>
              <a:rPr kumimoji="1" lang="zh-CN" altLang="en-US" dirty="0" smtClean="0">
                <a:solidFill>
                  <a:schemeClr val="accent2"/>
                </a:solidFill>
                <a:latin typeface="+mn-lt"/>
                <a:ea typeface="幼圆" pitchFamily="49" charset="-122"/>
              </a:rPr>
              <a:t>中的</a:t>
            </a:r>
            <a:r>
              <a:rPr kumimoji="1" lang="en-US" altLang="zh-CN" dirty="0" smtClean="0">
                <a:solidFill>
                  <a:schemeClr val="accent2"/>
                </a:solidFill>
                <a:latin typeface="+mn-lt"/>
                <a:ea typeface="幼圆" pitchFamily="49" charset="-122"/>
              </a:rPr>
              <a:t>8259</a:t>
            </a:r>
            <a:r>
              <a:rPr kumimoji="1" lang="zh-CN" altLang="en-US" dirty="0" smtClean="0">
                <a:solidFill>
                  <a:schemeClr val="accent2"/>
                </a:solidFill>
                <a:latin typeface="+mn-lt"/>
                <a:ea typeface="幼圆" pitchFamily="49" charset="-122"/>
              </a:rPr>
              <a:t>采用普通中断结束方式工作，</a:t>
            </a:r>
            <a:r>
              <a:rPr kumimoji="1" lang="zh-CN" altLang="en-US" dirty="0">
                <a:solidFill>
                  <a:schemeClr val="accent2"/>
                </a:solidFill>
                <a:latin typeface="+mn-lt"/>
                <a:ea typeface="幼圆" pitchFamily="49" charset="-122"/>
              </a:rPr>
              <a:t>因此在</a:t>
            </a:r>
            <a:r>
              <a:rPr kumimoji="1" lang="zh-CN" altLang="en-US" dirty="0" smtClean="0">
                <a:solidFill>
                  <a:schemeClr val="accent2"/>
                </a:solidFill>
                <a:latin typeface="+mn-lt"/>
                <a:ea typeface="幼圆" pitchFamily="49" charset="-122"/>
              </a:rPr>
              <a:t>中断服务程序中</a:t>
            </a:r>
            <a:r>
              <a:rPr kumimoji="1" lang="en-US" altLang="zh-CN" dirty="0" smtClean="0">
                <a:solidFill>
                  <a:schemeClr val="accent2"/>
                </a:solidFill>
                <a:latin typeface="+mn-lt"/>
                <a:ea typeface="幼圆" pitchFamily="49" charset="-122"/>
              </a:rPr>
              <a:t>IRET</a:t>
            </a:r>
            <a:r>
              <a:rPr kumimoji="1" lang="zh-CN" altLang="en-US" dirty="0" smtClean="0">
                <a:solidFill>
                  <a:schemeClr val="accent2"/>
                </a:solidFill>
                <a:latin typeface="+mn-lt"/>
                <a:ea typeface="幼圆" pitchFamily="49" charset="-122"/>
              </a:rPr>
              <a:t>指令之前</a:t>
            </a:r>
            <a:r>
              <a:rPr kumimoji="1" lang="zh-CN" altLang="en-US" dirty="0">
                <a:solidFill>
                  <a:schemeClr val="accent2"/>
                </a:solidFill>
                <a:latin typeface="+mn-lt"/>
                <a:ea typeface="幼圆" pitchFamily="49" charset="-122"/>
              </a:rPr>
              <a:t>应向</a:t>
            </a:r>
            <a:r>
              <a:rPr kumimoji="1" lang="en-US" altLang="zh-CN" dirty="0">
                <a:solidFill>
                  <a:schemeClr val="accent2"/>
                </a:solidFill>
                <a:latin typeface="+mn-lt"/>
                <a:ea typeface="幼圆" pitchFamily="49" charset="-122"/>
              </a:rPr>
              <a:t>8259</a:t>
            </a:r>
            <a:r>
              <a:rPr kumimoji="1" lang="zh-CN" altLang="en-US" dirty="0">
                <a:solidFill>
                  <a:schemeClr val="accent2"/>
                </a:solidFill>
                <a:latin typeface="+mn-lt"/>
                <a:ea typeface="幼圆" pitchFamily="49" charset="-122"/>
              </a:rPr>
              <a:t>发结束中断命令</a:t>
            </a:r>
            <a:r>
              <a:rPr kumimoji="1" lang="en-US" altLang="zh-CN" dirty="0" smtClean="0">
                <a:solidFill>
                  <a:schemeClr val="accent2"/>
                </a:solidFill>
                <a:latin typeface="+mn-lt"/>
                <a:ea typeface="幼圆" pitchFamily="49" charset="-122"/>
              </a:rPr>
              <a:t>EOI</a:t>
            </a:r>
            <a:r>
              <a:rPr kumimoji="1" lang="zh-CN" altLang="en-US" dirty="0" smtClean="0">
                <a:solidFill>
                  <a:schemeClr val="accent2"/>
                </a:solidFill>
                <a:latin typeface="+mn-lt"/>
                <a:ea typeface="幼圆" pitchFamily="49" charset="-122"/>
              </a:rPr>
              <a:t>，具体代码如下。</a:t>
            </a:r>
            <a:endParaRPr kumimoji="1" lang="zh-CN" altLang="en-US" dirty="0">
              <a:solidFill>
                <a:schemeClr val="accent2"/>
              </a:solidFill>
              <a:latin typeface="+mn-lt"/>
              <a:ea typeface="幼圆" pitchFamily="49" charset="-122"/>
            </a:endParaRPr>
          </a:p>
          <a:p>
            <a:pPr marL="812800" lvl="1" indent="6350" algn="just">
              <a:lnSpc>
                <a:spcPct val="125000"/>
              </a:lnSpc>
              <a:spcBef>
                <a:spcPts val="0"/>
              </a:spcBef>
            </a:pPr>
            <a:r>
              <a:rPr kumimoji="1" lang="zh-CN" altLang="en-US" dirty="0">
                <a:solidFill>
                  <a:schemeClr val="accent2"/>
                </a:solidFill>
                <a:latin typeface="+mn-lt"/>
                <a:ea typeface="幼圆" pitchFamily="49" charset="-122"/>
              </a:rPr>
              <a:t>   </a:t>
            </a:r>
            <a:r>
              <a:rPr kumimoji="1" lang="zh-CN" altLang="en-US" dirty="0" smtClean="0">
                <a:solidFill>
                  <a:schemeClr val="accent2"/>
                </a:solidFill>
                <a:latin typeface="+mn-lt"/>
                <a:ea typeface="幼圆" pitchFamily="49" charset="-122"/>
              </a:rPr>
              <a:t>   </a:t>
            </a:r>
            <a:r>
              <a:rPr kumimoji="1" lang="en-US" altLang="zh-CN" dirty="0" smtClean="0">
                <a:solidFill>
                  <a:schemeClr val="accent2"/>
                </a:solidFill>
                <a:latin typeface="+mn-lt"/>
                <a:ea typeface="幼圆" pitchFamily="49" charset="-122"/>
              </a:rPr>
              <a:t>MOV </a:t>
            </a:r>
            <a:r>
              <a:rPr kumimoji="1" lang="en-US" altLang="zh-CN" dirty="0">
                <a:solidFill>
                  <a:schemeClr val="accent2"/>
                </a:solidFill>
                <a:latin typeface="+mn-lt"/>
                <a:ea typeface="幼圆" pitchFamily="49" charset="-122"/>
              </a:rPr>
              <a:t>AL, </a:t>
            </a:r>
            <a:r>
              <a:rPr kumimoji="1" lang="en-US" altLang="zh-CN" dirty="0">
                <a:solidFill>
                  <a:schemeClr val="accent2"/>
                </a:solidFill>
                <a:latin typeface="+mn-lt"/>
                <a:ea typeface="幼圆" pitchFamily="49" charset="-122"/>
                <a:hlinkClick r:id="rId2" action="ppaction://hlinksldjump"/>
              </a:rPr>
              <a:t>20</a:t>
            </a:r>
            <a:r>
              <a:rPr kumimoji="1" lang="en-US" altLang="zh-CN" dirty="0">
                <a:solidFill>
                  <a:schemeClr val="accent2"/>
                </a:solidFill>
                <a:latin typeface="+mn-lt"/>
                <a:ea typeface="幼圆" pitchFamily="49" charset="-122"/>
              </a:rPr>
              <a:t>H	</a:t>
            </a:r>
          </a:p>
          <a:p>
            <a:pPr marL="812800" lvl="1" indent="6350" algn="just">
              <a:lnSpc>
                <a:spcPct val="125000"/>
              </a:lnSpc>
              <a:spcBef>
                <a:spcPts val="0"/>
              </a:spcBef>
            </a:pPr>
            <a:r>
              <a:rPr kumimoji="1" lang="en-US" altLang="zh-CN" dirty="0">
                <a:solidFill>
                  <a:schemeClr val="accent2"/>
                </a:solidFill>
                <a:latin typeface="+mn-lt"/>
                <a:ea typeface="幼圆" pitchFamily="49" charset="-122"/>
              </a:rPr>
              <a:t>      OUT 20H, AL</a:t>
            </a:r>
          </a:p>
          <a:p>
            <a:pPr marL="812800" lvl="1" indent="6350" algn="just">
              <a:lnSpc>
                <a:spcPct val="125000"/>
              </a:lnSpc>
              <a:spcBef>
                <a:spcPts val="0"/>
              </a:spcBef>
            </a:pPr>
            <a:r>
              <a:rPr kumimoji="1" lang="en-US" altLang="zh-CN" dirty="0">
                <a:solidFill>
                  <a:schemeClr val="accent2"/>
                </a:solidFill>
                <a:latin typeface="+mn-lt"/>
                <a:ea typeface="幼圆" pitchFamily="49" charset="-122"/>
              </a:rPr>
              <a:t>      IRET</a:t>
            </a:r>
          </a:p>
          <a:p>
            <a:pPr marL="809625" indent="-809625" algn="just">
              <a:lnSpc>
                <a:spcPct val="125000"/>
              </a:lnSpc>
              <a:spcBef>
                <a:spcPts val="1200"/>
              </a:spcBef>
            </a:pPr>
            <a:r>
              <a:rPr kumimoji="1" lang="zh-CN" altLang="en-US" dirty="0" smtClean="0">
                <a:solidFill>
                  <a:schemeClr val="accent2"/>
                </a:solidFill>
                <a:latin typeface="+mn-lt"/>
                <a:ea typeface="幼圆" pitchFamily="49" charset="-122"/>
              </a:rPr>
              <a:t>（</a:t>
            </a:r>
            <a:r>
              <a:rPr kumimoji="1" lang="en-US" altLang="zh-CN" dirty="0" smtClean="0">
                <a:solidFill>
                  <a:schemeClr val="accent2"/>
                </a:solidFill>
                <a:latin typeface="+mn-lt"/>
                <a:ea typeface="幼圆" pitchFamily="49" charset="-122"/>
              </a:rPr>
              <a:t>6</a:t>
            </a:r>
            <a:r>
              <a:rPr kumimoji="1" lang="zh-CN" altLang="en-US" dirty="0">
                <a:solidFill>
                  <a:schemeClr val="accent2"/>
                </a:solidFill>
                <a:latin typeface="+mn-lt"/>
                <a:ea typeface="幼圆" pitchFamily="49" charset="-122"/>
              </a:rPr>
              <a:t>）当需覆盖系统</a:t>
            </a:r>
            <a:r>
              <a:rPr kumimoji="1" lang="zh-CN" altLang="en-US" dirty="0" smtClean="0">
                <a:solidFill>
                  <a:schemeClr val="accent2"/>
                </a:solidFill>
                <a:latin typeface="+mn-lt"/>
                <a:ea typeface="幼圆" pitchFamily="49" charset="-122"/>
              </a:rPr>
              <a:t>原有的中断</a:t>
            </a:r>
            <a:r>
              <a:rPr kumimoji="1" lang="zh-CN" altLang="en-US" dirty="0">
                <a:solidFill>
                  <a:schemeClr val="accent2"/>
                </a:solidFill>
                <a:latin typeface="+mn-lt"/>
                <a:ea typeface="幼圆" pitchFamily="49" charset="-122"/>
              </a:rPr>
              <a:t>向量时，应保存好原中断向量的</a:t>
            </a:r>
            <a:r>
              <a:rPr kumimoji="1" lang="zh-CN" altLang="en-US" dirty="0" smtClean="0">
                <a:solidFill>
                  <a:schemeClr val="accent2"/>
                </a:solidFill>
                <a:latin typeface="+mn-lt"/>
                <a:ea typeface="幼圆" pitchFamily="49" charset="-122"/>
              </a:rPr>
              <a:t>内容，并在</a:t>
            </a:r>
            <a:r>
              <a:rPr kumimoji="1" lang="zh-CN" altLang="en-US" dirty="0">
                <a:solidFill>
                  <a:schemeClr val="accent2"/>
                </a:solidFill>
                <a:latin typeface="+mn-lt"/>
                <a:ea typeface="幼圆" pitchFamily="49" charset="-122"/>
              </a:rPr>
              <a:t>应用程序终止前恢复原有的中断</a:t>
            </a:r>
            <a:r>
              <a:rPr kumimoji="1" lang="zh-CN" altLang="en-US" dirty="0" smtClean="0">
                <a:solidFill>
                  <a:schemeClr val="accent2"/>
                </a:solidFill>
                <a:latin typeface="+mn-lt"/>
                <a:ea typeface="幼圆" pitchFamily="49" charset="-122"/>
              </a:rPr>
              <a:t>向量。</a:t>
            </a:r>
            <a:endParaRPr kumimoji="1" lang="zh-CN" altLang="en-US" dirty="0">
              <a:solidFill>
                <a:schemeClr val="accent2"/>
              </a:solidFill>
              <a:latin typeface="+mn-lt"/>
              <a:ea typeface="幼圆" pitchFamily="49" charset="-122"/>
            </a:endParaRPr>
          </a:p>
        </p:txBody>
      </p:sp>
      <p:sp>
        <p:nvSpPr>
          <p:cNvPr id="95235" name="Text Box 4"/>
          <p:cNvSpPr txBox="1">
            <a:spLocks noChangeArrowheads="1"/>
          </p:cNvSpPr>
          <p:nvPr/>
        </p:nvSpPr>
        <p:spPr bwMode="auto">
          <a:xfrm>
            <a:off x="246063" y="84138"/>
            <a:ext cx="55467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0" hangingPunct="0">
              <a:defRPr sz="2800" b="0">
                <a:solidFill>
                  <a:srgbClr val="000099"/>
                </a:solidFill>
                <a:latin typeface="+mn-lt"/>
                <a:ea typeface="+mn-ea"/>
              </a:defRPr>
            </a:lvl1pPr>
            <a:lvl2pPr eaLnBrk="0" hangingPunct="0">
              <a:defRPr sz="2800" b="1">
                <a:solidFill>
                  <a:srgbClr val="006699"/>
                </a:solidFill>
              </a:defRPr>
            </a:lvl2pPr>
            <a:lvl3pPr eaLnBrk="0" hangingPunct="0">
              <a:defRPr sz="2800" b="1">
                <a:solidFill>
                  <a:srgbClr val="006699"/>
                </a:solidFill>
              </a:defRPr>
            </a:lvl3pPr>
            <a:lvl4pPr eaLnBrk="0" hangingPunct="0">
              <a:defRPr sz="2800" b="1">
                <a:solidFill>
                  <a:srgbClr val="006699"/>
                </a:solidFill>
              </a:defRPr>
            </a:lvl4pPr>
            <a:lvl5pPr eaLnBrk="0" hangingPunct="0">
              <a:defRPr sz="2800" b="1">
                <a:solidFill>
                  <a:srgbClr val="006699"/>
                </a:solidFill>
              </a:defRPr>
            </a:lvl5pPr>
            <a:lvl6pPr marL="457200" fontAlgn="base">
              <a:spcBef>
                <a:spcPct val="0"/>
              </a:spcBef>
              <a:spcAft>
                <a:spcPct val="0"/>
              </a:spcAft>
              <a:defRPr sz="2800" b="1">
                <a:solidFill>
                  <a:srgbClr val="006699"/>
                </a:solidFill>
              </a:defRPr>
            </a:lvl6pPr>
            <a:lvl7pPr marL="914400" fontAlgn="base">
              <a:spcBef>
                <a:spcPct val="0"/>
              </a:spcBef>
              <a:spcAft>
                <a:spcPct val="0"/>
              </a:spcAft>
              <a:defRPr sz="2800" b="1">
                <a:solidFill>
                  <a:srgbClr val="006699"/>
                </a:solidFill>
              </a:defRPr>
            </a:lvl7pPr>
            <a:lvl8pPr marL="1371600" fontAlgn="base">
              <a:spcBef>
                <a:spcPct val="0"/>
              </a:spcBef>
              <a:spcAft>
                <a:spcPct val="0"/>
              </a:spcAft>
              <a:defRPr sz="2800" b="1">
                <a:solidFill>
                  <a:srgbClr val="006699"/>
                </a:solidFill>
              </a:defRPr>
            </a:lvl8pPr>
            <a:lvl9pPr marL="1828800" fontAlgn="base">
              <a:spcBef>
                <a:spcPct val="0"/>
              </a:spcBef>
              <a:spcAft>
                <a:spcPct val="0"/>
              </a:spcAft>
              <a:defRPr sz="2800" b="1">
                <a:solidFill>
                  <a:srgbClr val="006699"/>
                </a:solidFill>
              </a:defRPr>
            </a:lvl9pPr>
          </a:lstStyle>
          <a:p>
            <a:r>
              <a:rPr lang="en-US" altLang="zh-CN" dirty="0"/>
              <a:t>1. </a:t>
            </a:r>
            <a:r>
              <a:rPr lang="zh-CN" altLang="en-US" dirty="0"/>
              <a:t>中断服务程序的编程原则</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53058">
                                            <p:txEl>
                                              <p:pRg st="0" end="0"/>
                                            </p:txEl>
                                          </p:spTgt>
                                        </p:tgtEl>
                                        <p:attrNameLst>
                                          <p:attrName>style.visibility</p:attrName>
                                        </p:attrNameLst>
                                      </p:cBhvr>
                                      <p:to>
                                        <p:strVal val="visible"/>
                                      </p:to>
                                    </p:set>
                                    <p:animEffect transition="in" filter="blinds(horizontal)">
                                      <p:cBhvr>
                                        <p:cTn id="7" dur="500"/>
                                        <p:tgtEl>
                                          <p:spTgt spid="1453058">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53058">
                                            <p:txEl>
                                              <p:pRg st="1" end="1"/>
                                            </p:txEl>
                                          </p:spTgt>
                                        </p:tgtEl>
                                        <p:attrNameLst>
                                          <p:attrName>style.visibility</p:attrName>
                                        </p:attrNameLst>
                                      </p:cBhvr>
                                      <p:to>
                                        <p:strVal val="visible"/>
                                      </p:to>
                                    </p:set>
                                    <p:animEffect transition="in" filter="blinds(horizontal)">
                                      <p:cBhvr>
                                        <p:cTn id="10" dur="500"/>
                                        <p:tgtEl>
                                          <p:spTgt spid="1453058">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53058">
                                            <p:txEl>
                                              <p:pRg st="2" end="2"/>
                                            </p:txEl>
                                          </p:spTgt>
                                        </p:tgtEl>
                                        <p:attrNameLst>
                                          <p:attrName>style.visibility</p:attrName>
                                        </p:attrNameLst>
                                      </p:cBhvr>
                                      <p:to>
                                        <p:strVal val="visible"/>
                                      </p:to>
                                    </p:set>
                                    <p:animEffect transition="in" filter="blinds(horizontal)">
                                      <p:cBhvr>
                                        <p:cTn id="13" dur="500"/>
                                        <p:tgtEl>
                                          <p:spTgt spid="1453058">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53058">
                                            <p:txEl>
                                              <p:pRg st="3" end="3"/>
                                            </p:txEl>
                                          </p:spTgt>
                                        </p:tgtEl>
                                        <p:attrNameLst>
                                          <p:attrName>style.visibility</p:attrName>
                                        </p:attrNameLst>
                                      </p:cBhvr>
                                      <p:to>
                                        <p:strVal val="visible"/>
                                      </p:to>
                                    </p:set>
                                    <p:animEffect transition="in" filter="blinds(horizontal)">
                                      <p:cBhvr>
                                        <p:cTn id="16" dur="500"/>
                                        <p:tgtEl>
                                          <p:spTgt spid="1453058">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453058">
                                            <p:txEl>
                                              <p:pRg st="4" end="4"/>
                                            </p:txEl>
                                          </p:spTgt>
                                        </p:tgtEl>
                                        <p:attrNameLst>
                                          <p:attrName>style.visibility</p:attrName>
                                        </p:attrNameLst>
                                      </p:cBhvr>
                                      <p:to>
                                        <p:strVal val="visible"/>
                                      </p:to>
                                    </p:set>
                                    <p:animEffect transition="in" filter="blinds(horizontal)">
                                      <p:cBhvr>
                                        <p:cTn id="21" dur="500"/>
                                        <p:tgtEl>
                                          <p:spTgt spid="14530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3058" grpId="0" build="p"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9683" name="Rectangle 3"/>
          <p:cNvSpPr>
            <a:spLocks noChangeArrowheads="1"/>
          </p:cNvSpPr>
          <p:nvPr/>
        </p:nvSpPr>
        <p:spPr bwMode="auto">
          <a:xfrm>
            <a:off x="476545" y="953725"/>
            <a:ext cx="8099425" cy="4354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809625" indent="-809625" algn="just">
              <a:lnSpc>
                <a:spcPct val="125000"/>
              </a:lnSpc>
              <a:spcBef>
                <a:spcPts val="600"/>
              </a:spcBef>
              <a:spcAft>
                <a:spcPts val="0"/>
              </a:spcAft>
            </a:pPr>
            <a:r>
              <a:rPr lang="zh-CN" altLang="en-US" dirty="0" smtClean="0">
                <a:solidFill>
                  <a:schemeClr val="accent2"/>
                </a:solidFill>
                <a:ea typeface="幼圆" pitchFamily="49" charset="-122"/>
              </a:rPr>
              <a:t>（</a:t>
            </a:r>
            <a:r>
              <a:rPr lang="en-US" altLang="zh-CN" dirty="0" smtClean="0">
                <a:solidFill>
                  <a:schemeClr val="accent2"/>
                </a:solidFill>
                <a:ea typeface="幼圆" pitchFamily="49" charset="-122"/>
              </a:rPr>
              <a:t>7</a:t>
            </a:r>
            <a:r>
              <a:rPr lang="zh-CN" altLang="en-US" dirty="0">
                <a:solidFill>
                  <a:schemeClr val="accent2"/>
                </a:solidFill>
                <a:ea typeface="幼圆" pitchFamily="49" charset="-122"/>
              </a:rPr>
              <a:t>）中断服务程序应尽量避免使用</a:t>
            </a:r>
            <a:r>
              <a:rPr lang="en-US" altLang="zh-CN" dirty="0">
                <a:solidFill>
                  <a:schemeClr val="accent2"/>
                </a:solidFill>
                <a:ea typeface="幼圆" pitchFamily="49" charset="-122"/>
              </a:rPr>
              <a:t>DOS</a:t>
            </a:r>
            <a:r>
              <a:rPr lang="zh-CN" altLang="en-US" dirty="0">
                <a:solidFill>
                  <a:schemeClr val="accent2"/>
                </a:solidFill>
                <a:ea typeface="幼圆" pitchFamily="49" charset="-122"/>
              </a:rPr>
              <a:t>系统功能调用（</a:t>
            </a:r>
            <a:r>
              <a:rPr lang="en-US" altLang="zh-CN" dirty="0">
                <a:solidFill>
                  <a:schemeClr val="accent2"/>
                </a:solidFill>
                <a:ea typeface="幼圆" pitchFamily="49" charset="-122"/>
              </a:rPr>
              <a:t>INT 21H</a:t>
            </a:r>
            <a:r>
              <a:rPr lang="zh-CN" altLang="en-US" dirty="0">
                <a:solidFill>
                  <a:schemeClr val="accent2"/>
                </a:solidFill>
                <a:ea typeface="幼圆" pitchFamily="49" charset="-122"/>
              </a:rPr>
              <a:t>），因为</a:t>
            </a:r>
            <a:r>
              <a:rPr lang="en-US" altLang="zh-CN" dirty="0">
                <a:solidFill>
                  <a:schemeClr val="accent2"/>
                </a:solidFill>
                <a:ea typeface="幼圆" pitchFamily="49" charset="-122"/>
              </a:rPr>
              <a:t>DOS</a:t>
            </a:r>
            <a:r>
              <a:rPr lang="zh-CN" altLang="en-US" dirty="0">
                <a:solidFill>
                  <a:schemeClr val="accent2"/>
                </a:solidFill>
                <a:ea typeface="幼圆" pitchFamily="49" charset="-122"/>
              </a:rPr>
              <a:t>不允许重入。</a:t>
            </a:r>
          </a:p>
          <a:p>
            <a:pPr marL="809625" indent="-809625" algn="just">
              <a:lnSpc>
                <a:spcPct val="125000"/>
              </a:lnSpc>
              <a:spcBef>
                <a:spcPts val="600"/>
              </a:spcBef>
              <a:spcAft>
                <a:spcPts val="0"/>
              </a:spcAft>
            </a:pPr>
            <a:r>
              <a:rPr lang="zh-CN" altLang="en-US" dirty="0" smtClean="0">
                <a:solidFill>
                  <a:schemeClr val="accent2"/>
                </a:solidFill>
                <a:ea typeface="幼圆" pitchFamily="49" charset="-122"/>
              </a:rPr>
              <a:t>（</a:t>
            </a:r>
            <a:r>
              <a:rPr lang="en-US" altLang="zh-CN" dirty="0" smtClean="0">
                <a:solidFill>
                  <a:schemeClr val="accent2"/>
                </a:solidFill>
                <a:ea typeface="幼圆" pitchFamily="49" charset="-122"/>
              </a:rPr>
              <a:t>8</a:t>
            </a:r>
            <a:r>
              <a:rPr lang="zh-CN" altLang="en-US" dirty="0">
                <a:solidFill>
                  <a:schemeClr val="accent2"/>
                </a:solidFill>
                <a:ea typeface="幼圆" pitchFamily="49" charset="-122"/>
              </a:rPr>
              <a:t>）若中断服务程序只为某个应用程序服务，则中断服务程序可以和主程序组装成一个程序一起装入内存，随主程序结束而一起退出内存。</a:t>
            </a:r>
          </a:p>
          <a:p>
            <a:pPr marL="809625" indent="-809625" algn="just">
              <a:lnSpc>
                <a:spcPct val="125000"/>
              </a:lnSpc>
              <a:spcBef>
                <a:spcPts val="600"/>
              </a:spcBef>
              <a:spcAft>
                <a:spcPts val="0"/>
              </a:spcAft>
            </a:pPr>
            <a:r>
              <a:rPr lang="zh-CN" altLang="en-US" dirty="0" smtClean="0">
                <a:solidFill>
                  <a:schemeClr val="accent2"/>
                </a:solidFill>
                <a:ea typeface="幼圆" pitchFamily="49" charset="-122"/>
              </a:rPr>
              <a:t>（</a:t>
            </a:r>
            <a:r>
              <a:rPr lang="en-US" altLang="zh-CN" dirty="0" smtClean="0">
                <a:solidFill>
                  <a:schemeClr val="accent2"/>
                </a:solidFill>
                <a:ea typeface="幼圆" pitchFamily="49" charset="-122"/>
              </a:rPr>
              <a:t>9</a:t>
            </a:r>
            <a:r>
              <a:rPr lang="zh-CN" altLang="en-US" dirty="0">
                <a:solidFill>
                  <a:schemeClr val="accent2"/>
                </a:solidFill>
                <a:ea typeface="幼圆" pitchFamily="49" charset="-122"/>
              </a:rPr>
              <a:t>）若中断服务程序为多个应用程序服务，则中断服务程序可以与一个初始化程序组装成一个程序一起装入内存，通过初始化程序的执行而将中断服务程序驻留内存。</a:t>
            </a:r>
            <a:endParaRPr kumimoji="1" lang="zh-CN" altLang="en-US" b="1" dirty="0">
              <a:solidFill>
                <a:schemeClr val="accent2"/>
              </a:solidFill>
              <a:latin typeface="Times New Roman" pitchFamily="18" charset="0"/>
              <a:ea typeface="幼圆" pitchFamily="49" charset="-122"/>
            </a:endParaRPr>
          </a:p>
        </p:txBody>
      </p:sp>
      <p:sp>
        <p:nvSpPr>
          <p:cNvPr id="96259" name="Text Box 4"/>
          <p:cNvSpPr txBox="1">
            <a:spLocks noChangeArrowheads="1"/>
          </p:cNvSpPr>
          <p:nvPr/>
        </p:nvSpPr>
        <p:spPr bwMode="auto">
          <a:xfrm>
            <a:off x="246063" y="84138"/>
            <a:ext cx="55467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defRPr sz="2800" b="0">
                <a:solidFill>
                  <a:srgbClr val="000099"/>
                </a:solidFill>
                <a:latin typeface="+mn-lt"/>
                <a:ea typeface="+mn-ea"/>
              </a:defRPr>
            </a:lvl1pPr>
            <a:lvl2pPr>
              <a:defRPr sz="2800" b="1"/>
            </a:lvl2pPr>
            <a:lvl4pPr>
              <a:defRPr sz="2000"/>
            </a:lvl4pPr>
            <a:lvl5pPr>
              <a:defRPr sz="2000"/>
            </a:lvl5pPr>
            <a:lvl6pPr eaLnBrk="0" hangingPunct="0">
              <a:defRPr sz="2000"/>
            </a:lvl6pPr>
            <a:lvl7pPr eaLnBrk="0" hangingPunct="0">
              <a:defRPr sz="2000"/>
            </a:lvl7pPr>
            <a:lvl8pPr eaLnBrk="0" hangingPunct="0">
              <a:defRPr sz="2000"/>
            </a:lvl8pPr>
            <a:lvl9pPr eaLnBrk="0" hangingPunct="0">
              <a:defRPr sz="2000"/>
            </a:lvl9pPr>
          </a:lstStyle>
          <a:p>
            <a:r>
              <a:rPr lang="en-US" altLang="zh-CN" dirty="0"/>
              <a:t>1. </a:t>
            </a:r>
            <a:r>
              <a:rPr lang="zh-CN" altLang="en-US" dirty="0"/>
              <a:t>中断服务程序的编程原则</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9683">
                                            <p:txEl>
                                              <p:pRg st="0" end="0"/>
                                            </p:txEl>
                                          </p:spTgt>
                                        </p:tgtEl>
                                        <p:attrNameLst>
                                          <p:attrName>style.visibility</p:attrName>
                                        </p:attrNameLst>
                                      </p:cBhvr>
                                      <p:to>
                                        <p:strVal val="visible"/>
                                      </p:to>
                                    </p:set>
                                    <p:animEffect transition="in" filter="blinds(horizontal)">
                                      <p:cBhvr>
                                        <p:cTn id="7" dur="500"/>
                                        <p:tgtEl>
                                          <p:spTgt spid="1479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79683">
                                            <p:txEl>
                                              <p:pRg st="1" end="1"/>
                                            </p:txEl>
                                          </p:spTgt>
                                        </p:tgtEl>
                                        <p:attrNameLst>
                                          <p:attrName>style.visibility</p:attrName>
                                        </p:attrNameLst>
                                      </p:cBhvr>
                                      <p:to>
                                        <p:strVal val="visible"/>
                                      </p:to>
                                    </p:set>
                                    <p:animEffect transition="in" filter="blinds(horizontal)">
                                      <p:cBhvr>
                                        <p:cTn id="12" dur="500"/>
                                        <p:tgtEl>
                                          <p:spTgt spid="14796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79683">
                                            <p:txEl>
                                              <p:pRg st="2" end="2"/>
                                            </p:txEl>
                                          </p:spTgt>
                                        </p:tgtEl>
                                        <p:attrNameLst>
                                          <p:attrName>style.visibility</p:attrName>
                                        </p:attrNameLst>
                                      </p:cBhvr>
                                      <p:to>
                                        <p:strVal val="visible"/>
                                      </p:to>
                                    </p:set>
                                    <p:animEffect transition="in" filter="blinds(horizontal)">
                                      <p:cBhvr>
                                        <p:cTn id="17" dur="500"/>
                                        <p:tgtEl>
                                          <p:spTgt spid="14796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9683"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kern="1200">
                <a:solidFill>
                  <a:srgbClr val="000099"/>
                </a:solidFill>
                <a:latin typeface="+mn-lt"/>
                <a:ea typeface="+mn-ea"/>
                <a:cs typeface="+mn-cs"/>
              </a:rPr>
              <a:t>例题：</a:t>
            </a:r>
          </a:p>
        </p:txBody>
      </p:sp>
      <p:sp>
        <p:nvSpPr>
          <p:cNvPr id="97283" name="Rectangle 3"/>
          <p:cNvSpPr>
            <a:spLocks noGrp="1" noChangeArrowheads="1"/>
          </p:cNvSpPr>
          <p:nvPr>
            <p:ph type="body" idx="1"/>
          </p:nvPr>
        </p:nvSpPr>
        <p:spPr>
          <a:xfrm>
            <a:off x="567293" y="1042988"/>
            <a:ext cx="7920142" cy="2971800"/>
          </a:xfrm>
        </p:spPr>
        <p:txBody>
          <a:bodyPr/>
          <a:lstStyle/>
          <a:p>
            <a:pPr marL="0" indent="0" eaLnBrk="1" hangingPunct="1">
              <a:lnSpc>
                <a:spcPct val="125000"/>
              </a:lnSpc>
              <a:spcBef>
                <a:spcPts val="1200"/>
              </a:spcBef>
              <a:buFontTx/>
              <a:buNone/>
            </a:pPr>
            <a:r>
              <a:rPr lang="zh-CN" altLang="en-US" dirty="0" smtClean="0"/>
              <a:t>以下页图中的输入设备为例，给出一个完整的中断方式的输入程序。</a:t>
            </a:r>
          </a:p>
          <a:p>
            <a:pPr marL="0" indent="0" eaLnBrk="1" hangingPunct="1">
              <a:lnSpc>
                <a:spcPct val="125000"/>
              </a:lnSpc>
              <a:spcBef>
                <a:spcPts val="1200"/>
              </a:spcBef>
              <a:buFontTx/>
              <a:buNone/>
            </a:pPr>
            <a:r>
              <a:rPr lang="zh-CN" altLang="en-US" dirty="0" smtClean="0"/>
              <a:t>设该输入设备的数据端口地址为</a:t>
            </a:r>
            <a:r>
              <a:rPr lang="en-US" altLang="zh-CN" dirty="0" smtClean="0"/>
              <a:t>240H</a:t>
            </a:r>
            <a:r>
              <a:rPr lang="zh-CN" altLang="en-US" dirty="0" smtClean="0"/>
              <a:t>，使用</a:t>
            </a:r>
            <a:r>
              <a:rPr lang="en-US" altLang="zh-CN" dirty="0" smtClean="0"/>
              <a:t>8259A</a:t>
            </a:r>
            <a:r>
              <a:rPr lang="zh-CN" altLang="en-US" dirty="0" smtClean="0"/>
              <a:t>的</a:t>
            </a:r>
            <a:r>
              <a:rPr lang="en-US" altLang="zh-CN" dirty="0" smtClean="0"/>
              <a:t>IR3</a:t>
            </a:r>
            <a:r>
              <a:rPr lang="zh-CN" altLang="en-US" dirty="0" smtClean="0"/>
              <a:t>引脚申请中断，中断类型</a:t>
            </a:r>
            <a:r>
              <a:rPr lang="en-US" altLang="zh-CN" dirty="0" smtClean="0"/>
              <a:t>0BH</a:t>
            </a:r>
            <a:r>
              <a:rPr lang="zh-CN" altLang="en-US" dirty="0" smtClean="0"/>
              <a:t>。</a:t>
            </a:r>
            <a:r>
              <a:rPr lang="en-US" altLang="zh-CN" dirty="0" smtClean="0"/>
              <a:t>8259A</a:t>
            </a:r>
            <a:r>
              <a:rPr lang="zh-CN" altLang="en-US" dirty="0" smtClean="0"/>
              <a:t>端口地址为</a:t>
            </a:r>
            <a:r>
              <a:rPr lang="en-US" altLang="zh-CN" dirty="0" smtClean="0"/>
              <a:t>20H</a:t>
            </a:r>
            <a:r>
              <a:rPr lang="zh-CN" altLang="en-US" dirty="0" smtClean="0"/>
              <a:t>，</a:t>
            </a:r>
            <a:r>
              <a:rPr lang="en-US" altLang="zh-CN" dirty="0" smtClean="0"/>
              <a:t>21H</a:t>
            </a:r>
            <a:r>
              <a:rPr lang="zh-CN" altLang="en-US" dirty="0" smtClean="0"/>
              <a:t>。输入以“回车”字符表示结束。</a:t>
            </a:r>
          </a:p>
        </p:txBody>
      </p:sp>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015">
  <a:themeElements>
    <a:clrScheme name="自定义 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0000FF"/>
      </a:folHlink>
    </a:clrScheme>
    <a:fontScheme name="015">
      <a:majorFont>
        <a:latin typeface="Arial"/>
        <a:ea typeface="宋体"/>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0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0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0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0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0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01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0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0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0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0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0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015">
  <a:themeElements>
    <a:clrScheme name="自定义 1">
      <a:dk1>
        <a:srgbClr val="000000"/>
      </a:dk1>
      <a:lt1>
        <a:srgbClr val="FFFFFF"/>
      </a:lt1>
      <a:dk2>
        <a:srgbClr val="000000"/>
      </a:dk2>
      <a:lt2>
        <a:srgbClr val="808080"/>
      </a:lt2>
      <a:accent1>
        <a:srgbClr val="0000FF"/>
      </a:accent1>
      <a:accent2>
        <a:srgbClr val="333399"/>
      </a:accent2>
      <a:accent3>
        <a:srgbClr val="FFFFFF"/>
      </a:accent3>
      <a:accent4>
        <a:srgbClr val="000000"/>
      </a:accent4>
      <a:accent5>
        <a:srgbClr val="DAEDEF"/>
      </a:accent5>
      <a:accent6>
        <a:srgbClr val="2D2D8A"/>
      </a:accent6>
      <a:hlink>
        <a:srgbClr val="0000FF"/>
      </a:hlink>
      <a:folHlink>
        <a:srgbClr val="0000FF"/>
      </a:folHlink>
    </a:clrScheme>
    <a:fontScheme name="015">
      <a:majorFont>
        <a:latin typeface="Arial"/>
        <a:ea typeface="宋体"/>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宋体" pitchFamily="2" charset="-122"/>
          </a:defRPr>
        </a:defPPr>
      </a:lstStyle>
    </a:lnDef>
  </a:objectDefaults>
  <a:extraClrSchemeLst>
    <a:extraClrScheme>
      <a:clrScheme name="0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0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0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0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0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0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01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0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0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0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0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0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53b61e852e90e</Template>
  <TotalTime>3927</TotalTime>
  <Words>6601</Words>
  <Application>Microsoft Office PowerPoint</Application>
  <PresentationFormat>全屏显示(4:3)</PresentationFormat>
  <Paragraphs>1382</Paragraphs>
  <Slides>121</Slides>
  <Notes>8</Notes>
  <HiddenSlides>2</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121</vt:i4>
      </vt:variant>
    </vt:vector>
  </HeadingPairs>
  <TitlesOfParts>
    <vt:vector size="124" baseType="lpstr">
      <vt:lpstr>015</vt:lpstr>
      <vt:lpstr>1_015</vt:lpstr>
      <vt:lpstr>公式</vt:lpstr>
      <vt:lpstr>第7章  中断控制接口</vt:lpstr>
      <vt:lpstr>第7章 中断控制接口</vt:lpstr>
      <vt:lpstr>7.1 8088中断系统</vt:lpstr>
      <vt:lpstr>7.1.1 8088的中断类型</vt:lpstr>
      <vt:lpstr>7.1.1 8088的中断类型</vt:lpstr>
      <vt:lpstr>1. 内部中断</vt:lpstr>
      <vt:lpstr>(1) 除法错中断</vt:lpstr>
      <vt:lpstr>(2) 单步中断</vt:lpstr>
      <vt:lpstr>(3) 指令中断</vt:lpstr>
      <vt:lpstr>(4)溢出中断</vt:lpstr>
      <vt:lpstr>2. 外部中断</vt:lpstr>
      <vt:lpstr>⑴ 非屏蔽中断</vt:lpstr>
      <vt:lpstr>⑵ 可屏蔽中断</vt:lpstr>
      <vt:lpstr>中断允许标志IF的状态</vt:lpstr>
      <vt:lpstr>7.1.2 8088的中断响应过程</vt:lpstr>
      <vt:lpstr>7.1.2 8088的中断响应过程</vt:lpstr>
      <vt:lpstr>7.1.3 8088的中断向量表</vt:lpstr>
      <vt:lpstr>7.2 中断服务程序</vt:lpstr>
      <vt:lpstr>例7.1 内部中断服务程序</vt:lpstr>
      <vt:lpstr>PowerPoint 演示文稿</vt:lpstr>
      <vt:lpstr>例7.1的中断服务程序（1）</vt:lpstr>
      <vt:lpstr>例7.1的中断服务程序（2）</vt:lpstr>
      <vt:lpstr>例7.1的中断服务程序（3）</vt:lpstr>
      <vt:lpstr>例7.1的主程序</vt:lpstr>
      <vt:lpstr>例7.1的获取原中断向量</vt:lpstr>
      <vt:lpstr>例7.1的设置新中断向量</vt:lpstr>
      <vt:lpstr>例7.1 中断调用</vt:lpstr>
      <vt:lpstr>例7.1 主程序返回</vt:lpstr>
      <vt:lpstr>7.3 8259A中断控制器</vt:lpstr>
      <vt:lpstr>7.3.1 8259A的内部结构和引脚</vt:lpstr>
      <vt:lpstr>7.3.1 8259A的内部结构和引脚</vt:lpstr>
      <vt:lpstr>7.3.1 8259A的内部结构和引脚</vt:lpstr>
      <vt:lpstr>7.3.1 8259A的内部结构和引脚</vt:lpstr>
      <vt:lpstr>7.3.1 8259A的内部结构和引脚</vt:lpstr>
      <vt:lpstr>1. 中断控制相关寄存器及引脚</vt:lpstr>
      <vt:lpstr>2. 8259A与处理器的接口</vt:lpstr>
      <vt:lpstr>2. 8259A与处理器的接口</vt:lpstr>
      <vt:lpstr>3. 中断级连</vt:lpstr>
      <vt:lpstr>7.3.2 8259A的中断过程</vt:lpstr>
      <vt:lpstr>7.3.3 8259A的工作方式</vt:lpstr>
      <vt:lpstr>1. 中断请求方式</vt:lpstr>
      <vt:lpstr>1. 中断请求方式</vt:lpstr>
      <vt:lpstr>1. 中断请求方式</vt:lpstr>
      <vt:lpstr>1. 中断请求方式</vt:lpstr>
      <vt:lpstr>2. 屏蔽中断源的方式</vt:lpstr>
      <vt:lpstr>（1）普通屏蔽方式</vt:lpstr>
      <vt:lpstr>（2）特殊屏蔽方式</vt:lpstr>
      <vt:lpstr>（2）特殊屏蔽方式（续）</vt:lpstr>
      <vt:lpstr>3. 设置优先权方式</vt:lpstr>
      <vt:lpstr>（1）普通全嵌套方式</vt:lpstr>
      <vt:lpstr>（2）特殊全嵌套方式</vt:lpstr>
      <vt:lpstr>（3）优先权自动循环方式</vt:lpstr>
      <vt:lpstr>（3）优先权自动循环方式（续）</vt:lpstr>
      <vt:lpstr>（4）优先权特殊循环方式</vt:lpstr>
      <vt:lpstr>4.中断结束处理方式</vt:lpstr>
      <vt:lpstr>4. 结束中断处理方式</vt:lpstr>
      <vt:lpstr>（1）自动中断结束方式</vt:lpstr>
      <vt:lpstr>（1）自动中断结束方式</vt:lpstr>
      <vt:lpstr>（2）普通中断结束方式</vt:lpstr>
      <vt:lpstr>（3）特殊中断结束方式</vt:lpstr>
      <vt:lpstr>5. 数据线连接方式</vt:lpstr>
      <vt:lpstr>8259A的级联缓冲方式</vt:lpstr>
      <vt:lpstr>5. 数据线连接方式</vt:lpstr>
      <vt:lpstr>7.3.4  8259A的编程</vt:lpstr>
      <vt:lpstr>8259A的编程结构</vt:lpstr>
      <vt:lpstr>8259的初始化命令字</vt:lpstr>
      <vt:lpstr>ICW1(Initialization Command Word)</vt:lpstr>
      <vt:lpstr>ICW1</vt:lpstr>
      <vt:lpstr>ICW1</vt:lpstr>
      <vt:lpstr>ICW1</vt:lpstr>
      <vt:lpstr>ICW1</vt:lpstr>
      <vt:lpstr>ICW1</vt:lpstr>
      <vt:lpstr>ICW2    设置中断类型码</vt:lpstr>
      <vt:lpstr>ICW3    设置级联</vt:lpstr>
      <vt:lpstr>ICW4  模式设置</vt:lpstr>
      <vt:lpstr>ICW4  模式设置</vt:lpstr>
      <vt:lpstr>8259A芯片的初始化流程</vt:lpstr>
      <vt:lpstr>4. 接口电路中多个端口寄存器的区分方法</vt:lpstr>
      <vt:lpstr>8259A初始化实例</vt:lpstr>
      <vt:lpstr>例2：PC/AT机中8259A主片的端口地址是20H、21H，          从片的端口地址是A0H、A1H。初始化序列如下：</vt:lpstr>
      <vt:lpstr>PowerPoint 演示文稿</vt:lpstr>
      <vt:lpstr>8259的操作命令字OCW(Operation Command Word)</vt:lpstr>
      <vt:lpstr>PowerPoint 演示文稿</vt:lpstr>
      <vt:lpstr>PowerPoint 演示文稿</vt:lpstr>
      <vt:lpstr>PowerPoint 演示文稿</vt:lpstr>
      <vt:lpstr>OCW3  设置和撤销特殊屏蔽方式</vt:lpstr>
      <vt:lpstr>PowerPoint 演示文稿</vt:lpstr>
      <vt:lpstr>OCW3   中断查询</vt:lpstr>
      <vt:lpstr>OCW3</vt:lpstr>
      <vt:lpstr>例  设8259的口地址为280H和281H</vt:lpstr>
      <vt:lpstr>PowerPoint 演示文稿</vt:lpstr>
      <vt:lpstr>PowerPoint 演示文稿</vt:lpstr>
      <vt:lpstr>PowerPoint 演示文稿</vt:lpstr>
      <vt:lpstr>PowerPoint 演示文稿</vt:lpstr>
      <vt:lpstr>PowerPoint 演示文稿</vt:lpstr>
      <vt:lpstr>第三节  中断服务程序的编程</vt:lpstr>
      <vt:lpstr>PowerPoint 演示文稿</vt:lpstr>
      <vt:lpstr>PowerPoint 演示文稿</vt:lpstr>
      <vt:lpstr>例题：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中断控制方式</vt:lpstr>
      <vt:lpstr>PowerPoint 演示文稿</vt:lpstr>
      <vt:lpstr>IBM PC/AT主机板的I/O译码电路</vt:lpstr>
      <vt:lpstr>第7章：教学要求</vt:lpstr>
      <vt:lpstr>8088的中断向量表</vt:lpstr>
      <vt:lpstr>PowerPoint 演示文稿</vt:lpstr>
      <vt:lpstr>PowerPoint 演示文稿</vt:lpstr>
      <vt:lpstr>PowerPoint 演示文稿</vt:lpstr>
      <vt:lpstr>PowerPoint 演示文稿</vt:lpstr>
      <vt:lpstr>二. 8259A的工作方式</vt:lpstr>
    </vt:vector>
  </TitlesOfParts>
  <Company>zzu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leizhi</dc:creator>
  <cp:lastModifiedBy>AutoBVT</cp:lastModifiedBy>
  <cp:revision>825</cp:revision>
  <dcterms:created xsi:type="dcterms:W3CDTF">2003-04-02T13:30:36Z</dcterms:created>
  <dcterms:modified xsi:type="dcterms:W3CDTF">2019-11-07T03:01:00Z</dcterms:modified>
</cp:coreProperties>
</file>