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activeX/activeX1.xml" ContentType="application/vnd.ms-office.activeX+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 id="2147483665" r:id="rId2"/>
  </p:sldMasterIdLst>
  <p:notesMasterIdLst>
    <p:notesMasterId r:id="rId112"/>
  </p:notesMasterIdLst>
  <p:handoutMasterIdLst>
    <p:handoutMasterId r:id="rId113"/>
  </p:handoutMasterIdLst>
  <p:sldIdLst>
    <p:sldId id="468" r:id="rId3"/>
    <p:sldId id="366" r:id="rId4"/>
    <p:sldId id="365" r:id="rId5"/>
    <p:sldId id="465" r:id="rId6"/>
    <p:sldId id="364" r:id="rId7"/>
    <p:sldId id="471" r:id="rId8"/>
    <p:sldId id="300" r:id="rId9"/>
    <p:sldId id="368" r:id="rId10"/>
    <p:sldId id="369" r:id="rId11"/>
    <p:sldId id="367" r:id="rId12"/>
    <p:sldId id="303" r:id="rId13"/>
    <p:sldId id="349" r:id="rId14"/>
    <p:sldId id="370" r:id="rId15"/>
    <p:sldId id="475" r:id="rId16"/>
    <p:sldId id="476" r:id="rId17"/>
    <p:sldId id="305" r:id="rId18"/>
    <p:sldId id="477" r:id="rId19"/>
    <p:sldId id="387" r:id="rId20"/>
    <p:sldId id="311" r:id="rId21"/>
    <p:sldId id="388" r:id="rId22"/>
    <p:sldId id="442" r:id="rId23"/>
    <p:sldId id="372" r:id="rId24"/>
    <p:sldId id="373" r:id="rId25"/>
    <p:sldId id="374" r:id="rId26"/>
    <p:sldId id="352" r:id="rId27"/>
    <p:sldId id="443" r:id="rId28"/>
    <p:sldId id="353" r:id="rId29"/>
    <p:sldId id="444" r:id="rId30"/>
    <p:sldId id="354" r:id="rId31"/>
    <p:sldId id="445" r:id="rId32"/>
    <p:sldId id="399" r:id="rId33"/>
    <p:sldId id="446" r:id="rId34"/>
    <p:sldId id="400" r:id="rId35"/>
    <p:sldId id="447" r:id="rId36"/>
    <p:sldId id="356" r:id="rId37"/>
    <p:sldId id="325" r:id="rId38"/>
    <p:sldId id="482" r:id="rId39"/>
    <p:sldId id="425" r:id="rId40"/>
    <p:sldId id="426" r:id="rId41"/>
    <p:sldId id="424" r:id="rId42"/>
    <p:sldId id="427" r:id="rId43"/>
    <p:sldId id="418" r:id="rId44"/>
    <p:sldId id="463" r:id="rId45"/>
    <p:sldId id="358" r:id="rId46"/>
    <p:sldId id="419" r:id="rId47"/>
    <p:sldId id="405" r:id="rId48"/>
    <p:sldId id="415" r:id="rId49"/>
    <p:sldId id="406" r:id="rId50"/>
    <p:sldId id="417" r:id="rId51"/>
    <p:sldId id="407" r:id="rId52"/>
    <p:sldId id="408" r:id="rId53"/>
    <p:sldId id="409" r:id="rId54"/>
    <p:sldId id="410" r:id="rId55"/>
    <p:sldId id="411" r:id="rId56"/>
    <p:sldId id="412" r:id="rId57"/>
    <p:sldId id="413" r:id="rId58"/>
    <p:sldId id="449" r:id="rId59"/>
    <p:sldId id="450" r:id="rId60"/>
    <p:sldId id="451" r:id="rId61"/>
    <p:sldId id="452" r:id="rId62"/>
    <p:sldId id="453" r:id="rId63"/>
    <p:sldId id="473" r:id="rId64"/>
    <p:sldId id="454" r:id="rId65"/>
    <p:sldId id="455" r:id="rId66"/>
    <p:sldId id="456" r:id="rId67"/>
    <p:sldId id="457" r:id="rId68"/>
    <p:sldId id="458" r:id="rId69"/>
    <p:sldId id="459" r:id="rId70"/>
    <p:sldId id="460" r:id="rId71"/>
    <p:sldId id="461" r:id="rId72"/>
    <p:sldId id="462" r:id="rId73"/>
    <p:sldId id="469" r:id="rId74"/>
    <p:sldId id="470" r:id="rId75"/>
    <p:sldId id="376" r:id="rId76"/>
    <p:sldId id="377" r:id="rId77"/>
    <p:sldId id="379" r:id="rId78"/>
    <p:sldId id="380" r:id="rId79"/>
    <p:sldId id="381" r:id="rId80"/>
    <p:sldId id="383" r:id="rId81"/>
    <p:sldId id="384" r:id="rId82"/>
    <p:sldId id="385" r:id="rId83"/>
    <p:sldId id="390" r:id="rId84"/>
    <p:sldId id="391" r:id="rId85"/>
    <p:sldId id="394" r:id="rId86"/>
    <p:sldId id="395" r:id="rId87"/>
    <p:sldId id="396" r:id="rId88"/>
    <p:sldId id="397" r:id="rId89"/>
    <p:sldId id="398" r:id="rId90"/>
    <p:sldId id="401" r:id="rId91"/>
    <p:sldId id="402" r:id="rId92"/>
    <p:sldId id="403" r:id="rId93"/>
    <p:sldId id="421" r:id="rId94"/>
    <p:sldId id="422" r:id="rId95"/>
    <p:sldId id="423" r:id="rId96"/>
    <p:sldId id="467" r:id="rId97"/>
    <p:sldId id="428" r:id="rId98"/>
    <p:sldId id="429" r:id="rId99"/>
    <p:sldId id="430" r:id="rId100"/>
    <p:sldId id="431" r:id="rId101"/>
    <p:sldId id="432" r:id="rId102"/>
    <p:sldId id="433" r:id="rId103"/>
    <p:sldId id="466" r:id="rId104"/>
    <p:sldId id="472" r:id="rId105"/>
    <p:sldId id="474" r:id="rId106"/>
    <p:sldId id="483" r:id="rId107"/>
    <p:sldId id="484" r:id="rId108"/>
    <p:sldId id="485" r:id="rId109"/>
    <p:sldId id="486" r:id="rId110"/>
    <p:sldId id="487" r:id="rId111"/>
  </p:sldIdLst>
  <p:sldSz cx="9144000" cy="6858000" type="screen4x3"/>
  <p:notesSz cx="6858000" cy="9144000"/>
  <p:defaultTextStyle>
    <a:defPPr>
      <a:defRPr lang="en-US"/>
    </a:defPPr>
    <a:lvl1pPr algn="ctr" rtl="0" fontAlgn="base">
      <a:lnSpc>
        <a:spcPct val="90000"/>
      </a:lnSpc>
      <a:spcBef>
        <a:spcPct val="70000"/>
      </a:spcBef>
      <a:spcAft>
        <a:spcPct val="10000"/>
      </a:spcAft>
      <a:buClr>
        <a:schemeClr val="accent1"/>
      </a:buClr>
      <a:buSzPct val="50000"/>
      <a:buFont typeface="Monotype Sorts" charset="2"/>
      <a:defRPr sz="2400" b="1" kern="1200">
        <a:solidFill>
          <a:srgbClr val="008000"/>
        </a:solidFill>
        <a:latin typeface="Times New Roman" pitchFamily="18" charset="0"/>
        <a:ea typeface="楷体_GB2312" pitchFamily="49" charset="-122"/>
        <a:cs typeface="+mn-cs"/>
      </a:defRPr>
    </a:lvl1pPr>
    <a:lvl2pPr marL="457200" algn="ctr" rtl="0" fontAlgn="base">
      <a:lnSpc>
        <a:spcPct val="90000"/>
      </a:lnSpc>
      <a:spcBef>
        <a:spcPct val="70000"/>
      </a:spcBef>
      <a:spcAft>
        <a:spcPct val="10000"/>
      </a:spcAft>
      <a:buClr>
        <a:schemeClr val="accent1"/>
      </a:buClr>
      <a:buSzPct val="50000"/>
      <a:buFont typeface="Monotype Sorts" charset="2"/>
      <a:defRPr sz="2400" b="1" kern="1200">
        <a:solidFill>
          <a:srgbClr val="008000"/>
        </a:solidFill>
        <a:latin typeface="Times New Roman" pitchFamily="18" charset="0"/>
        <a:ea typeface="楷体_GB2312" pitchFamily="49" charset="-122"/>
        <a:cs typeface="+mn-cs"/>
      </a:defRPr>
    </a:lvl2pPr>
    <a:lvl3pPr marL="914400" algn="ctr" rtl="0" fontAlgn="base">
      <a:lnSpc>
        <a:spcPct val="90000"/>
      </a:lnSpc>
      <a:spcBef>
        <a:spcPct val="70000"/>
      </a:spcBef>
      <a:spcAft>
        <a:spcPct val="10000"/>
      </a:spcAft>
      <a:buClr>
        <a:schemeClr val="accent1"/>
      </a:buClr>
      <a:buSzPct val="50000"/>
      <a:buFont typeface="Monotype Sorts" charset="2"/>
      <a:defRPr sz="2400" b="1" kern="1200">
        <a:solidFill>
          <a:srgbClr val="008000"/>
        </a:solidFill>
        <a:latin typeface="Times New Roman" pitchFamily="18" charset="0"/>
        <a:ea typeface="楷体_GB2312" pitchFamily="49" charset="-122"/>
        <a:cs typeface="+mn-cs"/>
      </a:defRPr>
    </a:lvl3pPr>
    <a:lvl4pPr marL="1371600" algn="ctr" rtl="0" fontAlgn="base">
      <a:lnSpc>
        <a:spcPct val="90000"/>
      </a:lnSpc>
      <a:spcBef>
        <a:spcPct val="70000"/>
      </a:spcBef>
      <a:spcAft>
        <a:spcPct val="10000"/>
      </a:spcAft>
      <a:buClr>
        <a:schemeClr val="accent1"/>
      </a:buClr>
      <a:buSzPct val="50000"/>
      <a:buFont typeface="Monotype Sorts" charset="2"/>
      <a:defRPr sz="2400" b="1" kern="1200">
        <a:solidFill>
          <a:srgbClr val="008000"/>
        </a:solidFill>
        <a:latin typeface="Times New Roman" pitchFamily="18" charset="0"/>
        <a:ea typeface="楷体_GB2312" pitchFamily="49" charset="-122"/>
        <a:cs typeface="+mn-cs"/>
      </a:defRPr>
    </a:lvl4pPr>
    <a:lvl5pPr marL="1828800" algn="ctr" rtl="0" fontAlgn="base">
      <a:lnSpc>
        <a:spcPct val="90000"/>
      </a:lnSpc>
      <a:spcBef>
        <a:spcPct val="70000"/>
      </a:spcBef>
      <a:spcAft>
        <a:spcPct val="10000"/>
      </a:spcAft>
      <a:buClr>
        <a:schemeClr val="accent1"/>
      </a:buClr>
      <a:buSzPct val="50000"/>
      <a:buFont typeface="Monotype Sorts" charset="2"/>
      <a:defRPr sz="2400" b="1" kern="1200">
        <a:solidFill>
          <a:srgbClr val="008000"/>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8000"/>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8000"/>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8000"/>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8000"/>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336600"/>
    <a:srgbClr val="FF6600"/>
    <a:srgbClr val="0000CC"/>
    <a:srgbClr val="66FF66"/>
    <a:srgbClr val="006600"/>
    <a:srgbClr val="FFFFCC"/>
    <a:srgbClr val="9900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571" autoAdjust="0"/>
  </p:normalViewPr>
  <p:slideViewPr>
    <p:cSldViewPr showGuides="1">
      <p:cViewPr>
        <p:scale>
          <a:sx n="100" d="100"/>
          <a:sy n="100" d="100"/>
        </p:scale>
        <p:origin x="-1842" y="-186"/>
      </p:cViewPr>
      <p:guideLst>
        <p:guide orient="horz" pos="618"/>
        <p:guide pos="29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handoutMaster" Target="handoutMasters/handout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_rels/viewProps.xml.rels><?xml version="1.0" encoding="UTF-8" standalone="yes"?>
<Relationships xmlns="http://schemas.openxmlformats.org/package/2006/relationships"><Relationship Id="rId8" Type="http://schemas.openxmlformats.org/officeDocument/2006/relationships/slide" Target="slides/slide29.xml"/><Relationship Id="rId3" Type="http://schemas.openxmlformats.org/officeDocument/2006/relationships/slide" Target="slides/slide7.xml"/><Relationship Id="rId7" Type="http://schemas.openxmlformats.org/officeDocument/2006/relationships/slide" Target="slides/slide27.xml"/><Relationship Id="rId12" Type="http://schemas.openxmlformats.org/officeDocument/2006/relationships/slide" Target="slides/slide95.xml"/><Relationship Id="rId2" Type="http://schemas.openxmlformats.org/officeDocument/2006/relationships/slide" Target="slides/slide6.xml"/><Relationship Id="rId1" Type="http://schemas.openxmlformats.org/officeDocument/2006/relationships/slide" Target="slides/slide5.xml"/><Relationship Id="rId6" Type="http://schemas.openxmlformats.org/officeDocument/2006/relationships/slide" Target="slides/slide25.xml"/><Relationship Id="rId11" Type="http://schemas.openxmlformats.org/officeDocument/2006/relationships/slide" Target="slides/slide44.xml"/><Relationship Id="rId5" Type="http://schemas.openxmlformats.org/officeDocument/2006/relationships/slide" Target="slides/slide19.xml"/><Relationship Id="rId10" Type="http://schemas.openxmlformats.org/officeDocument/2006/relationships/slide" Target="slides/slide36.xml"/><Relationship Id="rId4" Type="http://schemas.openxmlformats.org/officeDocument/2006/relationships/slide" Target="slides/slide11.xml"/><Relationship Id="rId9" Type="http://schemas.openxmlformats.org/officeDocument/2006/relationships/slide" Target="slides/slide3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spcAft>
                <a:spcPct val="0"/>
              </a:spcAft>
              <a:buClrTx/>
              <a:buSzTx/>
              <a:buFontTx/>
              <a:buNone/>
              <a:defRPr kumimoji="1" sz="1200" b="0">
                <a:solidFill>
                  <a:schemeClr val="tx1"/>
                </a:solidFill>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SzTx/>
              <a:buFontTx/>
              <a:buNone/>
              <a:defRPr kumimoji="1" sz="1200" b="0">
                <a:solidFill>
                  <a:schemeClr val="tx1"/>
                </a:solidFill>
                <a:ea typeface="宋体" pitchFamily="2" charset="-122"/>
              </a:defRPr>
            </a:lvl1pPr>
          </a:lstStyle>
          <a:p>
            <a:endParaRPr lang="zh-CN"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spcAft>
                <a:spcPct val="0"/>
              </a:spcAft>
              <a:buClrTx/>
              <a:buSzTx/>
              <a:buFontTx/>
              <a:buNone/>
              <a:defRPr kumimoji="1" sz="1200" b="0">
                <a:solidFill>
                  <a:schemeClr val="tx1"/>
                </a:solidFill>
                <a:ea typeface="宋体" pitchFamily="2" charset="-122"/>
              </a:defRPr>
            </a:lvl1pPr>
          </a:lstStyle>
          <a:p>
            <a:endParaRPr lang="zh-CN"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spcAft>
                <a:spcPct val="0"/>
              </a:spcAft>
              <a:buClrTx/>
              <a:buSzTx/>
              <a:buFontTx/>
              <a:buNone/>
              <a:defRPr kumimoji="1" sz="1200" b="0">
                <a:solidFill>
                  <a:schemeClr val="tx1"/>
                </a:solidFill>
                <a:ea typeface="宋体" pitchFamily="2" charset="-122"/>
              </a:defRPr>
            </a:lvl1pPr>
          </a:lstStyle>
          <a:p>
            <a:fld id="{68464F5C-6CFA-413D-B529-68E8E45D458A}" type="slidenum">
              <a:rPr lang="zh-CN" altLang="en-US"/>
              <a:pPr/>
              <a:t>‹#›</a:t>
            </a:fld>
            <a:endParaRPr lang="zh-CN" altLang="zh-CN"/>
          </a:p>
        </p:txBody>
      </p:sp>
    </p:spTree>
    <p:extLst>
      <p:ext uri="{BB962C8B-B14F-4D97-AF65-F5344CB8AC3E}">
        <p14:creationId xmlns:p14="http://schemas.microsoft.com/office/powerpoint/2010/main" val="3766329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spcAft>
                <a:spcPct val="0"/>
              </a:spcAft>
              <a:buClrTx/>
              <a:buSzTx/>
              <a:buFontTx/>
              <a:buNone/>
              <a:defRPr kumimoji="1" sz="1200" b="0">
                <a:solidFill>
                  <a:schemeClr val="tx1"/>
                </a:solidFill>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spcAft>
                <a:spcPct val="0"/>
              </a:spcAft>
              <a:buClrTx/>
              <a:buSzTx/>
              <a:buFontTx/>
              <a:buNone/>
              <a:defRPr kumimoji="1" sz="1200" b="0">
                <a:solidFill>
                  <a:schemeClr val="tx1"/>
                </a:solidFill>
                <a:ea typeface="宋体" pitchFamily="2" charset="-122"/>
              </a:defRPr>
            </a:lvl1pPr>
          </a:lstStyle>
          <a:p>
            <a:endParaRPr lang="zh-CN"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spcAft>
                <a:spcPct val="0"/>
              </a:spcAft>
              <a:buClrTx/>
              <a:buSzTx/>
              <a:buFontTx/>
              <a:buNone/>
              <a:defRPr kumimoji="1" sz="1200" b="0">
                <a:solidFill>
                  <a:schemeClr val="tx1"/>
                </a:solidFill>
                <a:ea typeface="宋体" pitchFamily="2" charset="-122"/>
              </a:defRPr>
            </a:lvl1pPr>
          </a:lstStyle>
          <a:p>
            <a:endParaRPr lang="zh-CN"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spcAft>
                <a:spcPct val="0"/>
              </a:spcAft>
              <a:buClrTx/>
              <a:buSzTx/>
              <a:buFontTx/>
              <a:buNone/>
              <a:defRPr kumimoji="1" sz="1200" b="0">
                <a:solidFill>
                  <a:schemeClr val="tx1"/>
                </a:solidFill>
                <a:ea typeface="宋体" pitchFamily="2" charset="-122"/>
              </a:defRPr>
            </a:lvl1pPr>
          </a:lstStyle>
          <a:p>
            <a:fld id="{28F0013D-B974-4375-970C-DD4C3401CD73}" type="slidenum">
              <a:rPr lang="zh-CN" altLang="en-US"/>
              <a:pPr/>
              <a:t>‹#›</a:t>
            </a:fld>
            <a:endParaRPr lang="zh-CN" altLang="zh-CN"/>
          </a:p>
        </p:txBody>
      </p:sp>
    </p:spTree>
    <p:extLst>
      <p:ext uri="{BB962C8B-B14F-4D97-AF65-F5344CB8AC3E}">
        <p14:creationId xmlns:p14="http://schemas.microsoft.com/office/powerpoint/2010/main" val="39979968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A1A530-C021-4380-B526-B1245138F6FB}" type="slidenum">
              <a:rPr lang="zh-CN" altLang="en-US"/>
              <a:pPr/>
              <a:t>6</a:t>
            </a:fld>
            <a:endParaRPr lang="zh-CN" altLang="zh-CN"/>
          </a:p>
        </p:txBody>
      </p:sp>
      <p:sp>
        <p:nvSpPr>
          <p:cNvPr id="1205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05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317DE-F5F5-4DD6-88CE-969620A3557F}" type="slidenum">
              <a:rPr lang="zh-CN" altLang="en-US"/>
              <a:pPr/>
              <a:t>44</a:t>
            </a:fld>
            <a:endParaRPr lang="zh-CN" altLang="zh-CN"/>
          </a:p>
        </p:txBody>
      </p:sp>
      <p:sp>
        <p:nvSpPr>
          <p:cNvPr id="1452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52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4DF24-3804-4FDC-BE13-D43B966F26CD}" type="slidenum">
              <a:rPr lang="zh-CN" altLang="en-US"/>
              <a:pPr/>
              <a:t>46</a:t>
            </a:fld>
            <a:endParaRPr lang="zh-CN" altLang="zh-CN"/>
          </a:p>
        </p:txBody>
      </p:sp>
      <p:sp>
        <p:nvSpPr>
          <p:cNvPr id="1523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23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a:ea typeface="黑体" pitchFamily="49" charset="-122"/>
              </a:rPr>
              <a:t>8253在</a:t>
            </a:r>
            <a:r>
              <a:rPr lang="en-US" altLang="zh-CN">
                <a:ea typeface="黑体" pitchFamily="49" charset="-122"/>
              </a:rPr>
              <a:t>IBM-PC/XT</a:t>
            </a:r>
            <a:r>
              <a:rPr lang="zh-CN" altLang="en-US">
                <a:ea typeface="黑体" pitchFamily="49" charset="-122"/>
              </a:rPr>
              <a:t>中的应用(口地址40</a:t>
            </a:r>
            <a:r>
              <a:rPr lang="en-US" altLang="zh-CN">
                <a:ea typeface="黑体" pitchFamily="49" charset="-122"/>
              </a:rPr>
              <a:t>H~43H) </a:t>
            </a:r>
            <a:br>
              <a:rPr lang="en-US" altLang="zh-CN">
                <a:ea typeface="黑体" pitchFamily="49" charset="-122"/>
              </a:rPr>
            </a:br>
            <a:r>
              <a:rPr lang="zh-CN" altLang="en-US">
                <a:ea typeface="黑体" pitchFamily="49" charset="-122"/>
              </a:rPr>
              <a:t>三个通道使用情况：</a:t>
            </a:r>
            <a:r>
              <a:rPr lang="zh-CN" altLang="en-US"/>
              <a:t> </a:t>
            </a:r>
            <a:br>
              <a:rPr lang="zh-CN" altLang="en-US"/>
            </a:br>
            <a:endParaRPr lang="zh-CN" altLang="en-US"/>
          </a:p>
          <a:p>
            <a:pPr>
              <a:buFontTx/>
              <a:buChar char="•"/>
            </a:pPr>
            <a:r>
              <a:rPr lang="zh-CN" altLang="en-US"/>
              <a:t>1) 计数器0： </a:t>
            </a:r>
            <a:br>
              <a:rPr lang="zh-CN" altLang="en-US"/>
            </a:br>
            <a:r>
              <a:rPr lang="zh-CN" altLang="en-US"/>
              <a:t>工作方式3，用作定时器，作为系统电子钟的定时基准。</a:t>
            </a:r>
            <a:r>
              <a:rPr lang="en-US" altLang="zh-CN"/>
              <a:t>OUT0</a:t>
            </a:r>
            <a:r>
              <a:rPr lang="zh-CN" altLang="en-US"/>
              <a:t>输出连续方波，作为通道0的 中断请求信号接扫8259的中断请求输入引脚</a:t>
            </a:r>
            <a:r>
              <a:rPr lang="en-US" altLang="zh-CN"/>
              <a:t>IR0.</a:t>
            </a:r>
            <a:r>
              <a:rPr lang="zh-CN" altLang="en-US"/>
              <a:t>计数初值为0(65536)，</a:t>
            </a:r>
            <a:r>
              <a:rPr lang="en-US" altLang="zh-CN"/>
              <a:t>CLK0</a:t>
            </a:r>
            <a:r>
              <a:rPr lang="zh-CN" altLang="en-US"/>
              <a:t>由</a:t>
            </a:r>
            <a:r>
              <a:rPr lang="en-US" altLang="zh-CN"/>
              <a:t>PCLK</a:t>
            </a:r>
            <a:r>
              <a:rPr lang="zh-CN" altLang="en-US"/>
              <a:t>二分频后提供， 4.77</a:t>
            </a:r>
            <a:r>
              <a:rPr lang="en-US" altLang="zh-CN"/>
              <a:t>MHz/4 = 1.19MHz</a:t>
            </a:r>
            <a:br>
              <a:rPr lang="en-US" altLang="zh-CN"/>
            </a:br>
            <a:r>
              <a:rPr lang="zh-CN" altLang="en-US"/>
              <a:t>方波频率 1.19</a:t>
            </a:r>
            <a:r>
              <a:rPr lang="en-US" altLang="zh-CN"/>
              <a:t>MHz/65536 = 18.2Hz, </a:t>
            </a:r>
            <a:br>
              <a:rPr lang="en-US" altLang="zh-CN"/>
            </a:br>
            <a:r>
              <a:rPr lang="zh-CN" altLang="en-US"/>
              <a:t>即每秒产生18.2次0级中断(每隔55</a:t>
            </a:r>
            <a:r>
              <a:rPr lang="en-US" altLang="zh-CN"/>
              <a:t>ms</a:t>
            </a:r>
            <a:r>
              <a:rPr lang="zh-CN" altLang="en-US"/>
              <a:t>产生一次中断)。</a:t>
            </a:r>
            <a:br>
              <a:rPr lang="zh-CN" altLang="en-US"/>
            </a:br>
            <a:r>
              <a:rPr lang="zh-CN" altLang="en-US"/>
              <a:t/>
            </a:r>
            <a:br>
              <a:rPr lang="zh-CN" altLang="en-US"/>
            </a:br>
            <a:endParaRPr lang="zh-CN" altLang="en-US"/>
          </a:p>
          <a:p>
            <a:pPr>
              <a:buFontTx/>
              <a:buChar char="•"/>
            </a:pPr>
            <a:r>
              <a:rPr lang="zh-CN" altLang="en-US"/>
              <a:t>2) 计数器1： </a:t>
            </a:r>
            <a:br>
              <a:rPr lang="zh-CN" altLang="en-US"/>
            </a:br>
            <a:r>
              <a:rPr lang="zh-CN" altLang="en-US"/>
              <a:t>工作方式2，</a:t>
            </a:r>
            <a:r>
              <a:rPr lang="en-US" altLang="zh-CN"/>
              <a:t>CLK1</a:t>
            </a:r>
            <a:r>
              <a:rPr lang="zh-CN" altLang="en-US"/>
              <a:t>为1.19</a:t>
            </a:r>
            <a:r>
              <a:rPr lang="en-US" altLang="zh-CN"/>
              <a:t>MHz,</a:t>
            </a:r>
            <a:r>
              <a:rPr lang="zh-CN" altLang="en-US"/>
              <a:t>初值为18。 </a:t>
            </a:r>
            <a:br>
              <a:rPr lang="zh-CN" altLang="en-US"/>
            </a:br>
            <a:r>
              <a:rPr lang="zh-CN" altLang="en-US"/>
              <a:t>即</a:t>
            </a:r>
            <a:r>
              <a:rPr lang="en-US" altLang="zh-CN"/>
              <a:t>OUT1</a:t>
            </a:r>
            <a:r>
              <a:rPr lang="zh-CN" altLang="en-US"/>
              <a:t>每隔15.12</a:t>
            </a:r>
            <a:r>
              <a:rPr lang="en-US" altLang="zh-CN"/>
              <a:t>ms</a:t>
            </a:r>
            <a:r>
              <a:rPr lang="zh-CN" altLang="en-US"/>
              <a:t>产生一脉宽为840</a:t>
            </a:r>
            <a:r>
              <a:rPr lang="en-US" altLang="zh-CN"/>
              <a:t>ns</a:t>
            </a:r>
            <a:r>
              <a:rPr lang="zh-CN" altLang="en-US"/>
              <a:t>的负脉冲，</a:t>
            </a:r>
            <a:r>
              <a:rPr lang="en-US" altLang="zh-CN"/>
              <a:t>OUT1</a:t>
            </a:r>
            <a:r>
              <a:rPr lang="zh-CN" altLang="en-US"/>
              <a:t>输出经74</a:t>
            </a:r>
            <a:r>
              <a:rPr lang="en-US" altLang="zh-CN"/>
              <a:t>LS74</a:t>
            </a:r>
            <a:r>
              <a:rPr lang="zh-CN" altLang="en-US"/>
              <a:t>锁存后，作为 8237</a:t>
            </a:r>
            <a:r>
              <a:rPr lang="en-US" altLang="zh-CN"/>
              <a:t>DMAC</a:t>
            </a:r>
            <a:r>
              <a:rPr lang="zh-CN" altLang="en-US"/>
              <a:t>通道0的</a:t>
            </a:r>
            <a:r>
              <a:rPr lang="en-US" altLang="zh-CN"/>
              <a:t>DREQ，</a:t>
            </a:r>
            <a:r>
              <a:rPr lang="zh-CN" altLang="en-US"/>
              <a:t>请求输入信号。 </a:t>
            </a:r>
            <a:br>
              <a:rPr lang="zh-CN" altLang="en-US"/>
            </a:br>
            <a:r>
              <a:rPr lang="zh-CN" altLang="en-US"/>
              <a:t>用来控制对动态</a:t>
            </a:r>
            <a:r>
              <a:rPr lang="en-US" altLang="zh-CN"/>
              <a:t>RAM(DRAM)</a:t>
            </a:r>
            <a:r>
              <a:rPr lang="zh-CN" altLang="en-US"/>
              <a:t>的刷新操作。 </a:t>
            </a:r>
            <a:br>
              <a:rPr lang="zh-CN" altLang="en-US"/>
            </a:br>
            <a:r>
              <a:rPr lang="zh-CN" altLang="en-US"/>
              <a:t/>
            </a:r>
            <a:br>
              <a:rPr lang="zh-CN" altLang="en-US"/>
            </a:br>
            <a:endParaRPr lang="zh-CN" altLang="en-US"/>
          </a:p>
          <a:p>
            <a:pPr>
              <a:buFontTx/>
              <a:buChar char="•"/>
            </a:pPr>
            <a:r>
              <a:rPr lang="zh-CN" altLang="en-US"/>
              <a:t>3) 计数器2： </a:t>
            </a:r>
            <a:br>
              <a:rPr lang="zh-CN" altLang="en-US"/>
            </a:br>
            <a:r>
              <a:rPr lang="zh-CN" altLang="en-US"/>
              <a:t>工作方式3,</a:t>
            </a:r>
            <a:r>
              <a:rPr lang="en-US" altLang="zh-CN"/>
              <a:t>CLK2</a:t>
            </a:r>
            <a:r>
              <a:rPr lang="zh-CN" altLang="en-US"/>
              <a:t>为1.19</a:t>
            </a:r>
            <a:r>
              <a:rPr lang="en-US" altLang="zh-CN"/>
              <a:t>MHz,</a:t>
            </a:r>
            <a:r>
              <a:rPr lang="zh-CN" altLang="en-US"/>
              <a:t>初值533</a:t>
            </a:r>
            <a:r>
              <a:rPr lang="en-US" altLang="zh-CN"/>
              <a:t>H。 </a:t>
            </a:r>
            <a:br>
              <a:rPr lang="en-US" altLang="zh-CN"/>
            </a:br>
            <a:r>
              <a:rPr lang="en-US" altLang="zh-CN"/>
              <a:t>OUT2</a:t>
            </a:r>
            <a:r>
              <a:rPr lang="zh-CN" altLang="en-US"/>
              <a:t>引脚输出频率约为894</a:t>
            </a:r>
            <a:r>
              <a:rPr lang="en-US" altLang="zh-CN"/>
              <a:t>Hz</a:t>
            </a:r>
            <a:r>
              <a:rPr lang="zh-CN" altLang="en-US"/>
              <a:t>的方波，驱动扬声器。 </a:t>
            </a: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32887-3FA1-4E42-80D3-DEF149B8BED8}" type="slidenum">
              <a:rPr lang="zh-CN" altLang="en-US"/>
              <a:pPr/>
              <a:t>57</a:t>
            </a:fld>
            <a:endParaRPr lang="zh-CN" altLang="zh-CN"/>
          </a:p>
        </p:txBody>
      </p:sp>
      <p:sp>
        <p:nvSpPr>
          <p:cNvPr id="15810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10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C44FD-B649-4D9E-B183-A576A661AC2B}" type="slidenum">
              <a:rPr lang="zh-CN" altLang="en-US"/>
              <a:pPr/>
              <a:t>58</a:t>
            </a:fld>
            <a:endParaRPr lang="zh-CN" altLang="zh-CN"/>
          </a:p>
        </p:txBody>
      </p:sp>
      <p:sp>
        <p:nvSpPr>
          <p:cNvPr id="15831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31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86C51-AD9C-4DD0-9B04-E105E12E4915}" type="slidenum">
              <a:rPr lang="zh-CN" altLang="en-US"/>
              <a:pPr/>
              <a:t>59</a:t>
            </a:fld>
            <a:endParaRPr lang="zh-CN" altLang="zh-CN"/>
          </a:p>
        </p:txBody>
      </p:sp>
      <p:sp>
        <p:nvSpPr>
          <p:cNvPr id="15851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5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704815-C47F-4F98-82C9-89525FF9BEEA}" type="slidenum">
              <a:rPr lang="zh-CN" altLang="en-US"/>
              <a:pPr/>
              <a:t>60</a:t>
            </a:fld>
            <a:endParaRPr lang="zh-CN" altLang="zh-CN"/>
          </a:p>
        </p:txBody>
      </p:sp>
      <p:sp>
        <p:nvSpPr>
          <p:cNvPr id="15872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7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179A6-0909-47E5-AEC4-CF950BA55B5F}" type="slidenum">
              <a:rPr lang="zh-CN" altLang="en-US"/>
              <a:pPr/>
              <a:t>61</a:t>
            </a:fld>
            <a:endParaRPr lang="zh-CN" altLang="zh-CN"/>
          </a:p>
        </p:txBody>
      </p:sp>
      <p:sp>
        <p:nvSpPr>
          <p:cNvPr id="1589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9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F0C77-CF63-4B57-9CDF-B2475559C0D1}" type="slidenum">
              <a:rPr lang="zh-CN" altLang="en-US"/>
              <a:pPr/>
              <a:t>63</a:t>
            </a:fld>
            <a:endParaRPr lang="zh-CN" altLang="zh-CN"/>
          </a:p>
        </p:txBody>
      </p:sp>
      <p:sp>
        <p:nvSpPr>
          <p:cNvPr id="1591298"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91299"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AA23C5-72D4-4587-B0C5-DCF7A2862D0F}" type="slidenum">
              <a:rPr lang="zh-CN" altLang="en-US"/>
              <a:pPr/>
              <a:t>64</a:t>
            </a:fld>
            <a:endParaRPr lang="zh-CN" altLang="zh-CN"/>
          </a:p>
        </p:txBody>
      </p:sp>
      <p:sp>
        <p:nvSpPr>
          <p:cNvPr id="15933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93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5739C-43D2-4A18-84E3-D2518A4A73E5}" type="slidenum">
              <a:rPr lang="zh-CN" altLang="en-US"/>
              <a:pPr/>
              <a:t>65</a:t>
            </a:fld>
            <a:endParaRPr lang="zh-CN" altLang="zh-CN"/>
          </a:p>
        </p:txBody>
      </p:sp>
      <p:sp>
        <p:nvSpPr>
          <p:cNvPr id="15953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95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A1A530-C021-4380-B526-B1245138F6FB}" type="slidenum">
              <a:rPr lang="zh-CN" altLang="en-US"/>
              <a:pPr/>
              <a:t>7</a:t>
            </a:fld>
            <a:endParaRPr lang="zh-CN" altLang="zh-CN"/>
          </a:p>
        </p:txBody>
      </p:sp>
      <p:sp>
        <p:nvSpPr>
          <p:cNvPr id="1205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05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993665-697E-47D2-B9A3-7357CBEAF8F2}" type="slidenum">
              <a:rPr lang="zh-CN" altLang="en-US"/>
              <a:pPr/>
              <a:t>66</a:t>
            </a:fld>
            <a:endParaRPr lang="zh-CN" altLang="zh-CN"/>
          </a:p>
        </p:txBody>
      </p:sp>
      <p:sp>
        <p:nvSpPr>
          <p:cNvPr id="15974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97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994D1-9502-4914-8B98-12394A1D9327}" type="slidenum">
              <a:rPr lang="zh-CN" altLang="en-US"/>
              <a:pPr/>
              <a:t>67</a:t>
            </a:fld>
            <a:endParaRPr lang="zh-CN" altLang="zh-CN"/>
          </a:p>
        </p:txBody>
      </p:sp>
      <p:sp>
        <p:nvSpPr>
          <p:cNvPr id="15994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99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E96377-7ADD-485A-8E82-427E1F4BB548}" type="slidenum">
              <a:rPr lang="zh-CN" altLang="en-US"/>
              <a:pPr/>
              <a:t>68</a:t>
            </a:fld>
            <a:endParaRPr lang="zh-CN" altLang="zh-CN"/>
          </a:p>
        </p:txBody>
      </p:sp>
      <p:sp>
        <p:nvSpPr>
          <p:cNvPr id="160153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015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58A15-B008-4EFA-AED6-0998875D44A9}" type="slidenum">
              <a:rPr lang="zh-CN" altLang="en-US"/>
              <a:pPr/>
              <a:t>69</a:t>
            </a:fld>
            <a:endParaRPr lang="zh-CN" altLang="zh-CN"/>
          </a:p>
        </p:txBody>
      </p:sp>
      <p:sp>
        <p:nvSpPr>
          <p:cNvPr id="16035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03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ECFFB-E102-4120-9CF9-3111E02E7DB7}" type="slidenum">
              <a:rPr lang="zh-CN" altLang="en-US"/>
              <a:pPr/>
              <a:t>70</a:t>
            </a:fld>
            <a:endParaRPr lang="zh-CN" altLang="zh-CN"/>
          </a:p>
        </p:txBody>
      </p:sp>
      <p:sp>
        <p:nvSpPr>
          <p:cNvPr id="16056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05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3648C-65E4-4EFD-84D2-865DBA1D6EC1}" type="slidenum">
              <a:rPr lang="zh-CN" altLang="en-US"/>
              <a:pPr/>
              <a:t>71</a:t>
            </a:fld>
            <a:endParaRPr lang="zh-CN" altLang="zh-CN"/>
          </a:p>
        </p:txBody>
      </p:sp>
      <p:sp>
        <p:nvSpPr>
          <p:cNvPr id="1607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07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B6B233-7124-4F93-873B-88F18112D74E}" type="slidenum">
              <a:rPr lang="zh-CN" altLang="en-US"/>
              <a:pPr/>
              <a:t>74</a:t>
            </a:fld>
            <a:endParaRPr lang="zh-CN" altLang="zh-CN"/>
          </a:p>
        </p:txBody>
      </p:sp>
      <p:sp>
        <p:nvSpPr>
          <p:cNvPr id="14776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77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1834CE-599F-48FC-8902-6BE3DF36D17C}" type="slidenum">
              <a:rPr lang="zh-CN" altLang="en-US"/>
              <a:pPr/>
              <a:t>75</a:t>
            </a:fld>
            <a:endParaRPr lang="zh-CN" altLang="zh-CN"/>
          </a:p>
        </p:txBody>
      </p:sp>
      <p:sp>
        <p:nvSpPr>
          <p:cNvPr id="14796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79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35C7B-E8E0-456A-9FB0-57A42DF7DBFB}" type="slidenum">
              <a:rPr lang="zh-CN" altLang="en-US"/>
              <a:pPr/>
              <a:t>76</a:t>
            </a:fld>
            <a:endParaRPr lang="zh-CN" altLang="zh-CN"/>
          </a:p>
        </p:txBody>
      </p:sp>
      <p:sp>
        <p:nvSpPr>
          <p:cNvPr id="148275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82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8680A-E362-4820-ADB2-EBDD34E3CBDE}" type="slidenum">
              <a:rPr lang="zh-CN" altLang="en-US"/>
              <a:pPr/>
              <a:t>78</a:t>
            </a:fld>
            <a:endParaRPr lang="zh-CN" altLang="zh-CN"/>
          </a:p>
        </p:txBody>
      </p:sp>
      <p:sp>
        <p:nvSpPr>
          <p:cNvPr id="14858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85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D9C55C-CBC3-4DE2-8165-9E317238F102}" type="slidenum">
              <a:rPr lang="zh-CN" altLang="en-US"/>
              <a:pPr/>
              <a:t>8</a:t>
            </a:fld>
            <a:endParaRPr lang="zh-CN" altLang="zh-CN"/>
          </a:p>
        </p:txBody>
      </p:sp>
      <p:sp>
        <p:nvSpPr>
          <p:cNvPr id="14673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67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7AE5E-825D-4894-A5D5-6F394B4F7D0B}" type="slidenum">
              <a:rPr lang="zh-CN" altLang="en-US"/>
              <a:pPr/>
              <a:t>80</a:t>
            </a:fld>
            <a:endParaRPr lang="zh-CN" altLang="zh-CN"/>
          </a:p>
        </p:txBody>
      </p:sp>
      <p:sp>
        <p:nvSpPr>
          <p:cNvPr id="14909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90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1C7EA-12D1-4DF2-8CED-0CA30D1D8CBF}" type="slidenum">
              <a:rPr lang="zh-CN" altLang="en-US"/>
              <a:pPr/>
              <a:t>83</a:t>
            </a:fld>
            <a:endParaRPr lang="zh-CN" altLang="zh-CN"/>
          </a:p>
        </p:txBody>
      </p:sp>
      <p:sp>
        <p:nvSpPr>
          <p:cNvPr id="15001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001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3651C-E21B-4112-95C5-FA4144A7802C}" type="slidenum">
              <a:rPr lang="zh-CN" altLang="en-US"/>
              <a:pPr/>
              <a:t>85</a:t>
            </a:fld>
            <a:endParaRPr lang="zh-CN" altLang="zh-CN"/>
          </a:p>
        </p:txBody>
      </p:sp>
      <p:sp>
        <p:nvSpPr>
          <p:cNvPr id="1506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06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1F0A3-1956-44ED-97BD-BC3714FDE144}" type="slidenum">
              <a:rPr lang="zh-CN" altLang="en-US"/>
              <a:pPr/>
              <a:t>86</a:t>
            </a:fld>
            <a:endParaRPr lang="zh-CN" altLang="zh-CN"/>
          </a:p>
        </p:txBody>
      </p:sp>
      <p:sp>
        <p:nvSpPr>
          <p:cNvPr id="1508354"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08355"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B17F1-FCAA-453A-A6D0-0DD603BD9B41}" type="slidenum">
              <a:rPr lang="zh-CN" altLang="en-US"/>
              <a:pPr/>
              <a:t>87</a:t>
            </a:fld>
            <a:endParaRPr lang="zh-CN" altLang="zh-CN"/>
          </a:p>
        </p:txBody>
      </p:sp>
      <p:sp>
        <p:nvSpPr>
          <p:cNvPr id="15104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104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09683-A652-4D69-89E6-D0FB49A9DF15}" type="slidenum">
              <a:rPr lang="zh-CN" altLang="en-US"/>
              <a:pPr/>
              <a:t>88</a:t>
            </a:fld>
            <a:endParaRPr lang="zh-CN" altLang="zh-CN"/>
          </a:p>
        </p:txBody>
      </p:sp>
      <p:sp>
        <p:nvSpPr>
          <p:cNvPr id="15124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12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FC661-8E2A-47C7-87CA-D1819783E08D}" type="slidenum">
              <a:rPr lang="zh-CN" altLang="en-US"/>
              <a:pPr/>
              <a:t>90</a:t>
            </a:fld>
            <a:endParaRPr lang="zh-CN" altLang="zh-CN"/>
          </a:p>
        </p:txBody>
      </p:sp>
      <p:sp>
        <p:nvSpPr>
          <p:cNvPr id="15185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185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1C7C3-903F-47DC-984B-A90933526109}" type="slidenum">
              <a:rPr lang="zh-CN" altLang="en-US"/>
              <a:pPr/>
              <a:t>91</a:t>
            </a:fld>
            <a:endParaRPr lang="zh-CN" altLang="zh-CN"/>
          </a:p>
        </p:txBody>
      </p:sp>
      <p:sp>
        <p:nvSpPr>
          <p:cNvPr id="15206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206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A7380-1900-49D2-98AD-2826B1B64972}" type="slidenum">
              <a:rPr lang="zh-CN" altLang="en-US"/>
              <a:pPr/>
              <a:t>92</a:t>
            </a:fld>
            <a:endParaRPr lang="zh-CN" altLang="zh-CN"/>
          </a:p>
        </p:txBody>
      </p:sp>
      <p:sp>
        <p:nvSpPr>
          <p:cNvPr id="15411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41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C04125-E495-4482-8C62-B32A0A8BAB10}" type="slidenum">
              <a:rPr lang="zh-CN" altLang="en-US"/>
              <a:pPr/>
              <a:t>93</a:t>
            </a:fld>
            <a:endParaRPr lang="zh-CN" altLang="zh-CN"/>
          </a:p>
        </p:txBody>
      </p:sp>
      <p:sp>
        <p:nvSpPr>
          <p:cNvPr id="15431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43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6D387-F0CC-4E3F-9949-D587D6947965}" type="slidenum">
              <a:rPr lang="zh-CN" altLang="en-US"/>
              <a:pPr/>
              <a:t>9</a:t>
            </a:fld>
            <a:endParaRPr lang="zh-CN" altLang="zh-CN"/>
          </a:p>
        </p:txBody>
      </p:sp>
      <p:sp>
        <p:nvSpPr>
          <p:cNvPr id="14694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69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843307-0161-4BFE-91BD-03C8A2EB284C}" type="slidenum">
              <a:rPr lang="zh-CN" altLang="en-US"/>
              <a:pPr/>
              <a:t>94</a:t>
            </a:fld>
            <a:endParaRPr lang="zh-CN" altLang="zh-CN"/>
          </a:p>
        </p:txBody>
      </p:sp>
      <p:sp>
        <p:nvSpPr>
          <p:cNvPr id="15452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45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CDC7A-23AC-4BC4-83EA-A8B952CE879F}" type="slidenum">
              <a:rPr lang="zh-CN" altLang="en-US"/>
              <a:pPr/>
              <a:t>96</a:t>
            </a:fld>
            <a:endParaRPr lang="zh-CN" altLang="zh-CN"/>
          </a:p>
        </p:txBody>
      </p:sp>
      <p:sp>
        <p:nvSpPr>
          <p:cNvPr id="1551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51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5FBF9-3224-4401-9F8A-4974A2981B3D}" type="slidenum">
              <a:rPr lang="zh-CN" altLang="en-US"/>
              <a:pPr/>
              <a:t>98</a:t>
            </a:fld>
            <a:endParaRPr lang="zh-CN" altLang="zh-CN"/>
          </a:p>
        </p:txBody>
      </p:sp>
      <p:sp>
        <p:nvSpPr>
          <p:cNvPr id="15544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54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6E846-C01D-40B5-BB6C-AFBA0E08B2A5}" type="slidenum">
              <a:rPr lang="zh-CN" altLang="en-US"/>
              <a:pPr/>
              <a:t>99</a:t>
            </a:fld>
            <a:endParaRPr lang="zh-CN" altLang="zh-CN"/>
          </a:p>
        </p:txBody>
      </p:sp>
      <p:sp>
        <p:nvSpPr>
          <p:cNvPr id="155648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56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94ED4-9E60-40C2-B8B9-AD1E748CE64A}" type="slidenum">
              <a:rPr lang="zh-CN" altLang="en-US"/>
              <a:pPr/>
              <a:t>100</a:t>
            </a:fld>
            <a:endParaRPr lang="zh-CN" altLang="zh-CN"/>
          </a:p>
        </p:txBody>
      </p:sp>
      <p:sp>
        <p:nvSpPr>
          <p:cNvPr id="15585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58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53456-7E7B-4849-9253-E1E0C9324725}" type="slidenum">
              <a:rPr lang="zh-CN" altLang="en-US"/>
              <a:pPr/>
              <a:t>101</a:t>
            </a:fld>
            <a:endParaRPr lang="zh-CN" altLang="zh-CN"/>
          </a:p>
        </p:txBody>
      </p:sp>
      <p:sp>
        <p:nvSpPr>
          <p:cNvPr id="15605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60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CE817-F3FA-44AE-90E3-8ADAB53EACFC}" type="slidenum">
              <a:rPr lang="zh-CN" altLang="en-US"/>
              <a:pPr/>
              <a:t>11</a:t>
            </a:fld>
            <a:endParaRPr lang="zh-CN" altLang="zh-CN"/>
          </a:p>
        </p:txBody>
      </p:sp>
      <p:sp>
        <p:nvSpPr>
          <p:cNvPr id="12113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11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451427-631C-455D-8831-1BF43E3EBFA9}" type="slidenum">
              <a:rPr lang="zh-CN" altLang="en-US"/>
              <a:pPr/>
              <a:t>16</a:t>
            </a:fld>
            <a:endParaRPr lang="zh-CN" altLang="zh-CN"/>
          </a:p>
        </p:txBody>
      </p:sp>
      <p:sp>
        <p:nvSpPr>
          <p:cNvPr id="1284098" name="Rectangle 2"/>
          <p:cNvSpPr>
            <a:spLocks noGrp="1" noRot="1" noChangeAspect="1" noChangeArrowheads="1" noTextEdit="1"/>
          </p:cNvSpPr>
          <p:nvPr>
            <p:ph type="sldImg"/>
          </p:nvPr>
        </p:nvSpPr>
        <p:spPr>
          <a:ln/>
        </p:spPr>
      </p:sp>
      <p:sp>
        <p:nvSpPr>
          <p:cNvPr id="12840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526B9A-3D56-4F33-8531-92695262513B}" type="slidenum">
              <a:rPr lang="zh-CN" altLang="en-US"/>
              <a:pPr/>
              <a:t>19</a:t>
            </a:fld>
            <a:endParaRPr lang="zh-CN" altLang="zh-CN"/>
          </a:p>
        </p:txBody>
      </p:sp>
      <p:sp>
        <p:nvSpPr>
          <p:cNvPr id="12257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5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44FDC-4CA1-40E2-80ED-3AC2CE5EFF26}" type="slidenum">
              <a:rPr lang="zh-CN" altLang="en-US"/>
              <a:pPr/>
              <a:t>33</a:t>
            </a:fld>
            <a:endParaRPr lang="zh-CN" altLang="zh-CN"/>
          </a:p>
        </p:txBody>
      </p:sp>
      <p:sp>
        <p:nvSpPr>
          <p:cNvPr id="15155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15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03249-4A5A-4D29-AC54-C7EC4B321E27}" type="slidenum">
              <a:rPr lang="zh-CN" altLang="en-US"/>
              <a:pPr/>
              <a:t>36</a:t>
            </a:fld>
            <a:endParaRPr lang="zh-CN" altLang="zh-CN"/>
          </a:p>
        </p:txBody>
      </p:sp>
      <p:sp>
        <p:nvSpPr>
          <p:cNvPr id="12482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48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646793"/>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effectLst/>
                <a:latin typeface="Arial" pitchFamily="34" charset="0"/>
                <a:ea typeface="幼圆" pitchFamily="49" charset="-122"/>
                <a:cs typeface="Arial" pitchFamily="34" charset="0"/>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25000"/>
              </a:lnSpc>
              <a:spcBef>
                <a:spcPts val="1200"/>
              </a:spcBef>
              <a:spcAft>
                <a:spcPts val="0"/>
              </a:spcAft>
              <a:defRPr sz="2400" b="0">
                <a:solidFill>
                  <a:srgbClr val="0000CC"/>
                </a:solidFill>
                <a:latin typeface="Arial" pitchFamily="34" charset="0"/>
                <a:ea typeface="幼圆" pitchFamily="49" charset="-122"/>
                <a:cs typeface="Arial" pitchFamily="34" charset="0"/>
              </a:defRPr>
            </a:lvl1pPr>
            <a:lvl2pPr>
              <a:lnSpc>
                <a:spcPct val="125000"/>
              </a:lnSpc>
              <a:spcBef>
                <a:spcPts val="1200"/>
              </a:spcBef>
              <a:spcAft>
                <a:spcPts val="0"/>
              </a:spcAft>
              <a:defRPr sz="2400" b="0">
                <a:solidFill>
                  <a:srgbClr val="0000CC"/>
                </a:solidFill>
                <a:latin typeface="Arial" pitchFamily="34" charset="0"/>
                <a:ea typeface="幼圆" pitchFamily="49" charset="-122"/>
                <a:cs typeface="Arial" pitchFamily="34" charset="0"/>
              </a:defRPr>
            </a:lvl2p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1346928890"/>
      </p:ext>
    </p:extLst>
  </p:cSld>
  <p:clrMapOvr>
    <a:masterClrMapping/>
  </p:clrMapOvr>
  <p:transition spd="med">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5645668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control" Target="../activeX/activeX1.xml"/><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bwMode="auto">
          <a:xfrm>
            <a:off x="467544" y="15875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439747" name="Rectangle 3"/>
          <p:cNvSpPr>
            <a:spLocks noGrp="1" noChangeArrowheads="1"/>
          </p:cNvSpPr>
          <p:nvPr>
            <p:ph type="body" idx="1"/>
          </p:nvPr>
        </p:nvSpPr>
        <p:spPr bwMode="auto">
          <a:xfrm>
            <a:off x="467544" y="980728"/>
            <a:ext cx="8136904"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439749" name="Rectangle 5"/>
          <p:cNvSpPr>
            <a:spLocks noChangeArrowheads="1"/>
          </p:cNvSpPr>
          <p:nvPr/>
        </p:nvSpPr>
        <p:spPr bwMode="auto">
          <a:xfrm>
            <a:off x="3840163"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39750" name="Rectangle 6"/>
          <p:cNvSpPr>
            <a:spLocks noChangeArrowheads="1"/>
          </p:cNvSpPr>
          <p:nvPr/>
        </p:nvSpPr>
        <p:spPr bwMode="auto">
          <a:xfrm>
            <a:off x="3840163"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439760" name="Picture 16" descr="LINE036"/>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3025" y="730250"/>
            <a:ext cx="67310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9761" name="Picture 17" descr="LINE036"/>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39975" y="6199188"/>
            <a:ext cx="6731000" cy="1857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8316416" y="6384925"/>
            <a:ext cx="720080" cy="428451"/>
          </a:xfrm>
          <a:prstGeom prst="rect">
            <a:avLst/>
          </a:prstGeom>
          <a:noFill/>
        </p:spPr>
        <p:txBody>
          <a:bodyPr wrap="square" rtlCol="0">
            <a:spAutoFit/>
          </a:bodyPr>
          <a:lstStyle/>
          <a:p>
            <a:fld id="{C6A84331-3FBC-45CA-9CD3-3439CEB8CF0D}" type="slidenum">
              <a:rPr lang="zh-CN" altLang="en-US" b="0" smtClean="0">
                <a:solidFill>
                  <a:srgbClr val="0000CC"/>
                </a:solidFill>
                <a:latin typeface="Arial" pitchFamily="34" charset="0"/>
                <a:ea typeface="幼圆" pitchFamily="49" charset="-122"/>
                <a:cs typeface="Arial" pitchFamily="34" charset="0"/>
              </a:rPr>
              <a:t>‹#›</a:t>
            </a:fld>
            <a:endParaRPr lang="zh-CN" altLang="en-US" b="0" dirty="0">
              <a:solidFill>
                <a:srgbClr val="0000CC"/>
              </a:solidFill>
              <a:latin typeface="Arial" pitchFamily="34" charset="0"/>
              <a:ea typeface="幼圆" pitchFamily="49" charset="-122"/>
              <a:cs typeface="Arial" pitchFamily="34" charset="0"/>
            </a:endParaRPr>
          </a:p>
        </p:txBody>
      </p:sp>
    </p:spTree>
    <p:controls>
      <mc:AlternateContent xmlns:mc="http://schemas.openxmlformats.org/markup-compatibility/2006">
        <mc:Choice xmlns:v="urn:schemas-microsoft-com:vml" Requires="v">
          <p:control spid="1439790" name="ShockwaveFlash1" r:id="rId5" imgW="685714" imgH="304923"/>
        </mc:Choice>
        <mc:Fallback>
          <p:control name="ShockwaveFlash1" r:id="rId5" imgW="685714" imgH="304923">
            <p:pic>
              <p:nvPicPr>
                <p:cNvPr id="0" name="ShockwaveFlash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8458200" y="0"/>
                  <a:ext cx="685800" cy="304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62" r:id="rId1"/>
    <p:sldLayoutId id="2147483657" r:id="rId2"/>
  </p:sldLayoutIdLst>
  <p:transition spd="med">
    <p:random/>
  </p:transition>
  <p:timing>
    <p:tnLst>
      <p:par>
        <p:cTn id="1" dur="indefinite" restart="never" nodeType="tmRoot"/>
      </p:par>
    </p:tnLst>
  </p:timing>
  <p:txStyles>
    <p:titleStyle>
      <a:lvl1pPr algn="l" rtl="0" fontAlgn="base">
        <a:spcBef>
          <a:spcPct val="0"/>
        </a:spcBef>
        <a:spcAft>
          <a:spcPct val="0"/>
        </a:spcAft>
        <a:defRPr sz="2800" b="0">
          <a:solidFill>
            <a:srgbClr val="0000CC"/>
          </a:solidFill>
          <a:effectLst/>
          <a:latin typeface="+mj-lt"/>
          <a:ea typeface="+mj-ea"/>
          <a:cs typeface="+mj-cs"/>
        </a:defRPr>
      </a:lvl1pPr>
      <a:lvl2pPr algn="l" rtl="0" fontAlgn="base">
        <a:spcBef>
          <a:spcPct val="0"/>
        </a:spcBef>
        <a:spcAft>
          <a:spcPct val="0"/>
        </a:spcAft>
        <a:defRPr sz="2800" b="1">
          <a:solidFill>
            <a:srgbClr val="003366"/>
          </a:solidFill>
          <a:effectLst>
            <a:outerShdw blurRad="38100" dist="38100" dir="2700000" algn="tl">
              <a:srgbClr val="C0C0C0"/>
            </a:outerShdw>
          </a:effectLst>
          <a:latin typeface="Times New Roman" pitchFamily="18" charset="0"/>
          <a:ea typeface="楷体_GB2312" pitchFamily="49" charset="-122"/>
        </a:defRPr>
      </a:lvl2pPr>
      <a:lvl3pPr algn="l" rtl="0" fontAlgn="base">
        <a:spcBef>
          <a:spcPct val="0"/>
        </a:spcBef>
        <a:spcAft>
          <a:spcPct val="0"/>
        </a:spcAft>
        <a:defRPr sz="2800" b="1">
          <a:solidFill>
            <a:srgbClr val="003366"/>
          </a:solidFill>
          <a:effectLst>
            <a:outerShdw blurRad="38100" dist="38100" dir="2700000" algn="tl">
              <a:srgbClr val="C0C0C0"/>
            </a:outerShdw>
          </a:effectLst>
          <a:latin typeface="Times New Roman" pitchFamily="18" charset="0"/>
          <a:ea typeface="楷体_GB2312" pitchFamily="49" charset="-122"/>
        </a:defRPr>
      </a:lvl3pPr>
      <a:lvl4pPr algn="l" rtl="0" fontAlgn="base">
        <a:spcBef>
          <a:spcPct val="0"/>
        </a:spcBef>
        <a:spcAft>
          <a:spcPct val="0"/>
        </a:spcAft>
        <a:defRPr sz="2800" b="1">
          <a:solidFill>
            <a:srgbClr val="003366"/>
          </a:solidFill>
          <a:effectLst>
            <a:outerShdw blurRad="38100" dist="38100" dir="2700000" algn="tl">
              <a:srgbClr val="C0C0C0"/>
            </a:outerShdw>
          </a:effectLst>
          <a:latin typeface="Times New Roman" pitchFamily="18" charset="0"/>
          <a:ea typeface="楷体_GB2312" pitchFamily="49" charset="-122"/>
        </a:defRPr>
      </a:lvl4pPr>
      <a:lvl5pPr algn="l" rtl="0" fontAlgn="base">
        <a:spcBef>
          <a:spcPct val="0"/>
        </a:spcBef>
        <a:spcAft>
          <a:spcPct val="0"/>
        </a:spcAft>
        <a:defRPr sz="2800" b="1">
          <a:solidFill>
            <a:srgbClr val="003366"/>
          </a:solidFill>
          <a:effectLst>
            <a:outerShdw blurRad="38100" dist="38100" dir="2700000" algn="tl">
              <a:srgbClr val="C0C0C0"/>
            </a:outerShdw>
          </a:effectLst>
          <a:latin typeface="Times New Roman" pitchFamily="18" charset="0"/>
          <a:ea typeface="楷体_GB2312" pitchFamily="49" charset="-122"/>
        </a:defRPr>
      </a:lvl5pPr>
      <a:lvl6pPr marL="457200" algn="l" rtl="0" fontAlgn="base">
        <a:spcBef>
          <a:spcPct val="0"/>
        </a:spcBef>
        <a:spcAft>
          <a:spcPct val="0"/>
        </a:spcAft>
        <a:defRPr sz="2800" b="1">
          <a:solidFill>
            <a:srgbClr val="003366"/>
          </a:solidFill>
          <a:effectLst>
            <a:outerShdw blurRad="38100" dist="38100" dir="2700000" algn="tl">
              <a:srgbClr val="C0C0C0"/>
            </a:outerShdw>
          </a:effectLst>
          <a:latin typeface="Times New Roman" pitchFamily="18" charset="0"/>
          <a:ea typeface="楷体_GB2312" pitchFamily="49" charset="-122"/>
        </a:defRPr>
      </a:lvl6pPr>
      <a:lvl7pPr marL="914400" algn="l" rtl="0" fontAlgn="base">
        <a:spcBef>
          <a:spcPct val="0"/>
        </a:spcBef>
        <a:spcAft>
          <a:spcPct val="0"/>
        </a:spcAft>
        <a:defRPr sz="2800" b="1">
          <a:solidFill>
            <a:srgbClr val="003366"/>
          </a:solidFill>
          <a:effectLst>
            <a:outerShdw blurRad="38100" dist="38100" dir="2700000" algn="tl">
              <a:srgbClr val="C0C0C0"/>
            </a:outerShdw>
          </a:effectLst>
          <a:latin typeface="Times New Roman" pitchFamily="18" charset="0"/>
          <a:ea typeface="楷体_GB2312" pitchFamily="49" charset="-122"/>
        </a:defRPr>
      </a:lvl7pPr>
      <a:lvl8pPr marL="1371600" algn="l" rtl="0" fontAlgn="base">
        <a:spcBef>
          <a:spcPct val="0"/>
        </a:spcBef>
        <a:spcAft>
          <a:spcPct val="0"/>
        </a:spcAft>
        <a:defRPr sz="2800" b="1">
          <a:solidFill>
            <a:srgbClr val="003366"/>
          </a:solidFill>
          <a:effectLst>
            <a:outerShdw blurRad="38100" dist="38100" dir="2700000" algn="tl">
              <a:srgbClr val="C0C0C0"/>
            </a:outerShdw>
          </a:effectLst>
          <a:latin typeface="Times New Roman" pitchFamily="18" charset="0"/>
          <a:ea typeface="楷体_GB2312" pitchFamily="49" charset="-122"/>
        </a:defRPr>
      </a:lvl8pPr>
      <a:lvl9pPr marL="1828800" algn="l" rtl="0" fontAlgn="base">
        <a:spcBef>
          <a:spcPct val="0"/>
        </a:spcBef>
        <a:spcAft>
          <a:spcPct val="0"/>
        </a:spcAft>
        <a:defRPr sz="2800" b="1">
          <a:solidFill>
            <a:srgbClr val="003366"/>
          </a:solidFill>
          <a:effectLst>
            <a:outerShdw blurRad="38100" dist="38100" dir="2700000" algn="tl">
              <a:srgbClr val="C0C0C0"/>
            </a:outerShdw>
          </a:effectLst>
          <a:latin typeface="Times New Roman" pitchFamily="18" charset="0"/>
          <a:ea typeface="楷体_GB2312" pitchFamily="49" charset="-122"/>
        </a:defRPr>
      </a:lvl9pPr>
    </p:titleStyle>
    <p:bodyStyle>
      <a:lvl1pPr algn="l" rtl="0" fontAlgn="base">
        <a:spcBef>
          <a:spcPct val="70000"/>
        </a:spcBef>
        <a:spcAft>
          <a:spcPct val="10000"/>
        </a:spcAft>
        <a:buClr>
          <a:schemeClr val="accent1"/>
        </a:buClr>
        <a:buSzPct val="50000"/>
        <a:buFont typeface="Monotype Sorts" charset="2"/>
        <a:defRPr sz="2400" b="0">
          <a:solidFill>
            <a:srgbClr val="0000CC"/>
          </a:solidFill>
          <a:latin typeface="+mn-lt"/>
          <a:ea typeface="+mn-ea"/>
          <a:cs typeface="+mn-cs"/>
        </a:defRPr>
      </a:lvl1pPr>
      <a:lvl2pPr marL="742950" indent="-285750" algn="l" rtl="0" fontAlgn="base">
        <a:spcBef>
          <a:spcPct val="50000"/>
        </a:spcBef>
        <a:spcAft>
          <a:spcPct val="10000"/>
        </a:spcAft>
        <a:buClr>
          <a:srgbClr val="003366"/>
        </a:buClr>
        <a:buSzPct val="75000"/>
        <a:buFont typeface="Wingdings" pitchFamily="2" charset="2"/>
        <a:defRPr>
          <a:solidFill>
            <a:schemeClr val="tx1"/>
          </a:solidFill>
          <a:latin typeface="Arial" pitchFamily="34" charset="0"/>
          <a:ea typeface="宋体" pitchFamily="2" charset="-122"/>
        </a:defRPr>
      </a:lvl2pPr>
      <a:lvl3pPr marL="1143000" indent="-228600" algn="l" rtl="0" fontAlgn="base">
        <a:spcBef>
          <a:spcPct val="50000"/>
        </a:spcBef>
        <a:spcAft>
          <a:spcPct val="10000"/>
        </a:spcAft>
        <a:buClr>
          <a:srgbClr val="003366"/>
        </a:buClr>
        <a:buSzPct val="75000"/>
        <a:buChar char="—"/>
        <a:defRPr>
          <a:solidFill>
            <a:schemeClr val="tx1"/>
          </a:solidFill>
          <a:latin typeface="Arial" pitchFamily="34" charset="0"/>
          <a:ea typeface="宋体" pitchFamily="2" charset="-122"/>
        </a:defRPr>
      </a:lvl3pPr>
      <a:lvl4pPr marL="1600200" indent="-228600" algn="l" rtl="0" fontAlgn="base">
        <a:spcBef>
          <a:spcPct val="20000"/>
        </a:spcBef>
        <a:spcAft>
          <a:spcPct val="0"/>
        </a:spcAft>
        <a:buChar char="–"/>
        <a:defRPr sz="2000">
          <a:solidFill>
            <a:schemeClr val="tx1"/>
          </a:solidFill>
          <a:latin typeface="+mn-lt"/>
          <a:ea typeface="宋体" pitchFamily="2" charset="-122"/>
        </a:defRPr>
      </a:lvl4pPr>
      <a:lvl5pPr marL="2057400" indent="-228600" algn="l" rtl="0" fontAlgn="base">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bwMode="auto">
          <a:xfrm>
            <a:off x="1116013" y="2708275"/>
            <a:ext cx="673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微机原理及接口技术</a:t>
            </a:r>
          </a:p>
        </p:txBody>
      </p:sp>
      <p:pic>
        <p:nvPicPr>
          <p:cNvPr id="4099" name="Picture 6"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247900"/>
            <a:ext cx="6731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descr="LINE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722688"/>
            <a:ext cx="673100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3621339"/>
      </p:ext>
    </p:extLst>
  </p:cSld>
  <p:clrMap bg1="lt1" tx1="dk1" bg2="lt2" tx2="dk2" accent1="accent1" accent2="accent2" accent3="accent3" accent4="accent4" accent5="accent5" accent6="accent6" hlink="hlink" folHlink="folHlink"/>
  <p:sldLayoutIdLst>
    <p:sldLayoutId id="2147483666" r:id="rId1"/>
  </p:sldLayoutIdLst>
  <p:transition/>
  <p:timing>
    <p:tnLst>
      <p:par>
        <p:cTn id="1" dur="indefinite" restart="never" nodeType="tmRoot"/>
      </p:par>
    </p:tnLst>
  </p:timing>
  <p:txStyles>
    <p:titleStyle>
      <a:lvl1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1pPr>
      <a:lvl2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2pPr>
      <a:lvl3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3pPr>
      <a:lvl4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4pPr>
      <a:lvl5pPr algn="ctr" rtl="0" eaLnBrk="0" fontAlgn="base" hangingPunct="0">
        <a:spcBef>
          <a:spcPct val="0"/>
        </a:spcBef>
        <a:spcAft>
          <a:spcPct val="0"/>
        </a:spcAft>
        <a:defRPr sz="4800">
          <a:solidFill>
            <a:srgbClr val="0000FF"/>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2800" b="1">
          <a:solidFill>
            <a:schemeClr val="accent2"/>
          </a:solidFill>
          <a:latin typeface="Arial" charset="0"/>
          <a:ea typeface="宋体" pitchFamily="2" charset="-122"/>
        </a:defRPr>
      </a:lvl6pPr>
      <a:lvl7pPr marL="914400" algn="l" rtl="0" fontAlgn="base">
        <a:spcBef>
          <a:spcPct val="0"/>
        </a:spcBef>
        <a:spcAft>
          <a:spcPct val="0"/>
        </a:spcAft>
        <a:defRPr sz="2800" b="1">
          <a:solidFill>
            <a:schemeClr val="accent2"/>
          </a:solidFill>
          <a:latin typeface="Arial" charset="0"/>
          <a:ea typeface="宋体" pitchFamily="2" charset="-122"/>
        </a:defRPr>
      </a:lvl7pPr>
      <a:lvl8pPr marL="1371600" algn="l" rtl="0" fontAlgn="base">
        <a:spcBef>
          <a:spcPct val="0"/>
        </a:spcBef>
        <a:spcAft>
          <a:spcPct val="0"/>
        </a:spcAft>
        <a:defRPr sz="2800" b="1">
          <a:solidFill>
            <a:schemeClr val="accent2"/>
          </a:solidFill>
          <a:latin typeface="Arial" charset="0"/>
          <a:ea typeface="宋体" pitchFamily="2" charset="-122"/>
        </a:defRPr>
      </a:lvl8pPr>
      <a:lvl9pPr marL="1828800" algn="l" rtl="0" fontAlgn="base">
        <a:spcBef>
          <a:spcPct val="0"/>
        </a:spcBef>
        <a:spcAft>
          <a:spcPct val="0"/>
        </a:spcAft>
        <a:defRPr sz="2800" b="1">
          <a:solidFill>
            <a:schemeClr val="accent2"/>
          </a:solidFill>
          <a:latin typeface="Arial" charset="0"/>
          <a:ea typeface="宋体" pitchFamily="2" charset="-122"/>
        </a:defRPr>
      </a:lvl9pPr>
    </p:titleStyle>
    <p:bodyStyle>
      <a:lvl1pPr marL="342900" indent="-342900" algn="just" rtl="0" eaLnBrk="0" fontAlgn="base" hangingPunct="0">
        <a:spcBef>
          <a:spcPct val="20000"/>
        </a:spcBef>
        <a:spcAft>
          <a:spcPct val="0"/>
        </a:spcAft>
        <a:buBlip>
          <a:blip r:embed="rId4"/>
        </a:buBlip>
        <a:defRPr sz="3200">
          <a:solidFill>
            <a:schemeClr val="accent2"/>
          </a:solidFill>
          <a:latin typeface="+mn-lt"/>
          <a:ea typeface="+mn-ea"/>
          <a:cs typeface="+mn-cs"/>
        </a:defRPr>
      </a:lvl1pPr>
      <a:lvl2pPr marL="742950" indent="-285750" algn="just" rtl="0" eaLnBrk="0" fontAlgn="base" hangingPunct="0">
        <a:spcBef>
          <a:spcPct val="20000"/>
        </a:spcBef>
        <a:spcAft>
          <a:spcPct val="0"/>
        </a:spcAft>
        <a:buBlip>
          <a:blip r:embed="rId5"/>
        </a:buBlip>
        <a:defRPr sz="2800" b="1">
          <a:solidFill>
            <a:schemeClr val="tx1"/>
          </a:solidFill>
          <a:latin typeface="+mn-lt"/>
          <a:ea typeface="+mj-ea"/>
        </a:defRPr>
      </a:lvl2pPr>
      <a:lvl3pPr marL="1143000" indent="-228600" algn="just" rtl="0" eaLnBrk="0" fontAlgn="base" hangingPunct="0">
        <a:spcBef>
          <a:spcPct val="20000"/>
        </a:spcBef>
        <a:spcAft>
          <a:spcPct val="0"/>
        </a:spcAft>
        <a:buChar char="•"/>
        <a:defRPr sz="2400">
          <a:solidFill>
            <a:schemeClr val="tx1"/>
          </a:solidFill>
          <a:latin typeface="+mn-lt"/>
          <a:ea typeface="+mj-ea"/>
        </a:defRPr>
      </a:lvl3pPr>
      <a:lvl4pPr marL="1600200" indent="-228600" algn="just" rtl="0" eaLnBrk="0" fontAlgn="base" hangingPunct="0">
        <a:spcBef>
          <a:spcPct val="20000"/>
        </a:spcBef>
        <a:spcAft>
          <a:spcPct val="0"/>
        </a:spcAft>
        <a:buChar char="–"/>
        <a:defRPr sz="2000">
          <a:solidFill>
            <a:schemeClr val="tx1"/>
          </a:solidFill>
          <a:latin typeface="+mn-lt"/>
          <a:ea typeface="+mj-ea"/>
        </a:defRPr>
      </a:lvl4pPr>
      <a:lvl5pPr marL="2057400" indent="-228600" algn="just" rtl="0" eaLnBrk="0" fontAlgn="base" hangingPunct="0">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slide" Target="slide3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slide" Target="slide7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slide" Target="slide7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0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slide" Target="slide82.xml"/><Relationship Id="rId4" Type="http://schemas.openxmlformats.org/officeDocument/2006/relationships/image" Target="../media/image23.gif"/></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slide" Target="slide84.xml"/><Relationship Id="rId4" Type="http://schemas.openxmlformats.org/officeDocument/2006/relationships/slide" Target="slide58.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slide" Target="slide58.xml"/><Relationship Id="rId7" Type="http://schemas.openxmlformats.org/officeDocument/2006/relationships/image" Target="../media/image15.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slide" Target="slide86.xml"/><Relationship Id="rId5" Type="http://schemas.openxmlformats.org/officeDocument/2006/relationships/slide" Target="slide13.xml"/><Relationship Id="rId4" Type="http://schemas.openxmlformats.org/officeDocument/2006/relationships/image" Target="../media/image23.gif"/></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38.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slide" Target="slide8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slide" Target="slide89.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slide" Target="slide90.xml"/><Relationship Id="rId4" Type="http://schemas.openxmlformats.org/officeDocument/2006/relationships/image" Target="../media/image23.gif"/></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20.xml"/><Relationship Id="rId7" Type="http://schemas.openxmlformats.org/officeDocument/2006/relationships/slide" Target="slide31.xml"/><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27.xml"/><Relationship Id="rId4" Type="http://schemas.openxmlformats.org/officeDocument/2006/relationships/slide" Target="slide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9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audio" Target="file:///D:\myppts\jsjyl\&#22914;&#26524;&#20877;&#22238;&#21040;&#20174;&#21069;.mid" TargetMode="External"/><Relationship Id="rId6" Type="http://schemas.openxmlformats.org/officeDocument/2006/relationships/slide" Target="slide52.xml"/><Relationship Id="rId5" Type="http://schemas.openxmlformats.org/officeDocument/2006/relationships/image" Target="../media/image50.png"/><Relationship Id="rId4" Type="http://schemas.openxmlformats.org/officeDocument/2006/relationships/image" Target="&#22270;6&#12290;14PC&#31995;&#21015;&#26426;&#23450;&#26102;&#31995;&#32479;&#32467;&#26500;&#26694;&#22270;.tif" TargetMode="External"/></Relationships>
</file>

<file path=ppt/slides/_rels/slide46.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Layout" Target="../slideLayouts/slideLayout1.xml"/><Relationship Id="rId1" Type="http://schemas.openxmlformats.org/officeDocument/2006/relationships/audio" Target="file:///D:\myppts\jsjyl\&#22914;&#26524;&#20877;&#22238;&#21040;&#20174;&#21069;.mid" TargetMode="External"/><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slide" Target="slide25.xml"/><Relationship Id="rId4" Type="http://schemas.openxmlformats.org/officeDocument/2006/relationships/slide" Target="slide27.xml"/></Relationships>
</file>

<file path=ppt/slides/_rels/slide5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708275"/>
            <a:ext cx="7128792" cy="792163"/>
          </a:xfrm>
        </p:spPr>
        <p:txBody>
          <a:bodyPr/>
          <a:lstStyle/>
          <a:p>
            <a:r>
              <a:rPr lang="zh-CN" altLang="en-US" dirty="0">
                <a:solidFill>
                  <a:schemeClr val="accent1"/>
                </a:solidFill>
              </a:rPr>
              <a:t>第</a:t>
            </a:r>
            <a:r>
              <a:rPr lang="en-US" altLang="zh-CN" dirty="0" smtClean="0">
                <a:solidFill>
                  <a:schemeClr val="accent1"/>
                </a:solidFill>
              </a:rPr>
              <a:t>8</a:t>
            </a:r>
            <a:r>
              <a:rPr lang="zh-CN" altLang="en-US" dirty="0" smtClean="0">
                <a:solidFill>
                  <a:schemeClr val="accent1"/>
                </a:solidFill>
              </a:rPr>
              <a:t>章</a:t>
            </a:r>
            <a:r>
              <a:rPr lang="en-US" altLang="zh-CN" dirty="0" smtClean="0">
                <a:solidFill>
                  <a:schemeClr val="accent1"/>
                </a:solidFill>
              </a:rPr>
              <a:t>   </a:t>
            </a:r>
            <a:r>
              <a:rPr lang="zh-CN" altLang="en-US" dirty="0">
                <a:solidFill>
                  <a:schemeClr val="accent1"/>
                </a:solidFill>
              </a:rPr>
              <a:t>定时计数控制</a:t>
            </a:r>
            <a:r>
              <a:rPr lang="zh-CN" altLang="en-US" dirty="0" smtClean="0">
                <a:solidFill>
                  <a:schemeClr val="accent1"/>
                </a:solidFill>
              </a:rPr>
              <a:t>接口</a:t>
            </a:r>
            <a:endParaRPr lang="zh-CN" altLang="en-US" dirty="0">
              <a:solidFill>
                <a:schemeClr val="accent1"/>
              </a:solidFill>
            </a:endParaRPr>
          </a:p>
        </p:txBody>
      </p:sp>
    </p:spTree>
    <p:extLst>
      <p:ext uri="{BB962C8B-B14F-4D97-AF65-F5344CB8AC3E}">
        <p14:creationId xmlns:p14="http://schemas.microsoft.com/office/powerpoint/2010/main" val="368553160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6" name="Rectangle 2"/>
          <p:cNvSpPr>
            <a:spLocks noGrp="1" noChangeArrowheads="1"/>
          </p:cNvSpPr>
          <p:nvPr>
            <p:ph type="title"/>
          </p:nvPr>
        </p:nvSpPr>
        <p:spPr/>
        <p:txBody>
          <a:bodyPr/>
          <a:lstStyle/>
          <a:p>
            <a:r>
              <a:rPr lang="en-US" altLang="zh-CN" dirty="0"/>
              <a:t>8.1  </a:t>
            </a:r>
            <a:r>
              <a:rPr lang="zh-CN" altLang="en-US" dirty="0"/>
              <a:t>可编程定时器/计数器8254</a:t>
            </a:r>
          </a:p>
        </p:txBody>
      </p:sp>
      <p:sp>
        <p:nvSpPr>
          <p:cNvPr id="1465347" name="Rectangle 3"/>
          <p:cNvSpPr>
            <a:spLocks noGrp="1" noChangeArrowheads="1"/>
          </p:cNvSpPr>
          <p:nvPr>
            <p:ph type="body" idx="1"/>
          </p:nvPr>
        </p:nvSpPr>
        <p:spPr>
          <a:xfrm>
            <a:off x="603150" y="1052736"/>
            <a:ext cx="7929289" cy="2015554"/>
          </a:xfrm>
          <a:noFill/>
          <a:ln w="76200" cmpd="tri">
            <a:noFill/>
            <a:miter lim="800000"/>
            <a:headEnd/>
            <a:tailEnd/>
          </a:ln>
          <a:effectLst/>
        </p:spPr>
        <p:txBody>
          <a:bodyPr/>
          <a:lstStyle/>
          <a:p>
            <a:pPr algn="just"/>
            <a:r>
              <a:rPr lang="zh-CN" altLang="en-US" b="0" dirty="0"/>
              <a:t>本节</a:t>
            </a:r>
            <a:r>
              <a:rPr lang="zh-CN" altLang="en-US" b="0" dirty="0" smtClean="0"/>
              <a:t>介绍 </a:t>
            </a:r>
            <a:r>
              <a:rPr lang="en-US" altLang="zh-CN" b="0" dirty="0" smtClean="0"/>
              <a:t>Intel 8254 </a:t>
            </a:r>
            <a:r>
              <a:rPr lang="zh-CN" altLang="en-US" b="0" dirty="0" smtClean="0"/>
              <a:t>定时</a:t>
            </a:r>
            <a:r>
              <a:rPr lang="en-US" altLang="zh-CN" b="0" dirty="0" smtClean="0"/>
              <a:t>/</a:t>
            </a:r>
            <a:r>
              <a:rPr lang="zh-CN" altLang="en-US" b="0" dirty="0" smtClean="0"/>
              <a:t>计数器</a:t>
            </a:r>
            <a:r>
              <a:rPr lang="zh-CN" altLang="en-US" b="0" dirty="0"/>
              <a:t>芯片，它是一种能够完成上述功能的可编程器件。早期的</a:t>
            </a:r>
            <a:r>
              <a:rPr lang="en-US" altLang="zh-CN" b="0" dirty="0"/>
              <a:t>PC</a:t>
            </a:r>
            <a:r>
              <a:rPr lang="zh-CN" altLang="en-US" b="0" dirty="0"/>
              <a:t>机中</a:t>
            </a:r>
            <a:r>
              <a:rPr lang="zh-CN" altLang="en-US" b="0" dirty="0" smtClean="0"/>
              <a:t>使用 </a:t>
            </a:r>
            <a:r>
              <a:rPr lang="en-US" altLang="zh-CN" b="0" dirty="0" smtClean="0"/>
              <a:t>Intel 8253 (2MHz) </a:t>
            </a:r>
            <a:r>
              <a:rPr lang="zh-CN" altLang="en-US" b="0" dirty="0" smtClean="0"/>
              <a:t>作为</a:t>
            </a:r>
            <a:r>
              <a:rPr lang="zh-CN" altLang="en-US" b="0" dirty="0"/>
              <a:t>系统的定时／计数器，</a:t>
            </a:r>
            <a:r>
              <a:rPr lang="zh-CN" altLang="en-US" dirty="0"/>
              <a:t>现代</a:t>
            </a:r>
            <a:r>
              <a:rPr lang="zh-CN" altLang="en-US" dirty="0" smtClean="0"/>
              <a:t>微机中采用的 </a:t>
            </a:r>
            <a:r>
              <a:rPr lang="en-US" altLang="zh-CN" dirty="0" smtClean="0"/>
              <a:t>Intel 8254 (10MHz)</a:t>
            </a:r>
            <a:r>
              <a:rPr lang="zh-CN" altLang="en-US" b="0" dirty="0" smtClean="0"/>
              <a:t>是</a:t>
            </a:r>
            <a:r>
              <a:rPr lang="zh-CN" altLang="en-US" b="0" dirty="0"/>
              <a:t>它的增强型。</a:t>
            </a:r>
          </a:p>
        </p:txBody>
      </p:sp>
      <p:pic>
        <p:nvPicPr>
          <p:cNvPr id="1465349" name="Picture 5" descr="8253"/>
          <p:cNvPicPr>
            <a:picLocks noChangeAspect="1" noChangeArrowheads="1"/>
          </p:cNvPicPr>
          <p:nvPr/>
        </p:nvPicPr>
        <p:blipFill>
          <a:blip r:embed="rId2" cstate="print">
            <a:clrChange>
              <a:clrFrom>
                <a:srgbClr val="DDE1EA"/>
              </a:clrFrom>
              <a:clrTo>
                <a:srgbClr val="DDE1EA">
                  <a:alpha val="0"/>
                </a:srgbClr>
              </a:clrTo>
            </a:clrChange>
            <a:extLst>
              <a:ext uri="{28A0092B-C50C-407E-A947-70E740481C1C}">
                <a14:useLocalDpi xmlns:a14="http://schemas.microsoft.com/office/drawing/2010/main" val="0"/>
              </a:ext>
            </a:extLst>
          </a:blip>
          <a:srcRect/>
          <a:stretch>
            <a:fillRect/>
          </a:stretch>
        </p:blipFill>
        <p:spPr bwMode="auto">
          <a:xfrm>
            <a:off x="4788024" y="3861048"/>
            <a:ext cx="4027815" cy="2188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p:cNvSpPr>
            <a:spLocks noGrp="1" noChangeArrowheads="1"/>
          </p:cNvSpPr>
          <p:nvPr>
            <p:ph type="body" idx="1"/>
          </p:nvPr>
        </p:nvSpPr>
        <p:spPr>
          <a:xfrm>
            <a:off x="152400" y="1052513"/>
            <a:ext cx="8610600" cy="1512391"/>
          </a:xfrm>
        </p:spPr>
        <p:txBody>
          <a:bodyPr/>
          <a:lstStyle/>
          <a:p>
            <a:pPr marL="533400" indent="-533400" algn="just"/>
            <a:r>
              <a:rPr lang="zh-CN" altLang="en-US" b="0" dirty="0"/>
              <a:t>例2:  设8254端口地址为3</a:t>
            </a:r>
            <a:r>
              <a:rPr lang="en-US" altLang="zh-CN" b="0" dirty="0"/>
              <a:t>FF0H～3FF3H，</a:t>
            </a:r>
            <a:r>
              <a:rPr lang="zh-CN" altLang="en-US" b="0" dirty="0"/>
              <a:t>要求计数器2工作在方式5，二进制计数，初值为2</a:t>
            </a:r>
            <a:r>
              <a:rPr lang="en-US" altLang="zh-CN" b="0" dirty="0"/>
              <a:t>F30H。</a:t>
            </a:r>
            <a:r>
              <a:rPr lang="zh-CN" altLang="en-US" b="0" dirty="0"/>
              <a:t>试按上述要求完成8254的初始化。</a:t>
            </a:r>
          </a:p>
        </p:txBody>
      </p:sp>
      <p:pic>
        <p:nvPicPr>
          <p:cNvPr id="1557507" name="Picture 3" descr="计数器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971800"/>
            <a:ext cx="8229600" cy="1776413"/>
          </a:xfrm>
          <a:prstGeom prst="rect">
            <a:avLst/>
          </a:prstGeom>
          <a:noFill/>
          <a:extLst>
            <a:ext uri="{909E8E84-426E-40DD-AFC4-6F175D3DCCD1}">
              <a14:hiddenFill xmlns:a14="http://schemas.microsoft.com/office/drawing/2010/main">
                <a:solidFill>
                  <a:srgbClr val="FFFFFF"/>
                </a:solidFill>
              </a14:hiddenFill>
            </a:ext>
          </a:extLst>
        </p:spPr>
      </p:pic>
      <p:sp>
        <p:nvSpPr>
          <p:cNvPr id="1557508" name="Text Box 4">
            <a:hlinkClick r:id="rId4" action="ppaction://hlinksldjump"/>
          </p:cNvPr>
          <p:cNvSpPr txBox="1">
            <a:spLocks noChangeArrowheads="1"/>
          </p:cNvSpPr>
          <p:nvPr/>
        </p:nvSpPr>
        <p:spPr bwMode="auto">
          <a:xfrm>
            <a:off x="7315200" y="5516563"/>
            <a:ext cx="1600200" cy="533400"/>
          </a:xfrm>
          <a:prstGeom prst="rect">
            <a:avLst/>
          </a:prstGeom>
          <a:solidFill>
            <a:schemeClr val="hlink"/>
          </a:solidFill>
          <a:ln w="76200" cmpd="tri">
            <a:solidFill>
              <a:srgbClr val="FFFF00"/>
            </a:solidFill>
            <a:miter lim="800000"/>
            <a:headEnd/>
            <a:tailEnd/>
          </a:ln>
          <a:effectLst>
            <a:outerShdw dist="35921" dir="2700000" algn="ctr" rotWithShape="0">
              <a:schemeClr val="tx1"/>
            </a:outerShdw>
          </a:effectLst>
        </p:spPr>
        <p:txBody>
          <a:bodyPr>
            <a:spAutoFit/>
          </a:bodyPr>
          <a:lstStyle/>
          <a:p>
            <a:pPr eaLnBrk="0" hangingPunct="0">
              <a:lnSpc>
                <a:spcPct val="100000"/>
              </a:lnSpc>
              <a:spcBef>
                <a:spcPct val="0"/>
              </a:spcBef>
              <a:spcAft>
                <a:spcPct val="0"/>
              </a:spcAft>
              <a:buClrTx/>
              <a:buSzTx/>
              <a:buFontTx/>
              <a:buNone/>
            </a:pPr>
            <a:r>
              <a:rPr lang="zh-CN" altLang="en-US">
                <a:solidFill>
                  <a:srgbClr val="FFFF00"/>
                </a:solidFill>
              </a:rPr>
              <a:t>初始化</a:t>
            </a:r>
          </a:p>
        </p:txBody>
      </p:sp>
    </p:spTree>
  </p:cSld>
  <p:clrMapOvr>
    <a:masterClrMapping/>
  </p:clrMapOvr>
  <p:transition spd="med">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554" name="Rectangle 1026"/>
          <p:cNvSpPr>
            <a:spLocks noGrp="1" noChangeArrowheads="1"/>
          </p:cNvSpPr>
          <p:nvPr>
            <p:ph type="body" idx="1"/>
          </p:nvPr>
        </p:nvSpPr>
        <p:spPr>
          <a:xfrm>
            <a:off x="381000" y="1052513"/>
            <a:ext cx="8305800" cy="4876800"/>
          </a:xfrm>
          <a:ln w="76200" cmpd="tri">
            <a:noFill/>
            <a:miter lim="800000"/>
            <a:headEnd/>
            <a:tailEnd/>
          </a:ln>
        </p:spPr>
        <p:txBody>
          <a:bodyPr/>
          <a:lstStyle/>
          <a:p>
            <a:pPr marL="533400" indent="-533400" algn="just"/>
            <a:r>
              <a:rPr lang="zh-CN" altLang="en-US" sz="2000"/>
              <a:t>初始化程序如下：</a:t>
            </a:r>
          </a:p>
          <a:p>
            <a:pPr marL="533400" indent="-533400" algn="just"/>
            <a:r>
              <a:rPr lang="en-US" altLang="zh-CN" sz="2000"/>
              <a:t>MOV		DX，3FF3H		；DX</a:t>
            </a:r>
            <a:r>
              <a:rPr lang="zh-CN" altLang="en-US" sz="2000"/>
              <a:t>指向控制端口</a:t>
            </a:r>
          </a:p>
          <a:p>
            <a:pPr marL="533400" indent="-533400" algn="just"/>
            <a:r>
              <a:rPr lang="en-US" altLang="zh-CN" sz="2000"/>
              <a:t>MOV		AL，0BAH		；</a:t>
            </a:r>
            <a:r>
              <a:rPr lang="zh-CN" altLang="en-US" sz="2000"/>
              <a:t>控制字</a:t>
            </a:r>
          </a:p>
          <a:p>
            <a:pPr marL="533400" indent="-533400" algn="just"/>
            <a:r>
              <a:rPr lang="en-US" altLang="zh-CN" sz="2000"/>
              <a:t>OUT		DX，AL</a:t>
            </a:r>
          </a:p>
          <a:p>
            <a:pPr marL="533400" indent="-533400" algn="just"/>
            <a:r>
              <a:rPr lang="en-US" altLang="zh-CN" sz="2000"/>
              <a:t>MOV		DX，3FF2H		；DX</a:t>
            </a:r>
            <a:r>
              <a:rPr lang="zh-CN" altLang="en-US" sz="2000"/>
              <a:t>指向通道2</a:t>
            </a:r>
          </a:p>
          <a:p>
            <a:pPr marL="533400" indent="-533400" algn="just"/>
            <a:r>
              <a:rPr lang="en-US" altLang="zh-CN" sz="2000"/>
              <a:t>MOV		AL，30H		；</a:t>
            </a:r>
            <a:r>
              <a:rPr lang="zh-CN" altLang="en-US" sz="2000"/>
              <a:t>写初值低8位</a:t>
            </a:r>
          </a:p>
          <a:p>
            <a:pPr marL="533400" indent="-533400" algn="just"/>
            <a:r>
              <a:rPr lang="en-US" altLang="zh-CN" sz="2000"/>
              <a:t>OUT		DX，AL</a:t>
            </a:r>
          </a:p>
          <a:p>
            <a:pPr marL="533400" indent="-533400" algn="just"/>
            <a:r>
              <a:rPr lang="en-US" altLang="zh-CN" sz="2000"/>
              <a:t>MOV		AL，2FH		；</a:t>
            </a:r>
            <a:r>
              <a:rPr lang="zh-CN" altLang="en-US" sz="2000"/>
              <a:t>写初值高8位</a:t>
            </a:r>
          </a:p>
          <a:p>
            <a:pPr marL="533400" indent="-533400" algn="just"/>
            <a:r>
              <a:rPr lang="en-US" altLang="zh-CN" sz="2000"/>
              <a:t>OUT		DX，AL</a:t>
            </a:r>
            <a:endParaRPr lang="zh-CN" altLang="en-US" sz="2000"/>
          </a:p>
        </p:txBody>
      </p:sp>
    </p:spTree>
  </p:cSld>
  <p:clrMapOvr>
    <a:masterClrMapping/>
  </p:clrMapOvr>
  <p:transition spd="med">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ChangeArrowheads="1"/>
          </p:cNvSpPr>
          <p:nvPr>
            <p:ph type="title"/>
          </p:nvPr>
        </p:nvSpPr>
        <p:spPr/>
        <p:txBody>
          <a:bodyPr/>
          <a:lstStyle/>
          <a:p>
            <a:r>
              <a:rPr lang="en-US" altLang="zh-CN" dirty="0"/>
              <a:t>IBM PC/AT</a:t>
            </a:r>
            <a:r>
              <a:rPr lang="zh-CN" altLang="en-US" dirty="0"/>
              <a:t>主机板的</a:t>
            </a:r>
            <a:r>
              <a:rPr lang="en-US" altLang="zh-CN" dirty="0"/>
              <a:t>I/O</a:t>
            </a:r>
            <a:r>
              <a:rPr lang="zh-CN" altLang="en-US" dirty="0"/>
              <a:t>译码电路</a:t>
            </a:r>
          </a:p>
        </p:txBody>
      </p:sp>
      <p:grpSp>
        <p:nvGrpSpPr>
          <p:cNvPr id="1612803" name="Group 3"/>
          <p:cNvGrpSpPr>
            <a:grpSpLocks/>
          </p:cNvGrpSpPr>
          <p:nvPr/>
        </p:nvGrpSpPr>
        <p:grpSpPr bwMode="auto">
          <a:xfrm>
            <a:off x="-61938" y="1197618"/>
            <a:ext cx="8305801" cy="4609290"/>
            <a:chOff x="96" y="935"/>
            <a:chExt cx="5131" cy="2843"/>
          </a:xfrm>
        </p:grpSpPr>
        <p:sp>
          <p:nvSpPr>
            <p:cNvPr id="1612804" name="Rectangle 4"/>
            <p:cNvSpPr>
              <a:spLocks noChangeArrowheads="1"/>
            </p:cNvSpPr>
            <p:nvPr/>
          </p:nvSpPr>
          <p:spPr bwMode="auto">
            <a:xfrm>
              <a:off x="3342" y="3408"/>
              <a:ext cx="1885"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lnSpc>
                  <a:spcPct val="100000"/>
                </a:lnSpc>
                <a:spcBef>
                  <a:spcPts val="200"/>
                </a:spcBef>
                <a:spcAft>
                  <a:spcPct val="0"/>
                </a:spcAft>
                <a:buClrTx/>
                <a:buSzTx/>
                <a:buFontTx/>
                <a:buNone/>
              </a:pPr>
              <a:r>
                <a:rPr lang="zh-CN" altLang="en-US" b="0" dirty="0">
                  <a:solidFill>
                    <a:srgbClr val="0000CC"/>
                  </a:solidFill>
                </a:rPr>
                <a:t>接口芯片内部译码</a:t>
              </a:r>
            </a:p>
          </p:txBody>
        </p:sp>
        <p:sp>
          <p:nvSpPr>
            <p:cNvPr id="1612805" name="Rectangle 5"/>
            <p:cNvSpPr>
              <a:spLocks noChangeArrowheads="1"/>
            </p:cNvSpPr>
            <p:nvPr/>
          </p:nvSpPr>
          <p:spPr bwMode="auto">
            <a:xfrm>
              <a:off x="658" y="3408"/>
              <a:ext cx="907"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buFontTx/>
                <a:buNone/>
              </a:pPr>
              <a:r>
                <a:rPr lang="en-US" altLang="zh-CN" dirty="0">
                  <a:solidFill>
                    <a:srgbClr val="0000CC"/>
                  </a:solidFill>
                  <a:ea typeface="宋体" pitchFamily="2" charset="-122"/>
                </a:rPr>
                <a:t>A</a:t>
              </a:r>
              <a:r>
                <a:rPr lang="en-US" altLang="zh-CN" baseline="-25000" dirty="0">
                  <a:solidFill>
                    <a:srgbClr val="0000CC"/>
                  </a:solidFill>
                  <a:ea typeface="宋体" pitchFamily="2" charset="-122"/>
                </a:rPr>
                <a:t>0</a:t>
              </a:r>
              <a:r>
                <a:rPr lang="zh-CN" altLang="en-US" dirty="0">
                  <a:solidFill>
                    <a:srgbClr val="0000CC"/>
                  </a:solidFill>
                  <a:ea typeface="宋体" pitchFamily="2" charset="-122"/>
                </a:rPr>
                <a:t>～</a:t>
              </a:r>
              <a:r>
                <a:rPr lang="en-US" altLang="zh-CN" dirty="0">
                  <a:solidFill>
                    <a:srgbClr val="0000CC"/>
                  </a:solidFill>
                  <a:ea typeface="宋体" pitchFamily="2" charset="-122"/>
                </a:rPr>
                <a:t>A</a:t>
              </a:r>
              <a:r>
                <a:rPr lang="en-US" altLang="zh-CN" baseline="-25000" dirty="0">
                  <a:solidFill>
                    <a:srgbClr val="0000CC"/>
                  </a:solidFill>
                  <a:ea typeface="宋体" pitchFamily="2" charset="-122"/>
                </a:rPr>
                <a:t>4</a:t>
              </a:r>
              <a:endParaRPr lang="en-US" altLang="zh-CN" dirty="0">
                <a:solidFill>
                  <a:srgbClr val="0000CC"/>
                </a:solidFill>
                <a:ea typeface="宋体" pitchFamily="2" charset="-122"/>
              </a:endParaRPr>
            </a:p>
          </p:txBody>
        </p:sp>
        <p:sp>
          <p:nvSpPr>
            <p:cNvPr id="1612806" name="Rectangle 6"/>
            <p:cNvSpPr>
              <a:spLocks noChangeArrowheads="1"/>
            </p:cNvSpPr>
            <p:nvPr/>
          </p:nvSpPr>
          <p:spPr bwMode="auto">
            <a:xfrm>
              <a:off x="3571" y="1204"/>
              <a:ext cx="1575" cy="2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lnSpc>
                  <a:spcPct val="100000"/>
                </a:lnSpc>
                <a:spcBef>
                  <a:spcPts val="200"/>
                </a:spcBef>
                <a:spcAft>
                  <a:spcPct val="0"/>
                </a:spcAft>
                <a:buClrTx/>
                <a:buSzTx/>
                <a:buFontTx/>
                <a:buNone/>
              </a:pPr>
              <a:r>
                <a:rPr lang="en-US" altLang="zh-CN" b="0" dirty="0">
                  <a:solidFill>
                    <a:srgbClr val="0000CC"/>
                  </a:solidFill>
                </a:rPr>
                <a:t>DMA</a:t>
              </a:r>
              <a:r>
                <a:rPr lang="zh-CN" altLang="en-US" b="0" dirty="0">
                  <a:solidFill>
                    <a:srgbClr val="0000CC"/>
                  </a:solidFill>
                </a:rPr>
                <a:t>控制器</a:t>
              </a:r>
              <a:r>
                <a:rPr lang="en-US" altLang="zh-CN" b="0" dirty="0">
                  <a:solidFill>
                    <a:srgbClr val="0000CC"/>
                  </a:solidFill>
                </a:rPr>
                <a:t>1</a:t>
              </a:r>
            </a:p>
            <a:p>
              <a:pPr algn="l" eaLnBrk="0" hangingPunct="0">
                <a:lnSpc>
                  <a:spcPct val="100000"/>
                </a:lnSpc>
                <a:spcBef>
                  <a:spcPts val="200"/>
                </a:spcBef>
                <a:spcAft>
                  <a:spcPct val="0"/>
                </a:spcAft>
                <a:buClrTx/>
                <a:buSzTx/>
                <a:buFontTx/>
                <a:buNone/>
              </a:pPr>
              <a:r>
                <a:rPr lang="zh-CN" altLang="en-US" b="0" dirty="0">
                  <a:solidFill>
                    <a:srgbClr val="0000CC"/>
                  </a:solidFill>
                </a:rPr>
                <a:t>中断控制器</a:t>
              </a:r>
              <a:r>
                <a:rPr lang="en-US" altLang="zh-CN" b="0" dirty="0">
                  <a:solidFill>
                    <a:srgbClr val="0000CC"/>
                  </a:solidFill>
                </a:rPr>
                <a:t>1</a:t>
              </a:r>
            </a:p>
            <a:p>
              <a:pPr algn="l" eaLnBrk="0" hangingPunct="0">
                <a:lnSpc>
                  <a:spcPct val="100000"/>
                </a:lnSpc>
                <a:spcBef>
                  <a:spcPts val="200"/>
                </a:spcBef>
                <a:spcAft>
                  <a:spcPct val="0"/>
                </a:spcAft>
                <a:buClrTx/>
                <a:buSzTx/>
                <a:buFontTx/>
                <a:buNone/>
              </a:pPr>
              <a:r>
                <a:rPr lang="zh-CN" altLang="en-US" b="0" dirty="0">
                  <a:solidFill>
                    <a:srgbClr val="FF0000"/>
                  </a:solidFill>
                </a:rPr>
                <a:t>定时计数器</a:t>
              </a:r>
            </a:p>
            <a:p>
              <a:pPr algn="l" eaLnBrk="0" hangingPunct="0">
                <a:lnSpc>
                  <a:spcPct val="100000"/>
                </a:lnSpc>
                <a:spcBef>
                  <a:spcPts val="200"/>
                </a:spcBef>
                <a:spcAft>
                  <a:spcPct val="0"/>
                </a:spcAft>
                <a:buClrTx/>
                <a:buSzTx/>
                <a:buFontTx/>
                <a:buNone/>
              </a:pPr>
              <a:r>
                <a:rPr lang="zh-CN" altLang="en-US" b="0" dirty="0">
                  <a:solidFill>
                    <a:srgbClr val="0000CC"/>
                  </a:solidFill>
                </a:rPr>
                <a:t>并行接口电路</a:t>
              </a:r>
            </a:p>
            <a:p>
              <a:pPr algn="l" eaLnBrk="0" hangingPunct="0">
                <a:lnSpc>
                  <a:spcPct val="100000"/>
                </a:lnSpc>
                <a:spcBef>
                  <a:spcPts val="200"/>
                </a:spcBef>
                <a:spcAft>
                  <a:spcPct val="0"/>
                </a:spcAft>
                <a:buClrTx/>
                <a:buSzTx/>
                <a:buFontTx/>
                <a:buNone/>
              </a:pPr>
              <a:r>
                <a:rPr lang="en-US" altLang="zh-CN" b="0" dirty="0">
                  <a:solidFill>
                    <a:srgbClr val="0000CC"/>
                  </a:solidFill>
                </a:rPr>
                <a:t>DMA</a:t>
              </a:r>
              <a:r>
                <a:rPr lang="zh-CN" altLang="en-US" b="0" dirty="0">
                  <a:solidFill>
                    <a:srgbClr val="0000CC"/>
                  </a:solidFill>
                </a:rPr>
                <a:t>页面寄存器</a:t>
              </a:r>
            </a:p>
            <a:p>
              <a:pPr algn="l" eaLnBrk="0" hangingPunct="0">
                <a:lnSpc>
                  <a:spcPct val="100000"/>
                </a:lnSpc>
                <a:spcBef>
                  <a:spcPts val="200"/>
                </a:spcBef>
                <a:spcAft>
                  <a:spcPct val="0"/>
                </a:spcAft>
                <a:buClrTx/>
                <a:buSzTx/>
                <a:buFontTx/>
                <a:buNone/>
              </a:pPr>
              <a:r>
                <a:rPr lang="zh-CN" altLang="en-US" b="0" dirty="0">
                  <a:solidFill>
                    <a:srgbClr val="0000CC"/>
                  </a:solidFill>
                </a:rPr>
                <a:t>中断控制器</a:t>
              </a:r>
              <a:r>
                <a:rPr lang="en-US" altLang="zh-CN" b="0" dirty="0">
                  <a:solidFill>
                    <a:srgbClr val="0000CC"/>
                  </a:solidFill>
                </a:rPr>
                <a:t>2</a:t>
              </a:r>
            </a:p>
            <a:p>
              <a:pPr algn="l" eaLnBrk="0" hangingPunct="0">
                <a:lnSpc>
                  <a:spcPct val="100000"/>
                </a:lnSpc>
                <a:spcBef>
                  <a:spcPts val="200"/>
                </a:spcBef>
                <a:spcAft>
                  <a:spcPct val="0"/>
                </a:spcAft>
                <a:buClrTx/>
                <a:buSzTx/>
                <a:buFontTx/>
                <a:buNone/>
              </a:pPr>
              <a:r>
                <a:rPr lang="en-US" altLang="zh-CN" b="0" dirty="0">
                  <a:solidFill>
                    <a:srgbClr val="0000CC"/>
                  </a:solidFill>
                </a:rPr>
                <a:t>DMA</a:t>
              </a:r>
              <a:r>
                <a:rPr lang="zh-CN" altLang="en-US" b="0" dirty="0">
                  <a:solidFill>
                    <a:srgbClr val="0000CC"/>
                  </a:solidFill>
                </a:rPr>
                <a:t>控制器</a:t>
              </a:r>
              <a:r>
                <a:rPr lang="en-US" altLang="zh-CN" b="0" dirty="0">
                  <a:solidFill>
                    <a:srgbClr val="0000CC"/>
                  </a:solidFill>
                </a:rPr>
                <a:t>2</a:t>
              </a:r>
            </a:p>
            <a:p>
              <a:pPr algn="l" eaLnBrk="0" hangingPunct="0">
                <a:lnSpc>
                  <a:spcPct val="100000"/>
                </a:lnSpc>
                <a:spcBef>
                  <a:spcPts val="200"/>
                </a:spcBef>
                <a:spcAft>
                  <a:spcPct val="0"/>
                </a:spcAft>
                <a:buClrTx/>
                <a:buSzTx/>
                <a:buFontTx/>
                <a:buNone/>
              </a:pPr>
              <a:r>
                <a:rPr lang="zh-CN" altLang="en-US" b="0" dirty="0">
                  <a:solidFill>
                    <a:srgbClr val="0000CC"/>
                  </a:solidFill>
                </a:rPr>
                <a:t>协处理器</a:t>
              </a:r>
            </a:p>
          </p:txBody>
        </p:sp>
        <p:sp>
          <p:nvSpPr>
            <p:cNvPr id="1612807" name="Rectangle 7"/>
            <p:cNvSpPr>
              <a:spLocks noChangeArrowheads="1"/>
            </p:cNvSpPr>
            <p:nvPr/>
          </p:nvSpPr>
          <p:spPr bwMode="auto">
            <a:xfrm>
              <a:off x="1063" y="1245"/>
              <a:ext cx="522" cy="1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lnSpc>
                  <a:spcPct val="100000"/>
                </a:lnSpc>
                <a:spcBef>
                  <a:spcPct val="0"/>
                </a:spcBef>
                <a:spcAft>
                  <a:spcPct val="0"/>
                </a:spcAft>
                <a:buClrTx/>
                <a:buSzTx/>
                <a:buFontTx/>
                <a:buNone/>
              </a:pPr>
              <a:r>
                <a:rPr lang="en-US" altLang="zh-CN" dirty="0">
                  <a:solidFill>
                    <a:srgbClr val="0000CC"/>
                  </a:solidFill>
                  <a:ea typeface="宋体" pitchFamily="2" charset="-122"/>
                </a:rPr>
                <a:t>A</a:t>
              </a:r>
              <a:r>
                <a:rPr lang="en-US" altLang="zh-CN" baseline="-25000" dirty="0">
                  <a:solidFill>
                    <a:srgbClr val="0000CC"/>
                  </a:solidFill>
                  <a:ea typeface="宋体" pitchFamily="2" charset="-122"/>
                </a:rPr>
                <a:t>5</a:t>
              </a:r>
              <a:endParaRPr lang="en-US" altLang="zh-CN" dirty="0">
                <a:solidFill>
                  <a:srgbClr val="0000CC"/>
                </a:solidFill>
                <a:ea typeface="宋体" pitchFamily="2" charset="-122"/>
              </a:endParaRPr>
            </a:p>
            <a:p>
              <a:pPr algn="r" eaLnBrk="0" hangingPunct="0">
                <a:lnSpc>
                  <a:spcPct val="100000"/>
                </a:lnSpc>
                <a:spcBef>
                  <a:spcPct val="0"/>
                </a:spcBef>
                <a:spcAft>
                  <a:spcPct val="0"/>
                </a:spcAft>
                <a:buClrTx/>
                <a:buSzTx/>
                <a:buFontTx/>
                <a:buNone/>
              </a:pPr>
              <a:r>
                <a:rPr lang="en-US" altLang="zh-CN" dirty="0">
                  <a:solidFill>
                    <a:srgbClr val="0000CC"/>
                  </a:solidFill>
                  <a:ea typeface="宋体" pitchFamily="2" charset="-122"/>
                </a:rPr>
                <a:t>A</a:t>
              </a:r>
              <a:r>
                <a:rPr lang="en-US" altLang="zh-CN" baseline="-25000" dirty="0">
                  <a:solidFill>
                    <a:srgbClr val="0000CC"/>
                  </a:solidFill>
                  <a:ea typeface="宋体" pitchFamily="2" charset="-122"/>
                </a:rPr>
                <a:t>6</a:t>
              </a:r>
              <a:endParaRPr lang="en-US" altLang="zh-CN" dirty="0">
                <a:solidFill>
                  <a:srgbClr val="0000CC"/>
                </a:solidFill>
                <a:ea typeface="宋体" pitchFamily="2" charset="-122"/>
              </a:endParaRPr>
            </a:p>
            <a:p>
              <a:pPr algn="r" eaLnBrk="0" hangingPunct="0">
                <a:lnSpc>
                  <a:spcPct val="100000"/>
                </a:lnSpc>
                <a:spcBef>
                  <a:spcPts val="100"/>
                </a:spcBef>
                <a:spcAft>
                  <a:spcPct val="0"/>
                </a:spcAft>
                <a:buClrTx/>
                <a:buSzTx/>
                <a:buFontTx/>
                <a:buNone/>
              </a:pPr>
              <a:r>
                <a:rPr lang="en-US" altLang="zh-CN" dirty="0">
                  <a:solidFill>
                    <a:srgbClr val="0000CC"/>
                  </a:solidFill>
                  <a:ea typeface="宋体" pitchFamily="2" charset="-122"/>
                </a:rPr>
                <a:t>A</a:t>
              </a:r>
              <a:r>
                <a:rPr lang="en-US" altLang="zh-CN" baseline="-25000" dirty="0">
                  <a:solidFill>
                    <a:srgbClr val="0000CC"/>
                  </a:solidFill>
                  <a:ea typeface="宋体" pitchFamily="2" charset="-122"/>
                </a:rPr>
                <a:t>7</a:t>
              </a:r>
              <a:endParaRPr lang="en-US" altLang="zh-CN" dirty="0">
                <a:solidFill>
                  <a:srgbClr val="0000CC"/>
                </a:solidFill>
                <a:ea typeface="宋体" pitchFamily="2" charset="-122"/>
              </a:endParaRPr>
            </a:p>
            <a:p>
              <a:pPr algn="r" eaLnBrk="0" hangingPunct="0">
                <a:lnSpc>
                  <a:spcPct val="100000"/>
                </a:lnSpc>
                <a:spcBef>
                  <a:spcPts val="1500"/>
                </a:spcBef>
                <a:spcAft>
                  <a:spcPct val="0"/>
                </a:spcAft>
                <a:buClrTx/>
                <a:buSzTx/>
                <a:buFontTx/>
                <a:buNone/>
              </a:pPr>
              <a:r>
                <a:rPr lang="en-US" altLang="zh-CN" dirty="0">
                  <a:solidFill>
                    <a:srgbClr val="0000CC"/>
                  </a:solidFill>
                  <a:ea typeface="宋体" pitchFamily="2" charset="-122"/>
                </a:rPr>
                <a:t>A</a:t>
              </a:r>
              <a:r>
                <a:rPr lang="en-US" altLang="zh-CN" baseline="-25000" dirty="0">
                  <a:solidFill>
                    <a:srgbClr val="0000CC"/>
                  </a:solidFill>
                  <a:ea typeface="宋体" pitchFamily="2" charset="-122"/>
                </a:rPr>
                <a:t>8</a:t>
              </a:r>
              <a:endParaRPr lang="en-US" altLang="zh-CN" dirty="0">
                <a:solidFill>
                  <a:srgbClr val="0000CC"/>
                </a:solidFill>
                <a:ea typeface="宋体" pitchFamily="2" charset="-122"/>
              </a:endParaRPr>
            </a:p>
            <a:p>
              <a:pPr algn="r" eaLnBrk="0" hangingPunct="0">
                <a:lnSpc>
                  <a:spcPct val="100000"/>
                </a:lnSpc>
                <a:spcBef>
                  <a:spcPts val="300"/>
                </a:spcBef>
                <a:spcAft>
                  <a:spcPct val="0"/>
                </a:spcAft>
                <a:buClrTx/>
                <a:buSzTx/>
                <a:buFontTx/>
                <a:buNone/>
              </a:pPr>
              <a:r>
                <a:rPr lang="en-US" altLang="zh-CN" dirty="0">
                  <a:solidFill>
                    <a:srgbClr val="0000CC"/>
                  </a:solidFill>
                  <a:ea typeface="宋体" pitchFamily="2" charset="-122"/>
                </a:rPr>
                <a:t>A</a:t>
              </a:r>
              <a:r>
                <a:rPr lang="en-US" altLang="zh-CN" baseline="-25000" dirty="0">
                  <a:solidFill>
                    <a:srgbClr val="0000CC"/>
                  </a:solidFill>
                  <a:ea typeface="宋体" pitchFamily="2" charset="-122"/>
                </a:rPr>
                <a:t>9</a:t>
              </a:r>
              <a:endParaRPr lang="en-US" altLang="zh-CN" dirty="0">
                <a:solidFill>
                  <a:srgbClr val="0000CC"/>
                </a:solidFill>
                <a:ea typeface="宋体" pitchFamily="2" charset="-122"/>
              </a:endParaRPr>
            </a:p>
            <a:p>
              <a:pPr algn="r" eaLnBrk="0" hangingPunct="0">
                <a:lnSpc>
                  <a:spcPct val="100000"/>
                </a:lnSpc>
                <a:spcBef>
                  <a:spcPct val="0"/>
                </a:spcBef>
                <a:spcAft>
                  <a:spcPct val="0"/>
                </a:spcAft>
                <a:buClrTx/>
                <a:buSzTx/>
                <a:buFontTx/>
                <a:buNone/>
              </a:pPr>
              <a:endParaRPr lang="zh-CN" altLang="en-US" dirty="0">
                <a:solidFill>
                  <a:schemeClr val="tx1"/>
                </a:solidFill>
                <a:ea typeface="宋体" pitchFamily="2" charset="-122"/>
              </a:endParaRPr>
            </a:p>
          </p:txBody>
        </p:sp>
        <p:sp>
          <p:nvSpPr>
            <p:cNvPr id="1612808" name="Rectangle 8"/>
            <p:cNvSpPr>
              <a:spLocks noChangeArrowheads="1"/>
            </p:cNvSpPr>
            <p:nvPr/>
          </p:nvSpPr>
          <p:spPr bwMode="auto">
            <a:xfrm>
              <a:off x="1962" y="1179"/>
              <a:ext cx="879" cy="2109"/>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09" name="Line 9"/>
            <p:cNvSpPr>
              <a:spLocks noChangeShapeType="1"/>
            </p:cNvSpPr>
            <p:nvPr/>
          </p:nvSpPr>
          <p:spPr bwMode="auto">
            <a:xfrm flipH="1">
              <a:off x="1630" y="1338"/>
              <a:ext cx="333"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10" name="Line 10"/>
            <p:cNvSpPr>
              <a:spLocks noChangeShapeType="1"/>
            </p:cNvSpPr>
            <p:nvPr/>
          </p:nvSpPr>
          <p:spPr bwMode="auto">
            <a:xfrm flipH="1">
              <a:off x="1630" y="1560"/>
              <a:ext cx="333" cy="2"/>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11" name="Line 11"/>
            <p:cNvSpPr>
              <a:spLocks noChangeShapeType="1"/>
            </p:cNvSpPr>
            <p:nvPr/>
          </p:nvSpPr>
          <p:spPr bwMode="auto">
            <a:xfrm flipH="1">
              <a:off x="1630" y="1745"/>
              <a:ext cx="333"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12" name="Line 12"/>
            <p:cNvSpPr>
              <a:spLocks noChangeShapeType="1"/>
            </p:cNvSpPr>
            <p:nvPr/>
          </p:nvSpPr>
          <p:spPr bwMode="auto">
            <a:xfrm flipH="1">
              <a:off x="1636" y="2247"/>
              <a:ext cx="332"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13" name="Line 13"/>
            <p:cNvSpPr>
              <a:spLocks noChangeShapeType="1"/>
            </p:cNvSpPr>
            <p:nvPr/>
          </p:nvSpPr>
          <p:spPr bwMode="auto">
            <a:xfrm flipH="1">
              <a:off x="1636" y="2496"/>
              <a:ext cx="332"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14" name="Line 14"/>
            <p:cNvSpPr>
              <a:spLocks noChangeShapeType="1"/>
            </p:cNvSpPr>
            <p:nvPr/>
          </p:nvSpPr>
          <p:spPr bwMode="auto">
            <a:xfrm flipH="1">
              <a:off x="1614" y="2845"/>
              <a:ext cx="332"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15" name="Line 15"/>
            <p:cNvSpPr>
              <a:spLocks noChangeShapeType="1"/>
            </p:cNvSpPr>
            <p:nvPr/>
          </p:nvSpPr>
          <p:spPr bwMode="auto">
            <a:xfrm>
              <a:off x="1484" y="3541"/>
              <a:ext cx="1874" cy="1"/>
            </a:xfrm>
            <a:prstGeom prst="line">
              <a:avLst/>
            </a:prstGeom>
            <a:noFill/>
            <a:ln w="38100">
              <a:solidFill>
                <a:srgbClr val="0000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16" name="Line 16"/>
            <p:cNvSpPr>
              <a:spLocks noChangeShapeType="1"/>
            </p:cNvSpPr>
            <p:nvPr/>
          </p:nvSpPr>
          <p:spPr bwMode="auto">
            <a:xfrm flipH="1">
              <a:off x="1050" y="2740"/>
              <a:ext cx="296"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17" name="Line 17"/>
            <p:cNvSpPr>
              <a:spLocks noChangeShapeType="1"/>
            </p:cNvSpPr>
            <p:nvPr/>
          </p:nvSpPr>
          <p:spPr bwMode="auto">
            <a:xfrm flipH="1">
              <a:off x="1073" y="2947"/>
              <a:ext cx="273" cy="2"/>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612818" name="Group 18"/>
            <p:cNvGrpSpPr>
              <a:grpSpLocks/>
            </p:cNvGrpSpPr>
            <p:nvPr/>
          </p:nvGrpSpPr>
          <p:grpSpPr bwMode="auto">
            <a:xfrm>
              <a:off x="1343" y="2668"/>
              <a:ext cx="183" cy="365"/>
              <a:chOff x="0" y="-1"/>
              <a:chExt cx="20000" cy="20001"/>
            </a:xfrm>
          </p:grpSpPr>
          <p:grpSp>
            <p:nvGrpSpPr>
              <p:cNvPr id="1612819" name="Group 19"/>
              <p:cNvGrpSpPr>
                <a:grpSpLocks/>
              </p:cNvGrpSpPr>
              <p:nvPr/>
            </p:nvGrpSpPr>
            <p:grpSpPr bwMode="auto">
              <a:xfrm>
                <a:off x="482" y="-1"/>
                <a:ext cx="19518" cy="19889"/>
                <a:chOff x="0" y="-1"/>
                <a:chExt cx="20000" cy="20001"/>
              </a:xfrm>
            </p:grpSpPr>
            <p:sp>
              <p:nvSpPr>
                <p:cNvPr id="1612820" name="Arc 20"/>
                <p:cNvSpPr>
                  <a:spLocks/>
                </p:cNvSpPr>
                <p:nvPr/>
              </p:nvSpPr>
              <p:spPr bwMode="auto">
                <a:xfrm flipV="1">
                  <a:off x="0" y="10004"/>
                  <a:ext cx="20000" cy="99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0000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21" name="Arc 21"/>
                <p:cNvSpPr>
                  <a:spLocks/>
                </p:cNvSpPr>
                <p:nvPr/>
              </p:nvSpPr>
              <p:spPr bwMode="auto">
                <a:xfrm>
                  <a:off x="0" y="-1"/>
                  <a:ext cx="20000" cy="1000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0000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12822" name="Line 22"/>
              <p:cNvSpPr>
                <a:spLocks noChangeShapeType="1"/>
              </p:cNvSpPr>
              <p:nvPr/>
            </p:nvSpPr>
            <p:spPr bwMode="auto">
              <a:xfrm>
                <a:off x="0" y="-1"/>
                <a:ext cx="121" cy="2000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12823" name="Oval 23"/>
            <p:cNvSpPr>
              <a:spLocks noChangeArrowheads="1"/>
            </p:cNvSpPr>
            <p:nvPr/>
          </p:nvSpPr>
          <p:spPr bwMode="auto">
            <a:xfrm>
              <a:off x="1538" y="2816"/>
              <a:ext cx="71" cy="57"/>
            </a:xfrm>
            <a:prstGeom prst="ellipse">
              <a:avLst/>
            </a:prstGeom>
            <a:noFill/>
            <a:ln w="28575">
              <a:solidFill>
                <a:srgbClr val="0000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24" name="Rectangle 24"/>
            <p:cNvSpPr>
              <a:spLocks noChangeArrowheads="1"/>
            </p:cNvSpPr>
            <p:nvPr/>
          </p:nvSpPr>
          <p:spPr bwMode="auto">
            <a:xfrm>
              <a:off x="1713" y="935"/>
              <a:ext cx="142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buFontTx/>
                <a:buNone/>
              </a:pPr>
              <a:r>
                <a:rPr lang="en-US" altLang="zh-CN" b="0" dirty="0">
                  <a:solidFill>
                    <a:srgbClr val="0000CC"/>
                  </a:solidFill>
                </a:rPr>
                <a:t>138</a:t>
              </a:r>
              <a:r>
                <a:rPr lang="zh-CN" altLang="en-US" b="0" dirty="0">
                  <a:solidFill>
                    <a:srgbClr val="0000CC"/>
                  </a:solidFill>
                </a:rPr>
                <a:t>译码器</a:t>
              </a:r>
            </a:p>
          </p:txBody>
        </p:sp>
        <p:sp>
          <p:nvSpPr>
            <p:cNvPr id="1612825" name="Rectangle 25"/>
            <p:cNvSpPr>
              <a:spLocks noChangeArrowheads="1"/>
            </p:cNvSpPr>
            <p:nvPr/>
          </p:nvSpPr>
          <p:spPr bwMode="auto">
            <a:xfrm>
              <a:off x="96" y="2632"/>
              <a:ext cx="907"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lnSpc>
                  <a:spcPct val="100000"/>
                </a:lnSpc>
                <a:spcBef>
                  <a:spcPct val="0"/>
                </a:spcBef>
                <a:spcAft>
                  <a:spcPct val="0"/>
                </a:spcAft>
                <a:buClrTx/>
                <a:buSzTx/>
                <a:buFontTx/>
                <a:buNone/>
              </a:pPr>
              <a:r>
                <a:rPr lang="en-US" altLang="zh-CN" b="0" dirty="0">
                  <a:solidFill>
                    <a:srgbClr val="0000CC"/>
                  </a:solidFill>
                  <a:ea typeface="宋体" pitchFamily="2" charset="-122"/>
                </a:rPr>
                <a:t>HLDA</a:t>
              </a:r>
            </a:p>
            <a:p>
              <a:pPr algn="r" eaLnBrk="0" hangingPunct="0">
                <a:lnSpc>
                  <a:spcPct val="100000"/>
                </a:lnSpc>
                <a:spcBef>
                  <a:spcPct val="0"/>
                </a:spcBef>
                <a:spcAft>
                  <a:spcPct val="0"/>
                </a:spcAft>
                <a:buClrTx/>
                <a:buSzTx/>
                <a:buFontTx/>
                <a:buNone/>
              </a:pPr>
              <a:r>
                <a:rPr lang="en-US" altLang="zh-CN" b="0" dirty="0">
                  <a:solidFill>
                    <a:srgbClr val="0000CC"/>
                  </a:solidFill>
                  <a:ea typeface="宋体" pitchFamily="2" charset="-122"/>
                </a:rPr>
                <a:t>MASTER</a:t>
              </a:r>
            </a:p>
          </p:txBody>
        </p:sp>
        <p:sp>
          <p:nvSpPr>
            <p:cNvPr id="1612826" name="Line 26"/>
            <p:cNvSpPr>
              <a:spLocks noChangeShapeType="1"/>
            </p:cNvSpPr>
            <p:nvPr/>
          </p:nvSpPr>
          <p:spPr bwMode="auto">
            <a:xfrm>
              <a:off x="2840" y="1329"/>
              <a:ext cx="660"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27" name="Line 27"/>
            <p:cNvSpPr>
              <a:spLocks noChangeShapeType="1"/>
            </p:cNvSpPr>
            <p:nvPr/>
          </p:nvSpPr>
          <p:spPr bwMode="auto">
            <a:xfrm>
              <a:off x="2840" y="1562"/>
              <a:ext cx="660"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28" name="Line 28"/>
            <p:cNvSpPr>
              <a:spLocks noChangeShapeType="1"/>
            </p:cNvSpPr>
            <p:nvPr/>
          </p:nvSpPr>
          <p:spPr bwMode="auto">
            <a:xfrm>
              <a:off x="2840" y="1800"/>
              <a:ext cx="660"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29" name="Line 29"/>
            <p:cNvSpPr>
              <a:spLocks noChangeShapeType="1"/>
            </p:cNvSpPr>
            <p:nvPr/>
          </p:nvSpPr>
          <p:spPr bwMode="auto">
            <a:xfrm>
              <a:off x="2840" y="2058"/>
              <a:ext cx="660"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30" name="Line 30"/>
            <p:cNvSpPr>
              <a:spLocks noChangeShapeType="1"/>
            </p:cNvSpPr>
            <p:nvPr/>
          </p:nvSpPr>
          <p:spPr bwMode="auto">
            <a:xfrm>
              <a:off x="2840" y="2563"/>
              <a:ext cx="660"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31" name="Line 31"/>
            <p:cNvSpPr>
              <a:spLocks noChangeShapeType="1"/>
            </p:cNvSpPr>
            <p:nvPr/>
          </p:nvSpPr>
          <p:spPr bwMode="auto">
            <a:xfrm>
              <a:off x="2840" y="2312"/>
              <a:ext cx="660"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32" name="Line 32"/>
            <p:cNvSpPr>
              <a:spLocks noChangeShapeType="1"/>
            </p:cNvSpPr>
            <p:nvPr/>
          </p:nvSpPr>
          <p:spPr bwMode="auto">
            <a:xfrm>
              <a:off x="2840" y="2818"/>
              <a:ext cx="660"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33" name="Line 33"/>
            <p:cNvSpPr>
              <a:spLocks noChangeShapeType="1"/>
            </p:cNvSpPr>
            <p:nvPr/>
          </p:nvSpPr>
          <p:spPr bwMode="auto">
            <a:xfrm>
              <a:off x="2840" y="3075"/>
              <a:ext cx="660" cy="1"/>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612834" name="Group 34"/>
            <p:cNvGrpSpPr>
              <a:grpSpLocks/>
            </p:cNvGrpSpPr>
            <p:nvPr/>
          </p:nvGrpSpPr>
          <p:grpSpPr bwMode="auto">
            <a:xfrm>
              <a:off x="2025" y="1185"/>
              <a:ext cx="597" cy="1964"/>
              <a:chOff x="2144" y="1307"/>
              <a:chExt cx="597" cy="1964"/>
            </a:xfrm>
          </p:grpSpPr>
          <p:sp>
            <p:nvSpPr>
              <p:cNvPr id="1612835" name="Rectangle 35"/>
              <p:cNvSpPr>
                <a:spLocks noChangeArrowheads="1"/>
              </p:cNvSpPr>
              <p:nvPr/>
            </p:nvSpPr>
            <p:spPr bwMode="auto">
              <a:xfrm>
                <a:off x="2144" y="1307"/>
                <a:ext cx="597" cy="19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lnSpc>
                    <a:spcPct val="100000"/>
                  </a:lnSpc>
                  <a:spcBef>
                    <a:spcPct val="0"/>
                  </a:spcBef>
                  <a:spcAft>
                    <a:spcPct val="0"/>
                  </a:spcAft>
                  <a:buClrTx/>
                  <a:buSzTx/>
                  <a:buFontTx/>
                  <a:buNone/>
                </a:pPr>
                <a:r>
                  <a:rPr lang="en-US" altLang="zh-CN" dirty="0">
                    <a:solidFill>
                      <a:srgbClr val="0000CC"/>
                    </a:solidFill>
                    <a:ea typeface="宋体" pitchFamily="2" charset="-122"/>
                  </a:rPr>
                  <a:t>A</a:t>
                </a:r>
              </a:p>
              <a:p>
                <a:pPr algn="l" eaLnBrk="0" hangingPunct="0">
                  <a:lnSpc>
                    <a:spcPct val="100000"/>
                  </a:lnSpc>
                  <a:spcBef>
                    <a:spcPts val="100"/>
                  </a:spcBef>
                  <a:spcAft>
                    <a:spcPct val="0"/>
                  </a:spcAft>
                  <a:buClrTx/>
                  <a:buSzTx/>
                  <a:buFontTx/>
                  <a:buNone/>
                </a:pPr>
                <a:r>
                  <a:rPr lang="en-US" altLang="zh-CN" dirty="0">
                    <a:solidFill>
                      <a:srgbClr val="0000CC"/>
                    </a:solidFill>
                    <a:ea typeface="宋体" pitchFamily="2" charset="-122"/>
                  </a:rPr>
                  <a:t>B</a:t>
                </a:r>
              </a:p>
              <a:p>
                <a:pPr algn="l" eaLnBrk="0" hangingPunct="0">
                  <a:lnSpc>
                    <a:spcPct val="100000"/>
                  </a:lnSpc>
                  <a:spcBef>
                    <a:spcPts val="100"/>
                  </a:spcBef>
                  <a:spcAft>
                    <a:spcPct val="0"/>
                  </a:spcAft>
                  <a:buClrTx/>
                  <a:buSzTx/>
                  <a:buFontTx/>
                  <a:buNone/>
                </a:pPr>
                <a:r>
                  <a:rPr lang="en-US" altLang="zh-CN" dirty="0">
                    <a:solidFill>
                      <a:srgbClr val="0000CC"/>
                    </a:solidFill>
                    <a:ea typeface="宋体" pitchFamily="2" charset="-122"/>
                  </a:rPr>
                  <a:t>C</a:t>
                </a:r>
              </a:p>
              <a:p>
                <a:pPr algn="l" eaLnBrk="0" hangingPunct="0">
                  <a:lnSpc>
                    <a:spcPct val="100000"/>
                  </a:lnSpc>
                  <a:spcBef>
                    <a:spcPts val="100"/>
                  </a:spcBef>
                  <a:spcAft>
                    <a:spcPct val="0"/>
                  </a:spcAft>
                  <a:buClrTx/>
                  <a:buSzTx/>
                  <a:buFontTx/>
                  <a:buNone/>
                </a:pPr>
                <a:endParaRPr lang="en-US" altLang="zh-CN" dirty="0">
                  <a:solidFill>
                    <a:srgbClr val="0000CC"/>
                  </a:solidFill>
                  <a:ea typeface="宋体" pitchFamily="2" charset="-122"/>
                </a:endParaRPr>
              </a:p>
              <a:p>
                <a:pPr algn="l" eaLnBrk="0" hangingPunct="0">
                  <a:lnSpc>
                    <a:spcPct val="100000"/>
                  </a:lnSpc>
                  <a:spcBef>
                    <a:spcPts val="100"/>
                  </a:spcBef>
                  <a:spcAft>
                    <a:spcPct val="0"/>
                  </a:spcAft>
                  <a:buClrTx/>
                  <a:buSzTx/>
                  <a:buFontTx/>
                  <a:buNone/>
                </a:pPr>
                <a:r>
                  <a:rPr lang="en-US" altLang="zh-CN" dirty="0">
                    <a:solidFill>
                      <a:srgbClr val="0000CC"/>
                    </a:solidFill>
                    <a:ea typeface="宋体" pitchFamily="2" charset="-122"/>
                  </a:rPr>
                  <a:t>E1</a:t>
                </a:r>
              </a:p>
              <a:p>
                <a:pPr algn="l" eaLnBrk="0" hangingPunct="0">
                  <a:lnSpc>
                    <a:spcPct val="100000"/>
                  </a:lnSpc>
                  <a:spcBef>
                    <a:spcPct val="0"/>
                  </a:spcBef>
                  <a:spcAft>
                    <a:spcPct val="0"/>
                  </a:spcAft>
                  <a:buClrTx/>
                  <a:buSzTx/>
                  <a:buFontTx/>
                  <a:buNone/>
                </a:pPr>
                <a:r>
                  <a:rPr lang="en-US" altLang="zh-CN" dirty="0">
                    <a:solidFill>
                      <a:srgbClr val="0000CC"/>
                    </a:solidFill>
                    <a:ea typeface="宋体" pitchFamily="2" charset="-122"/>
                  </a:rPr>
                  <a:t>E2</a:t>
                </a:r>
              </a:p>
              <a:p>
                <a:pPr algn="l" eaLnBrk="0" hangingPunct="0">
                  <a:lnSpc>
                    <a:spcPct val="100000"/>
                  </a:lnSpc>
                  <a:spcBef>
                    <a:spcPts val="600"/>
                  </a:spcBef>
                  <a:spcAft>
                    <a:spcPct val="0"/>
                  </a:spcAft>
                  <a:buClrTx/>
                  <a:buSzTx/>
                  <a:buFontTx/>
                  <a:buNone/>
                </a:pPr>
                <a:r>
                  <a:rPr lang="en-US" altLang="zh-CN" dirty="0">
                    <a:solidFill>
                      <a:srgbClr val="0000CC"/>
                    </a:solidFill>
                    <a:ea typeface="宋体" pitchFamily="2" charset="-122"/>
                  </a:rPr>
                  <a:t>E3</a:t>
                </a:r>
              </a:p>
            </p:txBody>
          </p:sp>
          <p:sp>
            <p:nvSpPr>
              <p:cNvPr id="1612836" name="Line 36"/>
              <p:cNvSpPr>
                <a:spLocks noChangeShapeType="1"/>
              </p:cNvSpPr>
              <p:nvPr/>
            </p:nvSpPr>
            <p:spPr bwMode="auto">
              <a:xfrm flipH="1">
                <a:off x="2144" y="2255"/>
                <a:ext cx="216"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37" name="Line 37"/>
              <p:cNvSpPr>
                <a:spLocks noChangeShapeType="1"/>
              </p:cNvSpPr>
              <p:nvPr/>
            </p:nvSpPr>
            <p:spPr bwMode="auto">
              <a:xfrm flipH="1">
                <a:off x="2144" y="2497"/>
                <a:ext cx="216"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12838" name="Group 38"/>
            <p:cNvGrpSpPr>
              <a:grpSpLocks/>
            </p:cNvGrpSpPr>
            <p:nvPr/>
          </p:nvGrpSpPr>
          <p:grpSpPr bwMode="auto">
            <a:xfrm>
              <a:off x="2539" y="1215"/>
              <a:ext cx="309" cy="1964"/>
              <a:chOff x="2658" y="1337"/>
              <a:chExt cx="309" cy="1964"/>
            </a:xfrm>
          </p:grpSpPr>
          <p:sp>
            <p:nvSpPr>
              <p:cNvPr id="1612839" name="Rectangle 39"/>
              <p:cNvSpPr>
                <a:spLocks noChangeArrowheads="1"/>
              </p:cNvSpPr>
              <p:nvPr/>
            </p:nvSpPr>
            <p:spPr bwMode="auto">
              <a:xfrm>
                <a:off x="2658" y="1337"/>
                <a:ext cx="309" cy="1964"/>
              </a:xfrm>
              <a:prstGeom prst="rect">
                <a:avLst/>
              </a:prstGeom>
              <a:noFill/>
              <a:ln w="2857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l" eaLnBrk="0" hangingPunct="0">
                  <a:lnSpc>
                    <a:spcPct val="110000"/>
                  </a:lnSpc>
                  <a:spcBef>
                    <a:spcPct val="0"/>
                  </a:spcBef>
                  <a:spcAft>
                    <a:spcPct val="0"/>
                  </a:spcAft>
                  <a:buClrTx/>
                  <a:buSzTx/>
                  <a:buFontTx/>
                  <a:buNone/>
                </a:pPr>
                <a:r>
                  <a:rPr lang="en-US" altLang="zh-CN" dirty="0">
                    <a:solidFill>
                      <a:srgbClr val="0000CC"/>
                    </a:solidFill>
                    <a:ea typeface="宋体" pitchFamily="2" charset="-122"/>
                  </a:rPr>
                  <a:t>Y0</a:t>
                </a:r>
              </a:p>
              <a:p>
                <a:pPr algn="l" eaLnBrk="0" hangingPunct="0">
                  <a:lnSpc>
                    <a:spcPct val="110000"/>
                  </a:lnSpc>
                  <a:spcBef>
                    <a:spcPct val="0"/>
                  </a:spcBef>
                  <a:spcAft>
                    <a:spcPct val="0"/>
                  </a:spcAft>
                  <a:buClrTx/>
                  <a:buSzTx/>
                  <a:buFontTx/>
                  <a:buNone/>
                </a:pPr>
                <a:r>
                  <a:rPr lang="en-US" altLang="zh-CN" dirty="0">
                    <a:solidFill>
                      <a:srgbClr val="0000CC"/>
                    </a:solidFill>
                    <a:ea typeface="宋体" pitchFamily="2" charset="-122"/>
                  </a:rPr>
                  <a:t>Y1</a:t>
                </a:r>
              </a:p>
              <a:p>
                <a:pPr algn="l" eaLnBrk="0" hangingPunct="0">
                  <a:lnSpc>
                    <a:spcPct val="110000"/>
                  </a:lnSpc>
                  <a:spcBef>
                    <a:spcPct val="0"/>
                  </a:spcBef>
                  <a:spcAft>
                    <a:spcPct val="0"/>
                  </a:spcAft>
                  <a:buClrTx/>
                  <a:buSzTx/>
                  <a:buFontTx/>
                  <a:buNone/>
                </a:pPr>
                <a:r>
                  <a:rPr lang="en-US" altLang="zh-CN" dirty="0">
                    <a:solidFill>
                      <a:srgbClr val="0000CC"/>
                    </a:solidFill>
                    <a:ea typeface="宋体" pitchFamily="2" charset="-122"/>
                  </a:rPr>
                  <a:t>Y2</a:t>
                </a:r>
              </a:p>
              <a:p>
                <a:pPr algn="l" eaLnBrk="0" hangingPunct="0">
                  <a:lnSpc>
                    <a:spcPct val="110000"/>
                  </a:lnSpc>
                  <a:spcBef>
                    <a:spcPct val="0"/>
                  </a:spcBef>
                  <a:spcAft>
                    <a:spcPct val="0"/>
                  </a:spcAft>
                  <a:buClrTx/>
                  <a:buSzTx/>
                  <a:buFontTx/>
                  <a:buNone/>
                </a:pPr>
                <a:r>
                  <a:rPr lang="en-US" altLang="zh-CN" dirty="0">
                    <a:solidFill>
                      <a:srgbClr val="0000CC"/>
                    </a:solidFill>
                    <a:ea typeface="宋体" pitchFamily="2" charset="-122"/>
                  </a:rPr>
                  <a:t>Y3</a:t>
                </a:r>
              </a:p>
              <a:p>
                <a:pPr algn="l" eaLnBrk="0" hangingPunct="0">
                  <a:lnSpc>
                    <a:spcPct val="110000"/>
                  </a:lnSpc>
                  <a:spcBef>
                    <a:spcPct val="0"/>
                  </a:spcBef>
                  <a:spcAft>
                    <a:spcPct val="0"/>
                  </a:spcAft>
                  <a:buClrTx/>
                  <a:buSzTx/>
                  <a:buFontTx/>
                  <a:buNone/>
                </a:pPr>
                <a:r>
                  <a:rPr lang="en-US" altLang="zh-CN" dirty="0">
                    <a:solidFill>
                      <a:srgbClr val="0000CC"/>
                    </a:solidFill>
                    <a:ea typeface="宋体" pitchFamily="2" charset="-122"/>
                  </a:rPr>
                  <a:t>Y4</a:t>
                </a:r>
              </a:p>
              <a:p>
                <a:pPr algn="l" eaLnBrk="0" hangingPunct="0">
                  <a:lnSpc>
                    <a:spcPct val="110000"/>
                  </a:lnSpc>
                  <a:spcBef>
                    <a:spcPct val="0"/>
                  </a:spcBef>
                  <a:spcAft>
                    <a:spcPct val="0"/>
                  </a:spcAft>
                  <a:buClrTx/>
                  <a:buSzTx/>
                  <a:buFontTx/>
                  <a:buNone/>
                </a:pPr>
                <a:r>
                  <a:rPr lang="en-US" altLang="zh-CN" dirty="0">
                    <a:solidFill>
                      <a:srgbClr val="0000CC"/>
                    </a:solidFill>
                    <a:ea typeface="宋体" pitchFamily="2" charset="-122"/>
                  </a:rPr>
                  <a:t>Y5</a:t>
                </a:r>
              </a:p>
              <a:p>
                <a:pPr algn="l" eaLnBrk="0" hangingPunct="0">
                  <a:lnSpc>
                    <a:spcPct val="110000"/>
                  </a:lnSpc>
                  <a:spcBef>
                    <a:spcPct val="0"/>
                  </a:spcBef>
                  <a:spcAft>
                    <a:spcPct val="0"/>
                  </a:spcAft>
                  <a:buClrTx/>
                  <a:buSzTx/>
                  <a:buFontTx/>
                  <a:buNone/>
                </a:pPr>
                <a:r>
                  <a:rPr lang="en-US" altLang="zh-CN" dirty="0">
                    <a:solidFill>
                      <a:srgbClr val="0000CC"/>
                    </a:solidFill>
                    <a:ea typeface="宋体" pitchFamily="2" charset="-122"/>
                  </a:rPr>
                  <a:t>Y6</a:t>
                </a:r>
              </a:p>
              <a:p>
                <a:pPr algn="l" eaLnBrk="0" hangingPunct="0">
                  <a:lnSpc>
                    <a:spcPct val="110000"/>
                  </a:lnSpc>
                  <a:spcBef>
                    <a:spcPct val="0"/>
                  </a:spcBef>
                  <a:spcAft>
                    <a:spcPct val="0"/>
                  </a:spcAft>
                  <a:buClrTx/>
                  <a:buSzTx/>
                  <a:buFontTx/>
                  <a:buNone/>
                </a:pPr>
                <a:r>
                  <a:rPr lang="en-US" altLang="zh-CN" dirty="0">
                    <a:solidFill>
                      <a:srgbClr val="0000CC"/>
                    </a:solidFill>
                    <a:ea typeface="宋体" pitchFamily="2" charset="-122"/>
                  </a:rPr>
                  <a:t>Y7</a:t>
                </a:r>
              </a:p>
            </p:txBody>
          </p:sp>
          <p:grpSp>
            <p:nvGrpSpPr>
              <p:cNvPr id="1612840" name="Group 40"/>
              <p:cNvGrpSpPr>
                <a:grpSpLocks/>
              </p:cNvGrpSpPr>
              <p:nvPr/>
            </p:nvGrpSpPr>
            <p:grpSpPr bwMode="auto">
              <a:xfrm>
                <a:off x="2658" y="1361"/>
                <a:ext cx="248" cy="1739"/>
                <a:chOff x="2673" y="1346"/>
                <a:chExt cx="248" cy="1739"/>
              </a:xfrm>
            </p:grpSpPr>
            <p:grpSp>
              <p:nvGrpSpPr>
                <p:cNvPr id="1612841" name="Group 41"/>
                <p:cNvGrpSpPr>
                  <a:grpSpLocks/>
                </p:cNvGrpSpPr>
                <p:nvPr/>
              </p:nvGrpSpPr>
              <p:grpSpPr bwMode="auto">
                <a:xfrm>
                  <a:off x="2673" y="1346"/>
                  <a:ext cx="248" cy="761"/>
                  <a:chOff x="2658" y="1876"/>
                  <a:chExt cx="248" cy="761"/>
                </a:xfrm>
              </p:grpSpPr>
              <p:grpSp>
                <p:nvGrpSpPr>
                  <p:cNvPr id="1612842" name="Group 42"/>
                  <p:cNvGrpSpPr>
                    <a:grpSpLocks/>
                  </p:cNvGrpSpPr>
                  <p:nvPr/>
                </p:nvGrpSpPr>
                <p:grpSpPr bwMode="auto">
                  <a:xfrm>
                    <a:off x="2658" y="1876"/>
                    <a:ext cx="248" cy="272"/>
                    <a:chOff x="2688" y="1876"/>
                    <a:chExt cx="248" cy="272"/>
                  </a:xfrm>
                </p:grpSpPr>
                <p:sp>
                  <p:nvSpPr>
                    <p:cNvPr id="1612843" name="Line 43"/>
                    <p:cNvSpPr>
                      <a:spLocks noChangeShapeType="1"/>
                    </p:cNvSpPr>
                    <p:nvPr/>
                  </p:nvSpPr>
                  <p:spPr bwMode="auto">
                    <a:xfrm flipH="1">
                      <a:off x="2688" y="1876"/>
                      <a:ext cx="248"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44" name="Line 44"/>
                    <p:cNvSpPr>
                      <a:spLocks noChangeShapeType="1"/>
                    </p:cNvSpPr>
                    <p:nvPr/>
                  </p:nvSpPr>
                  <p:spPr bwMode="auto">
                    <a:xfrm flipH="1">
                      <a:off x="2688" y="2148"/>
                      <a:ext cx="248"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12845" name="Group 45"/>
                  <p:cNvGrpSpPr>
                    <a:grpSpLocks/>
                  </p:cNvGrpSpPr>
                  <p:nvPr/>
                </p:nvGrpSpPr>
                <p:grpSpPr bwMode="auto">
                  <a:xfrm>
                    <a:off x="2658" y="2376"/>
                    <a:ext cx="248" cy="261"/>
                    <a:chOff x="2688" y="1876"/>
                    <a:chExt cx="248" cy="261"/>
                  </a:xfrm>
                </p:grpSpPr>
                <p:sp>
                  <p:nvSpPr>
                    <p:cNvPr id="1612846" name="Line 46"/>
                    <p:cNvSpPr>
                      <a:spLocks noChangeShapeType="1"/>
                    </p:cNvSpPr>
                    <p:nvPr/>
                  </p:nvSpPr>
                  <p:spPr bwMode="auto">
                    <a:xfrm flipH="1">
                      <a:off x="2688" y="1876"/>
                      <a:ext cx="248"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47" name="Line 47"/>
                    <p:cNvSpPr>
                      <a:spLocks noChangeShapeType="1"/>
                    </p:cNvSpPr>
                    <p:nvPr/>
                  </p:nvSpPr>
                  <p:spPr bwMode="auto">
                    <a:xfrm flipH="1">
                      <a:off x="2688" y="2137"/>
                      <a:ext cx="248"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1612848" name="Group 48"/>
                <p:cNvGrpSpPr>
                  <a:grpSpLocks/>
                </p:cNvGrpSpPr>
                <p:nvPr/>
              </p:nvGrpSpPr>
              <p:grpSpPr bwMode="auto">
                <a:xfrm>
                  <a:off x="2673" y="2373"/>
                  <a:ext cx="248" cy="712"/>
                  <a:chOff x="2658" y="1858"/>
                  <a:chExt cx="248" cy="712"/>
                </a:xfrm>
              </p:grpSpPr>
              <p:grpSp>
                <p:nvGrpSpPr>
                  <p:cNvPr id="1612849" name="Group 49"/>
                  <p:cNvGrpSpPr>
                    <a:grpSpLocks/>
                  </p:cNvGrpSpPr>
                  <p:nvPr/>
                </p:nvGrpSpPr>
                <p:grpSpPr bwMode="auto">
                  <a:xfrm>
                    <a:off x="2658" y="1858"/>
                    <a:ext cx="248" cy="245"/>
                    <a:chOff x="2688" y="1858"/>
                    <a:chExt cx="248" cy="245"/>
                  </a:xfrm>
                </p:grpSpPr>
                <p:sp>
                  <p:nvSpPr>
                    <p:cNvPr id="1612850" name="Line 50"/>
                    <p:cNvSpPr>
                      <a:spLocks noChangeShapeType="1"/>
                    </p:cNvSpPr>
                    <p:nvPr/>
                  </p:nvSpPr>
                  <p:spPr bwMode="auto">
                    <a:xfrm flipH="1">
                      <a:off x="2688" y="1858"/>
                      <a:ext cx="248"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51" name="Line 51"/>
                    <p:cNvSpPr>
                      <a:spLocks noChangeShapeType="1"/>
                    </p:cNvSpPr>
                    <p:nvPr/>
                  </p:nvSpPr>
                  <p:spPr bwMode="auto">
                    <a:xfrm flipH="1">
                      <a:off x="2688" y="2103"/>
                      <a:ext cx="248"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12852" name="Group 52"/>
                  <p:cNvGrpSpPr>
                    <a:grpSpLocks/>
                  </p:cNvGrpSpPr>
                  <p:nvPr/>
                </p:nvGrpSpPr>
                <p:grpSpPr bwMode="auto">
                  <a:xfrm>
                    <a:off x="2658" y="2347"/>
                    <a:ext cx="248" cy="223"/>
                    <a:chOff x="2688" y="1847"/>
                    <a:chExt cx="248" cy="223"/>
                  </a:xfrm>
                </p:grpSpPr>
                <p:sp>
                  <p:nvSpPr>
                    <p:cNvPr id="1612853" name="Line 53"/>
                    <p:cNvSpPr>
                      <a:spLocks noChangeShapeType="1"/>
                    </p:cNvSpPr>
                    <p:nvPr/>
                  </p:nvSpPr>
                  <p:spPr bwMode="auto">
                    <a:xfrm flipH="1">
                      <a:off x="2688" y="1847"/>
                      <a:ext cx="248"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12854" name="Line 54"/>
                    <p:cNvSpPr>
                      <a:spLocks noChangeShapeType="1"/>
                    </p:cNvSpPr>
                    <p:nvPr/>
                  </p:nvSpPr>
                  <p:spPr bwMode="auto">
                    <a:xfrm flipH="1">
                      <a:off x="2688" y="2070"/>
                      <a:ext cx="248" cy="0"/>
                    </a:xfrm>
                    <a:prstGeom prst="line">
                      <a:avLst/>
                    </a:prstGeom>
                    <a:noFill/>
                    <a:ln w="28575">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grpSp>
      </p:grpSp>
      <p:sp>
        <p:nvSpPr>
          <p:cNvPr id="1612855" name="AutoShape 55">
            <a:hlinkClick r:id="" action="ppaction://hlinkshowjump?jump=lastslideviewed" highlightClick="1"/>
          </p:cNvPr>
          <p:cNvSpPr>
            <a:spLocks noChangeArrowheads="1"/>
          </p:cNvSpPr>
          <p:nvPr/>
        </p:nvSpPr>
        <p:spPr bwMode="auto">
          <a:xfrm>
            <a:off x="8460432" y="5645150"/>
            <a:ext cx="458788" cy="466725"/>
          </a:xfrm>
          <a:prstGeom prst="actionButtonReturn">
            <a:avLst/>
          </a:prstGeom>
          <a:solidFill>
            <a:srgbClr val="92D050"/>
          </a:solidFill>
          <a:ln w="12700">
            <a:solidFill>
              <a:srgbClr val="FFFF00"/>
            </a:solidFill>
            <a:miter lim="800000"/>
            <a:headEnd/>
            <a:tailEnd/>
          </a:ln>
          <a:effectLst/>
          <a:extLst/>
        </p:spPr>
        <p:txBody>
          <a:bodyPr anchor="ctr">
            <a:spAutoFit/>
          </a:bodyPr>
          <a:lstStyle/>
          <a:p>
            <a:endParaRPr lang="zh-CN" altLang="en-US"/>
          </a:p>
        </p:txBody>
      </p:sp>
      <p:sp>
        <p:nvSpPr>
          <p:cNvPr id="1612856" name="Text Box 56"/>
          <p:cNvSpPr txBox="1">
            <a:spLocks noChangeArrowheads="1"/>
          </p:cNvSpPr>
          <p:nvPr/>
        </p:nvSpPr>
        <p:spPr bwMode="auto">
          <a:xfrm>
            <a:off x="7091363" y="2419350"/>
            <a:ext cx="19446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spcBef>
                <a:spcPct val="50000"/>
              </a:spcBef>
            </a:pPr>
            <a:r>
              <a:rPr lang="en-US" altLang="zh-CN"/>
              <a:t>00 </a:t>
            </a:r>
            <a:r>
              <a:rPr lang="en-US" altLang="zh-CN" u="sng">
                <a:solidFill>
                  <a:srgbClr val="0000CC"/>
                </a:solidFill>
              </a:rPr>
              <a:t>010</a:t>
            </a:r>
            <a:r>
              <a:rPr lang="en-US" altLang="zh-CN">
                <a:solidFill>
                  <a:srgbClr val="0000CC"/>
                </a:solidFill>
              </a:rPr>
              <a:t>0</a:t>
            </a:r>
            <a:r>
              <a:rPr lang="en-US" altLang="zh-CN"/>
              <a:t> 0000</a:t>
            </a:r>
          </a:p>
        </p:txBody>
      </p:sp>
    </p:spTree>
  </p:cSld>
  <p:clrMapOvr>
    <a:masterClrMapping/>
  </p:clrMapOvr>
  <p:transition spd="med">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1026"/>
          <p:cNvSpPr>
            <a:spLocks noGrp="1" noChangeArrowheads="1"/>
          </p:cNvSpPr>
          <p:nvPr>
            <p:ph type="title"/>
          </p:nvPr>
        </p:nvSpPr>
        <p:spPr/>
        <p:txBody>
          <a:bodyPr/>
          <a:lstStyle/>
          <a:p>
            <a:r>
              <a:rPr lang="zh-CN" altLang="en-US" dirty="0">
                <a:solidFill>
                  <a:srgbClr val="003399"/>
                </a:solidFill>
              </a:rPr>
              <a:t>5  8254的编程</a:t>
            </a:r>
            <a:endParaRPr lang="zh-CN" altLang="en-US" b="0" dirty="0">
              <a:solidFill>
                <a:srgbClr val="003399"/>
              </a:solidFill>
            </a:endParaRPr>
          </a:p>
        </p:txBody>
      </p:sp>
      <p:sp>
        <p:nvSpPr>
          <p:cNvPr id="1496067" name="Rectangle 1027"/>
          <p:cNvSpPr>
            <a:spLocks noGrp="1" noChangeArrowheads="1"/>
          </p:cNvSpPr>
          <p:nvPr>
            <p:ph type="body" idx="1"/>
          </p:nvPr>
        </p:nvSpPr>
        <p:spPr>
          <a:xfrm>
            <a:off x="467544" y="980728"/>
            <a:ext cx="6480720" cy="609600"/>
          </a:xfrm>
        </p:spPr>
        <p:txBody>
          <a:bodyPr/>
          <a:lstStyle/>
          <a:p>
            <a:r>
              <a:rPr lang="zh-CN" altLang="en-US" dirty="0" smtClean="0"/>
              <a:t>各种方式的工作过程类似，总结如下：</a:t>
            </a:r>
            <a:endParaRPr lang="zh-CN" altLang="en-US" dirty="0"/>
          </a:p>
        </p:txBody>
      </p:sp>
      <p:sp>
        <p:nvSpPr>
          <p:cNvPr id="1496068" name="Text Box 1028"/>
          <p:cNvSpPr txBox="1">
            <a:spLocks noChangeArrowheads="1"/>
          </p:cNvSpPr>
          <p:nvPr/>
        </p:nvSpPr>
        <p:spPr bwMode="auto">
          <a:xfrm>
            <a:off x="683568" y="1556792"/>
            <a:ext cx="6270848" cy="3656386"/>
          </a:xfrm>
          <a:prstGeom prst="rect">
            <a:avLst/>
          </a:prstGeom>
          <a:noFill/>
          <a:ln w="76200" cmpd="tri">
            <a:noFill/>
            <a:miter lim="800000"/>
            <a:headEnd/>
            <a:tailEnd/>
          </a:ln>
          <a:effectLst/>
        </p:spPr>
        <p:txBody>
          <a:bodyPr wrap="square">
            <a:spAutoFit/>
          </a:bodyPr>
          <a:lstStyle>
            <a:defPPr>
              <a:defRPr lang="en-US"/>
            </a:defPPr>
            <a:lvl1pPr algn="l">
              <a:lnSpc>
                <a:spcPct val="125000"/>
              </a:lnSpc>
              <a:spcBef>
                <a:spcPts val="1200"/>
              </a:spcBef>
              <a:spcAft>
                <a:spcPts val="0"/>
              </a:spcAft>
              <a:defRPr b="0">
                <a:solidFill>
                  <a:srgbClr val="0000CC"/>
                </a:solidFill>
                <a:latin typeface="Arial" pitchFamily="34" charset="0"/>
                <a:ea typeface="幼圆" pitchFamily="49" charset="-122"/>
                <a:cs typeface="Arial" pitchFamily="34" charset="0"/>
              </a:defRPr>
            </a:lvl1pPr>
          </a:lstStyle>
          <a:p>
            <a:pPr indent="85725" algn="just"/>
            <a:r>
              <a:rPr lang="zh-CN" altLang="en-US" b="0" dirty="0">
                <a:solidFill>
                  <a:srgbClr val="0000CC"/>
                </a:solidFill>
              </a:rPr>
              <a:t>⑴ 设定工作方式</a:t>
            </a:r>
          </a:p>
          <a:p>
            <a:pPr indent="85725" algn="just"/>
            <a:r>
              <a:rPr lang="zh-CN" altLang="en-US" b="0" dirty="0">
                <a:solidFill>
                  <a:srgbClr val="0000CC"/>
                </a:solidFill>
              </a:rPr>
              <a:t>⑵ 设定计数初值</a:t>
            </a:r>
          </a:p>
          <a:p>
            <a:pPr indent="85725" algn="just"/>
            <a:r>
              <a:rPr lang="zh-CN" altLang="en-US" b="0" dirty="0">
                <a:solidFill>
                  <a:srgbClr val="0000CC"/>
                </a:solidFill>
              </a:rPr>
              <a:t>〔 ⑶ 硬件启动 〕</a:t>
            </a:r>
          </a:p>
          <a:p>
            <a:pPr indent="85725" algn="just"/>
            <a:r>
              <a:rPr lang="zh-CN" altLang="en-US" b="0" dirty="0">
                <a:solidFill>
                  <a:srgbClr val="0000CC"/>
                </a:solidFill>
              </a:rPr>
              <a:t>⑷ 计数初值进入减1计数器</a:t>
            </a:r>
          </a:p>
          <a:p>
            <a:pPr indent="85725" algn="just"/>
            <a:r>
              <a:rPr lang="zh-CN" altLang="en-US" b="0" dirty="0">
                <a:solidFill>
                  <a:srgbClr val="0000CC"/>
                </a:solidFill>
              </a:rPr>
              <a:t>⑸ 每输入一个时钟计数器减1的计数过程</a:t>
            </a:r>
          </a:p>
          <a:p>
            <a:pPr indent="85725" algn="just"/>
            <a:r>
              <a:rPr lang="zh-CN" altLang="en-US" b="0" dirty="0">
                <a:solidFill>
                  <a:srgbClr val="0000CC"/>
                </a:solidFill>
              </a:rPr>
              <a:t>⑹ 计数过程结束</a:t>
            </a:r>
          </a:p>
        </p:txBody>
      </p:sp>
    </p:spTree>
    <p:extLst>
      <p:ext uri="{BB962C8B-B14F-4D97-AF65-F5344CB8AC3E}">
        <p14:creationId xmlns:p14="http://schemas.microsoft.com/office/powerpoint/2010/main" val="268254097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496068">
                                            <p:txEl>
                                              <p:pRg st="0" end="0"/>
                                            </p:txEl>
                                          </p:spTgt>
                                        </p:tgtEl>
                                        <p:attrNameLst>
                                          <p:attrName>style.visibility</p:attrName>
                                        </p:attrNameLst>
                                      </p:cBhvr>
                                      <p:to>
                                        <p:strVal val="visible"/>
                                      </p:to>
                                    </p:set>
                                    <p:anim calcmode="lin" valueType="num">
                                      <p:cBhvr>
                                        <p:cTn id="7" dur="500" fill="hold"/>
                                        <p:tgtEl>
                                          <p:spTgt spid="1496068">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496068">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496068">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4960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496068">
                                            <p:txEl>
                                              <p:pRg st="1" end="1"/>
                                            </p:txEl>
                                          </p:spTgt>
                                        </p:tgtEl>
                                        <p:attrNameLst>
                                          <p:attrName>style.visibility</p:attrName>
                                        </p:attrNameLst>
                                      </p:cBhvr>
                                      <p:to>
                                        <p:strVal val="visible"/>
                                      </p:to>
                                    </p:set>
                                    <p:anim calcmode="lin" valueType="num">
                                      <p:cBhvr>
                                        <p:cTn id="15" dur="500" fill="hold"/>
                                        <p:tgtEl>
                                          <p:spTgt spid="1496068">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496068">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496068">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49606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496068">
                                            <p:txEl>
                                              <p:pRg st="2" end="2"/>
                                            </p:txEl>
                                          </p:spTgt>
                                        </p:tgtEl>
                                        <p:attrNameLst>
                                          <p:attrName>style.visibility</p:attrName>
                                        </p:attrNameLst>
                                      </p:cBhvr>
                                      <p:to>
                                        <p:strVal val="visible"/>
                                      </p:to>
                                    </p:set>
                                    <p:anim calcmode="lin" valueType="num">
                                      <p:cBhvr>
                                        <p:cTn id="23" dur="500" fill="hold"/>
                                        <p:tgtEl>
                                          <p:spTgt spid="1496068">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496068">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496068">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49606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496068">
                                            <p:txEl>
                                              <p:pRg st="3" end="3"/>
                                            </p:txEl>
                                          </p:spTgt>
                                        </p:tgtEl>
                                        <p:attrNameLst>
                                          <p:attrName>style.visibility</p:attrName>
                                        </p:attrNameLst>
                                      </p:cBhvr>
                                      <p:to>
                                        <p:strVal val="visible"/>
                                      </p:to>
                                    </p:set>
                                    <p:anim calcmode="lin" valueType="num">
                                      <p:cBhvr>
                                        <p:cTn id="31" dur="500" fill="hold"/>
                                        <p:tgtEl>
                                          <p:spTgt spid="1496068">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496068">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496068">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496068">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496068">
                                            <p:txEl>
                                              <p:pRg st="4" end="4"/>
                                            </p:txEl>
                                          </p:spTgt>
                                        </p:tgtEl>
                                        <p:attrNameLst>
                                          <p:attrName>style.visibility</p:attrName>
                                        </p:attrNameLst>
                                      </p:cBhvr>
                                      <p:to>
                                        <p:strVal val="visible"/>
                                      </p:to>
                                    </p:set>
                                    <p:anim calcmode="lin" valueType="num">
                                      <p:cBhvr>
                                        <p:cTn id="39" dur="500" fill="hold"/>
                                        <p:tgtEl>
                                          <p:spTgt spid="1496068">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496068">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496068">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496068">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496068">
                                            <p:txEl>
                                              <p:pRg st="5" end="5"/>
                                            </p:txEl>
                                          </p:spTgt>
                                        </p:tgtEl>
                                        <p:attrNameLst>
                                          <p:attrName>style.visibility</p:attrName>
                                        </p:attrNameLst>
                                      </p:cBhvr>
                                      <p:to>
                                        <p:strVal val="visible"/>
                                      </p:to>
                                    </p:set>
                                    <p:anim calcmode="lin" valueType="num">
                                      <p:cBhvr>
                                        <p:cTn id="47" dur="500" fill="hold"/>
                                        <p:tgtEl>
                                          <p:spTgt spid="1496068">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1496068">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1496068">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1496068">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068"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703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27770"/>
            <a:ext cx="6276391" cy="5261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bwMode="auto">
          <a:xfrm>
            <a:off x="3059832" y="2708920"/>
            <a:ext cx="3240360" cy="360040"/>
          </a:xfrm>
          <a:prstGeom prst="round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pic>
        <p:nvPicPr>
          <p:cNvPr id="1703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1320" y="4302621"/>
            <a:ext cx="3325176" cy="184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a:hlinkClick r:id="" action="ppaction://hlinkshowjump?jump=lastslideviewed"/>
          </p:cNvPr>
          <p:cNvSpPr/>
          <p:nvPr/>
        </p:nvSpPr>
        <p:spPr bwMode="auto">
          <a:xfrm>
            <a:off x="8172400" y="6362510"/>
            <a:ext cx="864096" cy="469916"/>
          </a:xfrm>
          <a:prstGeom prst="roundRect">
            <a:avLst/>
          </a:prstGeom>
          <a:ln>
            <a:headEnd type="none" w="med" len="med"/>
            <a:tailEnd type="none" w="med" len="med"/>
          </a:ln>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r>
              <a:rPr lang="zh-CN" altLang="en-US" b="0" dirty="0">
                <a:solidFill>
                  <a:srgbClr val="0000FF"/>
                </a:solidFill>
              </a:rPr>
              <a:t>返回</a:t>
            </a:r>
            <a:endParaRPr kumimoji="0" lang="zh-CN" altLang="en-US" sz="2400" b="0" i="0" u="none" strike="noStrike" cap="none" normalizeH="0" baseline="0" dirty="0" smtClean="0">
              <a:ln>
                <a:noFill/>
              </a:ln>
              <a:solidFill>
                <a:srgbClr val="0000FF"/>
              </a:solidFill>
              <a:effectLst/>
            </a:endParaRPr>
          </a:p>
        </p:txBody>
      </p:sp>
    </p:spTree>
    <p:extLst>
      <p:ext uri="{BB962C8B-B14F-4D97-AF65-F5344CB8AC3E}">
        <p14:creationId xmlns:p14="http://schemas.microsoft.com/office/powerpoint/2010/main" val="1749789876"/>
      </p:ext>
    </p:extLst>
  </p:cSld>
  <p:clrMapOvr>
    <a:masterClrMapping/>
  </p:clrMapOvr>
  <p:transition spd="med">
    <p:rand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3399"/>
                </a:solidFill>
              </a:rPr>
              <a:t>8.1.3</a:t>
            </a:r>
            <a:r>
              <a:rPr lang="zh-CN" altLang="en-US" dirty="0">
                <a:solidFill>
                  <a:srgbClr val="003399"/>
                </a:solidFill>
              </a:rPr>
              <a:t>  8254的</a:t>
            </a:r>
            <a:r>
              <a:rPr lang="zh-CN" altLang="en-US" dirty="0" smtClean="0">
                <a:solidFill>
                  <a:srgbClr val="003399"/>
                </a:solidFill>
              </a:rPr>
              <a:t>编程</a:t>
            </a:r>
            <a:endParaRPr lang="zh-CN" altLang="en-US" dirty="0"/>
          </a:p>
        </p:txBody>
      </p:sp>
      <p:sp>
        <p:nvSpPr>
          <p:cNvPr id="4" name="Text Box 4"/>
          <p:cNvSpPr txBox="1">
            <a:spLocks noChangeArrowheads="1"/>
          </p:cNvSpPr>
          <p:nvPr/>
        </p:nvSpPr>
        <p:spPr bwMode="auto">
          <a:xfrm>
            <a:off x="467544" y="981075"/>
            <a:ext cx="81780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lnSpc>
                <a:spcPct val="100000"/>
              </a:lnSpc>
            </a:pPr>
            <a:r>
              <a:rPr lang="en-US" altLang="zh-CN" b="0" dirty="0" smtClean="0">
                <a:solidFill>
                  <a:srgbClr val="FF0000"/>
                </a:solidFill>
                <a:latin typeface="Arial" pitchFamily="34" charset="0"/>
                <a:ea typeface="幼圆" pitchFamily="49" charset="-122"/>
                <a:cs typeface="Arial" pitchFamily="34" charset="0"/>
              </a:rPr>
              <a:t>1. </a:t>
            </a:r>
            <a:r>
              <a:rPr lang="zh-CN" altLang="en-US" b="0" dirty="0" smtClean="0">
                <a:solidFill>
                  <a:srgbClr val="FF0000"/>
                </a:solidFill>
                <a:latin typeface="Arial" pitchFamily="34" charset="0"/>
                <a:ea typeface="幼圆" pitchFamily="49" charset="-122"/>
                <a:cs typeface="Arial" pitchFamily="34" charset="0"/>
              </a:rPr>
              <a:t>8254</a:t>
            </a:r>
            <a:r>
              <a:rPr lang="zh-CN" altLang="en-US" b="0" dirty="0">
                <a:solidFill>
                  <a:srgbClr val="FF0000"/>
                </a:solidFill>
                <a:latin typeface="Arial" pitchFamily="34" charset="0"/>
                <a:ea typeface="幼圆" pitchFamily="49" charset="-122"/>
                <a:cs typeface="Arial" pitchFamily="34" charset="0"/>
              </a:rPr>
              <a:t>的方式控制字</a:t>
            </a:r>
          </a:p>
        </p:txBody>
      </p:sp>
      <p:graphicFrame>
        <p:nvGraphicFramePr>
          <p:cNvPr id="5" name="表格 4"/>
          <p:cNvGraphicFramePr>
            <a:graphicFrameLocks noGrp="1"/>
          </p:cNvGraphicFramePr>
          <p:nvPr>
            <p:extLst>
              <p:ext uri="{D42A27DB-BD31-4B8C-83A1-F6EECF244321}">
                <p14:modId xmlns:p14="http://schemas.microsoft.com/office/powerpoint/2010/main" val="719183873"/>
              </p:ext>
            </p:extLst>
          </p:nvPr>
        </p:nvGraphicFramePr>
        <p:xfrm>
          <a:off x="1879501" y="1700808"/>
          <a:ext cx="6096000" cy="4572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7</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6</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5</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4</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3</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2</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1</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cap="none" spc="0" baseline="-25000" dirty="0" smtClean="0">
                          <a:ln>
                            <a:noFill/>
                          </a:ln>
                          <a:solidFill>
                            <a:srgbClr val="0000FF"/>
                          </a:solidFill>
                          <a:effectLst/>
                        </a:rPr>
                        <a:t>0</a:t>
                      </a:r>
                      <a:endParaRPr lang="zh-CN" altLang="en-US" sz="2400" b="0" cap="none" spc="0" baseline="-25000" dirty="0">
                        <a:ln>
                          <a:noFill/>
                        </a:ln>
                        <a:solidFill>
                          <a:srgbClr val="0000FF"/>
                        </a:solidFill>
                        <a:effectLst/>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r>
            </a:tbl>
          </a:graphicData>
        </a:graphic>
      </p:graphicFrame>
      <p:sp>
        <p:nvSpPr>
          <p:cNvPr id="6" name="圆角矩形 5"/>
          <p:cNvSpPr/>
          <p:nvPr/>
        </p:nvSpPr>
        <p:spPr bwMode="auto">
          <a:xfrm>
            <a:off x="7136085" y="2548533"/>
            <a:ext cx="1900411" cy="1379101"/>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sz="2000" b="0" dirty="0" smtClean="0">
                <a:solidFill>
                  <a:srgbClr val="0000CC"/>
                </a:solidFill>
                <a:latin typeface="宋体" pitchFamily="2" charset="-122"/>
                <a:ea typeface="宋体" pitchFamily="2" charset="-122"/>
              </a:rPr>
              <a:t>计数格式</a:t>
            </a:r>
            <a:endParaRPr lang="en-US" altLang="zh-CN" sz="2000" b="0" dirty="0" smtClean="0">
              <a:solidFill>
                <a:srgbClr val="0000CC"/>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a:t>
            </a:r>
            <a:r>
              <a:rPr lang="zh-CN" altLang="en-US" sz="2000" b="0" dirty="0" smtClean="0">
                <a:solidFill>
                  <a:srgbClr val="0000FF"/>
                </a:solidFill>
                <a:latin typeface="宋体" pitchFamily="2" charset="-122"/>
                <a:ea typeface="宋体" pitchFamily="2" charset="-122"/>
              </a:rPr>
              <a:t>：二进制</a:t>
            </a:r>
            <a:endParaRPr lang="en-US" altLang="zh-CN" sz="2000"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a:t>
            </a:r>
            <a:r>
              <a:rPr lang="zh-CN" altLang="en-US" sz="2000" b="0" dirty="0" smtClean="0">
                <a:solidFill>
                  <a:srgbClr val="0000FF"/>
                </a:solidFill>
                <a:latin typeface="宋体" pitchFamily="2" charset="-122"/>
                <a:ea typeface="宋体" pitchFamily="2" charset="-122"/>
              </a:rPr>
              <a:t>：</a:t>
            </a:r>
            <a:r>
              <a:rPr lang="en-US" altLang="zh-CN" sz="2000" b="0" dirty="0" smtClean="0">
                <a:solidFill>
                  <a:srgbClr val="0000FF"/>
                </a:solidFill>
                <a:latin typeface="宋体" pitchFamily="2" charset="-122"/>
                <a:ea typeface="宋体" pitchFamily="2" charset="-122"/>
              </a:rPr>
              <a:t>BCD</a:t>
            </a:r>
          </a:p>
        </p:txBody>
      </p:sp>
      <p:cxnSp>
        <p:nvCxnSpPr>
          <p:cNvPr id="8" name="直接箭头连接符 7"/>
          <p:cNvCxnSpPr/>
          <p:nvPr/>
        </p:nvCxnSpPr>
        <p:spPr bwMode="auto">
          <a:xfrm>
            <a:off x="7568133" y="2161431"/>
            <a:ext cx="0" cy="360040"/>
          </a:xfrm>
          <a:prstGeom prst="straightConnector1">
            <a:avLst/>
          </a:prstGeom>
          <a:solidFill>
            <a:schemeClr val="accent1"/>
          </a:solidFill>
          <a:ln w="19050" cap="flat" cmpd="sng" algn="ctr">
            <a:solidFill>
              <a:schemeClr val="hlink"/>
            </a:solidFill>
            <a:prstDash val="solid"/>
            <a:round/>
            <a:headEnd type="none" w="med" len="med"/>
            <a:tailEnd type="arrow"/>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
        <p:nvSpPr>
          <p:cNvPr id="7" name="圆角矩形 6"/>
          <p:cNvSpPr/>
          <p:nvPr/>
        </p:nvSpPr>
        <p:spPr bwMode="auto">
          <a:xfrm>
            <a:off x="5208822" y="2548533"/>
            <a:ext cx="1855255" cy="2973943"/>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sz="2000" b="0" dirty="0" smtClean="0">
                <a:solidFill>
                  <a:srgbClr val="0000CC"/>
                </a:solidFill>
                <a:latin typeface="宋体" pitchFamily="2" charset="-122"/>
                <a:ea typeface="宋体" pitchFamily="2" charset="-122"/>
              </a:rPr>
              <a:t>方式选择</a:t>
            </a:r>
            <a:endParaRPr lang="en-US" altLang="zh-CN" sz="2000" b="0" dirty="0" smtClean="0">
              <a:solidFill>
                <a:srgbClr val="0000CC"/>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000</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0</a:t>
            </a: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001</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1</a:t>
            </a:r>
          </a:p>
          <a:p>
            <a:pPr algn="l">
              <a:lnSpc>
                <a:spcPct val="125000"/>
              </a:lnSpc>
              <a:spcBef>
                <a:spcPts val="0"/>
              </a:spcBef>
              <a:spcAft>
                <a:spcPts val="0"/>
              </a:spcAft>
            </a:pPr>
            <a:r>
              <a:rPr lang="en-US" altLang="zh-CN" sz="2000" b="0" dirty="0">
                <a:solidFill>
                  <a:srgbClr val="0000FF"/>
                </a:solidFill>
                <a:latin typeface="宋体" pitchFamily="2" charset="-122"/>
                <a:ea typeface="宋体" pitchFamily="2" charset="-122"/>
              </a:rPr>
              <a:t>x</a:t>
            </a:r>
            <a:r>
              <a:rPr lang="en-US" altLang="zh-CN" sz="2000" b="0" dirty="0" smtClean="0">
                <a:solidFill>
                  <a:srgbClr val="0000FF"/>
                </a:solidFill>
                <a:latin typeface="宋体" pitchFamily="2" charset="-122"/>
                <a:ea typeface="宋体" pitchFamily="2" charset="-122"/>
              </a:rPr>
              <a:t>10</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2</a:t>
            </a:r>
          </a:p>
          <a:p>
            <a:pPr algn="l">
              <a:lnSpc>
                <a:spcPct val="125000"/>
              </a:lnSpc>
              <a:spcBef>
                <a:spcPts val="0"/>
              </a:spcBef>
              <a:spcAft>
                <a:spcPts val="0"/>
              </a:spcAft>
            </a:pPr>
            <a:r>
              <a:rPr lang="en-US" altLang="zh-CN" sz="2000" b="0" dirty="0">
                <a:solidFill>
                  <a:srgbClr val="0000FF"/>
                </a:solidFill>
                <a:latin typeface="宋体" pitchFamily="2" charset="-122"/>
                <a:ea typeface="宋体" pitchFamily="2" charset="-122"/>
              </a:rPr>
              <a:t>x</a:t>
            </a:r>
            <a:r>
              <a:rPr lang="en-US" altLang="zh-CN" sz="2000" b="0" dirty="0" smtClean="0">
                <a:solidFill>
                  <a:srgbClr val="0000FF"/>
                </a:solidFill>
                <a:latin typeface="宋体" pitchFamily="2" charset="-122"/>
                <a:ea typeface="宋体" pitchFamily="2" charset="-122"/>
              </a:rPr>
              <a:t>11</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3</a:t>
            </a: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100</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4</a:t>
            </a: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101</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5</a:t>
            </a:r>
          </a:p>
        </p:txBody>
      </p:sp>
      <p:sp>
        <p:nvSpPr>
          <p:cNvPr id="9" name="左大括号 8"/>
          <p:cNvSpPr/>
          <p:nvPr/>
        </p:nvSpPr>
        <p:spPr bwMode="auto">
          <a:xfrm rot="16200000">
            <a:off x="5974432" y="1518527"/>
            <a:ext cx="216022" cy="1656186"/>
          </a:xfrm>
          <a:prstGeom prst="leftBrace">
            <a:avLst>
              <a:gd name="adj1" fmla="val 29243"/>
              <a:gd name="adj2" fmla="val 51203"/>
            </a:avLst>
          </a:prstGeom>
          <a:noFill/>
          <a:ln w="1905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sp>
        <p:nvSpPr>
          <p:cNvPr id="10" name="圆角矩形 9"/>
          <p:cNvSpPr/>
          <p:nvPr/>
        </p:nvSpPr>
        <p:spPr bwMode="auto">
          <a:xfrm>
            <a:off x="2383557" y="2564904"/>
            <a:ext cx="2736304" cy="2656046"/>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sz="2000" b="0" dirty="0" smtClean="0">
                <a:solidFill>
                  <a:srgbClr val="0000CC"/>
                </a:solidFill>
                <a:latin typeface="宋体" pitchFamily="2" charset="-122"/>
                <a:ea typeface="宋体" pitchFamily="2" charset="-122"/>
              </a:rPr>
              <a:t>读</a:t>
            </a:r>
            <a:r>
              <a:rPr lang="en-US" altLang="zh-CN" sz="2000" b="0" dirty="0" smtClean="0">
                <a:solidFill>
                  <a:srgbClr val="0000CC"/>
                </a:solidFill>
                <a:latin typeface="宋体" pitchFamily="2" charset="-122"/>
                <a:ea typeface="宋体" pitchFamily="2" charset="-122"/>
              </a:rPr>
              <a:t>/</a:t>
            </a:r>
            <a:r>
              <a:rPr lang="zh-CN" altLang="en-US" sz="2000" b="0" dirty="0" smtClean="0">
                <a:solidFill>
                  <a:srgbClr val="0000CC"/>
                </a:solidFill>
                <a:latin typeface="宋体" pitchFamily="2" charset="-122"/>
                <a:ea typeface="宋体" pitchFamily="2" charset="-122"/>
              </a:rPr>
              <a:t>写格式</a:t>
            </a:r>
            <a:endParaRPr lang="en-US" altLang="zh-CN" sz="2000" b="0" dirty="0" smtClean="0">
              <a:solidFill>
                <a:srgbClr val="0000CC"/>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00</a:t>
            </a:r>
            <a:r>
              <a:rPr lang="zh-CN" altLang="en-US" sz="2000" b="0" dirty="0" smtClean="0">
                <a:solidFill>
                  <a:srgbClr val="0000FF"/>
                </a:solidFill>
                <a:latin typeface="宋体" pitchFamily="2" charset="-122"/>
                <a:ea typeface="宋体" pitchFamily="2" charset="-122"/>
              </a:rPr>
              <a:t>：数据锁存命令</a:t>
            </a:r>
            <a:endParaRPr lang="en-US" altLang="zh-CN" sz="2000"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01</a:t>
            </a:r>
            <a:r>
              <a:rPr lang="zh-CN" altLang="en-US" sz="2000" b="0" dirty="0" smtClean="0">
                <a:solidFill>
                  <a:srgbClr val="0000FF"/>
                </a:solidFill>
                <a:latin typeface="宋体" pitchFamily="2" charset="-122"/>
                <a:ea typeface="宋体" pitchFamily="2" charset="-122"/>
              </a:rPr>
              <a:t>：只读</a:t>
            </a:r>
            <a:r>
              <a:rPr lang="en-US" altLang="zh-CN" sz="2000" b="0" dirty="0">
                <a:solidFill>
                  <a:srgbClr val="0000FF"/>
                </a:solidFill>
                <a:latin typeface="宋体" pitchFamily="2" charset="-122"/>
                <a:ea typeface="宋体" pitchFamily="2" charset="-122"/>
              </a:rPr>
              <a:t>/</a:t>
            </a:r>
            <a:r>
              <a:rPr lang="zh-CN" altLang="en-US" sz="2000" b="0" dirty="0" smtClean="0">
                <a:solidFill>
                  <a:srgbClr val="0000FF"/>
                </a:solidFill>
                <a:latin typeface="宋体" pitchFamily="2" charset="-122"/>
                <a:ea typeface="宋体" pitchFamily="2" charset="-122"/>
              </a:rPr>
              <a:t>写低字节</a:t>
            </a:r>
            <a:endParaRPr lang="en-US" altLang="zh-CN" sz="2000"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10</a:t>
            </a:r>
            <a:r>
              <a:rPr lang="zh-CN" altLang="en-US" sz="2000" b="0" dirty="0" smtClean="0">
                <a:solidFill>
                  <a:srgbClr val="0000FF"/>
                </a:solidFill>
                <a:latin typeface="宋体" pitchFamily="2" charset="-122"/>
                <a:ea typeface="宋体" pitchFamily="2" charset="-122"/>
              </a:rPr>
              <a:t>：只读</a:t>
            </a:r>
            <a:r>
              <a:rPr lang="en-US" altLang="zh-CN" sz="2000" b="0" dirty="0">
                <a:solidFill>
                  <a:srgbClr val="0000FF"/>
                </a:solidFill>
                <a:latin typeface="宋体" pitchFamily="2" charset="-122"/>
                <a:ea typeface="宋体" pitchFamily="2" charset="-122"/>
              </a:rPr>
              <a:t>/</a:t>
            </a:r>
            <a:r>
              <a:rPr lang="zh-CN" altLang="en-US" sz="2000" b="0" dirty="0" smtClean="0">
                <a:solidFill>
                  <a:srgbClr val="0000FF"/>
                </a:solidFill>
                <a:latin typeface="宋体" pitchFamily="2" charset="-122"/>
                <a:ea typeface="宋体" pitchFamily="2" charset="-122"/>
              </a:rPr>
              <a:t>写高字节</a:t>
            </a:r>
            <a:endParaRPr lang="en-US" altLang="zh-CN" sz="2000" b="0" dirty="0" smtClean="0">
              <a:solidFill>
                <a:srgbClr val="0000FF"/>
              </a:solidFill>
              <a:latin typeface="宋体" pitchFamily="2" charset="-122"/>
              <a:ea typeface="宋体" pitchFamily="2" charset="-122"/>
            </a:endParaRPr>
          </a:p>
          <a:p>
            <a:pPr marL="609600" indent="-609600"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11</a:t>
            </a:r>
            <a:r>
              <a:rPr lang="zh-CN" altLang="en-US" sz="2000" b="0" dirty="0" smtClean="0">
                <a:solidFill>
                  <a:srgbClr val="0000FF"/>
                </a:solidFill>
                <a:latin typeface="宋体" pitchFamily="2" charset="-122"/>
                <a:ea typeface="宋体" pitchFamily="2" charset="-122"/>
              </a:rPr>
              <a:t>：先读</a:t>
            </a:r>
            <a:r>
              <a:rPr lang="en-US" altLang="zh-CN" sz="2000" b="0" dirty="0">
                <a:solidFill>
                  <a:srgbClr val="0000FF"/>
                </a:solidFill>
                <a:latin typeface="宋体" pitchFamily="2" charset="-122"/>
                <a:ea typeface="宋体" pitchFamily="2" charset="-122"/>
              </a:rPr>
              <a:t>/</a:t>
            </a:r>
            <a:r>
              <a:rPr lang="zh-CN" altLang="en-US" sz="2000" b="0" dirty="0" smtClean="0">
                <a:solidFill>
                  <a:srgbClr val="0000FF"/>
                </a:solidFill>
                <a:latin typeface="宋体" pitchFamily="2" charset="-122"/>
                <a:ea typeface="宋体" pitchFamily="2" charset="-122"/>
              </a:rPr>
              <a:t>写低字节，再读</a:t>
            </a:r>
            <a:r>
              <a:rPr lang="en-US" altLang="zh-CN" sz="2000" b="0" dirty="0">
                <a:solidFill>
                  <a:srgbClr val="0000FF"/>
                </a:solidFill>
                <a:latin typeface="宋体" pitchFamily="2" charset="-122"/>
                <a:ea typeface="宋体" pitchFamily="2" charset="-122"/>
              </a:rPr>
              <a:t>/</a:t>
            </a:r>
            <a:r>
              <a:rPr lang="zh-CN" altLang="en-US" sz="2000" b="0" dirty="0" smtClean="0">
                <a:solidFill>
                  <a:srgbClr val="0000FF"/>
                </a:solidFill>
                <a:latin typeface="宋体" pitchFamily="2" charset="-122"/>
                <a:ea typeface="宋体" pitchFamily="2" charset="-122"/>
              </a:rPr>
              <a:t>写高字节</a:t>
            </a:r>
            <a:endParaRPr lang="en-US" altLang="zh-CN" sz="2000" b="0" dirty="0" smtClean="0">
              <a:solidFill>
                <a:srgbClr val="0000FF"/>
              </a:solidFill>
              <a:latin typeface="宋体" pitchFamily="2" charset="-122"/>
              <a:ea typeface="宋体" pitchFamily="2" charset="-122"/>
            </a:endParaRPr>
          </a:p>
        </p:txBody>
      </p:sp>
      <p:sp>
        <p:nvSpPr>
          <p:cNvPr id="11" name="左大括号 10"/>
          <p:cNvSpPr/>
          <p:nvPr/>
        </p:nvSpPr>
        <p:spPr bwMode="auto">
          <a:xfrm rot="16200000">
            <a:off x="3967734" y="1950577"/>
            <a:ext cx="216023" cy="792088"/>
          </a:xfrm>
          <a:prstGeom prst="leftBrace">
            <a:avLst>
              <a:gd name="adj1" fmla="val 29243"/>
              <a:gd name="adj2" fmla="val 51203"/>
            </a:avLst>
          </a:prstGeom>
          <a:noFill/>
          <a:ln w="1905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sp>
        <p:nvSpPr>
          <p:cNvPr id="12" name="圆角矩形 11"/>
          <p:cNvSpPr/>
          <p:nvPr/>
        </p:nvSpPr>
        <p:spPr bwMode="auto">
          <a:xfrm>
            <a:off x="54222" y="2564904"/>
            <a:ext cx="2232248" cy="2230398"/>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sz="2000" b="0" dirty="0" smtClean="0">
                <a:solidFill>
                  <a:srgbClr val="0000CC"/>
                </a:solidFill>
                <a:latin typeface="宋体" pitchFamily="2" charset="-122"/>
                <a:ea typeface="宋体" pitchFamily="2" charset="-122"/>
              </a:rPr>
              <a:t>计数器选择</a:t>
            </a:r>
            <a:endParaRPr lang="en-US" altLang="zh-CN" sz="2000" b="0" dirty="0" smtClean="0">
              <a:solidFill>
                <a:srgbClr val="0000CC"/>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00</a:t>
            </a:r>
            <a:r>
              <a:rPr lang="zh-CN" altLang="en-US" sz="2000" b="0" dirty="0" smtClean="0">
                <a:solidFill>
                  <a:srgbClr val="0000FF"/>
                </a:solidFill>
                <a:latin typeface="宋体" pitchFamily="2" charset="-122"/>
                <a:ea typeface="宋体" pitchFamily="2" charset="-122"/>
              </a:rPr>
              <a:t>：计数器</a:t>
            </a:r>
            <a:r>
              <a:rPr lang="en-US" altLang="zh-CN" sz="2000" b="0" dirty="0" smtClean="0">
                <a:solidFill>
                  <a:srgbClr val="0000FF"/>
                </a:solidFill>
                <a:latin typeface="宋体" pitchFamily="2" charset="-122"/>
                <a:ea typeface="宋体" pitchFamily="2" charset="-122"/>
              </a:rPr>
              <a:t>0</a:t>
            </a: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01</a:t>
            </a:r>
            <a:r>
              <a:rPr lang="zh-CN" altLang="en-US" sz="2000" b="0" dirty="0" smtClean="0">
                <a:solidFill>
                  <a:srgbClr val="0000FF"/>
                </a:solidFill>
                <a:latin typeface="宋体" pitchFamily="2" charset="-122"/>
                <a:ea typeface="宋体" pitchFamily="2" charset="-122"/>
              </a:rPr>
              <a:t>：计数器</a:t>
            </a:r>
            <a:r>
              <a:rPr lang="en-US" altLang="zh-CN" sz="2000" b="0" dirty="0" smtClean="0">
                <a:solidFill>
                  <a:srgbClr val="0000FF"/>
                </a:solidFill>
                <a:latin typeface="宋体" pitchFamily="2" charset="-122"/>
                <a:ea typeface="宋体" pitchFamily="2" charset="-122"/>
              </a:rPr>
              <a:t>1</a:t>
            </a: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10</a:t>
            </a:r>
            <a:r>
              <a:rPr lang="zh-CN" altLang="en-US" sz="2000" b="0" dirty="0" smtClean="0">
                <a:solidFill>
                  <a:srgbClr val="0000FF"/>
                </a:solidFill>
                <a:latin typeface="宋体" pitchFamily="2" charset="-122"/>
                <a:ea typeface="宋体" pitchFamily="2" charset="-122"/>
              </a:rPr>
              <a:t>：计数器</a:t>
            </a:r>
            <a:r>
              <a:rPr lang="en-US" altLang="zh-CN" sz="2000" b="0" dirty="0" smtClean="0">
                <a:solidFill>
                  <a:srgbClr val="0000FF"/>
                </a:solidFill>
                <a:latin typeface="宋体" pitchFamily="2" charset="-122"/>
                <a:ea typeface="宋体" pitchFamily="2" charset="-122"/>
              </a:rPr>
              <a:t>2</a:t>
            </a: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11</a:t>
            </a:r>
            <a:r>
              <a:rPr lang="zh-CN" altLang="en-US" sz="2000" b="0" dirty="0" smtClean="0">
                <a:solidFill>
                  <a:srgbClr val="0000FF"/>
                </a:solidFill>
                <a:latin typeface="宋体" pitchFamily="2" charset="-122"/>
                <a:ea typeface="宋体" pitchFamily="2" charset="-122"/>
              </a:rPr>
              <a:t>：读出控制字</a:t>
            </a:r>
            <a:endParaRPr lang="en-US" altLang="zh-CN" sz="2000" b="0" dirty="0" smtClean="0">
              <a:solidFill>
                <a:srgbClr val="0000FF"/>
              </a:solidFill>
              <a:latin typeface="宋体" pitchFamily="2" charset="-122"/>
              <a:ea typeface="宋体" pitchFamily="2" charset="-122"/>
            </a:endParaRPr>
          </a:p>
        </p:txBody>
      </p:sp>
      <p:sp>
        <p:nvSpPr>
          <p:cNvPr id="13" name="左大括号 12"/>
          <p:cNvSpPr/>
          <p:nvPr/>
        </p:nvSpPr>
        <p:spPr bwMode="auto">
          <a:xfrm rot="16200000">
            <a:off x="2455566" y="1944080"/>
            <a:ext cx="216023" cy="792088"/>
          </a:xfrm>
          <a:prstGeom prst="leftBrace">
            <a:avLst>
              <a:gd name="adj1" fmla="val 29243"/>
              <a:gd name="adj2" fmla="val 51203"/>
            </a:avLst>
          </a:prstGeom>
          <a:noFill/>
          <a:ln w="1905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cxnSp>
        <p:nvCxnSpPr>
          <p:cNvPr id="14" name="直接箭头连接符 13"/>
          <p:cNvCxnSpPr/>
          <p:nvPr/>
        </p:nvCxnSpPr>
        <p:spPr bwMode="auto">
          <a:xfrm flipH="1">
            <a:off x="2286470" y="2492896"/>
            <a:ext cx="286637" cy="260784"/>
          </a:xfrm>
          <a:prstGeom prst="straightConnector1">
            <a:avLst/>
          </a:prstGeom>
          <a:solidFill>
            <a:schemeClr val="accent1"/>
          </a:solidFill>
          <a:ln w="19050" cap="flat" cmpd="sng" algn="ctr">
            <a:solidFill>
              <a:schemeClr val="hlink"/>
            </a:solidFill>
            <a:prstDash val="solid"/>
            <a:round/>
            <a:headEnd type="none" w="med" len="med"/>
            <a:tailEnd type="arrow"/>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
        <p:nvSpPr>
          <p:cNvPr id="15" name="TextBox 14"/>
          <p:cNvSpPr txBox="1"/>
          <p:nvPr/>
        </p:nvSpPr>
        <p:spPr>
          <a:xfrm>
            <a:off x="8419330" y="5646381"/>
            <a:ext cx="617166" cy="590931"/>
          </a:xfrm>
          <a:prstGeom prst="rect">
            <a:avLst/>
          </a:prstGeom>
          <a:noFill/>
        </p:spPr>
        <p:txBody>
          <a:bodyPr wrap="square" rtlCol="0">
            <a:spAutoFit/>
          </a:bodyPr>
          <a:lstStyle/>
          <a:p>
            <a:r>
              <a:rPr lang="zh-CN" altLang="en-US" sz="3600" dirty="0" smtClean="0">
                <a:sym typeface="Wingdings 3"/>
                <a:hlinkClick r:id="" action="ppaction://hlinkshowjump?jump=lastslideviewed"/>
              </a:rPr>
              <a:t></a:t>
            </a:r>
            <a:endParaRPr lang="zh-CN" altLang="en-US" sz="3600" dirty="0"/>
          </a:p>
        </p:txBody>
      </p:sp>
    </p:spTree>
    <p:extLst>
      <p:ext uri="{BB962C8B-B14F-4D97-AF65-F5344CB8AC3E}">
        <p14:creationId xmlns:p14="http://schemas.microsoft.com/office/powerpoint/2010/main" val="81538836"/>
      </p:ext>
    </p:extLst>
  </p:cSld>
  <p:clrMapOvr>
    <a:masterClrMapping/>
  </p:clrMapOvr>
  <p:transition spd="med">
    <p:rand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3399"/>
                </a:solidFill>
              </a:rPr>
              <a:t>8.1.3</a:t>
            </a:r>
            <a:r>
              <a:rPr lang="zh-CN" altLang="en-US" dirty="0">
                <a:solidFill>
                  <a:srgbClr val="003399"/>
                </a:solidFill>
              </a:rPr>
              <a:t>  8254的</a:t>
            </a:r>
            <a:r>
              <a:rPr lang="zh-CN" altLang="en-US" dirty="0" smtClean="0">
                <a:solidFill>
                  <a:srgbClr val="003399"/>
                </a:solidFill>
              </a:rPr>
              <a:t>编程</a:t>
            </a:r>
            <a:endParaRPr lang="zh-CN" altLang="en-US" dirty="0"/>
          </a:p>
        </p:txBody>
      </p:sp>
      <p:sp>
        <p:nvSpPr>
          <p:cNvPr id="4" name="Text Box 4"/>
          <p:cNvSpPr txBox="1">
            <a:spLocks noChangeArrowheads="1"/>
          </p:cNvSpPr>
          <p:nvPr/>
        </p:nvSpPr>
        <p:spPr bwMode="auto">
          <a:xfrm>
            <a:off x="467544" y="981075"/>
            <a:ext cx="81780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lnSpc>
                <a:spcPct val="100000"/>
              </a:lnSpc>
            </a:pPr>
            <a:r>
              <a:rPr lang="en-US" altLang="zh-CN" b="0" dirty="0" smtClean="0">
                <a:solidFill>
                  <a:srgbClr val="FF0000"/>
                </a:solidFill>
                <a:latin typeface="Arial" pitchFamily="34" charset="0"/>
                <a:ea typeface="幼圆" pitchFamily="49" charset="-122"/>
                <a:cs typeface="Arial" pitchFamily="34" charset="0"/>
              </a:rPr>
              <a:t>1. </a:t>
            </a:r>
            <a:r>
              <a:rPr lang="zh-CN" altLang="en-US" b="0" dirty="0" smtClean="0">
                <a:solidFill>
                  <a:srgbClr val="FF0000"/>
                </a:solidFill>
                <a:latin typeface="Arial" pitchFamily="34" charset="0"/>
                <a:ea typeface="幼圆" pitchFamily="49" charset="-122"/>
                <a:cs typeface="Arial" pitchFamily="34" charset="0"/>
              </a:rPr>
              <a:t>8254</a:t>
            </a:r>
            <a:r>
              <a:rPr lang="zh-CN" altLang="en-US" b="0" dirty="0">
                <a:solidFill>
                  <a:srgbClr val="FF0000"/>
                </a:solidFill>
                <a:latin typeface="Arial" pitchFamily="34" charset="0"/>
                <a:ea typeface="幼圆" pitchFamily="49" charset="-122"/>
                <a:cs typeface="Arial" pitchFamily="34" charset="0"/>
              </a:rPr>
              <a:t>的方式控制字</a:t>
            </a:r>
          </a:p>
        </p:txBody>
      </p:sp>
      <p:graphicFrame>
        <p:nvGraphicFramePr>
          <p:cNvPr id="5" name="表格 4"/>
          <p:cNvGraphicFramePr>
            <a:graphicFrameLocks noGrp="1"/>
          </p:cNvGraphicFramePr>
          <p:nvPr>
            <p:extLst>
              <p:ext uri="{D42A27DB-BD31-4B8C-83A1-F6EECF244321}">
                <p14:modId xmlns:p14="http://schemas.microsoft.com/office/powerpoint/2010/main" val="2243326774"/>
              </p:ext>
            </p:extLst>
          </p:nvPr>
        </p:nvGraphicFramePr>
        <p:xfrm>
          <a:off x="1691680" y="1700808"/>
          <a:ext cx="6096000" cy="4572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7</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6</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5</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4</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3</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2</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1</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cap="none" spc="0" baseline="-25000" dirty="0" smtClean="0">
                          <a:ln>
                            <a:noFill/>
                          </a:ln>
                          <a:solidFill>
                            <a:srgbClr val="0000FF"/>
                          </a:solidFill>
                          <a:effectLst/>
                        </a:rPr>
                        <a:t>0</a:t>
                      </a:r>
                      <a:endParaRPr lang="zh-CN" altLang="en-US" sz="2400" b="0" cap="none" spc="0" baseline="-25000" dirty="0">
                        <a:ln>
                          <a:noFill/>
                        </a:ln>
                        <a:solidFill>
                          <a:srgbClr val="0000FF"/>
                        </a:solidFill>
                        <a:effectLst/>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r>
            </a:tbl>
          </a:graphicData>
        </a:graphic>
      </p:graphicFrame>
      <p:sp>
        <p:nvSpPr>
          <p:cNvPr id="6" name="圆角矩形 5"/>
          <p:cNvSpPr/>
          <p:nvPr/>
        </p:nvSpPr>
        <p:spPr bwMode="auto">
          <a:xfrm>
            <a:off x="1087041" y="2564904"/>
            <a:ext cx="2592288" cy="2632829"/>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b="0" dirty="0" smtClean="0">
                <a:solidFill>
                  <a:srgbClr val="0000FF"/>
                </a:solidFill>
                <a:latin typeface="宋体" pitchFamily="2" charset="-122"/>
                <a:ea typeface="宋体" pitchFamily="2" charset="-122"/>
              </a:rPr>
              <a:t>计数器选择</a:t>
            </a:r>
            <a:endParaRPr lang="en-US" altLang="zh-CN" b="0" dirty="0" smtClean="0">
              <a:solidFill>
                <a:srgbClr val="0000FF"/>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b="0" dirty="0" smtClean="0">
                <a:solidFill>
                  <a:srgbClr val="0000FF"/>
                </a:solidFill>
                <a:latin typeface="宋体" pitchFamily="2" charset="-122"/>
                <a:ea typeface="宋体" pitchFamily="2" charset="-122"/>
              </a:rPr>
              <a:t>00</a:t>
            </a:r>
            <a:r>
              <a:rPr lang="zh-CN" altLang="en-US" b="0" dirty="0" smtClean="0">
                <a:solidFill>
                  <a:srgbClr val="0000FF"/>
                </a:solidFill>
                <a:latin typeface="宋体" pitchFamily="2" charset="-122"/>
                <a:ea typeface="宋体" pitchFamily="2" charset="-122"/>
              </a:rPr>
              <a:t>：计数器</a:t>
            </a:r>
            <a:r>
              <a:rPr lang="en-US" altLang="zh-CN" b="0" dirty="0" smtClean="0">
                <a:solidFill>
                  <a:srgbClr val="0000FF"/>
                </a:solidFill>
                <a:latin typeface="宋体" pitchFamily="2" charset="-122"/>
                <a:ea typeface="宋体" pitchFamily="2" charset="-122"/>
              </a:rPr>
              <a:t>0</a:t>
            </a: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b="0" dirty="0" smtClean="0">
                <a:solidFill>
                  <a:srgbClr val="0000FF"/>
                </a:solidFill>
                <a:latin typeface="宋体" pitchFamily="2" charset="-122"/>
                <a:ea typeface="宋体" pitchFamily="2" charset="-122"/>
              </a:rPr>
              <a:t>01</a:t>
            </a:r>
            <a:r>
              <a:rPr lang="zh-CN" altLang="en-US" b="0" dirty="0" smtClean="0">
                <a:solidFill>
                  <a:srgbClr val="0000FF"/>
                </a:solidFill>
                <a:latin typeface="宋体" pitchFamily="2" charset="-122"/>
                <a:ea typeface="宋体" pitchFamily="2" charset="-122"/>
              </a:rPr>
              <a:t>：计数器</a:t>
            </a:r>
            <a:r>
              <a:rPr lang="en-US" altLang="zh-CN" b="0" dirty="0" smtClean="0">
                <a:solidFill>
                  <a:srgbClr val="0000FF"/>
                </a:solidFill>
                <a:latin typeface="宋体" pitchFamily="2" charset="-122"/>
                <a:ea typeface="宋体" pitchFamily="2" charset="-122"/>
              </a:rPr>
              <a:t>1</a:t>
            </a: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b="0" dirty="0" smtClean="0">
                <a:solidFill>
                  <a:srgbClr val="0000FF"/>
                </a:solidFill>
                <a:latin typeface="宋体" pitchFamily="2" charset="-122"/>
                <a:ea typeface="宋体" pitchFamily="2" charset="-122"/>
              </a:rPr>
              <a:t>10</a:t>
            </a:r>
            <a:r>
              <a:rPr lang="zh-CN" altLang="en-US" b="0" dirty="0" smtClean="0">
                <a:solidFill>
                  <a:srgbClr val="0000FF"/>
                </a:solidFill>
                <a:latin typeface="宋体" pitchFamily="2" charset="-122"/>
                <a:ea typeface="宋体" pitchFamily="2" charset="-122"/>
              </a:rPr>
              <a:t>：计数器</a:t>
            </a:r>
            <a:r>
              <a:rPr lang="en-US" altLang="zh-CN" b="0" dirty="0" smtClean="0">
                <a:solidFill>
                  <a:srgbClr val="0000FF"/>
                </a:solidFill>
                <a:latin typeface="宋体" pitchFamily="2" charset="-122"/>
                <a:ea typeface="宋体" pitchFamily="2" charset="-122"/>
              </a:rPr>
              <a:t>2</a:t>
            </a: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b="0" dirty="0" smtClean="0">
                <a:solidFill>
                  <a:srgbClr val="0000FF"/>
                </a:solidFill>
                <a:latin typeface="宋体" pitchFamily="2" charset="-122"/>
                <a:ea typeface="宋体" pitchFamily="2" charset="-122"/>
              </a:rPr>
              <a:t>11</a:t>
            </a:r>
            <a:r>
              <a:rPr lang="zh-CN" altLang="en-US" b="0" dirty="0" smtClean="0">
                <a:solidFill>
                  <a:srgbClr val="0000FF"/>
                </a:solidFill>
                <a:latin typeface="宋体" pitchFamily="2" charset="-122"/>
                <a:ea typeface="宋体" pitchFamily="2" charset="-122"/>
              </a:rPr>
              <a:t>：读出控制字</a:t>
            </a:r>
            <a:endParaRPr lang="en-US" altLang="zh-CN" b="0" dirty="0" smtClean="0">
              <a:solidFill>
                <a:srgbClr val="0000FF"/>
              </a:solidFill>
              <a:latin typeface="宋体" pitchFamily="2" charset="-122"/>
              <a:ea typeface="宋体" pitchFamily="2" charset="-122"/>
            </a:endParaRPr>
          </a:p>
        </p:txBody>
      </p:sp>
      <p:sp>
        <p:nvSpPr>
          <p:cNvPr id="7" name="左大括号 6"/>
          <p:cNvSpPr/>
          <p:nvPr/>
        </p:nvSpPr>
        <p:spPr bwMode="auto">
          <a:xfrm rot="16200000">
            <a:off x="2267744" y="1944079"/>
            <a:ext cx="216023" cy="792088"/>
          </a:xfrm>
          <a:prstGeom prst="leftBrace">
            <a:avLst>
              <a:gd name="adj1" fmla="val 29243"/>
              <a:gd name="adj2" fmla="val 51203"/>
            </a:avLst>
          </a:prstGeom>
          <a:noFill/>
          <a:ln w="1905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cxnSp>
        <p:nvCxnSpPr>
          <p:cNvPr id="8" name="直接连接符 7"/>
          <p:cNvCxnSpPr/>
          <p:nvPr/>
        </p:nvCxnSpPr>
        <p:spPr bwMode="auto">
          <a:xfrm>
            <a:off x="1619672" y="3140968"/>
            <a:ext cx="1512168" cy="0"/>
          </a:xfrm>
          <a:prstGeom prst="line">
            <a:avLst/>
          </a:prstGeom>
          <a:solidFill>
            <a:schemeClr val="accent1"/>
          </a:solidFill>
          <a:ln w="285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Tree>
    <p:extLst>
      <p:ext uri="{BB962C8B-B14F-4D97-AF65-F5344CB8AC3E}">
        <p14:creationId xmlns:p14="http://schemas.microsoft.com/office/powerpoint/2010/main" val="57381804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3399"/>
                </a:solidFill>
              </a:rPr>
              <a:t>8.1.3</a:t>
            </a:r>
            <a:r>
              <a:rPr lang="zh-CN" altLang="en-US" dirty="0">
                <a:solidFill>
                  <a:srgbClr val="003399"/>
                </a:solidFill>
              </a:rPr>
              <a:t>  8254的</a:t>
            </a:r>
            <a:r>
              <a:rPr lang="zh-CN" altLang="en-US" dirty="0" smtClean="0">
                <a:solidFill>
                  <a:srgbClr val="003399"/>
                </a:solidFill>
              </a:rPr>
              <a:t>编程</a:t>
            </a:r>
            <a:endParaRPr lang="zh-CN" altLang="en-US" dirty="0"/>
          </a:p>
        </p:txBody>
      </p:sp>
      <p:sp>
        <p:nvSpPr>
          <p:cNvPr id="4" name="Text Box 4"/>
          <p:cNvSpPr txBox="1">
            <a:spLocks noChangeArrowheads="1"/>
          </p:cNvSpPr>
          <p:nvPr/>
        </p:nvSpPr>
        <p:spPr bwMode="auto">
          <a:xfrm>
            <a:off x="467544" y="981075"/>
            <a:ext cx="81780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lnSpc>
                <a:spcPct val="100000"/>
              </a:lnSpc>
            </a:pPr>
            <a:r>
              <a:rPr lang="en-US" altLang="zh-CN" b="0" dirty="0" smtClean="0">
                <a:solidFill>
                  <a:srgbClr val="FF0000"/>
                </a:solidFill>
                <a:latin typeface="Arial" pitchFamily="34" charset="0"/>
                <a:ea typeface="幼圆" pitchFamily="49" charset="-122"/>
                <a:cs typeface="Arial" pitchFamily="34" charset="0"/>
              </a:rPr>
              <a:t>1. </a:t>
            </a:r>
            <a:r>
              <a:rPr lang="zh-CN" altLang="en-US" b="0" dirty="0" smtClean="0">
                <a:solidFill>
                  <a:srgbClr val="FF0000"/>
                </a:solidFill>
                <a:latin typeface="Arial" pitchFamily="34" charset="0"/>
                <a:ea typeface="幼圆" pitchFamily="49" charset="-122"/>
                <a:cs typeface="Arial" pitchFamily="34" charset="0"/>
              </a:rPr>
              <a:t>8254</a:t>
            </a:r>
            <a:r>
              <a:rPr lang="zh-CN" altLang="en-US" b="0" dirty="0">
                <a:solidFill>
                  <a:srgbClr val="FF0000"/>
                </a:solidFill>
                <a:latin typeface="Arial" pitchFamily="34" charset="0"/>
                <a:ea typeface="幼圆" pitchFamily="49" charset="-122"/>
                <a:cs typeface="Arial" pitchFamily="34" charset="0"/>
              </a:rPr>
              <a:t>的方式控制字</a:t>
            </a:r>
          </a:p>
        </p:txBody>
      </p:sp>
      <p:graphicFrame>
        <p:nvGraphicFramePr>
          <p:cNvPr id="5" name="表格 4"/>
          <p:cNvGraphicFramePr>
            <a:graphicFrameLocks noGrp="1"/>
          </p:cNvGraphicFramePr>
          <p:nvPr>
            <p:extLst>
              <p:ext uri="{D42A27DB-BD31-4B8C-83A1-F6EECF244321}">
                <p14:modId xmlns:p14="http://schemas.microsoft.com/office/powerpoint/2010/main" val="4031763827"/>
              </p:ext>
            </p:extLst>
          </p:nvPr>
        </p:nvGraphicFramePr>
        <p:xfrm>
          <a:off x="1691680" y="1700808"/>
          <a:ext cx="6096000" cy="4572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7</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6</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5</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4</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3</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2</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1</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cap="none" spc="0" baseline="-25000" dirty="0" smtClean="0">
                          <a:ln>
                            <a:noFill/>
                          </a:ln>
                          <a:solidFill>
                            <a:srgbClr val="0000FF"/>
                          </a:solidFill>
                          <a:effectLst/>
                        </a:rPr>
                        <a:t>0</a:t>
                      </a:r>
                      <a:endParaRPr lang="zh-CN" altLang="en-US" sz="2400" b="0" cap="none" spc="0" baseline="-25000" dirty="0">
                        <a:ln>
                          <a:noFill/>
                        </a:ln>
                        <a:solidFill>
                          <a:srgbClr val="0000FF"/>
                        </a:solidFill>
                        <a:effectLst/>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r>
            </a:tbl>
          </a:graphicData>
        </a:graphic>
      </p:graphicFrame>
      <p:sp>
        <p:nvSpPr>
          <p:cNvPr id="6" name="圆角矩形 5"/>
          <p:cNvSpPr/>
          <p:nvPr/>
        </p:nvSpPr>
        <p:spPr bwMode="auto">
          <a:xfrm>
            <a:off x="1200944" y="2564904"/>
            <a:ext cx="5400600" cy="2656046"/>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b="0" dirty="0" smtClean="0">
                <a:solidFill>
                  <a:srgbClr val="0000FF"/>
                </a:solidFill>
                <a:latin typeface="宋体" pitchFamily="2" charset="-122"/>
                <a:ea typeface="宋体" pitchFamily="2" charset="-122"/>
              </a:rPr>
              <a:t>读</a:t>
            </a:r>
            <a:r>
              <a:rPr lang="en-US" altLang="zh-CN" b="0" dirty="0" smtClean="0">
                <a:solidFill>
                  <a:srgbClr val="0000FF"/>
                </a:solidFill>
                <a:latin typeface="宋体" pitchFamily="2" charset="-122"/>
                <a:ea typeface="宋体" pitchFamily="2" charset="-122"/>
              </a:rPr>
              <a:t>/</a:t>
            </a:r>
            <a:r>
              <a:rPr lang="zh-CN" altLang="en-US" b="0" dirty="0" smtClean="0">
                <a:solidFill>
                  <a:srgbClr val="0000FF"/>
                </a:solidFill>
                <a:latin typeface="宋体" pitchFamily="2" charset="-122"/>
                <a:ea typeface="宋体" pitchFamily="2" charset="-122"/>
              </a:rPr>
              <a:t>写格式</a:t>
            </a:r>
            <a:endParaRPr lang="en-US" altLang="zh-CN" b="0" dirty="0" smtClean="0">
              <a:solidFill>
                <a:srgbClr val="0000FF"/>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b="0" dirty="0" smtClean="0">
                <a:solidFill>
                  <a:srgbClr val="0000FF"/>
                </a:solidFill>
                <a:latin typeface="宋体" pitchFamily="2" charset="-122"/>
                <a:ea typeface="宋体" pitchFamily="2" charset="-122"/>
              </a:rPr>
              <a:t>00</a:t>
            </a:r>
            <a:r>
              <a:rPr lang="zh-CN" altLang="en-US" b="0" dirty="0" smtClean="0">
                <a:solidFill>
                  <a:srgbClr val="0000FF"/>
                </a:solidFill>
                <a:latin typeface="宋体" pitchFamily="2" charset="-122"/>
                <a:ea typeface="宋体" pitchFamily="2" charset="-122"/>
              </a:rPr>
              <a:t>：数据锁存命令</a:t>
            </a:r>
            <a:endParaRPr lang="en-US" altLang="zh-CN"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b="0" dirty="0" smtClean="0">
                <a:solidFill>
                  <a:srgbClr val="0000FF"/>
                </a:solidFill>
                <a:latin typeface="宋体" pitchFamily="2" charset="-122"/>
                <a:ea typeface="宋体" pitchFamily="2" charset="-122"/>
              </a:rPr>
              <a:t>01</a:t>
            </a:r>
            <a:r>
              <a:rPr lang="zh-CN" altLang="en-US" b="0" dirty="0" smtClean="0">
                <a:solidFill>
                  <a:srgbClr val="0000FF"/>
                </a:solidFill>
                <a:latin typeface="宋体" pitchFamily="2" charset="-122"/>
                <a:ea typeface="宋体" pitchFamily="2" charset="-122"/>
              </a:rPr>
              <a:t>：只读</a:t>
            </a:r>
            <a:r>
              <a:rPr lang="en-US" altLang="zh-CN" b="0" dirty="0">
                <a:solidFill>
                  <a:srgbClr val="0000FF"/>
                </a:solidFill>
                <a:latin typeface="宋体" pitchFamily="2" charset="-122"/>
                <a:ea typeface="宋体" pitchFamily="2" charset="-122"/>
              </a:rPr>
              <a:t>/</a:t>
            </a:r>
            <a:r>
              <a:rPr lang="zh-CN" altLang="en-US" b="0" dirty="0" smtClean="0">
                <a:solidFill>
                  <a:srgbClr val="0000FF"/>
                </a:solidFill>
                <a:latin typeface="宋体" pitchFamily="2" charset="-122"/>
                <a:ea typeface="宋体" pitchFamily="2" charset="-122"/>
              </a:rPr>
              <a:t>写低字节</a:t>
            </a:r>
            <a:endParaRPr lang="en-US" altLang="zh-CN"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b="0" dirty="0" smtClean="0">
                <a:solidFill>
                  <a:srgbClr val="0000FF"/>
                </a:solidFill>
                <a:latin typeface="宋体" pitchFamily="2" charset="-122"/>
                <a:ea typeface="宋体" pitchFamily="2" charset="-122"/>
              </a:rPr>
              <a:t>10</a:t>
            </a:r>
            <a:r>
              <a:rPr lang="zh-CN" altLang="en-US" b="0" dirty="0" smtClean="0">
                <a:solidFill>
                  <a:srgbClr val="0000FF"/>
                </a:solidFill>
                <a:latin typeface="宋体" pitchFamily="2" charset="-122"/>
                <a:ea typeface="宋体" pitchFamily="2" charset="-122"/>
              </a:rPr>
              <a:t>：只读</a:t>
            </a:r>
            <a:r>
              <a:rPr lang="en-US" altLang="zh-CN" b="0" dirty="0">
                <a:solidFill>
                  <a:srgbClr val="0000FF"/>
                </a:solidFill>
                <a:latin typeface="宋体" pitchFamily="2" charset="-122"/>
                <a:ea typeface="宋体" pitchFamily="2" charset="-122"/>
              </a:rPr>
              <a:t>/</a:t>
            </a:r>
            <a:r>
              <a:rPr lang="zh-CN" altLang="en-US" b="0" dirty="0" smtClean="0">
                <a:solidFill>
                  <a:srgbClr val="0000FF"/>
                </a:solidFill>
                <a:latin typeface="宋体" pitchFamily="2" charset="-122"/>
                <a:ea typeface="宋体" pitchFamily="2" charset="-122"/>
              </a:rPr>
              <a:t>写高字节</a:t>
            </a:r>
            <a:endParaRPr lang="en-US" altLang="zh-CN"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b="0" dirty="0" smtClean="0">
                <a:solidFill>
                  <a:srgbClr val="0000FF"/>
                </a:solidFill>
                <a:latin typeface="宋体" pitchFamily="2" charset="-122"/>
                <a:ea typeface="宋体" pitchFamily="2" charset="-122"/>
              </a:rPr>
              <a:t>11</a:t>
            </a:r>
            <a:r>
              <a:rPr lang="zh-CN" altLang="en-US" b="0" dirty="0" smtClean="0">
                <a:solidFill>
                  <a:srgbClr val="0000FF"/>
                </a:solidFill>
                <a:latin typeface="宋体" pitchFamily="2" charset="-122"/>
                <a:ea typeface="宋体" pitchFamily="2" charset="-122"/>
              </a:rPr>
              <a:t>：先读</a:t>
            </a:r>
            <a:r>
              <a:rPr lang="en-US" altLang="zh-CN" b="0" dirty="0">
                <a:solidFill>
                  <a:srgbClr val="0000FF"/>
                </a:solidFill>
                <a:latin typeface="宋体" pitchFamily="2" charset="-122"/>
                <a:ea typeface="宋体" pitchFamily="2" charset="-122"/>
              </a:rPr>
              <a:t>/</a:t>
            </a:r>
            <a:r>
              <a:rPr lang="zh-CN" altLang="en-US" b="0" dirty="0" smtClean="0">
                <a:solidFill>
                  <a:srgbClr val="0000FF"/>
                </a:solidFill>
                <a:latin typeface="宋体" pitchFamily="2" charset="-122"/>
                <a:ea typeface="宋体" pitchFamily="2" charset="-122"/>
              </a:rPr>
              <a:t>写低字节，再读</a:t>
            </a:r>
            <a:r>
              <a:rPr lang="en-US" altLang="zh-CN" b="0" dirty="0">
                <a:solidFill>
                  <a:srgbClr val="0000FF"/>
                </a:solidFill>
                <a:latin typeface="宋体" pitchFamily="2" charset="-122"/>
                <a:ea typeface="宋体" pitchFamily="2" charset="-122"/>
              </a:rPr>
              <a:t>/</a:t>
            </a:r>
            <a:r>
              <a:rPr lang="zh-CN" altLang="en-US" b="0" dirty="0" smtClean="0">
                <a:solidFill>
                  <a:srgbClr val="0000FF"/>
                </a:solidFill>
                <a:latin typeface="宋体" pitchFamily="2" charset="-122"/>
                <a:ea typeface="宋体" pitchFamily="2" charset="-122"/>
              </a:rPr>
              <a:t>写高字节</a:t>
            </a:r>
            <a:endParaRPr lang="en-US" altLang="zh-CN" b="0" dirty="0" smtClean="0">
              <a:solidFill>
                <a:srgbClr val="0000FF"/>
              </a:solidFill>
              <a:latin typeface="宋体" pitchFamily="2" charset="-122"/>
              <a:ea typeface="宋体" pitchFamily="2" charset="-122"/>
            </a:endParaRPr>
          </a:p>
        </p:txBody>
      </p:sp>
      <p:sp>
        <p:nvSpPr>
          <p:cNvPr id="7" name="左大括号 6"/>
          <p:cNvSpPr/>
          <p:nvPr/>
        </p:nvSpPr>
        <p:spPr bwMode="auto">
          <a:xfrm rot="16200000">
            <a:off x="3779913" y="1950577"/>
            <a:ext cx="216023" cy="792088"/>
          </a:xfrm>
          <a:prstGeom prst="leftBrace">
            <a:avLst>
              <a:gd name="adj1" fmla="val 29243"/>
              <a:gd name="adj2" fmla="val 51203"/>
            </a:avLst>
          </a:prstGeom>
          <a:noFill/>
          <a:ln w="1905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cxnSp>
        <p:nvCxnSpPr>
          <p:cNvPr id="8" name="直接连接符 7"/>
          <p:cNvCxnSpPr/>
          <p:nvPr/>
        </p:nvCxnSpPr>
        <p:spPr bwMode="auto">
          <a:xfrm>
            <a:off x="3145160" y="3148211"/>
            <a:ext cx="1512168" cy="0"/>
          </a:xfrm>
          <a:prstGeom prst="line">
            <a:avLst/>
          </a:prstGeom>
          <a:solidFill>
            <a:schemeClr val="accent1"/>
          </a:solidFill>
          <a:ln w="285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Tree>
    <p:extLst>
      <p:ext uri="{BB962C8B-B14F-4D97-AF65-F5344CB8AC3E}">
        <p14:creationId xmlns:p14="http://schemas.microsoft.com/office/powerpoint/2010/main" val="689802155"/>
      </p:ext>
    </p:extLst>
  </p:cSld>
  <p:clrMapOvr>
    <a:masterClrMapping/>
  </p:clrMapOvr>
  <p:transition spd="med">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3399"/>
                </a:solidFill>
              </a:rPr>
              <a:t>8.1.3</a:t>
            </a:r>
            <a:r>
              <a:rPr lang="zh-CN" altLang="en-US" dirty="0">
                <a:solidFill>
                  <a:srgbClr val="003399"/>
                </a:solidFill>
              </a:rPr>
              <a:t>  8254的</a:t>
            </a:r>
            <a:r>
              <a:rPr lang="zh-CN" altLang="en-US" dirty="0" smtClean="0">
                <a:solidFill>
                  <a:srgbClr val="003399"/>
                </a:solidFill>
              </a:rPr>
              <a:t>编程</a:t>
            </a:r>
            <a:endParaRPr lang="zh-CN" altLang="en-US" dirty="0"/>
          </a:p>
        </p:txBody>
      </p:sp>
      <p:sp>
        <p:nvSpPr>
          <p:cNvPr id="4" name="Text Box 4"/>
          <p:cNvSpPr txBox="1">
            <a:spLocks noChangeArrowheads="1"/>
          </p:cNvSpPr>
          <p:nvPr/>
        </p:nvSpPr>
        <p:spPr bwMode="auto">
          <a:xfrm>
            <a:off x="467544" y="981075"/>
            <a:ext cx="81780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lnSpc>
                <a:spcPct val="100000"/>
              </a:lnSpc>
            </a:pPr>
            <a:r>
              <a:rPr lang="en-US" altLang="zh-CN" b="0" dirty="0" smtClean="0">
                <a:solidFill>
                  <a:srgbClr val="FF0000"/>
                </a:solidFill>
                <a:latin typeface="Arial" pitchFamily="34" charset="0"/>
                <a:ea typeface="幼圆" pitchFamily="49" charset="-122"/>
                <a:cs typeface="Arial" pitchFamily="34" charset="0"/>
              </a:rPr>
              <a:t>1. </a:t>
            </a:r>
            <a:r>
              <a:rPr lang="zh-CN" altLang="en-US" b="0" dirty="0" smtClean="0">
                <a:solidFill>
                  <a:srgbClr val="FF0000"/>
                </a:solidFill>
                <a:latin typeface="Arial" pitchFamily="34" charset="0"/>
                <a:ea typeface="幼圆" pitchFamily="49" charset="-122"/>
                <a:cs typeface="Arial" pitchFamily="34" charset="0"/>
              </a:rPr>
              <a:t>8254</a:t>
            </a:r>
            <a:r>
              <a:rPr lang="zh-CN" altLang="en-US" b="0" dirty="0">
                <a:solidFill>
                  <a:srgbClr val="FF0000"/>
                </a:solidFill>
                <a:latin typeface="Arial" pitchFamily="34" charset="0"/>
                <a:ea typeface="幼圆" pitchFamily="49" charset="-122"/>
                <a:cs typeface="Arial" pitchFamily="34" charset="0"/>
              </a:rPr>
              <a:t>的方式控制字</a:t>
            </a:r>
          </a:p>
        </p:txBody>
      </p:sp>
      <p:graphicFrame>
        <p:nvGraphicFramePr>
          <p:cNvPr id="5" name="表格 4"/>
          <p:cNvGraphicFramePr>
            <a:graphicFrameLocks noGrp="1"/>
          </p:cNvGraphicFramePr>
          <p:nvPr>
            <p:extLst>
              <p:ext uri="{D42A27DB-BD31-4B8C-83A1-F6EECF244321}">
                <p14:modId xmlns:p14="http://schemas.microsoft.com/office/powerpoint/2010/main" val="1612720930"/>
              </p:ext>
            </p:extLst>
          </p:nvPr>
        </p:nvGraphicFramePr>
        <p:xfrm>
          <a:off x="1691680" y="1700808"/>
          <a:ext cx="6096000" cy="4572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7</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6</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5</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4</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3</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2</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1</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cap="none" spc="0" baseline="-25000" dirty="0" smtClean="0">
                          <a:ln>
                            <a:noFill/>
                          </a:ln>
                          <a:solidFill>
                            <a:srgbClr val="0000FF"/>
                          </a:solidFill>
                          <a:effectLst/>
                        </a:rPr>
                        <a:t>0</a:t>
                      </a:r>
                      <a:endParaRPr lang="zh-CN" altLang="en-US" sz="2400" b="0" cap="none" spc="0" baseline="-25000" dirty="0">
                        <a:ln>
                          <a:noFill/>
                        </a:ln>
                        <a:solidFill>
                          <a:srgbClr val="0000FF"/>
                        </a:solidFill>
                        <a:effectLst/>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r>
            </a:tbl>
          </a:graphicData>
        </a:graphic>
      </p:graphicFrame>
      <p:sp>
        <p:nvSpPr>
          <p:cNvPr id="6" name="圆角矩形 5"/>
          <p:cNvSpPr/>
          <p:nvPr/>
        </p:nvSpPr>
        <p:spPr bwMode="auto">
          <a:xfrm>
            <a:off x="4905560" y="2548533"/>
            <a:ext cx="2016224" cy="3516868"/>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b="0" dirty="0" smtClean="0">
                <a:solidFill>
                  <a:srgbClr val="0000FF"/>
                </a:solidFill>
                <a:latin typeface="宋体" pitchFamily="2" charset="-122"/>
                <a:ea typeface="宋体" pitchFamily="2" charset="-122"/>
              </a:rPr>
              <a:t>方式选择</a:t>
            </a:r>
            <a:endParaRPr lang="en-US" altLang="zh-CN" b="0" dirty="0" smtClean="0">
              <a:solidFill>
                <a:srgbClr val="0000FF"/>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b="0" dirty="0" smtClean="0">
                <a:solidFill>
                  <a:srgbClr val="0000FF"/>
                </a:solidFill>
                <a:latin typeface="宋体" pitchFamily="2" charset="-122"/>
                <a:ea typeface="宋体" pitchFamily="2" charset="-122"/>
              </a:rPr>
              <a:t>000</a:t>
            </a:r>
            <a:r>
              <a:rPr lang="zh-CN" altLang="en-US" b="0" dirty="0" smtClean="0">
                <a:solidFill>
                  <a:srgbClr val="0000FF"/>
                </a:solidFill>
                <a:latin typeface="宋体" pitchFamily="2" charset="-122"/>
                <a:ea typeface="宋体" pitchFamily="2" charset="-122"/>
              </a:rPr>
              <a:t>：方式</a:t>
            </a:r>
            <a:r>
              <a:rPr lang="en-US" altLang="zh-CN" b="0" dirty="0" smtClean="0">
                <a:solidFill>
                  <a:srgbClr val="0000FF"/>
                </a:solidFill>
                <a:latin typeface="宋体" pitchFamily="2" charset="-122"/>
                <a:ea typeface="宋体" pitchFamily="2" charset="-122"/>
              </a:rPr>
              <a:t>0</a:t>
            </a:r>
          </a:p>
          <a:p>
            <a:pPr algn="l">
              <a:lnSpc>
                <a:spcPct val="125000"/>
              </a:lnSpc>
              <a:spcBef>
                <a:spcPts val="0"/>
              </a:spcBef>
              <a:spcAft>
                <a:spcPts val="0"/>
              </a:spcAft>
            </a:pPr>
            <a:r>
              <a:rPr lang="en-US" altLang="zh-CN" b="0" dirty="0" smtClean="0">
                <a:solidFill>
                  <a:srgbClr val="0000FF"/>
                </a:solidFill>
                <a:latin typeface="宋体" pitchFamily="2" charset="-122"/>
                <a:ea typeface="宋体" pitchFamily="2" charset="-122"/>
              </a:rPr>
              <a:t>001</a:t>
            </a:r>
            <a:r>
              <a:rPr lang="zh-CN" altLang="en-US" b="0" dirty="0" smtClean="0">
                <a:solidFill>
                  <a:srgbClr val="0000FF"/>
                </a:solidFill>
                <a:latin typeface="宋体" pitchFamily="2" charset="-122"/>
                <a:ea typeface="宋体" pitchFamily="2" charset="-122"/>
              </a:rPr>
              <a:t>：方式</a:t>
            </a:r>
            <a:r>
              <a:rPr lang="en-US" altLang="zh-CN" b="0" dirty="0" smtClean="0">
                <a:solidFill>
                  <a:srgbClr val="0000FF"/>
                </a:solidFill>
                <a:latin typeface="宋体" pitchFamily="2" charset="-122"/>
                <a:ea typeface="宋体" pitchFamily="2" charset="-122"/>
              </a:rPr>
              <a:t>1</a:t>
            </a:r>
          </a:p>
          <a:p>
            <a:pPr algn="l">
              <a:lnSpc>
                <a:spcPct val="125000"/>
              </a:lnSpc>
              <a:spcBef>
                <a:spcPts val="0"/>
              </a:spcBef>
              <a:spcAft>
                <a:spcPts val="0"/>
              </a:spcAft>
            </a:pPr>
            <a:r>
              <a:rPr lang="en-US" altLang="zh-CN" b="0" dirty="0">
                <a:solidFill>
                  <a:srgbClr val="0000FF"/>
                </a:solidFill>
                <a:latin typeface="宋体" pitchFamily="2" charset="-122"/>
                <a:ea typeface="宋体" pitchFamily="2" charset="-122"/>
              </a:rPr>
              <a:t>x</a:t>
            </a:r>
            <a:r>
              <a:rPr lang="en-US" altLang="zh-CN" b="0" dirty="0" smtClean="0">
                <a:solidFill>
                  <a:srgbClr val="0000FF"/>
                </a:solidFill>
                <a:latin typeface="宋体" pitchFamily="2" charset="-122"/>
                <a:ea typeface="宋体" pitchFamily="2" charset="-122"/>
              </a:rPr>
              <a:t>10</a:t>
            </a:r>
            <a:r>
              <a:rPr lang="zh-CN" altLang="en-US" b="0" dirty="0" smtClean="0">
                <a:solidFill>
                  <a:srgbClr val="0000FF"/>
                </a:solidFill>
                <a:latin typeface="宋体" pitchFamily="2" charset="-122"/>
                <a:ea typeface="宋体" pitchFamily="2" charset="-122"/>
              </a:rPr>
              <a:t>：方式</a:t>
            </a:r>
            <a:r>
              <a:rPr lang="en-US" altLang="zh-CN" b="0" dirty="0" smtClean="0">
                <a:solidFill>
                  <a:srgbClr val="0000FF"/>
                </a:solidFill>
                <a:latin typeface="宋体" pitchFamily="2" charset="-122"/>
                <a:ea typeface="宋体" pitchFamily="2" charset="-122"/>
              </a:rPr>
              <a:t>2</a:t>
            </a:r>
          </a:p>
          <a:p>
            <a:pPr algn="l">
              <a:lnSpc>
                <a:spcPct val="125000"/>
              </a:lnSpc>
              <a:spcBef>
                <a:spcPts val="0"/>
              </a:spcBef>
              <a:spcAft>
                <a:spcPts val="0"/>
              </a:spcAft>
            </a:pPr>
            <a:r>
              <a:rPr lang="en-US" altLang="zh-CN" b="0" dirty="0">
                <a:solidFill>
                  <a:srgbClr val="0000FF"/>
                </a:solidFill>
                <a:latin typeface="宋体" pitchFamily="2" charset="-122"/>
                <a:ea typeface="宋体" pitchFamily="2" charset="-122"/>
              </a:rPr>
              <a:t>x</a:t>
            </a:r>
            <a:r>
              <a:rPr lang="en-US" altLang="zh-CN" b="0" dirty="0" smtClean="0">
                <a:solidFill>
                  <a:srgbClr val="0000FF"/>
                </a:solidFill>
                <a:latin typeface="宋体" pitchFamily="2" charset="-122"/>
                <a:ea typeface="宋体" pitchFamily="2" charset="-122"/>
              </a:rPr>
              <a:t>11</a:t>
            </a:r>
            <a:r>
              <a:rPr lang="zh-CN" altLang="en-US" b="0" dirty="0" smtClean="0">
                <a:solidFill>
                  <a:srgbClr val="0000FF"/>
                </a:solidFill>
                <a:latin typeface="宋体" pitchFamily="2" charset="-122"/>
                <a:ea typeface="宋体" pitchFamily="2" charset="-122"/>
              </a:rPr>
              <a:t>：方式</a:t>
            </a:r>
            <a:r>
              <a:rPr lang="en-US" altLang="zh-CN" b="0" dirty="0" smtClean="0">
                <a:solidFill>
                  <a:srgbClr val="0000FF"/>
                </a:solidFill>
                <a:latin typeface="宋体" pitchFamily="2" charset="-122"/>
                <a:ea typeface="宋体" pitchFamily="2" charset="-122"/>
              </a:rPr>
              <a:t>3</a:t>
            </a:r>
          </a:p>
          <a:p>
            <a:pPr algn="l">
              <a:lnSpc>
                <a:spcPct val="125000"/>
              </a:lnSpc>
              <a:spcBef>
                <a:spcPts val="0"/>
              </a:spcBef>
              <a:spcAft>
                <a:spcPts val="0"/>
              </a:spcAft>
            </a:pPr>
            <a:r>
              <a:rPr lang="en-US" altLang="zh-CN" b="0" dirty="0" smtClean="0">
                <a:solidFill>
                  <a:srgbClr val="0000FF"/>
                </a:solidFill>
                <a:latin typeface="宋体" pitchFamily="2" charset="-122"/>
                <a:ea typeface="宋体" pitchFamily="2" charset="-122"/>
              </a:rPr>
              <a:t>100</a:t>
            </a:r>
            <a:r>
              <a:rPr lang="zh-CN" altLang="en-US" b="0" dirty="0" smtClean="0">
                <a:solidFill>
                  <a:srgbClr val="0000FF"/>
                </a:solidFill>
                <a:latin typeface="宋体" pitchFamily="2" charset="-122"/>
                <a:ea typeface="宋体" pitchFamily="2" charset="-122"/>
              </a:rPr>
              <a:t>：方式</a:t>
            </a:r>
            <a:r>
              <a:rPr lang="en-US" altLang="zh-CN" b="0" dirty="0" smtClean="0">
                <a:solidFill>
                  <a:srgbClr val="0000FF"/>
                </a:solidFill>
                <a:latin typeface="宋体" pitchFamily="2" charset="-122"/>
                <a:ea typeface="宋体" pitchFamily="2" charset="-122"/>
              </a:rPr>
              <a:t>4</a:t>
            </a:r>
          </a:p>
          <a:p>
            <a:pPr algn="l">
              <a:lnSpc>
                <a:spcPct val="125000"/>
              </a:lnSpc>
              <a:spcBef>
                <a:spcPts val="0"/>
              </a:spcBef>
              <a:spcAft>
                <a:spcPts val="0"/>
              </a:spcAft>
            </a:pPr>
            <a:r>
              <a:rPr lang="en-US" altLang="zh-CN" b="0" dirty="0" smtClean="0">
                <a:solidFill>
                  <a:srgbClr val="0000FF"/>
                </a:solidFill>
                <a:latin typeface="宋体" pitchFamily="2" charset="-122"/>
                <a:ea typeface="宋体" pitchFamily="2" charset="-122"/>
              </a:rPr>
              <a:t>101</a:t>
            </a:r>
            <a:r>
              <a:rPr lang="zh-CN" altLang="en-US" b="0" dirty="0" smtClean="0">
                <a:solidFill>
                  <a:srgbClr val="0000FF"/>
                </a:solidFill>
                <a:latin typeface="宋体" pitchFamily="2" charset="-122"/>
                <a:ea typeface="宋体" pitchFamily="2" charset="-122"/>
              </a:rPr>
              <a:t>：方式</a:t>
            </a:r>
            <a:r>
              <a:rPr lang="en-US" altLang="zh-CN" b="0" dirty="0" smtClean="0">
                <a:solidFill>
                  <a:srgbClr val="0000FF"/>
                </a:solidFill>
                <a:latin typeface="宋体" pitchFamily="2" charset="-122"/>
                <a:ea typeface="宋体" pitchFamily="2" charset="-122"/>
              </a:rPr>
              <a:t>5</a:t>
            </a:r>
          </a:p>
        </p:txBody>
      </p:sp>
      <p:sp>
        <p:nvSpPr>
          <p:cNvPr id="7" name="左大括号 6"/>
          <p:cNvSpPr/>
          <p:nvPr/>
        </p:nvSpPr>
        <p:spPr bwMode="auto">
          <a:xfrm rot="16200000">
            <a:off x="5786611" y="1518527"/>
            <a:ext cx="216022" cy="1656186"/>
          </a:xfrm>
          <a:prstGeom prst="leftBrace">
            <a:avLst>
              <a:gd name="adj1" fmla="val 29243"/>
              <a:gd name="adj2" fmla="val 51203"/>
            </a:avLst>
          </a:prstGeom>
          <a:noFill/>
          <a:ln w="1905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cxnSp>
        <p:nvCxnSpPr>
          <p:cNvPr id="8" name="直接连接符 7"/>
          <p:cNvCxnSpPr/>
          <p:nvPr/>
        </p:nvCxnSpPr>
        <p:spPr bwMode="auto">
          <a:xfrm>
            <a:off x="5076056" y="3119636"/>
            <a:ext cx="1512168" cy="0"/>
          </a:xfrm>
          <a:prstGeom prst="line">
            <a:avLst/>
          </a:prstGeom>
          <a:solidFill>
            <a:schemeClr val="accent1"/>
          </a:solidFill>
          <a:ln w="285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Tree>
    <p:extLst>
      <p:ext uri="{BB962C8B-B14F-4D97-AF65-F5344CB8AC3E}">
        <p14:creationId xmlns:p14="http://schemas.microsoft.com/office/powerpoint/2010/main" val="545826000"/>
      </p:ext>
    </p:extLst>
  </p:cSld>
  <p:clrMapOvr>
    <a:masterClrMapping/>
  </p:clrMapOvr>
  <p:transition spd="med">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3399"/>
                </a:solidFill>
              </a:rPr>
              <a:t>8.1.3</a:t>
            </a:r>
            <a:r>
              <a:rPr lang="zh-CN" altLang="en-US" dirty="0">
                <a:solidFill>
                  <a:srgbClr val="003399"/>
                </a:solidFill>
              </a:rPr>
              <a:t>  8254的</a:t>
            </a:r>
            <a:r>
              <a:rPr lang="zh-CN" altLang="en-US" dirty="0" smtClean="0">
                <a:solidFill>
                  <a:srgbClr val="003399"/>
                </a:solidFill>
              </a:rPr>
              <a:t>编程</a:t>
            </a:r>
            <a:endParaRPr lang="zh-CN" altLang="en-US" dirty="0"/>
          </a:p>
        </p:txBody>
      </p:sp>
      <p:sp>
        <p:nvSpPr>
          <p:cNvPr id="4" name="Text Box 4"/>
          <p:cNvSpPr txBox="1">
            <a:spLocks noChangeArrowheads="1"/>
          </p:cNvSpPr>
          <p:nvPr/>
        </p:nvSpPr>
        <p:spPr bwMode="auto">
          <a:xfrm>
            <a:off x="467544" y="981075"/>
            <a:ext cx="81780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lnSpc>
                <a:spcPct val="100000"/>
              </a:lnSpc>
            </a:pPr>
            <a:r>
              <a:rPr lang="en-US" altLang="zh-CN" b="0" dirty="0" smtClean="0">
                <a:solidFill>
                  <a:srgbClr val="FF0000"/>
                </a:solidFill>
                <a:latin typeface="Arial" pitchFamily="34" charset="0"/>
                <a:ea typeface="幼圆" pitchFamily="49" charset="-122"/>
                <a:cs typeface="Arial" pitchFamily="34" charset="0"/>
              </a:rPr>
              <a:t>1. </a:t>
            </a:r>
            <a:r>
              <a:rPr lang="zh-CN" altLang="en-US" b="0" dirty="0" smtClean="0">
                <a:solidFill>
                  <a:srgbClr val="FF0000"/>
                </a:solidFill>
                <a:latin typeface="Arial" pitchFamily="34" charset="0"/>
                <a:ea typeface="幼圆" pitchFamily="49" charset="-122"/>
                <a:cs typeface="Arial" pitchFamily="34" charset="0"/>
              </a:rPr>
              <a:t>8254</a:t>
            </a:r>
            <a:r>
              <a:rPr lang="zh-CN" altLang="en-US" b="0" dirty="0">
                <a:solidFill>
                  <a:srgbClr val="FF0000"/>
                </a:solidFill>
                <a:latin typeface="Arial" pitchFamily="34" charset="0"/>
                <a:ea typeface="幼圆" pitchFamily="49" charset="-122"/>
                <a:cs typeface="Arial" pitchFamily="34" charset="0"/>
              </a:rPr>
              <a:t>的方式控制字</a:t>
            </a:r>
          </a:p>
        </p:txBody>
      </p:sp>
      <p:graphicFrame>
        <p:nvGraphicFramePr>
          <p:cNvPr id="5" name="表格 4"/>
          <p:cNvGraphicFramePr>
            <a:graphicFrameLocks noGrp="1"/>
          </p:cNvGraphicFramePr>
          <p:nvPr>
            <p:extLst>
              <p:ext uri="{D42A27DB-BD31-4B8C-83A1-F6EECF244321}">
                <p14:modId xmlns:p14="http://schemas.microsoft.com/office/powerpoint/2010/main" val="1967922774"/>
              </p:ext>
            </p:extLst>
          </p:nvPr>
        </p:nvGraphicFramePr>
        <p:xfrm>
          <a:off x="1691680" y="1700808"/>
          <a:ext cx="6096000" cy="4572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7</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6</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5</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4</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3</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2</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1</a:t>
                      </a:r>
                      <a:endParaRPr lang="zh-CN" altLang="en-US" sz="2400" b="0" kern="1200" cap="none" spc="0" baseline="-25000" dirty="0">
                        <a:ln>
                          <a:noFill/>
                        </a:ln>
                        <a:solidFill>
                          <a:srgbClr val="0000FF"/>
                        </a:solidFill>
                        <a:effectLst/>
                        <a:latin typeface="+mn-lt"/>
                        <a:ea typeface="+mn-ea"/>
                        <a:cs typeface="+mn-cs"/>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cap="none" spc="0" baseline="-25000" dirty="0" smtClean="0">
                          <a:ln>
                            <a:noFill/>
                          </a:ln>
                          <a:solidFill>
                            <a:srgbClr val="0000FF"/>
                          </a:solidFill>
                          <a:effectLst/>
                        </a:rPr>
                        <a:t>0</a:t>
                      </a:r>
                      <a:endParaRPr lang="zh-CN" altLang="en-US" sz="2400" b="0" cap="none" spc="0" baseline="-25000" dirty="0">
                        <a:ln>
                          <a:noFill/>
                        </a:ln>
                        <a:solidFill>
                          <a:srgbClr val="0000FF"/>
                        </a:solidFill>
                        <a:effectLst/>
                      </a:endParaRPr>
                    </a:p>
                  </a:txBody>
                  <a:tcPr anchor="ctr">
                    <a:lnL w="28575" cap="flat" cmpd="sng" algn="ctr">
                      <a:solidFill>
                        <a:srgbClr val="0000CC"/>
                      </a:solidFill>
                      <a:prstDash val="solid"/>
                      <a:round/>
                      <a:headEnd type="none" w="med" len="med"/>
                      <a:tailEnd type="none" w="med" len="med"/>
                    </a:lnL>
                    <a:lnR w="28575" cap="flat" cmpd="sng" algn="ctr">
                      <a:solidFill>
                        <a:srgbClr val="0000CC"/>
                      </a:solidFill>
                      <a:prstDash val="solid"/>
                      <a:round/>
                      <a:headEnd type="none" w="med" len="med"/>
                      <a:tailEnd type="none" w="med" len="med"/>
                    </a:lnR>
                    <a:lnT w="28575" cap="flat" cmpd="sng" algn="ctr">
                      <a:solidFill>
                        <a:srgbClr val="0000CC"/>
                      </a:solidFill>
                      <a:prstDash val="solid"/>
                      <a:round/>
                      <a:headEnd type="none" w="med" len="med"/>
                      <a:tailEnd type="none" w="med" len="med"/>
                    </a:lnT>
                    <a:lnB w="28575" cap="flat" cmpd="sng" algn="ctr">
                      <a:solidFill>
                        <a:srgbClr val="0000CC"/>
                      </a:solidFill>
                      <a:prstDash val="solid"/>
                      <a:round/>
                      <a:headEnd type="none" w="med" len="med"/>
                      <a:tailEnd type="none" w="med" len="med"/>
                    </a:lnB>
                    <a:noFill/>
                  </a:tcPr>
                </a:tc>
              </a:tr>
            </a:tbl>
          </a:graphicData>
        </a:graphic>
      </p:graphicFrame>
      <p:sp>
        <p:nvSpPr>
          <p:cNvPr id="6" name="圆角矩形 5"/>
          <p:cNvSpPr/>
          <p:nvPr/>
        </p:nvSpPr>
        <p:spPr bwMode="auto">
          <a:xfrm>
            <a:off x="6300192" y="2548533"/>
            <a:ext cx="2016224" cy="1634490"/>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b="0" dirty="0" smtClean="0">
                <a:solidFill>
                  <a:srgbClr val="0000FF"/>
                </a:solidFill>
                <a:latin typeface="宋体" pitchFamily="2" charset="-122"/>
                <a:ea typeface="宋体" pitchFamily="2" charset="-122"/>
              </a:rPr>
              <a:t>计数格式</a:t>
            </a:r>
            <a:endParaRPr lang="en-US" altLang="zh-CN" b="0" dirty="0" smtClean="0">
              <a:solidFill>
                <a:srgbClr val="0000FF"/>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b="0" dirty="0" smtClean="0">
                <a:solidFill>
                  <a:srgbClr val="0000FF"/>
                </a:solidFill>
                <a:latin typeface="宋体" pitchFamily="2" charset="-122"/>
                <a:ea typeface="宋体" pitchFamily="2" charset="-122"/>
              </a:rPr>
              <a:t>0</a:t>
            </a:r>
            <a:r>
              <a:rPr lang="zh-CN" altLang="en-US" b="0" dirty="0" smtClean="0">
                <a:solidFill>
                  <a:srgbClr val="0000FF"/>
                </a:solidFill>
                <a:latin typeface="宋体" pitchFamily="2" charset="-122"/>
                <a:ea typeface="宋体" pitchFamily="2" charset="-122"/>
              </a:rPr>
              <a:t>：二进制</a:t>
            </a:r>
            <a:endParaRPr lang="en-US" altLang="zh-CN"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b="0" dirty="0" smtClean="0">
                <a:solidFill>
                  <a:srgbClr val="0000FF"/>
                </a:solidFill>
                <a:latin typeface="宋体" pitchFamily="2" charset="-122"/>
                <a:ea typeface="宋体" pitchFamily="2" charset="-122"/>
              </a:rPr>
              <a:t>1</a:t>
            </a:r>
            <a:r>
              <a:rPr lang="zh-CN" altLang="en-US" b="0" dirty="0" smtClean="0">
                <a:solidFill>
                  <a:srgbClr val="0000FF"/>
                </a:solidFill>
                <a:latin typeface="宋体" pitchFamily="2" charset="-122"/>
                <a:ea typeface="宋体" pitchFamily="2" charset="-122"/>
              </a:rPr>
              <a:t>：</a:t>
            </a:r>
            <a:r>
              <a:rPr lang="en-US" altLang="zh-CN" b="0" dirty="0" smtClean="0">
                <a:solidFill>
                  <a:srgbClr val="0000FF"/>
                </a:solidFill>
                <a:latin typeface="宋体" pitchFamily="2" charset="-122"/>
                <a:ea typeface="宋体" pitchFamily="2" charset="-122"/>
              </a:rPr>
              <a:t>BCD</a:t>
            </a:r>
          </a:p>
        </p:txBody>
      </p:sp>
      <p:cxnSp>
        <p:nvCxnSpPr>
          <p:cNvPr id="8" name="直接箭头连接符 7"/>
          <p:cNvCxnSpPr/>
          <p:nvPr/>
        </p:nvCxnSpPr>
        <p:spPr bwMode="auto">
          <a:xfrm>
            <a:off x="7380312" y="2161431"/>
            <a:ext cx="0" cy="360040"/>
          </a:xfrm>
          <a:prstGeom prst="straightConnector1">
            <a:avLst/>
          </a:prstGeom>
          <a:solidFill>
            <a:schemeClr val="accent1"/>
          </a:solidFill>
          <a:ln w="19050" cap="flat" cmpd="sng" algn="ctr">
            <a:solidFill>
              <a:schemeClr val="hlink"/>
            </a:solidFill>
            <a:prstDash val="solid"/>
            <a:round/>
            <a:headEnd type="none" w="med" len="med"/>
            <a:tailEnd type="arrow"/>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cxnSp>
        <p:nvCxnSpPr>
          <p:cNvPr id="7" name="直接连接符 6"/>
          <p:cNvCxnSpPr/>
          <p:nvPr/>
        </p:nvCxnSpPr>
        <p:spPr bwMode="auto">
          <a:xfrm>
            <a:off x="6516216" y="3112393"/>
            <a:ext cx="1512168" cy="0"/>
          </a:xfrm>
          <a:prstGeom prst="line">
            <a:avLst/>
          </a:prstGeom>
          <a:solidFill>
            <a:schemeClr val="accent1"/>
          </a:solidFill>
          <a:ln w="28575"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Tree>
    <p:extLst>
      <p:ext uri="{BB962C8B-B14F-4D97-AF65-F5344CB8AC3E}">
        <p14:creationId xmlns:p14="http://schemas.microsoft.com/office/powerpoint/2010/main" val="550601885"/>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0370" name="Rectangle 2"/>
          <p:cNvSpPr>
            <a:spLocks noGrp="1" noChangeArrowheads="1"/>
          </p:cNvSpPr>
          <p:nvPr>
            <p:ph type="body" idx="1"/>
          </p:nvPr>
        </p:nvSpPr>
        <p:spPr>
          <a:xfrm>
            <a:off x="228600" y="1484784"/>
            <a:ext cx="8686800" cy="4752528"/>
          </a:xfrm>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cap="flat" cmpd="tri">
                <a:solidFill>
                  <a:srgbClr val="336600"/>
                </a:solidFill>
                <a:prstDash val="solid"/>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marL="812800" indent="-812800" algn="just">
              <a:spcBef>
                <a:spcPts val="600"/>
              </a:spcBef>
            </a:pPr>
            <a:r>
              <a:rPr lang="zh-CN" altLang="en-US" b="0" dirty="0">
                <a:solidFill>
                  <a:srgbClr val="0000CC"/>
                </a:solidFill>
                <a:ea typeface="幼圆" pitchFamily="49" charset="-122"/>
              </a:rPr>
              <a:t>（1</a:t>
            </a:r>
            <a:r>
              <a:rPr lang="zh-CN" altLang="en-US" b="0" dirty="0" smtClean="0">
                <a:solidFill>
                  <a:srgbClr val="0000CC"/>
                </a:solidFill>
                <a:ea typeface="幼圆" pitchFamily="49" charset="-122"/>
              </a:rPr>
              <a:t>）</a:t>
            </a:r>
            <a:r>
              <a:rPr lang="zh-CN" altLang="en-US" dirty="0" smtClean="0"/>
              <a:t>每片</a:t>
            </a:r>
            <a:r>
              <a:rPr lang="en-US" altLang="zh-CN" dirty="0" smtClean="0"/>
              <a:t>8254</a:t>
            </a:r>
            <a:r>
              <a:rPr lang="zh-CN" altLang="en-US" dirty="0" smtClean="0"/>
              <a:t>内部</a:t>
            </a:r>
            <a:r>
              <a:rPr lang="zh-CN" altLang="en-US" b="0" dirty="0" smtClean="0">
                <a:solidFill>
                  <a:srgbClr val="0000CC"/>
                </a:solidFill>
                <a:ea typeface="幼圆" pitchFamily="49" charset="-122"/>
              </a:rPr>
              <a:t>有</a:t>
            </a:r>
            <a:r>
              <a:rPr lang="zh-CN" altLang="en-US" b="0" dirty="0">
                <a:solidFill>
                  <a:srgbClr val="0000CC"/>
                </a:solidFill>
                <a:ea typeface="幼圆" pitchFamily="49" charset="-122"/>
              </a:rPr>
              <a:t>3个独立的16位定时/计数通道。</a:t>
            </a:r>
          </a:p>
          <a:p>
            <a:pPr marL="812800" indent="-812800" algn="just">
              <a:spcBef>
                <a:spcPts val="600"/>
              </a:spcBef>
            </a:pPr>
            <a:r>
              <a:rPr lang="zh-CN" altLang="en-US" b="0" dirty="0">
                <a:solidFill>
                  <a:srgbClr val="0000CC"/>
                </a:solidFill>
                <a:ea typeface="幼圆" pitchFamily="49" charset="-122"/>
              </a:rPr>
              <a:t>（2）每个通道有6种工作方式，</a:t>
            </a:r>
            <a:r>
              <a:rPr lang="zh-CN" altLang="en-US" b="0" dirty="0" smtClean="0">
                <a:solidFill>
                  <a:srgbClr val="0000CC"/>
                </a:solidFill>
                <a:ea typeface="幼圆" pitchFamily="49" charset="-122"/>
              </a:rPr>
              <a:t>既</a:t>
            </a:r>
            <a:r>
              <a:rPr lang="zh-CN" altLang="en-US" dirty="0"/>
              <a:t>能够</a:t>
            </a:r>
            <a:r>
              <a:rPr lang="zh-CN" altLang="en-US" b="0" dirty="0" smtClean="0">
                <a:solidFill>
                  <a:srgbClr val="0000CC"/>
                </a:solidFill>
                <a:ea typeface="幼圆" pitchFamily="49" charset="-122"/>
              </a:rPr>
              <a:t>实现</a:t>
            </a:r>
            <a:r>
              <a:rPr lang="zh-CN" altLang="en-US" b="0" dirty="0">
                <a:solidFill>
                  <a:srgbClr val="0000CC"/>
                </a:solidFill>
                <a:ea typeface="幼圆" pitchFamily="49" charset="-122"/>
              </a:rPr>
              <a:t>精确定时，又</a:t>
            </a:r>
            <a:r>
              <a:rPr lang="zh-CN" altLang="en-US" b="0" dirty="0" smtClean="0">
                <a:solidFill>
                  <a:srgbClr val="0000CC"/>
                </a:solidFill>
                <a:ea typeface="幼圆" pitchFamily="49" charset="-122"/>
              </a:rPr>
              <a:t>可以对</a:t>
            </a:r>
            <a:r>
              <a:rPr lang="zh-CN" altLang="en-US" b="0" dirty="0">
                <a:solidFill>
                  <a:srgbClr val="0000CC"/>
                </a:solidFill>
                <a:ea typeface="幼圆" pitchFamily="49" charset="-122"/>
              </a:rPr>
              <a:t>外部脉冲进行计数。</a:t>
            </a:r>
          </a:p>
          <a:p>
            <a:pPr marL="812800" indent="-812800" algn="just">
              <a:spcBef>
                <a:spcPts val="600"/>
              </a:spcBef>
            </a:pPr>
            <a:r>
              <a:rPr lang="zh-CN" altLang="en-US" b="0" dirty="0">
                <a:solidFill>
                  <a:srgbClr val="0000CC"/>
                </a:solidFill>
                <a:ea typeface="幼圆" pitchFamily="49" charset="-122"/>
              </a:rPr>
              <a:t>（3</a:t>
            </a:r>
            <a:r>
              <a:rPr lang="zh-CN" altLang="en-US" b="0" dirty="0" smtClean="0">
                <a:solidFill>
                  <a:srgbClr val="0000CC"/>
                </a:solidFill>
                <a:ea typeface="幼圆" pitchFamily="49" charset="-122"/>
              </a:rPr>
              <a:t>）</a:t>
            </a:r>
            <a:r>
              <a:rPr lang="en-US" altLang="zh-CN" b="0" dirty="0" smtClean="0">
                <a:solidFill>
                  <a:srgbClr val="0000CC"/>
                </a:solidFill>
                <a:ea typeface="幼圆" pitchFamily="49" charset="-122"/>
              </a:rPr>
              <a:t>8254</a:t>
            </a:r>
            <a:r>
              <a:rPr lang="zh-CN" altLang="en-US" b="0" dirty="0" smtClean="0">
                <a:solidFill>
                  <a:srgbClr val="0000CC"/>
                </a:solidFill>
                <a:ea typeface="幼圆" pitchFamily="49" charset="-122"/>
              </a:rPr>
              <a:t>的最高</a:t>
            </a:r>
            <a:r>
              <a:rPr lang="zh-CN" altLang="en-US" b="0" dirty="0">
                <a:solidFill>
                  <a:srgbClr val="0000CC"/>
                </a:solidFill>
                <a:ea typeface="幼圆" pitchFamily="49" charset="-122"/>
              </a:rPr>
              <a:t>计数频率为10</a:t>
            </a:r>
            <a:r>
              <a:rPr lang="en-US" altLang="zh-CN" b="0" dirty="0" smtClean="0">
                <a:solidFill>
                  <a:srgbClr val="0000CC"/>
                </a:solidFill>
                <a:ea typeface="幼圆" pitchFamily="49" charset="-122"/>
              </a:rPr>
              <a:t>MHz（8253</a:t>
            </a:r>
            <a:r>
              <a:rPr lang="zh-CN" altLang="en-US" b="0" dirty="0" smtClean="0">
                <a:solidFill>
                  <a:srgbClr val="0000CC"/>
                </a:solidFill>
                <a:ea typeface="幼圆" pitchFamily="49" charset="-122"/>
              </a:rPr>
              <a:t>为</a:t>
            </a:r>
            <a:r>
              <a:rPr lang="zh-CN" altLang="en-US" b="0" dirty="0">
                <a:solidFill>
                  <a:srgbClr val="0000CC"/>
                </a:solidFill>
                <a:ea typeface="幼圆" pitchFamily="49" charset="-122"/>
              </a:rPr>
              <a:t>2</a:t>
            </a:r>
            <a:r>
              <a:rPr lang="en-US" altLang="zh-CN" b="0" dirty="0">
                <a:solidFill>
                  <a:srgbClr val="0000CC"/>
                </a:solidFill>
                <a:ea typeface="幼圆" pitchFamily="49" charset="-122"/>
              </a:rPr>
              <a:t>MHz）。</a:t>
            </a:r>
          </a:p>
          <a:p>
            <a:pPr marL="812800" indent="-812800" algn="just">
              <a:spcBef>
                <a:spcPts val="600"/>
              </a:spcBef>
            </a:pPr>
            <a:r>
              <a:rPr lang="en-US" altLang="zh-CN" b="0" dirty="0">
                <a:solidFill>
                  <a:srgbClr val="0000CC"/>
                </a:solidFill>
                <a:ea typeface="幼圆" pitchFamily="49" charset="-122"/>
              </a:rPr>
              <a:t>（4）</a:t>
            </a:r>
            <a:r>
              <a:rPr lang="zh-CN" altLang="en-US" b="0" dirty="0">
                <a:solidFill>
                  <a:srgbClr val="0000CC"/>
                </a:solidFill>
                <a:ea typeface="幼圆" pitchFamily="49" charset="-122"/>
              </a:rPr>
              <a:t>可以按二进制或</a:t>
            </a:r>
            <a:r>
              <a:rPr lang="en-US" altLang="zh-CN" b="0" dirty="0">
                <a:solidFill>
                  <a:srgbClr val="0000CC"/>
                </a:solidFill>
                <a:ea typeface="幼圆" pitchFamily="49" charset="-122"/>
              </a:rPr>
              <a:t>BCD</a:t>
            </a:r>
            <a:r>
              <a:rPr lang="zh-CN" altLang="en-US" b="0" dirty="0">
                <a:solidFill>
                  <a:srgbClr val="0000CC"/>
                </a:solidFill>
                <a:ea typeface="幼圆" pitchFamily="49" charset="-122"/>
              </a:rPr>
              <a:t>码两种方式计数。</a:t>
            </a:r>
          </a:p>
          <a:p>
            <a:pPr marL="812800" indent="-812800" algn="just">
              <a:spcBef>
                <a:spcPts val="600"/>
              </a:spcBef>
            </a:pPr>
            <a:r>
              <a:rPr lang="zh-CN" altLang="en-US" b="0" dirty="0">
                <a:solidFill>
                  <a:srgbClr val="0000CC"/>
                </a:solidFill>
                <a:ea typeface="幼圆" pitchFamily="49" charset="-122"/>
              </a:rPr>
              <a:t>（5）</a:t>
            </a:r>
            <a:r>
              <a:rPr lang="zh-CN" altLang="en-US" b="0" dirty="0" smtClean="0">
                <a:solidFill>
                  <a:srgbClr val="0000CC"/>
                </a:solidFill>
                <a:ea typeface="幼圆" pitchFamily="49" charset="-122"/>
              </a:rPr>
              <a:t>定时的时间长短用</a:t>
            </a:r>
            <a:r>
              <a:rPr lang="zh-CN" altLang="en-US" b="0" dirty="0">
                <a:solidFill>
                  <a:srgbClr val="0000CC"/>
                </a:solidFill>
                <a:ea typeface="幼圆" pitchFamily="49" charset="-122"/>
              </a:rPr>
              <a:t>软件设置，可由软件或硬件控制开始计数或停止计数。</a:t>
            </a:r>
          </a:p>
          <a:p>
            <a:pPr marL="812800" indent="-812800" algn="just">
              <a:spcBef>
                <a:spcPts val="600"/>
              </a:spcBef>
            </a:pPr>
            <a:r>
              <a:rPr lang="zh-CN" altLang="en-US" b="0" dirty="0">
                <a:solidFill>
                  <a:srgbClr val="0000CC"/>
                </a:solidFill>
                <a:ea typeface="幼圆" pitchFamily="49" charset="-122"/>
              </a:rPr>
              <a:t>（6）可以同时锁存1~3个计数器的计数值和状态值，供</a:t>
            </a:r>
            <a:r>
              <a:rPr lang="en-US" altLang="zh-CN" b="0" dirty="0">
                <a:solidFill>
                  <a:srgbClr val="0000CC"/>
                </a:solidFill>
                <a:ea typeface="幼圆" pitchFamily="49" charset="-122"/>
              </a:rPr>
              <a:t>CPU</a:t>
            </a:r>
            <a:r>
              <a:rPr lang="zh-CN" altLang="en-US" b="0" dirty="0">
                <a:solidFill>
                  <a:srgbClr val="0000CC"/>
                </a:solidFill>
                <a:ea typeface="幼圆" pitchFamily="49" charset="-122"/>
              </a:rPr>
              <a:t>读取（8253每次只能锁存和读取一个通道的</a:t>
            </a:r>
            <a:r>
              <a:rPr lang="zh-CN" altLang="en-US" b="0" dirty="0" smtClean="0">
                <a:solidFill>
                  <a:srgbClr val="0000CC"/>
                </a:solidFill>
                <a:ea typeface="幼圆" pitchFamily="49" charset="-122"/>
              </a:rPr>
              <a:t>计数值</a:t>
            </a:r>
            <a:r>
              <a:rPr lang="zh-CN" altLang="en-US" b="0" dirty="0">
                <a:solidFill>
                  <a:srgbClr val="0000CC"/>
                </a:solidFill>
                <a:ea typeface="幼圆" pitchFamily="49" charset="-122"/>
              </a:rPr>
              <a:t>）。</a:t>
            </a:r>
          </a:p>
        </p:txBody>
      </p:sp>
      <p:sp>
        <p:nvSpPr>
          <p:cNvPr id="1210371" name="Text Box 3"/>
          <p:cNvSpPr txBox="1">
            <a:spLocks noChangeArrowheads="1"/>
          </p:cNvSpPr>
          <p:nvPr/>
        </p:nvSpPr>
        <p:spPr bwMode="auto">
          <a:xfrm>
            <a:off x="443880" y="1009303"/>
            <a:ext cx="35520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lgn="l">
              <a:spcBef>
                <a:spcPct val="0"/>
              </a:spcBef>
              <a:spcAft>
                <a:spcPct val="0"/>
              </a:spcAft>
              <a:defRPr kumimoji="1" sz="2400">
                <a:solidFill>
                  <a:schemeClr val="tx1"/>
                </a:solidFill>
                <a:latin typeface="Times New Roman" pitchFamily="18" charset="0"/>
                <a:ea typeface="宋体" pitchFamily="2" charset="-122"/>
              </a:defRPr>
            </a:lvl1pPr>
            <a:lvl2pPr marL="914400" indent="-457200" algn="l">
              <a:spcBef>
                <a:spcPct val="0"/>
              </a:spcBef>
              <a:spcAft>
                <a:spcPct val="0"/>
              </a:spcAft>
              <a:defRPr kumimoji="1" sz="2400">
                <a:solidFill>
                  <a:schemeClr val="tx1"/>
                </a:solidFill>
                <a:latin typeface="Times New Roman" pitchFamily="18" charset="0"/>
                <a:ea typeface="宋体" pitchFamily="2" charset="-122"/>
              </a:defRPr>
            </a:lvl2pPr>
            <a:lvl3pPr marL="1295400" indent="-381000" algn="l">
              <a:spcBef>
                <a:spcPct val="0"/>
              </a:spcBef>
              <a:spcAft>
                <a:spcPct val="0"/>
              </a:spcAft>
              <a:defRPr kumimoji="1" sz="2400">
                <a:solidFill>
                  <a:schemeClr val="tx1"/>
                </a:solidFill>
                <a:latin typeface="Times New Roman" pitchFamily="18" charset="0"/>
                <a:ea typeface="宋体" pitchFamily="2" charset="-122"/>
              </a:defRPr>
            </a:lvl3pPr>
            <a:lvl4pPr marL="1714500" indent="-342900" algn="l">
              <a:spcBef>
                <a:spcPct val="0"/>
              </a:spcBef>
              <a:spcAft>
                <a:spcPct val="0"/>
              </a:spcAft>
              <a:defRPr kumimoji="1" sz="2400">
                <a:solidFill>
                  <a:schemeClr val="tx1"/>
                </a:solidFill>
                <a:latin typeface="Times New Roman" pitchFamily="18" charset="0"/>
                <a:ea typeface="宋体" pitchFamily="2" charset="-122"/>
              </a:defRPr>
            </a:lvl4pPr>
            <a:lvl5pPr marL="2171700" indent="-342900" algn="l">
              <a:spcBef>
                <a:spcPct val="0"/>
              </a:spcBef>
              <a:spcAft>
                <a:spcPct val="0"/>
              </a:spcAft>
              <a:defRPr kumimoji="1" sz="2400">
                <a:solidFill>
                  <a:schemeClr val="tx1"/>
                </a:solidFill>
                <a:latin typeface="Times New Roman" pitchFamily="18" charset="0"/>
                <a:ea typeface="宋体" pitchFamily="2" charset="-122"/>
              </a:defRPr>
            </a:lvl5pPr>
            <a:lvl6pPr marL="2628900" indent="-342900" fontAlgn="base">
              <a:spcBef>
                <a:spcPct val="0"/>
              </a:spcBef>
              <a:spcAft>
                <a:spcPct val="0"/>
              </a:spcAft>
              <a:defRPr kumimoji="1" sz="2400">
                <a:solidFill>
                  <a:schemeClr val="tx1"/>
                </a:solidFill>
                <a:latin typeface="Times New Roman" pitchFamily="18" charset="0"/>
                <a:ea typeface="宋体" pitchFamily="2" charset="-122"/>
              </a:defRPr>
            </a:lvl6pPr>
            <a:lvl7pPr marL="3086100" indent="-342900" fontAlgn="base">
              <a:spcBef>
                <a:spcPct val="0"/>
              </a:spcBef>
              <a:spcAft>
                <a:spcPct val="0"/>
              </a:spcAft>
              <a:defRPr kumimoji="1" sz="2400">
                <a:solidFill>
                  <a:schemeClr val="tx1"/>
                </a:solidFill>
                <a:latin typeface="Times New Roman" pitchFamily="18" charset="0"/>
                <a:ea typeface="宋体" pitchFamily="2" charset="-122"/>
              </a:defRPr>
            </a:lvl7pPr>
            <a:lvl8pPr marL="3543300" indent="-342900" fontAlgn="base">
              <a:spcBef>
                <a:spcPct val="0"/>
              </a:spcBef>
              <a:spcAft>
                <a:spcPct val="0"/>
              </a:spcAft>
              <a:defRPr kumimoji="1" sz="2400">
                <a:solidFill>
                  <a:schemeClr val="tx1"/>
                </a:solidFill>
                <a:latin typeface="Times New Roman" pitchFamily="18" charset="0"/>
                <a:ea typeface="宋体" pitchFamily="2" charset="-122"/>
              </a:defRPr>
            </a:lvl8pPr>
            <a:lvl9pPr marL="4000500" indent="-3429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70000"/>
              </a:spcBef>
              <a:spcAft>
                <a:spcPct val="10000"/>
              </a:spcAft>
            </a:pPr>
            <a:r>
              <a:rPr kumimoji="0" lang="zh-CN" altLang="en-US" b="0" dirty="0">
                <a:solidFill>
                  <a:srgbClr val="FF0000"/>
                </a:solidFill>
                <a:latin typeface="Arial" pitchFamily="34" charset="0"/>
                <a:ea typeface="幼圆" pitchFamily="49" charset="-122"/>
                <a:cs typeface="Arial" pitchFamily="34" charset="0"/>
              </a:rPr>
              <a:t>8254的主要</a:t>
            </a:r>
            <a:r>
              <a:rPr kumimoji="0" lang="zh-CN" altLang="en-US" b="0" dirty="0" smtClean="0">
                <a:solidFill>
                  <a:srgbClr val="FF0000"/>
                </a:solidFill>
                <a:latin typeface="Arial" pitchFamily="34" charset="0"/>
                <a:ea typeface="幼圆" pitchFamily="49" charset="-122"/>
                <a:cs typeface="Arial" pitchFamily="34" charset="0"/>
              </a:rPr>
              <a:t>特性</a:t>
            </a:r>
            <a:endParaRPr kumimoji="0" lang="zh-CN" altLang="en-US" b="0" dirty="0">
              <a:solidFill>
                <a:srgbClr val="FF0000"/>
              </a:solidFill>
              <a:latin typeface="Arial" pitchFamily="34" charset="0"/>
              <a:ea typeface="幼圆" pitchFamily="49" charset="-122"/>
              <a:cs typeface="Arial" pitchFamily="34" charset="0"/>
            </a:endParaRPr>
          </a:p>
        </p:txBody>
      </p:sp>
      <p:sp>
        <p:nvSpPr>
          <p:cNvPr id="1210373" name="Rectangle 5"/>
          <p:cNvSpPr>
            <a:spLocks noGrp="1" noChangeArrowheads="1"/>
          </p:cNvSpPr>
          <p:nvPr/>
        </p:nvSpPr>
        <p:spPr bwMode="auto">
          <a:xfrm>
            <a:off x="470817" y="116631"/>
            <a:ext cx="6611938" cy="554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eaLnBrk="0" hangingPunct="0">
              <a:lnSpc>
                <a:spcPct val="100000"/>
              </a:lnSpc>
              <a:spcBef>
                <a:spcPct val="0"/>
              </a:spcBef>
              <a:spcAft>
                <a:spcPct val="0"/>
              </a:spcAft>
              <a:buClrTx/>
              <a:buSzTx/>
              <a:buFontTx/>
              <a:buNone/>
            </a:pPr>
            <a:r>
              <a:rPr lang="en-US" altLang="zh-CN" sz="2800" b="0" dirty="0">
                <a:solidFill>
                  <a:srgbClr val="0000CC"/>
                </a:solidFill>
                <a:latin typeface="Arial" pitchFamily="34" charset="0"/>
                <a:ea typeface="幼圆" pitchFamily="49" charset="-122"/>
                <a:cs typeface="Arial" pitchFamily="34" charset="0"/>
              </a:rPr>
              <a:t>8.1 </a:t>
            </a:r>
            <a:r>
              <a:rPr lang="zh-CN" altLang="en-US" sz="2800" b="0" dirty="0" smtClean="0">
                <a:solidFill>
                  <a:srgbClr val="0000CC"/>
                </a:solidFill>
                <a:latin typeface="Arial" pitchFamily="34" charset="0"/>
                <a:ea typeface="幼圆" pitchFamily="49" charset="-122"/>
                <a:cs typeface="Arial" pitchFamily="34" charset="0"/>
              </a:rPr>
              <a:t>可编程</a:t>
            </a:r>
            <a:r>
              <a:rPr lang="zh-CN" altLang="en-US" sz="2800" b="0" dirty="0">
                <a:solidFill>
                  <a:srgbClr val="0000CC"/>
                </a:solidFill>
                <a:latin typeface="Arial" pitchFamily="34" charset="0"/>
                <a:ea typeface="幼圆" pitchFamily="49" charset="-122"/>
                <a:cs typeface="Arial" pitchFamily="34" charset="0"/>
              </a:rPr>
              <a:t>定时器/计数器8254</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10370">
                                            <p:txEl>
                                              <p:pRg st="0" end="0"/>
                                            </p:txEl>
                                          </p:spTgt>
                                        </p:tgtEl>
                                        <p:attrNameLst>
                                          <p:attrName>style.visibility</p:attrName>
                                        </p:attrNameLst>
                                      </p:cBhvr>
                                      <p:to>
                                        <p:strVal val="visible"/>
                                      </p:to>
                                    </p:set>
                                    <p:animEffect transition="in" filter="barn(outHorizontal)">
                                      <p:cBhvr>
                                        <p:cTn id="7" dur="500"/>
                                        <p:tgtEl>
                                          <p:spTgt spid="1210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10370">
                                            <p:txEl>
                                              <p:pRg st="1" end="1"/>
                                            </p:txEl>
                                          </p:spTgt>
                                        </p:tgtEl>
                                        <p:attrNameLst>
                                          <p:attrName>style.visibility</p:attrName>
                                        </p:attrNameLst>
                                      </p:cBhvr>
                                      <p:to>
                                        <p:strVal val="visible"/>
                                      </p:to>
                                    </p:set>
                                    <p:animEffect transition="in" filter="barn(outHorizontal)">
                                      <p:cBhvr>
                                        <p:cTn id="12" dur="500"/>
                                        <p:tgtEl>
                                          <p:spTgt spid="1210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210370">
                                            <p:txEl>
                                              <p:pRg st="2" end="2"/>
                                            </p:txEl>
                                          </p:spTgt>
                                        </p:tgtEl>
                                        <p:attrNameLst>
                                          <p:attrName>style.visibility</p:attrName>
                                        </p:attrNameLst>
                                      </p:cBhvr>
                                      <p:to>
                                        <p:strVal val="visible"/>
                                      </p:to>
                                    </p:set>
                                    <p:animEffect transition="in" filter="barn(outHorizontal)">
                                      <p:cBhvr>
                                        <p:cTn id="17" dur="500"/>
                                        <p:tgtEl>
                                          <p:spTgt spid="1210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210370">
                                            <p:txEl>
                                              <p:pRg st="3" end="3"/>
                                            </p:txEl>
                                          </p:spTgt>
                                        </p:tgtEl>
                                        <p:attrNameLst>
                                          <p:attrName>style.visibility</p:attrName>
                                        </p:attrNameLst>
                                      </p:cBhvr>
                                      <p:to>
                                        <p:strVal val="visible"/>
                                      </p:to>
                                    </p:set>
                                    <p:animEffect transition="in" filter="barn(outHorizontal)">
                                      <p:cBhvr>
                                        <p:cTn id="22" dur="500"/>
                                        <p:tgtEl>
                                          <p:spTgt spid="12103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210370">
                                            <p:txEl>
                                              <p:pRg st="4" end="4"/>
                                            </p:txEl>
                                          </p:spTgt>
                                        </p:tgtEl>
                                        <p:attrNameLst>
                                          <p:attrName>style.visibility</p:attrName>
                                        </p:attrNameLst>
                                      </p:cBhvr>
                                      <p:to>
                                        <p:strVal val="visible"/>
                                      </p:to>
                                    </p:set>
                                    <p:animEffect transition="in" filter="barn(outHorizontal)">
                                      <p:cBhvr>
                                        <p:cTn id="27" dur="500"/>
                                        <p:tgtEl>
                                          <p:spTgt spid="12103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210370">
                                            <p:txEl>
                                              <p:pRg st="5" end="5"/>
                                            </p:txEl>
                                          </p:spTgt>
                                        </p:tgtEl>
                                        <p:attrNameLst>
                                          <p:attrName>style.visibility</p:attrName>
                                        </p:attrNameLst>
                                      </p:cBhvr>
                                      <p:to>
                                        <p:strVal val="visible"/>
                                      </p:to>
                                    </p:set>
                                    <p:animEffect transition="in" filter="barn(outHorizontal)">
                                      <p:cBhvr>
                                        <p:cTn id="32" dur="500"/>
                                        <p:tgtEl>
                                          <p:spTgt spid="12103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7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4" name="Rectangle 2"/>
          <p:cNvSpPr>
            <a:spLocks noGrp="1" noChangeArrowheads="1"/>
          </p:cNvSpPr>
          <p:nvPr>
            <p:ph type="title"/>
          </p:nvPr>
        </p:nvSpPr>
        <p:spPr/>
        <p:txBody>
          <a:bodyPr/>
          <a:lstStyle/>
          <a:p>
            <a:r>
              <a:rPr lang="en-US" altLang="zh-CN" b="0" dirty="0" smtClean="0"/>
              <a:t>8.1.</a:t>
            </a:r>
            <a:r>
              <a:rPr lang="zh-CN" altLang="en-US" b="0" dirty="0" smtClean="0"/>
              <a:t>1  </a:t>
            </a:r>
            <a:r>
              <a:rPr lang="zh-CN" altLang="en-US" b="0" dirty="0"/>
              <a:t>8254的内部结构</a:t>
            </a:r>
          </a:p>
        </p:txBody>
      </p:sp>
      <p:grpSp>
        <p:nvGrpSpPr>
          <p:cNvPr id="3" name="组合 2"/>
          <p:cNvGrpSpPr/>
          <p:nvPr/>
        </p:nvGrpSpPr>
        <p:grpSpPr>
          <a:xfrm>
            <a:off x="304800" y="908050"/>
            <a:ext cx="8497888" cy="5257800"/>
            <a:chOff x="304800" y="908050"/>
            <a:chExt cx="8497888" cy="5257800"/>
          </a:xfrm>
        </p:grpSpPr>
        <p:grpSp>
          <p:nvGrpSpPr>
            <p:cNvPr id="1441796" name="Group 4"/>
            <p:cNvGrpSpPr>
              <a:grpSpLocks/>
            </p:cNvGrpSpPr>
            <p:nvPr/>
          </p:nvGrpSpPr>
          <p:grpSpPr bwMode="auto">
            <a:xfrm>
              <a:off x="304800" y="908050"/>
              <a:ext cx="8497888" cy="5257800"/>
              <a:chOff x="240" y="663"/>
              <a:chExt cx="5040" cy="3175"/>
            </a:xfrm>
          </p:grpSpPr>
          <p:sp>
            <p:nvSpPr>
              <p:cNvPr id="1441797" name="AutoShape 5"/>
              <p:cNvSpPr>
                <a:spLocks noChangeAspect="1" noChangeArrowheads="1" noTextEdit="1"/>
              </p:cNvSpPr>
              <p:nvPr/>
            </p:nvSpPr>
            <p:spPr bwMode="auto">
              <a:xfrm>
                <a:off x="240" y="663"/>
                <a:ext cx="504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endParaRPr lang="zh-CN" altLang="en-US"/>
              </a:p>
            </p:txBody>
          </p:sp>
          <p:grpSp>
            <p:nvGrpSpPr>
              <p:cNvPr id="1441798" name="Group 6"/>
              <p:cNvGrpSpPr>
                <a:grpSpLocks/>
              </p:cNvGrpSpPr>
              <p:nvPr/>
            </p:nvGrpSpPr>
            <p:grpSpPr bwMode="auto">
              <a:xfrm>
                <a:off x="2012" y="2095"/>
                <a:ext cx="290" cy="676"/>
                <a:chOff x="2012" y="2095"/>
                <a:chExt cx="290" cy="676"/>
              </a:xfrm>
            </p:grpSpPr>
            <p:sp>
              <p:nvSpPr>
                <p:cNvPr id="1441799" name="Line 7"/>
                <p:cNvSpPr>
                  <a:spLocks noChangeShapeType="1"/>
                </p:cNvSpPr>
                <p:nvPr/>
              </p:nvSpPr>
              <p:spPr bwMode="auto">
                <a:xfrm>
                  <a:off x="2012" y="2095"/>
                  <a:ext cx="27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00" name="Line 8"/>
                <p:cNvSpPr>
                  <a:spLocks noChangeShapeType="1"/>
                </p:cNvSpPr>
                <p:nvPr/>
              </p:nvSpPr>
              <p:spPr bwMode="auto">
                <a:xfrm>
                  <a:off x="2301" y="2095"/>
                  <a:ext cx="1" cy="6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41801" name="Group 9"/>
                <p:cNvGrpSpPr>
                  <a:grpSpLocks/>
                </p:cNvGrpSpPr>
                <p:nvPr/>
              </p:nvGrpSpPr>
              <p:grpSpPr bwMode="auto">
                <a:xfrm>
                  <a:off x="2039" y="2687"/>
                  <a:ext cx="248" cy="84"/>
                  <a:chOff x="2039" y="2687"/>
                  <a:chExt cx="248" cy="84"/>
                </a:xfrm>
              </p:grpSpPr>
              <p:sp>
                <p:nvSpPr>
                  <p:cNvPr id="1441802" name="Line 10"/>
                  <p:cNvSpPr>
                    <a:spLocks noChangeShapeType="1"/>
                  </p:cNvSpPr>
                  <p:nvPr/>
                </p:nvSpPr>
                <p:spPr bwMode="auto">
                  <a:xfrm flipH="1">
                    <a:off x="2171" y="2730"/>
                    <a:ext cx="11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03" name="Freeform 11"/>
                  <p:cNvSpPr>
                    <a:spLocks/>
                  </p:cNvSpPr>
                  <p:nvPr/>
                </p:nvSpPr>
                <p:spPr bwMode="auto">
                  <a:xfrm>
                    <a:off x="2039" y="2687"/>
                    <a:ext cx="137" cy="84"/>
                  </a:xfrm>
                  <a:custGeom>
                    <a:avLst/>
                    <a:gdLst>
                      <a:gd name="T0" fmla="*/ 137 w 137"/>
                      <a:gd name="T1" fmla="*/ 0 h 84"/>
                      <a:gd name="T2" fmla="*/ 0 w 137"/>
                      <a:gd name="T3" fmla="*/ 43 h 84"/>
                      <a:gd name="T4" fmla="*/ 137 w 137"/>
                      <a:gd name="T5" fmla="*/ 84 h 84"/>
                      <a:gd name="T6" fmla="*/ 137 w 137"/>
                      <a:gd name="T7" fmla="*/ 0 h 84"/>
                    </a:gdLst>
                    <a:ahLst/>
                    <a:cxnLst>
                      <a:cxn ang="0">
                        <a:pos x="T0" y="T1"/>
                      </a:cxn>
                      <a:cxn ang="0">
                        <a:pos x="T2" y="T3"/>
                      </a:cxn>
                      <a:cxn ang="0">
                        <a:pos x="T4" y="T5"/>
                      </a:cxn>
                      <a:cxn ang="0">
                        <a:pos x="T6" y="T7"/>
                      </a:cxn>
                    </a:cxnLst>
                    <a:rect l="0" t="0" r="r" b="b"/>
                    <a:pathLst>
                      <a:path w="137" h="84">
                        <a:moveTo>
                          <a:pt x="137" y="0"/>
                        </a:moveTo>
                        <a:lnTo>
                          <a:pt x="0" y="43"/>
                        </a:lnTo>
                        <a:lnTo>
                          <a:pt x="137" y="84"/>
                        </a:lnTo>
                        <a:lnTo>
                          <a:pt x="137"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grpSp>
            <p:nvGrpSpPr>
              <p:cNvPr id="1441804" name="Group 12"/>
              <p:cNvGrpSpPr>
                <a:grpSpLocks/>
              </p:cNvGrpSpPr>
              <p:nvPr/>
            </p:nvGrpSpPr>
            <p:grpSpPr bwMode="auto">
              <a:xfrm>
                <a:off x="1082" y="1858"/>
                <a:ext cx="298" cy="487"/>
                <a:chOff x="1082" y="1858"/>
                <a:chExt cx="298" cy="487"/>
              </a:xfrm>
            </p:grpSpPr>
            <p:grpSp>
              <p:nvGrpSpPr>
                <p:cNvPr id="1441805" name="Group 13"/>
                <p:cNvGrpSpPr>
                  <a:grpSpLocks/>
                </p:cNvGrpSpPr>
                <p:nvPr/>
              </p:nvGrpSpPr>
              <p:grpSpPr bwMode="auto">
                <a:xfrm>
                  <a:off x="1082" y="1858"/>
                  <a:ext cx="298" cy="84"/>
                  <a:chOff x="1082" y="1858"/>
                  <a:chExt cx="298" cy="84"/>
                </a:xfrm>
              </p:grpSpPr>
              <p:sp>
                <p:nvSpPr>
                  <p:cNvPr id="1441806" name="Line 14"/>
                  <p:cNvSpPr>
                    <a:spLocks noChangeShapeType="1"/>
                  </p:cNvSpPr>
                  <p:nvPr/>
                </p:nvSpPr>
                <p:spPr bwMode="auto">
                  <a:xfrm flipH="1">
                    <a:off x="1082" y="1899"/>
                    <a:ext cx="21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07" name="Freeform 15"/>
                  <p:cNvSpPr>
                    <a:spLocks/>
                  </p:cNvSpPr>
                  <p:nvPr/>
                </p:nvSpPr>
                <p:spPr bwMode="auto">
                  <a:xfrm>
                    <a:off x="1292" y="1858"/>
                    <a:ext cx="88" cy="84"/>
                  </a:xfrm>
                  <a:custGeom>
                    <a:avLst/>
                    <a:gdLst>
                      <a:gd name="T0" fmla="*/ 0 w 88"/>
                      <a:gd name="T1" fmla="*/ 84 h 84"/>
                      <a:gd name="T2" fmla="*/ 88 w 88"/>
                      <a:gd name="T3" fmla="*/ 41 h 84"/>
                      <a:gd name="T4" fmla="*/ 0 w 88"/>
                      <a:gd name="T5" fmla="*/ 0 h 84"/>
                      <a:gd name="T6" fmla="*/ 0 w 88"/>
                      <a:gd name="T7" fmla="*/ 84 h 84"/>
                    </a:gdLst>
                    <a:ahLst/>
                    <a:cxnLst>
                      <a:cxn ang="0">
                        <a:pos x="T0" y="T1"/>
                      </a:cxn>
                      <a:cxn ang="0">
                        <a:pos x="T2" y="T3"/>
                      </a:cxn>
                      <a:cxn ang="0">
                        <a:pos x="T4" y="T5"/>
                      </a:cxn>
                      <a:cxn ang="0">
                        <a:pos x="T6" y="T7"/>
                      </a:cxn>
                    </a:cxnLst>
                    <a:rect l="0" t="0" r="r" b="b"/>
                    <a:pathLst>
                      <a:path w="88" h="84">
                        <a:moveTo>
                          <a:pt x="0" y="84"/>
                        </a:moveTo>
                        <a:lnTo>
                          <a:pt x="88" y="41"/>
                        </a:lnTo>
                        <a:lnTo>
                          <a:pt x="0" y="0"/>
                        </a:lnTo>
                        <a:lnTo>
                          <a:pt x="0" y="8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808" name="Group 16"/>
                <p:cNvGrpSpPr>
                  <a:grpSpLocks/>
                </p:cNvGrpSpPr>
                <p:nvPr/>
              </p:nvGrpSpPr>
              <p:grpSpPr bwMode="auto">
                <a:xfrm>
                  <a:off x="1082" y="1993"/>
                  <a:ext cx="298" cy="84"/>
                  <a:chOff x="1082" y="1993"/>
                  <a:chExt cx="298" cy="84"/>
                </a:xfrm>
              </p:grpSpPr>
              <p:sp>
                <p:nvSpPr>
                  <p:cNvPr id="1441809" name="Line 17"/>
                  <p:cNvSpPr>
                    <a:spLocks noChangeShapeType="1"/>
                  </p:cNvSpPr>
                  <p:nvPr/>
                </p:nvSpPr>
                <p:spPr bwMode="auto">
                  <a:xfrm flipH="1">
                    <a:off x="1082" y="2034"/>
                    <a:ext cx="21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10" name="Freeform 18"/>
                  <p:cNvSpPr>
                    <a:spLocks/>
                  </p:cNvSpPr>
                  <p:nvPr/>
                </p:nvSpPr>
                <p:spPr bwMode="auto">
                  <a:xfrm>
                    <a:off x="1292" y="1993"/>
                    <a:ext cx="88" cy="84"/>
                  </a:xfrm>
                  <a:custGeom>
                    <a:avLst/>
                    <a:gdLst>
                      <a:gd name="T0" fmla="*/ 0 w 88"/>
                      <a:gd name="T1" fmla="*/ 84 h 84"/>
                      <a:gd name="T2" fmla="*/ 88 w 88"/>
                      <a:gd name="T3" fmla="*/ 41 h 84"/>
                      <a:gd name="T4" fmla="*/ 0 w 88"/>
                      <a:gd name="T5" fmla="*/ 0 h 84"/>
                      <a:gd name="T6" fmla="*/ 0 w 88"/>
                      <a:gd name="T7" fmla="*/ 84 h 84"/>
                    </a:gdLst>
                    <a:ahLst/>
                    <a:cxnLst>
                      <a:cxn ang="0">
                        <a:pos x="T0" y="T1"/>
                      </a:cxn>
                      <a:cxn ang="0">
                        <a:pos x="T2" y="T3"/>
                      </a:cxn>
                      <a:cxn ang="0">
                        <a:pos x="T4" y="T5"/>
                      </a:cxn>
                      <a:cxn ang="0">
                        <a:pos x="T6" y="T7"/>
                      </a:cxn>
                    </a:cxnLst>
                    <a:rect l="0" t="0" r="r" b="b"/>
                    <a:pathLst>
                      <a:path w="88" h="84">
                        <a:moveTo>
                          <a:pt x="0" y="84"/>
                        </a:moveTo>
                        <a:lnTo>
                          <a:pt x="88" y="41"/>
                        </a:lnTo>
                        <a:lnTo>
                          <a:pt x="0" y="0"/>
                        </a:lnTo>
                        <a:lnTo>
                          <a:pt x="0" y="8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811" name="Group 19"/>
                <p:cNvGrpSpPr>
                  <a:grpSpLocks/>
                </p:cNvGrpSpPr>
                <p:nvPr/>
              </p:nvGrpSpPr>
              <p:grpSpPr bwMode="auto">
                <a:xfrm>
                  <a:off x="1082" y="2126"/>
                  <a:ext cx="298" cy="84"/>
                  <a:chOff x="1082" y="2126"/>
                  <a:chExt cx="298" cy="84"/>
                </a:xfrm>
              </p:grpSpPr>
              <p:sp>
                <p:nvSpPr>
                  <p:cNvPr id="1441812" name="Line 20"/>
                  <p:cNvSpPr>
                    <a:spLocks noChangeShapeType="1"/>
                  </p:cNvSpPr>
                  <p:nvPr/>
                </p:nvSpPr>
                <p:spPr bwMode="auto">
                  <a:xfrm flipH="1">
                    <a:off x="1082" y="2167"/>
                    <a:ext cx="21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13" name="Freeform 21"/>
                  <p:cNvSpPr>
                    <a:spLocks/>
                  </p:cNvSpPr>
                  <p:nvPr/>
                </p:nvSpPr>
                <p:spPr bwMode="auto">
                  <a:xfrm>
                    <a:off x="1292" y="2126"/>
                    <a:ext cx="88" cy="84"/>
                  </a:xfrm>
                  <a:custGeom>
                    <a:avLst/>
                    <a:gdLst>
                      <a:gd name="T0" fmla="*/ 0 w 88"/>
                      <a:gd name="T1" fmla="*/ 84 h 84"/>
                      <a:gd name="T2" fmla="*/ 88 w 88"/>
                      <a:gd name="T3" fmla="*/ 41 h 84"/>
                      <a:gd name="T4" fmla="*/ 0 w 88"/>
                      <a:gd name="T5" fmla="*/ 0 h 84"/>
                      <a:gd name="T6" fmla="*/ 0 w 88"/>
                      <a:gd name="T7" fmla="*/ 84 h 84"/>
                    </a:gdLst>
                    <a:ahLst/>
                    <a:cxnLst>
                      <a:cxn ang="0">
                        <a:pos x="T0" y="T1"/>
                      </a:cxn>
                      <a:cxn ang="0">
                        <a:pos x="T2" y="T3"/>
                      </a:cxn>
                      <a:cxn ang="0">
                        <a:pos x="T4" y="T5"/>
                      </a:cxn>
                      <a:cxn ang="0">
                        <a:pos x="T6" y="T7"/>
                      </a:cxn>
                    </a:cxnLst>
                    <a:rect l="0" t="0" r="r" b="b"/>
                    <a:pathLst>
                      <a:path w="88" h="84">
                        <a:moveTo>
                          <a:pt x="0" y="84"/>
                        </a:moveTo>
                        <a:lnTo>
                          <a:pt x="88" y="41"/>
                        </a:lnTo>
                        <a:lnTo>
                          <a:pt x="0" y="0"/>
                        </a:lnTo>
                        <a:lnTo>
                          <a:pt x="0" y="8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814" name="Group 22"/>
                <p:cNvGrpSpPr>
                  <a:grpSpLocks/>
                </p:cNvGrpSpPr>
                <p:nvPr/>
              </p:nvGrpSpPr>
              <p:grpSpPr bwMode="auto">
                <a:xfrm>
                  <a:off x="1082" y="2261"/>
                  <a:ext cx="298" cy="84"/>
                  <a:chOff x="1082" y="2261"/>
                  <a:chExt cx="298" cy="84"/>
                </a:xfrm>
              </p:grpSpPr>
              <p:sp>
                <p:nvSpPr>
                  <p:cNvPr id="1441815" name="Line 23"/>
                  <p:cNvSpPr>
                    <a:spLocks noChangeShapeType="1"/>
                  </p:cNvSpPr>
                  <p:nvPr/>
                </p:nvSpPr>
                <p:spPr bwMode="auto">
                  <a:xfrm flipH="1">
                    <a:off x="1082" y="2302"/>
                    <a:ext cx="21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16" name="Freeform 24"/>
                  <p:cNvSpPr>
                    <a:spLocks/>
                  </p:cNvSpPr>
                  <p:nvPr/>
                </p:nvSpPr>
                <p:spPr bwMode="auto">
                  <a:xfrm>
                    <a:off x="1292" y="2261"/>
                    <a:ext cx="88" cy="84"/>
                  </a:xfrm>
                  <a:custGeom>
                    <a:avLst/>
                    <a:gdLst>
                      <a:gd name="T0" fmla="*/ 0 w 88"/>
                      <a:gd name="T1" fmla="*/ 84 h 84"/>
                      <a:gd name="T2" fmla="*/ 88 w 88"/>
                      <a:gd name="T3" fmla="*/ 41 h 84"/>
                      <a:gd name="T4" fmla="*/ 0 w 88"/>
                      <a:gd name="T5" fmla="*/ 0 h 84"/>
                      <a:gd name="T6" fmla="*/ 0 w 88"/>
                      <a:gd name="T7" fmla="*/ 84 h 84"/>
                    </a:gdLst>
                    <a:ahLst/>
                    <a:cxnLst>
                      <a:cxn ang="0">
                        <a:pos x="T0" y="T1"/>
                      </a:cxn>
                      <a:cxn ang="0">
                        <a:pos x="T2" y="T3"/>
                      </a:cxn>
                      <a:cxn ang="0">
                        <a:pos x="T4" y="T5"/>
                      </a:cxn>
                      <a:cxn ang="0">
                        <a:pos x="T6" y="T7"/>
                      </a:cxn>
                    </a:cxnLst>
                    <a:rect l="0" t="0" r="r" b="b"/>
                    <a:pathLst>
                      <a:path w="88" h="84">
                        <a:moveTo>
                          <a:pt x="0" y="84"/>
                        </a:moveTo>
                        <a:lnTo>
                          <a:pt x="88" y="41"/>
                        </a:lnTo>
                        <a:lnTo>
                          <a:pt x="0" y="0"/>
                        </a:lnTo>
                        <a:lnTo>
                          <a:pt x="0" y="8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sp>
            <p:nvSpPr>
              <p:cNvPr id="1441817" name="Freeform 25"/>
              <p:cNvSpPr>
                <a:spLocks/>
              </p:cNvSpPr>
              <p:nvPr/>
            </p:nvSpPr>
            <p:spPr bwMode="auto">
              <a:xfrm>
                <a:off x="2890" y="2815"/>
                <a:ext cx="465" cy="225"/>
              </a:xfrm>
              <a:custGeom>
                <a:avLst/>
                <a:gdLst>
                  <a:gd name="T0" fmla="*/ 0 w 465"/>
                  <a:gd name="T1" fmla="*/ 114 h 225"/>
                  <a:gd name="T2" fmla="*/ 92 w 465"/>
                  <a:gd name="T3" fmla="*/ 225 h 225"/>
                  <a:gd name="T4" fmla="*/ 92 w 465"/>
                  <a:gd name="T5" fmla="*/ 170 h 225"/>
                  <a:gd name="T6" fmla="*/ 373 w 465"/>
                  <a:gd name="T7" fmla="*/ 170 h 225"/>
                  <a:gd name="T8" fmla="*/ 373 w 465"/>
                  <a:gd name="T9" fmla="*/ 225 h 225"/>
                  <a:gd name="T10" fmla="*/ 465 w 465"/>
                  <a:gd name="T11" fmla="*/ 114 h 225"/>
                  <a:gd name="T12" fmla="*/ 373 w 465"/>
                  <a:gd name="T13" fmla="*/ 0 h 225"/>
                  <a:gd name="T14" fmla="*/ 373 w 465"/>
                  <a:gd name="T15" fmla="*/ 57 h 225"/>
                  <a:gd name="T16" fmla="*/ 92 w 465"/>
                  <a:gd name="T17" fmla="*/ 57 h 225"/>
                  <a:gd name="T18" fmla="*/ 92 w 465"/>
                  <a:gd name="T19" fmla="*/ 0 h 225"/>
                  <a:gd name="T20" fmla="*/ 0 w 465"/>
                  <a:gd name="T21" fmla="*/ 11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5" h="225">
                    <a:moveTo>
                      <a:pt x="0" y="114"/>
                    </a:moveTo>
                    <a:lnTo>
                      <a:pt x="92" y="225"/>
                    </a:lnTo>
                    <a:lnTo>
                      <a:pt x="92" y="170"/>
                    </a:lnTo>
                    <a:lnTo>
                      <a:pt x="373" y="170"/>
                    </a:lnTo>
                    <a:lnTo>
                      <a:pt x="373" y="225"/>
                    </a:lnTo>
                    <a:lnTo>
                      <a:pt x="465" y="114"/>
                    </a:lnTo>
                    <a:lnTo>
                      <a:pt x="373" y="0"/>
                    </a:lnTo>
                    <a:lnTo>
                      <a:pt x="373" y="57"/>
                    </a:lnTo>
                    <a:lnTo>
                      <a:pt x="92" y="57"/>
                    </a:lnTo>
                    <a:lnTo>
                      <a:pt x="92" y="0"/>
                    </a:lnTo>
                    <a:lnTo>
                      <a:pt x="0" y="114"/>
                    </a:lnTo>
                    <a:close/>
                  </a:path>
                </a:pathLst>
              </a:custGeom>
              <a:solidFill>
                <a:srgbClr val="FFFFFF"/>
              </a:solidFill>
              <a:ln w="28575">
                <a:solidFill>
                  <a:srgbClr val="000000"/>
                </a:solidFill>
                <a:prstDash val="solid"/>
                <a:round/>
                <a:headEnd/>
                <a:tailEnd/>
              </a:ln>
            </p:spPr>
            <p:txBody>
              <a:bodyPr/>
              <a:lstStyle/>
              <a:p>
                <a:endParaRPr lang="zh-CN" altLang="en-US"/>
              </a:p>
            </p:txBody>
          </p:sp>
          <p:sp>
            <p:nvSpPr>
              <p:cNvPr id="1441818" name="Freeform 26"/>
              <p:cNvSpPr>
                <a:spLocks/>
              </p:cNvSpPr>
              <p:nvPr/>
            </p:nvSpPr>
            <p:spPr bwMode="auto">
              <a:xfrm>
                <a:off x="900" y="1216"/>
                <a:ext cx="465" cy="226"/>
              </a:xfrm>
              <a:custGeom>
                <a:avLst/>
                <a:gdLst>
                  <a:gd name="T0" fmla="*/ 0 w 465"/>
                  <a:gd name="T1" fmla="*/ 113 h 226"/>
                  <a:gd name="T2" fmla="*/ 92 w 465"/>
                  <a:gd name="T3" fmla="*/ 226 h 226"/>
                  <a:gd name="T4" fmla="*/ 92 w 465"/>
                  <a:gd name="T5" fmla="*/ 170 h 226"/>
                  <a:gd name="T6" fmla="*/ 373 w 465"/>
                  <a:gd name="T7" fmla="*/ 170 h 226"/>
                  <a:gd name="T8" fmla="*/ 373 w 465"/>
                  <a:gd name="T9" fmla="*/ 226 h 226"/>
                  <a:gd name="T10" fmla="*/ 465 w 465"/>
                  <a:gd name="T11" fmla="*/ 113 h 226"/>
                  <a:gd name="T12" fmla="*/ 373 w 465"/>
                  <a:gd name="T13" fmla="*/ 0 h 226"/>
                  <a:gd name="T14" fmla="*/ 373 w 465"/>
                  <a:gd name="T15" fmla="*/ 56 h 226"/>
                  <a:gd name="T16" fmla="*/ 92 w 465"/>
                  <a:gd name="T17" fmla="*/ 56 h 226"/>
                  <a:gd name="T18" fmla="*/ 92 w 465"/>
                  <a:gd name="T19" fmla="*/ 0 h 226"/>
                  <a:gd name="T20" fmla="*/ 0 w 465"/>
                  <a:gd name="T21" fmla="*/ 11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5" h="226">
                    <a:moveTo>
                      <a:pt x="0" y="113"/>
                    </a:moveTo>
                    <a:lnTo>
                      <a:pt x="92" y="226"/>
                    </a:lnTo>
                    <a:lnTo>
                      <a:pt x="92" y="170"/>
                    </a:lnTo>
                    <a:lnTo>
                      <a:pt x="373" y="170"/>
                    </a:lnTo>
                    <a:lnTo>
                      <a:pt x="373" y="226"/>
                    </a:lnTo>
                    <a:lnTo>
                      <a:pt x="465" y="113"/>
                    </a:lnTo>
                    <a:lnTo>
                      <a:pt x="373" y="0"/>
                    </a:lnTo>
                    <a:lnTo>
                      <a:pt x="373" y="56"/>
                    </a:lnTo>
                    <a:lnTo>
                      <a:pt x="92" y="56"/>
                    </a:lnTo>
                    <a:lnTo>
                      <a:pt x="92" y="0"/>
                    </a:lnTo>
                    <a:lnTo>
                      <a:pt x="0" y="113"/>
                    </a:lnTo>
                    <a:close/>
                  </a:path>
                </a:pathLst>
              </a:custGeom>
              <a:solidFill>
                <a:srgbClr val="FFFFFF"/>
              </a:solidFill>
              <a:ln w="28575">
                <a:solidFill>
                  <a:srgbClr val="000000"/>
                </a:solidFill>
                <a:prstDash val="solid"/>
                <a:round/>
                <a:headEnd/>
                <a:tailEnd/>
              </a:ln>
            </p:spPr>
            <p:txBody>
              <a:bodyPr/>
              <a:lstStyle/>
              <a:p>
                <a:endParaRPr lang="zh-CN" altLang="en-US"/>
              </a:p>
            </p:txBody>
          </p:sp>
          <p:sp>
            <p:nvSpPr>
              <p:cNvPr id="1441819" name="Rectangle 27"/>
              <p:cNvSpPr>
                <a:spLocks noChangeArrowheads="1"/>
              </p:cNvSpPr>
              <p:nvPr/>
            </p:nvSpPr>
            <p:spPr bwMode="auto">
              <a:xfrm>
                <a:off x="403" y="1179"/>
                <a:ext cx="474" cy="453"/>
              </a:xfrm>
              <a:prstGeom prst="rect">
                <a:avLst/>
              </a:prstGeom>
              <a:solidFill>
                <a:srgbClr val="FFFFFF"/>
              </a:solidFill>
              <a:ln w="28575">
                <a:solidFill>
                  <a:srgbClr val="FFFFFF"/>
                </a:solidFill>
                <a:miter lim="800000"/>
                <a:headEnd/>
                <a:tailEnd/>
              </a:ln>
            </p:spPr>
            <p:txBody>
              <a:bodyPr/>
              <a:lstStyle/>
              <a:p>
                <a:endParaRPr lang="zh-CN" altLang="en-US"/>
              </a:p>
            </p:txBody>
          </p:sp>
          <p:sp>
            <p:nvSpPr>
              <p:cNvPr id="1441820" name="Rectangle 28"/>
              <p:cNvSpPr>
                <a:spLocks noChangeArrowheads="1"/>
              </p:cNvSpPr>
              <p:nvPr/>
            </p:nvSpPr>
            <p:spPr bwMode="auto">
              <a:xfrm>
                <a:off x="340" y="1253"/>
                <a:ext cx="44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D</a:t>
                </a:r>
                <a:r>
                  <a:rPr kumimoji="1" lang="en-US" altLang="zh-CN" sz="1400" b="0">
                    <a:solidFill>
                      <a:srgbClr val="000000"/>
                    </a:solidFill>
                    <a:latin typeface="Arial" pitchFamily="34" charset="0"/>
                    <a:ea typeface="宋体" pitchFamily="2" charset="-122"/>
                  </a:rPr>
                  <a:t>7</a:t>
                </a:r>
                <a:r>
                  <a:rPr kumimoji="1" lang="en-US" altLang="zh-CN" sz="1800" b="0">
                    <a:solidFill>
                      <a:srgbClr val="000000"/>
                    </a:solidFill>
                    <a:latin typeface="Arial" pitchFamily="34" charset="0"/>
                    <a:ea typeface="宋体" pitchFamily="2" charset="-122"/>
                  </a:rPr>
                  <a:t>～D</a:t>
                </a:r>
                <a:r>
                  <a:rPr kumimoji="1" lang="en-US" altLang="zh-CN" sz="1400" b="0">
                    <a:solidFill>
                      <a:srgbClr val="000000"/>
                    </a:solidFill>
                    <a:latin typeface="Arial" pitchFamily="34" charset="0"/>
                    <a:ea typeface="宋体" pitchFamily="2" charset="-122"/>
                  </a:rPr>
                  <a:t>0</a:t>
                </a:r>
                <a:endParaRPr kumimoji="1" lang="en-US" altLang="zh-CN">
                  <a:solidFill>
                    <a:schemeClr val="tx1"/>
                  </a:solidFill>
                  <a:ea typeface="宋体" pitchFamily="2" charset="-122"/>
                </a:endParaRPr>
              </a:p>
            </p:txBody>
          </p:sp>
          <p:grpSp>
            <p:nvGrpSpPr>
              <p:cNvPr id="1441821" name="Group 29"/>
              <p:cNvGrpSpPr>
                <a:grpSpLocks/>
              </p:cNvGrpSpPr>
              <p:nvPr/>
            </p:nvGrpSpPr>
            <p:grpSpPr bwMode="auto">
              <a:xfrm>
                <a:off x="1778" y="1618"/>
                <a:ext cx="2048" cy="1955"/>
                <a:chOff x="1778" y="1618"/>
                <a:chExt cx="2048" cy="1955"/>
              </a:xfrm>
            </p:grpSpPr>
            <p:grpSp>
              <p:nvGrpSpPr>
                <p:cNvPr id="1441822" name="Group 30"/>
                <p:cNvGrpSpPr>
                  <a:grpSpLocks/>
                </p:cNvGrpSpPr>
                <p:nvPr/>
              </p:nvGrpSpPr>
              <p:grpSpPr bwMode="auto">
                <a:xfrm>
                  <a:off x="1778" y="3130"/>
                  <a:ext cx="1985" cy="405"/>
                  <a:chOff x="1778" y="3130"/>
                  <a:chExt cx="1985" cy="405"/>
                </a:xfrm>
              </p:grpSpPr>
              <p:sp>
                <p:nvSpPr>
                  <p:cNvPr id="1441823" name="Line 31"/>
                  <p:cNvSpPr>
                    <a:spLocks noChangeShapeType="1"/>
                  </p:cNvSpPr>
                  <p:nvPr/>
                </p:nvSpPr>
                <p:spPr bwMode="auto">
                  <a:xfrm>
                    <a:off x="1778" y="3534"/>
                    <a:ext cx="193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24" name="Line 32"/>
                  <p:cNvSpPr>
                    <a:spLocks noChangeShapeType="1"/>
                  </p:cNvSpPr>
                  <p:nvPr/>
                </p:nvSpPr>
                <p:spPr bwMode="auto">
                  <a:xfrm>
                    <a:off x="1778" y="3132"/>
                    <a:ext cx="1" cy="4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41825" name="Group 33"/>
                  <p:cNvGrpSpPr>
                    <a:grpSpLocks/>
                  </p:cNvGrpSpPr>
                  <p:nvPr/>
                </p:nvGrpSpPr>
                <p:grpSpPr bwMode="auto">
                  <a:xfrm>
                    <a:off x="3673" y="3130"/>
                    <a:ext cx="90" cy="402"/>
                    <a:chOff x="3673" y="3130"/>
                    <a:chExt cx="90" cy="402"/>
                  </a:xfrm>
                </p:grpSpPr>
                <p:sp>
                  <p:nvSpPr>
                    <p:cNvPr id="1441826" name="Line 34"/>
                    <p:cNvSpPr>
                      <a:spLocks noChangeShapeType="1"/>
                    </p:cNvSpPr>
                    <p:nvPr/>
                  </p:nvSpPr>
                  <p:spPr bwMode="auto">
                    <a:xfrm flipV="1">
                      <a:off x="3717" y="3253"/>
                      <a:ext cx="1" cy="27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27" name="Freeform 35"/>
                    <p:cNvSpPr>
                      <a:spLocks/>
                    </p:cNvSpPr>
                    <p:nvPr/>
                  </p:nvSpPr>
                  <p:spPr bwMode="auto">
                    <a:xfrm>
                      <a:off x="3673" y="3130"/>
                      <a:ext cx="90" cy="127"/>
                    </a:xfrm>
                    <a:custGeom>
                      <a:avLst/>
                      <a:gdLst>
                        <a:gd name="T0" fmla="*/ 90 w 90"/>
                        <a:gd name="T1" fmla="*/ 127 h 127"/>
                        <a:gd name="T2" fmla="*/ 44 w 90"/>
                        <a:gd name="T3" fmla="*/ 0 h 127"/>
                        <a:gd name="T4" fmla="*/ 0 w 90"/>
                        <a:gd name="T5" fmla="*/ 127 h 127"/>
                        <a:gd name="T6" fmla="*/ 90 w 90"/>
                        <a:gd name="T7" fmla="*/ 127 h 127"/>
                      </a:gdLst>
                      <a:ahLst/>
                      <a:cxnLst>
                        <a:cxn ang="0">
                          <a:pos x="T0" y="T1"/>
                        </a:cxn>
                        <a:cxn ang="0">
                          <a:pos x="T2" y="T3"/>
                        </a:cxn>
                        <a:cxn ang="0">
                          <a:pos x="T4" y="T5"/>
                        </a:cxn>
                        <a:cxn ang="0">
                          <a:pos x="T6" y="T7"/>
                        </a:cxn>
                      </a:cxnLst>
                      <a:rect l="0" t="0" r="r" b="b"/>
                      <a:pathLst>
                        <a:path w="90" h="127">
                          <a:moveTo>
                            <a:pt x="90" y="127"/>
                          </a:moveTo>
                          <a:lnTo>
                            <a:pt x="44" y="0"/>
                          </a:lnTo>
                          <a:lnTo>
                            <a:pt x="0" y="127"/>
                          </a:lnTo>
                          <a:lnTo>
                            <a:pt x="90" y="12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grpSp>
              <p:nvGrpSpPr>
                <p:cNvPr id="1441828" name="Group 36"/>
                <p:cNvGrpSpPr>
                  <a:grpSpLocks/>
                </p:cNvGrpSpPr>
                <p:nvPr/>
              </p:nvGrpSpPr>
              <p:grpSpPr bwMode="auto">
                <a:xfrm>
                  <a:off x="3083" y="1618"/>
                  <a:ext cx="743" cy="1955"/>
                  <a:chOff x="3083" y="1618"/>
                  <a:chExt cx="743" cy="1955"/>
                </a:xfrm>
              </p:grpSpPr>
              <p:grpSp>
                <p:nvGrpSpPr>
                  <p:cNvPr id="1441829" name="Group 37"/>
                  <p:cNvGrpSpPr>
                    <a:grpSpLocks/>
                  </p:cNvGrpSpPr>
                  <p:nvPr/>
                </p:nvGrpSpPr>
                <p:grpSpPr bwMode="auto">
                  <a:xfrm>
                    <a:off x="3083" y="1825"/>
                    <a:ext cx="81" cy="1748"/>
                    <a:chOff x="3083" y="1825"/>
                    <a:chExt cx="81" cy="1748"/>
                  </a:xfrm>
                </p:grpSpPr>
                <p:sp>
                  <p:nvSpPr>
                    <p:cNvPr id="1441830" name="Line 38"/>
                    <p:cNvSpPr>
                      <a:spLocks noChangeShapeType="1"/>
                    </p:cNvSpPr>
                    <p:nvPr/>
                  </p:nvSpPr>
                  <p:spPr bwMode="auto">
                    <a:xfrm>
                      <a:off x="3122" y="1825"/>
                      <a:ext cx="1" cy="170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31" name="Oval 39"/>
                    <p:cNvSpPr>
                      <a:spLocks noChangeArrowheads="1"/>
                    </p:cNvSpPr>
                    <p:nvPr/>
                  </p:nvSpPr>
                  <p:spPr bwMode="auto">
                    <a:xfrm>
                      <a:off x="3083" y="3497"/>
                      <a:ext cx="81" cy="76"/>
                    </a:xfrm>
                    <a:prstGeom prst="ellipse">
                      <a:avLst/>
                    </a:pr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sp>
                <p:nvSpPr>
                  <p:cNvPr id="1441832" name="Line 40"/>
                  <p:cNvSpPr>
                    <a:spLocks noChangeShapeType="1"/>
                  </p:cNvSpPr>
                  <p:nvPr/>
                </p:nvSpPr>
                <p:spPr bwMode="auto">
                  <a:xfrm>
                    <a:off x="3124" y="1825"/>
                    <a:ext cx="64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41833" name="Group 41"/>
                  <p:cNvGrpSpPr>
                    <a:grpSpLocks/>
                  </p:cNvGrpSpPr>
                  <p:nvPr/>
                </p:nvGrpSpPr>
                <p:grpSpPr bwMode="auto">
                  <a:xfrm>
                    <a:off x="3736" y="1618"/>
                    <a:ext cx="90" cy="207"/>
                    <a:chOff x="3736" y="1618"/>
                    <a:chExt cx="90" cy="207"/>
                  </a:xfrm>
                </p:grpSpPr>
                <p:sp>
                  <p:nvSpPr>
                    <p:cNvPr id="1441834" name="Line 42"/>
                    <p:cNvSpPr>
                      <a:spLocks noChangeShapeType="1"/>
                    </p:cNvSpPr>
                    <p:nvPr/>
                  </p:nvSpPr>
                  <p:spPr bwMode="auto">
                    <a:xfrm flipV="1">
                      <a:off x="3780" y="1741"/>
                      <a:ext cx="1"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35" name="Freeform 43"/>
                    <p:cNvSpPr>
                      <a:spLocks/>
                    </p:cNvSpPr>
                    <p:nvPr/>
                  </p:nvSpPr>
                  <p:spPr bwMode="auto">
                    <a:xfrm>
                      <a:off x="3736" y="1618"/>
                      <a:ext cx="90" cy="127"/>
                    </a:xfrm>
                    <a:custGeom>
                      <a:avLst/>
                      <a:gdLst>
                        <a:gd name="T0" fmla="*/ 90 w 90"/>
                        <a:gd name="T1" fmla="*/ 127 h 127"/>
                        <a:gd name="T2" fmla="*/ 44 w 90"/>
                        <a:gd name="T3" fmla="*/ 0 h 127"/>
                        <a:gd name="T4" fmla="*/ 0 w 90"/>
                        <a:gd name="T5" fmla="*/ 127 h 127"/>
                        <a:gd name="T6" fmla="*/ 90 w 90"/>
                        <a:gd name="T7" fmla="*/ 127 h 127"/>
                      </a:gdLst>
                      <a:ahLst/>
                      <a:cxnLst>
                        <a:cxn ang="0">
                          <a:pos x="T0" y="T1"/>
                        </a:cxn>
                        <a:cxn ang="0">
                          <a:pos x="T2" y="T3"/>
                        </a:cxn>
                        <a:cxn ang="0">
                          <a:pos x="T4" y="T5"/>
                        </a:cxn>
                        <a:cxn ang="0">
                          <a:pos x="T6" y="T7"/>
                        </a:cxn>
                      </a:cxnLst>
                      <a:rect l="0" t="0" r="r" b="b"/>
                      <a:pathLst>
                        <a:path w="90" h="127">
                          <a:moveTo>
                            <a:pt x="90" y="127"/>
                          </a:moveTo>
                          <a:lnTo>
                            <a:pt x="44" y="0"/>
                          </a:lnTo>
                          <a:lnTo>
                            <a:pt x="0" y="127"/>
                          </a:lnTo>
                          <a:lnTo>
                            <a:pt x="90" y="127"/>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grpSp>
          <p:sp>
            <p:nvSpPr>
              <p:cNvPr id="1441836" name="Rectangle 44"/>
              <p:cNvSpPr>
                <a:spLocks noChangeArrowheads="1"/>
              </p:cNvSpPr>
              <p:nvPr/>
            </p:nvSpPr>
            <p:spPr bwMode="auto">
              <a:xfrm>
                <a:off x="3374" y="1118"/>
                <a:ext cx="762" cy="502"/>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441837" name="Rectangle 45"/>
              <p:cNvSpPr>
                <a:spLocks noChangeArrowheads="1"/>
              </p:cNvSpPr>
              <p:nvPr/>
            </p:nvSpPr>
            <p:spPr bwMode="auto">
              <a:xfrm>
                <a:off x="3496" y="1276"/>
                <a:ext cx="47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计数器0</a:t>
                </a:r>
                <a:endParaRPr kumimoji="1" lang="zh-CN" altLang="en-US" sz="3200">
                  <a:solidFill>
                    <a:schemeClr val="tx1"/>
                  </a:solidFill>
                  <a:ea typeface="宋体" pitchFamily="2" charset="-122"/>
                </a:endParaRPr>
              </a:p>
            </p:txBody>
          </p:sp>
          <p:sp>
            <p:nvSpPr>
              <p:cNvPr id="1441838" name="Rectangle 46"/>
              <p:cNvSpPr>
                <a:spLocks noChangeArrowheads="1"/>
              </p:cNvSpPr>
              <p:nvPr/>
            </p:nvSpPr>
            <p:spPr bwMode="auto">
              <a:xfrm>
                <a:off x="1386" y="2620"/>
                <a:ext cx="800" cy="514"/>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441839" name="Rectangle 47"/>
              <p:cNvSpPr>
                <a:spLocks noChangeArrowheads="1"/>
              </p:cNvSpPr>
              <p:nvPr/>
            </p:nvSpPr>
            <p:spPr bwMode="auto">
              <a:xfrm>
                <a:off x="1564" y="2712"/>
                <a:ext cx="4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dirty="0">
                    <a:solidFill>
                      <a:srgbClr val="000000"/>
                    </a:solidFill>
                    <a:latin typeface="宋体" pitchFamily="2" charset="-122"/>
                    <a:ea typeface="宋体" pitchFamily="2" charset="-122"/>
                  </a:rPr>
                  <a:t>控制字</a:t>
                </a:r>
                <a:endParaRPr kumimoji="1" lang="zh-CN" altLang="en-US" sz="3200" dirty="0">
                  <a:solidFill>
                    <a:schemeClr val="tx1"/>
                  </a:solidFill>
                  <a:ea typeface="宋体" pitchFamily="2" charset="-122"/>
                </a:endParaRPr>
              </a:p>
            </p:txBody>
          </p:sp>
          <p:sp>
            <p:nvSpPr>
              <p:cNvPr id="1441840" name="Rectangle 48"/>
              <p:cNvSpPr>
                <a:spLocks noChangeArrowheads="1"/>
              </p:cNvSpPr>
              <p:nvPr/>
            </p:nvSpPr>
            <p:spPr bwMode="auto">
              <a:xfrm>
                <a:off x="1555" y="2892"/>
                <a:ext cx="40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dirty="0">
                    <a:solidFill>
                      <a:srgbClr val="000000"/>
                    </a:solidFill>
                    <a:latin typeface="宋体" pitchFamily="2" charset="-122"/>
                    <a:ea typeface="宋体" pitchFamily="2" charset="-122"/>
                  </a:rPr>
                  <a:t>寄存器</a:t>
                </a:r>
                <a:endParaRPr kumimoji="1" lang="zh-CN" altLang="en-US" sz="3200" dirty="0">
                  <a:solidFill>
                    <a:schemeClr val="tx1"/>
                  </a:solidFill>
                  <a:ea typeface="宋体" pitchFamily="2" charset="-122"/>
                </a:endParaRPr>
              </a:p>
            </p:txBody>
          </p:sp>
          <p:sp>
            <p:nvSpPr>
              <p:cNvPr id="1441841" name="Rectangle 49"/>
              <p:cNvSpPr>
                <a:spLocks noChangeArrowheads="1"/>
              </p:cNvSpPr>
              <p:nvPr/>
            </p:nvSpPr>
            <p:spPr bwMode="auto">
              <a:xfrm>
                <a:off x="3376" y="1972"/>
                <a:ext cx="760" cy="504"/>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441842" name="Rectangle 50"/>
              <p:cNvSpPr>
                <a:spLocks noChangeArrowheads="1"/>
              </p:cNvSpPr>
              <p:nvPr/>
            </p:nvSpPr>
            <p:spPr bwMode="auto">
              <a:xfrm>
                <a:off x="3496" y="2131"/>
                <a:ext cx="47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计数器1</a:t>
                </a:r>
                <a:endParaRPr kumimoji="1" lang="zh-CN" altLang="en-US" sz="3200">
                  <a:solidFill>
                    <a:schemeClr val="tx1"/>
                  </a:solidFill>
                  <a:ea typeface="宋体" pitchFamily="2" charset="-122"/>
                </a:endParaRPr>
              </a:p>
            </p:txBody>
          </p:sp>
          <p:sp>
            <p:nvSpPr>
              <p:cNvPr id="1441843" name="Rectangle 51"/>
              <p:cNvSpPr>
                <a:spLocks noChangeArrowheads="1"/>
              </p:cNvSpPr>
              <p:nvPr/>
            </p:nvSpPr>
            <p:spPr bwMode="auto">
              <a:xfrm>
                <a:off x="3376" y="2644"/>
                <a:ext cx="760" cy="502"/>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441844" name="Rectangle 52"/>
              <p:cNvSpPr>
                <a:spLocks noChangeArrowheads="1"/>
              </p:cNvSpPr>
              <p:nvPr/>
            </p:nvSpPr>
            <p:spPr bwMode="auto">
              <a:xfrm>
                <a:off x="3496" y="2814"/>
                <a:ext cx="47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计数器2</a:t>
                </a:r>
                <a:endParaRPr kumimoji="1" lang="zh-CN" altLang="en-US" sz="3200">
                  <a:solidFill>
                    <a:schemeClr val="tx1"/>
                  </a:solidFill>
                  <a:ea typeface="宋体" pitchFamily="2" charset="-122"/>
                </a:endParaRPr>
              </a:p>
            </p:txBody>
          </p:sp>
          <p:sp>
            <p:nvSpPr>
              <p:cNvPr id="1441845" name="Freeform 53"/>
              <p:cNvSpPr>
                <a:spLocks/>
              </p:cNvSpPr>
              <p:nvPr/>
            </p:nvSpPr>
            <p:spPr bwMode="auto">
              <a:xfrm>
                <a:off x="2157" y="1253"/>
                <a:ext cx="465" cy="225"/>
              </a:xfrm>
              <a:custGeom>
                <a:avLst/>
                <a:gdLst>
                  <a:gd name="T0" fmla="*/ 0 w 465"/>
                  <a:gd name="T1" fmla="*/ 113 h 225"/>
                  <a:gd name="T2" fmla="*/ 92 w 465"/>
                  <a:gd name="T3" fmla="*/ 225 h 225"/>
                  <a:gd name="T4" fmla="*/ 92 w 465"/>
                  <a:gd name="T5" fmla="*/ 170 h 225"/>
                  <a:gd name="T6" fmla="*/ 373 w 465"/>
                  <a:gd name="T7" fmla="*/ 170 h 225"/>
                  <a:gd name="T8" fmla="*/ 373 w 465"/>
                  <a:gd name="T9" fmla="*/ 225 h 225"/>
                  <a:gd name="T10" fmla="*/ 465 w 465"/>
                  <a:gd name="T11" fmla="*/ 113 h 225"/>
                  <a:gd name="T12" fmla="*/ 373 w 465"/>
                  <a:gd name="T13" fmla="*/ 0 h 225"/>
                  <a:gd name="T14" fmla="*/ 373 w 465"/>
                  <a:gd name="T15" fmla="*/ 57 h 225"/>
                  <a:gd name="T16" fmla="*/ 92 w 465"/>
                  <a:gd name="T17" fmla="*/ 57 h 225"/>
                  <a:gd name="T18" fmla="*/ 92 w 465"/>
                  <a:gd name="T19" fmla="*/ 0 h 225"/>
                  <a:gd name="T20" fmla="*/ 0 w 465"/>
                  <a:gd name="T21" fmla="*/ 11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5" h="225">
                    <a:moveTo>
                      <a:pt x="0" y="113"/>
                    </a:moveTo>
                    <a:lnTo>
                      <a:pt x="92" y="225"/>
                    </a:lnTo>
                    <a:lnTo>
                      <a:pt x="92" y="170"/>
                    </a:lnTo>
                    <a:lnTo>
                      <a:pt x="373" y="170"/>
                    </a:lnTo>
                    <a:lnTo>
                      <a:pt x="373" y="225"/>
                    </a:lnTo>
                    <a:lnTo>
                      <a:pt x="465" y="113"/>
                    </a:lnTo>
                    <a:lnTo>
                      <a:pt x="373" y="0"/>
                    </a:lnTo>
                    <a:lnTo>
                      <a:pt x="373" y="57"/>
                    </a:lnTo>
                    <a:lnTo>
                      <a:pt x="92" y="57"/>
                    </a:lnTo>
                    <a:lnTo>
                      <a:pt x="92" y="0"/>
                    </a:lnTo>
                    <a:lnTo>
                      <a:pt x="0" y="113"/>
                    </a:lnTo>
                    <a:close/>
                  </a:path>
                </a:pathLst>
              </a:custGeom>
              <a:solidFill>
                <a:srgbClr val="FFFFFF"/>
              </a:solidFill>
              <a:ln w="28575">
                <a:solidFill>
                  <a:srgbClr val="000000"/>
                </a:solidFill>
                <a:prstDash val="solid"/>
                <a:round/>
                <a:headEnd/>
                <a:tailEnd/>
              </a:ln>
            </p:spPr>
            <p:txBody>
              <a:bodyPr/>
              <a:lstStyle/>
              <a:p>
                <a:endParaRPr lang="zh-CN" altLang="en-US"/>
              </a:p>
            </p:txBody>
          </p:sp>
          <p:sp>
            <p:nvSpPr>
              <p:cNvPr id="1441846" name="Freeform 54"/>
              <p:cNvSpPr>
                <a:spLocks/>
              </p:cNvSpPr>
              <p:nvPr/>
            </p:nvSpPr>
            <p:spPr bwMode="auto">
              <a:xfrm>
                <a:off x="2890" y="1253"/>
                <a:ext cx="465" cy="225"/>
              </a:xfrm>
              <a:custGeom>
                <a:avLst/>
                <a:gdLst>
                  <a:gd name="T0" fmla="*/ 0 w 465"/>
                  <a:gd name="T1" fmla="*/ 113 h 225"/>
                  <a:gd name="T2" fmla="*/ 92 w 465"/>
                  <a:gd name="T3" fmla="*/ 225 h 225"/>
                  <a:gd name="T4" fmla="*/ 92 w 465"/>
                  <a:gd name="T5" fmla="*/ 170 h 225"/>
                  <a:gd name="T6" fmla="*/ 373 w 465"/>
                  <a:gd name="T7" fmla="*/ 170 h 225"/>
                  <a:gd name="T8" fmla="*/ 373 w 465"/>
                  <a:gd name="T9" fmla="*/ 225 h 225"/>
                  <a:gd name="T10" fmla="*/ 465 w 465"/>
                  <a:gd name="T11" fmla="*/ 113 h 225"/>
                  <a:gd name="T12" fmla="*/ 373 w 465"/>
                  <a:gd name="T13" fmla="*/ 0 h 225"/>
                  <a:gd name="T14" fmla="*/ 373 w 465"/>
                  <a:gd name="T15" fmla="*/ 57 h 225"/>
                  <a:gd name="T16" fmla="*/ 92 w 465"/>
                  <a:gd name="T17" fmla="*/ 57 h 225"/>
                  <a:gd name="T18" fmla="*/ 92 w 465"/>
                  <a:gd name="T19" fmla="*/ 0 h 225"/>
                  <a:gd name="T20" fmla="*/ 0 w 465"/>
                  <a:gd name="T21" fmla="*/ 11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5" h="225">
                    <a:moveTo>
                      <a:pt x="0" y="113"/>
                    </a:moveTo>
                    <a:lnTo>
                      <a:pt x="92" y="225"/>
                    </a:lnTo>
                    <a:lnTo>
                      <a:pt x="92" y="170"/>
                    </a:lnTo>
                    <a:lnTo>
                      <a:pt x="373" y="170"/>
                    </a:lnTo>
                    <a:lnTo>
                      <a:pt x="373" y="225"/>
                    </a:lnTo>
                    <a:lnTo>
                      <a:pt x="465" y="113"/>
                    </a:lnTo>
                    <a:lnTo>
                      <a:pt x="373" y="0"/>
                    </a:lnTo>
                    <a:lnTo>
                      <a:pt x="373" y="57"/>
                    </a:lnTo>
                    <a:lnTo>
                      <a:pt x="92" y="57"/>
                    </a:lnTo>
                    <a:lnTo>
                      <a:pt x="92" y="0"/>
                    </a:lnTo>
                    <a:lnTo>
                      <a:pt x="0" y="113"/>
                    </a:lnTo>
                    <a:close/>
                  </a:path>
                </a:pathLst>
              </a:custGeom>
              <a:solidFill>
                <a:srgbClr val="FFFFFF"/>
              </a:solidFill>
              <a:ln w="28575">
                <a:solidFill>
                  <a:srgbClr val="000000"/>
                </a:solidFill>
                <a:prstDash val="solid"/>
                <a:round/>
                <a:headEnd/>
                <a:tailEnd/>
              </a:ln>
            </p:spPr>
            <p:txBody>
              <a:bodyPr/>
              <a:lstStyle/>
              <a:p>
                <a:endParaRPr lang="zh-CN" altLang="en-US"/>
              </a:p>
            </p:txBody>
          </p:sp>
          <p:sp>
            <p:nvSpPr>
              <p:cNvPr id="1441847" name="Freeform 55"/>
              <p:cNvSpPr>
                <a:spLocks/>
              </p:cNvSpPr>
              <p:nvPr/>
            </p:nvSpPr>
            <p:spPr bwMode="auto">
              <a:xfrm>
                <a:off x="2877" y="2046"/>
                <a:ext cx="465" cy="226"/>
              </a:xfrm>
              <a:custGeom>
                <a:avLst/>
                <a:gdLst>
                  <a:gd name="T0" fmla="*/ 0 w 465"/>
                  <a:gd name="T1" fmla="*/ 113 h 226"/>
                  <a:gd name="T2" fmla="*/ 92 w 465"/>
                  <a:gd name="T3" fmla="*/ 226 h 226"/>
                  <a:gd name="T4" fmla="*/ 92 w 465"/>
                  <a:gd name="T5" fmla="*/ 170 h 226"/>
                  <a:gd name="T6" fmla="*/ 371 w 465"/>
                  <a:gd name="T7" fmla="*/ 170 h 226"/>
                  <a:gd name="T8" fmla="*/ 371 w 465"/>
                  <a:gd name="T9" fmla="*/ 226 h 226"/>
                  <a:gd name="T10" fmla="*/ 465 w 465"/>
                  <a:gd name="T11" fmla="*/ 113 h 226"/>
                  <a:gd name="T12" fmla="*/ 371 w 465"/>
                  <a:gd name="T13" fmla="*/ 0 h 226"/>
                  <a:gd name="T14" fmla="*/ 371 w 465"/>
                  <a:gd name="T15" fmla="*/ 57 h 226"/>
                  <a:gd name="T16" fmla="*/ 92 w 465"/>
                  <a:gd name="T17" fmla="*/ 57 h 226"/>
                  <a:gd name="T18" fmla="*/ 92 w 465"/>
                  <a:gd name="T19" fmla="*/ 0 h 226"/>
                  <a:gd name="T20" fmla="*/ 0 w 465"/>
                  <a:gd name="T21" fmla="*/ 11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5" h="226">
                    <a:moveTo>
                      <a:pt x="0" y="113"/>
                    </a:moveTo>
                    <a:lnTo>
                      <a:pt x="92" y="226"/>
                    </a:lnTo>
                    <a:lnTo>
                      <a:pt x="92" y="170"/>
                    </a:lnTo>
                    <a:lnTo>
                      <a:pt x="371" y="170"/>
                    </a:lnTo>
                    <a:lnTo>
                      <a:pt x="371" y="226"/>
                    </a:lnTo>
                    <a:lnTo>
                      <a:pt x="465" y="113"/>
                    </a:lnTo>
                    <a:lnTo>
                      <a:pt x="371" y="0"/>
                    </a:lnTo>
                    <a:lnTo>
                      <a:pt x="371" y="57"/>
                    </a:lnTo>
                    <a:lnTo>
                      <a:pt x="92" y="57"/>
                    </a:lnTo>
                    <a:lnTo>
                      <a:pt x="92" y="0"/>
                    </a:lnTo>
                    <a:lnTo>
                      <a:pt x="0" y="113"/>
                    </a:lnTo>
                    <a:close/>
                  </a:path>
                </a:pathLst>
              </a:custGeom>
              <a:solidFill>
                <a:srgbClr val="FFFFFF"/>
              </a:solidFill>
              <a:ln w="28575">
                <a:solidFill>
                  <a:srgbClr val="000000"/>
                </a:solidFill>
                <a:prstDash val="solid"/>
                <a:round/>
                <a:headEnd/>
                <a:tailEnd/>
              </a:ln>
            </p:spPr>
            <p:txBody>
              <a:bodyPr/>
              <a:lstStyle/>
              <a:p>
                <a:endParaRPr lang="zh-CN" altLang="en-US"/>
              </a:p>
            </p:txBody>
          </p:sp>
          <p:sp>
            <p:nvSpPr>
              <p:cNvPr id="1441848" name="Freeform 56"/>
              <p:cNvSpPr>
                <a:spLocks/>
              </p:cNvSpPr>
              <p:nvPr/>
            </p:nvSpPr>
            <p:spPr bwMode="auto">
              <a:xfrm>
                <a:off x="2197" y="2815"/>
                <a:ext cx="465" cy="225"/>
              </a:xfrm>
              <a:custGeom>
                <a:avLst/>
                <a:gdLst>
                  <a:gd name="T0" fmla="*/ 115 w 465"/>
                  <a:gd name="T1" fmla="*/ 0 h 225"/>
                  <a:gd name="T2" fmla="*/ 115 w 465"/>
                  <a:gd name="T3" fmla="*/ 57 h 225"/>
                  <a:gd name="T4" fmla="*/ 465 w 465"/>
                  <a:gd name="T5" fmla="*/ 57 h 225"/>
                  <a:gd name="T6" fmla="*/ 465 w 465"/>
                  <a:gd name="T7" fmla="*/ 170 h 225"/>
                  <a:gd name="T8" fmla="*/ 115 w 465"/>
                  <a:gd name="T9" fmla="*/ 170 h 225"/>
                  <a:gd name="T10" fmla="*/ 115 w 465"/>
                  <a:gd name="T11" fmla="*/ 225 h 225"/>
                  <a:gd name="T12" fmla="*/ 0 w 465"/>
                  <a:gd name="T13" fmla="*/ 114 h 225"/>
                  <a:gd name="T14" fmla="*/ 115 w 465"/>
                  <a:gd name="T15" fmla="*/ 0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5" h="225">
                    <a:moveTo>
                      <a:pt x="115" y="0"/>
                    </a:moveTo>
                    <a:lnTo>
                      <a:pt x="115" y="57"/>
                    </a:lnTo>
                    <a:lnTo>
                      <a:pt x="465" y="57"/>
                    </a:lnTo>
                    <a:lnTo>
                      <a:pt x="465" y="170"/>
                    </a:lnTo>
                    <a:lnTo>
                      <a:pt x="115" y="170"/>
                    </a:lnTo>
                    <a:lnTo>
                      <a:pt x="115" y="225"/>
                    </a:lnTo>
                    <a:lnTo>
                      <a:pt x="0" y="114"/>
                    </a:lnTo>
                    <a:lnTo>
                      <a:pt x="115" y="0"/>
                    </a:lnTo>
                    <a:close/>
                  </a:path>
                </a:pathLst>
              </a:custGeom>
              <a:solidFill>
                <a:srgbClr val="FFFFFF"/>
              </a:solidFill>
              <a:ln w="28575">
                <a:solidFill>
                  <a:srgbClr val="000000"/>
                </a:solidFill>
                <a:prstDash val="solid"/>
                <a:round/>
                <a:headEnd/>
                <a:tailEnd/>
              </a:ln>
            </p:spPr>
            <p:txBody>
              <a:bodyPr/>
              <a:lstStyle/>
              <a:p>
                <a:endParaRPr lang="zh-CN" altLang="en-US"/>
              </a:p>
            </p:txBody>
          </p:sp>
          <p:sp>
            <p:nvSpPr>
              <p:cNvPr id="1441849" name="Rectangle 57"/>
              <p:cNvSpPr>
                <a:spLocks noChangeArrowheads="1"/>
              </p:cNvSpPr>
              <p:nvPr/>
            </p:nvSpPr>
            <p:spPr bwMode="auto">
              <a:xfrm>
                <a:off x="2655" y="739"/>
                <a:ext cx="220" cy="2993"/>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441850" name="Rectangle 58"/>
              <p:cNvSpPr>
                <a:spLocks noChangeArrowheads="1"/>
              </p:cNvSpPr>
              <p:nvPr/>
            </p:nvSpPr>
            <p:spPr bwMode="auto">
              <a:xfrm>
                <a:off x="2685" y="1560"/>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内</a:t>
                </a:r>
                <a:endParaRPr kumimoji="1" lang="zh-CN" altLang="en-US" sz="3200">
                  <a:solidFill>
                    <a:schemeClr val="tx1"/>
                  </a:solidFill>
                  <a:ea typeface="宋体" pitchFamily="2" charset="-122"/>
                </a:endParaRPr>
              </a:p>
            </p:txBody>
          </p:sp>
          <p:sp>
            <p:nvSpPr>
              <p:cNvPr id="1441851" name="Rectangle 59"/>
              <p:cNvSpPr>
                <a:spLocks noChangeArrowheads="1"/>
              </p:cNvSpPr>
              <p:nvPr/>
            </p:nvSpPr>
            <p:spPr bwMode="auto">
              <a:xfrm>
                <a:off x="2685" y="1813"/>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部</a:t>
                </a:r>
                <a:endParaRPr kumimoji="1" lang="zh-CN" altLang="en-US" sz="3200">
                  <a:solidFill>
                    <a:schemeClr val="tx1"/>
                  </a:solidFill>
                  <a:ea typeface="宋体" pitchFamily="2" charset="-122"/>
                </a:endParaRPr>
              </a:p>
            </p:txBody>
          </p:sp>
          <p:sp>
            <p:nvSpPr>
              <p:cNvPr id="1441852" name="Rectangle 60"/>
              <p:cNvSpPr>
                <a:spLocks noChangeArrowheads="1"/>
              </p:cNvSpPr>
              <p:nvPr/>
            </p:nvSpPr>
            <p:spPr bwMode="auto">
              <a:xfrm>
                <a:off x="2685" y="2067"/>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数</a:t>
                </a:r>
                <a:endParaRPr kumimoji="1" lang="zh-CN" altLang="en-US" sz="3200">
                  <a:solidFill>
                    <a:schemeClr val="tx1"/>
                  </a:solidFill>
                  <a:ea typeface="宋体" pitchFamily="2" charset="-122"/>
                </a:endParaRPr>
              </a:p>
            </p:txBody>
          </p:sp>
          <p:sp>
            <p:nvSpPr>
              <p:cNvPr id="1441853" name="Rectangle 61"/>
              <p:cNvSpPr>
                <a:spLocks noChangeArrowheads="1"/>
              </p:cNvSpPr>
              <p:nvPr/>
            </p:nvSpPr>
            <p:spPr bwMode="auto">
              <a:xfrm>
                <a:off x="2685" y="2321"/>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据</a:t>
                </a:r>
                <a:endParaRPr kumimoji="1" lang="zh-CN" altLang="en-US" sz="3200">
                  <a:solidFill>
                    <a:schemeClr val="tx1"/>
                  </a:solidFill>
                  <a:ea typeface="宋体" pitchFamily="2" charset="-122"/>
                </a:endParaRPr>
              </a:p>
            </p:txBody>
          </p:sp>
          <p:sp>
            <p:nvSpPr>
              <p:cNvPr id="1441854" name="Rectangle 62"/>
              <p:cNvSpPr>
                <a:spLocks noChangeArrowheads="1"/>
              </p:cNvSpPr>
              <p:nvPr/>
            </p:nvSpPr>
            <p:spPr bwMode="auto">
              <a:xfrm>
                <a:off x="2685" y="2575"/>
                <a:ext cx="13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总</a:t>
                </a:r>
                <a:endParaRPr kumimoji="1" lang="zh-CN" altLang="en-US" sz="3200">
                  <a:solidFill>
                    <a:schemeClr val="tx1"/>
                  </a:solidFill>
                  <a:ea typeface="宋体" pitchFamily="2" charset="-122"/>
                </a:endParaRPr>
              </a:p>
            </p:txBody>
          </p:sp>
          <p:sp>
            <p:nvSpPr>
              <p:cNvPr id="1441855" name="Rectangle 63"/>
              <p:cNvSpPr>
                <a:spLocks noChangeArrowheads="1"/>
              </p:cNvSpPr>
              <p:nvPr/>
            </p:nvSpPr>
            <p:spPr bwMode="auto">
              <a:xfrm>
                <a:off x="2685" y="2827"/>
                <a:ext cx="1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dirty="0">
                    <a:solidFill>
                      <a:srgbClr val="000000"/>
                    </a:solidFill>
                    <a:latin typeface="宋体" pitchFamily="2" charset="-122"/>
                    <a:ea typeface="宋体" pitchFamily="2" charset="-122"/>
                  </a:rPr>
                  <a:t>线</a:t>
                </a:r>
                <a:endParaRPr kumimoji="1" lang="zh-CN" altLang="en-US" sz="3200" dirty="0">
                  <a:solidFill>
                    <a:schemeClr val="tx1"/>
                  </a:solidFill>
                  <a:ea typeface="宋体" pitchFamily="2" charset="-122"/>
                </a:endParaRPr>
              </a:p>
            </p:txBody>
          </p:sp>
          <p:sp>
            <p:nvSpPr>
              <p:cNvPr id="1441856" name="Line 64"/>
              <p:cNvSpPr>
                <a:spLocks noChangeShapeType="1"/>
              </p:cNvSpPr>
              <p:nvPr/>
            </p:nvSpPr>
            <p:spPr bwMode="auto">
              <a:xfrm>
                <a:off x="2653" y="739"/>
                <a:ext cx="224" cy="1"/>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57" name="Line 65"/>
              <p:cNvSpPr>
                <a:spLocks noChangeShapeType="1"/>
              </p:cNvSpPr>
              <p:nvPr/>
            </p:nvSpPr>
            <p:spPr bwMode="auto">
              <a:xfrm>
                <a:off x="2653" y="3730"/>
                <a:ext cx="224" cy="1"/>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58" name="Freeform 66"/>
              <p:cNvSpPr>
                <a:spLocks/>
              </p:cNvSpPr>
              <p:nvPr/>
            </p:nvSpPr>
            <p:spPr bwMode="auto">
              <a:xfrm>
                <a:off x="2653" y="716"/>
                <a:ext cx="197" cy="74"/>
              </a:xfrm>
              <a:custGeom>
                <a:avLst/>
                <a:gdLst>
                  <a:gd name="T0" fmla="*/ 0 w 197"/>
                  <a:gd name="T1" fmla="*/ 35 h 74"/>
                  <a:gd name="T2" fmla="*/ 23 w 197"/>
                  <a:gd name="T3" fmla="*/ 21 h 74"/>
                  <a:gd name="T4" fmla="*/ 44 w 197"/>
                  <a:gd name="T5" fmla="*/ 8 h 74"/>
                  <a:gd name="T6" fmla="*/ 63 w 197"/>
                  <a:gd name="T7" fmla="*/ 0 h 74"/>
                  <a:gd name="T8" fmla="*/ 71 w 197"/>
                  <a:gd name="T9" fmla="*/ 0 h 74"/>
                  <a:gd name="T10" fmla="*/ 80 w 197"/>
                  <a:gd name="T11" fmla="*/ 0 h 74"/>
                  <a:gd name="T12" fmla="*/ 86 w 197"/>
                  <a:gd name="T13" fmla="*/ 4 h 74"/>
                  <a:gd name="T14" fmla="*/ 92 w 197"/>
                  <a:gd name="T15" fmla="*/ 13 h 74"/>
                  <a:gd name="T16" fmla="*/ 97 w 197"/>
                  <a:gd name="T17" fmla="*/ 23 h 74"/>
                  <a:gd name="T18" fmla="*/ 101 w 197"/>
                  <a:gd name="T19" fmla="*/ 35 h 74"/>
                  <a:gd name="T20" fmla="*/ 103 w 197"/>
                  <a:gd name="T21" fmla="*/ 47 h 74"/>
                  <a:gd name="T22" fmla="*/ 109 w 197"/>
                  <a:gd name="T23" fmla="*/ 58 h 74"/>
                  <a:gd name="T24" fmla="*/ 113 w 197"/>
                  <a:gd name="T25" fmla="*/ 66 h 74"/>
                  <a:gd name="T26" fmla="*/ 120 w 197"/>
                  <a:gd name="T27" fmla="*/ 72 h 74"/>
                  <a:gd name="T28" fmla="*/ 128 w 197"/>
                  <a:gd name="T29" fmla="*/ 74 h 74"/>
                  <a:gd name="T30" fmla="*/ 136 w 197"/>
                  <a:gd name="T31" fmla="*/ 74 h 74"/>
                  <a:gd name="T32" fmla="*/ 155 w 197"/>
                  <a:gd name="T33" fmla="*/ 70 h 74"/>
                  <a:gd name="T34" fmla="*/ 176 w 197"/>
                  <a:gd name="T35" fmla="*/ 60 h 74"/>
                  <a:gd name="T36" fmla="*/ 197 w 197"/>
                  <a:gd name="T37"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7" h="74">
                    <a:moveTo>
                      <a:pt x="0" y="35"/>
                    </a:moveTo>
                    <a:lnTo>
                      <a:pt x="23" y="21"/>
                    </a:lnTo>
                    <a:lnTo>
                      <a:pt x="44" y="8"/>
                    </a:lnTo>
                    <a:lnTo>
                      <a:pt x="63" y="0"/>
                    </a:lnTo>
                    <a:lnTo>
                      <a:pt x="71" y="0"/>
                    </a:lnTo>
                    <a:lnTo>
                      <a:pt x="80" y="0"/>
                    </a:lnTo>
                    <a:lnTo>
                      <a:pt x="86" y="4"/>
                    </a:lnTo>
                    <a:lnTo>
                      <a:pt x="92" y="13"/>
                    </a:lnTo>
                    <a:lnTo>
                      <a:pt x="97" y="23"/>
                    </a:lnTo>
                    <a:lnTo>
                      <a:pt x="101" y="35"/>
                    </a:lnTo>
                    <a:lnTo>
                      <a:pt x="103" y="47"/>
                    </a:lnTo>
                    <a:lnTo>
                      <a:pt x="109" y="58"/>
                    </a:lnTo>
                    <a:lnTo>
                      <a:pt x="113" y="66"/>
                    </a:lnTo>
                    <a:lnTo>
                      <a:pt x="120" y="72"/>
                    </a:lnTo>
                    <a:lnTo>
                      <a:pt x="128" y="74"/>
                    </a:lnTo>
                    <a:lnTo>
                      <a:pt x="136" y="74"/>
                    </a:lnTo>
                    <a:lnTo>
                      <a:pt x="155" y="70"/>
                    </a:lnTo>
                    <a:lnTo>
                      <a:pt x="176" y="60"/>
                    </a:lnTo>
                    <a:lnTo>
                      <a:pt x="197" y="49"/>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859" name="Freeform 67"/>
              <p:cNvSpPr>
                <a:spLocks/>
              </p:cNvSpPr>
              <p:nvPr/>
            </p:nvSpPr>
            <p:spPr bwMode="auto">
              <a:xfrm>
                <a:off x="2653" y="3718"/>
                <a:ext cx="197" cy="49"/>
              </a:xfrm>
              <a:custGeom>
                <a:avLst/>
                <a:gdLst>
                  <a:gd name="T0" fmla="*/ 0 w 197"/>
                  <a:gd name="T1" fmla="*/ 0 h 49"/>
                  <a:gd name="T2" fmla="*/ 13 w 197"/>
                  <a:gd name="T3" fmla="*/ 17 h 49"/>
                  <a:gd name="T4" fmla="*/ 27 w 197"/>
                  <a:gd name="T5" fmla="*/ 33 h 49"/>
                  <a:gd name="T6" fmla="*/ 44 w 197"/>
                  <a:gd name="T7" fmla="*/ 45 h 49"/>
                  <a:gd name="T8" fmla="*/ 55 w 197"/>
                  <a:gd name="T9" fmla="*/ 47 h 49"/>
                  <a:gd name="T10" fmla="*/ 67 w 197"/>
                  <a:gd name="T11" fmla="*/ 49 h 49"/>
                  <a:gd name="T12" fmla="*/ 82 w 197"/>
                  <a:gd name="T13" fmla="*/ 47 h 49"/>
                  <a:gd name="T14" fmla="*/ 99 w 197"/>
                  <a:gd name="T15" fmla="*/ 43 h 49"/>
                  <a:gd name="T16" fmla="*/ 115 w 197"/>
                  <a:gd name="T17" fmla="*/ 35 h 49"/>
                  <a:gd name="T18" fmla="*/ 136 w 197"/>
                  <a:gd name="T19" fmla="*/ 27 h 49"/>
                  <a:gd name="T20" fmla="*/ 155 w 197"/>
                  <a:gd name="T21" fmla="*/ 19 h 49"/>
                  <a:gd name="T22" fmla="*/ 172 w 197"/>
                  <a:gd name="T23" fmla="*/ 12 h 49"/>
                  <a:gd name="T24" fmla="*/ 187 w 197"/>
                  <a:gd name="T25" fmla="*/ 6 h 49"/>
                  <a:gd name="T26" fmla="*/ 197 w 19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49">
                    <a:moveTo>
                      <a:pt x="0" y="0"/>
                    </a:moveTo>
                    <a:lnTo>
                      <a:pt x="13" y="17"/>
                    </a:lnTo>
                    <a:lnTo>
                      <a:pt x="27" y="33"/>
                    </a:lnTo>
                    <a:lnTo>
                      <a:pt x="44" y="45"/>
                    </a:lnTo>
                    <a:lnTo>
                      <a:pt x="55" y="47"/>
                    </a:lnTo>
                    <a:lnTo>
                      <a:pt x="67" y="49"/>
                    </a:lnTo>
                    <a:lnTo>
                      <a:pt x="82" y="47"/>
                    </a:lnTo>
                    <a:lnTo>
                      <a:pt x="99" y="43"/>
                    </a:lnTo>
                    <a:lnTo>
                      <a:pt x="115" y="35"/>
                    </a:lnTo>
                    <a:lnTo>
                      <a:pt x="136" y="27"/>
                    </a:lnTo>
                    <a:lnTo>
                      <a:pt x="155" y="19"/>
                    </a:lnTo>
                    <a:lnTo>
                      <a:pt x="172" y="12"/>
                    </a:lnTo>
                    <a:lnTo>
                      <a:pt x="187" y="6"/>
                    </a:lnTo>
                    <a:lnTo>
                      <a:pt x="197"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860" name="Line 68"/>
              <p:cNvSpPr>
                <a:spLocks noChangeShapeType="1"/>
              </p:cNvSpPr>
              <p:nvPr/>
            </p:nvSpPr>
            <p:spPr bwMode="auto">
              <a:xfrm>
                <a:off x="2653" y="2876"/>
                <a:ext cx="2" cy="109"/>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61" name="Rectangle 69"/>
              <p:cNvSpPr>
                <a:spLocks noChangeArrowheads="1"/>
              </p:cNvSpPr>
              <p:nvPr/>
            </p:nvSpPr>
            <p:spPr bwMode="auto">
              <a:xfrm>
                <a:off x="1386" y="1081"/>
                <a:ext cx="762" cy="516"/>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441862" name="Rectangle 70"/>
              <p:cNvSpPr>
                <a:spLocks noChangeArrowheads="1"/>
              </p:cNvSpPr>
              <p:nvPr/>
            </p:nvSpPr>
            <p:spPr bwMode="auto">
              <a:xfrm>
                <a:off x="1453" y="1175"/>
                <a:ext cx="54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dirty="0">
                    <a:solidFill>
                      <a:srgbClr val="000000"/>
                    </a:solidFill>
                    <a:latin typeface="宋体" pitchFamily="2" charset="-122"/>
                    <a:ea typeface="宋体" pitchFamily="2" charset="-122"/>
                  </a:rPr>
                  <a:t>数据总线</a:t>
                </a:r>
                <a:endParaRPr kumimoji="1" lang="zh-CN" altLang="en-US" sz="3200" dirty="0">
                  <a:solidFill>
                    <a:schemeClr val="tx1"/>
                  </a:solidFill>
                  <a:ea typeface="宋体" pitchFamily="2" charset="-122"/>
                </a:endParaRPr>
              </a:p>
            </p:txBody>
          </p:sp>
          <p:sp>
            <p:nvSpPr>
              <p:cNvPr id="1441863" name="Rectangle 71"/>
              <p:cNvSpPr>
                <a:spLocks noChangeArrowheads="1"/>
              </p:cNvSpPr>
              <p:nvPr/>
            </p:nvSpPr>
            <p:spPr bwMode="auto">
              <a:xfrm>
                <a:off x="1530" y="1362"/>
                <a:ext cx="40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spcBef>
                    <a:spcPct val="20000"/>
                  </a:spcBef>
                  <a:spcAft>
                    <a:spcPct val="0"/>
                  </a:spcAft>
                  <a:buClr>
                    <a:schemeClr val="folHlink"/>
                  </a:buClr>
                  <a:buSzPct val="60000"/>
                  <a:buFont typeface="Wingdings" pitchFamily="2" charset="2"/>
                  <a:buNone/>
                  <a:tabLst>
                    <a:tab pos="1809750" algn="l"/>
                  </a:tabLst>
                </a:pPr>
                <a:r>
                  <a:rPr kumimoji="1" lang="zh-CN" altLang="en-US" sz="1800" b="0" dirty="0">
                    <a:solidFill>
                      <a:srgbClr val="000000"/>
                    </a:solidFill>
                    <a:latin typeface="宋体" pitchFamily="2" charset="-122"/>
                    <a:ea typeface="宋体" pitchFamily="2" charset="-122"/>
                  </a:rPr>
                  <a:t>缓冲器</a:t>
                </a:r>
                <a:endParaRPr kumimoji="1" lang="zh-CN" altLang="en-US" sz="3200" dirty="0">
                  <a:solidFill>
                    <a:schemeClr val="tx1"/>
                  </a:solidFill>
                  <a:ea typeface="宋体" pitchFamily="2" charset="-122"/>
                </a:endParaRPr>
              </a:p>
            </p:txBody>
          </p:sp>
          <p:sp>
            <p:nvSpPr>
              <p:cNvPr id="1441864" name="Rectangle 72"/>
              <p:cNvSpPr>
                <a:spLocks noChangeArrowheads="1"/>
              </p:cNvSpPr>
              <p:nvPr/>
            </p:nvSpPr>
            <p:spPr bwMode="auto">
              <a:xfrm>
                <a:off x="1386" y="1862"/>
                <a:ext cx="787" cy="491"/>
              </a:xfrm>
              <a:prstGeom prst="rect">
                <a:avLst/>
              </a:prstGeom>
              <a:solidFill>
                <a:srgbClr val="FFFFFF"/>
              </a:solidFill>
              <a:ln w="28575">
                <a:solidFill>
                  <a:srgbClr val="000000"/>
                </a:solidFill>
                <a:miter lim="800000"/>
                <a:headEnd/>
                <a:tailEnd/>
              </a:ln>
            </p:spPr>
            <p:txBody>
              <a:bodyPr/>
              <a:lstStyle/>
              <a:p>
                <a:endParaRPr lang="zh-CN" altLang="en-US"/>
              </a:p>
            </p:txBody>
          </p:sp>
          <p:sp>
            <p:nvSpPr>
              <p:cNvPr id="1441865" name="Rectangle 73"/>
              <p:cNvSpPr>
                <a:spLocks noChangeArrowheads="1"/>
              </p:cNvSpPr>
              <p:nvPr/>
            </p:nvSpPr>
            <p:spPr bwMode="auto">
              <a:xfrm>
                <a:off x="1485" y="1944"/>
                <a:ext cx="57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p>
                <a:pPr marL="342900" indent="-342900"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读写控制</a:t>
                </a:r>
              </a:p>
              <a:p>
                <a:pPr marL="342900" indent="-342900" defTabSz="895350">
                  <a:lnSpc>
                    <a:spcPct val="70000"/>
                  </a:lnSpc>
                  <a:spcBef>
                    <a:spcPct val="20000"/>
                  </a:spcBef>
                  <a:spcAft>
                    <a:spcPct val="0"/>
                  </a:spcAft>
                  <a:buClr>
                    <a:schemeClr val="folHlink"/>
                  </a:buClr>
                  <a:buSzPct val="60000"/>
                  <a:buFont typeface="Wingdings" pitchFamily="2" charset="2"/>
                  <a:buNone/>
                  <a:tabLst>
                    <a:tab pos="1809750" algn="l"/>
                  </a:tabLst>
                </a:pPr>
                <a:r>
                  <a:rPr kumimoji="1" lang="zh-CN" altLang="en-US" sz="1800" b="0">
                    <a:solidFill>
                      <a:srgbClr val="000000"/>
                    </a:solidFill>
                    <a:latin typeface="宋体" pitchFamily="2" charset="-122"/>
                    <a:ea typeface="宋体" pitchFamily="2" charset="-122"/>
                  </a:rPr>
                  <a:t>逻辑</a:t>
                </a:r>
                <a:endParaRPr kumimoji="1" lang="zh-CN" altLang="en-US" sz="3200">
                  <a:solidFill>
                    <a:schemeClr val="tx1"/>
                  </a:solidFill>
                  <a:ea typeface="宋体" pitchFamily="2" charset="-122"/>
                </a:endParaRPr>
              </a:p>
            </p:txBody>
          </p:sp>
          <p:sp>
            <p:nvSpPr>
              <p:cNvPr id="1441866" name="Line 74"/>
              <p:cNvSpPr>
                <a:spLocks noChangeShapeType="1"/>
              </p:cNvSpPr>
              <p:nvPr/>
            </p:nvSpPr>
            <p:spPr bwMode="auto">
              <a:xfrm>
                <a:off x="1763" y="1595"/>
                <a:ext cx="2" cy="26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67" name="Rectangle 75"/>
              <p:cNvSpPr>
                <a:spLocks noChangeArrowheads="1"/>
              </p:cNvSpPr>
              <p:nvPr/>
            </p:nvSpPr>
            <p:spPr bwMode="auto">
              <a:xfrm>
                <a:off x="743" y="1630"/>
                <a:ext cx="368" cy="906"/>
              </a:xfrm>
              <a:prstGeom prst="rect">
                <a:avLst/>
              </a:prstGeom>
              <a:solidFill>
                <a:srgbClr val="FFFFFF"/>
              </a:solidFill>
              <a:ln w="28575">
                <a:solidFill>
                  <a:srgbClr val="FFFFFF"/>
                </a:solidFill>
                <a:miter lim="800000"/>
                <a:headEnd/>
                <a:tailEnd/>
              </a:ln>
            </p:spPr>
            <p:txBody>
              <a:bodyPr/>
              <a:lstStyle/>
              <a:p>
                <a:endParaRPr lang="zh-CN" altLang="en-US"/>
              </a:p>
            </p:txBody>
          </p:sp>
          <p:sp>
            <p:nvSpPr>
              <p:cNvPr id="1441868" name="Rectangle 76"/>
              <p:cNvSpPr>
                <a:spLocks noChangeArrowheads="1"/>
              </p:cNvSpPr>
              <p:nvPr/>
            </p:nvSpPr>
            <p:spPr bwMode="auto">
              <a:xfrm>
                <a:off x="879" y="1770"/>
                <a:ext cx="19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RD</a:t>
                </a:r>
                <a:endParaRPr kumimoji="1" lang="en-US" altLang="zh-CN" sz="3200">
                  <a:solidFill>
                    <a:schemeClr val="tx1"/>
                  </a:solidFill>
                  <a:ea typeface="宋体" pitchFamily="2" charset="-122"/>
                </a:endParaRPr>
              </a:p>
            </p:txBody>
          </p:sp>
          <p:sp>
            <p:nvSpPr>
              <p:cNvPr id="1441869" name="Rectangle 77"/>
              <p:cNvSpPr>
                <a:spLocks noChangeArrowheads="1"/>
              </p:cNvSpPr>
              <p:nvPr/>
            </p:nvSpPr>
            <p:spPr bwMode="auto">
              <a:xfrm>
                <a:off x="839" y="1917"/>
                <a:ext cx="2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WR</a:t>
                </a:r>
                <a:endParaRPr kumimoji="1" lang="en-US" altLang="zh-CN" sz="3200">
                  <a:solidFill>
                    <a:schemeClr val="tx1"/>
                  </a:solidFill>
                  <a:ea typeface="宋体" pitchFamily="2" charset="-122"/>
                </a:endParaRPr>
              </a:p>
            </p:txBody>
          </p:sp>
          <p:sp>
            <p:nvSpPr>
              <p:cNvPr id="1441870" name="Rectangle 78"/>
              <p:cNvSpPr>
                <a:spLocks noChangeArrowheads="1"/>
              </p:cNvSpPr>
              <p:nvPr/>
            </p:nvSpPr>
            <p:spPr bwMode="auto">
              <a:xfrm>
                <a:off x="946" y="2063"/>
                <a:ext cx="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A</a:t>
                </a:r>
                <a:endParaRPr kumimoji="1" lang="en-US" altLang="zh-CN" sz="3200">
                  <a:solidFill>
                    <a:schemeClr val="tx1"/>
                  </a:solidFill>
                  <a:ea typeface="宋体" pitchFamily="2" charset="-122"/>
                </a:endParaRPr>
              </a:p>
            </p:txBody>
          </p:sp>
          <p:sp>
            <p:nvSpPr>
              <p:cNvPr id="1441871" name="Rectangle 79"/>
              <p:cNvSpPr>
                <a:spLocks noChangeArrowheads="1"/>
              </p:cNvSpPr>
              <p:nvPr/>
            </p:nvSpPr>
            <p:spPr bwMode="auto">
              <a:xfrm>
                <a:off x="1051" y="2146"/>
                <a:ext cx="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0</a:t>
                </a:r>
                <a:endParaRPr kumimoji="1" lang="zh-CN" altLang="en-US" sz="3200">
                  <a:solidFill>
                    <a:schemeClr val="tx1"/>
                  </a:solidFill>
                  <a:ea typeface="宋体" pitchFamily="2" charset="-122"/>
                </a:endParaRPr>
              </a:p>
            </p:txBody>
          </p:sp>
          <p:sp>
            <p:nvSpPr>
              <p:cNvPr id="1441872" name="Rectangle 80"/>
              <p:cNvSpPr>
                <a:spLocks noChangeArrowheads="1"/>
              </p:cNvSpPr>
              <p:nvPr/>
            </p:nvSpPr>
            <p:spPr bwMode="auto">
              <a:xfrm>
                <a:off x="946" y="2208"/>
                <a:ext cx="91"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A</a:t>
                </a:r>
                <a:endParaRPr kumimoji="1" lang="en-US" altLang="zh-CN" sz="3200">
                  <a:solidFill>
                    <a:schemeClr val="tx1"/>
                  </a:solidFill>
                  <a:ea typeface="宋体" pitchFamily="2" charset="-122"/>
                </a:endParaRPr>
              </a:p>
            </p:txBody>
          </p:sp>
          <p:sp>
            <p:nvSpPr>
              <p:cNvPr id="1441873" name="Rectangle 81"/>
              <p:cNvSpPr>
                <a:spLocks noChangeArrowheads="1"/>
              </p:cNvSpPr>
              <p:nvPr/>
            </p:nvSpPr>
            <p:spPr bwMode="auto">
              <a:xfrm>
                <a:off x="1051" y="2290"/>
                <a:ext cx="4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1</a:t>
                </a:r>
                <a:endParaRPr kumimoji="1" lang="zh-CN" altLang="en-US" sz="3200">
                  <a:solidFill>
                    <a:schemeClr val="tx1"/>
                  </a:solidFill>
                  <a:ea typeface="宋体" pitchFamily="2" charset="-122"/>
                </a:endParaRPr>
              </a:p>
            </p:txBody>
          </p:sp>
          <p:sp>
            <p:nvSpPr>
              <p:cNvPr id="1441874" name="Line 82"/>
              <p:cNvSpPr>
                <a:spLocks noChangeShapeType="1"/>
              </p:cNvSpPr>
              <p:nvPr/>
            </p:nvSpPr>
            <p:spPr bwMode="auto">
              <a:xfrm>
                <a:off x="873" y="1765"/>
                <a:ext cx="18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75" name="Line 83"/>
              <p:cNvSpPr>
                <a:spLocks noChangeShapeType="1"/>
              </p:cNvSpPr>
              <p:nvPr/>
            </p:nvSpPr>
            <p:spPr bwMode="auto">
              <a:xfrm>
                <a:off x="835" y="1923"/>
                <a:ext cx="222"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41876" name="Group 84"/>
              <p:cNvGrpSpPr>
                <a:grpSpLocks/>
              </p:cNvGrpSpPr>
              <p:nvPr/>
            </p:nvGrpSpPr>
            <p:grpSpPr bwMode="auto">
              <a:xfrm>
                <a:off x="835" y="2351"/>
                <a:ext cx="938" cy="147"/>
                <a:chOff x="835" y="2351"/>
                <a:chExt cx="938" cy="147"/>
              </a:xfrm>
            </p:grpSpPr>
            <p:sp>
              <p:nvSpPr>
                <p:cNvPr id="1441877" name="Line 85"/>
                <p:cNvSpPr>
                  <a:spLocks noChangeShapeType="1"/>
                </p:cNvSpPr>
                <p:nvPr/>
              </p:nvSpPr>
              <p:spPr bwMode="auto">
                <a:xfrm>
                  <a:off x="1750" y="2351"/>
                  <a:ext cx="1" cy="1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78" name="Line 86"/>
                <p:cNvSpPr>
                  <a:spLocks noChangeShapeType="1"/>
                </p:cNvSpPr>
                <p:nvPr/>
              </p:nvSpPr>
              <p:spPr bwMode="auto">
                <a:xfrm flipH="1">
                  <a:off x="835" y="2497"/>
                  <a:ext cx="91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79" name="Oval 87"/>
                <p:cNvSpPr>
                  <a:spLocks noChangeArrowheads="1"/>
                </p:cNvSpPr>
                <p:nvPr/>
              </p:nvSpPr>
              <p:spPr bwMode="auto">
                <a:xfrm>
                  <a:off x="1713" y="2360"/>
                  <a:ext cx="60" cy="59"/>
                </a:xfrm>
                <a:prstGeom prst="ellipse">
                  <a:avLst/>
                </a:prstGeom>
                <a:solidFill>
                  <a:srgbClr val="FFFFFF"/>
                </a:solidFill>
                <a:ln w="28575">
                  <a:solidFill>
                    <a:srgbClr val="000000"/>
                  </a:solidFill>
                  <a:round/>
                  <a:headEnd/>
                  <a:tailEnd/>
                </a:ln>
              </p:spPr>
              <p:txBody>
                <a:bodyPr/>
                <a:lstStyle/>
                <a:p>
                  <a:endParaRPr lang="zh-CN" altLang="en-US"/>
                </a:p>
              </p:txBody>
            </p:sp>
          </p:grpSp>
          <p:sp>
            <p:nvSpPr>
              <p:cNvPr id="1441880" name="Rectangle 88"/>
              <p:cNvSpPr>
                <a:spLocks noChangeArrowheads="1"/>
              </p:cNvSpPr>
              <p:nvPr/>
            </p:nvSpPr>
            <p:spPr bwMode="auto">
              <a:xfrm>
                <a:off x="429" y="2401"/>
                <a:ext cx="408" cy="393"/>
              </a:xfrm>
              <a:prstGeom prst="rect">
                <a:avLst/>
              </a:prstGeom>
              <a:solidFill>
                <a:srgbClr val="FFFFFF"/>
              </a:solidFill>
              <a:ln w="28575">
                <a:solidFill>
                  <a:srgbClr val="FFFFFF"/>
                </a:solidFill>
                <a:miter lim="800000"/>
                <a:headEnd/>
                <a:tailEnd/>
              </a:ln>
            </p:spPr>
            <p:txBody>
              <a:bodyPr/>
              <a:lstStyle/>
              <a:p>
                <a:endParaRPr lang="zh-CN" altLang="en-US"/>
              </a:p>
            </p:txBody>
          </p:sp>
          <p:sp>
            <p:nvSpPr>
              <p:cNvPr id="1441881" name="Rectangle 89"/>
              <p:cNvSpPr>
                <a:spLocks noChangeArrowheads="1"/>
              </p:cNvSpPr>
              <p:nvPr/>
            </p:nvSpPr>
            <p:spPr bwMode="auto">
              <a:xfrm>
                <a:off x="573" y="2468"/>
                <a:ext cx="23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2200" b="0">
                    <a:solidFill>
                      <a:srgbClr val="000000"/>
                    </a:solidFill>
                    <a:latin typeface="Arial" pitchFamily="34" charset="0"/>
                    <a:ea typeface="宋体" pitchFamily="2" charset="-122"/>
                  </a:rPr>
                  <a:t>CS</a:t>
                </a:r>
                <a:endParaRPr kumimoji="1" lang="en-US" altLang="zh-CN" sz="3200">
                  <a:solidFill>
                    <a:schemeClr val="tx1"/>
                  </a:solidFill>
                  <a:ea typeface="宋体" pitchFamily="2" charset="-122"/>
                </a:endParaRPr>
              </a:p>
            </p:txBody>
          </p:sp>
          <p:sp>
            <p:nvSpPr>
              <p:cNvPr id="1441882" name="Line 90"/>
              <p:cNvSpPr>
                <a:spLocks noChangeShapeType="1"/>
              </p:cNvSpPr>
              <p:nvPr/>
            </p:nvSpPr>
            <p:spPr bwMode="auto">
              <a:xfrm>
                <a:off x="651" y="2437"/>
                <a:ext cx="15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41883" name="Group 91"/>
              <p:cNvGrpSpPr>
                <a:grpSpLocks/>
              </p:cNvGrpSpPr>
              <p:nvPr/>
            </p:nvGrpSpPr>
            <p:grpSpPr bwMode="auto">
              <a:xfrm>
                <a:off x="4134" y="1161"/>
                <a:ext cx="367" cy="84"/>
                <a:chOff x="4134" y="1161"/>
                <a:chExt cx="367" cy="84"/>
              </a:xfrm>
            </p:grpSpPr>
            <p:sp>
              <p:nvSpPr>
                <p:cNvPr id="1441884" name="Line 92"/>
                <p:cNvSpPr>
                  <a:spLocks noChangeShapeType="1"/>
                </p:cNvSpPr>
                <p:nvPr/>
              </p:nvSpPr>
              <p:spPr bwMode="auto">
                <a:xfrm flipH="1">
                  <a:off x="4266" y="1204"/>
                  <a:ext cx="23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85" name="Freeform 93"/>
                <p:cNvSpPr>
                  <a:spLocks/>
                </p:cNvSpPr>
                <p:nvPr/>
              </p:nvSpPr>
              <p:spPr bwMode="auto">
                <a:xfrm>
                  <a:off x="4134" y="1161"/>
                  <a:ext cx="136" cy="84"/>
                </a:xfrm>
                <a:custGeom>
                  <a:avLst/>
                  <a:gdLst>
                    <a:gd name="T0" fmla="*/ 136 w 136"/>
                    <a:gd name="T1" fmla="*/ 0 h 84"/>
                    <a:gd name="T2" fmla="*/ 0 w 136"/>
                    <a:gd name="T3" fmla="*/ 43 h 84"/>
                    <a:gd name="T4" fmla="*/ 136 w 136"/>
                    <a:gd name="T5" fmla="*/ 84 h 84"/>
                    <a:gd name="T6" fmla="*/ 136 w 136"/>
                    <a:gd name="T7" fmla="*/ 0 h 84"/>
                  </a:gdLst>
                  <a:ahLst/>
                  <a:cxnLst>
                    <a:cxn ang="0">
                      <a:pos x="T0" y="T1"/>
                    </a:cxn>
                    <a:cxn ang="0">
                      <a:pos x="T2" y="T3"/>
                    </a:cxn>
                    <a:cxn ang="0">
                      <a:pos x="T4" y="T5"/>
                    </a:cxn>
                    <a:cxn ang="0">
                      <a:pos x="T6" y="T7"/>
                    </a:cxn>
                  </a:cxnLst>
                  <a:rect l="0" t="0" r="r" b="b"/>
                  <a:pathLst>
                    <a:path w="136" h="84">
                      <a:moveTo>
                        <a:pt x="136" y="0"/>
                      </a:moveTo>
                      <a:lnTo>
                        <a:pt x="0" y="43"/>
                      </a:lnTo>
                      <a:lnTo>
                        <a:pt x="136" y="84"/>
                      </a:lnTo>
                      <a:lnTo>
                        <a:pt x="136"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886" name="Group 94"/>
              <p:cNvGrpSpPr>
                <a:grpSpLocks/>
              </p:cNvGrpSpPr>
              <p:nvPr/>
            </p:nvGrpSpPr>
            <p:grpSpPr bwMode="auto">
              <a:xfrm>
                <a:off x="4147" y="1319"/>
                <a:ext cx="366" cy="84"/>
                <a:chOff x="4147" y="1319"/>
                <a:chExt cx="366" cy="84"/>
              </a:xfrm>
            </p:grpSpPr>
            <p:sp>
              <p:nvSpPr>
                <p:cNvPr id="1441887" name="Line 95"/>
                <p:cNvSpPr>
                  <a:spLocks noChangeShapeType="1"/>
                </p:cNvSpPr>
                <p:nvPr/>
              </p:nvSpPr>
              <p:spPr bwMode="auto">
                <a:xfrm flipH="1">
                  <a:off x="4279" y="1362"/>
                  <a:ext cx="23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88" name="Freeform 96"/>
                <p:cNvSpPr>
                  <a:spLocks/>
                </p:cNvSpPr>
                <p:nvPr/>
              </p:nvSpPr>
              <p:spPr bwMode="auto">
                <a:xfrm>
                  <a:off x="4147" y="1319"/>
                  <a:ext cx="136" cy="84"/>
                </a:xfrm>
                <a:custGeom>
                  <a:avLst/>
                  <a:gdLst>
                    <a:gd name="T0" fmla="*/ 136 w 136"/>
                    <a:gd name="T1" fmla="*/ 0 h 84"/>
                    <a:gd name="T2" fmla="*/ 0 w 136"/>
                    <a:gd name="T3" fmla="*/ 43 h 84"/>
                    <a:gd name="T4" fmla="*/ 136 w 136"/>
                    <a:gd name="T5" fmla="*/ 84 h 84"/>
                    <a:gd name="T6" fmla="*/ 136 w 136"/>
                    <a:gd name="T7" fmla="*/ 0 h 84"/>
                  </a:gdLst>
                  <a:ahLst/>
                  <a:cxnLst>
                    <a:cxn ang="0">
                      <a:pos x="T0" y="T1"/>
                    </a:cxn>
                    <a:cxn ang="0">
                      <a:pos x="T2" y="T3"/>
                    </a:cxn>
                    <a:cxn ang="0">
                      <a:pos x="T4" y="T5"/>
                    </a:cxn>
                    <a:cxn ang="0">
                      <a:pos x="T6" y="T7"/>
                    </a:cxn>
                  </a:cxnLst>
                  <a:rect l="0" t="0" r="r" b="b"/>
                  <a:pathLst>
                    <a:path w="136" h="84">
                      <a:moveTo>
                        <a:pt x="136" y="0"/>
                      </a:moveTo>
                      <a:lnTo>
                        <a:pt x="0" y="43"/>
                      </a:lnTo>
                      <a:lnTo>
                        <a:pt x="136" y="84"/>
                      </a:lnTo>
                      <a:lnTo>
                        <a:pt x="136"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889" name="Group 97"/>
              <p:cNvGrpSpPr>
                <a:grpSpLocks/>
              </p:cNvGrpSpPr>
              <p:nvPr/>
            </p:nvGrpSpPr>
            <p:grpSpPr bwMode="auto">
              <a:xfrm>
                <a:off x="4147" y="1479"/>
                <a:ext cx="366" cy="84"/>
                <a:chOff x="4147" y="1479"/>
                <a:chExt cx="366" cy="84"/>
              </a:xfrm>
            </p:grpSpPr>
            <p:sp>
              <p:nvSpPr>
                <p:cNvPr id="1441890" name="Line 98"/>
                <p:cNvSpPr>
                  <a:spLocks noChangeShapeType="1"/>
                </p:cNvSpPr>
                <p:nvPr/>
              </p:nvSpPr>
              <p:spPr bwMode="auto">
                <a:xfrm flipH="1">
                  <a:off x="4147" y="1520"/>
                  <a:ext cx="23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91" name="Freeform 99"/>
                <p:cNvSpPr>
                  <a:spLocks/>
                </p:cNvSpPr>
                <p:nvPr/>
              </p:nvSpPr>
              <p:spPr bwMode="auto">
                <a:xfrm>
                  <a:off x="4377" y="1479"/>
                  <a:ext cx="136" cy="84"/>
                </a:xfrm>
                <a:custGeom>
                  <a:avLst/>
                  <a:gdLst>
                    <a:gd name="T0" fmla="*/ 0 w 136"/>
                    <a:gd name="T1" fmla="*/ 84 h 84"/>
                    <a:gd name="T2" fmla="*/ 136 w 136"/>
                    <a:gd name="T3" fmla="*/ 41 h 84"/>
                    <a:gd name="T4" fmla="*/ 0 w 136"/>
                    <a:gd name="T5" fmla="*/ 0 h 84"/>
                    <a:gd name="T6" fmla="*/ 0 w 136"/>
                    <a:gd name="T7" fmla="*/ 84 h 84"/>
                  </a:gdLst>
                  <a:ahLst/>
                  <a:cxnLst>
                    <a:cxn ang="0">
                      <a:pos x="T0" y="T1"/>
                    </a:cxn>
                    <a:cxn ang="0">
                      <a:pos x="T2" y="T3"/>
                    </a:cxn>
                    <a:cxn ang="0">
                      <a:pos x="T4" y="T5"/>
                    </a:cxn>
                    <a:cxn ang="0">
                      <a:pos x="T6" y="T7"/>
                    </a:cxn>
                  </a:cxnLst>
                  <a:rect l="0" t="0" r="r" b="b"/>
                  <a:pathLst>
                    <a:path w="136" h="84">
                      <a:moveTo>
                        <a:pt x="0" y="84"/>
                      </a:moveTo>
                      <a:lnTo>
                        <a:pt x="136" y="41"/>
                      </a:lnTo>
                      <a:lnTo>
                        <a:pt x="0" y="0"/>
                      </a:lnTo>
                      <a:lnTo>
                        <a:pt x="0" y="8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892" name="Group 100"/>
              <p:cNvGrpSpPr>
                <a:grpSpLocks/>
              </p:cNvGrpSpPr>
              <p:nvPr/>
            </p:nvGrpSpPr>
            <p:grpSpPr bwMode="auto">
              <a:xfrm>
                <a:off x="4134" y="2026"/>
                <a:ext cx="367" cy="84"/>
                <a:chOff x="4134" y="2026"/>
                <a:chExt cx="367" cy="84"/>
              </a:xfrm>
            </p:grpSpPr>
            <p:sp>
              <p:nvSpPr>
                <p:cNvPr id="1441893" name="Line 101"/>
                <p:cNvSpPr>
                  <a:spLocks noChangeShapeType="1"/>
                </p:cNvSpPr>
                <p:nvPr/>
              </p:nvSpPr>
              <p:spPr bwMode="auto">
                <a:xfrm flipH="1">
                  <a:off x="4266" y="2069"/>
                  <a:ext cx="23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94" name="Freeform 102"/>
                <p:cNvSpPr>
                  <a:spLocks/>
                </p:cNvSpPr>
                <p:nvPr/>
              </p:nvSpPr>
              <p:spPr bwMode="auto">
                <a:xfrm>
                  <a:off x="4134" y="2026"/>
                  <a:ext cx="136" cy="84"/>
                </a:xfrm>
                <a:custGeom>
                  <a:avLst/>
                  <a:gdLst>
                    <a:gd name="T0" fmla="*/ 136 w 136"/>
                    <a:gd name="T1" fmla="*/ 0 h 84"/>
                    <a:gd name="T2" fmla="*/ 0 w 136"/>
                    <a:gd name="T3" fmla="*/ 43 h 84"/>
                    <a:gd name="T4" fmla="*/ 136 w 136"/>
                    <a:gd name="T5" fmla="*/ 84 h 84"/>
                    <a:gd name="T6" fmla="*/ 136 w 136"/>
                    <a:gd name="T7" fmla="*/ 0 h 84"/>
                  </a:gdLst>
                  <a:ahLst/>
                  <a:cxnLst>
                    <a:cxn ang="0">
                      <a:pos x="T0" y="T1"/>
                    </a:cxn>
                    <a:cxn ang="0">
                      <a:pos x="T2" y="T3"/>
                    </a:cxn>
                    <a:cxn ang="0">
                      <a:pos x="T4" y="T5"/>
                    </a:cxn>
                    <a:cxn ang="0">
                      <a:pos x="T6" y="T7"/>
                    </a:cxn>
                  </a:cxnLst>
                  <a:rect l="0" t="0" r="r" b="b"/>
                  <a:pathLst>
                    <a:path w="136" h="84">
                      <a:moveTo>
                        <a:pt x="136" y="0"/>
                      </a:moveTo>
                      <a:lnTo>
                        <a:pt x="0" y="43"/>
                      </a:lnTo>
                      <a:lnTo>
                        <a:pt x="136" y="84"/>
                      </a:lnTo>
                      <a:lnTo>
                        <a:pt x="136"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895" name="Group 103"/>
              <p:cNvGrpSpPr>
                <a:grpSpLocks/>
              </p:cNvGrpSpPr>
              <p:nvPr/>
            </p:nvGrpSpPr>
            <p:grpSpPr bwMode="auto">
              <a:xfrm>
                <a:off x="4147" y="2187"/>
                <a:ext cx="366" cy="84"/>
                <a:chOff x="4147" y="2187"/>
                <a:chExt cx="366" cy="84"/>
              </a:xfrm>
            </p:grpSpPr>
            <p:sp>
              <p:nvSpPr>
                <p:cNvPr id="1441896" name="Line 104"/>
                <p:cNvSpPr>
                  <a:spLocks noChangeShapeType="1"/>
                </p:cNvSpPr>
                <p:nvPr/>
              </p:nvSpPr>
              <p:spPr bwMode="auto">
                <a:xfrm flipH="1">
                  <a:off x="4279" y="2229"/>
                  <a:ext cx="23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897" name="Freeform 105"/>
                <p:cNvSpPr>
                  <a:spLocks/>
                </p:cNvSpPr>
                <p:nvPr/>
              </p:nvSpPr>
              <p:spPr bwMode="auto">
                <a:xfrm>
                  <a:off x="4147" y="2187"/>
                  <a:ext cx="136" cy="84"/>
                </a:xfrm>
                <a:custGeom>
                  <a:avLst/>
                  <a:gdLst>
                    <a:gd name="T0" fmla="*/ 136 w 136"/>
                    <a:gd name="T1" fmla="*/ 0 h 84"/>
                    <a:gd name="T2" fmla="*/ 0 w 136"/>
                    <a:gd name="T3" fmla="*/ 42 h 84"/>
                    <a:gd name="T4" fmla="*/ 136 w 136"/>
                    <a:gd name="T5" fmla="*/ 84 h 84"/>
                    <a:gd name="T6" fmla="*/ 136 w 136"/>
                    <a:gd name="T7" fmla="*/ 0 h 84"/>
                  </a:gdLst>
                  <a:ahLst/>
                  <a:cxnLst>
                    <a:cxn ang="0">
                      <a:pos x="T0" y="T1"/>
                    </a:cxn>
                    <a:cxn ang="0">
                      <a:pos x="T2" y="T3"/>
                    </a:cxn>
                    <a:cxn ang="0">
                      <a:pos x="T4" y="T5"/>
                    </a:cxn>
                    <a:cxn ang="0">
                      <a:pos x="T6" y="T7"/>
                    </a:cxn>
                  </a:cxnLst>
                  <a:rect l="0" t="0" r="r" b="b"/>
                  <a:pathLst>
                    <a:path w="136" h="84">
                      <a:moveTo>
                        <a:pt x="136" y="0"/>
                      </a:moveTo>
                      <a:lnTo>
                        <a:pt x="0" y="42"/>
                      </a:lnTo>
                      <a:lnTo>
                        <a:pt x="136" y="84"/>
                      </a:lnTo>
                      <a:lnTo>
                        <a:pt x="136"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898" name="Group 106"/>
              <p:cNvGrpSpPr>
                <a:grpSpLocks/>
              </p:cNvGrpSpPr>
              <p:nvPr/>
            </p:nvGrpSpPr>
            <p:grpSpPr bwMode="auto">
              <a:xfrm>
                <a:off x="4147" y="2347"/>
                <a:ext cx="366" cy="84"/>
                <a:chOff x="4147" y="2347"/>
                <a:chExt cx="366" cy="84"/>
              </a:xfrm>
            </p:grpSpPr>
            <p:sp>
              <p:nvSpPr>
                <p:cNvPr id="1441899" name="Line 107"/>
                <p:cNvSpPr>
                  <a:spLocks noChangeShapeType="1"/>
                </p:cNvSpPr>
                <p:nvPr/>
              </p:nvSpPr>
              <p:spPr bwMode="auto">
                <a:xfrm flipH="1">
                  <a:off x="4147" y="2388"/>
                  <a:ext cx="23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00" name="Freeform 108"/>
                <p:cNvSpPr>
                  <a:spLocks/>
                </p:cNvSpPr>
                <p:nvPr/>
              </p:nvSpPr>
              <p:spPr bwMode="auto">
                <a:xfrm>
                  <a:off x="4377" y="2347"/>
                  <a:ext cx="136" cy="84"/>
                </a:xfrm>
                <a:custGeom>
                  <a:avLst/>
                  <a:gdLst>
                    <a:gd name="T0" fmla="*/ 0 w 136"/>
                    <a:gd name="T1" fmla="*/ 84 h 84"/>
                    <a:gd name="T2" fmla="*/ 136 w 136"/>
                    <a:gd name="T3" fmla="*/ 41 h 84"/>
                    <a:gd name="T4" fmla="*/ 0 w 136"/>
                    <a:gd name="T5" fmla="*/ 0 h 84"/>
                    <a:gd name="T6" fmla="*/ 0 w 136"/>
                    <a:gd name="T7" fmla="*/ 84 h 84"/>
                  </a:gdLst>
                  <a:ahLst/>
                  <a:cxnLst>
                    <a:cxn ang="0">
                      <a:pos x="T0" y="T1"/>
                    </a:cxn>
                    <a:cxn ang="0">
                      <a:pos x="T2" y="T3"/>
                    </a:cxn>
                    <a:cxn ang="0">
                      <a:pos x="T4" y="T5"/>
                    </a:cxn>
                    <a:cxn ang="0">
                      <a:pos x="T6" y="T7"/>
                    </a:cxn>
                  </a:cxnLst>
                  <a:rect l="0" t="0" r="r" b="b"/>
                  <a:pathLst>
                    <a:path w="136" h="84">
                      <a:moveTo>
                        <a:pt x="0" y="84"/>
                      </a:moveTo>
                      <a:lnTo>
                        <a:pt x="136" y="41"/>
                      </a:lnTo>
                      <a:lnTo>
                        <a:pt x="0" y="0"/>
                      </a:lnTo>
                      <a:lnTo>
                        <a:pt x="0" y="8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901" name="Group 109"/>
              <p:cNvGrpSpPr>
                <a:grpSpLocks/>
              </p:cNvGrpSpPr>
              <p:nvPr/>
            </p:nvGrpSpPr>
            <p:grpSpPr bwMode="auto">
              <a:xfrm>
                <a:off x="4134" y="2698"/>
                <a:ext cx="367" cy="84"/>
                <a:chOff x="4134" y="2698"/>
                <a:chExt cx="367" cy="84"/>
              </a:xfrm>
            </p:grpSpPr>
            <p:sp>
              <p:nvSpPr>
                <p:cNvPr id="1441902" name="Line 110"/>
                <p:cNvSpPr>
                  <a:spLocks noChangeShapeType="1"/>
                </p:cNvSpPr>
                <p:nvPr/>
              </p:nvSpPr>
              <p:spPr bwMode="auto">
                <a:xfrm flipH="1">
                  <a:off x="4266" y="2741"/>
                  <a:ext cx="23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03" name="Freeform 111"/>
                <p:cNvSpPr>
                  <a:spLocks/>
                </p:cNvSpPr>
                <p:nvPr/>
              </p:nvSpPr>
              <p:spPr bwMode="auto">
                <a:xfrm>
                  <a:off x="4134" y="2698"/>
                  <a:ext cx="136" cy="84"/>
                </a:xfrm>
                <a:custGeom>
                  <a:avLst/>
                  <a:gdLst>
                    <a:gd name="T0" fmla="*/ 136 w 136"/>
                    <a:gd name="T1" fmla="*/ 0 h 84"/>
                    <a:gd name="T2" fmla="*/ 0 w 136"/>
                    <a:gd name="T3" fmla="*/ 43 h 84"/>
                    <a:gd name="T4" fmla="*/ 136 w 136"/>
                    <a:gd name="T5" fmla="*/ 84 h 84"/>
                    <a:gd name="T6" fmla="*/ 136 w 136"/>
                    <a:gd name="T7" fmla="*/ 0 h 84"/>
                  </a:gdLst>
                  <a:ahLst/>
                  <a:cxnLst>
                    <a:cxn ang="0">
                      <a:pos x="T0" y="T1"/>
                    </a:cxn>
                    <a:cxn ang="0">
                      <a:pos x="T2" y="T3"/>
                    </a:cxn>
                    <a:cxn ang="0">
                      <a:pos x="T4" y="T5"/>
                    </a:cxn>
                    <a:cxn ang="0">
                      <a:pos x="T6" y="T7"/>
                    </a:cxn>
                  </a:cxnLst>
                  <a:rect l="0" t="0" r="r" b="b"/>
                  <a:pathLst>
                    <a:path w="136" h="84">
                      <a:moveTo>
                        <a:pt x="136" y="0"/>
                      </a:moveTo>
                      <a:lnTo>
                        <a:pt x="0" y="43"/>
                      </a:lnTo>
                      <a:lnTo>
                        <a:pt x="136" y="84"/>
                      </a:lnTo>
                      <a:lnTo>
                        <a:pt x="136"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904" name="Group 112"/>
              <p:cNvGrpSpPr>
                <a:grpSpLocks/>
              </p:cNvGrpSpPr>
              <p:nvPr/>
            </p:nvGrpSpPr>
            <p:grpSpPr bwMode="auto">
              <a:xfrm>
                <a:off x="4147" y="2856"/>
                <a:ext cx="366" cy="84"/>
                <a:chOff x="4147" y="2856"/>
                <a:chExt cx="366" cy="84"/>
              </a:xfrm>
            </p:grpSpPr>
            <p:sp>
              <p:nvSpPr>
                <p:cNvPr id="1441905" name="Line 113"/>
                <p:cNvSpPr>
                  <a:spLocks noChangeShapeType="1"/>
                </p:cNvSpPr>
                <p:nvPr/>
              </p:nvSpPr>
              <p:spPr bwMode="auto">
                <a:xfrm flipH="1">
                  <a:off x="4279" y="2899"/>
                  <a:ext cx="23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06" name="Freeform 114"/>
                <p:cNvSpPr>
                  <a:spLocks/>
                </p:cNvSpPr>
                <p:nvPr/>
              </p:nvSpPr>
              <p:spPr bwMode="auto">
                <a:xfrm>
                  <a:off x="4147" y="2856"/>
                  <a:ext cx="136" cy="84"/>
                </a:xfrm>
                <a:custGeom>
                  <a:avLst/>
                  <a:gdLst>
                    <a:gd name="T0" fmla="*/ 136 w 136"/>
                    <a:gd name="T1" fmla="*/ 0 h 84"/>
                    <a:gd name="T2" fmla="*/ 0 w 136"/>
                    <a:gd name="T3" fmla="*/ 43 h 84"/>
                    <a:gd name="T4" fmla="*/ 136 w 136"/>
                    <a:gd name="T5" fmla="*/ 84 h 84"/>
                    <a:gd name="T6" fmla="*/ 136 w 136"/>
                    <a:gd name="T7" fmla="*/ 0 h 84"/>
                  </a:gdLst>
                  <a:ahLst/>
                  <a:cxnLst>
                    <a:cxn ang="0">
                      <a:pos x="T0" y="T1"/>
                    </a:cxn>
                    <a:cxn ang="0">
                      <a:pos x="T2" y="T3"/>
                    </a:cxn>
                    <a:cxn ang="0">
                      <a:pos x="T4" y="T5"/>
                    </a:cxn>
                    <a:cxn ang="0">
                      <a:pos x="T6" y="T7"/>
                    </a:cxn>
                  </a:cxnLst>
                  <a:rect l="0" t="0" r="r" b="b"/>
                  <a:pathLst>
                    <a:path w="136" h="84">
                      <a:moveTo>
                        <a:pt x="136" y="0"/>
                      </a:moveTo>
                      <a:lnTo>
                        <a:pt x="0" y="43"/>
                      </a:lnTo>
                      <a:lnTo>
                        <a:pt x="136" y="84"/>
                      </a:lnTo>
                      <a:lnTo>
                        <a:pt x="136" y="0"/>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907" name="Group 115"/>
              <p:cNvGrpSpPr>
                <a:grpSpLocks/>
              </p:cNvGrpSpPr>
              <p:nvPr/>
            </p:nvGrpSpPr>
            <p:grpSpPr bwMode="auto">
              <a:xfrm>
                <a:off x="4147" y="3019"/>
                <a:ext cx="366" cy="84"/>
                <a:chOff x="4147" y="3019"/>
                <a:chExt cx="366" cy="84"/>
              </a:xfrm>
            </p:grpSpPr>
            <p:sp>
              <p:nvSpPr>
                <p:cNvPr id="1441908" name="Line 116"/>
                <p:cNvSpPr>
                  <a:spLocks noChangeShapeType="1"/>
                </p:cNvSpPr>
                <p:nvPr/>
              </p:nvSpPr>
              <p:spPr bwMode="auto">
                <a:xfrm flipH="1">
                  <a:off x="4147" y="3060"/>
                  <a:ext cx="23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09" name="Freeform 117"/>
                <p:cNvSpPr>
                  <a:spLocks/>
                </p:cNvSpPr>
                <p:nvPr/>
              </p:nvSpPr>
              <p:spPr bwMode="auto">
                <a:xfrm>
                  <a:off x="4377" y="3019"/>
                  <a:ext cx="136" cy="84"/>
                </a:xfrm>
                <a:custGeom>
                  <a:avLst/>
                  <a:gdLst>
                    <a:gd name="T0" fmla="*/ 0 w 136"/>
                    <a:gd name="T1" fmla="*/ 84 h 84"/>
                    <a:gd name="T2" fmla="*/ 136 w 136"/>
                    <a:gd name="T3" fmla="*/ 41 h 84"/>
                    <a:gd name="T4" fmla="*/ 0 w 136"/>
                    <a:gd name="T5" fmla="*/ 0 h 84"/>
                    <a:gd name="T6" fmla="*/ 0 w 136"/>
                    <a:gd name="T7" fmla="*/ 84 h 84"/>
                  </a:gdLst>
                  <a:ahLst/>
                  <a:cxnLst>
                    <a:cxn ang="0">
                      <a:pos x="T0" y="T1"/>
                    </a:cxn>
                    <a:cxn ang="0">
                      <a:pos x="T2" y="T3"/>
                    </a:cxn>
                    <a:cxn ang="0">
                      <a:pos x="T4" y="T5"/>
                    </a:cxn>
                    <a:cxn ang="0">
                      <a:pos x="T6" y="T7"/>
                    </a:cxn>
                  </a:cxnLst>
                  <a:rect l="0" t="0" r="r" b="b"/>
                  <a:pathLst>
                    <a:path w="136" h="84">
                      <a:moveTo>
                        <a:pt x="0" y="84"/>
                      </a:moveTo>
                      <a:lnTo>
                        <a:pt x="136" y="41"/>
                      </a:lnTo>
                      <a:lnTo>
                        <a:pt x="0" y="0"/>
                      </a:lnTo>
                      <a:lnTo>
                        <a:pt x="0" y="84"/>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sp>
            <p:nvSpPr>
              <p:cNvPr id="1441910" name="Rectangle 118"/>
              <p:cNvSpPr>
                <a:spLocks noChangeArrowheads="1"/>
              </p:cNvSpPr>
              <p:nvPr/>
            </p:nvSpPr>
            <p:spPr bwMode="auto">
              <a:xfrm>
                <a:off x="4543" y="1069"/>
                <a:ext cx="670" cy="625"/>
              </a:xfrm>
              <a:prstGeom prst="rect">
                <a:avLst/>
              </a:prstGeom>
              <a:solidFill>
                <a:srgbClr val="FFFFFF"/>
              </a:solidFill>
              <a:ln w="28575">
                <a:solidFill>
                  <a:srgbClr val="FFFFFF"/>
                </a:solidFill>
                <a:miter lim="800000"/>
                <a:headEnd/>
                <a:tailEnd/>
              </a:ln>
            </p:spPr>
            <p:txBody>
              <a:bodyPr/>
              <a:lstStyle/>
              <a:p>
                <a:endParaRPr lang="zh-CN" altLang="en-US"/>
              </a:p>
            </p:txBody>
          </p:sp>
          <p:sp>
            <p:nvSpPr>
              <p:cNvPr id="1441911" name="Rectangle 119"/>
              <p:cNvSpPr>
                <a:spLocks noChangeArrowheads="1"/>
              </p:cNvSpPr>
              <p:nvPr/>
            </p:nvSpPr>
            <p:spPr bwMode="auto">
              <a:xfrm>
                <a:off x="4549" y="1106"/>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CLK</a:t>
                </a:r>
                <a:endParaRPr kumimoji="1" lang="en-US" altLang="zh-CN" sz="3200">
                  <a:solidFill>
                    <a:schemeClr val="tx1"/>
                  </a:solidFill>
                  <a:ea typeface="宋体" pitchFamily="2" charset="-122"/>
                </a:endParaRPr>
              </a:p>
            </p:txBody>
          </p:sp>
          <p:sp>
            <p:nvSpPr>
              <p:cNvPr id="1441912" name="Rectangle 120"/>
              <p:cNvSpPr>
                <a:spLocks noChangeArrowheads="1"/>
              </p:cNvSpPr>
              <p:nvPr/>
            </p:nvSpPr>
            <p:spPr bwMode="auto">
              <a:xfrm>
                <a:off x="4855" y="1188"/>
                <a:ext cx="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0</a:t>
                </a:r>
                <a:endParaRPr kumimoji="1" lang="zh-CN" altLang="en-US" sz="3200">
                  <a:solidFill>
                    <a:schemeClr val="tx1"/>
                  </a:solidFill>
                  <a:ea typeface="宋体" pitchFamily="2" charset="-122"/>
                </a:endParaRPr>
              </a:p>
            </p:txBody>
          </p:sp>
          <p:sp>
            <p:nvSpPr>
              <p:cNvPr id="1441913" name="Rectangle 121"/>
              <p:cNvSpPr>
                <a:spLocks noChangeArrowheads="1"/>
              </p:cNvSpPr>
              <p:nvPr/>
            </p:nvSpPr>
            <p:spPr bwMode="auto">
              <a:xfrm>
                <a:off x="4549" y="1302"/>
                <a:ext cx="36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GATE</a:t>
                </a:r>
                <a:endParaRPr kumimoji="1" lang="en-US" altLang="zh-CN" sz="3200">
                  <a:solidFill>
                    <a:schemeClr val="tx1"/>
                  </a:solidFill>
                  <a:ea typeface="宋体" pitchFamily="2" charset="-122"/>
                </a:endParaRPr>
              </a:p>
            </p:txBody>
          </p:sp>
          <p:sp>
            <p:nvSpPr>
              <p:cNvPr id="1441914" name="Rectangle 122"/>
              <p:cNvSpPr>
                <a:spLocks noChangeArrowheads="1"/>
              </p:cNvSpPr>
              <p:nvPr/>
            </p:nvSpPr>
            <p:spPr bwMode="auto">
              <a:xfrm>
                <a:off x="4974" y="1384"/>
                <a:ext cx="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0</a:t>
                </a:r>
                <a:endParaRPr kumimoji="1" lang="zh-CN" altLang="en-US" sz="3200">
                  <a:solidFill>
                    <a:schemeClr val="tx1"/>
                  </a:solidFill>
                  <a:ea typeface="宋体" pitchFamily="2" charset="-122"/>
                </a:endParaRPr>
              </a:p>
            </p:txBody>
          </p:sp>
          <p:sp>
            <p:nvSpPr>
              <p:cNvPr id="1441915" name="Rectangle 123"/>
              <p:cNvSpPr>
                <a:spLocks noChangeArrowheads="1"/>
              </p:cNvSpPr>
              <p:nvPr/>
            </p:nvSpPr>
            <p:spPr bwMode="auto">
              <a:xfrm>
                <a:off x="4549" y="1495"/>
                <a:ext cx="28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OUT</a:t>
                </a:r>
                <a:endParaRPr kumimoji="1" lang="en-US" altLang="zh-CN" sz="3200">
                  <a:solidFill>
                    <a:schemeClr val="tx1"/>
                  </a:solidFill>
                  <a:ea typeface="宋体" pitchFamily="2" charset="-122"/>
                </a:endParaRPr>
              </a:p>
            </p:txBody>
          </p:sp>
          <p:sp>
            <p:nvSpPr>
              <p:cNvPr id="1441916" name="Rectangle 124"/>
              <p:cNvSpPr>
                <a:spLocks noChangeArrowheads="1"/>
              </p:cNvSpPr>
              <p:nvPr/>
            </p:nvSpPr>
            <p:spPr bwMode="auto">
              <a:xfrm>
                <a:off x="4878" y="1577"/>
                <a:ext cx="4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0</a:t>
                </a:r>
                <a:endParaRPr kumimoji="1" lang="zh-CN" altLang="en-US" sz="3200">
                  <a:solidFill>
                    <a:schemeClr val="tx1"/>
                  </a:solidFill>
                  <a:ea typeface="宋体" pitchFamily="2" charset="-122"/>
                </a:endParaRPr>
              </a:p>
            </p:txBody>
          </p:sp>
          <p:sp>
            <p:nvSpPr>
              <p:cNvPr id="1441917" name="Rectangle 125"/>
              <p:cNvSpPr>
                <a:spLocks noChangeArrowheads="1"/>
              </p:cNvSpPr>
              <p:nvPr/>
            </p:nvSpPr>
            <p:spPr bwMode="auto">
              <a:xfrm>
                <a:off x="4543" y="1937"/>
                <a:ext cx="670" cy="623"/>
              </a:xfrm>
              <a:prstGeom prst="rect">
                <a:avLst/>
              </a:prstGeom>
              <a:solidFill>
                <a:srgbClr val="FFFFFF"/>
              </a:solidFill>
              <a:ln w="28575">
                <a:solidFill>
                  <a:srgbClr val="FFFFFF"/>
                </a:solidFill>
                <a:miter lim="800000"/>
                <a:headEnd/>
                <a:tailEnd/>
              </a:ln>
            </p:spPr>
            <p:txBody>
              <a:bodyPr/>
              <a:lstStyle/>
              <a:p>
                <a:endParaRPr lang="zh-CN" altLang="en-US"/>
              </a:p>
            </p:txBody>
          </p:sp>
          <p:sp>
            <p:nvSpPr>
              <p:cNvPr id="1441918" name="Rectangle 126"/>
              <p:cNvSpPr>
                <a:spLocks noChangeArrowheads="1"/>
              </p:cNvSpPr>
              <p:nvPr/>
            </p:nvSpPr>
            <p:spPr bwMode="auto">
              <a:xfrm>
                <a:off x="4549" y="1974"/>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CLK</a:t>
                </a:r>
                <a:endParaRPr kumimoji="1" lang="en-US" altLang="zh-CN" sz="3200">
                  <a:solidFill>
                    <a:schemeClr val="tx1"/>
                  </a:solidFill>
                  <a:ea typeface="宋体" pitchFamily="2" charset="-122"/>
                </a:endParaRPr>
              </a:p>
            </p:txBody>
          </p:sp>
          <p:sp>
            <p:nvSpPr>
              <p:cNvPr id="1441919" name="Rectangle 127"/>
              <p:cNvSpPr>
                <a:spLocks noChangeArrowheads="1"/>
              </p:cNvSpPr>
              <p:nvPr/>
            </p:nvSpPr>
            <p:spPr bwMode="auto">
              <a:xfrm>
                <a:off x="4855" y="2056"/>
                <a:ext cx="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1</a:t>
                </a:r>
                <a:endParaRPr kumimoji="1" lang="zh-CN" altLang="en-US" sz="3200">
                  <a:solidFill>
                    <a:schemeClr val="tx1"/>
                  </a:solidFill>
                  <a:ea typeface="宋体" pitchFamily="2" charset="-122"/>
                </a:endParaRPr>
              </a:p>
            </p:txBody>
          </p:sp>
          <p:sp>
            <p:nvSpPr>
              <p:cNvPr id="1441920" name="Rectangle 128"/>
              <p:cNvSpPr>
                <a:spLocks noChangeArrowheads="1"/>
              </p:cNvSpPr>
              <p:nvPr/>
            </p:nvSpPr>
            <p:spPr bwMode="auto">
              <a:xfrm>
                <a:off x="4549" y="2169"/>
                <a:ext cx="36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GATE</a:t>
                </a:r>
                <a:endParaRPr kumimoji="1" lang="en-US" altLang="zh-CN" sz="3200">
                  <a:solidFill>
                    <a:schemeClr val="tx1"/>
                  </a:solidFill>
                  <a:ea typeface="宋体" pitchFamily="2" charset="-122"/>
                </a:endParaRPr>
              </a:p>
            </p:txBody>
          </p:sp>
          <p:sp>
            <p:nvSpPr>
              <p:cNvPr id="1441921" name="Rectangle 129"/>
              <p:cNvSpPr>
                <a:spLocks noChangeArrowheads="1"/>
              </p:cNvSpPr>
              <p:nvPr/>
            </p:nvSpPr>
            <p:spPr bwMode="auto">
              <a:xfrm>
                <a:off x="4974" y="2251"/>
                <a:ext cx="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1</a:t>
                </a:r>
                <a:endParaRPr kumimoji="1" lang="zh-CN" altLang="en-US" sz="3200">
                  <a:solidFill>
                    <a:schemeClr val="tx1"/>
                  </a:solidFill>
                  <a:ea typeface="宋体" pitchFamily="2" charset="-122"/>
                </a:endParaRPr>
              </a:p>
            </p:txBody>
          </p:sp>
          <p:sp>
            <p:nvSpPr>
              <p:cNvPr id="1441922" name="Rectangle 130"/>
              <p:cNvSpPr>
                <a:spLocks noChangeArrowheads="1"/>
              </p:cNvSpPr>
              <p:nvPr/>
            </p:nvSpPr>
            <p:spPr bwMode="auto">
              <a:xfrm>
                <a:off x="4549" y="2362"/>
                <a:ext cx="287"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OUT</a:t>
                </a:r>
                <a:endParaRPr kumimoji="1" lang="en-US" altLang="zh-CN" sz="3200">
                  <a:solidFill>
                    <a:schemeClr val="tx1"/>
                  </a:solidFill>
                  <a:ea typeface="宋体" pitchFamily="2" charset="-122"/>
                </a:endParaRPr>
              </a:p>
            </p:txBody>
          </p:sp>
          <p:sp>
            <p:nvSpPr>
              <p:cNvPr id="1441923" name="Rectangle 131"/>
              <p:cNvSpPr>
                <a:spLocks noChangeArrowheads="1"/>
              </p:cNvSpPr>
              <p:nvPr/>
            </p:nvSpPr>
            <p:spPr bwMode="auto">
              <a:xfrm>
                <a:off x="4878" y="2444"/>
                <a:ext cx="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1</a:t>
                </a:r>
                <a:endParaRPr kumimoji="1" lang="zh-CN" altLang="en-US" sz="3200">
                  <a:solidFill>
                    <a:schemeClr val="tx1"/>
                  </a:solidFill>
                  <a:ea typeface="宋体" pitchFamily="2" charset="-122"/>
                </a:endParaRPr>
              </a:p>
            </p:txBody>
          </p:sp>
          <p:sp>
            <p:nvSpPr>
              <p:cNvPr id="1441924" name="Rectangle 132"/>
              <p:cNvSpPr>
                <a:spLocks noChangeArrowheads="1"/>
              </p:cNvSpPr>
              <p:nvPr/>
            </p:nvSpPr>
            <p:spPr bwMode="auto">
              <a:xfrm>
                <a:off x="4530" y="2606"/>
                <a:ext cx="668" cy="626"/>
              </a:xfrm>
              <a:prstGeom prst="rect">
                <a:avLst/>
              </a:prstGeom>
              <a:solidFill>
                <a:srgbClr val="FFFFFF"/>
              </a:solidFill>
              <a:ln w="28575">
                <a:solidFill>
                  <a:srgbClr val="FFFFFF"/>
                </a:solidFill>
                <a:miter lim="800000"/>
                <a:headEnd/>
                <a:tailEnd/>
              </a:ln>
            </p:spPr>
            <p:txBody>
              <a:bodyPr/>
              <a:lstStyle/>
              <a:p>
                <a:endParaRPr lang="zh-CN" altLang="en-US"/>
              </a:p>
            </p:txBody>
          </p:sp>
          <p:sp>
            <p:nvSpPr>
              <p:cNvPr id="1441925" name="Rectangle 133"/>
              <p:cNvSpPr>
                <a:spLocks noChangeArrowheads="1"/>
              </p:cNvSpPr>
              <p:nvPr/>
            </p:nvSpPr>
            <p:spPr bwMode="auto">
              <a:xfrm>
                <a:off x="4536" y="2646"/>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CLK</a:t>
                </a:r>
                <a:endParaRPr kumimoji="1" lang="en-US" altLang="zh-CN" sz="3200">
                  <a:solidFill>
                    <a:schemeClr val="tx1"/>
                  </a:solidFill>
                  <a:ea typeface="宋体" pitchFamily="2" charset="-122"/>
                </a:endParaRPr>
              </a:p>
            </p:txBody>
          </p:sp>
          <p:sp>
            <p:nvSpPr>
              <p:cNvPr id="1441926" name="Rectangle 134"/>
              <p:cNvSpPr>
                <a:spLocks noChangeArrowheads="1"/>
              </p:cNvSpPr>
              <p:nvPr/>
            </p:nvSpPr>
            <p:spPr bwMode="auto">
              <a:xfrm>
                <a:off x="4842" y="2728"/>
                <a:ext cx="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2</a:t>
                </a:r>
                <a:endParaRPr kumimoji="1" lang="zh-CN" altLang="en-US" sz="3200">
                  <a:solidFill>
                    <a:schemeClr val="tx1"/>
                  </a:solidFill>
                  <a:ea typeface="宋体" pitchFamily="2" charset="-122"/>
                </a:endParaRPr>
              </a:p>
            </p:txBody>
          </p:sp>
          <p:sp>
            <p:nvSpPr>
              <p:cNvPr id="1441927" name="Rectangle 135"/>
              <p:cNvSpPr>
                <a:spLocks noChangeArrowheads="1"/>
              </p:cNvSpPr>
              <p:nvPr/>
            </p:nvSpPr>
            <p:spPr bwMode="auto">
              <a:xfrm>
                <a:off x="4536" y="2841"/>
                <a:ext cx="36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GATE</a:t>
                </a:r>
                <a:endParaRPr kumimoji="1" lang="en-US" altLang="zh-CN" sz="3200">
                  <a:solidFill>
                    <a:schemeClr val="tx1"/>
                  </a:solidFill>
                  <a:ea typeface="宋体" pitchFamily="2" charset="-122"/>
                </a:endParaRPr>
              </a:p>
            </p:txBody>
          </p:sp>
          <p:sp>
            <p:nvSpPr>
              <p:cNvPr id="1441928" name="Rectangle 136"/>
              <p:cNvSpPr>
                <a:spLocks noChangeArrowheads="1"/>
              </p:cNvSpPr>
              <p:nvPr/>
            </p:nvSpPr>
            <p:spPr bwMode="auto">
              <a:xfrm>
                <a:off x="4962" y="2923"/>
                <a:ext cx="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2</a:t>
                </a:r>
                <a:endParaRPr kumimoji="1" lang="zh-CN" altLang="en-US" sz="3200">
                  <a:solidFill>
                    <a:schemeClr val="tx1"/>
                  </a:solidFill>
                  <a:ea typeface="宋体" pitchFamily="2" charset="-122"/>
                </a:endParaRPr>
              </a:p>
            </p:txBody>
          </p:sp>
          <p:sp>
            <p:nvSpPr>
              <p:cNvPr id="1441929" name="Rectangle 137"/>
              <p:cNvSpPr>
                <a:spLocks noChangeArrowheads="1"/>
              </p:cNvSpPr>
              <p:nvPr/>
            </p:nvSpPr>
            <p:spPr bwMode="auto">
              <a:xfrm>
                <a:off x="4536" y="3034"/>
                <a:ext cx="28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en-US" altLang="zh-CN" sz="1800" b="0">
                    <a:solidFill>
                      <a:srgbClr val="000000"/>
                    </a:solidFill>
                    <a:latin typeface="Arial" pitchFamily="34" charset="0"/>
                    <a:ea typeface="宋体" pitchFamily="2" charset="-122"/>
                  </a:rPr>
                  <a:t>OUT</a:t>
                </a:r>
                <a:endParaRPr kumimoji="1" lang="en-US" altLang="zh-CN" sz="3200">
                  <a:solidFill>
                    <a:schemeClr val="tx1"/>
                  </a:solidFill>
                  <a:ea typeface="宋体" pitchFamily="2" charset="-122"/>
                </a:endParaRPr>
              </a:p>
            </p:txBody>
          </p:sp>
          <p:sp>
            <p:nvSpPr>
              <p:cNvPr id="1441930" name="Rectangle 138"/>
              <p:cNvSpPr>
                <a:spLocks noChangeArrowheads="1"/>
              </p:cNvSpPr>
              <p:nvPr/>
            </p:nvSpPr>
            <p:spPr bwMode="auto">
              <a:xfrm>
                <a:off x="4865" y="3116"/>
                <a:ext cx="4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pPr marL="342900" indent="-342900" algn="just" defTabSz="895350">
                  <a:lnSpc>
                    <a:spcPct val="100000"/>
                  </a:lnSpc>
                  <a:spcBef>
                    <a:spcPct val="20000"/>
                  </a:spcBef>
                  <a:spcAft>
                    <a:spcPct val="0"/>
                  </a:spcAft>
                  <a:buClr>
                    <a:schemeClr val="folHlink"/>
                  </a:buClr>
                  <a:buSzPct val="60000"/>
                  <a:buFont typeface="Wingdings" pitchFamily="2" charset="2"/>
                  <a:buNone/>
                  <a:tabLst>
                    <a:tab pos="1809750" algn="l"/>
                  </a:tabLst>
                </a:pPr>
                <a:r>
                  <a:rPr kumimoji="1" lang="zh-CN" altLang="en-US" sz="1100" b="0">
                    <a:solidFill>
                      <a:srgbClr val="000000"/>
                    </a:solidFill>
                    <a:latin typeface="Arial" pitchFamily="34" charset="0"/>
                    <a:ea typeface="宋体" pitchFamily="2" charset="-122"/>
                  </a:rPr>
                  <a:t>2</a:t>
                </a:r>
                <a:endParaRPr kumimoji="1" lang="zh-CN" altLang="en-US" sz="3200">
                  <a:solidFill>
                    <a:schemeClr val="tx1"/>
                  </a:solidFill>
                  <a:ea typeface="宋体" pitchFamily="2" charset="-122"/>
                </a:endParaRPr>
              </a:p>
            </p:txBody>
          </p:sp>
          <p:grpSp>
            <p:nvGrpSpPr>
              <p:cNvPr id="1441931" name="Group 139"/>
              <p:cNvGrpSpPr>
                <a:grpSpLocks/>
              </p:cNvGrpSpPr>
              <p:nvPr/>
            </p:nvGrpSpPr>
            <p:grpSpPr bwMode="auto">
              <a:xfrm>
                <a:off x="3112" y="2454"/>
                <a:ext cx="714" cy="160"/>
                <a:chOff x="3112" y="2454"/>
                <a:chExt cx="714" cy="160"/>
              </a:xfrm>
            </p:grpSpPr>
            <p:grpSp>
              <p:nvGrpSpPr>
                <p:cNvPr id="1441932" name="Group 140"/>
                <p:cNvGrpSpPr>
                  <a:grpSpLocks/>
                </p:cNvGrpSpPr>
                <p:nvPr/>
              </p:nvGrpSpPr>
              <p:grpSpPr bwMode="auto">
                <a:xfrm>
                  <a:off x="3112" y="2538"/>
                  <a:ext cx="668" cy="76"/>
                  <a:chOff x="3112" y="2538"/>
                  <a:chExt cx="668" cy="76"/>
                </a:xfrm>
              </p:grpSpPr>
              <p:sp>
                <p:nvSpPr>
                  <p:cNvPr id="1441933" name="Line 141"/>
                  <p:cNvSpPr>
                    <a:spLocks noChangeShapeType="1"/>
                  </p:cNvSpPr>
                  <p:nvPr/>
                </p:nvSpPr>
                <p:spPr bwMode="auto">
                  <a:xfrm>
                    <a:off x="3152" y="2575"/>
                    <a:ext cx="62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34" name="Oval 142"/>
                  <p:cNvSpPr>
                    <a:spLocks noChangeArrowheads="1"/>
                  </p:cNvSpPr>
                  <p:nvPr/>
                </p:nvSpPr>
                <p:spPr bwMode="auto">
                  <a:xfrm>
                    <a:off x="3112" y="2538"/>
                    <a:ext cx="82" cy="76"/>
                  </a:xfrm>
                  <a:prstGeom prst="ellipse">
                    <a:avLst/>
                  </a:pr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nvGrpSpPr>
                <p:cNvPr id="1441935" name="Group 143"/>
                <p:cNvGrpSpPr>
                  <a:grpSpLocks/>
                </p:cNvGrpSpPr>
                <p:nvPr/>
              </p:nvGrpSpPr>
              <p:grpSpPr bwMode="auto">
                <a:xfrm>
                  <a:off x="3736" y="2454"/>
                  <a:ext cx="90" cy="121"/>
                  <a:chOff x="3736" y="2454"/>
                  <a:chExt cx="90" cy="121"/>
                </a:xfrm>
              </p:grpSpPr>
              <p:sp>
                <p:nvSpPr>
                  <p:cNvPr id="1441936" name="Line 144"/>
                  <p:cNvSpPr>
                    <a:spLocks noChangeShapeType="1"/>
                  </p:cNvSpPr>
                  <p:nvPr/>
                </p:nvSpPr>
                <p:spPr bwMode="auto">
                  <a:xfrm flipV="1">
                    <a:off x="3780" y="2532"/>
                    <a:ext cx="1" cy="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37" name="Freeform 145"/>
                  <p:cNvSpPr>
                    <a:spLocks/>
                  </p:cNvSpPr>
                  <p:nvPr/>
                </p:nvSpPr>
                <p:spPr bwMode="auto">
                  <a:xfrm>
                    <a:off x="3736" y="2454"/>
                    <a:ext cx="90" cy="82"/>
                  </a:xfrm>
                  <a:custGeom>
                    <a:avLst/>
                    <a:gdLst>
                      <a:gd name="T0" fmla="*/ 90 w 90"/>
                      <a:gd name="T1" fmla="*/ 82 h 82"/>
                      <a:gd name="T2" fmla="*/ 44 w 90"/>
                      <a:gd name="T3" fmla="*/ 0 h 82"/>
                      <a:gd name="T4" fmla="*/ 0 w 90"/>
                      <a:gd name="T5" fmla="*/ 82 h 82"/>
                      <a:gd name="T6" fmla="*/ 90 w 90"/>
                      <a:gd name="T7" fmla="*/ 82 h 82"/>
                    </a:gdLst>
                    <a:ahLst/>
                    <a:cxnLst>
                      <a:cxn ang="0">
                        <a:pos x="T0" y="T1"/>
                      </a:cxn>
                      <a:cxn ang="0">
                        <a:pos x="T2" y="T3"/>
                      </a:cxn>
                      <a:cxn ang="0">
                        <a:pos x="T4" y="T5"/>
                      </a:cxn>
                      <a:cxn ang="0">
                        <a:pos x="T6" y="T7"/>
                      </a:cxn>
                    </a:cxnLst>
                    <a:rect l="0" t="0" r="r" b="b"/>
                    <a:pathLst>
                      <a:path w="90" h="82">
                        <a:moveTo>
                          <a:pt x="90" y="82"/>
                        </a:moveTo>
                        <a:lnTo>
                          <a:pt x="44" y="0"/>
                        </a:lnTo>
                        <a:lnTo>
                          <a:pt x="0" y="82"/>
                        </a:lnTo>
                        <a:lnTo>
                          <a:pt x="90" y="82"/>
                        </a:lnTo>
                        <a:close/>
                      </a:path>
                    </a:pathLst>
                  </a:custGeom>
                  <a:solidFill>
                    <a:srgbClr val="000000"/>
                  </a:solidFill>
                  <a:ln>
                    <a:noFill/>
                  </a:ln>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p>
                </p:txBody>
              </p:sp>
            </p:grpSp>
          </p:grpSp>
        </p:grpSp>
        <p:sp>
          <p:nvSpPr>
            <p:cNvPr id="1441944" name="Rectangle 152">
              <a:hlinkClick r:id="rId2" action="ppaction://hlinksldjump"/>
            </p:cNvPr>
            <p:cNvSpPr>
              <a:spLocks noChangeArrowheads="1"/>
            </p:cNvSpPr>
            <p:nvPr/>
          </p:nvSpPr>
          <p:spPr bwMode="auto">
            <a:xfrm>
              <a:off x="2209800" y="2852936"/>
              <a:ext cx="137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441945" name="Rectangle 153">
              <a:hlinkClick r:id="rId3" action="ppaction://hlinksldjump"/>
            </p:cNvPr>
            <p:cNvSpPr>
              <a:spLocks noChangeArrowheads="1"/>
            </p:cNvSpPr>
            <p:nvPr/>
          </p:nvSpPr>
          <p:spPr bwMode="auto">
            <a:xfrm>
              <a:off x="5562600" y="1628800"/>
              <a:ext cx="1295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2" name="矩形 1">
              <a:hlinkClick r:id="rId4" action="ppaction://hlinksldjump"/>
            </p:cNvPr>
            <p:cNvSpPr/>
            <p:nvPr/>
          </p:nvSpPr>
          <p:spPr bwMode="auto">
            <a:xfrm>
              <a:off x="2350026" y="1661530"/>
              <a:ext cx="942524" cy="731952"/>
            </a:xfrm>
            <a:prstGeom prst="rect">
              <a:avLst/>
            </a:prstGeom>
            <a:noFill/>
            <a:ln w="12700" cap="flat" cmpd="sng" algn="ctr">
              <a:no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eaLnBrk="0" hangingPunct="0">
                <a:lnSpc>
                  <a:spcPct val="100000"/>
                </a:lnSpc>
                <a:spcBef>
                  <a:spcPct val="20000"/>
                </a:spcBef>
                <a:spcAft>
                  <a:spcPct val="0"/>
                </a:spcAft>
                <a:buClrTx/>
                <a:buSzTx/>
              </a:pPr>
              <a:endParaRPr lang="zh-CN" altLang="en-US" sz="2000" b="0" kern="0" dirty="0">
                <a:solidFill>
                  <a:srgbClr val="003399"/>
                </a:solidFill>
                <a:latin typeface="Arial"/>
                <a:ea typeface="幼圆"/>
              </a:endParaRPr>
            </a:p>
          </p:txBody>
        </p:sp>
      </p:grpSp>
      <p:pic>
        <p:nvPicPr>
          <p:cNvPr id="14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287" y="1904274"/>
            <a:ext cx="271463" cy="334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accent2"/>
                </a:solidFill>
                <a:prstDash val="solid"/>
                <a:miter lim="800000"/>
                <a:headEnd/>
                <a:tailEnd/>
              </a14:hiddenLine>
            </a:ext>
          </a:extLst>
        </p:spPr>
        <p:txBody>
          <a:bodyPr/>
          <a:lstStyle/>
          <a:p>
            <a:r>
              <a:rPr lang="en-US" altLang="zh-CN" b="0" dirty="0" smtClean="0"/>
              <a:t>1</a:t>
            </a:r>
            <a:r>
              <a:rPr lang="zh-CN" altLang="en-US" b="0" dirty="0" smtClean="0"/>
              <a:t>. </a:t>
            </a:r>
            <a:r>
              <a:rPr lang="zh-CN" altLang="en-US" b="0" dirty="0"/>
              <a:t>计数器结构示意图</a:t>
            </a:r>
          </a:p>
        </p:txBody>
      </p:sp>
      <p:grpSp>
        <p:nvGrpSpPr>
          <p:cNvPr id="1470488" name="Group 24"/>
          <p:cNvGrpSpPr>
            <a:grpSpLocks/>
          </p:cNvGrpSpPr>
          <p:nvPr/>
        </p:nvGrpSpPr>
        <p:grpSpPr bwMode="auto">
          <a:xfrm>
            <a:off x="838200" y="1412875"/>
            <a:ext cx="7173913" cy="4129088"/>
            <a:chOff x="528" y="1056"/>
            <a:chExt cx="4519" cy="2601"/>
          </a:xfrm>
        </p:grpSpPr>
        <p:sp>
          <p:nvSpPr>
            <p:cNvPr id="1470469" name="Rectangle 5"/>
            <p:cNvSpPr>
              <a:spLocks noChangeArrowheads="1"/>
            </p:cNvSpPr>
            <p:nvPr/>
          </p:nvSpPr>
          <p:spPr bwMode="auto">
            <a:xfrm>
              <a:off x="2396" y="1272"/>
              <a:ext cx="1692" cy="435"/>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eaLnBrk="0" hangingPunct="0">
                <a:lnSpc>
                  <a:spcPct val="120000"/>
                </a:lnSpc>
                <a:spcBef>
                  <a:spcPct val="0"/>
                </a:spcBef>
                <a:spcAft>
                  <a:spcPct val="0"/>
                </a:spcAft>
                <a:buClrTx/>
                <a:buSzTx/>
                <a:buFontTx/>
                <a:buNone/>
              </a:pPr>
              <a:r>
                <a:rPr lang="zh-CN" altLang="en-US" sz="2800" b="0" dirty="0">
                  <a:solidFill>
                    <a:srgbClr val="0000CC"/>
                  </a:solidFill>
                  <a:latin typeface="幼圆" pitchFamily="49" charset="-122"/>
                  <a:ea typeface="幼圆" pitchFamily="49" charset="-122"/>
                </a:rPr>
                <a:t>初值寄存器</a:t>
              </a:r>
            </a:p>
          </p:txBody>
        </p:sp>
        <p:sp>
          <p:nvSpPr>
            <p:cNvPr id="1470470" name="Line 6"/>
            <p:cNvSpPr>
              <a:spLocks noChangeShapeType="1"/>
            </p:cNvSpPr>
            <p:nvPr/>
          </p:nvSpPr>
          <p:spPr bwMode="auto">
            <a:xfrm>
              <a:off x="3247" y="1703"/>
              <a:ext cx="0" cy="411"/>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71" name="Line 7"/>
            <p:cNvSpPr>
              <a:spLocks noChangeShapeType="1"/>
            </p:cNvSpPr>
            <p:nvPr/>
          </p:nvSpPr>
          <p:spPr bwMode="auto">
            <a:xfrm>
              <a:off x="3247" y="2539"/>
              <a:ext cx="0" cy="435"/>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470472" name="Group 8"/>
            <p:cNvGrpSpPr>
              <a:grpSpLocks/>
            </p:cNvGrpSpPr>
            <p:nvPr/>
          </p:nvGrpSpPr>
          <p:grpSpPr bwMode="auto">
            <a:xfrm>
              <a:off x="1667" y="2024"/>
              <a:ext cx="361" cy="636"/>
              <a:chOff x="0" y="0"/>
              <a:chExt cx="20000" cy="20000"/>
            </a:xfrm>
          </p:grpSpPr>
          <p:grpSp>
            <p:nvGrpSpPr>
              <p:cNvPr id="1470473" name="Group 9"/>
              <p:cNvGrpSpPr>
                <a:grpSpLocks/>
              </p:cNvGrpSpPr>
              <p:nvPr/>
            </p:nvGrpSpPr>
            <p:grpSpPr bwMode="auto">
              <a:xfrm>
                <a:off x="0" y="0"/>
                <a:ext cx="20000" cy="20000"/>
                <a:chOff x="0" y="0"/>
                <a:chExt cx="20000" cy="20000"/>
              </a:xfrm>
            </p:grpSpPr>
            <p:sp>
              <p:nvSpPr>
                <p:cNvPr id="1470474" name="Arc 10"/>
                <p:cNvSpPr>
                  <a:spLocks/>
                </p:cNvSpPr>
                <p:nvPr/>
              </p:nvSpPr>
              <p:spPr bwMode="auto">
                <a:xfrm>
                  <a:off x="0" y="0"/>
                  <a:ext cx="20000" cy="114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75" name="Arc 11"/>
                <p:cNvSpPr>
                  <a:spLocks/>
                </p:cNvSpPr>
                <p:nvPr/>
              </p:nvSpPr>
              <p:spPr bwMode="auto">
                <a:xfrm flipV="1">
                  <a:off x="0" y="10119"/>
                  <a:ext cx="19754" cy="98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0476" name="Line 12"/>
              <p:cNvSpPr>
                <a:spLocks noChangeShapeType="1"/>
              </p:cNvSpPr>
              <p:nvPr/>
            </p:nvSpPr>
            <p:spPr bwMode="auto">
              <a:xfrm>
                <a:off x="0" y="0"/>
                <a:ext cx="82" cy="2000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0477" name="Line 13"/>
            <p:cNvSpPr>
              <a:spLocks noChangeShapeType="1"/>
            </p:cNvSpPr>
            <p:nvPr/>
          </p:nvSpPr>
          <p:spPr bwMode="auto">
            <a:xfrm>
              <a:off x="2031" y="2340"/>
              <a:ext cx="384" cy="3"/>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470478" name="Group 14"/>
            <p:cNvGrpSpPr>
              <a:grpSpLocks/>
            </p:cNvGrpSpPr>
            <p:nvPr/>
          </p:nvGrpSpPr>
          <p:grpSpPr bwMode="auto">
            <a:xfrm>
              <a:off x="856" y="2183"/>
              <a:ext cx="812" cy="311"/>
              <a:chOff x="0" y="0"/>
              <a:chExt cx="20000" cy="19980"/>
            </a:xfrm>
          </p:grpSpPr>
          <p:sp>
            <p:nvSpPr>
              <p:cNvPr id="1470479" name="Line 15"/>
              <p:cNvSpPr>
                <a:spLocks noChangeShapeType="1"/>
              </p:cNvSpPr>
              <p:nvPr/>
            </p:nvSpPr>
            <p:spPr bwMode="auto">
              <a:xfrm>
                <a:off x="0" y="0"/>
                <a:ext cx="20000" cy="104"/>
              </a:xfrm>
              <a:prstGeom prst="line">
                <a:avLst/>
              </a:prstGeom>
              <a:noFill/>
              <a:ln w="28575">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80" name="Line 16"/>
              <p:cNvSpPr>
                <a:spLocks noChangeShapeType="1"/>
              </p:cNvSpPr>
              <p:nvPr/>
            </p:nvSpPr>
            <p:spPr bwMode="auto">
              <a:xfrm>
                <a:off x="0" y="19887"/>
                <a:ext cx="20000" cy="93"/>
              </a:xfrm>
              <a:prstGeom prst="line">
                <a:avLst/>
              </a:prstGeom>
              <a:noFill/>
              <a:ln w="28575">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0481" name="Line 17"/>
            <p:cNvSpPr>
              <a:spLocks noChangeShapeType="1"/>
            </p:cNvSpPr>
            <p:nvPr/>
          </p:nvSpPr>
          <p:spPr bwMode="auto">
            <a:xfrm>
              <a:off x="4090" y="2323"/>
              <a:ext cx="741" cy="1"/>
            </a:xfrm>
            <a:prstGeom prst="line">
              <a:avLst/>
            </a:prstGeom>
            <a:noFill/>
            <a:ln w="28575">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82" name="Rectangle 18"/>
            <p:cNvSpPr>
              <a:spLocks noChangeArrowheads="1"/>
            </p:cNvSpPr>
            <p:nvPr/>
          </p:nvSpPr>
          <p:spPr bwMode="auto">
            <a:xfrm>
              <a:off x="1445" y="1056"/>
              <a:ext cx="2996" cy="2601"/>
            </a:xfrm>
            <a:prstGeom prst="rect">
              <a:avLst/>
            </a:prstGeom>
            <a:noFill/>
            <a:ln w="28575">
              <a:solidFill>
                <a:srgbClr val="0000CC"/>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83" name="Rectangle 19"/>
            <p:cNvSpPr>
              <a:spLocks noChangeArrowheads="1"/>
            </p:cNvSpPr>
            <p:nvPr/>
          </p:nvSpPr>
          <p:spPr bwMode="auto">
            <a:xfrm>
              <a:off x="528" y="2507"/>
              <a:ext cx="90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pPr>
              <a:r>
                <a:rPr lang="en-US" altLang="zh-CN" sz="2800" b="0" dirty="0">
                  <a:solidFill>
                    <a:srgbClr val="0000CC"/>
                  </a:solidFill>
                  <a:latin typeface="Arial" pitchFamily="34" charset="0"/>
                  <a:ea typeface="宋体" pitchFamily="2" charset="-122"/>
                  <a:cs typeface="Arial" pitchFamily="34" charset="0"/>
                </a:rPr>
                <a:t>GATE</a:t>
              </a:r>
            </a:p>
          </p:txBody>
        </p:sp>
        <p:sp>
          <p:nvSpPr>
            <p:cNvPr id="1470484" name="Rectangle 20"/>
            <p:cNvSpPr>
              <a:spLocks noChangeArrowheads="1"/>
            </p:cNvSpPr>
            <p:nvPr/>
          </p:nvSpPr>
          <p:spPr bwMode="auto">
            <a:xfrm>
              <a:off x="591" y="1916"/>
              <a:ext cx="721"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buFontTx/>
                <a:buNone/>
              </a:pPr>
              <a:r>
                <a:rPr lang="en-US" altLang="zh-CN" sz="2800" b="0" dirty="0">
                  <a:solidFill>
                    <a:srgbClr val="0000CC"/>
                  </a:solidFill>
                  <a:latin typeface="Arial" pitchFamily="34" charset="0"/>
                  <a:ea typeface="宋体" pitchFamily="2" charset="-122"/>
                  <a:cs typeface="Arial" pitchFamily="34" charset="0"/>
                </a:rPr>
                <a:t>CLK</a:t>
              </a:r>
            </a:p>
          </p:txBody>
        </p:sp>
        <p:sp>
          <p:nvSpPr>
            <p:cNvPr id="1470485" name="Rectangle 21"/>
            <p:cNvSpPr>
              <a:spLocks noChangeArrowheads="1"/>
            </p:cNvSpPr>
            <p:nvPr/>
          </p:nvSpPr>
          <p:spPr bwMode="auto">
            <a:xfrm>
              <a:off x="4422" y="2023"/>
              <a:ext cx="62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pPr>
              <a:r>
                <a:rPr lang="en-US" altLang="zh-CN" sz="2800" b="0" dirty="0">
                  <a:solidFill>
                    <a:srgbClr val="0000CC"/>
                  </a:solidFill>
                  <a:latin typeface="Arial" pitchFamily="34" charset="0"/>
                  <a:ea typeface="宋体" pitchFamily="2" charset="-122"/>
                  <a:cs typeface="Arial" pitchFamily="34" charset="0"/>
                </a:rPr>
                <a:t>OUT</a:t>
              </a:r>
            </a:p>
          </p:txBody>
        </p:sp>
        <p:sp>
          <p:nvSpPr>
            <p:cNvPr id="1470486" name="Rectangle 22"/>
            <p:cNvSpPr>
              <a:spLocks noChangeArrowheads="1"/>
            </p:cNvSpPr>
            <p:nvPr/>
          </p:nvSpPr>
          <p:spPr bwMode="auto">
            <a:xfrm>
              <a:off x="2396" y="2114"/>
              <a:ext cx="1692" cy="434"/>
            </a:xfrm>
            <a:prstGeom prst="rect">
              <a:avLst/>
            </a:prstGeom>
            <a:solidFill>
              <a:srgbClr val="FFFFCC"/>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eaLnBrk="0" hangingPunct="0">
                <a:lnSpc>
                  <a:spcPct val="120000"/>
                </a:lnSpc>
                <a:spcBef>
                  <a:spcPct val="0"/>
                </a:spcBef>
                <a:spcAft>
                  <a:spcPct val="0"/>
                </a:spcAft>
                <a:buClrTx/>
                <a:buSzTx/>
                <a:buFontTx/>
                <a:buNone/>
              </a:pPr>
              <a:r>
                <a:rPr lang="zh-CN" altLang="en-US" sz="2800" b="0" dirty="0">
                  <a:solidFill>
                    <a:srgbClr val="0000CC"/>
                  </a:solidFill>
                  <a:latin typeface="Arial" pitchFamily="34" charset="0"/>
                  <a:ea typeface="幼圆" pitchFamily="49" charset="-122"/>
                  <a:cs typeface="Arial" pitchFamily="34" charset="0"/>
                </a:rPr>
                <a:t>减1计数器</a:t>
              </a:r>
            </a:p>
          </p:txBody>
        </p:sp>
        <p:sp>
          <p:nvSpPr>
            <p:cNvPr id="1470487" name="Rectangle 23"/>
            <p:cNvSpPr>
              <a:spLocks noChangeArrowheads="1"/>
            </p:cNvSpPr>
            <p:nvPr/>
          </p:nvSpPr>
          <p:spPr bwMode="auto">
            <a:xfrm>
              <a:off x="2396" y="2974"/>
              <a:ext cx="1692" cy="435"/>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eaLnBrk="0" hangingPunct="0">
                <a:lnSpc>
                  <a:spcPct val="120000"/>
                </a:lnSpc>
                <a:spcBef>
                  <a:spcPct val="0"/>
                </a:spcBef>
                <a:spcAft>
                  <a:spcPct val="0"/>
                </a:spcAft>
                <a:buClrTx/>
                <a:buSzTx/>
              </a:pPr>
              <a:r>
                <a:rPr lang="zh-CN" altLang="en-US" sz="2800" b="0" dirty="0">
                  <a:solidFill>
                    <a:srgbClr val="0000CC"/>
                  </a:solidFill>
                  <a:latin typeface="Arial" pitchFamily="34" charset="0"/>
                  <a:ea typeface="幼圆" pitchFamily="49" charset="-122"/>
                  <a:cs typeface="Arial" pitchFamily="34" charset="0"/>
                </a:rPr>
                <a:t>输出锁存器</a:t>
              </a:r>
            </a:p>
          </p:txBody>
        </p:sp>
      </p:grpSp>
      <p:sp>
        <p:nvSpPr>
          <p:cNvPr id="1470489" name="Text Box 25"/>
          <p:cNvSpPr txBox="1">
            <a:spLocks noChangeArrowheads="1"/>
          </p:cNvSpPr>
          <p:nvPr/>
        </p:nvSpPr>
        <p:spPr bwMode="auto">
          <a:xfrm>
            <a:off x="533400" y="981075"/>
            <a:ext cx="7467600" cy="758825"/>
          </a:xfrm>
          <a:prstGeom prst="rect">
            <a:avLst/>
          </a:prstGeom>
          <a:solidFill>
            <a:schemeClr val="hlink"/>
          </a:solidFill>
          <a:ln w="9525">
            <a:solidFill>
              <a:srgbClr val="FFFF00"/>
            </a:solidFill>
            <a:miter lim="800000"/>
            <a:headEnd/>
            <a:tailEnd/>
          </a:ln>
          <a:effectLst>
            <a:outerShdw dist="35921" dir="2700000" algn="ctr" rotWithShape="0">
              <a:schemeClr val="tx1"/>
            </a:outerShdw>
          </a:effectLst>
        </p:spPr>
        <p:txBody>
          <a:bodyPr>
            <a:spAutoFit/>
          </a:bodyPr>
          <a:lstStyle/>
          <a:p>
            <a:pPr>
              <a:spcBef>
                <a:spcPct val="20000"/>
              </a:spcBef>
              <a:spcAft>
                <a:spcPct val="0"/>
              </a:spcAft>
              <a:buClr>
                <a:schemeClr val="folHlink"/>
              </a:buClr>
              <a:buSzPct val="60000"/>
              <a:buFont typeface="Wingdings" pitchFamily="2" charset="2"/>
              <a:buNone/>
            </a:pPr>
            <a:r>
              <a:rPr kumimoji="1" lang="en-US" altLang="zh-CN" b="0">
                <a:solidFill>
                  <a:srgbClr val="FFFF00"/>
                </a:solidFill>
                <a:effectLst>
                  <a:outerShdw blurRad="38100" dist="38100" dir="2700000" algn="tl">
                    <a:srgbClr val="000000"/>
                  </a:outerShdw>
                </a:effectLst>
              </a:rPr>
              <a:t>CLK</a:t>
            </a:r>
            <a:r>
              <a:rPr kumimoji="1" lang="zh-CN" altLang="en-US" b="0">
                <a:solidFill>
                  <a:srgbClr val="FFFF00"/>
                </a:solidFill>
                <a:effectLst>
                  <a:outerShdw blurRad="38100" dist="38100" dir="2700000" algn="tl">
                    <a:srgbClr val="000000"/>
                  </a:outerShdw>
                </a:effectLst>
              </a:rPr>
              <a:t>：</a:t>
            </a:r>
            <a:r>
              <a:rPr kumimoji="1" lang="zh-CN" altLang="en-US" b="0">
                <a:solidFill>
                  <a:srgbClr val="FFFF00"/>
                </a:solidFill>
              </a:rPr>
              <a:t>时钟输入信号，在计数过程中，此引脚上每输入一个时钟信号（下降沿），计数器的计数值减1。</a:t>
            </a:r>
          </a:p>
        </p:txBody>
      </p:sp>
      <p:sp>
        <p:nvSpPr>
          <p:cNvPr id="1470492" name="AutoShape 28">
            <a:hlinkClick r:id="" action="ppaction://hlinkshowjump?jump=lastslideviewed" highlightClick="1"/>
          </p:cNvPr>
          <p:cNvSpPr>
            <a:spLocks noChangeArrowheads="1"/>
          </p:cNvSpPr>
          <p:nvPr/>
        </p:nvSpPr>
        <p:spPr bwMode="auto">
          <a:xfrm>
            <a:off x="8466138" y="5727700"/>
            <a:ext cx="431800" cy="431800"/>
          </a:xfrm>
          <a:prstGeom prst="actionButtonReturn">
            <a:avLst/>
          </a:prstGeom>
          <a:solidFill>
            <a:srgbClr val="92D050"/>
          </a:solidFill>
          <a:ln>
            <a:solidFill>
              <a:srgbClr val="FFFF00"/>
            </a:solidFill>
          </a:ln>
          <a:effectLst/>
          <a:extLst/>
        </p:spPr>
        <p:txBody>
          <a:bodyPr wrap="none" anchor="ctr">
            <a:spAutoFit/>
          </a:bodyP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70489"/>
                                        </p:tgtEl>
                                        <p:attrNameLst>
                                          <p:attrName>style.visibility</p:attrName>
                                        </p:attrNameLst>
                                      </p:cBhvr>
                                      <p:to>
                                        <p:strVal val="visible"/>
                                      </p:to>
                                    </p:set>
                                    <p:animEffect transition="in" filter="randombar(horizontal)">
                                      <p:cBhvr>
                                        <p:cTn id="7" dur="500"/>
                                        <p:tgtEl>
                                          <p:spTgt spid="147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48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accent2"/>
                </a:solidFill>
                <a:prstDash val="solid"/>
                <a:miter lim="800000"/>
                <a:headEnd/>
                <a:tailEnd/>
              </a14:hiddenLine>
            </a:ext>
          </a:extLst>
        </p:spPr>
        <p:txBody>
          <a:bodyPr/>
          <a:lstStyle/>
          <a:p>
            <a:r>
              <a:rPr lang="en-US" altLang="zh-CN" b="0" dirty="0" smtClean="0"/>
              <a:t>1</a:t>
            </a:r>
            <a:r>
              <a:rPr lang="zh-CN" altLang="en-US" b="0" dirty="0" smtClean="0"/>
              <a:t>. </a:t>
            </a:r>
            <a:r>
              <a:rPr lang="zh-CN" altLang="en-US" b="0" dirty="0"/>
              <a:t>计数器结构示意图</a:t>
            </a:r>
          </a:p>
        </p:txBody>
      </p:sp>
      <p:grpSp>
        <p:nvGrpSpPr>
          <p:cNvPr id="1470488" name="Group 24"/>
          <p:cNvGrpSpPr>
            <a:grpSpLocks/>
          </p:cNvGrpSpPr>
          <p:nvPr/>
        </p:nvGrpSpPr>
        <p:grpSpPr bwMode="auto">
          <a:xfrm>
            <a:off x="838200" y="1412875"/>
            <a:ext cx="7173913" cy="4129088"/>
            <a:chOff x="528" y="1056"/>
            <a:chExt cx="4519" cy="2601"/>
          </a:xfrm>
        </p:grpSpPr>
        <p:sp>
          <p:nvSpPr>
            <p:cNvPr id="1470469" name="Rectangle 5"/>
            <p:cNvSpPr>
              <a:spLocks noChangeArrowheads="1"/>
            </p:cNvSpPr>
            <p:nvPr/>
          </p:nvSpPr>
          <p:spPr bwMode="auto">
            <a:xfrm>
              <a:off x="2396" y="1272"/>
              <a:ext cx="1692" cy="435"/>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eaLnBrk="0" hangingPunct="0">
                <a:lnSpc>
                  <a:spcPct val="120000"/>
                </a:lnSpc>
                <a:spcBef>
                  <a:spcPct val="0"/>
                </a:spcBef>
                <a:spcAft>
                  <a:spcPct val="0"/>
                </a:spcAft>
                <a:buClrTx/>
                <a:buSzTx/>
                <a:buFontTx/>
                <a:buNone/>
              </a:pPr>
              <a:r>
                <a:rPr lang="zh-CN" altLang="en-US" sz="2800" b="0" dirty="0">
                  <a:solidFill>
                    <a:srgbClr val="0000CC"/>
                  </a:solidFill>
                  <a:latin typeface="幼圆" pitchFamily="49" charset="-122"/>
                  <a:ea typeface="幼圆" pitchFamily="49" charset="-122"/>
                </a:rPr>
                <a:t>初值寄存器</a:t>
              </a:r>
            </a:p>
          </p:txBody>
        </p:sp>
        <p:sp>
          <p:nvSpPr>
            <p:cNvPr id="1470470" name="Line 6"/>
            <p:cNvSpPr>
              <a:spLocks noChangeShapeType="1"/>
            </p:cNvSpPr>
            <p:nvPr/>
          </p:nvSpPr>
          <p:spPr bwMode="auto">
            <a:xfrm>
              <a:off x="3247" y="1703"/>
              <a:ext cx="0" cy="411"/>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71" name="Line 7"/>
            <p:cNvSpPr>
              <a:spLocks noChangeShapeType="1"/>
            </p:cNvSpPr>
            <p:nvPr/>
          </p:nvSpPr>
          <p:spPr bwMode="auto">
            <a:xfrm>
              <a:off x="3247" y="2539"/>
              <a:ext cx="0" cy="435"/>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470472" name="Group 8"/>
            <p:cNvGrpSpPr>
              <a:grpSpLocks/>
            </p:cNvGrpSpPr>
            <p:nvPr/>
          </p:nvGrpSpPr>
          <p:grpSpPr bwMode="auto">
            <a:xfrm>
              <a:off x="1667" y="2024"/>
              <a:ext cx="361" cy="636"/>
              <a:chOff x="0" y="0"/>
              <a:chExt cx="20000" cy="20000"/>
            </a:xfrm>
          </p:grpSpPr>
          <p:grpSp>
            <p:nvGrpSpPr>
              <p:cNvPr id="1470473" name="Group 9"/>
              <p:cNvGrpSpPr>
                <a:grpSpLocks/>
              </p:cNvGrpSpPr>
              <p:nvPr/>
            </p:nvGrpSpPr>
            <p:grpSpPr bwMode="auto">
              <a:xfrm>
                <a:off x="0" y="0"/>
                <a:ext cx="20000" cy="20000"/>
                <a:chOff x="0" y="0"/>
                <a:chExt cx="20000" cy="20000"/>
              </a:xfrm>
            </p:grpSpPr>
            <p:sp>
              <p:nvSpPr>
                <p:cNvPr id="1470474" name="Arc 10"/>
                <p:cNvSpPr>
                  <a:spLocks/>
                </p:cNvSpPr>
                <p:nvPr/>
              </p:nvSpPr>
              <p:spPr bwMode="auto">
                <a:xfrm>
                  <a:off x="0" y="0"/>
                  <a:ext cx="20000" cy="114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75" name="Arc 11"/>
                <p:cNvSpPr>
                  <a:spLocks/>
                </p:cNvSpPr>
                <p:nvPr/>
              </p:nvSpPr>
              <p:spPr bwMode="auto">
                <a:xfrm flipV="1">
                  <a:off x="0" y="10119"/>
                  <a:ext cx="19754" cy="98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0476" name="Line 12"/>
              <p:cNvSpPr>
                <a:spLocks noChangeShapeType="1"/>
              </p:cNvSpPr>
              <p:nvPr/>
            </p:nvSpPr>
            <p:spPr bwMode="auto">
              <a:xfrm>
                <a:off x="0" y="0"/>
                <a:ext cx="82" cy="2000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0477" name="Line 13"/>
            <p:cNvSpPr>
              <a:spLocks noChangeShapeType="1"/>
            </p:cNvSpPr>
            <p:nvPr/>
          </p:nvSpPr>
          <p:spPr bwMode="auto">
            <a:xfrm>
              <a:off x="2031" y="2340"/>
              <a:ext cx="384" cy="3"/>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470478" name="Group 14"/>
            <p:cNvGrpSpPr>
              <a:grpSpLocks/>
            </p:cNvGrpSpPr>
            <p:nvPr/>
          </p:nvGrpSpPr>
          <p:grpSpPr bwMode="auto">
            <a:xfrm>
              <a:off x="856" y="2183"/>
              <a:ext cx="812" cy="311"/>
              <a:chOff x="0" y="0"/>
              <a:chExt cx="20000" cy="19980"/>
            </a:xfrm>
          </p:grpSpPr>
          <p:sp>
            <p:nvSpPr>
              <p:cNvPr id="1470479" name="Line 15"/>
              <p:cNvSpPr>
                <a:spLocks noChangeShapeType="1"/>
              </p:cNvSpPr>
              <p:nvPr/>
            </p:nvSpPr>
            <p:spPr bwMode="auto">
              <a:xfrm>
                <a:off x="0" y="0"/>
                <a:ext cx="20000" cy="104"/>
              </a:xfrm>
              <a:prstGeom prst="line">
                <a:avLst/>
              </a:prstGeom>
              <a:noFill/>
              <a:ln w="28575">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80" name="Line 16"/>
              <p:cNvSpPr>
                <a:spLocks noChangeShapeType="1"/>
              </p:cNvSpPr>
              <p:nvPr/>
            </p:nvSpPr>
            <p:spPr bwMode="auto">
              <a:xfrm>
                <a:off x="0" y="19887"/>
                <a:ext cx="20000" cy="93"/>
              </a:xfrm>
              <a:prstGeom prst="line">
                <a:avLst/>
              </a:prstGeom>
              <a:noFill/>
              <a:ln w="28575">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0481" name="Line 17"/>
            <p:cNvSpPr>
              <a:spLocks noChangeShapeType="1"/>
            </p:cNvSpPr>
            <p:nvPr/>
          </p:nvSpPr>
          <p:spPr bwMode="auto">
            <a:xfrm>
              <a:off x="4090" y="2323"/>
              <a:ext cx="741" cy="1"/>
            </a:xfrm>
            <a:prstGeom prst="line">
              <a:avLst/>
            </a:prstGeom>
            <a:noFill/>
            <a:ln w="28575">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82" name="Rectangle 18"/>
            <p:cNvSpPr>
              <a:spLocks noChangeArrowheads="1"/>
            </p:cNvSpPr>
            <p:nvPr/>
          </p:nvSpPr>
          <p:spPr bwMode="auto">
            <a:xfrm>
              <a:off x="1445" y="1056"/>
              <a:ext cx="2996" cy="2601"/>
            </a:xfrm>
            <a:prstGeom prst="rect">
              <a:avLst/>
            </a:prstGeom>
            <a:noFill/>
            <a:ln w="28575">
              <a:solidFill>
                <a:srgbClr val="0000CC"/>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83" name="Rectangle 19"/>
            <p:cNvSpPr>
              <a:spLocks noChangeArrowheads="1"/>
            </p:cNvSpPr>
            <p:nvPr/>
          </p:nvSpPr>
          <p:spPr bwMode="auto">
            <a:xfrm>
              <a:off x="528" y="2507"/>
              <a:ext cx="90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pPr>
              <a:r>
                <a:rPr lang="en-US" altLang="zh-CN" sz="2800" b="0" dirty="0">
                  <a:solidFill>
                    <a:srgbClr val="0000CC"/>
                  </a:solidFill>
                  <a:latin typeface="Arial" pitchFamily="34" charset="0"/>
                  <a:ea typeface="宋体" pitchFamily="2" charset="-122"/>
                  <a:cs typeface="Arial" pitchFamily="34" charset="0"/>
                </a:rPr>
                <a:t>GATE</a:t>
              </a:r>
            </a:p>
          </p:txBody>
        </p:sp>
        <p:sp>
          <p:nvSpPr>
            <p:cNvPr id="1470484" name="Rectangle 20"/>
            <p:cNvSpPr>
              <a:spLocks noChangeArrowheads="1"/>
            </p:cNvSpPr>
            <p:nvPr/>
          </p:nvSpPr>
          <p:spPr bwMode="auto">
            <a:xfrm>
              <a:off x="591" y="1916"/>
              <a:ext cx="721"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buFontTx/>
                <a:buNone/>
              </a:pPr>
              <a:r>
                <a:rPr lang="en-US" altLang="zh-CN" sz="2800" b="0" dirty="0">
                  <a:solidFill>
                    <a:srgbClr val="0000CC"/>
                  </a:solidFill>
                  <a:latin typeface="Arial" pitchFamily="34" charset="0"/>
                  <a:ea typeface="宋体" pitchFamily="2" charset="-122"/>
                  <a:cs typeface="Arial" pitchFamily="34" charset="0"/>
                </a:rPr>
                <a:t>CLK</a:t>
              </a:r>
            </a:p>
          </p:txBody>
        </p:sp>
        <p:sp>
          <p:nvSpPr>
            <p:cNvPr id="1470485" name="Rectangle 21"/>
            <p:cNvSpPr>
              <a:spLocks noChangeArrowheads="1"/>
            </p:cNvSpPr>
            <p:nvPr/>
          </p:nvSpPr>
          <p:spPr bwMode="auto">
            <a:xfrm>
              <a:off x="4422" y="2023"/>
              <a:ext cx="62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pPr>
              <a:r>
                <a:rPr lang="en-US" altLang="zh-CN" sz="2800" b="0" dirty="0">
                  <a:solidFill>
                    <a:srgbClr val="0000CC"/>
                  </a:solidFill>
                  <a:latin typeface="Arial" pitchFamily="34" charset="0"/>
                  <a:ea typeface="宋体" pitchFamily="2" charset="-122"/>
                  <a:cs typeface="Arial" pitchFamily="34" charset="0"/>
                </a:rPr>
                <a:t>OUT</a:t>
              </a:r>
            </a:p>
          </p:txBody>
        </p:sp>
        <p:sp>
          <p:nvSpPr>
            <p:cNvPr id="1470486" name="Rectangle 22"/>
            <p:cNvSpPr>
              <a:spLocks noChangeArrowheads="1"/>
            </p:cNvSpPr>
            <p:nvPr/>
          </p:nvSpPr>
          <p:spPr bwMode="auto">
            <a:xfrm>
              <a:off x="2396" y="2114"/>
              <a:ext cx="1692" cy="434"/>
            </a:xfrm>
            <a:prstGeom prst="rect">
              <a:avLst/>
            </a:prstGeom>
            <a:solidFill>
              <a:srgbClr val="FFFFCC"/>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eaLnBrk="0" hangingPunct="0">
                <a:lnSpc>
                  <a:spcPct val="120000"/>
                </a:lnSpc>
                <a:spcBef>
                  <a:spcPct val="0"/>
                </a:spcBef>
                <a:spcAft>
                  <a:spcPct val="0"/>
                </a:spcAft>
                <a:buClrTx/>
                <a:buSzTx/>
                <a:buFontTx/>
                <a:buNone/>
              </a:pPr>
              <a:r>
                <a:rPr lang="zh-CN" altLang="en-US" sz="2800" b="0" dirty="0">
                  <a:solidFill>
                    <a:srgbClr val="0000CC"/>
                  </a:solidFill>
                  <a:latin typeface="Arial" pitchFamily="34" charset="0"/>
                  <a:ea typeface="幼圆" pitchFamily="49" charset="-122"/>
                  <a:cs typeface="Arial" pitchFamily="34" charset="0"/>
                </a:rPr>
                <a:t>减1计数器</a:t>
              </a:r>
            </a:p>
          </p:txBody>
        </p:sp>
        <p:sp>
          <p:nvSpPr>
            <p:cNvPr id="1470487" name="Rectangle 23"/>
            <p:cNvSpPr>
              <a:spLocks noChangeArrowheads="1"/>
            </p:cNvSpPr>
            <p:nvPr/>
          </p:nvSpPr>
          <p:spPr bwMode="auto">
            <a:xfrm>
              <a:off x="2396" y="2974"/>
              <a:ext cx="1692" cy="435"/>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eaLnBrk="0" hangingPunct="0">
                <a:lnSpc>
                  <a:spcPct val="120000"/>
                </a:lnSpc>
                <a:spcBef>
                  <a:spcPct val="0"/>
                </a:spcBef>
                <a:spcAft>
                  <a:spcPct val="0"/>
                </a:spcAft>
                <a:buClrTx/>
                <a:buSzTx/>
              </a:pPr>
              <a:r>
                <a:rPr lang="zh-CN" altLang="en-US" sz="2800" b="0" dirty="0">
                  <a:solidFill>
                    <a:srgbClr val="0000CC"/>
                  </a:solidFill>
                  <a:latin typeface="Arial" pitchFamily="34" charset="0"/>
                  <a:ea typeface="幼圆" pitchFamily="49" charset="-122"/>
                  <a:cs typeface="Arial" pitchFamily="34" charset="0"/>
                </a:rPr>
                <a:t>输出锁存器</a:t>
              </a:r>
            </a:p>
          </p:txBody>
        </p:sp>
      </p:grpSp>
      <p:sp>
        <p:nvSpPr>
          <p:cNvPr id="1470490" name="Text Box 26"/>
          <p:cNvSpPr txBox="1">
            <a:spLocks noChangeArrowheads="1"/>
          </p:cNvSpPr>
          <p:nvPr/>
        </p:nvSpPr>
        <p:spPr bwMode="auto">
          <a:xfrm>
            <a:off x="914400" y="5400675"/>
            <a:ext cx="7467600" cy="758825"/>
          </a:xfrm>
          <a:prstGeom prst="rect">
            <a:avLst/>
          </a:prstGeom>
          <a:solidFill>
            <a:schemeClr val="hlink"/>
          </a:solidFill>
          <a:ln w="9525">
            <a:solidFill>
              <a:srgbClr val="FFFF00"/>
            </a:solidFill>
            <a:miter lim="800000"/>
            <a:headEnd/>
            <a:tailEnd/>
          </a:ln>
          <a:effectLst>
            <a:outerShdw dist="35921" dir="2700000" algn="ctr" rotWithShape="0">
              <a:schemeClr val="tx1"/>
            </a:outerShdw>
          </a:effectLst>
        </p:spPr>
        <p:txBody>
          <a:bodyPr>
            <a:spAutoFit/>
          </a:bodyPr>
          <a:lstStyle/>
          <a:p>
            <a:pPr algn="just">
              <a:spcBef>
                <a:spcPct val="20000"/>
              </a:spcBef>
              <a:spcAft>
                <a:spcPct val="0"/>
              </a:spcAft>
              <a:buClr>
                <a:schemeClr val="folHlink"/>
              </a:buClr>
              <a:buSzPct val="60000"/>
              <a:buFont typeface="Wingdings" pitchFamily="2" charset="2"/>
              <a:buNone/>
            </a:pPr>
            <a:r>
              <a:rPr kumimoji="1" lang="en-US" altLang="zh-CN" b="0" dirty="0">
                <a:solidFill>
                  <a:srgbClr val="FFFF00"/>
                </a:solidFill>
                <a:effectLst>
                  <a:outerShdw blurRad="38100" dist="38100" dir="2700000" algn="tl">
                    <a:srgbClr val="000000"/>
                  </a:outerShdw>
                </a:effectLst>
              </a:rPr>
              <a:t>GATE</a:t>
            </a:r>
            <a:r>
              <a:rPr kumimoji="1" lang="zh-CN" altLang="en-US" b="0" dirty="0">
                <a:solidFill>
                  <a:srgbClr val="FFFF00"/>
                </a:solidFill>
                <a:effectLst>
                  <a:outerShdw blurRad="38100" dist="38100" dir="2700000" algn="tl">
                    <a:srgbClr val="000000"/>
                  </a:outerShdw>
                </a:effectLst>
              </a:rPr>
              <a:t>：</a:t>
            </a:r>
            <a:r>
              <a:rPr kumimoji="1" lang="zh-CN" altLang="en-US" b="0" dirty="0">
                <a:solidFill>
                  <a:srgbClr val="FFFF00"/>
                </a:solidFill>
              </a:rPr>
              <a:t>门控输入信号，控制计数器工作，可分成电平控制和上升沿控制两种类型。</a:t>
            </a:r>
          </a:p>
        </p:txBody>
      </p:sp>
      <p:sp>
        <p:nvSpPr>
          <p:cNvPr id="1470492" name="AutoShape 28">
            <a:hlinkClick r:id="" action="ppaction://hlinkshowjump?jump=lastslideviewed" highlightClick="1"/>
          </p:cNvPr>
          <p:cNvSpPr>
            <a:spLocks noChangeArrowheads="1"/>
          </p:cNvSpPr>
          <p:nvPr/>
        </p:nvSpPr>
        <p:spPr bwMode="auto">
          <a:xfrm>
            <a:off x="8489007" y="5718175"/>
            <a:ext cx="431800" cy="431800"/>
          </a:xfrm>
          <a:prstGeom prst="actionButtonReturn">
            <a:avLst/>
          </a:prstGeom>
          <a:solidFill>
            <a:srgbClr val="92D050"/>
          </a:solidFill>
          <a:ln>
            <a:solidFill>
              <a:srgbClr val="FFFF00"/>
            </a:solidFill>
          </a:ln>
          <a:effectLst/>
          <a:extLst/>
        </p:spPr>
        <p:txBody>
          <a:bodyPr wrap="none" anchor="ctr">
            <a:spAutoFit/>
          </a:bodyPr>
          <a:lstStyle/>
          <a:p>
            <a:endParaRPr lang="zh-CN" altLang="en-US"/>
          </a:p>
        </p:txBody>
      </p:sp>
    </p:spTree>
    <p:extLst>
      <p:ext uri="{BB962C8B-B14F-4D97-AF65-F5344CB8AC3E}">
        <p14:creationId xmlns:p14="http://schemas.microsoft.com/office/powerpoint/2010/main" val="1359960729"/>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466"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accent2"/>
                </a:solidFill>
                <a:prstDash val="solid"/>
                <a:miter lim="800000"/>
                <a:headEnd/>
                <a:tailEnd/>
              </a14:hiddenLine>
            </a:ext>
          </a:extLst>
        </p:spPr>
        <p:txBody>
          <a:bodyPr/>
          <a:lstStyle/>
          <a:p>
            <a:r>
              <a:rPr lang="en-US" altLang="zh-CN" b="0" dirty="0" smtClean="0"/>
              <a:t>1</a:t>
            </a:r>
            <a:r>
              <a:rPr lang="zh-CN" altLang="en-US" b="0" dirty="0" smtClean="0"/>
              <a:t>. </a:t>
            </a:r>
            <a:r>
              <a:rPr lang="zh-CN" altLang="en-US" b="0" dirty="0"/>
              <a:t>计数器结构示意图</a:t>
            </a:r>
          </a:p>
        </p:txBody>
      </p:sp>
      <p:grpSp>
        <p:nvGrpSpPr>
          <p:cNvPr id="1470488" name="Group 24"/>
          <p:cNvGrpSpPr>
            <a:grpSpLocks/>
          </p:cNvGrpSpPr>
          <p:nvPr/>
        </p:nvGrpSpPr>
        <p:grpSpPr bwMode="auto">
          <a:xfrm>
            <a:off x="838200" y="1412875"/>
            <a:ext cx="7173913" cy="4129088"/>
            <a:chOff x="528" y="1056"/>
            <a:chExt cx="4519" cy="2601"/>
          </a:xfrm>
        </p:grpSpPr>
        <p:sp>
          <p:nvSpPr>
            <p:cNvPr id="1470469" name="Rectangle 5"/>
            <p:cNvSpPr>
              <a:spLocks noChangeArrowheads="1"/>
            </p:cNvSpPr>
            <p:nvPr/>
          </p:nvSpPr>
          <p:spPr bwMode="auto">
            <a:xfrm>
              <a:off x="2396" y="1272"/>
              <a:ext cx="1692" cy="435"/>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eaLnBrk="0" hangingPunct="0">
                <a:lnSpc>
                  <a:spcPct val="120000"/>
                </a:lnSpc>
                <a:spcBef>
                  <a:spcPct val="0"/>
                </a:spcBef>
                <a:spcAft>
                  <a:spcPct val="0"/>
                </a:spcAft>
                <a:buClrTx/>
                <a:buSzTx/>
                <a:buFontTx/>
                <a:buNone/>
              </a:pPr>
              <a:r>
                <a:rPr lang="zh-CN" altLang="en-US" sz="2800" b="0" dirty="0">
                  <a:solidFill>
                    <a:srgbClr val="0000CC"/>
                  </a:solidFill>
                  <a:latin typeface="幼圆" pitchFamily="49" charset="-122"/>
                  <a:ea typeface="幼圆" pitchFamily="49" charset="-122"/>
                </a:rPr>
                <a:t>初值寄存器</a:t>
              </a:r>
            </a:p>
          </p:txBody>
        </p:sp>
        <p:sp>
          <p:nvSpPr>
            <p:cNvPr id="1470470" name="Line 6"/>
            <p:cNvSpPr>
              <a:spLocks noChangeShapeType="1"/>
            </p:cNvSpPr>
            <p:nvPr/>
          </p:nvSpPr>
          <p:spPr bwMode="auto">
            <a:xfrm>
              <a:off x="3247" y="1703"/>
              <a:ext cx="0" cy="411"/>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71" name="Line 7"/>
            <p:cNvSpPr>
              <a:spLocks noChangeShapeType="1"/>
            </p:cNvSpPr>
            <p:nvPr/>
          </p:nvSpPr>
          <p:spPr bwMode="auto">
            <a:xfrm>
              <a:off x="3247" y="2539"/>
              <a:ext cx="0" cy="435"/>
            </a:xfrm>
            <a:prstGeom prst="line">
              <a:avLst/>
            </a:prstGeom>
            <a:noFill/>
            <a:ln w="3810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470472" name="Group 8"/>
            <p:cNvGrpSpPr>
              <a:grpSpLocks/>
            </p:cNvGrpSpPr>
            <p:nvPr/>
          </p:nvGrpSpPr>
          <p:grpSpPr bwMode="auto">
            <a:xfrm>
              <a:off x="1667" y="2024"/>
              <a:ext cx="361" cy="636"/>
              <a:chOff x="0" y="0"/>
              <a:chExt cx="20000" cy="20000"/>
            </a:xfrm>
          </p:grpSpPr>
          <p:grpSp>
            <p:nvGrpSpPr>
              <p:cNvPr id="1470473" name="Group 9"/>
              <p:cNvGrpSpPr>
                <a:grpSpLocks/>
              </p:cNvGrpSpPr>
              <p:nvPr/>
            </p:nvGrpSpPr>
            <p:grpSpPr bwMode="auto">
              <a:xfrm>
                <a:off x="0" y="0"/>
                <a:ext cx="20000" cy="20000"/>
                <a:chOff x="0" y="0"/>
                <a:chExt cx="20000" cy="20000"/>
              </a:xfrm>
            </p:grpSpPr>
            <p:sp>
              <p:nvSpPr>
                <p:cNvPr id="1470474" name="Arc 10"/>
                <p:cNvSpPr>
                  <a:spLocks/>
                </p:cNvSpPr>
                <p:nvPr/>
              </p:nvSpPr>
              <p:spPr bwMode="auto">
                <a:xfrm>
                  <a:off x="0" y="0"/>
                  <a:ext cx="20000" cy="114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75" name="Arc 11"/>
                <p:cNvSpPr>
                  <a:spLocks/>
                </p:cNvSpPr>
                <p:nvPr/>
              </p:nvSpPr>
              <p:spPr bwMode="auto">
                <a:xfrm flipV="1">
                  <a:off x="0" y="10119"/>
                  <a:ext cx="19754" cy="98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33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0476" name="Line 12"/>
              <p:cNvSpPr>
                <a:spLocks noChangeShapeType="1"/>
              </p:cNvSpPr>
              <p:nvPr/>
            </p:nvSpPr>
            <p:spPr bwMode="auto">
              <a:xfrm>
                <a:off x="0" y="0"/>
                <a:ext cx="82" cy="20000"/>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0477" name="Line 13"/>
            <p:cNvSpPr>
              <a:spLocks noChangeShapeType="1"/>
            </p:cNvSpPr>
            <p:nvPr/>
          </p:nvSpPr>
          <p:spPr bwMode="auto">
            <a:xfrm>
              <a:off x="2031" y="2340"/>
              <a:ext cx="384" cy="3"/>
            </a:xfrm>
            <a:prstGeom prst="line">
              <a:avLst/>
            </a:prstGeom>
            <a:noFill/>
            <a:ln w="28575">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470478" name="Group 14"/>
            <p:cNvGrpSpPr>
              <a:grpSpLocks/>
            </p:cNvGrpSpPr>
            <p:nvPr/>
          </p:nvGrpSpPr>
          <p:grpSpPr bwMode="auto">
            <a:xfrm>
              <a:off x="856" y="2183"/>
              <a:ext cx="812" cy="311"/>
              <a:chOff x="0" y="0"/>
              <a:chExt cx="20000" cy="19980"/>
            </a:xfrm>
          </p:grpSpPr>
          <p:sp>
            <p:nvSpPr>
              <p:cNvPr id="1470479" name="Line 15"/>
              <p:cNvSpPr>
                <a:spLocks noChangeShapeType="1"/>
              </p:cNvSpPr>
              <p:nvPr/>
            </p:nvSpPr>
            <p:spPr bwMode="auto">
              <a:xfrm>
                <a:off x="0" y="0"/>
                <a:ext cx="20000" cy="104"/>
              </a:xfrm>
              <a:prstGeom prst="line">
                <a:avLst/>
              </a:prstGeom>
              <a:noFill/>
              <a:ln w="28575">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80" name="Line 16"/>
              <p:cNvSpPr>
                <a:spLocks noChangeShapeType="1"/>
              </p:cNvSpPr>
              <p:nvPr/>
            </p:nvSpPr>
            <p:spPr bwMode="auto">
              <a:xfrm>
                <a:off x="0" y="19887"/>
                <a:ext cx="20000" cy="93"/>
              </a:xfrm>
              <a:prstGeom prst="line">
                <a:avLst/>
              </a:prstGeom>
              <a:noFill/>
              <a:ln w="28575">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0481" name="Line 17"/>
            <p:cNvSpPr>
              <a:spLocks noChangeShapeType="1"/>
            </p:cNvSpPr>
            <p:nvPr/>
          </p:nvSpPr>
          <p:spPr bwMode="auto">
            <a:xfrm>
              <a:off x="4090" y="2323"/>
              <a:ext cx="741" cy="1"/>
            </a:xfrm>
            <a:prstGeom prst="line">
              <a:avLst/>
            </a:prstGeom>
            <a:noFill/>
            <a:ln w="28575">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82" name="Rectangle 18"/>
            <p:cNvSpPr>
              <a:spLocks noChangeArrowheads="1"/>
            </p:cNvSpPr>
            <p:nvPr/>
          </p:nvSpPr>
          <p:spPr bwMode="auto">
            <a:xfrm>
              <a:off x="1445" y="1056"/>
              <a:ext cx="2996" cy="2601"/>
            </a:xfrm>
            <a:prstGeom prst="rect">
              <a:avLst/>
            </a:prstGeom>
            <a:noFill/>
            <a:ln w="28575">
              <a:solidFill>
                <a:srgbClr val="0000CC"/>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0483" name="Rectangle 19"/>
            <p:cNvSpPr>
              <a:spLocks noChangeArrowheads="1"/>
            </p:cNvSpPr>
            <p:nvPr/>
          </p:nvSpPr>
          <p:spPr bwMode="auto">
            <a:xfrm>
              <a:off x="528" y="2507"/>
              <a:ext cx="90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pPr>
              <a:r>
                <a:rPr lang="en-US" altLang="zh-CN" sz="2800" b="0" dirty="0">
                  <a:solidFill>
                    <a:srgbClr val="0000CC"/>
                  </a:solidFill>
                  <a:latin typeface="Arial" pitchFamily="34" charset="0"/>
                  <a:ea typeface="宋体" pitchFamily="2" charset="-122"/>
                  <a:cs typeface="Arial" pitchFamily="34" charset="0"/>
                </a:rPr>
                <a:t>GATE</a:t>
              </a:r>
            </a:p>
          </p:txBody>
        </p:sp>
        <p:sp>
          <p:nvSpPr>
            <p:cNvPr id="1470484" name="Rectangle 20"/>
            <p:cNvSpPr>
              <a:spLocks noChangeArrowheads="1"/>
            </p:cNvSpPr>
            <p:nvPr/>
          </p:nvSpPr>
          <p:spPr bwMode="auto">
            <a:xfrm>
              <a:off x="591" y="1916"/>
              <a:ext cx="721"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buFontTx/>
                <a:buNone/>
              </a:pPr>
              <a:r>
                <a:rPr lang="en-US" altLang="zh-CN" sz="2800" b="0" dirty="0">
                  <a:solidFill>
                    <a:srgbClr val="0000CC"/>
                  </a:solidFill>
                  <a:latin typeface="Arial" pitchFamily="34" charset="0"/>
                  <a:ea typeface="宋体" pitchFamily="2" charset="-122"/>
                  <a:cs typeface="Arial" pitchFamily="34" charset="0"/>
                </a:rPr>
                <a:t>CLK</a:t>
              </a:r>
            </a:p>
          </p:txBody>
        </p:sp>
        <p:sp>
          <p:nvSpPr>
            <p:cNvPr id="1470485" name="Rectangle 21"/>
            <p:cNvSpPr>
              <a:spLocks noChangeArrowheads="1"/>
            </p:cNvSpPr>
            <p:nvPr/>
          </p:nvSpPr>
          <p:spPr bwMode="auto">
            <a:xfrm>
              <a:off x="4422" y="2023"/>
              <a:ext cx="62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lnSpc>
                  <a:spcPct val="100000"/>
                </a:lnSpc>
                <a:spcBef>
                  <a:spcPct val="0"/>
                </a:spcBef>
                <a:spcAft>
                  <a:spcPct val="0"/>
                </a:spcAft>
                <a:buClrTx/>
                <a:buSzTx/>
              </a:pPr>
              <a:r>
                <a:rPr lang="en-US" altLang="zh-CN" sz="2800" b="0" dirty="0">
                  <a:solidFill>
                    <a:srgbClr val="0000CC"/>
                  </a:solidFill>
                  <a:latin typeface="Arial" pitchFamily="34" charset="0"/>
                  <a:ea typeface="宋体" pitchFamily="2" charset="-122"/>
                  <a:cs typeface="Arial" pitchFamily="34" charset="0"/>
                </a:rPr>
                <a:t>OUT</a:t>
              </a:r>
            </a:p>
          </p:txBody>
        </p:sp>
        <p:sp>
          <p:nvSpPr>
            <p:cNvPr id="1470486" name="Rectangle 22"/>
            <p:cNvSpPr>
              <a:spLocks noChangeArrowheads="1"/>
            </p:cNvSpPr>
            <p:nvPr/>
          </p:nvSpPr>
          <p:spPr bwMode="auto">
            <a:xfrm>
              <a:off x="2396" y="2114"/>
              <a:ext cx="1692" cy="434"/>
            </a:xfrm>
            <a:prstGeom prst="rect">
              <a:avLst/>
            </a:prstGeom>
            <a:solidFill>
              <a:srgbClr val="FFFFCC"/>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eaLnBrk="0" hangingPunct="0">
                <a:lnSpc>
                  <a:spcPct val="120000"/>
                </a:lnSpc>
                <a:spcBef>
                  <a:spcPct val="0"/>
                </a:spcBef>
                <a:spcAft>
                  <a:spcPct val="0"/>
                </a:spcAft>
                <a:buClrTx/>
                <a:buSzTx/>
                <a:buFontTx/>
                <a:buNone/>
              </a:pPr>
              <a:r>
                <a:rPr lang="zh-CN" altLang="en-US" sz="2800" b="0" dirty="0">
                  <a:solidFill>
                    <a:srgbClr val="0000CC"/>
                  </a:solidFill>
                  <a:latin typeface="Arial" pitchFamily="34" charset="0"/>
                  <a:ea typeface="幼圆" pitchFamily="49" charset="-122"/>
                  <a:cs typeface="Arial" pitchFamily="34" charset="0"/>
                </a:rPr>
                <a:t>减1计数器</a:t>
              </a:r>
            </a:p>
          </p:txBody>
        </p:sp>
        <p:sp>
          <p:nvSpPr>
            <p:cNvPr id="1470487" name="Rectangle 23"/>
            <p:cNvSpPr>
              <a:spLocks noChangeArrowheads="1"/>
            </p:cNvSpPr>
            <p:nvPr/>
          </p:nvSpPr>
          <p:spPr bwMode="auto">
            <a:xfrm>
              <a:off x="2396" y="2974"/>
              <a:ext cx="1692" cy="435"/>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p>
              <a:pPr eaLnBrk="0" hangingPunct="0">
                <a:lnSpc>
                  <a:spcPct val="120000"/>
                </a:lnSpc>
                <a:spcBef>
                  <a:spcPct val="0"/>
                </a:spcBef>
                <a:spcAft>
                  <a:spcPct val="0"/>
                </a:spcAft>
                <a:buClrTx/>
                <a:buSzTx/>
              </a:pPr>
              <a:r>
                <a:rPr lang="zh-CN" altLang="en-US" sz="2800" b="0" dirty="0">
                  <a:solidFill>
                    <a:srgbClr val="0000CC"/>
                  </a:solidFill>
                  <a:latin typeface="Arial" pitchFamily="34" charset="0"/>
                  <a:ea typeface="幼圆" pitchFamily="49" charset="-122"/>
                  <a:cs typeface="Arial" pitchFamily="34" charset="0"/>
                </a:rPr>
                <a:t>输出锁存器</a:t>
              </a:r>
            </a:p>
          </p:txBody>
        </p:sp>
      </p:grpSp>
      <p:sp>
        <p:nvSpPr>
          <p:cNvPr id="1470491" name="Text Box 27"/>
          <p:cNvSpPr txBox="1">
            <a:spLocks noChangeArrowheads="1"/>
          </p:cNvSpPr>
          <p:nvPr/>
        </p:nvSpPr>
        <p:spPr bwMode="auto">
          <a:xfrm>
            <a:off x="737270" y="981075"/>
            <a:ext cx="7467600" cy="831850"/>
          </a:xfrm>
          <a:prstGeom prst="rect">
            <a:avLst/>
          </a:prstGeom>
          <a:solidFill>
            <a:schemeClr val="hlink"/>
          </a:solidFill>
          <a:ln w="9525">
            <a:solidFill>
              <a:srgbClr val="FFFF00"/>
            </a:solidFill>
            <a:miter lim="800000"/>
            <a:headEnd/>
            <a:tailEnd/>
          </a:ln>
          <a:effectLst>
            <a:outerShdw dist="35921" dir="2700000" algn="ctr" rotWithShape="0">
              <a:schemeClr val="tx1"/>
            </a:outerShdw>
          </a:effectLst>
        </p:spPr>
        <p:txBody>
          <a:bodyPr>
            <a:spAutoFit/>
          </a:bodyPr>
          <a:lstStyle/>
          <a:p>
            <a:pPr algn="just" eaLnBrk="0" hangingPunct="0">
              <a:lnSpc>
                <a:spcPct val="100000"/>
              </a:lnSpc>
              <a:spcBef>
                <a:spcPct val="0"/>
              </a:spcBef>
              <a:spcAft>
                <a:spcPct val="0"/>
              </a:spcAft>
              <a:buClrTx/>
              <a:buSzTx/>
              <a:buFontTx/>
              <a:buNone/>
            </a:pPr>
            <a:r>
              <a:rPr kumimoji="1" lang="en-US" altLang="zh-CN" b="0">
                <a:solidFill>
                  <a:srgbClr val="FFFF00"/>
                </a:solidFill>
                <a:effectLst>
                  <a:outerShdw blurRad="38100" dist="38100" dir="2700000" algn="tl">
                    <a:srgbClr val="000000"/>
                  </a:outerShdw>
                </a:effectLst>
              </a:rPr>
              <a:t>OUT</a:t>
            </a:r>
            <a:r>
              <a:rPr kumimoji="1" lang="zh-CN" altLang="en-US" b="0">
                <a:solidFill>
                  <a:srgbClr val="FFFF00"/>
                </a:solidFill>
              </a:rPr>
              <a:t>：计数器输出信号，当一次计数过程结束（计数值减为0），</a:t>
            </a:r>
            <a:r>
              <a:rPr kumimoji="1" lang="en-US" altLang="zh-CN" b="0">
                <a:solidFill>
                  <a:srgbClr val="FFFF00"/>
                </a:solidFill>
              </a:rPr>
              <a:t>OUT</a:t>
            </a:r>
            <a:r>
              <a:rPr kumimoji="1" lang="zh-CN" altLang="en-US" b="0">
                <a:solidFill>
                  <a:srgbClr val="FFFF00"/>
                </a:solidFill>
              </a:rPr>
              <a:t>引脚上将产生一个输出信号。</a:t>
            </a:r>
          </a:p>
        </p:txBody>
      </p:sp>
      <p:sp>
        <p:nvSpPr>
          <p:cNvPr id="1470492" name="AutoShape 28">
            <a:hlinkClick r:id="" action="ppaction://hlinkshowjump?jump=lastslideviewed" highlightClick="1"/>
          </p:cNvPr>
          <p:cNvSpPr>
            <a:spLocks noChangeArrowheads="1"/>
          </p:cNvSpPr>
          <p:nvPr/>
        </p:nvSpPr>
        <p:spPr bwMode="auto">
          <a:xfrm>
            <a:off x="8479482" y="5727700"/>
            <a:ext cx="431800" cy="431800"/>
          </a:xfrm>
          <a:prstGeom prst="actionButtonReturn">
            <a:avLst/>
          </a:prstGeom>
          <a:solidFill>
            <a:srgbClr val="92D050"/>
          </a:solidFill>
          <a:ln>
            <a:solidFill>
              <a:srgbClr val="FFFF00"/>
            </a:solidFill>
          </a:ln>
          <a:effectLst/>
          <a:extLst/>
        </p:spPr>
        <p:txBody>
          <a:bodyPr wrap="none" anchor="ctr">
            <a:spAutoFit/>
          </a:bodyPr>
          <a:lstStyle/>
          <a:p>
            <a:endParaRPr lang="zh-CN" altLang="en-US"/>
          </a:p>
        </p:txBody>
      </p:sp>
    </p:spTree>
    <p:extLst>
      <p:ext uri="{BB962C8B-B14F-4D97-AF65-F5344CB8AC3E}">
        <p14:creationId xmlns:p14="http://schemas.microsoft.com/office/powerpoint/2010/main" val="1359960729"/>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8" name="Rectangle 4"/>
          <p:cNvSpPr>
            <a:spLocks noChangeArrowheads="1"/>
          </p:cNvSpPr>
          <p:nvPr/>
        </p:nvSpPr>
        <p:spPr bwMode="auto">
          <a:xfrm>
            <a:off x="472008" y="-100013"/>
            <a:ext cx="7772400" cy="76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lnSpc>
                <a:spcPct val="100000"/>
              </a:lnSpc>
              <a:spcBef>
                <a:spcPct val="0"/>
              </a:spcBef>
              <a:spcAft>
                <a:spcPct val="0"/>
              </a:spcAft>
              <a:buClrTx/>
              <a:buSzTx/>
              <a:buFontTx/>
              <a:buNone/>
            </a:pPr>
            <a:r>
              <a:rPr lang="en-US" altLang="zh-CN" sz="2800" b="0" dirty="0" smtClean="0">
                <a:solidFill>
                  <a:srgbClr val="0000CC"/>
                </a:solidFill>
                <a:latin typeface="Arial" pitchFamily="34" charset="0"/>
                <a:ea typeface="幼圆" pitchFamily="49" charset="-122"/>
                <a:cs typeface="Arial" pitchFamily="34" charset="0"/>
              </a:rPr>
              <a:t>2.</a:t>
            </a:r>
            <a:r>
              <a:rPr lang="zh-CN" altLang="en-US" sz="2800" b="0" dirty="0" smtClean="0">
                <a:solidFill>
                  <a:srgbClr val="0000CC"/>
                </a:solidFill>
                <a:latin typeface="Arial" pitchFamily="34" charset="0"/>
                <a:ea typeface="幼圆" pitchFamily="49" charset="-122"/>
                <a:cs typeface="Arial" pitchFamily="34" charset="0"/>
              </a:rPr>
              <a:t>  8254 </a:t>
            </a:r>
            <a:r>
              <a:rPr lang="zh-CN" altLang="en-US" sz="2800" b="0" dirty="0">
                <a:solidFill>
                  <a:srgbClr val="0000CC"/>
                </a:solidFill>
                <a:latin typeface="Arial" pitchFamily="34" charset="0"/>
                <a:ea typeface="幼圆" pitchFamily="49" charset="-122"/>
                <a:cs typeface="Arial" pitchFamily="34" charset="0"/>
              </a:rPr>
              <a:t>的引脚</a:t>
            </a:r>
          </a:p>
        </p:txBody>
      </p:sp>
      <p:sp>
        <p:nvSpPr>
          <p:cNvPr id="1214469" name="Text Box 5"/>
          <p:cNvSpPr txBox="1">
            <a:spLocks noChangeArrowheads="1"/>
          </p:cNvSpPr>
          <p:nvPr/>
        </p:nvSpPr>
        <p:spPr bwMode="auto">
          <a:xfrm>
            <a:off x="468312" y="1023119"/>
            <a:ext cx="8136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just">
              <a:lnSpc>
                <a:spcPct val="100000"/>
              </a:lnSpc>
            </a:pPr>
            <a:r>
              <a:rPr lang="en-US" altLang="zh-CN" b="0" dirty="0" smtClean="0">
                <a:solidFill>
                  <a:srgbClr val="0000CC"/>
                </a:solidFill>
                <a:latin typeface="Arial" pitchFamily="34" charset="0"/>
                <a:ea typeface="幼圆" pitchFamily="49" charset="-122"/>
                <a:cs typeface="Arial" pitchFamily="34" charset="0"/>
              </a:rPr>
              <a:t>Intel 8254</a:t>
            </a:r>
            <a:r>
              <a:rPr lang="zh-CN" altLang="en-US" b="0" dirty="0" smtClean="0">
                <a:solidFill>
                  <a:srgbClr val="0000CC"/>
                </a:solidFill>
                <a:latin typeface="Arial" pitchFamily="34" charset="0"/>
                <a:ea typeface="幼圆" pitchFamily="49" charset="-122"/>
                <a:cs typeface="Arial" pitchFamily="34" charset="0"/>
              </a:rPr>
              <a:t>共有24个引脚, 使用</a:t>
            </a:r>
            <a:r>
              <a:rPr lang="zh-CN" altLang="en-US" b="0" dirty="0">
                <a:solidFill>
                  <a:srgbClr val="0000CC"/>
                </a:solidFill>
                <a:latin typeface="Arial" pitchFamily="34" charset="0"/>
                <a:ea typeface="幼圆" pitchFamily="49" charset="-122"/>
                <a:cs typeface="Arial" pitchFamily="34" charset="0"/>
              </a:rPr>
              <a:t>单一的+5</a:t>
            </a:r>
            <a:r>
              <a:rPr lang="en-US" altLang="zh-CN" b="0" dirty="0">
                <a:solidFill>
                  <a:srgbClr val="0000CC"/>
                </a:solidFill>
                <a:latin typeface="Arial" pitchFamily="34" charset="0"/>
                <a:ea typeface="幼圆" pitchFamily="49" charset="-122"/>
                <a:cs typeface="Arial" pitchFamily="34" charset="0"/>
              </a:rPr>
              <a:t>V</a:t>
            </a:r>
            <a:r>
              <a:rPr lang="zh-CN" altLang="en-US" b="0" dirty="0" smtClean="0">
                <a:solidFill>
                  <a:srgbClr val="0000CC"/>
                </a:solidFill>
                <a:latin typeface="Arial" pitchFamily="34" charset="0"/>
                <a:ea typeface="幼圆" pitchFamily="49" charset="-122"/>
                <a:cs typeface="Arial" pitchFamily="34" charset="0"/>
              </a:rPr>
              <a:t>电源。</a:t>
            </a:r>
            <a:endParaRPr lang="zh-CN" altLang="en-US" b="0" dirty="0">
              <a:solidFill>
                <a:srgbClr val="0000CC"/>
              </a:solidFill>
              <a:latin typeface="Arial" pitchFamily="34" charset="0"/>
              <a:ea typeface="幼圆" pitchFamily="49" charset="-122"/>
              <a:cs typeface="Arial" pitchFamily="34" charset="0"/>
            </a:endParaRPr>
          </a:p>
        </p:txBody>
      </p:sp>
      <p:pic>
        <p:nvPicPr>
          <p:cNvPr id="1703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93" y="1700808"/>
            <a:ext cx="2614755" cy="367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3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5169371"/>
            <a:ext cx="21717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39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1772815"/>
            <a:ext cx="279586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39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16" y="1772813"/>
            <a:ext cx="2426780" cy="2358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39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4248" y="4294609"/>
            <a:ext cx="7810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8254 与处理器的接口</a:t>
            </a:r>
          </a:p>
        </p:txBody>
      </p:sp>
      <p:pic>
        <p:nvPicPr>
          <p:cNvPr id="4"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68760"/>
            <a:ext cx="8035925" cy="366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2727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a:noFill/>
          <a:ln/>
          <a:extLst>
            <a:ext uri="{91240B29-F687-4F45-9708-019B960494DF}">
              <a14:hiddenLine xmlns:a14="http://schemas.microsoft.com/office/drawing/2010/main" w="9525" cap="flat" cmpd="sng">
                <a:solidFill>
                  <a:schemeClr val="accent2"/>
                </a:solidFill>
                <a:prstDash val="solid"/>
                <a:miter lim="800000"/>
                <a:headEnd/>
                <a:tailEnd/>
              </a14:hiddenLine>
            </a:ext>
          </a:extLst>
        </p:spPr>
        <p:txBody>
          <a:bodyPr/>
          <a:lstStyle/>
          <a:p>
            <a:r>
              <a:rPr lang="en-US" altLang="zh-CN" b="0" dirty="0" smtClean="0"/>
              <a:t>3. </a:t>
            </a:r>
            <a:r>
              <a:rPr lang="zh-CN" altLang="en-US" b="0" dirty="0" smtClean="0"/>
              <a:t>8254 </a:t>
            </a:r>
            <a:r>
              <a:rPr lang="zh-CN" altLang="en-US" b="0" dirty="0"/>
              <a:t>与处理器的接口</a:t>
            </a:r>
          </a:p>
        </p:txBody>
      </p:sp>
      <p:sp>
        <p:nvSpPr>
          <p:cNvPr id="1494019" name="Rectangle 3"/>
          <p:cNvSpPr>
            <a:spLocks noGrp="1" noChangeArrowheads="1"/>
          </p:cNvSpPr>
          <p:nvPr>
            <p:ph type="body" idx="1"/>
          </p:nvPr>
        </p:nvSpPr>
        <p:spPr>
          <a:xfrm>
            <a:off x="480020" y="1052736"/>
            <a:ext cx="6972300" cy="1493912"/>
          </a:xfrm>
        </p:spPr>
        <p:txBody>
          <a:bodyPr/>
          <a:lstStyle/>
          <a:p>
            <a:pPr marL="342900" indent="-342900">
              <a:spcBef>
                <a:spcPct val="0"/>
              </a:spcBef>
              <a:tabLst>
                <a:tab pos="3586163" algn="l"/>
              </a:tabLst>
            </a:pPr>
            <a:r>
              <a:rPr lang="en-US" altLang="zh-CN" dirty="0">
                <a:solidFill>
                  <a:schemeClr val="hlink"/>
                </a:solidFill>
              </a:rPr>
              <a:t>D</a:t>
            </a:r>
            <a:r>
              <a:rPr lang="en-US" altLang="zh-CN" sz="1800" dirty="0">
                <a:solidFill>
                  <a:schemeClr val="hlink"/>
                </a:solidFill>
              </a:rPr>
              <a:t>0</a:t>
            </a:r>
            <a:r>
              <a:rPr lang="en-US" altLang="zh-CN" dirty="0">
                <a:solidFill>
                  <a:schemeClr val="hlink"/>
                </a:solidFill>
              </a:rPr>
              <a:t> ~ D</a:t>
            </a:r>
            <a:r>
              <a:rPr lang="en-US" altLang="zh-CN" sz="1800" dirty="0">
                <a:solidFill>
                  <a:schemeClr val="hlink"/>
                </a:solidFill>
              </a:rPr>
              <a:t>7</a:t>
            </a:r>
            <a:r>
              <a:rPr lang="zh-CN" altLang="en-US" dirty="0"/>
              <a:t>数据线	</a:t>
            </a:r>
            <a:r>
              <a:rPr lang="en-US" altLang="zh-CN" dirty="0">
                <a:solidFill>
                  <a:schemeClr val="hlink"/>
                </a:solidFill>
              </a:rPr>
              <a:t>A</a:t>
            </a:r>
            <a:r>
              <a:rPr lang="en-US" altLang="zh-CN" sz="1800" dirty="0">
                <a:solidFill>
                  <a:schemeClr val="hlink"/>
                </a:solidFill>
              </a:rPr>
              <a:t>0</a:t>
            </a:r>
            <a:r>
              <a:rPr lang="en-US" altLang="zh-CN" dirty="0">
                <a:solidFill>
                  <a:schemeClr val="hlink"/>
                </a:solidFill>
              </a:rPr>
              <a:t> ~ A</a:t>
            </a:r>
            <a:r>
              <a:rPr lang="en-US" altLang="zh-CN" sz="1800" dirty="0">
                <a:solidFill>
                  <a:schemeClr val="hlink"/>
                </a:solidFill>
              </a:rPr>
              <a:t>1</a:t>
            </a:r>
            <a:r>
              <a:rPr lang="zh-CN" altLang="en-US" dirty="0"/>
              <a:t>地址线</a:t>
            </a:r>
          </a:p>
          <a:p>
            <a:pPr marL="342900" indent="-342900">
              <a:spcBef>
                <a:spcPct val="0"/>
              </a:spcBef>
              <a:tabLst>
                <a:tab pos="3586163" algn="l"/>
              </a:tabLst>
            </a:pPr>
            <a:r>
              <a:rPr lang="en-US" altLang="zh-CN" dirty="0">
                <a:solidFill>
                  <a:schemeClr val="hlink"/>
                </a:solidFill>
              </a:rPr>
              <a:t>RD*</a:t>
            </a:r>
            <a:r>
              <a:rPr lang="zh-CN" altLang="en-US" dirty="0"/>
              <a:t>读信号	</a:t>
            </a:r>
            <a:r>
              <a:rPr lang="en-US" altLang="zh-CN" dirty="0">
                <a:solidFill>
                  <a:schemeClr val="hlink"/>
                </a:solidFill>
              </a:rPr>
              <a:t>WR*</a:t>
            </a:r>
            <a:r>
              <a:rPr lang="zh-CN" altLang="en-US" dirty="0"/>
              <a:t>写信号</a:t>
            </a:r>
          </a:p>
          <a:p>
            <a:pPr marL="342900" indent="-342900">
              <a:spcBef>
                <a:spcPct val="0"/>
              </a:spcBef>
              <a:tabLst>
                <a:tab pos="3586163" algn="l"/>
              </a:tabLst>
            </a:pPr>
            <a:r>
              <a:rPr lang="en-US" altLang="zh-CN" dirty="0">
                <a:solidFill>
                  <a:schemeClr val="hlink"/>
                </a:solidFill>
              </a:rPr>
              <a:t>CS*</a:t>
            </a:r>
            <a:r>
              <a:rPr lang="zh-CN" altLang="en-US" dirty="0">
                <a:hlinkClick r:id="rId2" action="ppaction://hlinksldjump"/>
              </a:rPr>
              <a:t>片选信号</a:t>
            </a:r>
            <a:endParaRPr lang="zh-CN" altLang="en-US" dirty="0"/>
          </a:p>
        </p:txBody>
      </p:sp>
      <p:graphicFrame>
        <p:nvGraphicFramePr>
          <p:cNvPr id="1494044" name="Group 28"/>
          <p:cNvGraphicFramePr>
            <a:graphicFrameLocks noGrp="1"/>
          </p:cNvGraphicFramePr>
          <p:nvPr>
            <p:extLst>
              <p:ext uri="{D42A27DB-BD31-4B8C-83A1-F6EECF244321}">
                <p14:modId xmlns:p14="http://schemas.microsoft.com/office/powerpoint/2010/main" val="3533090785"/>
              </p:ext>
            </p:extLst>
          </p:nvPr>
        </p:nvGraphicFramePr>
        <p:xfrm>
          <a:off x="381000" y="2743200"/>
          <a:ext cx="8382000" cy="3021267"/>
        </p:xfrm>
        <a:graphic>
          <a:graphicData uri="http://schemas.openxmlformats.org/drawingml/2006/table">
            <a:tbl>
              <a:tblPr/>
              <a:tblGrid>
                <a:gridCol w="2124075"/>
                <a:gridCol w="1657350"/>
                <a:gridCol w="2266950"/>
                <a:gridCol w="2333625"/>
              </a:tblGrid>
              <a:tr h="588963">
                <a:tc>
                  <a:txBody>
                    <a:bodyPr/>
                    <a:lstStyle/>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en-US" altLang="zh-CN" sz="2400" b="0" i="0" u="none" strike="noStrike" cap="none" normalizeH="0" baseline="0" dirty="0" smtClean="0">
                          <a:ln>
                            <a:noFill/>
                          </a:ln>
                          <a:solidFill>
                            <a:schemeClr val="hlink"/>
                          </a:solidFill>
                          <a:effectLst/>
                          <a:latin typeface="Times New Roman" pitchFamily="18" charset="0"/>
                          <a:ea typeface="楷体_GB2312" pitchFamily="49" charset="-122"/>
                        </a:rPr>
                        <a:t>CS* A1 A0</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en-US" altLang="zh-CN" sz="2400" b="0" i="0" u="none" strike="noStrike" cap="none" normalizeH="0" baseline="0" dirty="0" smtClean="0">
                          <a:ln>
                            <a:noFill/>
                          </a:ln>
                          <a:solidFill>
                            <a:schemeClr val="hlink"/>
                          </a:solidFill>
                          <a:effectLst/>
                          <a:latin typeface="Times New Roman" pitchFamily="18" charset="0"/>
                          <a:ea typeface="楷体_GB2312" pitchFamily="49" charset="-122"/>
                        </a:rPr>
                        <a:t>I/O</a:t>
                      </a:r>
                      <a:r>
                        <a:rPr kumimoji="0" lang="zh-CN" altLang="en-US" sz="2400" b="0" i="0" u="none" strike="noStrike" cap="none" normalizeH="0" baseline="0" dirty="0" smtClean="0">
                          <a:ln>
                            <a:noFill/>
                          </a:ln>
                          <a:solidFill>
                            <a:schemeClr val="hlink"/>
                          </a:solidFill>
                          <a:effectLst/>
                          <a:latin typeface="Times New Roman" pitchFamily="18" charset="0"/>
                          <a:ea typeface="楷体_GB2312" pitchFamily="49" charset="-122"/>
                        </a:rPr>
                        <a:t>地址</a:t>
                      </a:r>
                    </a:p>
                  </a:txBody>
                  <a:tcPr marL="90000" marR="90000" marT="46800" marB="46800" anchor="ctr" anchorCtr="1"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hlink"/>
                          </a:solidFill>
                          <a:effectLst/>
                          <a:latin typeface="Times New Roman" pitchFamily="18" charset="0"/>
                          <a:ea typeface="楷体_GB2312" pitchFamily="49" charset="-122"/>
                        </a:rPr>
                        <a:t>读操作</a:t>
                      </a:r>
                      <a:r>
                        <a:rPr kumimoji="0" lang="en-US" altLang="zh-CN" sz="2400" b="0" i="0" u="none" strike="noStrike" cap="none" normalizeH="0" baseline="0" dirty="0" smtClean="0">
                          <a:ln>
                            <a:noFill/>
                          </a:ln>
                          <a:solidFill>
                            <a:schemeClr val="hlink"/>
                          </a:solidFill>
                          <a:effectLst/>
                          <a:latin typeface="Times New Roman" pitchFamily="18" charset="0"/>
                          <a:ea typeface="楷体_GB2312" pitchFamily="49" charset="-122"/>
                        </a:rPr>
                        <a:t>RD*</a:t>
                      </a:r>
                    </a:p>
                  </a:txBody>
                  <a:tcPr marL="90000" marR="90000" marT="46800" marB="46800" anchor="ctr" anchorCtr="1"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smtClean="0">
                          <a:ln>
                            <a:noFill/>
                          </a:ln>
                          <a:solidFill>
                            <a:schemeClr val="hlink"/>
                          </a:solidFill>
                          <a:effectLst/>
                          <a:latin typeface="Times New Roman" pitchFamily="18" charset="0"/>
                          <a:ea typeface="楷体_GB2312" pitchFamily="49" charset="-122"/>
                        </a:rPr>
                        <a:t>写操作</a:t>
                      </a:r>
                      <a:r>
                        <a:rPr kumimoji="0" lang="en-US" altLang="zh-CN" sz="2400" b="0" i="0" u="none" strike="noStrike" cap="none" normalizeH="0" baseline="0" smtClean="0">
                          <a:ln>
                            <a:noFill/>
                          </a:ln>
                          <a:solidFill>
                            <a:schemeClr val="hlink"/>
                          </a:solidFill>
                          <a:effectLst/>
                          <a:latin typeface="Times New Roman" pitchFamily="18" charset="0"/>
                          <a:ea typeface="楷体_GB2312" pitchFamily="49" charset="-122"/>
                        </a:rPr>
                        <a:t>WR*</a:t>
                      </a:r>
                    </a:p>
                  </a:txBody>
                  <a:tcPr marL="90000" marR="90000" marT="46800" marB="46800" anchor="ctr" anchorCtr="1" horzOverflow="overflow">
                    <a:lnL w="1905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solidFill>
                      <a:srgbClr val="66FFFF"/>
                    </a:solidFill>
                  </a:tcPr>
                </a:tc>
              </a:tr>
              <a:tr h="2382838">
                <a:tc>
                  <a:txBody>
                    <a:bodyPr/>
                    <a:lstStyle/>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rPr>
                        <a:t>0    0    0</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rPr>
                        <a:t>0    0    1</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rPr>
                        <a:t>0    1    0</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smtClean="0">
                          <a:ln>
                            <a:noFill/>
                          </a:ln>
                          <a:solidFill>
                            <a:schemeClr val="tx1"/>
                          </a:solidFill>
                          <a:effectLst/>
                          <a:latin typeface="Times New Roman" pitchFamily="18" charset="0"/>
                          <a:ea typeface="楷体_GB2312" pitchFamily="49" charset="-122"/>
                        </a:rPr>
                        <a:t>0    1    1</a:t>
                      </a:r>
                    </a:p>
                  </a:txBody>
                  <a:tcPr horzOverflow="overflow">
                    <a:lnL w="28575"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0</a:t>
                      </a: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H</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1H</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2H</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3H</a:t>
                      </a:r>
                    </a:p>
                  </a:txBody>
                  <a:tcP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读计数器0</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读计数器1</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读计数器2</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无操作</a:t>
                      </a:r>
                    </a:p>
                  </a:txBody>
                  <a:tcPr horzOverflow="overflow">
                    <a:lnL w="1905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写计数器0</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写计数器1</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写计数器2</a:t>
                      </a:r>
                    </a:p>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写控制字</a:t>
                      </a:r>
                    </a:p>
                  </a:txBody>
                  <a:tcPr horzOverflow="overflow">
                    <a:lnL w="1905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FFFF"/>
                    </a:solidFill>
                  </a:tcPr>
                </a:tc>
              </a:tr>
            </a:tbl>
          </a:graphicData>
        </a:graphic>
      </p:graphicFrame>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body" idx="1"/>
          </p:nvPr>
        </p:nvSpPr>
        <p:spPr>
          <a:xfrm>
            <a:off x="533400" y="980728"/>
            <a:ext cx="7999040" cy="5029200"/>
          </a:xfrm>
        </p:spPr>
        <p:txBody>
          <a:bodyPr/>
          <a:lstStyle/>
          <a:p>
            <a:pPr algn="just"/>
            <a:r>
              <a:rPr lang="zh-CN" altLang="en-US" b="0" dirty="0">
                <a:latin typeface="Arial" pitchFamily="34" charset="0"/>
                <a:ea typeface="幼圆" pitchFamily="49" charset="-122"/>
              </a:rPr>
              <a:t>8254内部的每个定时器/计数器通道都</a:t>
            </a:r>
            <a:r>
              <a:rPr lang="zh-CN" altLang="en-US" b="0" dirty="0" smtClean="0">
                <a:latin typeface="Arial" pitchFamily="34" charset="0"/>
                <a:ea typeface="幼圆" pitchFamily="49" charset="-122"/>
              </a:rPr>
              <a:t>有</a:t>
            </a:r>
            <a:r>
              <a:rPr lang="en-US" altLang="zh-CN" dirty="0"/>
              <a:t>6</a:t>
            </a:r>
            <a:r>
              <a:rPr lang="zh-CN" altLang="en-US" dirty="0"/>
              <a:t>种</a:t>
            </a:r>
            <a:r>
              <a:rPr lang="zh-CN" altLang="en-US" b="0" dirty="0">
                <a:latin typeface="Arial" pitchFamily="34" charset="0"/>
                <a:ea typeface="幼圆" pitchFamily="49" charset="-122"/>
              </a:rPr>
              <a:t>可编程选择的工作方式，分别用作</a:t>
            </a:r>
            <a:r>
              <a:rPr lang="zh-CN" altLang="en-US" dirty="0">
                <a:solidFill>
                  <a:srgbClr val="0000CC"/>
                </a:solidFill>
                <a:latin typeface="Arial" pitchFamily="34" charset="0"/>
                <a:ea typeface="幼圆" pitchFamily="49" charset="-122"/>
              </a:rPr>
              <a:t>定时器、计数器、单稳态触发器</a:t>
            </a:r>
            <a:r>
              <a:rPr lang="zh-CN" altLang="en-US" b="0" dirty="0">
                <a:solidFill>
                  <a:srgbClr val="000000"/>
                </a:solidFill>
                <a:latin typeface="Arial" pitchFamily="34" charset="0"/>
                <a:ea typeface="幼圆" pitchFamily="49" charset="-122"/>
              </a:rPr>
              <a:t>。 </a:t>
            </a:r>
          </a:p>
          <a:p>
            <a:pPr algn="just"/>
            <a:r>
              <a:rPr lang="zh-CN" altLang="en-US" b="0" dirty="0">
                <a:latin typeface="Arial" pitchFamily="34" charset="0"/>
                <a:ea typeface="幼圆" pitchFamily="49" charset="-122"/>
              </a:rPr>
              <a:t>熟悉每种工作方式的</a:t>
            </a:r>
            <a:r>
              <a:rPr lang="zh-CN" altLang="en-US" b="0" dirty="0" smtClean="0">
                <a:latin typeface="Arial" pitchFamily="34" charset="0"/>
                <a:ea typeface="幼圆" pitchFamily="49" charset="-122"/>
              </a:rPr>
              <a:t>特点，才能</a:t>
            </a:r>
            <a:r>
              <a:rPr lang="zh-CN" altLang="en-US" b="0" dirty="0">
                <a:latin typeface="Arial" pitchFamily="34" charset="0"/>
                <a:ea typeface="幼圆" pitchFamily="49" charset="-122"/>
              </a:rPr>
              <a:t>根据实际</a:t>
            </a:r>
            <a:r>
              <a:rPr lang="zh-CN" altLang="en-US" b="0" dirty="0" smtClean="0">
                <a:latin typeface="Arial" pitchFamily="34" charset="0"/>
                <a:ea typeface="幼圆" pitchFamily="49" charset="-122"/>
              </a:rPr>
              <a:t>应用需求选择</a:t>
            </a:r>
            <a:r>
              <a:rPr lang="zh-CN" altLang="en-US" b="0" dirty="0">
                <a:latin typeface="Arial" pitchFamily="34" charset="0"/>
                <a:ea typeface="幼圆" pitchFamily="49" charset="-122"/>
              </a:rPr>
              <a:t>正确的工作方式。</a:t>
            </a:r>
            <a:endParaRPr lang="en-US" altLang="zh-CN" b="0" dirty="0">
              <a:latin typeface="Arial" pitchFamily="34" charset="0"/>
              <a:ea typeface="幼圆" pitchFamily="49" charset="-122"/>
            </a:endParaRPr>
          </a:p>
        </p:txBody>
      </p:sp>
      <p:sp>
        <p:nvSpPr>
          <p:cNvPr id="1224708" name="Text Box 4"/>
          <p:cNvSpPr txBox="1">
            <a:spLocks noChangeArrowheads="1"/>
          </p:cNvSpPr>
          <p:nvPr/>
        </p:nvSpPr>
        <p:spPr bwMode="auto">
          <a:xfrm>
            <a:off x="468312" y="173584"/>
            <a:ext cx="3887663" cy="5191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nchor="b"/>
          <a:lstStyle>
            <a:lvl1pPr algn="l">
              <a:spcBef>
                <a:spcPct val="0"/>
              </a:spcBef>
              <a:spcAft>
                <a:spcPct val="0"/>
              </a:spcAft>
              <a:defRPr kumimoji="1" sz="2400">
                <a:solidFill>
                  <a:schemeClr val="tx1"/>
                </a:solidFill>
                <a:latin typeface="Times New Roman" pitchFamily="18" charset="0"/>
                <a:ea typeface="宋体" pitchFamily="2" charset="-122"/>
              </a:defRPr>
            </a:lvl1pPr>
            <a:lvl2pPr algn="l">
              <a:spcBef>
                <a:spcPct val="0"/>
              </a:spcBef>
              <a:spcAft>
                <a:spcPct val="0"/>
              </a:spcAft>
              <a:defRPr kumimoji="1" sz="2400">
                <a:solidFill>
                  <a:schemeClr val="tx1"/>
                </a:solidFill>
                <a:latin typeface="Times New Roman" pitchFamily="18" charset="0"/>
                <a:ea typeface="宋体" pitchFamily="2" charset="-122"/>
              </a:defRPr>
            </a:lvl2pPr>
            <a:lvl3pPr algn="l">
              <a:spcBef>
                <a:spcPct val="0"/>
              </a:spcBef>
              <a:spcAft>
                <a:spcPct val="0"/>
              </a:spcAft>
              <a:defRPr kumimoji="1" sz="2400">
                <a:solidFill>
                  <a:schemeClr val="tx1"/>
                </a:solidFill>
                <a:latin typeface="Times New Roman" pitchFamily="18" charset="0"/>
                <a:ea typeface="宋体" pitchFamily="2" charset="-122"/>
              </a:defRPr>
            </a:lvl3pPr>
            <a:lvl4pPr algn="l">
              <a:spcBef>
                <a:spcPct val="0"/>
              </a:spcBef>
              <a:spcAft>
                <a:spcPct val="0"/>
              </a:spcAft>
              <a:defRPr kumimoji="1" sz="2400">
                <a:solidFill>
                  <a:schemeClr val="tx1"/>
                </a:solidFill>
                <a:latin typeface="Times New Roman" pitchFamily="18" charset="0"/>
                <a:ea typeface="宋体" pitchFamily="2" charset="-122"/>
              </a:defRPr>
            </a:lvl4pPr>
            <a:lvl5pPr algn="l">
              <a:spcBef>
                <a:spcPct val="0"/>
              </a:spcBef>
              <a:spcAft>
                <a:spcPct val="0"/>
              </a:spcAft>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00000"/>
              </a:lnSpc>
              <a:buClrTx/>
              <a:buSzTx/>
              <a:buFontTx/>
              <a:buNone/>
            </a:pPr>
            <a:r>
              <a:rPr kumimoji="0" lang="en-US" altLang="zh-CN" sz="2800" b="0" dirty="0" smtClean="0">
                <a:solidFill>
                  <a:srgbClr val="0000CC"/>
                </a:solidFill>
                <a:latin typeface="Arial" pitchFamily="34" charset="0"/>
                <a:ea typeface="幼圆" pitchFamily="49" charset="-122"/>
                <a:cs typeface="Arial" pitchFamily="34" charset="0"/>
              </a:rPr>
              <a:t>8.1.2</a:t>
            </a:r>
            <a:r>
              <a:rPr kumimoji="0" lang="zh-CN" altLang="en-US" sz="2800" b="0" dirty="0" smtClean="0">
                <a:solidFill>
                  <a:srgbClr val="0000CC"/>
                </a:solidFill>
                <a:latin typeface="Arial" pitchFamily="34" charset="0"/>
                <a:ea typeface="幼圆" pitchFamily="49" charset="-122"/>
                <a:cs typeface="Arial" pitchFamily="34" charset="0"/>
              </a:rPr>
              <a:t>  </a:t>
            </a:r>
            <a:r>
              <a:rPr kumimoji="0" lang="zh-CN" altLang="en-US" sz="2800" b="0" dirty="0">
                <a:solidFill>
                  <a:srgbClr val="0000CC"/>
                </a:solidFill>
                <a:latin typeface="Arial" pitchFamily="34" charset="0"/>
                <a:ea typeface="幼圆" pitchFamily="49" charset="-122"/>
                <a:cs typeface="Arial" pitchFamily="34" charset="0"/>
              </a:rPr>
              <a:t>8254的工作方式</a:t>
            </a:r>
          </a:p>
        </p:txBody>
      </p:sp>
    </p:spTree>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467544" y="130175"/>
            <a:ext cx="6324600" cy="533400"/>
          </a:xfrm>
        </p:spPr>
        <p:txBody>
          <a:bodyPr/>
          <a:lstStyle/>
          <a:p>
            <a:r>
              <a:rPr lang="en-US" altLang="zh-CN" dirty="0" smtClean="0"/>
              <a:t>8.0 </a:t>
            </a:r>
            <a:r>
              <a:rPr lang="zh-CN" altLang="en-US" dirty="0" smtClean="0"/>
              <a:t>定时</a:t>
            </a:r>
            <a:r>
              <a:rPr lang="zh-CN" altLang="en-US" dirty="0"/>
              <a:t>与计数技术概述</a:t>
            </a:r>
          </a:p>
        </p:txBody>
      </p:sp>
      <p:sp>
        <p:nvSpPr>
          <p:cNvPr id="1464323" name="Rectangle 3"/>
          <p:cNvSpPr>
            <a:spLocks noGrp="1" noChangeArrowheads="1"/>
          </p:cNvSpPr>
          <p:nvPr>
            <p:ph type="body" idx="1"/>
          </p:nvPr>
        </p:nvSpPr>
        <p:spPr>
          <a:xfrm>
            <a:off x="467544" y="980729"/>
            <a:ext cx="8066088" cy="3744416"/>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76200" cmpd="tri">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635A55"/>
                  </a:outerShdw>
                </a:effectLst>
              </a14:hiddenEffects>
            </a:ext>
          </a:extLst>
        </p:spPr>
        <p:txBody>
          <a:bodyPr/>
          <a:lstStyle/>
          <a:p>
            <a:pPr marL="450850" indent="-450850" algn="just">
              <a:buClr>
                <a:srgbClr val="0000FF"/>
              </a:buClr>
              <a:buSzPct val="100000"/>
              <a:buFont typeface="Wingdings" pitchFamily="2" charset="2"/>
              <a:buChar char="²"/>
            </a:pPr>
            <a:r>
              <a:rPr lang="zh-CN" altLang="en-US" b="0" dirty="0">
                <a:latin typeface="幼圆" pitchFamily="49" charset="-122"/>
              </a:rPr>
              <a:t>计算机系统中经常要用到</a:t>
            </a:r>
            <a:r>
              <a:rPr lang="zh-CN" altLang="en-US" b="0" dirty="0">
                <a:solidFill>
                  <a:srgbClr val="0000CC"/>
                </a:solidFill>
                <a:latin typeface="幼圆" pitchFamily="49" charset="-122"/>
              </a:rPr>
              <a:t>定时</a:t>
            </a:r>
            <a:r>
              <a:rPr lang="zh-CN" altLang="en-US" b="0" dirty="0" smtClean="0">
                <a:latin typeface="幼圆" pitchFamily="49" charset="-122"/>
              </a:rPr>
              <a:t>信号</a:t>
            </a:r>
            <a:endParaRPr lang="en-US" altLang="zh-CN" dirty="0">
              <a:latin typeface="幼圆" pitchFamily="49" charset="-122"/>
            </a:endParaRPr>
          </a:p>
          <a:p>
            <a:pPr algn="just">
              <a:spcBef>
                <a:spcPts val="600"/>
              </a:spcBef>
              <a:buClr>
                <a:srgbClr val="0000FF"/>
              </a:buClr>
              <a:buSzPct val="100000"/>
            </a:pPr>
            <a:r>
              <a:rPr lang="zh-CN" altLang="en-US" b="0" dirty="0" smtClean="0">
                <a:latin typeface="幼圆" pitchFamily="49" charset="-122"/>
              </a:rPr>
              <a:t>   如</a:t>
            </a:r>
            <a:r>
              <a:rPr lang="zh-CN" altLang="en-US" b="0" dirty="0">
                <a:latin typeface="幼圆" pitchFamily="49" charset="-122"/>
              </a:rPr>
              <a:t>定时检测、定时扫描和时钟定时</a:t>
            </a:r>
            <a:r>
              <a:rPr lang="zh-CN" altLang="en-US" b="0" dirty="0" smtClean="0">
                <a:latin typeface="幼圆" pitchFamily="49" charset="-122"/>
              </a:rPr>
              <a:t>等；</a:t>
            </a:r>
            <a:endParaRPr lang="zh-CN" altLang="en-US" b="0" dirty="0">
              <a:latin typeface="幼圆" pitchFamily="49" charset="-122"/>
            </a:endParaRPr>
          </a:p>
          <a:p>
            <a:pPr marL="457200" indent="-457200" algn="just">
              <a:buClr>
                <a:srgbClr val="0000FF"/>
              </a:buClr>
              <a:buSzPct val="100000"/>
              <a:buFont typeface="Wingdings" pitchFamily="2" charset="2"/>
              <a:buChar char="²"/>
            </a:pPr>
            <a:r>
              <a:rPr lang="zh-CN" altLang="en-US" dirty="0">
                <a:latin typeface="幼圆" pitchFamily="49" charset="-122"/>
              </a:rPr>
              <a:t>许多场合还需要对脉冲信号进行</a:t>
            </a:r>
            <a:r>
              <a:rPr lang="zh-CN" altLang="en-US" dirty="0" smtClean="0">
                <a:latin typeface="幼圆" pitchFamily="49" charset="-122"/>
              </a:rPr>
              <a:t>计数</a:t>
            </a:r>
            <a:endParaRPr lang="en-US" altLang="zh-CN" dirty="0" smtClean="0">
              <a:latin typeface="幼圆" pitchFamily="49" charset="-122"/>
            </a:endParaRPr>
          </a:p>
          <a:p>
            <a:pPr marL="439738" indent="-439738" algn="just">
              <a:spcBef>
                <a:spcPts val="600"/>
              </a:spcBef>
              <a:buClr>
                <a:srgbClr val="0000FF"/>
              </a:buClr>
              <a:buSzPct val="100000"/>
            </a:pPr>
            <a:r>
              <a:rPr lang="zh-CN" altLang="en-US" dirty="0" smtClean="0">
                <a:latin typeface="幼圆" pitchFamily="49" charset="-122"/>
              </a:rPr>
              <a:t>   例如</a:t>
            </a:r>
            <a:r>
              <a:rPr lang="zh-CN" altLang="en-US" dirty="0">
                <a:latin typeface="幼圆" pitchFamily="49" charset="-122"/>
              </a:rPr>
              <a:t>，产品包装流水线上对产品计数，将若干个小包装组合为大的</a:t>
            </a:r>
            <a:r>
              <a:rPr lang="zh-CN" altLang="en-US" dirty="0">
                <a:latin typeface="幼圆" pitchFamily="49" charset="-122"/>
                <a:hlinkClick r:id="rId2" action="ppaction://hlinksldjump"/>
              </a:rPr>
              <a:t>出厂包装</a:t>
            </a:r>
            <a:r>
              <a:rPr lang="zh-CN" altLang="en-US" dirty="0">
                <a:latin typeface="幼圆" pitchFamily="49" charset="-122"/>
              </a:rPr>
              <a:t>。</a:t>
            </a:r>
          </a:p>
          <a:p>
            <a:pPr marL="457200" indent="-457200" algn="just">
              <a:buClr>
                <a:srgbClr val="0000FF"/>
              </a:buClr>
              <a:buSzPct val="100000"/>
              <a:buFont typeface="Wingdings" pitchFamily="2" charset="2"/>
              <a:buChar char="²"/>
            </a:pPr>
            <a:r>
              <a:rPr lang="zh-CN" altLang="en-US" dirty="0">
                <a:latin typeface="幼圆" pitchFamily="49" charset="-122"/>
              </a:rPr>
              <a:t>计数器与定时器的工作方式有不少相似之处，可以通过设计，</a:t>
            </a:r>
            <a:r>
              <a:rPr lang="zh-CN" altLang="en-US" dirty="0" smtClean="0">
                <a:latin typeface="幼圆" pitchFamily="49" charset="-122"/>
              </a:rPr>
              <a:t>用同一</a:t>
            </a:r>
            <a:r>
              <a:rPr lang="zh-CN" altLang="en-US" dirty="0">
                <a:latin typeface="幼圆" pitchFamily="49" charset="-122"/>
              </a:rPr>
              <a:t>个电路实现定时器和计数器的功能。</a:t>
            </a:r>
          </a:p>
        </p:txBody>
      </p:sp>
      <p:sp>
        <p:nvSpPr>
          <p:cNvPr id="2" name="圆角矩形 1"/>
          <p:cNvSpPr/>
          <p:nvPr/>
        </p:nvSpPr>
        <p:spPr bwMode="auto">
          <a:xfrm>
            <a:off x="4355976" y="1028575"/>
            <a:ext cx="1224136" cy="442674"/>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algn="just" eaLnBrk="0" hangingPunct="0">
              <a:lnSpc>
                <a:spcPct val="100000"/>
              </a:lnSpc>
              <a:spcBef>
                <a:spcPct val="20000"/>
              </a:spcBef>
              <a:spcAft>
                <a:spcPct val="0"/>
              </a:spcAft>
              <a:buClrTx/>
              <a:buSzTx/>
            </a:pPr>
            <a:endParaRPr lang="zh-CN" altLang="en-US" sz="2000" b="0" kern="0" dirty="0">
              <a:solidFill>
                <a:srgbClr val="FF0000"/>
              </a:solidFill>
              <a:latin typeface="Arial"/>
              <a:ea typeface="幼圆"/>
            </a:endParaRPr>
          </a:p>
        </p:txBody>
      </p:sp>
      <p:sp>
        <p:nvSpPr>
          <p:cNvPr id="5" name="圆角矩形 4"/>
          <p:cNvSpPr/>
          <p:nvPr/>
        </p:nvSpPr>
        <p:spPr bwMode="auto">
          <a:xfrm>
            <a:off x="5292080" y="2204864"/>
            <a:ext cx="720080" cy="442674"/>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algn="just" eaLnBrk="0" hangingPunct="0">
              <a:lnSpc>
                <a:spcPct val="100000"/>
              </a:lnSpc>
              <a:spcBef>
                <a:spcPct val="20000"/>
              </a:spcBef>
              <a:spcAft>
                <a:spcPct val="0"/>
              </a:spcAft>
              <a:buClrTx/>
              <a:buSzTx/>
            </a:pPr>
            <a:endParaRPr lang="zh-CN" altLang="en-US" sz="2000" b="0" kern="0" dirty="0">
              <a:solidFill>
                <a:srgbClr val="FF0000"/>
              </a:solidFill>
              <a:latin typeface="Arial"/>
              <a:ea typeface="幼圆"/>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64323">
                                            <p:txEl>
                                              <p:pRg st="0" end="0"/>
                                            </p:txEl>
                                          </p:spTgt>
                                        </p:tgtEl>
                                        <p:attrNameLst>
                                          <p:attrName>style.visibility</p:attrName>
                                        </p:attrNameLst>
                                      </p:cBhvr>
                                      <p:to>
                                        <p:strVal val="visible"/>
                                      </p:to>
                                    </p:set>
                                    <p:animEffect transition="in" filter="randombar(horizontal)">
                                      <p:cBhvr>
                                        <p:cTn id="7" dur="500"/>
                                        <p:tgtEl>
                                          <p:spTgt spid="146432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64323">
                                            <p:txEl>
                                              <p:pRg st="1" end="1"/>
                                            </p:txEl>
                                          </p:spTgt>
                                        </p:tgtEl>
                                        <p:attrNameLst>
                                          <p:attrName>style.visibility</p:attrName>
                                        </p:attrNameLst>
                                      </p:cBhvr>
                                      <p:to>
                                        <p:strVal val="visible"/>
                                      </p:to>
                                    </p:set>
                                    <p:animEffect transition="in" filter="randombar(horizontal)">
                                      <p:cBhvr>
                                        <p:cTn id="10" dur="500"/>
                                        <p:tgtEl>
                                          <p:spTgt spid="1464323">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464323">
                                            <p:txEl>
                                              <p:pRg st="2" end="2"/>
                                            </p:txEl>
                                          </p:spTgt>
                                        </p:tgtEl>
                                        <p:attrNameLst>
                                          <p:attrName>style.visibility</p:attrName>
                                        </p:attrNameLst>
                                      </p:cBhvr>
                                      <p:to>
                                        <p:strVal val="visible"/>
                                      </p:to>
                                    </p:set>
                                    <p:animEffect transition="in" filter="randombar(horizontal)">
                                      <p:cBhvr>
                                        <p:cTn id="18" dur="500"/>
                                        <p:tgtEl>
                                          <p:spTgt spid="1464323">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464323">
                                            <p:txEl>
                                              <p:pRg st="3" end="3"/>
                                            </p:txEl>
                                          </p:spTgt>
                                        </p:tgtEl>
                                        <p:attrNameLst>
                                          <p:attrName>style.visibility</p:attrName>
                                        </p:attrNameLst>
                                      </p:cBhvr>
                                      <p:to>
                                        <p:strVal val="visible"/>
                                      </p:to>
                                    </p:set>
                                    <p:animEffect transition="in" filter="randombar(horizontal)">
                                      <p:cBhvr>
                                        <p:cTn id="21" dur="500"/>
                                        <p:tgtEl>
                                          <p:spTgt spid="1464323">
                                            <p:txEl>
                                              <p:pRg st="3" end="3"/>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464323">
                                            <p:txEl>
                                              <p:pRg st="4" end="4"/>
                                            </p:txEl>
                                          </p:spTgt>
                                        </p:tgtEl>
                                        <p:attrNameLst>
                                          <p:attrName>style.visibility</p:attrName>
                                        </p:attrNameLst>
                                      </p:cBhvr>
                                      <p:to>
                                        <p:strVal val="visible"/>
                                      </p:to>
                                    </p:set>
                                    <p:animEffect transition="in" filter="randombar(horizontal)">
                                      <p:cBhvr>
                                        <p:cTn id="29" dur="500"/>
                                        <p:tgtEl>
                                          <p:spTgt spid="146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23" grpId="0" uiExpand="1" build="p"/>
      <p:bldP spid="2"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44"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1635"/>
            <a:ext cx="6705600" cy="4465637"/>
          </a:xfrm>
          <a:prstGeom prst="rect">
            <a:avLst/>
          </a:prstGeom>
          <a:noFill/>
          <a:extLst>
            <a:ext uri="{909E8E84-426E-40DD-AFC4-6F175D3DCCD1}">
              <a14:hiddenFill xmlns:a14="http://schemas.microsoft.com/office/drawing/2010/main">
                <a:solidFill>
                  <a:srgbClr val="FFFFFF"/>
                </a:solidFill>
              </a14:hiddenFill>
            </a:ext>
          </a:extLst>
        </p:spPr>
      </p:pic>
      <p:sp>
        <p:nvSpPr>
          <p:cNvPr id="1495042" name="Rectangle 2"/>
          <p:cNvSpPr>
            <a:spLocks noGrp="1" noChangeArrowheads="1"/>
          </p:cNvSpPr>
          <p:nvPr>
            <p:ph type="title"/>
          </p:nvPr>
        </p:nvSpPr>
        <p:spPr/>
        <p:txBody>
          <a:bodyPr/>
          <a:lstStyle/>
          <a:p>
            <a:r>
              <a:rPr lang="en-US" altLang="zh-CN" dirty="0"/>
              <a:t>8.1.2</a:t>
            </a:r>
            <a:r>
              <a:rPr lang="zh-CN" altLang="en-US" b="0" dirty="0" smtClean="0"/>
              <a:t>  </a:t>
            </a:r>
            <a:r>
              <a:rPr lang="zh-CN" altLang="en-US" b="0" dirty="0"/>
              <a:t>8254的工作方式</a:t>
            </a:r>
          </a:p>
        </p:txBody>
      </p:sp>
      <p:sp>
        <p:nvSpPr>
          <p:cNvPr id="1495043" name="Rectangle 3"/>
          <p:cNvSpPr>
            <a:spLocks noGrp="1" noChangeArrowheads="1"/>
          </p:cNvSpPr>
          <p:nvPr>
            <p:ph type="body" idx="1"/>
          </p:nvPr>
        </p:nvSpPr>
        <p:spPr>
          <a:xfrm>
            <a:off x="467544" y="980728"/>
            <a:ext cx="8680450" cy="533400"/>
          </a:xfrm>
        </p:spPr>
        <p:txBody>
          <a:bodyPr/>
          <a:lstStyle/>
          <a:p>
            <a:pPr algn="just"/>
            <a:r>
              <a:rPr lang="zh-CN" altLang="en-US" dirty="0"/>
              <a:t>1. 方式0 － 事件</a:t>
            </a:r>
            <a:r>
              <a:rPr lang="zh-CN" altLang="en-US" dirty="0" smtClean="0"/>
              <a:t>计数器</a:t>
            </a:r>
            <a:endParaRPr lang="zh-CN" altLang="en-US" b="0" dirty="0"/>
          </a:p>
        </p:txBody>
      </p:sp>
      <p:sp>
        <p:nvSpPr>
          <p:cNvPr id="1495048" name="Oval 8">
            <a:hlinkClick r:id="rId3" action="ppaction://hlinksldjump"/>
          </p:cNvPr>
          <p:cNvSpPr>
            <a:spLocks noChangeArrowheads="1"/>
          </p:cNvSpPr>
          <p:nvPr/>
        </p:nvSpPr>
        <p:spPr bwMode="auto">
          <a:xfrm>
            <a:off x="2155875" y="1724372"/>
            <a:ext cx="1152525" cy="431800"/>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8" name="圆角矩形 7"/>
          <p:cNvSpPr/>
          <p:nvPr/>
        </p:nvSpPr>
        <p:spPr bwMode="auto">
          <a:xfrm>
            <a:off x="899592" y="5678909"/>
            <a:ext cx="6408712" cy="510778"/>
          </a:xfrm>
          <a:prstGeom prst="roundRect">
            <a:avLst/>
          </a:prstGeom>
          <a:noFill/>
          <a:ln w="9525">
            <a:solidFill>
              <a:schemeClr val="accent2"/>
            </a:solidFill>
            <a:round/>
            <a:headEnd/>
            <a:tailEnd/>
          </a:ln>
          <a:effectLst/>
          <a:extLst/>
        </p:spPr>
        <p:txBody>
          <a:bodyPr anchor="ctr"/>
          <a:lstStyle/>
          <a:p>
            <a:pPr marL="209550" indent="-209550" algn="just">
              <a:lnSpc>
                <a:spcPct val="100000"/>
              </a:lnSpc>
              <a:spcBef>
                <a:spcPct val="0"/>
              </a:spcBef>
              <a:spcAft>
                <a:spcPct val="0"/>
              </a:spcAft>
              <a:buClrTx/>
              <a:buSzTx/>
              <a:buFontTx/>
              <a:buBlip>
                <a:blip r:embed="rId4"/>
              </a:buBlip>
            </a:pPr>
            <a:r>
              <a:rPr kumimoji="1" lang="zh-CN" altLang="en-US" b="0" dirty="0">
                <a:solidFill>
                  <a:srgbClr val="000099"/>
                </a:solidFill>
                <a:latin typeface="Arial" pitchFamily="34" charset="0"/>
                <a:ea typeface="幼圆" pitchFamily="49" charset="-122"/>
                <a:cs typeface="Arial" pitchFamily="34" charset="0"/>
              </a:rPr>
              <a:t>软件启动，减</a:t>
            </a:r>
            <a:r>
              <a:rPr kumimoji="1" lang="en-US" altLang="zh-CN" b="0" dirty="0">
                <a:solidFill>
                  <a:srgbClr val="000099"/>
                </a:solidFill>
                <a:latin typeface="Arial" pitchFamily="34" charset="0"/>
                <a:ea typeface="幼圆" pitchFamily="49" charset="-122"/>
                <a:cs typeface="Arial" pitchFamily="34" charset="0"/>
              </a:rPr>
              <a:t>1</a:t>
            </a:r>
            <a:r>
              <a:rPr kumimoji="1" lang="zh-CN" altLang="en-US" b="0" dirty="0">
                <a:solidFill>
                  <a:srgbClr val="000099"/>
                </a:solidFill>
                <a:latin typeface="Arial" pitchFamily="34" charset="0"/>
                <a:ea typeface="幼圆" pitchFamily="49" charset="-122"/>
                <a:cs typeface="Arial" pitchFamily="34" charset="0"/>
              </a:rPr>
              <a:t>计数；没有初值自动重装功能</a:t>
            </a:r>
          </a:p>
        </p:txBody>
      </p:sp>
      <p:sp>
        <p:nvSpPr>
          <p:cNvPr id="3" name="矩形 2"/>
          <p:cNvSpPr/>
          <p:nvPr/>
        </p:nvSpPr>
        <p:spPr>
          <a:xfrm>
            <a:off x="7524328" y="4265488"/>
            <a:ext cx="1188132" cy="1421928"/>
          </a:xfrm>
          <a:prstGeom prst="rect">
            <a:avLst/>
          </a:prstGeom>
        </p:spPr>
        <p:txBody>
          <a:bodyPr wrap="square">
            <a:spAutoFit/>
          </a:bodyPr>
          <a:lstStyle/>
          <a:p>
            <a:pPr algn="just"/>
            <a:r>
              <a:rPr lang="zh-CN" altLang="en-US" b="0" dirty="0">
                <a:solidFill>
                  <a:srgbClr val="0000CC"/>
                </a:solidFill>
                <a:latin typeface="Arial" pitchFamily="34" charset="0"/>
                <a:ea typeface="幼圆" pitchFamily="49" charset="-122"/>
                <a:cs typeface="Arial" pitchFamily="34" charset="0"/>
              </a:rPr>
              <a:t>计数结束</a:t>
            </a:r>
            <a:r>
              <a:rPr lang="en-US" altLang="zh-CN" b="0" dirty="0">
                <a:solidFill>
                  <a:srgbClr val="0000CC"/>
                </a:solidFill>
                <a:latin typeface="Arial" pitchFamily="34" charset="0"/>
                <a:ea typeface="幼圆" pitchFamily="49" charset="-122"/>
                <a:cs typeface="Arial" pitchFamily="34" charset="0"/>
              </a:rPr>
              <a:t>OUT</a:t>
            </a:r>
            <a:r>
              <a:rPr lang="zh-CN" altLang="en-US" b="0" dirty="0">
                <a:solidFill>
                  <a:srgbClr val="0000CC"/>
                </a:solidFill>
                <a:latin typeface="Arial" pitchFamily="34" charset="0"/>
                <a:ea typeface="幼圆" pitchFamily="49" charset="-122"/>
                <a:cs typeface="Arial" pitchFamily="34" charset="0"/>
              </a:rPr>
              <a:t>输出高电平</a:t>
            </a:r>
          </a:p>
        </p:txBody>
      </p:sp>
      <p:pic>
        <p:nvPicPr>
          <p:cNvPr id="1440770" name="Picture 2">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8524" y="4581128"/>
            <a:ext cx="271463" cy="426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7" name="Rectangle 5"/>
          <p:cNvSpPr>
            <a:spLocks noChangeArrowheads="1"/>
          </p:cNvSpPr>
          <p:nvPr/>
        </p:nvSpPr>
        <p:spPr bwMode="auto">
          <a:xfrm>
            <a:off x="467544" y="159296"/>
            <a:ext cx="784887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b="0" dirty="0">
                <a:solidFill>
                  <a:srgbClr val="0000CC"/>
                </a:solidFill>
                <a:latin typeface="Arial" pitchFamily="34" charset="0"/>
                <a:ea typeface="幼圆" pitchFamily="49" charset="-122"/>
                <a:cs typeface="Arial" pitchFamily="34" charset="0"/>
              </a:rPr>
              <a:t>1. 方式0 － 事件计数器</a:t>
            </a:r>
          </a:p>
        </p:txBody>
      </p:sp>
      <p:pic>
        <p:nvPicPr>
          <p:cNvPr id="1707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4038219" cy="2196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439415" y="3387626"/>
            <a:ext cx="8544452" cy="2503473"/>
            <a:chOff x="439415" y="3387626"/>
            <a:chExt cx="8544452" cy="2503473"/>
          </a:xfrm>
        </p:grpSpPr>
        <p:pic>
          <p:nvPicPr>
            <p:cNvPr id="1707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3429000"/>
              <a:ext cx="3924436" cy="246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70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763" y="3429000"/>
              <a:ext cx="4478104" cy="246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69798" name="Oval 6"/>
            <p:cNvSpPr>
              <a:spLocks noChangeArrowheads="1"/>
            </p:cNvSpPr>
            <p:nvPr/>
          </p:nvSpPr>
          <p:spPr bwMode="auto">
            <a:xfrm>
              <a:off x="439415" y="4447324"/>
              <a:ext cx="576262" cy="288925"/>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569799" name="Oval 7"/>
            <p:cNvSpPr>
              <a:spLocks noChangeArrowheads="1"/>
            </p:cNvSpPr>
            <p:nvPr/>
          </p:nvSpPr>
          <p:spPr bwMode="auto">
            <a:xfrm>
              <a:off x="7063705" y="3387626"/>
              <a:ext cx="576262" cy="288925"/>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grpSp>
    </p:spTree>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514" name="Rectangle 2"/>
          <p:cNvSpPr>
            <a:spLocks noGrp="1" noChangeArrowheads="1"/>
          </p:cNvSpPr>
          <p:nvPr>
            <p:ph type="title"/>
          </p:nvPr>
        </p:nvSpPr>
        <p:spPr>
          <a:xfrm>
            <a:off x="467544" y="120650"/>
            <a:ext cx="6324600" cy="533400"/>
          </a:xfrm>
        </p:spPr>
        <p:txBody>
          <a:bodyPr/>
          <a:lstStyle/>
          <a:p>
            <a:r>
              <a:rPr lang="zh-CN" altLang="en-US" dirty="0" smtClean="0">
                <a:solidFill>
                  <a:srgbClr val="0000CC"/>
                </a:solidFill>
              </a:rPr>
              <a:t>实验探究  计数</a:t>
            </a:r>
            <a:r>
              <a:rPr lang="zh-CN" altLang="en-US" dirty="0">
                <a:solidFill>
                  <a:srgbClr val="0000CC"/>
                </a:solidFill>
              </a:rPr>
              <a:t>开始的时刻</a:t>
            </a:r>
          </a:p>
        </p:txBody>
      </p:sp>
      <p:sp>
        <p:nvSpPr>
          <p:cNvPr id="1472515" name="Rectangle 3"/>
          <p:cNvSpPr>
            <a:spLocks noGrp="1" noChangeArrowheads="1"/>
          </p:cNvSpPr>
          <p:nvPr>
            <p:ph type="body" idx="1"/>
          </p:nvPr>
        </p:nvSpPr>
        <p:spPr>
          <a:xfrm>
            <a:off x="467940" y="980728"/>
            <a:ext cx="8064500" cy="3998019"/>
          </a:xfrm>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cmpd="tri">
                <a:solidFill>
                  <a:srgbClr val="336600"/>
                </a:solidFill>
                <a:miter lim="800000"/>
                <a:headEnd/>
                <a:tailEnd/>
              </a14:hiddenLine>
            </a:ext>
          </a:extLst>
        </p:spPr>
        <p:txBody>
          <a:bodyPr/>
          <a:lstStyle/>
          <a:p>
            <a:pPr>
              <a:spcBef>
                <a:spcPts val="1800"/>
              </a:spcBef>
            </a:pPr>
            <a:r>
              <a:rPr lang="zh-CN" altLang="en-US" b="0" dirty="0" smtClean="0"/>
              <a:t>处理器写入8254的计数初值只是写入了</a:t>
            </a:r>
            <a:r>
              <a:rPr lang="zh-CN" altLang="en-US" b="0" dirty="0" smtClean="0">
                <a:hlinkClick r:id="rId2" action="ppaction://hlinksldjump"/>
              </a:rPr>
              <a:t>初值寄存器</a:t>
            </a:r>
            <a:r>
              <a:rPr lang="zh-CN" altLang="en-US" b="0" dirty="0" smtClean="0"/>
              <a:t>，之后到来的第一个</a:t>
            </a:r>
            <a:r>
              <a:rPr lang="en-US" altLang="zh-CN" b="0" dirty="0" smtClean="0"/>
              <a:t>CLK</a:t>
            </a:r>
            <a:r>
              <a:rPr lang="zh-CN" altLang="en-US" b="0" dirty="0" smtClean="0"/>
              <a:t>输入脉冲才将</a:t>
            </a:r>
            <a:r>
              <a:rPr lang="zh-CN" altLang="en-US" dirty="0"/>
              <a:t>计数</a:t>
            </a:r>
            <a:r>
              <a:rPr lang="zh-CN" altLang="en-US" b="0" dirty="0" smtClean="0"/>
              <a:t>初值送到减1</a:t>
            </a:r>
            <a:r>
              <a:rPr lang="zh-CN" altLang="en-US" dirty="0" smtClean="0"/>
              <a:t>计数器</a:t>
            </a:r>
            <a:r>
              <a:rPr lang="en-US" altLang="zh-CN" dirty="0" smtClean="0"/>
              <a:t>(</a:t>
            </a:r>
            <a:r>
              <a:rPr lang="zh-CN" altLang="en-US" dirty="0" smtClean="0"/>
              <a:t>该脉冲需先由低电平变高，再由高变低</a:t>
            </a:r>
            <a:r>
              <a:rPr lang="en-US" altLang="zh-CN" dirty="0" smtClean="0"/>
              <a:t>)</a:t>
            </a:r>
            <a:r>
              <a:rPr lang="zh-CN" altLang="en-US" dirty="0" smtClean="0"/>
              <a:t>。</a:t>
            </a:r>
            <a:endParaRPr lang="zh-CN" altLang="en-US" b="0" dirty="0" smtClean="0"/>
          </a:p>
          <a:p>
            <a:pPr marL="628650" indent="-628650"/>
            <a:r>
              <a:rPr lang="zh-CN" altLang="en-US" b="0" dirty="0" smtClean="0"/>
              <a:t>从</a:t>
            </a:r>
            <a:r>
              <a:rPr lang="zh-CN" altLang="en-US" b="0" dirty="0"/>
              <a:t>第二个</a:t>
            </a:r>
            <a:r>
              <a:rPr lang="en-US" altLang="zh-CN" b="0" dirty="0"/>
              <a:t>CLK</a:t>
            </a:r>
            <a:r>
              <a:rPr lang="zh-CN" altLang="en-US" b="0" dirty="0"/>
              <a:t>信号的下降沿，计数器才真正开始减1计数。</a:t>
            </a:r>
          </a:p>
        </p:txBody>
      </p:sp>
      <p:pic>
        <p:nvPicPr>
          <p:cNvPr id="17039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668" y="3284984"/>
            <a:ext cx="4695184" cy="2686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p:nvPr>
        </p:nvSpPr>
        <p:spPr>
          <a:xfrm>
            <a:off x="467544" y="116632"/>
            <a:ext cx="6324600" cy="533400"/>
          </a:xfrm>
        </p:spPr>
        <p:txBody>
          <a:bodyPr/>
          <a:lstStyle/>
          <a:p>
            <a:r>
              <a:rPr lang="zh-CN" altLang="en-US" sz="2400" dirty="0" smtClean="0"/>
              <a:t>方式</a:t>
            </a:r>
            <a:r>
              <a:rPr lang="en-US" altLang="zh-CN" sz="2400" dirty="0" smtClean="0"/>
              <a:t>0</a:t>
            </a:r>
            <a:r>
              <a:rPr lang="zh-CN" altLang="en-US" sz="2400" dirty="0" smtClean="0"/>
              <a:t>的波形  </a:t>
            </a:r>
            <a:r>
              <a:rPr lang="en-US" altLang="zh-CN" sz="2400" dirty="0" smtClean="0"/>
              <a:t>1</a:t>
            </a:r>
            <a:endParaRPr lang="zh-CN" altLang="en-US" sz="24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191" y="981075"/>
            <a:ext cx="751522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4067944" y="4077072"/>
            <a:ext cx="359421" cy="424732"/>
          </a:xfrm>
          <a:prstGeom prst="rect">
            <a:avLst/>
          </a:prstGeom>
          <a:noFill/>
        </p:spPr>
        <p:txBody>
          <a:bodyPr wrap="square" rtlCol="0">
            <a:spAutoFit/>
          </a:bodyPr>
          <a:lstStyle/>
          <a:p>
            <a:r>
              <a:rPr lang="en-US" altLang="zh-CN" dirty="0" smtClean="0">
                <a:solidFill>
                  <a:srgbClr val="FFFF00"/>
                </a:solidFill>
                <a:latin typeface="Arial Unicode MS" pitchFamily="34" charset="-122"/>
                <a:ea typeface="Arial Unicode MS" pitchFamily="34" charset="-122"/>
                <a:cs typeface="Arial Unicode MS" pitchFamily="34" charset="-122"/>
              </a:rPr>
              <a:t>3</a:t>
            </a:r>
            <a:endParaRPr lang="zh-CN" altLang="en-US" dirty="0">
              <a:solidFill>
                <a:srgbClr val="FFFF00"/>
              </a:solidFill>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4932040" y="4077072"/>
            <a:ext cx="359421" cy="424732"/>
          </a:xfrm>
          <a:prstGeom prst="rect">
            <a:avLst/>
          </a:prstGeom>
          <a:noFill/>
        </p:spPr>
        <p:txBody>
          <a:bodyPr wrap="square" rtlCol="0">
            <a:spAutoFit/>
          </a:bodyPr>
          <a:lstStyle/>
          <a:p>
            <a:r>
              <a:rPr lang="en-US" altLang="zh-CN" dirty="0" smtClean="0">
                <a:solidFill>
                  <a:srgbClr val="FFFF00"/>
                </a:solidFill>
                <a:latin typeface="Arial Unicode MS" pitchFamily="34" charset="-122"/>
                <a:ea typeface="Arial Unicode MS" pitchFamily="34" charset="-122"/>
                <a:cs typeface="Arial Unicode MS" pitchFamily="34" charset="-122"/>
              </a:rPr>
              <a:t>2</a:t>
            </a:r>
            <a:endParaRPr lang="zh-CN" altLang="en-US" dirty="0">
              <a:solidFill>
                <a:srgbClr val="FFFF00"/>
              </a:solidFill>
              <a:latin typeface="Arial Unicode MS" pitchFamily="34" charset="-122"/>
              <a:ea typeface="Arial Unicode MS" pitchFamily="34" charset="-122"/>
              <a:cs typeface="Arial Unicode MS" pitchFamily="34" charset="-122"/>
            </a:endParaRPr>
          </a:p>
        </p:txBody>
      </p:sp>
      <p:sp>
        <p:nvSpPr>
          <p:cNvPr id="20" name="TextBox 19"/>
          <p:cNvSpPr txBox="1"/>
          <p:nvPr/>
        </p:nvSpPr>
        <p:spPr>
          <a:xfrm>
            <a:off x="5796136" y="4077072"/>
            <a:ext cx="359421" cy="424732"/>
          </a:xfrm>
          <a:prstGeom prst="rect">
            <a:avLst/>
          </a:prstGeom>
          <a:noFill/>
        </p:spPr>
        <p:txBody>
          <a:bodyPr wrap="square" rtlCol="0">
            <a:spAutoFit/>
          </a:bodyPr>
          <a:lstStyle/>
          <a:p>
            <a:r>
              <a:rPr lang="en-US" altLang="zh-CN" dirty="0" smtClean="0">
                <a:solidFill>
                  <a:srgbClr val="FFFF00"/>
                </a:solidFill>
                <a:latin typeface="Arial Unicode MS" pitchFamily="34" charset="-122"/>
                <a:ea typeface="Arial Unicode MS" pitchFamily="34" charset="-122"/>
                <a:cs typeface="Arial Unicode MS" pitchFamily="34" charset="-122"/>
              </a:rPr>
              <a:t>1</a:t>
            </a:r>
            <a:endParaRPr lang="zh-CN" altLang="en-US" dirty="0">
              <a:solidFill>
                <a:srgbClr val="FFFF00"/>
              </a:solidFill>
              <a:latin typeface="Arial Unicode MS" pitchFamily="34" charset="-122"/>
              <a:ea typeface="Arial Unicode MS" pitchFamily="34" charset="-122"/>
              <a:cs typeface="Arial Unicode MS" pitchFamily="34" charset="-122"/>
            </a:endParaRPr>
          </a:p>
        </p:txBody>
      </p:sp>
      <p:sp>
        <p:nvSpPr>
          <p:cNvPr id="21" name="TextBox 20"/>
          <p:cNvSpPr txBox="1"/>
          <p:nvPr/>
        </p:nvSpPr>
        <p:spPr>
          <a:xfrm>
            <a:off x="6444208" y="4077072"/>
            <a:ext cx="359421" cy="424732"/>
          </a:xfrm>
          <a:prstGeom prst="rect">
            <a:avLst/>
          </a:prstGeom>
          <a:noFill/>
        </p:spPr>
        <p:txBody>
          <a:bodyPr wrap="square" rtlCol="0">
            <a:spAutoFit/>
          </a:bodyPr>
          <a:lstStyle/>
          <a:p>
            <a:r>
              <a:rPr lang="en-US" altLang="zh-CN" dirty="0" smtClean="0">
                <a:solidFill>
                  <a:srgbClr val="FFFF00"/>
                </a:solidFill>
                <a:latin typeface="Arial Unicode MS" pitchFamily="34" charset="-122"/>
                <a:ea typeface="Arial Unicode MS" pitchFamily="34" charset="-122"/>
                <a:cs typeface="Arial Unicode MS" pitchFamily="34" charset="-122"/>
              </a:rPr>
              <a:t>0</a:t>
            </a:r>
            <a:endParaRPr lang="zh-CN" altLang="en-US" dirty="0">
              <a:solidFill>
                <a:srgbClr val="FFFF00"/>
              </a:solidFill>
              <a:latin typeface="Arial Unicode MS" pitchFamily="34" charset="-122"/>
              <a:ea typeface="Arial Unicode MS" pitchFamily="34" charset="-122"/>
              <a:cs typeface="Arial Unicode MS" pitchFamily="34" charset="-122"/>
            </a:endParaRPr>
          </a:p>
        </p:txBody>
      </p:sp>
      <p:sp>
        <p:nvSpPr>
          <p:cNvPr id="4" name="TextBox 3"/>
          <p:cNvSpPr txBox="1"/>
          <p:nvPr/>
        </p:nvSpPr>
        <p:spPr>
          <a:xfrm>
            <a:off x="6623919" y="3625974"/>
            <a:ext cx="1548482" cy="424732"/>
          </a:xfrm>
          <a:prstGeom prst="rect">
            <a:avLst/>
          </a:prstGeom>
          <a:noFill/>
        </p:spPr>
        <p:txBody>
          <a:bodyPr wrap="square" rtlCol="0">
            <a:spAutoFit/>
          </a:bodyPr>
          <a:lstStyle>
            <a:defPPr>
              <a:defRPr lang="en-US"/>
            </a:defPPr>
            <a:lvl1pPr>
              <a:defRPr>
                <a:solidFill>
                  <a:schemeClr val="bg1"/>
                </a:solidFill>
                <a:latin typeface="Arial Unicode MS" pitchFamily="34" charset="-122"/>
                <a:ea typeface="Arial Unicode MS" pitchFamily="34" charset="-122"/>
                <a:cs typeface="Arial Unicode MS" pitchFamily="34" charset="-122"/>
              </a:defRPr>
            </a:lvl1pPr>
          </a:lstStyle>
          <a:p>
            <a:r>
              <a:rPr lang="zh-CN" altLang="en-US" b="0" dirty="0">
                <a:latin typeface="宋体" pitchFamily="2" charset="-122"/>
                <a:ea typeface="宋体" pitchFamily="2" charset="-122"/>
              </a:rPr>
              <a:t>脉冲计数</a:t>
            </a:r>
          </a:p>
        </p:txBody>
      </p:sp>
      <p:sp>
        <p:nvSpPr>
          <p:cNvPr id="23" name="TextBox 22"/>
          <p:cNvSpPr txBox="1"/>
          <p:nvPr/>
        </p:nvSpPr>
        <p:spPr>
          <a:xfrm>
            <a:off x="6626324" y="4062214"/>
            <a:ext cx="1762100" cy="424732"/>
          </a:xfrm>
          <a:prstGeom prst="rect">
            <a:avLst/>
          </a:prstGeom>
          <a:noFill/>
        </p:spPr>
        <p:txBody>
          <a:bodyPr wrap="square" rtlCol="0">
            <a:spAutoFit/>
          </a:bodyPr>
          <a:lstStyle>
            <a:defPPr>
              <a:defRPr lang="en-US"/>
            </a:defPPr>
            <a:lvl1pPr>
              <a:defRPr>
                <a:solidFill>
                  <a:schemeClr val="bg1"/>
                </a:solidFill>
                <a:latin typeface="Arial Unicode MS" pitchFamily="34" charset="-122"/>
                <a:ea typeface="Arial Unicode MS" pitchFamily="34" charset="-122"/>
                <a:cs typeface="Arial Unicode MS" pitchFamily="34" charset="-122"/>
              </a:defRPr>
            </a:lvl1pPr>
          </a:lstStyle>
          <a:p>
            <a:r>
              <a:rPr lang="zh-CN" altLang="en-US" b="0" dirty="0" smtClean="0">
                <a:solidFill>
                  <a:srgbClr val="FFFF00"/>
                </a:solidFill>
                <a:latin typeface="宋体" pitchFamily="2" charset="-122"/>
                <a:ea typeface="宋体" pitchFamily="2" charset="-122"/>
              </a:rPr>
              <a:t>计数值变化</a:t>
            </a:r>
            <a:endParaRPr lang="zh-CN" altLang="en-US" b="0" dirty="0">
              <a:solidFill>
                <a:srgbClr val="FFFF00"/>
              </a:solidFill>
              <a:latin typeface="宋体" pitchFamily="2" charset="-122"/>
              <a:ea typeface="宋体" pitchFamily="2" charset="-122"/>
            </a:endParaRPr>
          </a:p>
        </p:txBody>
      </p:sp>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65" name="Rectangle 5"/>
          <p:cNvSpPr>
            <a:spLocks noGrp="1" noChangeArrowheads="1"/>
          </p:cNvSpPr>
          <p:nvPr>
            <p:ph type="title"/>
          </p:nvPr>
        </p:nvSpPr>
        <p:spPr/>
        <p:txBody>
          <a:bodyPr/>
          <a:lstStyle/>
          <a:p>
            <a:r>
              <a:rPr lang="zh-CN" altLang="en-US" dirty="0"/>
              <a:t>方式</a:t>
            </a:r>
            <a:r>
              <a:rPr lang="en-US" altLang="zh-CN" dirty="0"/>
              <a:t>0</a:t>
            </a:r>
            <a:r>
              <a:rPr lang="zh-CN" altLang="en-US" dirty="0"/>
              <a:t>的波形  </a:t>
            </a:r>
            <a:r>
              <a:rPr lang="en-US" altLang="zh-CN" dirty="0" smtClean="0"/>
              <a:t>2</a:t>
            </a:r>
            <a:endParaRPr lang="zh-CN" altLang="en-US" dirty="0"/>
          </a:p>
        </p:txBody>
      </p:sp>
      <p:grpSp>
        <p:nvGrpSpPr>
          <p:cNvPr id="1474567" name="Group 7"/>
          <p:cNvGrpSpPr>
            <a:grpSpLocks/>
          </p:cNvGrpSpPr>
          <p:nvPr/>
        </p:nvGrpSpPr>
        <p:grpSpPr bwMode="auto">
          <a:xfrm>
            <a:off x="4859338" y="1052513"/>
            <a:ext cx="2232025" cy="2160587"/>
            <a:chOff x="3061" y="663"/>
            <a:chExt cx="1406" cy="1361"/>
          </a:xfrm>
        </p:grpSpPr>
        <p:sp>
          <p:nvSpPr>
            <p:cNvPr id="1474568" name="AutoShape 8"/>
            <p:cNvSpPr>
              <a:spLocks noChangeArrowheads="1"/>
            </p:cNvSpPr>
            <p:nvPr/>
          </p:nvSpPr>
          <p:spPr bwMode="auto">
            <a:xfrm>
              <a:off x="3560" y="663"/>
              <a:ext cx="907" cy="300"/>
            </a:xfrm>
            <a:prstGeom prst="flowChartProcess">
              <a:avLst/>
            </a:prstGeom>
            <a:noFill/>
            <a:ln w="12700" algn="ctr">
              <a:solidFill>
                <a:schemeClr val="bg1"/>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342900" indent="-342900" defTabSz="895350">
                <a:lnSpc>
                  <a:spcPct val="80000"/>
                </a:lnSpc>
                <a:spcBef>
                  <a:spcPct val="0"/>
                </a:spcBef>
                <a:spcAft>
                  <a:spcPct val="0"/>
                </a:spcAft>
                <a:buClr>
                  <a:schemeClr val="folHlink"/>
                </a:buClr>
                <a:buSzPct val="60000"/>
                <a:buFont typeface="Wingdings" pitchFamily="2" charset="2"/>
                <a:buNone/>
                <a:tabLst>
                  <a:tab pos="1809750" algn="l"/>
                </a:tabLst>
              </a:pPr>
              <a:r>
                <a:rPr kumimoji="1" lang="zh-CN" altLang="en-US" sz="2000">
                  <a:solidFill>
                    <a:schemeClr val="bg1"/>
                  </a:solidFill>
                  <a:ea typeface="宋体" pitchFamily="2" charset="-122"/>
                </a:rPr>
                <a:t>计数开始</a:t>
              </a:r>
            </a:p>
          </p:txBody>
        </p:sp>
        <p:sp>
          <p:nvSpPr>
            <p:cNvPr id="1474569" name="Line 9"/>
            <p:cNvSpPr>
              <a:spLocks noChangeShapeType="1"/>
            </p:cNvSpPr>
            <p:nvPr/>
          </p:nvSpPr>
          <p:spPr bwMode="auto">
            <a:xfrm flipH="1">
              <a:off x="3061" y="956"/>
              <a:ext cx="953" cy="1068"/>
            </a:xfrm>
            <a:prstGeom prst="line">
              <a:avLst/>
            </a:prstGeom>
            <a:noFill/>
            <a:ln w="127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grpSp>
      <p:pic>
        <p:nvPicPr>
          <p:cNvPr id="1441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01" y="981074"/>
            <a:ext cx="7796630" cy="511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292080" y="4149080"/>
            <a:ext cx="359421" cy="424732"/>
          </a:xfrm>
          <a:prstGeom prst="rect">
            <a:avLst/>
          </a:prstGeom>
          <a:noFill/>
        </p:spPr>
        <p:txBody>
          <a:bodyPr wrap="square" rtlCol="0">
            <a:spAutoFit/>
          </a:bodyPr>
          <a:lstStyle/>
          <a:p>
            <a:r>
              <a:rPr lang="en-US" altLang="zh-CN" dirty="0" smtClean="0">
                <a:solidFill>
                  <a:srgbClr val="FFFF00"/>
                </a:solidFill>
                <a:latin typeface="Arial Unicode MS" pitchFamily="34" charset="-122"/>
                <a:ea typeface="Arial Unicode MS" pitchFamily="34" charset="-122"/>
                <a:cs typeface="Arial Unicode MS" pitchFamily="34" charset="-122"/>
              </a:rPr>
              <a:t>3</a:t>
            </a:r>
            <a:endParaRPr lang="zh-CN" altLang="en-US" dirty="0">
              <a:solidFill>
                <a:srgbClr val="FFFF00"/>
              </a:solidFill>
              <a:latin typeface="Arial Unicode MS" pitchFamily="34" charset="-122"/>
              <a:ea typeface="Arial Unicode MS" pitchFamily="34" charset="-122"/>
              <a:cs typeface="Arial Unicode MS" pitchFamily="34" charset="-122"/>
            </a:endParaRPr>
          </a:p>
        </p:txBody>
      </p:sp>
      <p:sp>
        <p:nvSpPr>
          <p:cNvPr id="9" name="TextBox 8"/>
          <p:cNvSpPr txBox="1"/>
          <p:nvPr/>
        </p:nvSpPr>
        <p:spPr>
          <a:xfrm>
            <a:off x="6300811" y="4149080"/>
            <a:ext cx="359421" cy="424732"/>
          </a:xfrm>
          <a:prstGeom prst="rect">
            <a:avLst/>
          </a:prstGeom>
          <a:noFill/>
        </p:spPr>
        <p:txBody>
          <a:bodyPr wrap="square" rtlCol="0">
            <a:spAutoFit/>
          </a:bodyPr>
          <a:lstStyle/>
          <a:p>
            <a:r>
              <a:rPr lang="en-US" altLang="zh-CN" dirty="0" smtClean="0">
                <a:solidFill>
                  <a:srgbClr val="FFFF00"/>
                </a:solidFill>
                <a:latin typeface="Arial Unicode MS" pitchFamily="34" charset="-122"/>
                <a:ea typeface="Arial Unicode MS" pitchFamily="34" charset="-122"/>
                <a:cs typeface="Arial Unicode MS" pitchFamily="34" charset="-122"/>
              </a:rPr>
              <a:t>2</a:t>
            </a:r>
            <a:endParaRPr lang="zh-CN" altLang="en-US" dirty="0">
              <a:solidFill>
                <a:srgbClr val="FFFF00"/>
              </a:solidFill>
              <a:latin typeface="Arial Unicode MS" pitchFamily="34" charset="-122"/>
              <a:ea typeface="Arial Unicode MS" pitchFamily="34" charset="-122"/>
              <a:cs typeface="Arial Unicode MS" pitchFamily="34" charset="-122"/>
            </a:endParaRPr>
          </a:p>
        </p:txBody>
      </p:sp>
      <p:sp>
        <p:nvSpPr>
          <p:cNvPr id="10" name="TextBox 9"/>
          <p:cNvSpPr txBox="1"/>
          <p:nvPr/>
        </p:nvSpPr>
        <p:spPr>
          <a:xfrm>
            <a:off x="7308923" y="4149080"/>
            <a:ext cx="359421" cy="424732"/>
          </a:xfrm>
          <a:prstGeom prst="rect">
            <a:avLst/>
          </a:prstGeom>
          <a:noFill/>
        </p:spPr>
        <p:txBody>
          <a:bodyPr wrap="square" rtlCol="0">
            <a:spAutoFit/>
          </a:bodyPr>
          <a:lstStyle/>
          <a:p>
            <a:r>
              <a:rPr lang="en-US" altLang="zh-CN" dirty="0" smtClean="0">
                <a:solidFill>
                  <a:srgbClr val="FFFF00"/>
                </a:solidFill>
                <a:latin typeface="Arial Unicode MS" pitchFamily="34" charset="-122"/>
                <a:ea typeface="Arial Unicode MS" pitchFamily="34" charset="-122"/>
                <a:cs typeface="Arial Unicode MS" pitchFamily="34" charset="-122"/>
              </a:rPr>
              <a:t>1</a:t>
            </a:r>
            <a:endParaRPr lang="zh-CN" altLang="en-US" dirty="0">
              <a:solidFill>
                <a:srgbClr val="FFFF00"/>
              </a:solidFill>
              <a:latin typeface="Arial Unicode MS" pitchFamily="34" charset="-122"/>
              <a:ea typeface="Arial Unicode MS" pitchFamily="34" charset="-122"/>
              <a:cs typeface="Arial Unicode MS" pitchFamily="34" charset="-122"/>
            </a:endParaRPr>
          </a:p>
        </p:txBody>
      </p:sp>
      <p:sp>
        <p:nvSpPr>
          <p:cNvPr id="11" name="TextBox 10"/>
          <p:cNvSpPr txBox="1"/>
          <p:nvPr/>
        </p:nvSpPr>
        <p:spPr>
          <a:xfrm>
            <a:off x="7956995" y="4149080"/>
            <a:ext cx="359421" cy="424732"/>
          </a:xfrm>
          <a:prstGeom prst="rect">
            <a:avLst/>
          </a:prstGeom>
          <a:noFill/>
        </p:spPr>
        <p:txBody>
          <a:bodyPr wrap="square" rtlCol="0">
            <a:spAutoFit/>
          </a:bodyPr>
          <a:lstStyle/>
          <a:p>
            <a:r>
              <a:rPr lang="en-US" altLang="zh-CN" dirty="0" smtClean="0">
                <a:solidFill>
                  <a:srgbClr val="FFFF00"/>
                </a:solidFill>
                <a:latin typeface="Arial Unicode MS" pitchFamily="34" charset="-122"/>
                <a:ea typeface="Arial Unicode MS" pitchFamily="34" charset="-122"/>
                <a:cs typeface="Arial Unicode MS" pitchFamily="34" charset="-122"/>
              </a:rPr>
              <a:t>0</a:t>
            </a:r>
            <a:endParaRPr lang="zh-CN" altLang="en-US" dirty="0">
              <a:solidFill>
                <a:srgbClr val="FFFF00"/>
              </a:solidFill>
              <a:latin typeface="Arial Unicode MS" pitchFamily="34" charset="-122"/>
              <a:ea typeface="Arial Unicode MS" pitchFamily="34" charset="-122"/>
              <a:cs typeface="Arial Unicode MS" pitchFamily="34" charset="-122"/>
            </a:endParaRPr>
          </a:p>
        </p:txBody>
      </p:sp>
      <p:sp>
        <p:nvSpPr>
          <p:cNvPr id="12" name="TextBox 11"/>
          <p:cNvSpPr txBox="1"/>
          <p:nvPr/>
        </p:nvSpPr>
        <p:spPr>
          <a:xfrm>
            <a:off x="3419872" y="4725144"/>
            <a:ext cx="1548482" cy="424732"/>
          </a:xfrm>
          <a:prstGeom prst="rect">
            <a:avLst/>
          </a:prstGeom>
          <a:noFill/>
        </p:spPr>
        <p:txBody>
          <a:bodyPr wrap="square" rtlCol="0">
            <a:spAutoFit/>
          </a:bodyPr>
          <a:lstStyle>
            <a:defPPr>
              <a:defRPr lang="en-US"/>
            </a:defPPr>
            <a:lvl1pPr>
              <a:defRPr>
                <a:solidFill>
                  <a:schemeClr val="bg1"/>
                </a:solidFill>
                <a:latin typeface="Arial Unicode MS" pitchFamily="34" charset="-122"/>
                <a:ea typeface="Arial Unicode MS" pitchFamily="34" charset="-122"/>
                <a:cs typeface="Arial Unicode MS" pitchFamily="34" charset="-122"/>
              </a:defRPr>
            </a:lvl1pPr>
          </a:lstStyle>
          <a:p>
            <a:r>
              <a:rPr lang="zh-CN" altLang="en-US" b="0" dirty="0">
                <a:latin typeface="宋体" pitchFamily="2" charset="-122"/>
                <a:ea typeface="宋体" pitchFamily="2" charset="-122"/>
              </a:rPr>
              <a:t>脉冲计数</a:t>
            </a:r>
          </a:p>
        </p:txBody>
      </p:sp>
      <p:sp>
        <p:nvSpPr>
          <p:cNvPr id="13" name="TextBox 12"/>
          <p:cNvSpPr txBox="1"/>
          <p:nvPr/>
        </p:nvSpPr>
        <p:spPr>
          <a:xfrm>
            <a:off x="5272583" y="4725144"/>
            <a:ext cx="1762100" cy="424732"/>
          </a:xfrm>
          <a:prstGeom prst="rect">
            <a:avLst/>
          </a:prstGeom>
          <a:noFill/>
          <a:ln>
            <a:noFill/>
          </a:ln>
        </p:spPr>
        <p:txBody>
          <a:bodyPr wrap="square" rtlCol="0">
            <a:spAutoFit/>
          </a:bodyPr>
          <a:lstStyle>
            <a:defPPr>
              <a:defRPr lang="en-US"/>
            </a:defPPr>
            <a:lvl1pPr>
              <a:defRPr>
                <a:solidFill>
                  <a:schemeClr val="bg1"/>
                </a:solidFill>
                <a:latin typeface="Arial Unicode MS" pitchFamily="34" charset="-122"/>
                <a:ea typeface="Arial Unicode MS" pitchFamily="34" charset="-122"/>
                <a:cs typeface="Arial Unicode MS" pitchFamily="34" charset="-122"/>
              </a:defRPr>
            </a:lvl1pPr>
          </a:lstStyle>
          <a:p>
            <a:r>
              <a:rPr lang="zh-CN" altLang="en-US" b="0" dirty="0" smtClean="0">
                <a:solidFill>
                  <a:srgbClr val="FFFF00"/>
                </a:solidFill>
                <a:latin typeface="宋体" pitchFamily="2" charset="-122"/>
                <a:ea typeface="宋体" pitchFamily="2" charset="-122"/>
              </a:rPr>
              <a:t>计数值变化</a:t>
            </a:r>
            <a:endParaRPr lang="zh-CN" altLang="en-US" b="0" dirty="0">
              <a:solidFill>
                <a:srgbClr val="FFFF00"/>
              </a:solidFill>
              <a:latin typeface="宋体" pitchFamily="2" charset="-122"/>
              <a:ea typeface="宋体" pitchFamily="2" charset="-122"/>
            </a:endParaRPr>
          </a:p>
        </p:txBody>
      </p:sp>
      <p:cxnSp>
        <p:nvCxnSpPr>
          <p:cNvPr id="4" name="直接箭头连接符 3"/>
          <p:cNvCxnSpPr>
            <a:stCxn id="12" idx="0"/>
          </p:cNvCxnSpPr>
          <p:nvPr/>
        </p:nvCxnSpPr>
        <p:spPr bwMode="auto">
          <a:xfrm flipV="1">
            <a:off x="4194113" y="4149080"/>
            <a:ext cx="305879" cy="576064"/>
          </a:xfrm>
          <a:prstGeom prst="straightConnector1">
            <a:avLst/>
          </a:prstGeom>
          <a:solidFill>
            <a:schemeClr val="accent1"/>
          </a:solidFill>
          <a:ln w="28575" cap="flat" cmpd="sng" algn="ctr">
            <a:solidFill>
              <a:schemeClr val="bg1"/>
            </a:solidFill>
            <a:prstDash val="solid"/>
            <a:round/>
            <a:headEnd type="none" w="med" len="med"/>
            <a:tailEnd type="arrow"/>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cxnSp>
        <p:nvCxnSpPr>
          <p:cNvPr id="16" name="直接箭头连接符 15"/>
          <p:cNvCxnSpPr/>
          <p:nvPr/>
        </p:nvCxnSpPr>
        <p:spPr bwMode="auto">
          <a:xfrm flipV="1">
            <a:off x="6210337" y="4437112"/>
            <a:ext cx="161889" cy="288032"/>
          </a:xfrm>
          <a:prstGeom prst="straightConnector1">
            <a:avLst/>
          </a:prstGeom>
          <a:solidFill>
            <a:schemeClr val="accent1"/>
          </a:solidFill>
          <a:ln w="28575"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cxnSp>
        <p:nvCxnSpPr>
          <p:cNvPr id="7" name="直接连接符 6"/>
          <p:cNvCxnSpPr/>
          <p:nvPr/>
        </p:nvCxnSpPr>
        <p:spPr bwMode="auto">
          <a:xfrm>
            <a:off x="2085628" y="3717032"/>
            <a:ext cx="0" cy="644414"/>
          </a:xfrm>
          <a:prstGeom prst="line">
            <a:avLst/>
          </a:prstGeom>
          <a:solidFill>
            <a:schemeClr val="accent1"/>
          </a:solidFill>
          <a:ln w="38100" cap="flat" cmpd="sng" algn="ctr">
            <a:solidFill>
              <a:srgbClr val="66FF66"/>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cxnSp>
        <p:nvCxnSpPr>
          <p:cNvPr id="20" name="直接连接符 19"/>
          <p:cNvCxnSpPr/>
          <p:nvPr/>
        </p:nvCxnSpPr>
        <p:spPr bwMode="auto">
          <a:xfrm>
            <a:off x="3635896" y="3717032"/>
            <a:ext cx="0" cy="720080"/>
          </a:xfrm>
          <a:prstGeom prst="line">
            <a:avLst/>
          </a:prstGeom>
          <a:solidFill>
            <a:schemeClr val="accent1"/>
          </a:solidFill>
          <a:ln w="38100" cap="flat" cmpd="sng" algn="ctr">
            <a:solidFill>
              <a:srgbClr val="66FF66"/>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p:cNvSpPr>
            <a:spLocks noGrp="1" noChangeArrowheads="1"/>
          </p:cNvSpPr>
          <p:nvPr>
            <p:ph type="title"/>
          </p:nvPr>
        </p:nvSpPr>
        <p:spPr/>
        <p:txBody>
          <a:bodyPr/>
          <a:lstStyle/>
          <a:p>
            <a:r>
              <a:rPr lang="en-US" altLang="zh-CN" dirty="0"/>
              <a:t>8.1.2</a:t>
            </a:r>
            <a:r>
              <a:rPr lang="zh-CN" altLang="en-US" b="0" dirty="0" smtClean="0"/>
              <a:t>  </a:t>
            </a:r>
            <a:r>
              <a:rPr lang="zh-CN" altLang="en-US" b="0" dirty="0"/>
              <a:t>8254的工作方式</a:t>
            </a:r>
          </a:p>
        </p:txBody>
      </p:sp>
      <p:pic>
        <p:nvPicPr>
          <p:cNvPr id="1444868"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81113"/>
            <a:ext cx="6858000" cy="4154487"/>
          </a:xfrm>
          <a:prstGeom prst="rect">
            <a:avLst/>
          </a:prstGeom>
          <a:noFill/>
          <a:extLst>
            <a:ext uri="{909E8E84-426E-40DD-AFC4-6F175D3DCCD1}">
              <a14:hiddenFill xmlns:a14="http://schemas.microsoft.com/office/drawing/2010/main">
                <a:solidFill>
                  <a:srgbClr val="FFFFFF"/>
                </a:solidFill>
              </a14:hiddenFill>
            </a:ext>
          </a:extLst>
        </p:spPr>
      </p:pic>
      <p:sp>
        <p:nvSpPr>
          <p:cNvPr id="1444867" name="Rectangle 3"/>
          <p:cNvSpPr>
            <a:spLocks noGrp="1" noChangeArrowheads="1"/>
          </p:cNvSpPr>
          <p:nvPr>
            <p:ph type="body" idx="1"/>
          </p:nvPr>
        </p:nvSpPr>
        <p:spPr>
          <a:xfrm>
            <a:off x="467544" y="908720"/>
            <a:ext cx="8680450" cy="457200"/>
          </a:xfrm>
        </p:spPr>
        <p:txBody>
          <a:bodyPr/>
          <a:lstStyle/>
          <a:p>
            <a:pPr algn="just">
              <a:spcBef>
                <a:spcPts val="0"/>
              </a:spcBef>
            </a:pPr>
            <a:r>
              <a:rPr lang="zh-CN" altLang="en-US" dirty="0"/>
              <a:t>2.  方式1－硬件启动的单</a:t>
            </a:r>
            <a:r>
              <a:rPr lang="zh-CN" altLang="en-US" dirty="0" smtClean="0"/>
              <a:t>脉冲发生器</a:t>
            </a:r>
            <a:endParaRPr lang="zh-CN" altLang="en-US" sz="2000" dirty="0"/>
          </a:p>
        </p:txBody>
      </p:sp>
      <p:sp>
        <p:nvSpPr>
          <p:cNvPr id="1444871" name="Line 7"/>
          <p:cNvSpPr>
            <a:spLocks noChangeShapeType="1"/>
          </p:cNvSpPr>
          <p:nvPr/>
        </p:nvSpPr>
        <p:spPr bwMode="auto">
          <a:xfrm flipV="1">
            <a:off x="3923928" y="3352800"/>
            <a:ext cx="304800" cy="8382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872" name="Line 8"/>
          <p:cNvSpPr>
            <a:spLocks noChangeShapeType="1"/>
          </p:cNvSpPr>
          <p:nvPr/>
        </p:nvSpPr>
        <p:spPr bwMode="auto">
          <a:xfrm flipV="1">
            <a:off x="5943600" y="3429000"/>
            <a:ext cx="317500" cy="7620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873" name="AutoShape 9" descr="纸莎草纸"/>
          <p:cNvSpPr>
            <a:spLocks noChangeArrowheads="1"/>
          </p:cNvSpPr>
          <p:nvPr/>
        </p:nvSpPr>
        <p:spPr bwMode="auto">
          <a:xfrm>
            <a:off x="1371600" y="5357813"/>
            <a:ext cx="5486400" cy="762000"/>
          </a:xfrm>
          <a:prstGeom prst="roundRect">
            <a:avLst>
              <a:gd name="adj" fmla="val 16667"/>
            </a:avLst>
          </a:prstGeom>
          <a:noFill/>
          <a:ln w="9525">
            <a:solidFill>
              <a:schemeClr val="accent2"/>
            </a:solidFill>
            <a:round/>
            <a:headEnd/>
            <a:tailEnd/>
          </a:ln>
          <a:effectLst/>
          <a:extLst/>
        </p:spPr>
        <p:txBody>
          <a:bodyPr anchor="ctr"/>
          <a:lstStyle/>
          <a:p>
            <a:pPr marL="209550" indent="-209550" algn="just">
              <a:lnSpc>
                <a:spcPct val="100000"/>
              </a:lnSpc>
              <a:spcBef>
                <a:spcPct val="0"/>
              </a:spcBef>
              <a:spcAft>
                <a:spcPct val="0"/>
              </a:spcAft>
              <a:buClrTx/>
              <a:buSzTx/>
              <a:buFontTx/>
              <a:buBlip>
                <a:blip r:embed="rId3"/>
              </a:buBlip>
            </a:pPr>
            <a:r>
              <a:rPr kumimoji="1" lang="zh-CN" altLang="en-US" b="0" dirty="0">
                <a:solidFill>
                  <a:srgbClr val="000099"/>
                </a:solidFill>
                <a:latin typeface="Arial" pitchFamily="34" charset="0"/>
                <a:ea typeface="幼圆" pitchFamily="49" charset="-122"/>
                <a:cs typeface="Arial" pitchFamily="34" charset="0"/>
              </a:rPr>
              <a:t>硬件启动；可重触发；减1计数；无初值自动重装功能。</a:t>
            </a:r>
          </a:p>
        </p:txBody>
      </p:sp>
      <p:sp>
        <p:nvSpPr>
          <p:cNvPr id="1444874" name="Text Box 10">
            <a:hlinkClick r:id="rId4" action="ppaction://hlinksldjump"/>
          </p:cNvPr>
          <p:cNvSpPr txBox="1">
            <a:spLocks noChangeArrowheads="1"/>
          </p:cNvSpPr>
          <p:nvPr/>
        </p:nvSpPr>
        <p:spPr bwMode="auto">
          <a:xfrm>
            <a:off x="7239000" y="5631631"/>
            <a:ext cx="1600200" cy="461665"/>
          </a:xfrm>
          <a:prstGeom prst="rect">
            <a:avLst/>
          </a:prstGeom>
          <a:solidFill>
            <a:schemeClr val="hlink"/>
          </a:solidFill>
          <a:ln w="19050" cmpd="tri">
            <a:solidFill>
              <a:srgbClr val="FFFF00"/>
            </a:solidFill>
            <a:miter lim="800000"/>
            <a:headEnd/>
            <a:tailEnd/>
          </a:ln>
          <a:effectLst>
            <a:outerShdw dist="35921" dir="2700000" algn="ctr" rotWithShape="0">
              <a:schemeClr val="tx1"/>
            </a:outerShdw>
          </a:effectLst>
        </p:spPr>
        <p:txBody>
          <a:bodyPr anchor="ctr">
            <a:spAutoFit/>
          </a:bodyPr>
          <a:lstStyle/>
          <a:p>
            <a:pPr eaLnBrk="0" hangingPunct="0">
              <a:lnSpc>
                <a:spcPct val="100000"/>
              </a:lnSpc>
              <a:spcBef>
                <a:spcPct val="0"/>
              </a:spcBef>
              <a:spcAft>
                <a:spcPct val="0"/>
              </a:spcAft>
              <a:buClrTx/>
              <a:buSzTx/>
              <a:buFontTx/>
              <a:buNone/>
            </a:pPr>
            <a:r>
              <a:rPr lang="en-US" altLang="zh-CN" b="0" dirty="0">
                <a:solidFill>
                  <a:srgbClr val="FFFF00"/>
                </a:solidFill>
              </a:rPr>
              <a:t>PWM</a:t>
            </a:r>
          </a:p>
        </p:txBody>
      </p:sp>
      <p:sp>
        <p:nvSpPr>
          <p:cNvPr id="2" name="矩形 1"/>
          <p:cNvSpPr/>
          <p:nvPr/>
        </p:nvSpPr>
        <p:spPr>
          <a:xfrm>
            <a:off x="4717099" y="1506118"/>
            <a:ext cx="3743333" cy="424732"/>
          </a:xfrm>
          <a:prstGeom prst="rect">
            <a:avLst/>
          </a:prstGeom>
        </p:spPr>
        <p:txBody>
          <a:bodyPr wrap="none">
            <a:spAutoFit/>
          </a:bodyPr>
          <a:lstStyle/>
          <a:p>
            <a:r>
              <a:rPr lang="zh-CN" altLang="en-US" b="0" dirty="0">
                <a:solidFill>
                  <a:srgbClr val="0000CC"/>
                </a:solidFill>
                <a:latin typeface="幼圆" pitchFamily="49" charset="-122"/>
                <a:ea typeface="幼圆" pitchFamily="49" charset="-122"/>
              </a:rPr>
              <a:t>可重触发的单稳态触发器 </a:t>
            </a:r>
          </a:p>
        </p:txBody>
      </p:sp>
      <p:pic>
        <p:nvPicPr>
          <p:cNvPr id="11" name="Picture 2">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7" y="4437112"/>
            <a:ext cx="27146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iterate type="wd">
                                    <p:tmPct val="100000"/>
                                  </p:iterate>
                                  <p:childTnLst>
                                    <p:set>
                                      <p:cBhvr>
                                        <p:cTn id="6" dur="1" fill="hold">
                                          <p:stCondLst>
                                            <p:cond delay="0"/>
                                          </p:stCondLst>
                                        </p:cTn>
                                        <p:tgtEl>
                                          <p:spTgt spid="1444873"/>
                                        </p:tgtEl>
                                        <p:attrNameLst>
                                          <p:attrName>style.visibility</p:attrName>
                                        </p:attrNameLst>
                                      </p:cBhvr>
                                      <p:to>
                                        <p:strVal val="visible"/>
                                      </p:to>
                                    </p:set>
                                    <p:anim calcmode="lin" valueType="num">
                                      <p:cBhvr>
                                        <p:cTn id="7" dur="300" fill="hold"/>
                                        <p:tgtEl>
                                          <p:spTgt spid="1444873"/>
                                        </p:tgtEl>
                                        <p:attrNameLst>
                                          <p:attrName>ppt_x</p:attrName>
                                        </p:attrNameLst>
                                      </p:cBhvr>
                                      <p:tavLst>
                                        <p:tav tm="0">
                                          <p:val>
                                            <p:strVal val="#ppt_x-#ppt_w/2"/>
                                          </p:val>
                                        </p:tav>
                                        <p:tav tm="100000">
                                          <p:val>
                                            <p:strVal val="#ppt_x"/>
                                          </p:val>
                                        </p:tav>
                                      </p:tavLst>
                                    </p:anim>
                                    <p:anim calcmode="lin" valueType="num">
                                      <p:cBhvr>
                                        <p:cTn id="8" dur="300" fill="hold"/>
                                        <p:tgtEl>
                                          <p:spTgt spid="1444873"/>
                                        </p:tgtEl>
                                        <p:attrNameLst>
                                          <p:attrName>ppt_y</p:attrName>
                                        </p:attrNameLst>
                                      </p:cBhvr>
                                      <p:tavLst>
                                        <p:tav tm="0">
                                          <p:val>
                                            <p:strVal val="#ppt_y"/>
                                          </p:val>
                                        </p:tav>
                                        <p:tav tm="100000">
                                          <p:val>
                                            <p:strVal val="#ppt_y"/>
                                          </p:val>
                                        </p:tav>
                                      </p:tavLst>
                                    </p:anim>
                                    <p:anim calcmode="lin" valueType="num">
                                      <p:cBhvr>
                                        <p:cTn id="9" dur="300" fill="hold"/>
                                        <p:tgtEl>
                                          <p:spTgt spid="1444873"/>
                                        </p:tgtEl>
                                        <p:attrNameLst>
                                          <p:attrName>ppt_w</p:attrName>
                                        </p:attrNameLst>
                                      </p:cBhvr>
                                      <p:tavLst>
                                        <p:tav tm="0">
                                          <p:val>
                                            <p:fltVal val="0"/>
                                          </p:val>
                                        </p:tav>
                                        <p:tav tm="100000">
                                          <p:val>
                                            <p:strVal val="#ppt_w"/>
                                          </p:val>
                                        </p:tav>
                                      </p:tavLst>
                                    </p:anim>
                                    <p:anim calcmode="lin" valueType="num">
                                      <p:cBhvr>
                                        <p:cTn id="10" dur="300" fill="hold"/>
                                        <p:tgtEl>
                                          <p:spTgt spid="14448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87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21" name="Rectangle 5"/>
          <p:cNvSpPr>
            <a:spLocks noGrp="1" noChangeArrowheads="1"/>
          </p:cNvSpPr>
          <p:nvPr>
            <p:ph type="body" idx="1"/>
          </p:nvPr>
        </p:nvSpPr>
        <p:spPr>
          <a:xfrm>
            <a:off x="468313" y="116632"/>
            <a:ext cx="5327823" cy="504056"/>
          </a:xfrm>
          <a:noFill/>
          <a:ln/>
        </p:spPr>
        <p:txBody>
          <a:bodyPr/>
          <a:lstStyle/>
          <a:p>
            <a:pPr algn="just"/>
            <a:r>
              <a:rPr lang="zh-CN" altLang="en-US" dirty="0"/>
              <a:t>2. 方式1－硬件启动的单脉冲发生器</a:t>
            </a:r>
            <a:endParaRPr lang="zh-CN" altLang="en-US" sz="2000" dirty="0"/>
          </a:p>
        </p:txBody>
      </p:sp>
      <p:pic>
        <p:nvPicPr>
          <p:cNvPr id="1705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153253"/>
            <a:ext cx="3843875" cy="215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5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3624393"/>
            <a:ext cx="3843876" cy="218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59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573" y="3624393"/>
            <a:ext cx="3660251" cy="2180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70822" name="Oval 6"/>
          <p:cNvSpPr>
            <a:spLocks noChangeArrowheads="1"/>
          </p:cNvSpPr>
          <p:nvPr/>
        </p:nvSpPr>
        <p:spPr bwMode="auto">
          <a:xfrm>
            <a:off x="453009" y="4744225"/>
            <a:ext cx="576262" cy="288925"/>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570823" name="Oval 7"/>
          <p:cNvSpPr>
            <a:spLocks noChangeArrowheads="1"/>
          </p:cNvSpPr>
          <p:nvPr/>
        </p:nvSpPr>
        <p:spPr bwMode="auto">
          <a:xfrm>
            <a:off x="6516216" y="3576768"/>
            <a:ext cx="576262" cy="288925"/>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5892"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81075"/>
            <a:ext cx="7162800" cy="4278313"/>
          </a:xfrm>
          <a:prstGeom prst="rect">
            <a:avLst/>
          </a:prstGeom>
          <a:noFill/>
          <a:extLst>
            <a:ext uri="{909E8E84-426E-40DD-AFC4-6F175D3DCCD1}">
              <a14:hiddenFill xmlns:a14="http://schemas.microsoft.com/office/drawing/2010/main">
                <a:solidFill>
                  <a:srgbClr val="FFFFFF"/>
                </a:solidFill>
              </a14:hiddenFill>
            </a:ext>
          </a:extLst>
        </p:spPr>
      </p:pic>
      <p:sp>
        <p:nvSpPr>
          <p:cNvPr id="1445890" name="Rectangle 2"/>
          <p:cNvSpPr>
            <a:spLocks noGrp="1" noChangeArrowheads="1"/>
          </p:cNvSpPr>
          <p:nvPr>
            <p:ph type="title"/>
          </p:nvPr>
        </p:nvSpPr>
        <p:spPr/>
        <p:txBody>
          <a:bodyPr/>
          <a:lstStyle/>
          <a:p>
            <a:r>
              <a:rPr lang="en-US" altLang="zh-CN" dirty="0"/>
              <a:t>8.1.2</a:t>
            </a:r>
            <a:r>
              <a:rPr lang="zh-CN" altLang="en-US" b="0" dirty="0" smtClean="0"/>
              <a:t>  </a:t>
            </a:r>
            <a:r>
              <a:rPr lang="zh-CN" altLang="en-US" b="0" dirty="0"/>
              <a:t>8254的工作方式</a:t>
            </a:r>
          </a:p>
        </p:txBody>
      </p:sp>
      <p:sp>
        <p:nvSpPr>
          <p:cNvPr id="1445891" name="Rectangle 3"/>
          <p:cNvSpPr>
            <a:spLocks noGrp="1" noChangeArrowheads="1"/>
          </p:cNvSpPr>
          <p:nvPr>
            <p:ph type="body" idx="1"/>
          </p:nvPr>
        </p:nvSpPr>
        <p:spPr>
          <a:xfrm>
            <a:off x="467544" y="908720"/>
            <a:ext cx="8680450" cy="533400"/>
          </a:xfrm>
        </p:spPr>
        <p:txBody>
          <a:bodyPr/>
          <a:lstStyle/>
          <a:p>
            <a:pPr algn="just"/>
            <a:r>
              <a:rPr lang="zh-CN" altLang="en-US" dirty="0"/>
              <a:t>3.  方式2－脉冲发生器（频率发生器、分频器）</a:t>
            </a:r>
          </a:p>
        </p:txBody>
      </p:sp>
      <p:sp>
        <p:nvSpPr>
          <p:cNvPr id="1445896" name="Oval 8"/>
          <p:cNvSpPr>
            <a:spLocks noChangeArrowheads="1"/>
          </p:cNvSpPr>
          <p:nvPr/>
        </p:nvSpPr>
        <p:spPr bwMode="auto">
          <a:xfrm>
            <a:off x="5410200" y="4724400"/>
            <a:ext cx="228600" cy="381000"/>
          </a:xfrm>
          <a:prstGeom prst="ellipse">
            <a:avLst/>
          </a:prstGeom>
          <a:noFill/>
          <a:ln w="12700">
            <a:solidFill>
              <a:schemeClr val="hlink"/>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445898" name="Text Box 10">
            <a:hlinkClick r:id="rId3" action="ppaction://hlinksldjump"/>
          </p:cNvPr>
          <p:cNvSpPr txBox="1">
            <a:spLocks noChangeArrowheads="1"/>
          </p:cNvSpPr>
          <p:nvPr/>
        </p:nvSpPr>
        <p:spPr bwMode="auto">
          <a:xfrm>
            <a:off x="7086600" y="5502473"/>
            <a:ext cx="1600200" cy="461665"/>
          </a:xfrm>
          <a:prstGeom prst="rect">
            <a:avLst/>
          </a:prstGeom>
          <a:solidFill>
            <a:schemeClr val="hlink"/>
          </a:solidFill>
          <a:ln w="19050" cmpd="tri">
            <a:solidFill>
              <a:srgbClr val="FFFF00"/>
            </a:solidFill>
            <a:miter lim="800000"/>
            <a:headEnd/>
            <a:tailEnd/>
          </a:ln>
          <a:effectLst>
            <a:outerShdw dist="35921" dir="2700000" algn="ctr" rotWithShape="0">
              <a:schemeClr val="tx1"/>
            </a:outerShdw>
          </a:effectLst>
        </p:spPr>
        <p:txBody>
          <a:bodyPr>
            <a:spAutoFit/>
          </a:bodyPr>
          <a:lstStyle/>
          <a:p>
            <a:pPr eaLnBrk="0" hangingPunct="0">
              <a:lnSpc>
                <a:spcPct val="100000"/>
              </a:lnSpc>
              <a:spcBef>
                <a:spcPct val="0"/>
              </a:spcBef>
              <a:spcAft>
                <a:spcPct val="0"/>
              </a:spcAft>
              <a:buClrTx/>
              <a:buSzTx/>
              <a:buFontTx/>
              <a:buNone/>
            </a:pPr>
            <a:r>
              <a:rPr lang="en-US" altLang="zh-CN" b="0">
                <a:solidFill>
                  <a:srgbClr val="FFFF00"/>
                </a:solidFill>
              </a:rPr>
              <a:t>PWM</a:t>
            </a:r>
          </a:p>
        </p:txBody>
      </p:sp>
      <p:sp>
        <p:nvSpPr>
          <p:cNvPr id="2" name="圆角矩形 1"/>
          <p:cNvSpPr/>
          <p:nvPr/>
        </p:nvSpPr>
        <p:spPr bwMode="auto">
          <a:xfrm>
            <a:off x="1547663" y="5517232"/>
            <a:ext cx="5256585" cy="510778"/>
          </a:xfrm>
          <a:prstGeom prst="roundRect">
            <a:avLst/>
          </a:prstGeom>
          <a:noFill/>
          <a:ln w="9525">
            <a:solidFill>
              <a:schemeClr val="accent2"/>
            </a:solidFill>
            <a:round/>
            <a:headEnd/>
            <a:tailEnd/>
          </a:ln>
          <a:effectLst/>
          <a:extLst/>
        </p:spPr>
        <p:txBody>
          <a:bodyPr anchor="ctr"/>
          <a:lstStyle/>
          <a:p>
            <a:pPr marL="209550" indent="-209550" algn="just">
              <a:lnSpc>
                <a:spcPct val="100000"/>
              </a:lnSpc>
              <a:spcBef>
                <a:spcPct val="0"/>
              </a:spcBef>
              <a:spcAft>
                <a:spcPct val="0"/>
              </a:spcAft>
              <a:buClrTx/>
              <a:buSzTx/>
              <a:buFontTx/>
              <a:buBlip>
                <a:blip r:embed="rId4"/>
              </a:buBlip>
            </a:pPr>
            <a:r>
              <a:rPr kumimoji="1" lang="zh-CN" altLang="en-US" b="0" dirty="0">
                <a:solidFill>
                  <a:srgbClr val="000099"/>
                </a:solidFill>
                <a:latin typeface="Arial" pitchFamily="34" charset="0"/>
                <a:ea typeface="幼圆" pitchFamily="49" charset="-122"/>
                <a:cs typeface="Arial" pitchFamily="34" charset="0"/>
              </a:rPr>
              <a:t>软件启动，减1计数，</a:t>
            </a:r>
            <a:r>
              <a:rPr kumimoji="1" lang="zh-CN" altLang="en-US" b="0" dirty="0">
                <a:solidFill>
                  <a:srgbClr val="000099"/>
                </a:solidFill>
                <a:latin typeface="Arial" pitchFamily="34" charset="0"/>
                <a:ea typeface="幼圆" pitchFamily="49" charset="-122"/>
                <a:cs typeface="Arial" pitchFamily="34" charset="0"/>
                <a:hlinkClick r:id="rId5" action="ppaction://hlinksldjump"/>
              </a:rPr>
              <a:t>初值自动重装</a:t>
            </a:r>
            <a:endParaRPr kumimoji="1" lang="zh-CN" altLang="en-US" b="0" dirty="0">
              <a:solidFill>
                <a:srgbClr val="000099"/>
              </a:solidFill>
              <a:latin typeface="Arial" pitchFamily="34" charset="0"/>
              <a:ea typeface="幼圆" pitchFamily="49" charset="-122"/>
              <a:cs typeface="Arial" pitchFamily="34" charset="0"/>
            </a:endParaRPr>
          </a:p>
        </p:txBody>
      </p:sp>
      <p:pic>
        <p:nvPicPr>
          <p:cNvPr id="10" name="Picture 2">
            <a:hlinkClick r:id="rId6" action="ppaction://hlinksldjump"/>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7759" y="4381010"/>
            <a:ext cx="298609"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3" name="Rectangle 3"/>
          <p:cNvSpPr>
            <a:spLocks noChangeArrowheads="1"/>
          </p:cNvSpPr>
          <p:nvPr/>
        </p:nvSpPr>
        <p:spPr bwMode="auto">
          <a:xfrm>
            <a:off x="467544" y="158750"/>
            <a:ext cx="7515944"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b="0" dirty="0">
                <a:solidFill>
                  <a:srgbClr val="0000CC"/>
                </a:solidFill>
                <a:latin typeface="Arial" pitchFamily="34" charset="0"/>
                <a:ea typeface="幼圆" pitchFamily="49" charset="-122"/>
                <a:cs typeface="Arial" pitchFamily="34" charset="0"/>
              </a:rPr>
              <a:t>3.  方式2－</a:t>
            </a:r>
            <a:r>
              <a:rPr lang="zh-CN" altLang="en-US" b="0" dirty="0" smtClean="0">
                <a:solidFill>
                  <a:srgbClr val="0000CC"/>
                </a:solidFill>
                <a:latin typeface="Arial" pitchFamily="34" charset="0"/>
                <a:ea typeface="幼圆" pitchFamily="49" charset="-122"/>
                <a:cs typeface="Arial" pitchFamily="34" charset="0"/>
              </a:rPr>
              <a:t>脉冲发生器</a:t>
            </a:r>
            <a:endParaRPr lang="zh-CN" altLang="en-US" b="0" dirty="0">
              <a:solidFill>
                <a:srgbClr val="0000CC"/>
              </a:solidFill>
              <a:latin typeface="Arial" pitchFamily="34" charset="0"/>
              <a:ea typeface="幼圆" pitchFamily="49" charset="-122"/>
              <a:cs typeface="Arial" pitchFamily="34" charset="0"/>
            </a:endParaRPr>
          </a:p>
        </p:txBody>
      </p:sp>
      <p:pic>
        <p:nvPicPr>
          <p:cNvPr id="1704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 y="1113386"/>
            <a:ext cx="3167583" cy="1955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4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474886"/>
            <a:ext cx="3424380"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49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007" y="3474886"/>
            <a:ext cx="3392377"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71844" name="Oval 4"/>
          <p:cNvSpPr>
            <a:spLocks noChangeArrowheads="1"/>
          </p:cNvSpPr>
          <p:nvPr/>
        </p:nvSpPr>
        <p:spPr bwMode="auto">
          <a:xfrm>
            <a:off x="457518" y="4285562"/>
            <a:ext cx="576263" cy="288925"/>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571845" name="Oval 5"/>
          <p:cNvSpPr>
            <a:spLocks noChangeArrowheads="1"/>
          </p:cNvSpPr>
          <p:nvPr/>
        </p:nvSpPr>
        <p:spPr bwMode="auto">
          <a:xfrm>
            <a:off x="6372200" y="3429000"/>
            <a:ext cx="576262" cy="288925"/>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914" name="Rectangle 2"/>
          <p:cNvSpPr>
            <a:spLocks noGrp="1" noChangeArrowheads="1"/>
          </p:cNvSpPr>
          <p:nvPr>
            <p:ph type="title"/>
          </p:nvPr>
        </p:nvSpPr>
        <p:spPr/>
        <p:txBody>
          <a:bodyPr/>
          <a:lstStyle/>
          <a:p>
            <a:r>
              <a:rPr lang="en-US" altLang="zh-CN" dirty="0"/>
              <a:t>8.1.2</a:t>
            </a:r>
            <a:r>
              <a:rPr lang="zh-CN" altLang="en-US" b="0" dirty="0" smtClean="0"/>
              <a:t>  </a:t>
            </a:r>
            <a:r>
              <a:rPr lang="zh-CN" altLang="en-US" b="0" dirty="0"/>
              <a:t>8254的工作方式</a:t>
            </a:r>
          </a:p>
        </p:txBody>
      </p:sp>
      <p:sp>
        <p:nvSpPr>
          <p:cNvPr id="1446915" name="Rectangle 3"/>
          <p:cNvSpPr>
            <a:spLocks noGrp="1" noChangeArrowheads="1"/>
          </p:cNvSpPr>
          <p:nvPr>
            <p:ph type="body" idx="1"/>
          </p:nvPr>
        </p:nvSpPr>
        <p:spPr>
          <a:xfrm>
            <a:off x="466849" y="951384"/>
            <a:ext cx="7345511" cy="533400"/>
          </a:xfrm>
        </p:spPr>
        <p:txBody>
          <a:bodyPr/>
          <a:lstStyle/>
          <a:p>
            <a:pPr algn="just">
              <a:spcBef>
                <a:spcPts val="0"/>
              </a:spcBef>
            </a:pPr>
            <a:r>
              <a:rPr lang="zh-CN" altLang="en-US" dirty="0"/>
              <a:t>4.  方式3－方波发生器 </a:t>
            </a:r>
          </a:p>
        </p:txBody>
      </p:sp>
      <p:pic>
        <p:nvPicPr>
          <p:cNvPr id="1446916"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62113"/>
            <a:ext cx="8904288" cy="3121025"/>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bwMode="auto">
          <a:xfrm>
            <a:off x="827584" y="5483696"/>
            <a:ext cx="6192688" cy="510778"/>
          </a:xfrm>
          <a:prstGeom prst="roundRect">
            <a:avLst/>
          </a:prstGeom>
          <a:noFill/>
          <a:ln w="9525">
            <a:solidFill>
              <a:schemeClr val="accent2"/>
            </a:solidFill>
            <a:round/>
            <a:headEnd/>
            <a:tailEnd/>
          </a:ln>
          <a:effectLst/>
          <a:extLst/>
        </p:spPr>
        <p:txBody>
          <a:bodyPr anchor="ctr"/>
          <a:lstStyle/>
          <a:p>
            <a:pPr marL="209550" indent="-209550" algn="just">
              <a:lnSpc>
                <a:spcPct val="100000"/>
              </a:lnSpc>
              <a:spcBef>
                <a:spcPct val="0"/>
              </a:spcBef>
              <a:spcAft>
                <a:spcPct val="0"/>
              </a:spcAft>
              <a:buClrTx/>
              <a:buSzTx/>
              <a:buFontTx/>
              <a:buBlip>
                <a:blip r:embed="rId3"/>
              </a:buBlip>
            </a:pPr>
            <a:r>
              <a:rPr kumimoji="1" lang="zh-CN" altLang="en-US" b="0" dirty="0">
                <a:solidFill>
                  <a:srgbClr val="000099"/>
                </a:solidFill>
                <a:latin typeface="Arial" pitchFamily="34" charset="0"/>
                <a:ea typeface="幼圆" pitchFamily="49" charset="-122"/>
                <a:cs typeface="Arial" pitchFamily="34" charset="0"/>
              </a:rPr>
              <a:t>软件启动；减2计数；有初值自动重装功能</a:t>
            </a:r>
          </a:p>
        </p:txBody>
      </p:sp>
      <p:pic>
        <p:nvPicPr>
          <p:cNvPr id="7"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5239" y="3573016"/>
            <a:ext cx="298609"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298" name="Rectangle 2"/>
          <p:cNvSpPr>
            <a:spLocks noGrp="1" noChangeArrowheads="1"/>
          </p:cNvSpPr>
          <p:nvPr>
            <p:ph type="title"/>
          </p:nvPr>
        </p:nvSpPr>
        <p:spPr>
          <a:xfrm>
            <a:off x="467544" y="126157"/>
            <a:ext cx="6324600" cy="533400"/>
          </a:xfrm>
        </p:spPr>
        <p:txBody>
          <a:bodyPr/>
          <a:lstStyle/>
          <a:p>
            <a:r>
              <a:rPr lang="en-US" altLang="zh-CN" dirty="0" smtClean="0"/>
              <a:t>8.0 </a:t>
            </a:r>
            <a:r>
              <a:rPr lang="zh-CN" altLang="en-US" dirty="0" smtClean="0"/>
              <a:t>定时</a:t>
            </a:r>
            <a:r>
              <a:rPr lang="zh-CN" altLang="en-US" dirty="0"/>
              <a:t>与计数技术概述</a:t>
            </a:r>
          </a:p>
        </p:txBody>
      </p:sp>
      <p:sp>
        <p:nvSpPr>
          <p:cNvPr id="1463299" name="Rectangle 3"/>
          <p:cNvSpPr>
            <a:spLocks noGrp="1" noChangeArrowheads="1"/>
          </p:cNvSpPr>
          <p:nvPr>
            <p:ph type="body" idx="1"/>
          </p:nvPr>
        </p:nvSpPr>
        <p:spPr>
          <a:xfrm>
            <a:off x="467544" y="908720"/>
            <a:ext cx="8139113" cy="5112221"/>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76200" cmpd="tri">
                <a:solidFill>
                  <a:srgbClr val="FF6600"/>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lstStyle/>
          <a:p>
            <a:pPr>
              <a:spcBef>
                <a:spcPts val="0"/>
              </a:spcBef>
            </a:pPr>
            <a:r>
              <a:rPr lang="zh-CN" altLang="en-US" b="0" dirty="0">
                <a:solidFill>
                  <a:srgbClr val="FF0000"/>
                </a:solidFill>
                <a:latin typeface="幼圆" pitchFamily="49" charset="-122"/>
              </a:rPr>
              <a:t>1.计数</a:t>
            </a:r>
          </a:p>
          <a:p>
            <a:pPr>
              <a:spcBef>
                <a:spcPts val="600"/>
              </a:spcBef>
            </a:pPr>
            <a:r>
              <a:rPr lang="zh-CN" altLang="en-US" b="0" dirty="0" smtClean="0">
                <a:latin typeface="幼圆" pitchFamily="49" charset="-122"/>
              </a:rPr>
              <a:t>在用计算机</a:t>
            </a:r>
            <a:r>
              <a:rPr lang="zh-CN" altLang="en-US" b="0" dirty="0">
                <a:latin typeface="幼圆" pitchFamily="49" charset="-122"/>
              </a:rPr>
              <a:t>处理计数问题时，首先要</a:t>
            </a:r>
            <a:r>
              <a:rPr lang="zh-CN" altLang="en-US" b="0" dirty="0" smtClean="0">
                <a:solidFill>
                  <a:srgbClr val="0000FF"/>
                </a:solidFill>
                <a:latin typeface="幼圆" pitchFamily="49" charset="-122"/>
              </a:rPr>
              <a:t>将</a:t>
            </a:r>
            <a:r>
              <a:rPr lang="zh-CN" altLang="en-US" b="0" dirty="0">
                <a:solidFill>
                  <a:srgbClr val="0000FF"/>
                </a:solidFill>
                <a:latin typeface="幼圆" pitchFamily="49" charset="-122"/>
              </a:rPr>
              <a:t>被</a:t>
            </a:r>
            <a:r>
              <a:rPr lang="zh-CN" altLang="en-US" b="0" dirty="0" smtClean="0">
                <a:solidFill>
                  <a:srgbClr val="0000FF"/>
                </a:solidFill>
                <a:latin typeface="幼圆" pitchFamily="49" charset="-122"/>
              </a:rPr>
              <a:t>计数的量</a:t>
            </a:r>
            <a:r>
              <a:rPr lang="zh-CN" altLang="en-US" b="0" dirty="0">
                <a:solidFill>
                  <a:srgbClr val="0000FF"/>
                </a:solidFill>
                <a:latin typeface="幼圆" pitchFamily="49" charset="-122"/>
              </a:rPr>
              <a:t>转化为电脉冲</a:t>
            </a:r>
            <a:r>
              <a:rPr lang="zh-CN" altLang="en-US" b="0" dirty="0">
                <a:latin typeface="幼圆" pitchFamily="49" charset="-122"/>
              </a:rPr>
              <a:t>的形式</a:t>
            </a:r>
            <a:r>
              <a:rPr lang="zh-CN" altLang="en-US" b="0" dirty="0" smtClean="0">
                <a:latin typeface="幼圆" pitchFamily="49" charset="-122"/>
              </a:rPr>
              <a:t>，</a:t>
            </a:r>
            <a:r>
              <a:rPr lang="zh-CN" altLang="en-US" dirty="0">
                <a:latin typeface="幼圆" pitchFamily="49" charset="-122"/>
              </a:rPr>
              <a:t>于是</a:t>
            </a:r>
            <a:r>
              <a:rPr lang="zh-CN" altLang="en-US" b="0" dirty="0" smtClean="0">
                <a:solidFill>
                  <a:srgbClr val="0000CC"/>
                </a:solidFill>
                <a:latin typeface="幼圆" pitchFamily="49" charset="-122"/>
              </a:rPr>
              <a:t>计数任务就转化为对电</a:t>
            </a:r>
            <a:r>
              <a:rPr lang="zh-CN" altLang="en-US" b="0" dirty="0">
                <a:solidFill>
                  <a:srgbClr val="0000CC"/>
                </a:solidFill>
                <a:latin typeface="幼圆" pitchFamily="49" charset="-122"/>
              </a:rPr>
              <a:t>脉冲的出现次数</a:t>
            </a:r>
            <a:r>
              <a:rPr lang="zh-CN" altLang="en-US" b="0" dirty="0" smtClean="0">
                <a:solidFill>
                  <a:srgbClr val="0000CC"/>
                </a:solidFill>
                <a:latin typeface="幼圆" pitchFamily="49" charset="-122"/>
              </a:rPr>
              <a:t>进行计数</a:t>
            </a:r>
            <a:r>
              <a:rPr lang="zh-CN" altLang="en-US" b="0" dirty="0" smtClean="0">
                <a:latin typeface="幼圆" pitchFamily="49" charset="-122"/>
              </a:rPr>
              <a:t>。</a:t>
            </a:r>
            <a:r>
              <a:rPr lang="zh-CN" altLang="en-US" b="0" dirty="0">
                <a:latin typeface="幼圆" pitchFamily="49" charset="-122"/>
              </a:rPr>
              <a:t>引发</a:t>
            </a:r>
            <a:r>
              <a:rPr lang="zh-CN" altLang="en-US" b="0" dirty="0" smtClean="0">
                <a:latin typeface="幼圆" pitchFamily="49" charset="-122"/>
              </a:rPr>
              <a:t>计数的</a:t>
            </a:r>
            <a:r>
              <a:rPr lang="zh-CN" altLang="en-US" b="0" dirty="0">
                <a:latin typeface="幼圆" pitchFamily="49" charset="-122"/>
              </a:rPr>
              <a:t>电脉冲称为</a:t>
            </a:r>
            <a:r>
              <a:rPr lang="zh-CN" altLang="en-US" dirty="0">
                <a:solidFill>
                  <a:schemeClr val="hlink"/>
                </a:solidFill>
                <a:latin typeface="幼圆" pitchFamily="49" charset="-122"/>
              </a:rPr>
              <a:t>计数脉冲</a:t>
            </a:r>
            <a:r>
              <a:rPr lang="zh-CN" altLang="en-US" b="0" dirty="0">
                <a:latin typeface="幼圆" pitchFamily="49" charset="-122"/>
              </a:rPr>
              <a:t>。</a:t>
            </a:r>
          </a:p>
          <a:p>
            <a:r>
              <a:rPr lang="zh-CN" altLang="en-US" b="0" dirty="0">
                <a:latin typeface="幼圆" pitchFamily="49" charset="-122"/>
              </a:rPr>
              <a:t>在进行计数时，计数脉冲的出现与否受外界控制，不具有一定的规律性，所以要求计数系统具有良好的</a:t>
            </a:r>
            <a:r>
              <a:rPr lang="zh-CN" altLang="en-US" b="0" dirty="0">
                <a:solidFill>
                  <a:srgbClr val="0000FF"/>
                </a:solidFill>
                <a:latin typeface="幼圆" pitchFamily="49" charset="-122"/>
              </a:rPr>
              <a:t>实时性</a:t>
            </a:r>
            <a:r>
              <a:rPr lang="zh-CN" altLang="en-US" b="0" dirty="0">
                <a:latin typeface="幼圆" pitchFamily="49" charset="-122"/>
              </a:rPr>
              <a:t>，即无论计数脉冲出现的快慢，计数</a:t>
            </a:r>
            <a:r>
              <a:rPr lang="zh-CN" altLang="en-US" b="0" dirty="0" smtClean="0">
                <a:latin typeface="幼圆" pitchFamily="49" charset="-122"/>
              </a:rPr>
              <a:t>系统</a:t>
            </a:r>
            <a:r>
              <a:rPr lang="zh-CN" altLang="en-US" dirty="0">
                <a:latin typeface="幼圆" pitchFamily="49" charset="-122"/>
              </a:rPr>
              <a:t>都</a:t>
            </a:r>
            <a:r>
              <a:rPr lang="zh-CN" altLang="en-US" b="0" dirty="0" smtClean="0">
                <a:latin typeface="幼圆" pitchFamily="49" charset="-122"/>
              </a:rPr>
              <a:t>必须能准确</a:t>
            </a:r>
            <a:r>
              <a:rPr lang="zh-CN" altLang="en-US" b="0" dirty="0">
                <a:latin typeface="幼圆" pitchFamily="49" charset="-122"/>
              </a:rPr>
              <a:t>记录计数脉冲的出现。 </a:t>
            </a:r>
            <a:endParaRPr lang="zh-CN" altLang="en-US" b="0" dirty="0">
              <a:solidFill>
                <a:srgbClr val="0000CC"/>
              </a:solidFill>
              <a:latin typeface="幼圆" pitchFamily="49" charset="-122"/>
            </a:endParaRPr>
          </a:p>
        </p:txBody>
      </p:sp>
      <p:pic>
        <p:nvPicPr>
          <p:cNvPr id="4" name="Picture 5" descr="U_203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633" y="4522388"/>
            <a:ext cx="2154585" cy="1615939"/>
          </a:xfrm>
          <a:prstGeom prst="rect">
            <a:avLst/>
          </a:prstGeom>
          <a:noFill/>
          <a:extLst>
            <a:ext uri="{909E8E84-426E-40DD-AFC4-6F175D3DCCD1}">
              <a14:hiddenFill xmlns:a14="http://schemas.microsoft.com/office/drawing/2010/main">
                <a:solidFill>
                  <a:srgbClr val="FFFFFF"/>
                </a:solidFill>
              </a14:hiddenFill>
            </a:ext>
          </a:extLst>
        </p:spPr>
      </p:pic>
      <p:pic>
        <p:nvPicPr>
          <p:cNvPr id="1440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9953" y="4522388"/>
            <a:ext cx="2920479" cy="15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63299">
                                            <p:txEl>
                                              <p:pRg st="1" end="1"/>
                                            </p:txEl>
                                          </p:spTgt>
                                        </p:tgtEl>
                                        <p:attrNameLst>
                                          <p:attrName>style.visibility</p:attrName>
                                        </p:attrNameLst>
                                      </p:cBhvr>
                                      <p:to>
                                        <p:strVal val="visible"/>
                                      </p:to>
                                    </p:set>
                                    <p:animEffect transition="in" filter="randombar(horizontal)">
                                      <p:cBhvr>
                                        <p:cTn id="7" dur="500"/>
                                        <p:tgtEl>
                                          <p:spTgt spid="14632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nodeType="withEffect">
                                  <p:stCondLst>
                                    <p:cond delay="0"/>
                                  </p:stCondLst>
                                  <p:childTnLst>
                                    <p:set>
                                      <p:cBhvr>
                                        <p:cTn id="14" dur="1" fill="hold">
                                          <p:stCondLst>
                                            <p:cond delay="0"/>
                                          </p:stCondLst>
                                        </p:cTn>
                                        <p:tgtEl>
                                          <p:spTgt spid="1440771"/>
                                        </p:tgtEl>
                                        <p:attrNameLst>
                                          <p:attrName>style.visibility</p:attrName>
                                        </p:attrNameLst>
                                      </p:cBhvr>
                                      <p:to>
                                        <p:strVal val="visible"/>
                                      </p:to>
                                    </p:set>
                                    <p:animEffect transition="in" filter="randombar(horizontal)">
                                      <p:cBhvr>
                                        <p:cTn id="15" dur="500"/>
                                        <p:tgtEl>
                                          <p:spTgt spid="144077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463299">
                                            <p:txEl>
                                              <p:pRg st="2" end="2"/>
                                            </p:txEl>
                                          </p:spTgt>
                                        </p:tgtEl>
                                        <p:attrNameLst>
                                          <p:attrName>style.visibility</p:attrName>
                                        </p:attrNameLst>
                                      </p:cBhvr>
                                      <p:to>
                                        <p:strVal val="visible"/>
                                      </p:to>
                                    </p:set>
                                    <p:animEffect transition="in" filter="randombar(horizontal)">
                                      <p:cBhvr>
                                        <p:cTn id="20" dur="500"/>
                                        <p:tgtEl>
                                          <p:spTgt spid="1463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7" name="Rectangle 3"/>
          <p:cNvSpPr>
            <a:spLocks noChangeArrowheads="1"/>
          </p:cNvSpPr>
          <p:nvPr/>
        </p:nvSpPr>
        <p:spPr bwMode="auto">
          <a:xfrm>
            <a:off x="468313" y="908720"/>
            <a:ext cx="7776864"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b="0" dirty="0">
                <a:solidFill>
                  <a:srgbClr val="0000CC"/>
                </a:solidFill>
                <a:latin typeface="Arial" pitchFamily="34" charset="0"/>
                <a:ea typeface="幼圆" pitchFamily="49" charset="-122"/>
              </a:rPr>
              <a:t>4. 方式3－方波发生器 </a:t>
            </a:r>
          </a:p>
        </p:txBody>
      </p:sp>
      <p:grpSp>
        <p:nvGrpSpPr>
          <p:cNvPr id="2" name="组合 1"/>
          <p:cNvGrpSpPr/>
          <p:nvPr/>
        </p:nvGrpSpPr>
        <p:grpSpPr>
          <a:xfrm>
            <a:off x="616893" y="1556792"/>
            <a:ext cx="7758683" cy="3895725"/>
            <a:chOff x="616893" y="1556792"/>
            <a:chExt cx="7758683" cy="3895725"/>
          </a:xfrm>
        </p:grpSpPr>
        <p:pic>
          <p:nvPicPr>
            <p:cNvPr id="1572866" name="Picture 2" descr="图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620000" cy="3895725"/>
            </a:xfrm>
            <a:prstGeom prst="rect">
              <a:avLst/>
            </a:prstGeom>
            <a:noFill/>
            <a:extLst>
              <a:ext uri="{909E8E84-426E-40DD-AFC4-6F175D3DCCD1}">
                <a14:hiddenFill xmlns:a14="http://schemas.microsoft.com/office/drawing/2010/main">
                  <a:solidFill>
                    <a:srgbClr val="FFFFFF"/>
                  </a:solidFill>
                </a14:hiddenFill>
              </a:ext>
            </a:extLst>
          </p:spPr>
        </p:pic>
        <p:sp>
          <p:nvSpPr>
            <p:cNvPr id="1572868" name="Oval 4"/>
            <p:cNvSpPr>
              <a:spLocks noChangeArrowheads="1"/>
            </p:cNvSpPr>
            <p:nvPr/>
          </p:nvSpPr>
          <p:spPr bwMode="auto">
            <a:xfrm>
              <a:off x="616893" y="4326681"/>
              <a:ext cx="792163" cy="360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572869" name="Oval 5"/>
            <p:cNvSpPr>
              <a:spLocks noChangeArrowheads="1"/>
            </p:cNvSpPr>
            <p:nvPr/>
          </p:nvSpPr>
          <p:spPr bwMode="auto">
            <a:xfrm>
              <a:off x="5940152" y="3481636"/>
              <a:ext cx="576262" cy="360362"/>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grpSp>
      <p:sp>
        <p:nvSpPr>
          <p:cNvPr id="6" name="Rectangle 2"/>
          <p:cNvSpPr txBox="1">
            <a:spLocks noChangeArrowheads="1"/>
          </p:cNvSpPr>
          <p:nvPr/>
        </p:nvSpPr>
        <p:spPr>
          <a:xfrm>
            <a:off x="467544" y="15875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spcAft>
                <a:spcPct val="0"/>
              </a:spcAft>
              <a:defRPr sz="2800" b="0">
                <a:solidFill>
                  <a:srgbClr val="003399"/>
                </a:solidFill>
                <a:effectLst/>
                <a:latin typeface="Arial" pitchFamily="34" charset="0"/>
                <a:ea typeface="幼圆" pitchFamily="49" charset="-122"/>
                <a:cs typeface="Arial" pitchFamily="34" charset="0"/>
              </a:defRPr>
            </a:lvl1pPr>
            <a:lvl2pPr algn="l">
              <a:spcBef>
                <a:spcPct val="0"/>
              </a:spcBef>
              <a:spcAft>
                <a:spcPct val="0"/>
              </a:spcAft>
              <a:defRPr sz="2800">
                <a:solidFill>
                  <a:srgbClr val="003366"/>
                </a:solidFill>
                <a:effectLst>
                  <a:outerShdw blurRad="38100" dist="38100" dir="2700000" algn="tl">
                    <a:srgbClr val="C0C0C0"/>
                  </a:outerShdw>
                </a:effectLst>
              </a:defRPr>
            </a:lvl2pPr>
            <a:lvl3pPr algn="l">
              <a:spcBef>
                <a:spcPct val="0"/>
              </a:spcBef>
              <a:spcAft>
                <a:spcPct val="0"/>
              </a:spcAft>
              <a:defRPr sz="2800">
                <a:solidFill>
                  <a:srgbClr val="003366"/>
                </a:solidFill>
                <a:effectLst>
                  <a:outerShdw blurRad="38100" dist="38100" dir="2700000" algn="tl">
                    <a:srgbClr val="C0C0C0"/>
                  </a:outerShdw>
                </a:effectLst>
              </a:defRPr>
            </a:lvl3pPr>
            <a:lvl4pPr algn="l">
              <a:spcBef>
                <a:spcPct val="0"/>
              </a:spcBef>
              <a:spcAft>
                <a:spcPct val="0"/>
              </a:spcAft>
              <a:defRPr sz="2800">
                <a:solidFill>
                  <a:srgbClr val="003366"/>
                </a:solidFill>
                <a:effectLst>
                  <a:outerShdw blurRad="38100" dist="38100" dir="2700000" algn="tl">
                    <a:srgbClr val="C0C0C0"/>
                  </a:outerShdw>
                </a:effectLst>
              </a:defRPr>
            </a:lvl4pPr>
            <a:lvl5pPr algn="l">
              <a:spcBef>
                <a:spcPct val="0"/>
              </a:spcBef>
              <a:spcAft>
                <a:spcPct val="0"/>
              </a:spcAft>
              <a:defRPr sz="2800">
                <a:solidFill>
                  <a:srgbClr val="003366"/>
                </a:solidFill>
                <a:effectLst>
                  <a:outerShdw blurRad="38100" dist="38100" dir="2700000" algn="tl">
                    <a:srgbClr val="C0C0C0"/>
                  </a:outerShdw>
                </a:effectLst>
              </a:defRPr>
            </a:lvl5pPr>
            <a:lvl6pPr marL="457200" fontAlgn="base">
              <a:spcBef>
                <a:spcPct val="0"/>
              </a:spcBef>
              <a:spcAft>
                <a:spcPct val="0"/>
              </a:spcAft>
              <a:defRPr sz="2800">
                <a:solidFill>
                  <a:srgbClr val="003366"/>
                </a:solidFill>
                <a:effectLst>
                  <a:outerShdw blurRad="38100" dist="38100" dir="2700000" algn="tl">
                    <a:srgbClr val="C0C0C0"/>
                  </a:outerShdw>
                </a:effectLst>
              </a:defRPr>
            </a:lvl6pPr>
            <a:lvl7pPr marL="914400" fontAlgn="base">
              <a:spcBef>
                <a:spcPct val="0"/>
              </a:spcBef>
              <a:spcAft>
                <a:spcPct val="0"/>
              </a:spcAft>
              <a:defRPr sz="2800">
                <a:solidFill>
                  <a:srgbClr val="003366"/>
                </a:solidFill>
                <a:effectLst>
                  <a:outerShdw blurRad="38100" dist="38100" dir="2700000" algn="tl">
                    <a:srgbClr val="C0C0C0"/>
                  </a:outerShdw>
                </a:effectLst>
              </a:defRPr>
            </a:lvl7pPr>
            <a:lvl8pPr marL="1371600" fontAlgn="base">
              <a:spcBef>
                <a:spcPct val="0"/>
              </a:spcBef>
              <a:spcAft>
                <a:spcPct val="0"/>
              </a:spcAft>
              <a:defRPr sz="2800">
                <a:solidFill>
                  <a:srgbClr val="003366"/>
                </a:solidFill>
                <a:effectLst>
                  <a:outerShdw blurRad="38100" dist="38100" dir="2700000" algn="tl">
                    <a:srgbClr val="C0C0C0"/>
                  </a:outerShdw>
                </a:effectLst>
              </a:defRPr>
            </a:lvl8pPr>
            <a:lvl9pPr marL="1828800" fontAlgn="base">
              <a:spcBef>
                <a:spcPct val="0"/>
              </a:spcBef>
              <a:spcAft>
                <a:spcPct val="0"/>
              </a:spcAft>
              <a:defRPr sz="2800">
                <a:solidFill>
                  <a:srgbClr val="003366"/>
                </a:solidFill>
                <a:effectLst>
                  <a:outerShdw blurRad="38100" dist="38100" dir="2700000" algn="tl">
                    <a:srgbClr val="C0C0C0"/>
                  </a:outerShdw>
                </a:effectLst>
              </a:defRPr>
            </a:lvl9pPr>
          </a:lstStyle>
          <a:p>
            <a:r>
              <a:rPr lang="en-US" altLang="zh-CN" dirty="0">
                <a:solidFill>
                  <a:srgbClr val="0000CC"/>
                </a:solidFill>
              </a:rPr>
              <a:t>8.1.2</a:t>
            </a:r>
            <a:r>
              <a:rPr lang="zh-CN" altLang="en-US" dirty="0">
                <a:solidFill>
                  <a:srgbClr val="0000CC"/>
                </a:solidFill>
              </a:rPr>
              <a:t>  8254的工作方式</a:t>
            </a:r>
          </a:p>
        </p:txBody>
      </p:sp>
    </p:spTree>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p:cNvSpPr>
            <a:spLocks noGrp="1" noChangeArrowheads="1"/>
          </p:cNvSpPr>
          <p:nvPr>
            <p:ph type="title"/>
          </p:nvPr>
        </p:nvSpPr>
        <p:spPr/>
        <p:txBody>
          <a:bodyPr/>
          <a:lstStyle/>
          <a:p>
            <a:r>
              <a:rPr lang="en-US" altLang="zh-CN" dirty="0"/>
              <a:t>8.1.2</a:t>
            </a:r>
            <a:r>
              <a:rPr lang="zh-CN" altLang="en-US" b="0" dirty="0" smtClean="0"/>
              <a:t>  </a:t>
            </a:r>
            <a:r>
              <a:rPr lang="zh-CN" altLang="en-US" b="0" dirty="0"/>
              <a:t>8254的工作方式</a:t>
            </a:r>
            <a:endParaRPr lang="zh-CN" altLang="en-US" dirty="0"/>
          </a:p>
        </p:txBody>
      </p:sp>
      <p:pic>
        <p:nvPicPr>
          <p:cNvPr id="1513476"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58416"/>
            <a:ext cx="6705600" cy="4114800"/>
          </a:xfrm>
          <a:prstGeom prst="rect">
            <a:avLst/>
          </a:prstGeom>
          <a:noFill/>
          <a:extLst>
            <a:ext uri="{909E8E84-426E-40DD-AFC4-6F175D3DCCD1}">
              <a14:hiddenFill xmlns:a14="http://schemas.microsoft.com/office/drawing/2010/main">
                <a:solidFill>
                  <a:srgbClr val="FFFFFF"/>
                </a:solidFill>
              </a14:hiddenFill>
            </a:ext>
          </a:extLst>
        </p:spPr>
      </p:pic>
      <p:sp>
        <p:nvSpPr>
          <p:cNvPr id="1513475" name="Rectangle 3"/>
          <p:cNvSpPr>
            <a:spLocks noGrp="1" noChangeArrowheads="1"/>
          </p:cNvSpPr>
          <p:nvPr>
            <p:ph type="body" idx="1"/>
          </p:nvPr>
        </p:nvSpPr>
        <p:spPr>
          <a:xfrm>
            <a:off x="467544" y="908720"/>
            <a:ext cx="8280920" cy="457200"/>
          </a:xfrm>
        </p:spPr>
        <p:txBody>
          <a:bodyPr/>
          <a:lstStyle/>
          <a:p>
            <a:pPr algn="just">
              <a:spcBef>
                <a:spcPts val="0"/>
              </a:spcBef>
            </a:pPr>
            <a:r>
              <a:rPr lang="zh-CN" altLang="en-US" b="0" dirty="0">
                <a:latin typeface="Arial" pitchFamily="34" charset="0"/>
                <a:ea typeface="幼圆" pitchFamily="49" charset="-122"/>
              </a:rPr>
              <a:t>5. 方式4－软件启动的单脉冲发生器（软件触发选通）</a:t>
            </a:r>
          </a:p>
        </p:txBody>
      </p:sp>
      <p:sp>
        <p:nvSpPr>
          <p:cNvPr id="9" name="圆角矩形 8"/>
          <p:cNvSpPr/>
          <p:nvPr/>
        </p:nvSpPr>
        <p:spPr bwMode="auto">
          <a:xfrm>
            <a:off x="1409328" y="5520035"/>
            <a:ext cx="6259016" cy="510778"/>
          </a:xfrm>
          <a:prstGeom prst="roundRect">
            <a:avLst/>
          </a:prstGeom>
          <a:noFill/>
          <a:ln w="9525">
            <a:solidFill>
              <a:schemeClr val="accent2"/>
            </a:solidFill>
            <a:round/>
            <a:headEnd/>
            <a:tailEnd/>
          </a:ln>
          <a:effectLst/>
          <a:extLst/>
        </p:spPr>
        <p:txBody>
          <a:bodyPr anchor="ctr"/>
          <a:lstStyle/>
          <a:p>
            <a:pPr marL="209550" indent="-209550" algn="just">
              <a:lnSpc>
                <a:spcPct val="100000"/>
              </a:lnSpc>
              <a:spcBef>
                <a:spcPct val="0"/>
              </a:spcBef>
              <a:spcAft>
                <a:spcPct val="0"/>
              </a:spcAft>
              <a:buClrTx/>
              <a:buSzTx/>
              <a:buFontTx/>
              <a:buBlip>
                <a:blip r:embed="rId3"/>
              </a:buBlip>
            </a:pPr>
            <a:r>
              <a:rPr kumimoji="1" lang="zh-CN" altLang="en-US" b="0" dirty="0">
                <a:solidFill>
                  <a:srgbClr val="000099"/>
                </a:solidFill>
                <a:latin typeface="Arial" pitchFamily="34" charset="0"/>
                <a:ea typeface="幼圆" pitchFamily="49" charset="-122"/>
                <a:cs typeface="Arial" pitchFamily="34" charset="0"/>
              </a:rPr>
              <a:t>软件启动；减</a:t>
            </a:r>
            <a:r>
              <a:rPr kumimoji="1" lang="en-US" altLang="zh-CN" b="0" dirty="0">
                <a:solidFill>
                  <a:srgbClr val="000099"/>
                </a:solidFill>
                <a:latin typeface="Arial" pitchFamily="34" charset="0"/>
                <a:ea typeface="幼圆" pitchFamily="49" charset="-122"/>
                <a:cs typeface="Arial" pitchFamily="34" charset="0"/>
              </a:rPr>
              <a:t>1</a:t>
            </a:r>
            <a:r>
              <a:rPr kumimoji="1" lang="zh-CN" altLang="en-US" b="0" dirty="0">
                <a:solidFill>
                  <a:srgbClr val="000099"/>
                </a:solidFill>
                <a:latin typeface="Arial" pitchFamily="34" charset="0"/>
                <a:ea typeface="幼圆" pitchFamily="49" charset="-122"/>
                <a:cs typeface="Arial" pitchFamily="34" charset="0"/>
              </a:rPr>
              <a:t>计数；无初值自动重装功能</a:t>
            </a:r>
          </a:p>
        </p:txBody>
      </p:sp>
      <p:pic>
        <p:nvPicPr>
          <p:cNvPr id="10" name="Picture 2">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7727" y="4509120"/>
            <a:ext cx="298609"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1" name="Rectangle 3"/>
          <p:cNvSpPr>
            <a:spLocks noChangeArrowheads="1"/>
          </p:cNvSpPr>
          <p:nvPr/>
        </p:nvSpPr>
        <p:spPr bwMode="auto">
          <a:xfrm>
            <a:off x="467568" y="188640"/>
            <a:ext cx="763282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b="0" dirty="0">
                <a:solidFill>
                  <a:srgbClr val="0000CC"/>
                </a:solidFill>
                <a:latin typeface="Arial" pitchFamily="34" charset="0"/>
                <a:ea typeface="幼圆" pitchFamily="49" charset="-122"/>
                <a:cs typeface="Arial" pitchFamily="34" charset="0"/>
              </a:rPr>
              <a:t>5. 方式4－软件启动的单</a:t>
            </a:r>
            <a:r>
              <a:rPr lang="zh-CN" altLang="en-US" b="0" dirty="0" smtClean="0">
                <a:solidFill>
                  <a:srgbClr val="0000CC"/>
                </a:solidFill>
                <a:latin typeface="Arial" pitchFamily="34" charset="0"/>
                <a:ea typeface="幼圆" pitchFamily="49" charset="-122"/>
                <a:cs typeface="Arial" pitchFamily="34" charset="0"/>
              </a:rPr>
              <a:t>脉冲发生器</a:t>
            </a:r>
            <a:endParaRPr lang="zh-CN" altLang="en-US" b="0" dirty="0">
              <a:solidFill>
                <a:srgbClr val="0000CC"/>
              </a:solidFill>
              <a:latin typeface="Arial" pitchFamily="34" charset="0"/>
              <a:ea typeface="幼圆" pitchFamily="49" charset="-122"/>
              <a:cs typeface="Arial" pitchFamily="34" charset="0"/>
            </a:endParaRPr>
          </a:p>
        </p:txBody>
      </p:sp>
      <p:pic>
        <p:nvPicPr>
          <p:cNvPr id="1708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46" y="981075"/>
            <a:ext cx="3903892" cy="2375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445095" y="3579838"/>
            <a:ext cx="3922943" cy="2357546"/>
            <a:chOff x="445095" y="3579838"/>
            <a:chExt cx="3922943" cy="2357546"/>
          </a:xfrm>
        </p:grpSpPr>
        <p:pic>
          <p:nvPicPr>
            <p:cNvPr id="1708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45" y="3579838"/>
              <a:ext cx="3903893" cy="235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73892" name="Oval 4"/>
            <p:cNvSpPr>
              <a:spLocks noChangeArrowheads="1"/>
            </p:cNvSpPr>
            <p:nvPr/>
          </p:nvSpPr>
          <p:spPr bwMode="auto">
            <a:xfrm>
              <a:off x="445095" y="4723686"/>
              <a:ext cx="647700" cy="431800"/>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grpSp>
      <p:grpSp>
        <p:nvGrpSpPr>
          <p:cNvPr id="3" name="组合 2"/>
          <p:cNvGrpSpPr/>
          <p:nvPr/>
        </p:nvGrpSpPr>
        <p:grpSpPr>
          <a:xfrm>
            <a:off x="4722682" y="3481958"/>
            <a:ext cx="3809758" cy="2456302"/>
            <a:chOff x="4722682" y="3481958"/>
            <a:chExt cx="3809758" cy="2456302"/>
          </a:xfrm>
        </p:grpSpPr>
        <p:pic>
          <p:nvPicPr>
            <p:cNvPr id="17080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682" y="3579838"/>
              <a:ext cx="3809758" cy="235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73893" name="Oval 5"/>
            <p:cNvSpPr>
              <a:spLocks noChangeArrowheads="1"/>
            </p:cNvSpPr>
            <p:nvPr/>
          </p:nvSpPr>
          <p:spPr bwMode="auto">
            <a:xfrm>
              <a:off x="6535266" y="3481958"/>
              <a:ext cx="719137" cy="360363"/>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grpSp>
    </p:spTree>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9" name="Rectangle 3"/>
          <p:cNvSpPr>
            <a:spLocks noGrp="1" noChangeArrowheads="1"/>
          </p:cNvSpPr>
          <p:nvPr>
            <p:ph type="title"/>
          </p:nvPr>
        </p:nvSpPr>
        <p:spPr>
          <a:noFill/>
          <a:ln/>
        </p:spPr>
        <p:txBody>
          <a:bodyPr/>
          <a:lstStyle/>
          <a:p>
            <a:r>
              <a:rPr lang="en-US" altLang="zh-CN" dirty="0"/>
              <a:t>8.1.2</a:t>
            </a:r>
            <a:r>
              <a:rPr lang="zh-CN" altLang="en-US" b="0" dirty="0" smtClean="0"/>
              <a:t>  </a:t>
            </a:r>
            <a:r>
              <a:rPr lang="zh-CN" altLang="en-US" b="0" dirty="0"/>
              <a:t>8254的工作方式</a:t>
            </a:r>
          </a:p>
        </p:txBody>
      </p:sp>
      <p:pic>
        <p:nvPicPr>
          <p:cNvPr id="1514500"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268760"/>
            <a:ext cx="7046168" cy="4220361"/>
          </a:xfrm>
          <a:prstGeom prst="rect">
            <a:avLst/>
          </a:prstGeom>
          <a:noFill/>
          <a:extLst>
            <a:ext uri="{909E8E84-426E-40DD-AFC4-6F175D3DCCD1}">
              <a14:hiddenFill xmlns:a14="http://schemas.microsoft.com/office/drawing/2010/main">
                <a:solidFill>
                  <a:srgbClr val="FFFFFF"/>
                </a:solidFill>
              </a14:hiddenFill>
            </a:ext>
          </a:extLst>
        </p:spPr>
      </p:pic>
      <p:sp>
        <p:nvSpPr>
          <p:cNvPr id="1514498" name="Rectangle 2"/>
          <p:cNvSpPr>
            <a:spLocks noGrp="1" noChangeArrowheads="1"/>
          </p:cNvSpPr>
          <p:nvPr>
            <p:ph type="body" idx="1"/>
          </p:nvPr>
        </p:nvSpPr>
        <p:spPr>
          <a:xfrm>
            <a:off x="468312" y="908720"/>
            <a:ext cx="8294687" cy="533400"/>
          </a:xfrm>
        </p:spPr>
        <p:txBody>
          <a:bodyPr/>
          <a:lstStyle/>
          <a:p>
            <a:pPr algn="just"/>
            <a:r>
              <a:rPr lang="zh-CN" altLang="en-US" dirty="0"/>
              <a:t>6.  方式5－硬件触发的单脉冲发生器</a:t>
            </a:r>
          </a:p>
        </p:txBody>
      </p:sp>
      <p:sp>
        <p:nvSpPr>
          <p:cNvPr id="2" name="圆角矩形 1"/>
          <p:cNvSpPr/>
          <p:nvPr/>
        </p:nvSpPr>
        <p:spPr bwMode="auto">
          <a:xfrm>
            <a:off x="1331640" y="5582518"/>
            <a:ext cx="6192688" cy="510778"/>
          </a:xfrm>
          <a:prstGeom prst="roundRect">
            <a:avLst/>
          </a:prstGeom>
          <a:noFill/>
          <a:ln w="9525">
            <a:solidFill>
              <a:schemeClr val="accent2"/>
            </a:solidFill>
            <a:round/>
            <a:headEnd/>
            <a:tailEnd/>
          </a:ln>
          <a:effectLst/>
          <a:extLst/>
        </p:spPr>
        <p:txBody>
          <a:bodyPr anchor="ctr"/>
          <a:lstStyle/>
          <a:p>
            <a:pPr marL="209550" indent="-209550" algn="just">
              <a:lnSpc>
                <a:spcPct val="100000"/>
              </a:lnSpc>
              <a:spcBef>
                <a:spcPct val="0"/>
              </a:spcBef>
              <a:spcAft>
                <a:spcPct val="0"/>
              </a:spcAft>
              <a:buClrTx/>
              <a:buSzTx/>
              <a:buFontTx/>
              <a:buBlip>
                <a:blip r:embed="rId4"/>
              </a:buBlip>
            </a:pPr>
            <a:r>
              <a:rPr kumimoji="1" lang="zh-CN" altLang="en-US" b="0" dirty="0">
                <a:solidFill>
                  <a:srgbClr val="000099"/>
                </a:solidFill>
                <a:latin typeface="Arial" pitchFamily="34" charset="0"/>
                <a:ea typeface="幼圆" pitchFamily="49" charset="-122"/>
                <a:cs typeface="Arial" pitchFamily="34" charset="0"/>
              </a:rPr>
              <a:t>硬件启动；减1计数；无初值自动重装功能</a:t>
            </a:r>
          </a:p>
        </p:txBody>
      </p:sp>
      <p:pic>
        <p:nvPicPr>
          <p:cNvPr id="7" name="Picture 2">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1183" y="4725144"/>
            <a:ext cx="298609" cy="39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5" name="Rectangle 1027"/>
          <p:cNvSpPr>
            <a:spLocks noChangeArrowheads="1"/>
          </p:cNvSpPr>
          <p:nvPr/>
        </p:nvSpPr>
        <p:spPr bwMode="auto">
          <a:xfrm>
            <a:off x="460970" y="161901"/>
            <a:ext cx="7567414"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00000"/>
              </a:lnSpc>
            </a:pPr>
            <a:r>
              <a:rPr lang="zh-CN" altLang="en-US" b="0" dirty="0">
                <a:solidFill>
                  <a:srgbClr val="0000CC"/>
                </a:solidFill>
                <a:latin typeface="Arial" pitchFamily="34" charset="0"/>
                <a:ea typeface="幼圆" pitchFamily="49" charset="-122"/>
                <a:cs typeface="Arial" pitchFamily="34" charset="0"/>
              </a:rPr>
              <a:t>6. 方式5－硬件触发的单脉冲发生器</a:t>
            </a:r>
          </a:p>
        </p:txBody>
      </p:sp>
      <p:pic>
        <p:nvPicPr>
          <p:cNvPr id="1703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 y="1196752"/>
            <a:ext cx="3671639" cy="216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3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3716685"/>
            <a:ext cx="3672406" cy="17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39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280" y="3716685"/>
            <a:ext cx="3632144" cy="17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74916" name="Oval 1028"/>
          <p:cNvSpPr>
            <a:spLocks noChangeArrowheads="1"/>
          </p:cNvSpPr>
          <p:nvPr/>
        </p:nvSpPr>
        <p:spPr bwMode="auto">
          <a:xfrm>
            <a:off x="422870" y="4563791"/>
            <a:ext cx="583283" cy="431800"/>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square" anchor="ctr">
            <a:spAutoFit/>
          </a:bodyPr>
          <a:lstStyle/>
          <a:p>
            <a:endParaRPr lang="zh-CN" altLang="en-US"/>
          </a:p>
        </p:txBody>
      </p:sp>
      <p:sp>
        <p:nvSpPr>
          <p:cNvPr id="1574917" name="Oval 1029"/>
          <p:cNvSpPr>
            <a:spLocks noChangeArrowheads="1"/>
          </p:cNvSpPr>
          <p:nvPr/>
        </p:nvSpPr>
        <p:spPr bwMode="auto">
          <a:xfrm>
            <a:off x="6236595" y="3644677"/>
            <a:ext cx="576263" cy="287337"/>
          </a:xfrm>
          <a:prstGeom prst="ellipse">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3" name="Rectangle 3"/>
          <p:cNvSpPr>
            <a:spLocks noGrp="1" noChangeArrowheads="1"/>
          </p:cNvSpPr>
          <p:nvPr>
            <p:ph type="body" idx="1"/>
          </p:nvPr>
        </p:nvSpPr>
        <p:spPr>
          <a:xfrm>
            <a:off x="152400" y="92075"/>
            <a:ext cx="8680450" cy="457200"/>
          </a:xfrm>
        </p:spPr>
        <p:txBody>
          <a:bodyPr/>
          <a:lstStyle/>
          <a:p>
            <a:pPr algn="just"/>
            <a:r>
              <a:rPr lang="zh-CN" altLang="en-US" dirty="0">
                <a:solidFill>
                  <a:srgbClr val="FF0000"/>
                </a:solidFill>
              </a:rPr>
              <a:t>7.  8254六种工作方式的比较  </a:t>
            </a:r>
          </a:p>
        </p:txBody>
      </p:sp>
      <p:pic>
        <p:nvPicPr>
          <p:cNvPr id="1448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68610"/>
            <a:ext cx="8991600"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8967" name="Text Box 7"/>
          <p:cNvSpPr txBox="1">
            <a:spLocks noChangeArrowheads="1"/>
          </p:cNvSpPr>
          <p:nvPr/>
        </p:nvSpPr>
        <p:spPr bwMode="auto">
          <a:xfrm>
            <a:off x="5561756" y="1285453"/>
            <a:ext cx="28733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spcBef>
                <a:spcPct val="50000"/>
              </a:spcBef>
            </a:pPr>
            <a:r>
              <a:rPr lang="en-US" altLang="zh-CN" dirty="0">
                <a:solidFill>
                  <a:schemeClr val="hlink"/>
                </a:solidFill>
              </a:rPr>
              <a:t>1</a:t>
            </a:r>
          </a:p>
        </p:txBody>
      </p:sp>
      <p:sp>
        <p:nvSpPr>
          <p:cNvPr id="1448969" name="Oval 9">
            <a:hlinkClick r:id="rId3" action="ppaction://hlinksldjump"/>
          </p:cNvPr>
          <p:cNvSpPr>
            <a:spLocks noChangeArrowheads="1"/>
          </p:cNvSpPr>
          <p:nvPr/>
        </p:nvSpPr>
        <p:spPr bwMode="auto">
          <a:xfrm>
            <a:off x="1692275" y="549275"/>
            <a:ext cx="576263" cy="35877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round/>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448970" name="Oval 10">
            <a:hlinkClick r:id="rId4" action="ppaction://hlinksldjump"/>
          </p:cNvPr>
          <p:cNvSpPr>
            <a:spLocks noChangeArrowheads="1"/>
          </p:cNvSpPr>
          <p:nvPr/>
        </p:nvSpPr>
        <p:spPr bwMode="auto">
          <a:xfrm>
            <a:off x="2700338" y="549275"/>
            <a:ext cx="792162" cy="35877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round/>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448971" name="Oval 11">
            <a:hlinkClick r:id="rId5" action="ppaction://hlinksldjump"/>
          </p:cNvPr>
          <p:cNvSpPr>
            <a:spLocks noChangeArrowheads="1"/>
          </p:cNvSpPr>
          <p:nvPr/>
        </p:nvSpPr>
        <p:spPr bwMode="auto">
          <a:xfrm>
            <a:off x="4067175" y="620713"/>
            <a:ext cx="504825" cy="2873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round/>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448972" name="Oval 12">
            <a:hlinkClick r:id="rId6" action="ppaction://hlinksldjump"/>
          </p:cNvPr>
          <p:cNvSpPr>
            <a:spLocks noChangeArrowheads="1"/>
          </p:cNvSpPr>
          <p:nvPr/>
        </p:nvSpPr>
        <p:spPr bwMode="auto">
          <a:xfrm>
            <a:off x="5148263" y="549275"/>
            <a:ext cx="719137" cy="35877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round/>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448973" name="Oval 13">
            <a:hlinkClick r:id="rId7" action="ppaction://hlinksldjump"/>
          </p:cNvPr>
          <p:cNvSpPr>
            <a:spLocks noChangeArrowheads="1"/>
          </p:cNvSpPr>
          <p:nvPr/>
        </p:nvSpPr>
        <p:spPr bwMode="auto">
          <a:xfrm>
            <a:off x="6516688" y="620713"/>
            <a:ext cx="719137" cy="28733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round/>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448974" name="Oval 14">
            <a:hlinkClick r:id="rId8" action="ppaction://hlinksldjump"/>
          </p:cNvPr>
          <p:cNvSpPr>
            <a:spLocks noChangeArrowheads="1"/>
          </p:cNvSpPr>
          <p:nvPr/>
        </p:nvSpPr>
        <p:spPr bwMode="auto">
          <a:xfrm>
            <a:off x="7885113" y="620713"/>
            <a:ext cx="790575" cy="3603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round/>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a:xfrm>
            <a:off x="463202" y="158750"/>
            <a:ext cx="6269038" cy="533400"/>
          </a:xfrm>
        </p:spPr>
        <p:txBody>
          <a:bodyPr/>
          <a:lstStyle/>
          <a:p>
            <a:r>
              <a:rPr lang="en-US" altLang="zh-CN" dirty="0" smtClean="0"/>
              <a:t>8.1.3</a:t>
            </a:r>
            <a:r>
              <a:rPr lang="zh-CN" altLang="en-US" dirty="0" smtClean="0"/>
              <a:t>  </a:t>
            </a:r>
            <a:r>
              <a:rPr lang="zh-CN" altLang="en-US" dirty="0"/>
              <a:t>8254的编程</a:t>
            </a:r>
          </a:p>
        </p:txBody>
      </p:sp>
      <p:sp>
        <p:nvSpPr>
          <p:cNvPr id="1247235" name="Rectangle 3"/>
          <p:cNvSpPr>
            <a:spLocks noGrp="1" noChangeArrowheads="1"/>
          </p:cNvSpPr>
          <p:nvPr>
            <p:ph type="body" idx="1"/>
          </p:nvPr>
        </p:nvSpPr>
        <p:spPr>
          <a:xfrm>
            <a:off x="467544" y="980728"/>
            <a:ext cx="8382000" cy="533400"/>
          </a:xfrm>
        </p:spPr>
        <p:txBody>
          <a:bodyPr/>
          <a:lstStyle/>
          <a:p>
            <a:r>
              <a:rPr lang="en-US" altLang="zh-CN" sz="2500" dirty="0" smtClean="0">
                <a:solidFill>
                  <a:srgbClr val="FF0000"/>
                </a:solidFill>
              </a:rPr>
              <a:t>1. </a:t>
            </a:r>
            <a:r>
              <a:rPr lang="zh-CN" altLang="en-US" sz="2500" dirty="0" smtClean="0">
                <a:solidFill>
                  <a:srgbClr val="FF0000"/>
                </a:solidFill>
              </a:rPr>
              <a:t>8254</a:t>
            </a:r>
            <a:r>
              <a:rPr lang="zh-CN" altLang="en-US" sz="2500" dirty="0">
                <a:solidFill>
                  <a:srgbClr val="FF0000"/>
                </a:solidFill>
              </a:rPr>
              <a:t>的控制字与初始化</a:t>
            </a:r>
          </a:p>
        </p:txBody>
      </p:sp>
      <p:sp>
        <p:nvSpPr>
          <p:cNvPr id="1247246" name="Text Box 14"/>
          <p:cNvSpPr txBox="1">
            <a:spLocks noChangeArrowheads="1"/>
          </p:cNvSpPr>
          <p:nvPr/>
        </p:nvSpPr>
        <p:spPr bwMode="auto">
          <a:xfrm>
            <a:off x="533400" y="1631950"/>
            <a:ext cx="8229600" cy="3477875"/>
          </a:xfrm>
          <a:prstGeom prst="rect">
            <a:avLst/>
          </a:prstGeom>
          <a:noFill/>
          <a:ln w="76200" cmpd="tri">
            <a:noFill/>
            <a:miter lim="800000"/>
            <a:headEnd/>
            <a:tailEnd/>
          </a:ln>
          <a:effectLst/>
        </p:spPr>
        <p:txBody>
          <a:bodyPr>
            <a:spAutoFit/>
          </a:bodyPr>
          <a:lstStyle/>
          <a:p>
            <a:pPr algn="just">
              <a:lnSpc>
                <a:spcPct val="125000"/>
              </a:lnSpc>
              <a:spcBef>
                <a:spcPts val="1200"/>
              </a:spcBef>
              <a:spcAft>
                <a:spcPts val="0"/>
              </a:spcAft>
            </a:pPr>
            <a:r>
              <a:rPr lang="zh-CN" altLang="en-US" b="0" dirty="0">
                <a:solidFill>
                  <a:srgbClr val="0000CC"/>
                </a:solidFill>
                <a:latin typeface="Arial" pitchFamily="34" charset="0"/>
                <a:ea typeface="幼圆" pitchFamily="49" charset="-122"/>
                <a:cs typeface="Arial" pitchFamily="34" charset="0"/>
              </a:rPr>
              <a:t>8254是可编程接口芯片，使用前必须先对它进行</a:t>
            </a:r>
            <a:r>
              <a:rPr lang="zh-CN" altLang="en-US" b="0" dirty="0" smtClean="0">
                <a:solidFill>
                  <a:srgbClr val="0000CC"/>
                </a:solidFill>
                <a:latin typeface="Arial" pitchFamily="34" charset="0"/>
                <a:ea typeface="幼圆" pitchFamily="49" charset="-122"/>
                <a:cs typeface="Arial" pitchFamily="34" charset="0"/>
              </a:rPr>
              <a:t>初始化。</a:t>
            </a:r>
            <a:r>
              <a:rPr lang="zh-CN" altLang="en-US" b="0" dirty="0">
                <a:solidFill>
                  <a:srgbClr val="0000CC"/>
                </a:solidFill>
                <a:latin typeface="Arial" pitchFamily="34" charset="0"/>
                <a:ea typeface="幼圆" pitchFamily="49" charset="-122"/>
                <a:cs typeface="Arial" pitchFamily="34" charset="0"/>
              </a:rPr>
              <a:t>8254的初始化</a:t>
            </a:r>
            <a:r>
              <a:rPr lang="zh-CN" altLang="en-US" b="0" dirty="0" smtClean="0">
                <a:solidFill>
                  <a:srgbClr val="0000CC"/>
                </a:solidFill>
                <a:latin typeface="Arial" pitchFamily="34" charset="0"/>
                <a:ea typeface="幼圆" pitchFamily="49" charset="-122"/>
                <a:cs typeface="Arial" pitchFamily="34" charset="0"/>
              </a:rPr>
              <a:t>编程包括以下</a:t>
            </a:r>
            <a:r>
              <a:rPr lang="zh-CN" altLang="en-US" b="0" dirty="0">
                <a:solidFill>
                  <a:srgbClr val="0000CC"/>
                </a:solidFill>
                <a:latin typeface="Arial" pitchFamily="34" charset="0"/>
                <a:ea typeface="幼圆" pitchFamily="49" charset="-122"/>
                <a:cs typeface="Arial" pitchFamily="34" charset="0"/>
              </a:rPr>
              <a:t>两个步骤：</a:t>
            </a:r>
          </a:p>
          <a:p>
            <a:pPr algn="just">
              <a:lnSpc>
                <a:spcPct val="125000"/>
              </a:lnSpc>
              <a:spcBef>
                <a:spcPts val="600"/>
              </a:spcBef>
              <a:spcAft>
                <a:spcPts val="0"/>
              </a:spcAft>
            </a:pPr>
            <a:r>
              <a:rPr lang="en-US" altLang="zh-CN" b="0" dirty="0">
                <a:solidFill>
                  <a:srgbClr val="0000CC"/>
                </a:solidFill>
                <a:latin typeface="Arial" pitchFamily="34" charset="0"/>
                <a:ea typeface="幼圆" pitchFamily="49" charset="-122"/>
                <a:cs typeface="Arial" pitchFamily="34" charset="0"/>
              </a:rPr>
              <a:t>(</a:t>
            </a:r>
            <a:r>
              <a:rPr lang="zh-CN" altLang="en-US" b="0" dirty="0" smtClean="0">
                <a:solidFill>
                  <a:srgbClr val="0000CC"/>
                </a:solidFill>
                <a:latin typeface="Arial" pitchFamily="34" charset="0"/>
                <a:ea typeface="幼圆" pitchFamily="49" charset="-122"/>
                <a:cs typeface="Arial" pitchFamily="34" charset="0"/>
              </a:rPr>
              <a:t>1</a:t>
            </a:r>
            <a:r>
              <a:rPr lang="en-US" altLang="zh-CN" b="0" dirty="0" smtClean="0">
                <a:solidFill>
                  <a:srgbClr val="0000CC"/>
                </a:solidFill>
                <a:latin typeface="Arial" pitchFamily="34" charset="0"/>
                <a:ea typeface="幼圆" pitchFamily="49" charset="-122"/>
                <a:cs typeface="Arial" pitchFamily="34" charset="0"/>
              </a:rPr>
              <a:t>)</a:t>
            </a:r>
            <a:r>
              <a:rPr lang="zh-CN" altLang="en-US" b="0" dirty="0" smtClean="0">
                <a:solidFill>
                  <a:srgbClr val="0000CC"/>
                </a:solidFill>
                <a:latin typeface="Arial" pitchFamily="34" charset="0"/>
                <a:ea typeface="幼圆" pitchFamily="49" charset="-122"/>
                <a:cs typeface="Arial" pitchFamily="34" charset="0"/>
              </a:rPr>
              <a:t>向</a:t>
            </a:r>
            <a:r>
              <a:rPr lang="zh-CN" altLang="en-US" b="0" dirty="0">
                <a:solidFill>
                  <a:srgbClr val="0000CC"/>
                </a:solidFill>
                <a:latin typeface="Arial" pitchFamily="34" charset="0"/>
                <a:ea typeface="幼圆" pitchFamily="49" charset="-122"/>
                <a:cs typeface="Arial" pitchFamily="34" charset="0"/>
              </a:rPr>
              <a:t>8254写入控制字，用于确定所选通道的工作方式和计数格式，写入控制字同时起到复位作用。</a:t>
            </a:r>
          </a:p>
          <a:p>
            <a:pPr algn="just">
              <a:lnSpc>
                <a:spcPct val="125000"/>
              </a:lnSpc>
              <a:spcBef>
                <a:spcPts val="600"/>
              </a:spcBef>
              <a:spcAft>
                <a:spcPts val="0"/>
              </a:spcAft>
            </a:pPr>
            <a:r>
              <a:rPr lang="en-US" altLang="zh-CN" b="0" dirty="0">
                <a:solidFill>
                  <a:srgbClr val="0000CC"/>
                </a:solidFill>
                <a:latin typeface="Arial" pitchFamily="34" charset="0"/>
                <a:ea typeface="幼圆" pitchFamily="49" charset="-122"/>
                <a:cs typeface="Arial" pitchFamily="34" charset="0"/>
              </a:rPr>
              <a:t>(</a:t>
            </a:r>
            <a:r>
              <a:rPr lang="zh-CN" altLang="en-US" b="0" dirty="0" smtClean="0">
                <a:solidFill>
                  <a:srgbClr val="0000CC"/>
                </a:solidFill>
                <a:latin typeface="Arial" pitchFamily="34" charset="0"/>
                <a:ea typeface="幼圆" pitchFamily="49" charset="-122"/>
                <a:cs typeface="Arial" pitchFamily="34" charset="0"/>
              </a:rPr>
              <a:t>2</a:t>
            </a:r>
            <a:r>
              <a:rPr lang="en-US" altLang="zh-CN" b="0" dirty="0" smtClean="0">
                <a:solidFill>
                  <a:srgbClr val="0000CC"/>
                </a:solidFill>
                <a:latin typeface="Arial" pitchFamily="34" charset="0"/>
                <a:ea typeface="幼圆" pitchFamily="49" charset="-122"/>
                <a:cs typeface="Arial" pitchFamily="34" charset="0"/>
              </a:rPr>
              <a:t>)</a:t>
            </a:r>
            <a:r>
              <a:rPr lang="zh-CN" altLang="en-US" b="0" dirty="0" smtClean="0">
                <a:solidFill>
                  <a:srgbClr val="0000CC"/>
                </a:solidFill>
                <a:latin typeface="Arial" pitchFamily="34" charset="0"/>
                <a:ea typeface="幼圆" pitchFamily="49" charset="-122"/>
                <a:cs typeface="Arial" pitchFamily="34" charset="0"/>
              </a:rPr>
              <a:t>向</a:t>
            </a:r>
            <a:r>
              <a:rPr lang="zh-CN" altLang="en-US" b="0" dirty="0">
                <a:solidFill>
                  <a:srgbClr val="0000CC"/>
                </a:solidFill>
                <a:latin typeface="Arial" pitchFamily="34" charset="0"/>
                <a:ea typeface="幼圆" pitchFamily="49" charset="-122"/>
                <a:cs typeface="Arial" pitchFamily="34" charset="0"/>
              </a:rPr>
              <a:t>选定</a:t>
            </a:r>
            <a:r>
              <a:rPr lang="zh-CN" altLang="en-US" b="0" dirty="0" smtClean="0">
                <a:solidFill>
                  <a:srgbClr val="0000CC"/>
                </a:solidFill>
                <a:latin typeface="Arial" pitchFamily="34" charset="0"/>
                <a:ea typeface="幼圆" pitchFamily="49" charset="-122"/>
                <a:cs typeface="Arial" pitchFamily="34" charset="0"/>
              </a:rPr>
              <a:t>的计数通道</a:t>
            </a:r>
            <a:r>
              <a:rPr lang="zh-CN" altLang="en-US" b="0" dirty="0">
                <a:solidFill>
                  <a:srgbClr val="0000CC"/>
                </a:solidFill>
                <a:latin typeface="Arial" pitchFamily="34" charset="0"/>
                <a:ea typeface="幼圆" pitchFamily="49" charset="-122"/>
                <a:cs typeface="Arial" pitchFamily="34" charset="0"/>
              </a:rPr>
              <a:t>写入计数初值，每个通道都有一个独立的端口地址。每个通道在写入控制字和计数初值之后开始工作。</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47246">
                                            <p:txEl>
                                              <p:pRg st="0" end="0"/>
                                            </p:txEl>
                                          </p:spTgt>
                                        </p:tgtEl>
                                        <p:attrNameLst>
                                          <p:attrName>style.visibility</p:attrName>
                                        </p:attrNameLst>
                                      </p:cBhvr>
                                      <p:to>
                                        <p:strVal val="visible"/>
                                      </p:to>
                                    </p:set>
                                    <p:animEffect transition="in" filter="randombar(horizontal)">
                                      <p:cBhvr>
                                        <p:cTn id="7" dur="500"/>
                                        <p:tgtEl>
                                          <p:spTgt spid="12472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47246">
                                            <p:txEl>
                                              <p:pRg st="1" end="1"/>
                                            </p:txEl>
                                          </p:spTgt>
                                        </p:tgtEl>
                                        <p:attrNameLst>
                                          <p:attrName>style.visibility</p:attrName>
                                        </p:attrNameLst>
                                      </p:cBhvr>
                                      <p:to>
                                        <p:strVal val="visible"/>
                                      </p:to>
                                    </p:set>
                                    <p:animEffect transition="in" filter="randombar(horizontal)">
                                      <p:cBhvr>
                                        <p:cTn id="12" dur="500"/>
                                        <p:tgtEl>
                                          <p:spTgt spid="12472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47246">
                                            <p:txEl>
                                              <p:pRg st="2" end="2"/>
                                            </p:txEl>
                                          </p:spTgt>
                                        </p:tgtEl>
                                        <p:attrNameLst>
                                          <p:attrName>style.visibility</p:attrName>
                                        </p:attrNameLst>
                                      </p:cBhvr>
                                      <p:to>
                                        <p:strVal val="visible"/>
                                      </p:to>
                                    </p:set>
                                    <p:animEffect transition="in" filter="randombar(horizontal)">
                                      <p:cBhvr>
                                        <p:cTn id="17" dur="500"/>
                                        <p:tgtEl>
                                          <p:spTgt spid="12472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8.1.3</a:t>
            </a:r>
            <a:r>
              <a:rPr lang="zh-CN" altLang="en-US" dirty="0"/>
              <a:t>  8254的</a:t>
            </a:r>
            <a:r>
              <a:rPr lang="zh-CN" altLang="en-US" dirty="0" smtClean="0"/>
              <a:t>编程</a:t>
            </a:r>
            <a:endParaRPr lang="zh-CN" altLang="en-US" dirty="0"/>
          </a:p>
        </p:txBody>
      </p:sp>
      <p:sp>
        <p:nvSpPr>
          <p:cNvPr id="4" name="Text Box 4"/>
          <p:cNvSpPr txBox="1">
            <a:spLocks noChangeArrowheads="1"/>
          </p:cNvSpPr>
          <p:nvPr/>
        </p:nvSpPr>
        <p:spPr bwMode="auto">
          <a:xfrm>
            <a:off x="467544" y="981075"/>
            <a:ext cx="81780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lnSpc>
                <a:spcPct val="100000"/>
              </a:lnSpc>
            </a:pPr>
            <a:r>
              <a:rPr lang="en-US" altLang="zh-CN" b="0" dirty="0" smtClean="0">
                <a:solidFill>
                  <a:srgbClr val="FF0000"/>
                </a:solidFill>
                <a:latin typeface="Arial" pitchFamily="34" charset="0"/>
                <a:ea typeface="幼圆" pitchFamily="49" charset="-122"/>
                <a:cs typeface="Arial" pitchFamily="34" charset="0"/>
              </a:rPr>
              <a:t>1. </a:t>
            </a:r>
            <a:r>
              <a:rPr lang="zh-CN" altLang="en-US" b="0" dirty="0" smtClean="0">
                <a:solidFill>
                  <a:srgbClr val="FF0000"/>
                </a:solidFill>
                <a:latin typeface="Arial" pitchFamily="34" charset="0"/>
                <a:ea typeface="幼圆" pitchFamily="49" charset="-122"/>
                <a:cs typeface="Arial" pitchFamily="34" charset="0"/>
              </a:rPr>
              <a:t>8254</a:t>
            </a:r>
            <a:r>
              <a:rPr lang="zh-CN" altLang="en-US" b="0" dirty="0">
                <a:solidFill>
                  <a:srgbClr val="FF0000"/>
                </a:solidFill>
                <a:latin typeface="Arial" pitchFamily="34" charset="0"/>
                <a:ea typeface="幼圆" pitchFamily="49" charset="-122"/>
                <a:cs typeface="Arial" pitchFamily="34" charset="0"/>
              </a:rPr>
              <a:t>的方式控制字</a:t>
            </a:r>
          </a:p>
        </p:txBody>
      </p:sp>
      <p:graphicFrame>
        <p:nvGraphicFramePr>
          <p:cNvPr id="5" name="表格 4"/>
          <p:cNvGraphicFramePr>
            <a:graphicFrameLocks noGrp="1"/>
          </p:cNvGraphicFramePr>
          <p:nvPr>
            <p:extLst>
              <p:ext uri="{D42A27DB-BD31-4B8C-83A1-F6EECF244321}">
                <p14:modId xmlns:p14="http://schemas.microsoft.com/office/powerpoint/2010/main" val="3718033144"/>
              </p:ext>
            </p:extLst>
          </p:nvPr>
        </p:nvGraphicFramePr>
        <p:xfrm>
          <a:off x="1879501" y="1700808"/>
          <a:ext cx="6096000" cy="45720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7</a:t>
                      </a:r>
                      <a:endParaRPr lang="zh-CN" altLang="en-US" sz="2400" b="0" kern="1200" cap="none" spc="0" baseline="-25000" dirty="0">
                        <a:ln>
                          <a:noFill/>
                        </a:ln>
                        <a:solidFill>
                          <a:srgbClr val="0000FF"/>
                        </a:solidFill>
                        <a:effectLst/>
                        <a:latin typeface="+mn-lt"/>
                        <a:ea typeface="+mn-ea"/>
                        <a:cs typeface="+mn-cs"/>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6</a:t>
                      </a:r>
                      <a:endParaRPr lang="zh-CN" altLang="en-US" sz="2400" b="0" kern="1200" cap="none" spc="0" baseline="-25000" dirty="0">
                        <a:ln>
                          <a:noFill/>
                        </a:ln>
                        <a:solidFill>
                          <a:srgbClr val="0000FF"/>
                        </a:solidFill>
                        <a:effectLst/>
                        <a:latin typeface="+mn-lt"/>
                        <a:ea typeface="+mn-ea"/>
                        <a:cs typeface="+mn-cs"/>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5</a:t>
                      </a:r>
                      <a:endParaRPr lang="zh-CN" altLang="en-US" sz="2400" b="0" kern="1200" cap="none" spc="0" baseline="-25000" dirty="0">
                        <a:ln>
                          <a:noFill/>
                        </a:ln>
                        <a:solidFill>
                          <a:srgbClr val="0000FF"/>
                        </a:solidFill>
                        <a:effectLst/>
                        <a:latin typeface="+mn-lt"/>
                        <a:ea typeface="+mn-ea"/>
                        <a:cs typeface="+mn-cs"/>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4</a:t>
                      </a:r>
                      <a:endParaRPr lang="zh-CN" altLang="en-US" sz="2400" b="0" kern="1200" cap="none" spc="0" baseline="-25000" dirty="0">
                        <a:ln>
                          <a:noFill/>
                        </a:ln>
                        <a:solidFill>
                          <a:srgbClr val="0000FF"/>
                        </a:solidFill>
                        <a:effectLst/>
                        <a:latin typeface="+mn-lt"/>
                        <a:ea typeface="+mn-ea"/>
                        <a:cs typeface="+mn-cs"/>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3</a:t>
                      </a:r>
                      <a:endParaRPr lang="zh-CN" altLang="en-US" sz="2400" b="0" kern="1200" cap="none" spc="0" baseline="-25000" dirty="0">
                        <a:ln>
                          <a:noFill/>
                        </a:ln>
                        <a:solidFill>
                          <a:srgbClr val="0000FF"/>
                        </a:solidFill>
                        <a:effectLst/>
                        <a:latin typeface="+mn-lt"/>
                        <a:ea typeface="+mn-ea"/>
                        <a:cs typeface="+mn-cs"/>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2</a:t>
                      </a:r>
                      <a:endParaRPr lang="zh-CN" altLang="en-US" sz="2400" b="0" kern="1200" cap="none" spc="0" baseline="-25000" dirty="0">
                        <a:ln>
                          <a:noFill/>
                        </a:ln>
                        <a:solidFill>
                          <a:srgbClr val="0000FF"/>
                        </a:solidFill>
                        <a:effectLst/>
                        <a:latin typeface="+mn-lt"/>
                        <a:ea typeface="+mn-ea"/>
                        <a:cs typeface="+mn-cs"/>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marL="0" algn="ctr" defTabSz="914400" rtl="0" eaLnBrk="1" latinLnBrk="0" hangingPunct="1"/>
                      <a:r>
                        <a:rPr lang="en-US" altLang="zh-CN" sz="2400" b="0" cap="none" spc="0" dirty="0" smtClean="0">
                          <a:ln>
                            <a:noFill/>
                          </a:ln>
                          <a:solidFill>
                            <a:srgbClr val="0000FF"/>
                          </a:solidFill>
                          <a:effectLst/>
                        </a:rPr>
                        <a:t>D</a:t>
                      </a:r>
                      <a:r>
                        <a:rPr lang="en-US" altLang="zh-CN" sz="2400" b="0" kern="1200" cap="none" spc="0" baseline="-25000" dirty="0" smtClean="0">
                          <a:ln>
                            <a:noFill/>
                          </a:ln>
                          <a:solidFill>
                            <a:srgbClr val="0000FF"/>
                          </a:solidFill>
                          <a:effectLst/>
                          <a:latin typeface="+mn-lt"/>
                          <a:ea typeface="+mn-ea"/>
                          <a:cs typeface="+mn-cs"/>
                        </a:rPr>
                        <a:t>1</a:t>
                      </a:r>
                      <a:endParaRPr lang="zh-CN" altLang="en-US" sz="2400" b="0" kern="1200" cap="none" spc="0" baseline="-25000" dirty="0">
                        <a:ln>
                          <a:noFill/>
                        </a:ln>
                        <a:solidFill>
                          <a:srgbClr val="0000FF"/>
                        </a:solidFill>
                        <a:effectLst/>
                        <a:latin typeface="+mn-lt"/>
                        <a:ea typeface="+mn-ea"/>
                        <a:cs typeface="+mn-cs"/>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sz="2400" b="0" cap="none" spc="0" dirty="0" smtClean="0">
                          <a:ln>
                            <a:noFill/>
                          </a:ln>
                          <a:solidFill>
                            <a:srgbClr val="0000FF"/>
                          </a:solidFill>
                          <a:effectLst/>
                        </a:rPr>
                        <a:t>D</a:t>
                      </a:r>
                      <a:r>
                        <a:rPr lang="en-US" altLang="zh-CN" sz="2400" b="0" cap="none" spc="0" baseline="-25000" dirty="0" smtClean="0">
                          <a:ln>
                            <a:noFill/>
                          </a:ln>
                          <a:solidFill>
                            <a:srgbClr val="0000FF"/>
                          </a:solidFill>
                          <a:effectLst/>
                        </a:rPr>
                        <a:t>0</a:t>
                      </a:r>
                      <a:endParaRPr lang="zh-CN" altLang="en-US" sz="2400" b="0" cap="none" spc="0" baseline="-25000" dirty="0">
                        <a:ln>
                          <a:noFill/>
                        </a:ln>
                        <a:solidFill>
                          <a:srgbClr val="0000FF"/>
                        </a:solidFill>
                        <a:effectLst/>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r>
            </a:tbl>
          </a:graphicData>
        </a:graphic>
      </p:graphicFrame>
      <p:sp>
        <p:nvSpPr>
          <p:cNvPr id="6" name="圆角矩形 5"/>
          <p:cNvSpPr/>
          <p:nvPr/>
        </p:nvSpPr>
        <p:spPr bwMode="auto">
          <a:xfrm>
            <a:off x="7136085" y="2548533"/>
            <a:ext cx="1900411" cy="1379101"/>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sz="2000" b="0" dirty="0" smtClean="0">
                <a:solidFill>
                  <a:srgbClr val="0000CC"/>
                </a:solidFill>
                <a:latin typeface="宋体" pitchFamily="2" charset="-122"/>
                <a:ea typeface="宋体" pitchFamily="2" charset="-122"/>
              </a:rPr>
              <a:t>计数格式</a:t>
            </a:r>
            <a:endParaRPr lang="en-US" altLang="zh-CN" sz="2000" b="0" dirty="0" smtClean="0">
              <a:solidFill>
                <a:srgbClr val="0000CC"/>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a:t>
            </a:r>
            <a:r>
              <a:rPr lang="zh-CN" altLang="en-US" sz="2000" b="0" dirty="0" smtClean="0">
                <a:solidFill>
                  <a:srgbClr val="0000FF"/>
                </a:solidFill>
                <a:latin typeface="宋体" pitchFamily="2" charset="-122"/>
                <a:ea typeface="宋体" pitchFamily="2" charset="-122"/>
              </a:rPr>
              <a:t>：二进制</a:t>
            </a:r>
            <a:endParaRPr lang="en-US" altLang="zh-CN" sz="2000"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a:t>
            </a:r>
            <a:r>
              <a:rPr lang="zh-CN" altLang="en-US" sz="2000" b="0" dirty="0" smtClean="0">
                <a:solidFill>
                  <a:srgbClr val="0000FF"/>
                </a:solidFill>
                <a:latin typeface="宋体" pitchFamily="2" charset="-122"/>
                <a:ea typeface="宋体" pitchFamily="2" charset="-122"/>
              </a:rPr>
              <a:t>：</a:t>
            </a:r>
            <a:r>
              <a:rPr lang="en-US" altLang="zh-CN" sz="2000" b="0" dirty="0" smtClean="0">
                <a:solidFill>
                  <a:srgbClr val="0000FF"/>
                </a:solidFill>
                <a:latin typeface="宋体" pitchFamily="2" charset="-122"/>
                <a:ea typeface="宋体" pitchFamily="2" charset="-122"/>
              </a:rPr>
              <a:t>BCD</a:t>
            </a:r>
          </a:p>
        </p:txBody>
      </p:sp>
      <p:cxnSp>
        <p:nvCxnSpPr>
          <p:cNvPr id="8" name="直接箭头连接符 7"/>
          <p:cNvCxnSpPr/>
          <p:nvPr/>
        </p:nvCxnSpPr>
        <p:spPr bwMode="auto">
          <a:xfrm>
            <a:off x="7568133" y="2161431"/>
            <a:ext cx="0" cy="360040"/>
          </a:xfrm>
          <a:prstGeom prst="straightConnector1">
            <a:avLst/>
          </a:prstGeom>
          <a:solidFill>
            <a:schemeClr val="accent1"/>
          </a:solidFill>
          <a:ln w="19050" cap="flat" cmpd="sng" algn="ctr">
            <a:solidFill>
              <a:schemeClr val="hlink"/>
            </a:solidFill>
            <a:prstDash val="solid"/>
            <a:round/>
            <a:headEnd type="none" w="med" len="med"/>
            <a:tailEnd type="arrow"/>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
        <p:nvSpPr>
          <p:cNvPr id="7" name="圆角矩形 6"/>
          <p:cNvSpPr/>
          <p:nvPr/>
        </p:nvSpPr>
        <p:spPr bwMode="auto">
          <a:xfrm>
            <a:off x="5208822" y="2548533"/>
            <a:ext cx="1855255" cy="2973943"/>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sz="2000" b="0" dirty="0" smtClean="0">
                <a:solidFill>
                  <a:srgbClr val="0000CC"/>
                </a:solidFill>
                <a:latin typeface="宋体" pitchFamily="2" charset="-122"/>
                <a:ea typeface="宋体" pitchFamily="2" charset="-122"/>
              </a:rPr>
              <a:t>方式选择</a:t>
            </a:r>
            <a:endParaRPr lang="en-US" altLang="zh-CN" sz="2000" b="0" dirty="0" smtClean="0">
              <a:solidFill>
                <a:srgbClr val="0000CC"/>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000</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0</a:t>
            </a: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001</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1</a:t>
            </a:r>
          </a:p>
          <a:p>
            <a:pPr algn="l">
              <a:lnSpc>
                <a:spcPct val="125000"/>
              </a:lnSpc>
              <a:spcBef>
                <a:spcPts val="0"/>
              </a:spcBef>
              <a:spcAft>
                <a:spcPts val="0"/>
              </a:spcAft>
            </a:pPr>
            <a:r>
              <a:rPr lang="en-US" altLang="zh-CN" sz="2000" b="0" dirty="0">
                <a:solidFill>
                  <a:srgbClr val="0000FF"/>
                </a:solidFill>
                <a:latin typeface="宋体" pitchFamily="2" charset="-122"/>
                <a:ea typeface="宋体" pitchFamily="2" charset="-122"/>
              </a:rPr>
              <a:t>x</a:t>
            </a:r>
            <a:r>
              <a:rPr lang="en-US" altLang="zh-CN" sz="2000" b="0" dirty="0" smtClean="0">
                <a:solidFill>
                  <a:srgbClr val="0000FF"/>
                </a:solidFill>
                <a:latin typeface="宋体" pitchFamily="2" charset="-122"/>
                <a:ea typeface="宋体" pitchFamily="2" charset="-122"/>
              </a:rPr>
              <a:t>10</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2</a:t>
            </a:r>
          </a:p>
          <a:p>
            <a:pPr algn="l">
              <a:lnSpc>
                <a:spcPct val="125000"/>
              </a:lnSpc>
              <a:spcBef>
                <a:spcPts val="0"/>
              </a:spcBef>
              <a:spcAft>
                <a:spcPts val="0"/>
              </a:spcAft>
            </a:pPr>
            <a:r>
              <a:rPr lang="en-US" altLang="zh-CN" sz="2000" b="0" dirty="0">
                <a:solidFill>
                  <a:srgbClr val="0000FF"/>
                </a:solidFill>
                <a:latin typeface="宋体" pitchFamily="2" charset="-122"/>
                <a:ea typeface="宋体" pitchFamily="2" charset="-122"/>
              </a:rPr>
              <a:t>x</a:t>
            </a:r>
            <a:r>
              <a:rPr lang="en-US" altLang="zh-CN" sz="2000" b="0" dirty="0" smtClean="0">
                <a:solidFill>
                  <a:srgbClr val="0000FF"/>
                </a:solidFill>
                <a:latin typeface="宋体" pitchFamily="2" charset="-122"/>
                <a:ea typeface="宋体" pitchFamily="2" charset="-122"/>
              </a:rPr>
              <a:t>11</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3</a:t>
            </a: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100</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4</a:t>
            </a: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101</a:t>
            </a:r>
            <a:r>
              <a:rPr lang="zh-CN" altLang="en-US" sz="2000" b="0" dirty="0" smtClean="0">
                <a:solidFill>
                  <a:srgbClr val="0000FF"/>
                </a:solidFill>
                <a:latin typeface="宋体" pitchFamily="2" charset="-122"/>
                <a:ea typeface="宋体" pitchFamily="2" charset="-122"/>
              </a:rPr>
              <a:t>：方式</a:t>
            </a:r>
            <a:r>
              <a:rPr lang="en-US" altLang="zh-CN" sz="2000" b="0" dirty="0" smtClean="0">
                <a:solidFill>
                  <a:srgbClr val="0000FF"/>
                </a:solidFill>
                <a:latin typeface="宋体" pitchFamily="2" charset="-122"/>
                <a:ea typeface="宋体" pitchFamily="2" charset="-122"/>
              </a:rPr>
              <a:t>5</a:t>
            </a:r>
          </a:p>
        </p:txBody>
      </p:sp>
      <p:sp>
        <p:nvSpPr>
          <p:cNvPr id="9" name="左大括号 8"/>
          <p:cNvSpPr/>
          <p:nvPr/>
        </p:nvSpPr>
        <p:spPr bwMode="auto">
          <a:xfrm rot="16200000">
            <a:off x="5974432" y="1518527"/>
            <a:ext cx="216022" cy="1656186"/>
          </a:xfrm>
          <a:prstGeom prst="leftBrace">
            <a:avLst>
              <a:gd name="adj1" fmla="val 29243"/>
              <a:gd name="adj2" fmla="val 51203"/>
            </a:avLst>
          </a:prstGeom>
          <a:noFill/>
          <a:ln w="1905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sp>
        <p:nvSpPr>
          <p:cNvPr id="10" name="圆角矩形 9"/>
          <p:cNvSpPr/>
          <p:nvPr/>
        </p:nvSpPr>
        <p:spPr bwMode="auto">
          <a:xfrm>
            <a:off x="2383557" y="2564904"/>
            <a:ext cx="2736304" cy="2656046"/>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sz="2000" b="0" dirty="0" smtClean="0">
                <a:solidFill>
                  <a:srgbClr val="0000CC"/>
                </a:solidFill>
                <a:latin typeface="宋体" pitchFamily="2" charset="-122"/>
                <a:ea typeface="宋体" pitchFamily="2" charset="-122"/>
              </a:rPr>
              <a:t>读</a:t>
            </a:r>
            <a:r>
              <a:rPr lang="en-US" altLang="zh-CN" sz="2000" b="0" dirty="0" smtClean="0">
                <a:solidFill>
                  <a:srgbClr val="0000CC"/>
                </a:solidFill>
                <a:latin typeface="宋体" pitchFamily="2" charset="-122"/>
                <a:ea typeface="宋体" pitchFamily="2" charset="-122"/>
              </a:rPr>
              <a:t>/</a:t>
            </a:r>
            <a:r>
              <a:rPr lang="zh-CN" altLang="en-US" sz="2000" b="0" dirty="0" smtClean="0">
                <a:solidFill>
                  <a:srgbClr val="0000CC"/>
                </a:solidFill>
                <a:latin typeface="宋体" pitchFamily="2" charset="-122"/>
                <a:ea typeface="宋体" pitchFamily="2" charset="-122"/>
              </a:rPr>
              <a:t>写格式</a:t>
            </a:r>
            <a:endParaRPr lang="en-US" altLang="zh-CN" sz="2000" b="0" dirty="0" smtClean="0">
              <a:solidFill>
                <a:srgbClr val="0000CC"/>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00</a:t>
            </a:r>
            <a:r>
              <a:rPr lang="zh-CN" altLang="en-US" sz="2000" b="0" dirty="0" smtClean="0">
                <a:solidFill>
                  <a:srgbClr val="0000FF"/>
                </a:solidFill>
                <a:latin typeface="宋体" pitchFamily="2" charset="-122"/>
                <a:ea typeface="宋体" pitchFamily="2" charset="-122"/>
              </a:rPr>
              <a:t>：数据锁存命令</a:t>
            </a:r>
            <a:endParaRPr lang="en-US" altLang="zh-CN" sz="2000"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01</a:t>
            </a:r>
            <a:r>
              <a:rPr lang="zh-CN" altLang="en-US" sz="2000" b="0" dirty="0" smtClean="0">
                <a:solidFill>
                  <a:srgbClr val="0000FF"/>
                </a:solidFill>
                <a:latin typeface="宋体" pitchFamily="2" charset="-122"/>
                <a:ea typeface="宋体" pitchFamily="2" charset="-122"/>
              </a:rPr>
              <a:t>：只读</a:t>
            </a:r>
            <a:r>
              <a:rPr lang="en-US" altLang="zh-CN" sz="2000" b="0" dirty="0">
                <a:solidFill>
                  <a:srgbClr val="0000FF"/>
                </a:solidFill>
                <a:latin typeface="宋体" pitchFamily="2" charset="-122"/>
                <a:ea typeface="宋体" pitchFamily="2" charset="-122"/>
              </a:rPr>
              <a:t>/</a:t>
            </a:r>
            <a:r>
              <a:rPr lang="zh-CN" altLang="en-US" sz="2000" b="0" dirty="0" smtClean="0">
                <a:solidFill>
                  <a:srgbClr val="0000FF"/>
                </a:solidFill>
                <a:latin typeface="宋体" pitchFamily="2" charset="-122"/>
                <a:ea typeface="宋体" pitchFamily="2" charset="-122"/>
              </a:rPr>
              <a:t>写低字节</a:t>
            </a:r>
            <a:endParaRPr lang="en-US" altLang="zh-CN" sz="2000" b="0" dirty="0" smtClean="0">
              <a:solidFill>
                <a:srgbClr val="0000FF"/>
              </a:solidFill>
              <a:latin typeface="宋体" pitchFamily="2" charset="-122"/>
              <a:ea typeface="宋体" pitchFamily="2" charset="-122"/>
            </a:endParaRPr>
          </a:p>
          <a:p>
            <a:pPr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10</a:t>
            </a:r>
            <a:r>
              <a:rPr lang="zh-CN" altLang="en-US" sz="2000" b="0" dirty="0" smtClean="0">
                <a:solidFill>
                  <a:srgbClr val="0000FF"/>
                </a:solidFill>
                <a:latin typeface="宋体" pitchFamily="2" charset="-122"/>
                <a:ea typeface="宋体" pitchFamily="2" charset="-122"/>
              </a:rPr>
              <a:t>：只读</a:t>
            </a:r>
            <a:r>
              <a:rPr lang="en-US" altLang="zh-CN" sz="2000" b="0" dirty="0">
                <a:solidFill>
                  <a:srgbClr val="0000FF"/>
                </a:solidFill>
                <a:latin typeface="宋体" pitchFamily="2" charset="-122"/>
                <a:ea typeface="宋体" pitchFamily="2" charset="-122"/>
              </a:rPr>
              <a:t>/</a:t>
            </a:r>
            <a:r>
              <a:rPr lang="zh-CN" altLang="en-US" sz="2000" b="0" dirty="0" smtClean="0">
                <a:solidFill>
                  <a:srgbClr val="0000FF"/>
                </a:solidFill>
                <a:latin typeface="宋体" pitchFamily="2" charset="-122"/>
                <a:ea typeface="宋体" pitchFamily="2" charset="-122"/>
              </a:rPr>
              <a:t>写高字节</a:t>
            </a:r>
            <a:endParaRPr lang="en-US" altLang="zh-CN" sz="2000" b="0" dirty="0" smtClean="0">
              <a:solidFill>
                <a:srgbClr val="0000FF"/>
              </a:solidFill>
              <a:latin typeface="宋体" pitchFamily="2" charset="-122"/>
              <a:ea typeface="宋体" pitchFamily="2" charset="-122"/>
            </a:endParaRPr>
          </a:p>
          <a:p>
            <a:pPr marL="609600" indent="-609600" algn="l">
              <a:lnSpc>
                <a:spcPct val="125000"/>
              </a:lnSpc>
              <a:spcBef>
                <a:spcPts val="0"/>
              </a:spcBef>
              <a:spcAft>
                <a:spcPts val="0"/>
              </a:spcAft>
            </a:pPr>
            <a:r>
              <a:rPr lang="en-US" altLang="zh-CN" sz="2000" b="0" dirty="0" smtClean="0">
                <a:solidFill>
                  <a:srgbClr val="0000FF"/>
                </a:solidFill>
                <a:latin typeface="宋体" pitchFamily="2" charset="-122"/>
                <a:ea typeface="宋体" pitchFamily="2" charset="-122"/>
              </a:rPr>
              <a:t>11</a:t>
            </a:r>
            <a:r>
              <a:rPr lang="zh-CN" altLang="en-US" sz="2000" b="0" dirty="0" smtClean="0">
                <a:solidFill>
                  <a:srgbClr val="0000FF"/>
                </a:solidFill>
                <a:latin typeface="宋体" pitchFamily="2" charset="-122"/>
                <a:ea typeface="宋体" pitchFamily="2" charset="-122"/>
              </a:rPr>
              <a:t>：先读</a:t>
            </a:r>
            <a:r>
              <a:rPr lang="en-US" altLang="zh-CN" sz="2000" b="0" dirty="0">
                <a:solidFill>
                  <a:srgbClr val="0000FF"/>
                </a:solidFill>
                <a:latin typeface="宋体" pitchFamily="2" charset="-122"/>
                <a:ea typeface="宋体" pitchFamily="2" charset="-122"/>
              </a:rPr>
              <a:t>/</a:t>
            </a:r>
            <a:r>
              <a:rPr lang="zh-CN" altLang="en-US" sz="2000" b="0" dirty="0" smtClean="0">
                <a:solidFill>
                  <a:srgbClr val="0000FF"/>
                </a:solidFill>
                <a:latin typeface="宋体" pitchFamily="2" charset="-122"/>
                <a:ea typeface="宋体" pitchFamily="2" charset="-122"/>
              </a:rPr>
              <a:t>写低字节，再读</a:t>
            </a:r>
            <a:r>
              <a:rPr lang="en-US" altLang="zh-CN" sz="2000" b="0" dirty="0">
                <a:solidFill>
                  <a:srgbClr val="0000FF"/>
                </a:solidFill>
                <a:latin typeface="宋体" pitchFamily="2" charset="-122"/>
                <a:ea typeface="宋体" pitchFamily="2" charset="-122"/>
              </a:rPr>
              <a:t>/</a:t>
            </a:r>
            <a:r>
              <a:rPr lang="zh-CN" altLang="en-US" sz="2000" b="0" dirty="0" smtClean="0">
                <a:solidFill>
                  <a:srgbClr val="0000FF"/>
                </a:solidFill>
                <a:latin typeface="宋体" pitchFamily="2" charset="-122"/>
                <a:ea typeface="宋体" pitchFamily="2" charset="-122"/>
              </a:rPr>
              <a:t>写高字节</a:t>
            </a:r>
            <a:endParaRPr lang="en-US" altLang="zh-CN" sz="2000" b="0" dirty="0" smtClean="0">
              <a:solidFill>
                <a:srgbClr val="0000FF"/>
              </a:solidFill>
              <a:latin typeface="宋体" pitchFamily="2" charset="-122"/>
              <a:ea typeface="宋体" pitchFamily="2" charset="-122"/>
            </a:endParaRPr>
          </a:p>
        </p:txBody>
      </p:sp>
      <p:sp>
        <p:nvSpPr>
          <p:cNvPr id="11" name="左大括号 10"/>
          <p:cNvSpPr/>
          <p:nvPr/>
        </p:nvSpPr>
        <p:spPr bwMode="auto">
          <a:xfrm rot="16200000">
            <a:off x="3967734" y="1950577"/>
            <a:ext cx="216023" cy="792088"/>
          </a:xfrm>
          <a:prstGeom prst="leftBrace">
            <a:avLst>
              <a:gd name="adj1" fmla="val 29243"/>
              <a:gd name="adj2" fmla="val 51203"/>
            </a:avLst>
          </a:prstGeom>
          <a:noFill/>
          <a:ln w="1905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sp>
        <p:nvSpPr>
          <p:cNvPr id="12" name="圆角矩形 11"/>
          <p:cNvSpPr/>
          <p:nvPr/>
        </p:nvSpPr>
        <p:spPr bwMode="auto">
          <a:xfrm>
            <a:off x="54222" y="2564904"/>
            <a:ext cx="2232248" cy="2230398"/>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zh-CN" altLang="en-US" sz="2000" b="0" dirty="0" smtClean="0">
                <a:solidFill>
                  <a:srgbClr val="0000CC"/>
                </a:solidFill>
                <a:latin typeface="宋体" pitchFamily="2" charset="-122"/>
                <a:ea typeface="宋体" pitchFamily="2" charset="-122"/>
              </a:rPr>
              <a:t>计数器选择</a:t>
            </a:r>
            <a:endParaRPr lang="en-US" altLang="zh-CN" sz="2000" b="0" dirty="0" smtClean="0">
              <a:solidFill>
                <a:srgbClr val="0000CC"/>
              </a:solidFill>
              <a:latin typeface="宋体" pitchFamily="2" charset="-122"/>
              <a:ea typeface="宋体" pitchFamily="2" charset="-122"/>
            </a:endParaRP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00</a:t>
            </a:r>
            <a:r>
              <a:rPr lang="zh-CN" altLang="en-US" sz="2000" b="0" dirty="0" smtClean="0">
                <a:solidFill>
                  <a:srgbClr val="0000FF"/>
                </a:solidFill>
                <a:latin typeface="宋体" pitchFamily="2" charset="-122"/>
                <a:ea typeface="宋体" pitchFamily="2" charset="-122"/>
              </a:rPr>
              <a:t>：计数器</a:t>
            </a:r>
            <a:r>
              <a:rPr lang="en-US" altLang="zh-CN" sz="2000" b="0" dirty="0" smtClean="0">
                <a:solidFill>
                  <a:srgbClr val="0000FF"/>
                </a:solidFill>
                <a:latin typeface="宋体" pitchFamily="2" charset="-122"/>
                <a:ea typeface="宋体" pitchFamily="2" charset="-122"/>
              </a:rPr>
              <a:t>0</a:t>
            </a: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01</a:t>
            </a:r>
            <a:r>
              <a:rPr lang="zh-CN" altLang="en-US" sz="2000" b="0" dirty="0" smtClean="0">
                <a:solidFill>
                  <a:srgbClr val="0000FF"/>
                </a:solidFill>
                <a:latin typeface="宋体" pitchFamily="2" charset="-122"/>
                <a:ea typeface="宋体" pitchFamily="2" charset="-122"/>
              </a:rPr>
              <a:t>：计数器</a:t>
            </a:r>
            <a:r>
              <a:rPr lang="en-US" altLang="zh-CN" sz="2000" b="0" dirty="0" smtClean="0">
                <a:solidFill>
                  <a:srgbClr val="0000FF"/>
                </a:solidFill>
                <a:latin typeface="宋体" pitchFamily="2" charset="-122"/>
                <a:ea typeface="宋体" pitchFamily="2" charset="-122"/>
              </a:rPr>
              <a:t>1</a:t>
            </a: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10</a:t>
            </a:r>
            <a:r>
              <a:rPr lang="zh-CN" altLang="en-US" sz="2000" b="0" dirty="0" smtClean="0">
                <a:solidFill>
                  <a:srgbClr val="0000FF"/>
                </a:solidFill>
                <a:latin typeface="宋体" pitchFamily="2" charset="-122"/>
                <a:ea typeface="宋体" pitchFamily="2" charset="-122"/>
              </a:rPr>
              <a:t>：计数器</a:t>
            </a:r>
            <a:r>
              <a:rPr lang="en-US" altLang="zh-CN" sz="2000" b="0" dirty="0" smtClean="0">
                <a:solidFill>
                  <a:srgbClr val="0000FF"/>
                </a:solidFill>
                <a:latin typeface="宋体" pitchFamily="2" charset="-122"/>
                <a:ea typeface="宋体" pitchFamily="2" charset="-122"/>
              </a:rPr>
              <a:t>2</a:t>
            </a:r>
          </a:p>
          <a:p>
            <a:pPr marL="0" marR="0" indent="0" algn="l" defTabSz="914400" rtl="0" eaLnBrk="1" fontAlgn="base" latinLnBrk="0" hangingPunct="1">
              <a:lnSpc>
                <a:spcPct val="125000"/>
              </a:lnSpc>
              <a:spcBef>
                <a:spcPts val="0"/>
              </a:spcBef>
              <a:spcAft>
                <a:spcPts val="0"/>
              </a:spcAft>
              <a:buClr>
                <a:schemeClr val="accent1"/>
              </a:buClr>
              <a:buSzPct val="50000"/>
              <a:buFont typeface="Monotype Sorts" charset="2"/>
              <a:buNone/>
              <a:tabLst/>
            </a:pPr>
            <a:r>
              <a:rPr lang="en-US" altLang="zh-CN" sz="2000" b="0" dirty="0" smtClean="0">
                <a:solidFill>
                  <a:srgbClr val="0000FF"/>
                </a:solidFill>
                <a:latin typeface="宋体" pitchFamily="2" charset="-122"/>
                <a:ea typeface="宋体" pitchFamily="2" charset="-122"/>
              </a:rPr>
              <a:t>11</a:t>
            </a:r>
            <a:r>
              <a:rPr lang="zh-CN" altLang="en-US" sz="2000" b="0" dirty="0" smtClean="0">
                <a:solidFill>
                  <a:srgbClr val="0000FF"/>
                </a:solidFill>
                <a:latin typeface="宋体" pitchFamily="2" charset="-122"/>
                <a:ea typeface="宋体" pitchFamily="2" charset="-122"/>
              </a:rPr>
              <a:t>：读出控制字</a:t>
            </a:r>
            <a:endParaRPr lang="en-US" altLang="zh-CN" sz="2000" b="0" dirty="0" smtClean="0">
              <a:solidFill>
                <a:srgbClr val="0000FF"/>
              </a:solidFill>
              <a:latin typeface="宋体" pitchFamily="2" charset="-122"/>
              <a:ea typeface="宋体" pitchFamily="2" charset="-122"/>
            </a:endParaRPr>
          </a:p>
        </p:txBody>
      </p:sp>
      <p:sp>
        <p:nvSpPr>
          <p:cNvPr id="13" name="左大括号 12"/>
          <p:cNvSpPr/>
          <p:nvPr/>
        </p:nvSpPr>
        <p:spPr bwMode="auto">
          <a:xfrm rot="16200000">
            <a:off x="2455566" y="1944080"/>
            <a:ext cx="216023" cy="792088"/>
          </a:xfrm>
          <a:prstGeom prst="leftBrace">
            <a:avLst>
              <a:gd name="adj1" fmla="val 29243"/>
              <a:gd name="adj2" fmla="val 51203"/>
            </a:avLst>
          </a:prstGeom>
          <a:noFill/>
          <a:ln w="1905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endParaRPr kumimoji="0" lang="zh-CN" altLang="en-US" sz="2400" b="1" i="0" u="none" strike="noStrike" cap="none" normalizeH="0" baseline="0" smtClean="0">
              <a:ln>
                <a:noFill/>
              </a:ln>
              <a:solidFill>
                <a:srgbClr val="008000"/>
              </a:solidFill>
              <a:effectLst/>
              <a:latin typeface="Times New Roman" pitchFamily="18" charset="0"/>
              <a:ea typeface="楷体_GB2312" pitchFamily="49" charset="-122"/>
            </a:endParaRPr>
          </a:p>
        </p:txBody>
      </p:sp>
      <p:cxnSp>
        <p:nvCxnSpPr>
          <p:cNvPr id="14" name="直接箭头连接符 13"/>
          <p:cNvCxnSpPr/>
          <p:nvPr/>
        </p:nvCxnSpPr>
        <p:spPr bwMode="auto">
          <a:xfrm flipH="1">
            <a:off x="2286470" y="2492896"/>
            <a:ext cx="286637" cy="260784"/>
          </a:xfrm>
          <a:prstGeom prst="straightConnector1">
            <a:avLst/>
          </a:prstGeom>
          <a:solidFill>
            <a:schemeClr val="accent1"/>
          </a:solidFill>
          <a:ln w="19050" cap="flat" cmpd="sng" algn="ctr">
            <a:solidFill>
              <a:schemeClr val="hlink"/>
            </a:solidFill>
            <a:prstDash val="solid"/>
            <a:round/>
            <a:headEnd type="none" w="med" len="med"/>
            <a:tailEnd type="arrow"/>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Tree>
    <p:extLst>
      <p:ext uri="{BB962C8B-B14F-4D97-AF65-F5344CB8AC3E}">
        <p14:creationId xmlns:p14="http://schemas.microsoft.com/office/powerpoint/2010/main" val="41593119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500"/>
                                        <p:tgtEl>
                                          <p:spTgt spid="9"/>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66" name="Rectangle 2"/>
          <p:cNvSpPr>
            <a:spLocks noGrp="1" noChangeArrowheads="1"/>
          </p:cNvSpPr>
          <p:nvPr>
            <p:ph type="title"/>
          </p:nvPr>
        </p:nvSpPr>
        <p:spPr/>
        <p:txBody>
          <a:bodyPr/>
          <a:lstStyle/>
          <a:p>
            <a:r>
              <a:rPr lang="en-US" altLang="zh-CN" dirty="0"/>
              <a:t>8.1.3</a:t>
            </a:r>
            <a:r>
              <a:rPr lang="zh-CN" altLang="en-US" dirty="0" smtClean="0"/>
              <a:t>  </a:t>
            </a:r>
            <a:r>
              <a:rPr lang="zh-CN" altLang="en-US" dirty="0"/>
              <a:t>8254的</a:t>
            </a:r>
            <a:r>
              <a:rPr lang="zh-CN" altLang="en-US" dirty="0" smtClean="0"/>
              <a:t>编程</a:t>
            </a:r>
            <a:endParaRPr lang="zh-CN" altLang="en-US" dirty="0"/>
          </a:p>
        </p:txBody>
      </p:sp>
      <p:sp>
        <p:nvSpPr>
          <p:cNvPr id="1547268" name="Text Box 4"/>
          <p:cNvSpPr txBox="1">
            <a:spLocks noChangeArrowheads="1"/>
          </p:cNvSpPr>
          <p:nvPr/>
        </p:nvSpPr>
        <p:spPr bwMode="auto">
          <a:xfrm>
            <a:off x="475184" y="981075"/>
            <a:ext cx="7985248" cy="1938992"/>
          </a:xfrm>
          <a:prstGeom prst="rect">
            <a:avLst/>
          </a:prstGeom>
          <a:noFill/>
          <a:ln w="76200" cmpd="tri">
            <a:noFill/>
            <a:miter lim="800000"/>
            <a:headEnd/>
            <a:tailEnd/>
          </a:ln>
          <a:effectLst/>
          <a:extLst/>
        </p:spPr>
        <p:txBody>
          <a:bodyPr wrap="square">
            <a:spAutoFit/>
          </a:bodyPr>
          <a:lstStyle/>
          <a:p>
            <a:pPr algn="just" eaLnBrk="0" hangingPunct="0">
              <a:lnSpc>
                <a:spcPct val="125000"/>
              </a:lnSpc>
              <a:spcBef>
                <a:spcPct val="0"/>
              </a:spcBef>
              <a:spcAft>
                <a:spcPct val="0"/>
              </a:spcAft>
              <a:buClrTx/>
              <a:buSzTx/>
              <a:buFontTx/>
              <a:buNone/>
            </a:pPr>
            <a:r>
              <a:rPr lang="zh-CN" altLang="en-US" b="0" dirty="0" smtClean="0">
                <a:solidFill>
                  <a:srgbClr val="0000CC"/>
                </a:solidFill>
                <a:latin typeface="Arial" pitchFamily="34" charset="0"/>
                <a:ea typeface="幼圆" pitchFamily="49" charset="-122"/>
                <a:cs typeface="Arial" pitchFamily="34" charset="0"/>
              </a:rPr>
              <a:t>例</a:t>
            </a:r>
            <a:r>
              <a:rPr lang="en-US" altLang="zh-CN" b="0" dirty="0" smtClean="0">
                <a:solidFill>
                  <a:srgbClr val="0000CC"/>
                </a:solidFill>
                <a:latin typeface="Arial" pitchFamily="34" charset="0"/>
                <a:ea typeface="幼圆" pitchFamily="49" charset="-122"/>
                <a:cs typeface="Arial" pitchFamily="34" charset="0"/>
              </a:rPr>
              <a:t>1 </a:t>
            </a:r>
            <a:r>
              <a:rPr lang="zh-CN" altLang="en-US" b="0" dirty="0" smtClean="0">
                <a:solidFill>
                  <a:srgbClr val="0000CC"/>
                </a:solidFill>
                <a:latin typeface="Arial" pitchFamily="34" charset="0"/>
                <a:ea typeface="幼圆" pitchFamily="49" charset="-122"/>
                <a:cs typeface="Arial" pitchFamily="34" charset="0"/>
              </a:rPr>
              <a:t>设某片</a:t>
            </a:r>
            <a:r>
              <a:rPr lang="en-US" altLang="zh-CN" b="0" dirty="0" smtClean="0">
                <a:solidFill>
                  <a:srgbClr val="0000CC"/>
                </a:solidFill>
                <a:latin typeface="Arial" pitchFamily="34" charset="0"/>
                <a:ea typeface="幼圆" pitchFamily="49" charset="-122"/>
                <a:cs typeface="Arial" pitchFamily="34" charset="0"/>
              </a:rPr>
              <a:t>8254</a:t>
            </a:r>
            <a:r>
              <a:rPr lang="zh-CN" altLang="en-US" b="0" dirty="0" smtClean="0">
                <a:solidFill>
                  <a:srgbClr val="0000CC"/>
                </a:solidFill>
                <a:latin typeface="Arial" pitchFamily="34" charset="0"/>
                <a:ea typeface="幼圆" pitchFamily="49" charset="-122"/>
                <a:cs typeface="Arial" pitchFamily="34" charset="0"/>
              </a:rPr>
              <a:t>三</a:t>
            </a:r>
            <a:r>
              <a:rPr lang="zh-CN" altLang="en-US" b="0" dirty="0">
                <a:solidFill>
                  <a:srgbClr val="0000CC"/>
                </a:solidFill>
                <a:latin typeface="Arial" pitchFamily="34" charset="0"/>
                <a:ea typeface="幼圆" pitchFamily="49" charset="-122"/>
                <a:cs typeface="Arial" pitchFamily="34" charset="0"/>
              </a:rPr>
              <a:t>个计数器的</a:t>
            </a:r>
            <a:r>
              <a:rPr lang="en-US" altLang="zh-CN" b="0" dirty="0">
                <a:solidFill>
                  <a:srgbClr val="0000CC"/>
                </a:solidFill>
                <a:latin typeface="Arial" pitchFamily="34" charset="0"/>
                <a:ea typeface="幼圆" pitchFamily="49" charset="-122"/>
                <a:cs typeface="Arial" pitchFamily="34" charset="0"/>
              </a:rPr>
              <a:t>CR/OL</a:t>
            </a:r>
            <a:r>
              <a:rPr lang="zh-CN" altLang="en-US" b="0" dirty="0">
                <a:solidFill>
                  <a:srgbClr val="0000CC"/>
                </a:solidFill>
                <a:latin typeface="Arial" pitchFamily="34" charset="0"/>
                <a:ea typeface="幼圆" pitchFamily="49" charset="-122"/>
                <a:cs typeface="Arial" pitchFamily="34" charset="0"/>
              </a:rPr>
              <a:t>（计数</a:t>
            </a:r>
            <a:r>
              <a:rPr lang="en-US" altLang="zh-CN" b="0" dirty="0">
                <a:solidFill>
                  <a:srgbClr val="0000CC"/>
                </a:solidFill>
                <a:latin typeface="Arial" pitchFamily="34" charset="0"/>
                <a:ea typeface="幼圆" pitchFamily="49" charset="-122"/>
                <a:cs typeface="Arial" pitchFamily="34" charset="0"/>
              </a:rPr>
              <a:t>/</a:t>
            </a:r>
            <a:r>
              <a:rPr lang="zh-CN" altLang="en-US" b="0" dirty="0">
                <a:solidFill>
                  <a:srgbClr val="0000CC"/>
                </a:solidFill>
                <a:latin typeface="Arial" pitchFamily="34" charset="0"/>
                <a:ea typeface="幼圆" pitchFamily="49" charset="-122"/>
                <a:cs typeface="Arial" pitchFamily="34" charset="0"/>
              </a:rPr>
              <a:t>输出锁存寄存器）端口地址为70</a:t>
            </a:r>
            <a:r>
              <a:rPr lang="en-US" altLang="zh-CN" b="0" dirty="0">
                <a:solidFill>
                  <a:srgbClr val="0000CC"/>
                </a:solidFill>
                <a:latin typeface="Arial" pitchFamily="34" charset="0"/>
                <a:ea typeface="幼圆" pitchFamily="49" charset="-122"/>
                <a:cs typeface="Arial" pitchFamily="34" charset="0"/>
              </a:rPr>
              <a:t>H、71H、72H，</a:t>
            </a:r>
            <a:r>
              <a:rPr lang="zh-CN" altLang="en-US" b="0" dirty="0">
                <a:solidFill>
                  <a:srgbClr val="0000CC"/>
                </a:solidFill>
                <a:latin typeface="Arial" pitchFamily="34" charset="0"/>
                <a:ea typeface="幼圆" pitchFamily="49" charset="-122"/>
                <a:cs typeface="Arial" pitchFamily="34" charset="0"/>
              </a:rPr>
              <a:t>控制寄存器端口地址73</a:t>
            </a:r>
            <a:r>
              <a:rPr lang="en-US" altLang="zh-CN" b="0" dirty="0">
                <a:solidFill>
                  <a:srgbClr val="0000CC"/>
                </a:solidFill>
                <a:latin typeface="Arial" pitchFamily="34" charset="0"/>
                <a:ea typeface="幼圆" pitchFamily="49" charset="-122"/>
                <a:cs typeface="Arial" pitchFamily="34" charset="0"/>
              </a:rPr>
              <a:t>H</a:t>
            </a:r>
            <a:r>
              <a:rPr lang="en-US" altLang="zh-CN" b="0" dirty="0" smtClean="0">
                <a:solidFill>
                  <a:srgbClr val="0000CC"/>
                </a:solidFill>
                <a:latin typeface="Arial" pitchFamily="34" charset="0"/>
                <a:ea typeface="幼圆" pitchFamily="49" charset="-122"/>
                <a:cs typeface="Arial" pitchFamily="34" charset="0"/>
              </a:rPr>
              <a:t>。</a:t>
            </a:r>
            <a:r>
              <a:rPr lang="zh-CN" altLang="en-US" b="0" dirty="0" smtClean="0">
                <a:solidFill>
                  <a:srgbClr val="0000CC"/>
                </a:solidFill>
                <a:latin typeface="Arial" pitchFamily="34" charset="0"/>
                <a:ea typeface="幼圆" pitchFamily="49" charset="-122"/>
                <a:cs typeface="Arial" pitchFamily="34" charset="0"/>
              </a:rPr>
              <a:t>编程使计数器0工作在方式</a:t>
            </a:r>
            <a:r>
              <a:rPr lang="zh-CN" altLang="en-US" b="0" dirty="0">
                <a:solidFill>
                  <a:srgbClr val="0000CC"/>
                </a:solidFill>
                <a:latin typeface="Arial" pitchFamily="34" charset="0"/>
                <a:ea typeface="幼圆" pitchFamily="49" charset="-122"/>
                <a:cs typeface="Arial" pitchFamily="34" charset="0"/>
              </a:rPr>
              <a:t>2，</a:t>
            </a:r>
            <a:r>
              <a:rPr lang="en-US" altLang="zh-CN" b="0" dirty="0">
                <a:solidFill>
                  <a:srgbClr val="0000CC"/>
                </a:solidFill>
                <a:latin typeface="Arial" pitchFamily="34" charset="0"/>
                <a:ea typeface="幼圆" pitchFamily="49" charset="-122"/>
                <a:cs typeface="Arial" pitchFamily="34" charset="0"/>
              </a:rPr>
              <a:t>CR/OL</a:t>
            </a:r>
            <a:r>
              <a:rPr lang="zh-CN" altLang="en-US" b="0" dirty="0">
                <a:solidFill>
                  <a:srgbClr val="0000CC"/>
                </a:solidFill>
                <a:latin typeface="Arial" pitchFamily="34" charset="0"/>
                <a:ea typeface="幼圆" pitchFamily="49" charset="-122"/>
                <a:cs typeface="Arial" pitchFamily="34" charset="0"/>
              </a:rPr>
              <a:t>仅使用低8位，初值为100，计数值使用</a:t>
            </a:r>
            <a:r>
              <a:rPr lang="zh-CN" altLang="en-US" b="0" dirty="0" smtClean="0">
                <a:solidFill>
                  <a:srgbClr val="0000CC"/>
                </a:solidFill>
                <a:latin typeface="Arial" pitchFamily="34" charset="0"/>
                <a:ea typeface="幼圆" pitchFamily="49" charset="-122"/>
                <a:cs typeface="Arial" pitchFamily="34" charset="0"/>
              </a:rPr>
              <a:t>二进制。</a:t>
            </a:r>
            <a:endParaRPr lang="zh-CN" altLang="en-US" b="0" dirty="0">
              <a:solidFill>
                <a:srgbClr val="0000CC"/>
              </a:solidFill>
              <a:latin typeface="Arial" pitchFamily="34" charset="0"/>
              <a:ea typeface="幼圆" pitchFamily="49" charset="-122"/>
              <a:cs typeface="Arial" pitchFamily="34" charset="0"/>
            </a:endParaRPr>
          </a:p>
        </p:txBody>
      </p:sp>
      <p:sp>
        <p:nvSpPr>
          <p:cNvPr id="2" name="圆角矩形 1"/>
          <p:cNvSpPr/>
          <p:nvPr/>
        </p:nvSpPr>
        <p:spPr bwMode="auto">
          <a:xfrm>
            <a:off x="1331640" y="3250287"/>
            <a:ext cx="6048672" cy="1906905"/>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lvl="0" algn="just" eaLnBrk="0" hangingPunct="0">
              <a:lnSpc>
                <a:spcPct val="100000"/>
              </a:lnSpc>
              <a:spcBef>
                <a:spcPct val="0"/>
              </a:spcBef>
              <a:spcAft>
                <a:spcPct val="0"/>
              </a:spcAft>
              <a:buClrTx/>
              <a:buSzTx/>
            </a:pPr>
            <a:r>
              <a:rPr lang="en-US" altLang="zh-CN" b="0" dirty="0">
                <a:solidFill>
                  <a:srgbClr val="0000CC"/>
                </a:solidFill>
                <a:latin typeface="Arial" pitchFamily="34" charset="0"/>
                <a:cs typeface="Arial" pitchFamily="34" charset="0"/>
              </a:rPr>
              <a:t>MOV  AL, </a:t>
            </a:r>
            <a:r>
              <a:rPr lang="en-US" altLang="zh-CN" b="0" dirty="0" smtClean="0">
                <a:solidFill>
                  <a:srgbClr val="0000CC"/>
                </a:solidFill>
                <a:latin typeface="Arial" pitchFamily="34" charset="0"/>
                <a:cs typeface="Arial" pitchFamily="34" charset="0"/>
                <a:hlinkClick r:id="rId2" action="ppaction://hlinksldjump"/>
              </a:rPr>
              <a:t>14H</a:t>
            </a:r>
            <a:r>
              <a:rPr lang="en-US" altLang="zh-CN" b="0" dirty="0" smtClean="0">
                <a:solidFill>
                  <a:srgbClr val="0000CC"/>
                </a:solidFill>
                <a:latin typeface="Arial" pitchFamily="34" charset="0"/>
                <a:cs typeface="Arial" pitchFamily="34" charset="0"/>
              </a:rPr>
              <a:t>	;</a:t>
            </a:r>
            <a:r>
              <a:rPr lang="zh-CN" altLang="en-US" b="0" dirty="0" smtClean="0">
                <a:solidFill>
                  <a:srgbClr val="0000CC"/>
                </a:solidFill>
                <a:latin typeface="Arial" pitchFamily="34" charset="0"/>
                <a:cs typeface="Arial" pitchFamily="34" charset="0"/>
              </a:rPr>
              <a:t>构造控制字</a:t>
            </a:r>
            <a:endParaRPr lang="en-US" altLang="zh-CN" b="0" dirty="0">
              <a:solidFill>
                <a:srgbClr val="0000CC"/>
              </a:solidFill>
              <a:latin typeface="Arial" pitchFamily="34" charset="0"/>
              <a:cs typeface="Arial" pitchFamily="34" charset="0"/>
            </a:endParaRPr>
          </a:p>
          <a:p>
            <a:pPr lvl="0" algn="just" eaLnBrk="0" hangingPunct="0">
              <a:lnSpc>
                <a:spcPct val="100000"/>
              </a:lnSpc>
              <a:spcBef>
                <a:spcPct val="0"/>
              </a:spcBef>
              <a:spcAft>
                <a:spcPct val="0"/>
              </a:spcAft>
              <a:buClrTx/>
              <a:buSzTx/>
            </a:pPr>
            <a:r>
              <a:rPr lang="en-US" altLang="zh-CN" b="0" dirty="0">
                <a:solidFill>
                  <a:srgbClr val="0000CC"/>
                </a:solidFill>
                <a:latin typeface="Arial" pitchFamily="34" charset="0"/>
                <a:cs typeface="Arial" pitchFamily="34" charset="0"/>
              </a:rPr>
              <a:t>OUT  73H, </a:t>
            </a:r>
            <a:r>
              <a:rPr lang="en-US" altLang="zh-CN" b="0" dirty="0" smtClean="0">
                <a:solidFill>
                  <a:srgbClr val="0000CC"/>
                </a:solidFill>
                <a:latin typeface="Arial" pitchFamily="34" charset="0"/>
                <a:cs typeface="Arial" pitchFamily="34" charset="0"/>
              </a:rPr>
              <a:t>AL	;</a:t>
            </a:r>
            <a:r>
              <a:rPr lang="zh-CN" altLang="en-US" b="0" dirty="0" smtClean="0">
                <a:solidFill>
                  <a:srgbClr val="0000CC"/>
                </a:solidFill>
                <a:latin typeface="Arial" pitchFamily="34" charset="0"/>
                <a:cs typeface="Arial" pitchFamily="34" charset="0"/>
              </a:rPr>
              <a:t>向控制端口输出</a:t>
            </a:r>
            <a:endParaRPr lang="en-US" altLang="zh-CN" b="0" dirty="0">
              <a:solidFill>
                <a:srgbClr val="0000CC"/>
              </a:solidFill>
              <a:latin typeface="Arial" pitchFamily="34" charset="0"/>
              <a:cs typeface="Arial" pitchFamily="34" charset="0"/>
            </a:endParaRPr>
          </a:p>
          <a:p>
            <a:pPr lvl="0" algn="just" eaLnBrk="0" hangingPunct="0">
              <a:lnSpc>
                <a:spcPct val="100000"/>
              </a:lnSpc>
              <a:spcBef>
                <a:spcPts val="1200"/>
              </a:spcBef>
              <a:spcAft>
                <a:spcPct val="0"/>
              </a:spcAft>
              <a:buClrTx/>
              <a:buSzTx/>
            </a:pPr>
            <a:r>
              <a:rPr lang="en-US" altLang="zh-CN" b="0" dirty="0">
                <a:solidFill>
                  <a:srgbClr val="0000CC"/>
                </a:solidFill>
                <a:latin typeface="Arial" pitchFamily="34" charset="0"/>
                <a:cs typeface="Arial" pitchFamily="34" charset="0"/>
              </a:rPr>
              <a:t>MOV  AL, </a:t>
            </a:r>
            <a:r>
              <a:rPr lang="en-US" altLang="zh-CN" b="0" dirty="0" smtClean="0">
                <a:solidFill>
                  <a:srgbClr val="0000CC"/>
                </a:solidFill>
                <a:latin typeface="Arial" pitchFamily="34" charset="0"/>
                <a:cs typeface="Arial" pitchFamily="34" charset="0"/>
              </a:rPr>
              <a:t>100	;</a:t>
            </a:r>
            <a:r>
              <a:rPr lang="zh-CN" altLang="en-US" b="0" dirty="0" smtClean="0">
                <a:solidFill>
                  <a:srgbClr val="0000CC"/>
                </a:solidFill>
                <a:latin typeface="Arial" pitchFamily="34" charset="0"/>
                <a:cs typeface="Arial" pitchFamily="34" charset="0"/>
              </a:rPr>
              <a:t>计算计数初值</a:t>
            </a:r>
            <a:endParaRPr lang="en-US" altLang="zh-CN" b="0" dirty="0">
              <a:solidFill>
                <a:srgbClr val="0000CC"/>
              </a:solidFill>
              <a:latin typeface="Arial" pitchFamily="34" charset="0"/>
              <a:cs typeface="Arial" pitchFamily="34" charset="0"/>
            </a:endParaRPr>
          </a:p>
          <a:p>
            <a:pPr lvl="0" algn="just" eaLnBrk="0" hangingPunct="0">
              <a:lnSpc>
                <a:spcPct val="100000"/>
              </a:lnSpc>
              <a:spcBef>
                <a:spcPct val="0"/>
              </a:spcBef>
              <a:spcAft>
                <a:spcPct val="0"/>
              </a:spcAft>
              <a:buClrTx/>
              <a:buSzTx/>
            </a:pPr>
            <a:r>
              <a:rPr lang="en-US" altLang="zh-CN" b="0" dirty="0">
                <a:solidFill>
                  <a:srgbClr val="0000CC"/>
                </a:solidFill>
                <a:latin typeface="Arial" pitchFamily="34" charset="0"/>
                <a:cs typeface="Arial" pitchFamily="34" charset="0"/>
              </a:rPr>
              <a:t>OUT  70H, </a:t>
            </a:r>
            <a:r>
              <a:rPr lang="en-US" altLang="zh-CN" b="0" dirty="0" smtClean="0">
                <a:solidFill>
                  <a:srgbClr val="0000CC"/>
                </a:solidFill>
                <a:latin typeface="Arial" pitchFamily="34" charset="0"/>
                <a:cs typeface="Arial" pitchFamily="34" charset="0"/>
              </a:rPr>
              <a:t>AL	;</a:t>
            </a:r>
            <a:r>
              <a:rPr lang="zh-CN" altLang="en-US" b="0" dirty="0" smtClean="0">
                <a:solidFill>
                  <a:srgbClr val="0000CC"/>
                </a:solidFill>
                <a:latin typeface="Arial" pitchFamily="34" charset="0"/>
                <a:cs typeface="Arial" pitchFamily="34" charset="0"/>
              </a:rPr>
              <a:t>向选定计数通道输出</a:t>
            </a:r>
            <a:endParaRPr lang="en-US" altLang="zh-CN" b="0" dirty="0">
              <a:solidFill>
                <a:srgbClr val="0000CC"/>
              </a:solidFill>
              <a:latin typeface="Arial" pitchFamily="34" charset="0"/>
              <a:cs typeface="Arial"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p:txBody>
          <a:bodyPr/>
          <a:lstStyle/>
          <a:p>
            <a:r>
              <a:rPr lang="en-US" altLang="zh-CN" dirty="0"/>
              <a:t>8.1.3</a:t>
            </a:r>
            <a:r>
              <a:rPr lang="zh-CN" altLang="en-US" dirty="0" smtClean="0"/>
              <a:t>  </a:t>
            </a:r>
            <a:r>
              <a:rPr lang="zh-CN" altLang="en-US" dirty="0"/>
              <a:t>8254的编程</a:t>
            </a:r>
          </a:p>
        </p:txBody>
      </p:sp>
      <p:sp>
        <p:nvSpPr>
          <p:cNvPr id="1548292" name="Text Box 4"/>
          <p:cNvSpPr txBox="1">
            <a:spLocks noChangeArrowheads="1"/>
          </p:cNvSpPr>
          <p:nvPr/>
        </p:nvSpPr>
        <p:spPr bwMode="auto">
          <a:xfrm>
            <a:off x="467544" y="980728"/>
            <a:ext cx="7992888" cy="1512168"/>
          </a:xfrm>
          <a:prstGeom prst="rect">
            <a:avLst/>
          </a:prstGeom>
          <a:noFill/>
          <a:ln w="76200" cmpd="tri">
            <a:noFill/>
            <a:miter lim="800000"/>
            <a:headEnd/>
            <a:tailEnd/>
          </a:ln>
          <a:effectLst/>
          <a:extLst/>
        </p:spPr>
        <p:txBody>
          <a:bodyPr wrap="square">
            <a:spAutoFit/>
          </a:bodyPr>
          <a:lstStyle/>
          <a:p>
            <a:pPr algn="l" eaLnBrk="0" hangingPunct="0">
              <a:lnSpc>
                <a:spcPct val="125000"/>
              </a:lnSpc>
              <a:spcBef>
                <a:spcPct val="0"/>
              </a:spcBef>
              <a:spcAft>
                <a:spcPct val="0"/>
              </a:spcAft>
              <a:buClrTx/>
              <a:buSzTx/>
              <a:buFontTx/>
              <a:buNone/>
            </a:pPr>
            <a:r>
              <a:rPr lang="zh-CN" altLang="en-US" b="0" dirty="0" smtClean="0">
                <a:solidFill>
                  <a:srgbClr val="0000CC"/>
                </a:solidFill>
                <a:latin typeface="Arial" pitchFamily="34" charset="0"/>
                <a:ea typeface="幼圆" pitchFamily="49" charset="-122"/>
                <a:cs typeface="Arial" pitchFamily="34" charset="0"/>
              </a:rPr>
              <a:t>例</a:t>
            </a:r>
            <a:r>
              <a:rPr lang="en-US" altLang="zh-CN" b="0" dirty="0" smtClean="0">
                <a:solidFill>
                  <a:srgbClr val="0000CC"/>
                </a:solidFill>
                <a:latin typeface="Arial" pitchFamily="34" charset="0"/>
                <a:ea typeface="幼圆" pitchFamily="49" charset="-122"/>
                <a:cs typeface="Arial" pitchFamily="34" charset="0"/>
              </a:rPr>
              <a:t>2 </a:t>
            </a:r>
            <a:r>
              <a:rPr lang="zh-CN" altLang="en-US" b="0" dirty="0" smtClean="0">
                <a:solidFill>
                  <a:srgbClr val="0000CC"/>
                </a:solidFill>
                <a:latin typeface="Arial" pitchFamily="34" charset="0"/>
                <a:ea typeface="幼圆" pitchFamily="49" charset="-122"/>
                <a:cs typeface="Arial" pitchFamily="34" charset="0"/>
              </a:rPr>
              <a:t>设</a:t>
            </a:r>
            <a:r>
              <a:rPr lang="zh-CN" altLang="en-US" b="0" dirty="0">
                <a:solidFill>
                  <a:srgbClr val="0000CC"/>
                </a:solidFill>
                <a:latin typeface="Arial" pitchFamily="34" charset="0"/>
                <a:ea typeface="幼圆" pitchFamily="49" charset="-122"/>
                <a:cs typeface="Arial" pitchFamily="34" charset="0"/>
              </a:rPr>
              <a:t>三个计数器的</a:t>
            </a:r>
            <a:r>
              <a:rPr lang="en-US" altLang="zh-CN" b="0" dirty="0">
                <a:solidFill>
                  <a:srgbClr val="0000CC"/>
                </a:solidFill>
                <a:latin typeface="Arial" pitchFamily="34" charset="0"/>
                <a:ea typeface="幼圆" pitchFamily="49" charset="-122"/>
                <a:cs typeface="Arial" pitchFamily="34" charset="0"/>
              </a:rPr>
              <a:t>CR/OL</a:t>
            </a:r>
            <a:r>
              <a:rPr lang="zh-CN" altLang="en-US" b="0" dirty="0">
                <a:solidFill>
                  <a:srgbClr val="0000CC"/>
                </a:solidFill>
                <a:latin typeface="Arial" pitchFamily="34" charset="0"/>
                <a:ea typeface="幼圆" pitchFamily="49" charset="-122"/>
                <a:cs typeface="Arial" pitchFamily="34" charset="0"/>
              </a:rPr>
              <a:t>端口地址为70</a:t>
            </a:r>
            <a:r>
              <a:rPr lang="en-US" altLang="zh-CN" b="0" dirty="0">
                <a:solidFill>
                  <a:srgbClr val="0000CC"/>
                </a:solidFill>
                <a:latin typeface="Arial" pitchFamily="34" charset="0"/>
                <a:ea typeface="幼圆" pitchFamily="49" charset="-122"/>
                <a:cs typeface="Arial" pitchFamily="34" charset="0"/>
              </a:rPr>
              <a:t>H、71H、72H，</a:t>
            </a:r>
            <a:r>
              <a:rPr lang="zh-CN" altLang="en-US" b="0" dirty="0">
                <a:solidFill>
                  <a:srgbClr val="0000CC"/>
                </a:solidFill>
                <a:latin typeface="Arial" pitchFamily="34" charset="0"/>
                <a:ea typeface="幼圆" pitchFamily="49" charset="-122"/>
                <a:cs typeface="Arial" pitchFamily="34" charset="0"/>
              </a:rPr>
              <a:t>控制寄存器端口地址73</a:t>
            </a:r>
            <a:r>
              <a:rPr lang="en-US" altLang="zh-CN" b="0" dirty="0">
                <a:solidFill>
                  <a:srgbClr val="0000CC"/>
                </a:solidFill>
                <a:latin typeface="Arial" pitchFamily="34" charset="0"/>
                <a:ea typeface="幼圆" pitchFamily="49" charset="-122"/>
                <a:cs typeface="Arial" pitchFamily="34" charset="0"/>
              </a:rPr>
              <a:t>H。</a:t>
            </a:r>
            <a:r>
              <a:rPr lang="zh-CN" altLang="en-US" b="0" dirty="0">
                <a:solidFill>
                  <a:srgbClr val="0000CC"/>
                </a:solidFill>
                <a:latin typeface="Arial" pitchFamily="34" charset="0"/>
                <a:ea typeface="幼圆" pitchFamily="49" charset="-122"/>
                <a:cs typeface="Arial" pitchFamily="34" charset="0"/>
              </a:rPr>
              <a:t>计数器1，工作模式1，</a:t>
            </a:r>
            <a:r>
              <a:rPr lang="en-US" altLang="zh-CN" b="0" dirty="0">
                <a:solidFill>
                  <a:srgbClr val="0000CC"/>
                </a:solidFill>
                <a:latin typeface="Arial" pitchFamily="34" charset="0"/>
                <a:ea typeface="幼圆" pitchFamily="49" charset="-122"/>
                <a:cs typeface="Arial" pitchFamily="34" charset="0"/>
              </a:rPr>
              <a:t>CR/OL</a:t>
            </a:r>
            <a:r>
              <a:rPr lang="zh-CN" altLang="en-US" b="0" dirty="0">
                <a:solidFill>
                  <a:srgbClr val="0000CC"/>
                </a:solidFill>
                <a:latin typeface="Arial" pitchFamily="34" charset="0"/>
                <a:ea typeface="幼圆" pitchFamily="49" charset="-122"/>
                <a:cs typeface="Arial" pitchFamily="34" charset="0"/>
              </a:rPr>
              <a:t>使用16位，初值为1234，计数值使用</a:t>
            </a:r>
            <a:r>
              <a:rPr lang="en-US" altLang="zh-CN" b="0" dirty="0" smtClean="0">
                <a:solidFill>
                  <a:srgbClr val="0000CC"/>
                </a:solidFill>
                <a:latin typeface="Arial" pitchFamily="34" charset="0"/>
                <a:ea typeface="幼圆" pitchFamily="49" charset="-122"/>
                <a:cs typeface="Arial" pitchFamily="34" charset="0"/>
              </a:rPr>
              <a:t>BCD</a:t>
            </a:r>
            <a:r>
              <a:rPr lang="zh-CN" altLang="en-US" b="0" dirty="0" smtClean="0">
                <a:solidFill>
                  <a:srgbClr val="0000CC"/>
                </a:solidFill>
                <a:latin typeface="Arial" pitchFamily="34" charset="0"/>
                <a:ea typeface="幼圆" pitchFamily="49" charset="-122"/>
                <a:cs typeface="Arial" pitchFamily="34" charset="0"/>
              </a:rPr>
              <a:t>格式。</a:t>
            </a:r>
            <a:endParaRPr lang="en-US" altLang="zh-CN" b="0" dirty="0">
              <a:solidFill>
                <a:srgbClr val="0000CC"/>
              </a:solidFill>
              <a:latin typeface="Arial" pitchFamily="34" charset="0"/>
              <a:ea typeface="幼圆" pitchFamily="49" charset="-122"/>
              <a:cs typeface="Arial" pitchFamily="34" charset="0"/>
            </a:endParaRPr>
          </a:p>
        </p:txBody>
      </p:sp>
      <p:sp>
        <p:nvSpPr>
          <p:cNvPr id="1548295" name="Text Box 7">
            <a:hlinkClick r:id="rId2" action="ppaction://hlinksldjump"/>
          </p:cNvPr>
          <p:cNvSpPr txBox="1">
            <a:spLocks noChangeArrowheads="1"/>
          </p:cNvSpPr>
          <p:nvPr/>
        </p:nvSpPr>
        <p:spPr bwMode="auto">
          <a:xfrm>
            <a:off x="6907088" y="5631631"/>
            <a:ext cx="2057400" cy="461665"/>
          </a:xfrm>
          <a:prstGeom prst="rect">
            <a:avLst/>
          </a:prstGeom>
          <a:solidFill>
            <a:schemeClr val="hlink"/>
          </a:solidFill>
          <a:ln w="19050" cmpd="tri">
            <a:solidFill>
              <a:srgbClr val="FFFF00"/>
            </a:solidFill>
            <a:miter lim="800000"/>
            <a:headEnd/>
            <a:tailEnd/>
          </a:ln>
          <a:effectLst>
            <a:outerShdw dist="35921" dir="2700000" algn="ctr" rotWithShape="0">
              <a:schemeClr val="tx1"/>
            </a:outerShdw>
          </a:effectLst>
        </p:spPr>
        <p:txBody>
          <a:bodyPr>
            <a:spAutoFit/>
          </a:bodyPr>
          <a:lstStyle/>
          <a:p>
            <a:pPr eaLnBrk="0" hangingPunct="0">
              <a:lnSpc>
                <a:spcPct val="100000"/>
              </a:lnSpc>
              <a:spcBef>
                <a:spcPct val="0"/>
              </a:spcBef>
              <a:spcAft>
                <a:spcPct val="0"/>
              </a:spcAft>
              <a:buClrTx/>
              <a:buSzTx/>
              <a:buFontTx/>
              <a:buNone/>
            </a:pPr>
            <a:r>
              <a:rPr lang="zh-CN" altLang="en-US" b="0">
                <a:solidFill>
                  <a:srgbClr val="FFFF00"/>
                </a:solidFill>
              </a:rPr>
              <a:t>更多例子 &gt;&gt;</a:t>
            </a:r>
          </a:p>
        </p:txBody>
      </p:sp>
      <p:sp>
        <p:nvSpPr>
          <p:cNvPr id="6" name="圆角矩形 5"/>
          <p:cNvSpPr/>
          <p:nvPr/>
        </p:nvSpPr>
        <p:spPr bwMode="auto">
          <a:xfrm>
            <a:off x="1475656" y="2492896"/>
            <a:ext cx="5616624" cy="3214497"/>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algn="just" eaLnBrk="0" hangingPunct="0">
              <a:lnSpc>
                <a:spcPct val="120000"/>
              </a:lnSpc>
              <a:spcBef>
                <a:spcPct val="0"/>
              </a:spcBef>
              <a:spcAft>
                <a:spcPct val="0"/>
              </a:spcAft>
              <a:buClrTx/>
              <a:buSzTx/>
              <a:buFontTx/>
              <a:buNone/>
            </a:pPr>
            <a:r>
              <a:rPr lang="en-US" altLang="zh-CN" b="0" dirty="0">
                <a:solidFill>
                  <a:srgbClr val="0000CC"/>
                </a:solidFill>
                <a:latin typeface="Arial" pitchFamily="34" charset="0"/>
                <a:ea typeface="幼圆" pitchFamily="49" charset="-122"/>
                <a:cs typeface="Arial" pitchFamily="34" charset="0"/>
              </a:rPr>
              <a:t>MOV   AL, </a:t>
            </a:r>
            <a:r>
              <a:rPr lang="en-US" altLang="zh-CN" b="0" dirty="0" smtClean="0">
                <a:solidFill>
                  <a:srgbClr val="0000CC"/>
                </a:solidFill>
                <a:latin typeface="Arial" pitchFamily="34" charset="0"/>
                <a:ea typeface="幼圆" pitchFamily="49" charset="-122"/>
                <a:cs typeface="Arial" pitchFamily="34" charset="0"/>
                <a:hlinkClick r:id="rId3" action="ppaction://hlinksldjump"/>
              </a:rPr>
              <a:t>73H</a:t>
            </a:r>
            <a:r>
              <a:rPr lang="en-US" altLang="zh-CN" b="0" dirty="0" smtClean="0">
                <a:solidFill>
                  <a:srgbClr val="0000CC"/>
                </a:solidFill>
                <a:latin typeface="Arial" pitchFamily="34" charset="0"/>
                <a:ea typeface="幼圆" pitchFamily="49" charset="-122"/>
                <a:cs typeface="Arial" pitchFamily="34" charset="0"/>
              </a:rPr>
              <a:t>      ;</a:t>
            </a:r>
            <a:r>
              <a:rPr lang="zh-CN" altLang="en-US" b="0" dirty="0" smtClean="0">
                <a:solidFill>
                  <a:srgbClr val="0000CC"/>
                </a:solidFill>
                <a:latin typeface="Arial" pitchFamily="34" charset="0"/>
                <a:ea typeface="幼圆" pitchFamily="49" charset="-122"/>
                <a:cs typeface="Arial" pitchFamily="34" charset="0"/>
              </a:rPr>
              <a:t>构造控制字</a:t>
            </a:r>
            <a:endParaRPr lang="en-US" altLang="zh-CN" b="0" dirty="0">
              <a:solidFill>
                <a:srgbClr val="0000CC"/>
              </a:solidFill>
              <a:latin typeface="Arial" pitchFamily="34" charset="0"/>
              <a:ea typeface="幼圆" pitchFamily="49" charset="-122"/>
              <a:cs typeface="Arial" pitchFamily="34" charset="0"/>
            </a:endParaRPr>
          </a:p>
          <a:p>
            <a:pPr algn="just" eaLnBrk="0" hangingPunct="0">
              <a:lnSpc>
                <a:spcPct val="120000"/>
              </a:lnSpc>
              <a:spcBef>
                <a:spcPct val="0"/>
              </a:spcBef>
              <a:spcAft>
                <a:spcPct val="0"/>
              </a:spcAft>
              <a:buClrTx/>
              <a:buSzTx/>
              <a:buFontTx/>
              <a:buNone/>
            </a:pPr>
            <a:r>
              <a:rPr lang="en-US" altLang="zh-CN" b="0" dirty="0">
                <a:solidFill>
                  <a:srgbClr val="0000CC"/>
                </a:solidFill>
                <a:latin typeface="Arial" pitchFamily="34" charset="0"/>
                <a:ea typeface="幼圆" pitchFamily="49" charset="-122"/>
                <a:cs typeface="Arial" pitchFamily="34" charset="0"/>
              </a:rPr>
              <a:t>OUT   73H, </a:t>
            </a:r>
            <a:r>
              <a:rPr lang="en-US" altLang="zh-CN" b="0" dirty="0" smtClean="0">
                <a:solidFill>
                  <a:srgbClr val="0000CC"/>
                </a:solidFill>
                <a:latin typeface="Arial" pitchFamily="34" charset="0"/>
                <a:ea typeface="幼圆" pitchFamily="49" charset="-122"/>
                <a:cs typeface="Arial" pitchFamily="34" charset="0"/>
              </a:rPr>
              <a:t>AL       ;</a:t>
            </a:r>
            <a:r>
              <a:rPr lang="zh-CN" altLang="en-US" b="0" dirty="0" smtClean="0">
                <a:solidFill>
                  <a:srgbClr val="0000CC"/>
                </a:solidFill>
                <a:latin typeface="Arial" pitchFamily="34" charset="0"/>
                <a:ea typeface="幼圆" pitchFamily="49" charset="-122"/>
                <a:cs typeface="Arial" pitchFamily="34" charset="0"/>
              </a:rPr>
              <a:t>向控制口输出</a:t>
            </a:r>
            <a:endParaRPr lang="en-US" altLang="zh-CN" b="0" dirty="0">
              <a:solidFill>
                <a:srgbClr val="0000CC"/>
              </a:solidFill>
              <a:latin typeface="Arial" pitchFamily="34" charset="0"/>
              <a:ea typeface="幼圆" pitchFamily="49" charset="-122"/>
              <a:cs typeface="Arial" pitchFamily="34" charset="0"/>
            </a:endParaRPr>
          </a:p>
          <a:p>
            <a:pPr algn="just" eaLnBrk="0" hangingPunct="0">
              <a:lnSpc>
                <a:spcPct val="120000"/>
              </a:lnSpc>
              <a:spcBef>
                <a:spcPts val="1200"/>
              </a:spcBef>
              <a:spcAft>
                <a:spcPct val="0"/>
              </a:spcAft>
              <a:buClrTx/>
              <a:buSzTx/>
              <a:buFontTx/>
              <a:buNone/>
            </a:pPr>
            <a:r>
              <a:rPr lang="en-US" altLang="zh-CN" b="0" dirty="0" smtClean="0">
                <a:solidFill>
                  <a:srgbClr val="0000CC"/>
                </a:solidFill>
                <a:latin typeface="Arial" pitchFamily="34" charset="0"/>
                <a:ea typeface="幼圆" pitchFamily="49" charset="-122"/>
                <a:cs typeface="Arial" pitchFamily="34" charset="0"/>
              </a:rPr>
              <a:t>MOV   </a:t>
            </a:r>
            <a:r>
              <a:rPr lang="en-US" altLang="zh-CN" b="0" dirty="0">
                <a:solidFill>
                  <a:srgbClr val="0000CC"/>
                </a:solidFill>
                <a:latin typeface="Arial" pitchFamily="34" charset="0"/>
                <a:ea typeface="幼圆" pitchFamily="49" charset="-122"/>
                <a:cs typeface="Arial" pitchFamily="34" charset="0"/>
              </a:rPr>
              <a:t>AX, </a:t>
            </a:r>
            <a:r>
              <a:rPr lang="en-US" altLang="zh-CN" b="0" dirty="0" smtClean="0">
                <a:solidFill>
                  <a:srgbClr val="0000CC"/>
                </a:solidFill>
                <a:latin typeface="Arial" pitchFamily="34" charset="0"/>
                <a:ea typeface="幼圆" pitchFamily="49" charset="-122"/>
                <a:cs typeface="Arial" pitchFamily="34" charset="0"/>
              </a:rPr>
              <a:t>1234H  ;</a:t>
            </a:r>
            <a:r>
              <a:rPr lang="zh-CN" altLang="en-US" b="0" dirty="0" smtClean="0">
                <a:solidFill>
                  <a:srgbClr val="0000CC"/>
                </a:solidFill>
                <a:latin typeface="Arial" pitchFamily="34" charset="0"/>
                <a:ea typeface="幼圆" pitchFamily="49" charset="-122"/>
                <a:cs typeface="Arial" pitchFamily="34" charset="0"/>
              </a:rPr>
              <a:t>取得计数初值</a:t>
            </a:r>
            <a:endParaRPr lang="en-US" altLang="zh-CN" b="0" dirty="0">
              <a:solidFill>
                <a:srgbClr val="0000CC"/>
              </a:solidFill>
              <a:latin typeface="Arial" pitchFamily="34" charset="0"/>
              <a:ea typeface="幼圆" pitchFamily="49" charset="-122"/>
              <a:cs typeface="Arial" pitchFamily="34" charset="0"/>
            </a:endParaRPr>
          </a:p>
          <a:p>
            <a:pPr algn="just" eaLnBrk="0" hangingPunct="0">
              <a:lnSpc>
                <a:spcPct val="120000"/>
              </a:lnSpc>
              <a:spcBef>
                <a:spcPct val="0"/>
              </a:spcBef>
              <a:spcAft>
                <a:spcPct val="0"/>
              </a:spcAft>
              <a:buClrTx/>
              <a:buSzTx/>
              <a:buFontTx/>
              <a:buNone/>
            </a:pPr>
            <a:r>
              <a:rPr lang="en-US" altLang="zh-CN" b="0" dirty="0">
                <a:solidFill>
                  <a:srgbClr val="0000CC"/>
                </a:solidFill>
                <a:latin typeface="Arial" pitchFamily="34" charset="0"/>
                <a:ea typeface="幼圆" pitchFamily="49" charset="-122"/>
                <a:cs typeface="Arial" pitchFamily="34" charset="0"/>
              </a:rPr>
              <a:t>OUT   71H, </a:t>
            </a:r>
            <a:r>
              <a:rPr lang="en-US" altLang="zh-CN" b="0" dirty="0" smtClean="0">
                <a:solidFill>
                  <a:srgbClr val="0000CC"/>
                </a:solidFill>
                <a:latin typeface="Arial" pitchFamily="34" charset="0"/>
                <a:ea typeface="幼圆" pitchFamily="49" charset="-122"/>
                <a:cs typeface="Arial" pitchFamily="34" charset="0"/>
              </a:rPr>
              <a:t>AL       ;</a:t>
            </a:r>
            <a:r>
              <a:rPr lang="zh-CN" altLang="en-US" b="0" dirty="0" smtClean="0">
                <a:solidFill>
                  <a:srgbClr val="0000CC"/>
                </a:solidFill>
                <a:latin typeface="Arial" pitchFamily="34" charset="0"/>
                <a:ea typeface="幼圆" pitchFamily="49" charset="-122"/>
                <a:cs typeface="Arial" pitchFamily="34" charset="0"/>
              </a:rPr>
              <a:t>先输出低</a:t>
            </a:r>
            <a:r>
              <a:rPr lang="en-US" altLang="zh-CN" b="0" dirty="0" smtClean="0">
                <a:solidFill>
                  <a:srgbClr val="0000CC"/>
                </a:solidFill>
                <a:latin typeface="Arial" pitchFamily="34" charset="0"/>
                <a:ea typeface="幼圆" pitchFamily="49" charset="-122"/>
                <a:cs typeface="Arial" pitchFamily="34" charset="0"/>
              </a:rPr>
              <a:t>8</a:t>
            </a:r>
            <a:r>
              <a:rPr lang="zh-CN" altLang="en-US" b="0" dirty="0" smtClean="0">
                <a:solidFill>
                  <a:srgbClr val="0000CC"/>
                </a:solidFill>
                <a:latin typeface="Arial" pitchFamily="34" charset="0"/>
                <a:ea typeface="幼圆" pitchFamily="49" charset="-122"/>
                <a:cs typeface="Arial" pitchFamily="34" charset="0"/>
              </a:rPr>
              <a:t>位</a:t>
            </a:r>
            <a:endParaRPr lang="en-US" altLang="zh-CN" b="0" dirty="0">
              <a:solidFill>
                <a:srgbClr val="0000CC"/>
              </a:solidFill>
              <a:latin typeface="Arial" pitchFamily="34" charset="0"/>
              <a:ea typeface="幼圆" pitchFamily="49" charset="-122"/>
              <a:cs typeface="Arial" pitchFamily="34" charset="0"/>
            </a:endParaRPr>
          </a:p>
          <a:p>
            <a:pPr algn="just" eaLnBrk="0" hangingPunct="0">
              <a:lnSpc>
                <a:spcPct val="120000"/>
              </a:lnSpc>
              <a:spcBef>
                <a:spcPct val="0"/>
              </a:spcBef>
              <a:spcAft>
                <a:spcPct val="0"/>
              </a:spcAft>
              <a:buClrTx/>
              <a:buSzTx/>
              <a:buFontTx/>
              <a:buNone/>
            </a:pPr>
            <a:r>
              <a:rPr lang="en-US" altLang="zh-CN" b="0" dirty="0">
                <a:solidFill>
                  <a:srgbClr val="0000CC"/>
                </a:solidFill>
                <a:latin typeface="Arial" pitchFamily="34" charset="0"/>
                <a:ea typeface="幼圆" pitchFamily="49" charset="-122"/>
                <a:cs typeface="Arial" pitchFamily="34" charset="0"/>
              </a:rPr>
              <a:t>MOV   AL, </a:t>
            </a:r>
            <a:r>
              <a:rPr lang="en-US" altLang="zh-CN" b="0" dirty="0" smtClean="0">
                <a:solidFill>
                  <a:srgbClr val="0000CC"/>
                </a:solidFill>
                <a:latin typeface="Arial" pitchFamily="34" charset="0"/>
                <a:ea typeface="幼圆" pitchFamily="49" charset="-122"/>
                <a:cs typeface="Arial" pitchFamily="34" charset="0"/>
              </a:rPr>
              <a:t>AH        ;</a:t>
            </a:r>
            <a:r>
              <a:rPr lang="zh-CN" altLang="en-US" b="0" dirty="0" smtClean="0">
                <a:solidFill>
                  <a:srgbClr val="0000CC"/>
                </a:solidFill>
                <a:latin typeface="Arial" pitchFamily="34" charset="0"/>
                <a:ea typeface="幼圆" pitchFamily="49" charset="-122"/>
                <a:cs typeface="Arial" pitchFamily="34" charset="0"/>
              </a:rPr>
              <a:t>再输出高八位</a:t>
            </a:r>
            <a:endParaRPr lang="en-US" altLang="zh-CN" b="0" dirty="0">
              <a:solidFill>
                <a:srgbClr val="0000CC"/>
              </a:solidFill>
              <a:latin typeface="Arial" pitchFamily="34" charset="0"/>
              <a:ea typeface="幼圆" pitchFamily="49" charset="-122"/>
              <a:cs typeface="Arial" pitchFamily="34" charset="0"/>
            </a:endParaRPr>
          </a:p>
          <a:p>
            <a:pPr algn="just" eaLnBrk="0" hangingPunct="0">
              <a:lnSpc>
                <a:spcPct val="120000"/>
              </a:lnSpc>
              <a:spcBef>
                <a:spcPct val="0"/>
              </a:spcBef>
              <a:spcAft>
                <a:spcPct val="0"/>
              </a:spcAft>
              <a:buClrTx/>
              <a:buSzTx/>
              <a:buFontTx/>
              <a:buNone/>
            </a:pPr>
            <a:r>
              <a:rPr lang="en-US" altLang="zh-CN" b="0" dirty="0">
                <a:solidFill>
                  <a:srgbClr val="0000CC"/>
                </a:solidFill>
                <a:latin typeface="Arial" pitchFamily="34" charset="0"/>
                <a:ea typeface="幼圆" pitchFamily="49" charset="-122"/>
                <a:cs typeface="Arial" pitchFamily="34" charset="0"/>
              </a:rPr>
              <a:t>OUT   71H, </a:t>
            </a:r>
            <a:r>
              <a:rPr lang="en-US" altLang="zh-CN" b="0" dirty="0" smtClean="0">
                <a:solidFill>
                  <a:srgbClr val="0000CC"/>
                </a:solidFill>
                <a:latin typeface="Arial" pitchFamily="34" charset="0"/>
                <a:ea typeface="幼圆" pitchFamily="49" charset="-122"/>
                <a:cs typeface="Arial" pitchFamily="34" charset="0"/>
              </a:rPr>
              <a:t>AL       </a:t>
            </a:r>
            <a:endParaRPr lang="en-US" altLang="zh-CN" b="0" dirty="0">
              <a:solidFill>
                <a:srgbClr val="0000CC"/>
              </a:solidFill>
              <a:latin typeface="Arial" pitchFamily="34" charset="0"/>
              <a:ea typeface="幼圆" pitchFamily="49" charset="-122"/>
              <a:cs typeface="Arial"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0" dur="500"/>
                                        <p:tgtEl>
                                          <p:spTgt spid="6">
                                            <p:txEl>
                                              <p:pRg st="4" end="4"/>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3"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0754" name="Rectangle 2"/>
          <p:cNvSpPr>
            <a:spLocks noGrp="1" noChangeArrowheads="1"/>
          </p:cNvSpPr>
          <p:nvPr>
            <p:ph type="title"/>
          </p:nvPr>
        </p:nvSpPr>
        <p:spPr>
          <a:xfrm>
            <a:off x="467544" y="126157"/>
            <a:ext cx="6324600" cy="533400"/>
          </a:xfrm>
        </p:spPr>
        <p:txBody>
          <a:bodyPr/>
          <a:lstStyle/>
          <a:p>
            <a:r>
              <a:rPr lang="en-US" altLang="zh-CN" dirty="0" smtClean="0"/>
              <a:t>8.0 </a:t>
            </a:r>
            <a:r>
              <a:rPr lang="zh-CN" altLang="en-US" dirty="0" smtClean="0"/>
              <a:t>定时</a:t>
            </a:r>
            <a:r>
              <a:rPr lang="zh-CN" altLang="en-US" dirty="0"/>
              <a:t>与计数技术概述</a:t>
            </a:r>
          </a:p>
        </p:txBody>
      </p:sp>
      <p:sp>
        <p:nvSpPr>
          <p:cNvPr id="1610755" name="Rectangle 3"/>
          <p:cNvSpPr>
            <a:spLocks noGrp="1" noChangeArrowheads="1"/>
          </p:cNvSpPr>
          <p:nvPr>
            <p:ph type="body" idx="1"/>
          </p:nvPr>
        </p:nvSpPr>
        <p:spPr>
          <a:xfrm>
            <a:off x="467544" y="981075"/>
            <a:ext cx="8286750" cy="4370388"/>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76200" cmpd="tri">
                <a:solidFill>
                  <a:srgbClr val="FF6600"/>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lstStyle/>
          <a:p>
            <a:pPr algn="just">
              <a:lnSpc>
                <a:spcPct val="90000"/>
              </a:lnSpc>
            </a:pPr>
            <a:r>
              <a:rPr lang="zh-CN" altLang="en-US" dirty="0">
                <a:solidFill>
                  <a:srgbClr val="FF0000"/>
                </a:solidFill>
              </a:rPr>
              <a:t>2</a:t>
            </a:r>
            <a:r>
              <a:rPr lang="zh-CN" altLang="en-US" dirty="0" smtClean="0">
                <a:solidFill>
                  <a:srgbClr val="FF0000"/>
                </a:solidFill>
              </a:rPr>
              <a:t>. 定时</a:t>
            </a:r>
            <a:endParaRPr lang="zh-CN" altLang="en-US" dirty="0">
              <a:solidFill>
                <a:srgbClr val="FF0000"/>
              </a:solidFill>
            </a:endParaRPr>
          </a:p>
          <a:p>
            <a:pPr>
              <a:spcBef>
                <a:spcPts val="600"/>
              </a:spcBef>
            </a:pPr>
            <a:r>
              <a:rPr lang="zh-CN" altLang="en-US" b="0" dirty="0">
                <a:latin typeface="幼圆" pitchFamily="49" charset="-122"/>
                <a:ea typeface="幼圆" pitchFamily="49" charset="-122"/>
              </a:rPr>
              <a:t>在计算机系统中，更常用的是</a:t>
            </a:r>
            <a:r>
              <a:rPr lang="zh-CN" altLang="en-US" dirty="0">
                <a:solidFill>
                  <a:schemeClr val="hlink"/>
                </a:solidFill>
                <a:latin typeface="幼圆" pitchFamily="49" charset="-122"/>
                <a:ea typeface="幼圆" pitchFamily="49" charset="-122"/>
              </a:rPr>
              <a:t>定时</a:t>
            </a:r>
            <a:r>
              <a:rPr lang="zh-CN" altLang="en-US" b="0" dirty="0" smtClean="0">
                <a:latin typeface="幼圆" pitchFamily="49" charset="-122"/>
                <a:ea typeface="幼圆" pitchFamily="49" charset="-122"/>
              </a:rPr>
              <a:t>工作。</a:t>
            </a:r>
            <a:endParaRPr lang="en-US" altLang="zh-CN" b="0" dirty="0" smtClean="0">
              <a:latin typeface="幼圆" pitchFamily="49" charset="-122"/>
              <a:ea typeface="幼圆" pitchFamily="49" charset="-122"/>
            </a:endParaRPr>
          </a:p>
          <a:p>
            <a:pPr>
              <a:spcBef>
                <a:spcPts val="600"/>
              </a:spcBef>
            </a:pPr>
            <a:r>
              <a:rPr lang="zh-CN" altLang="en-US" dirty="0" smtClean="0">
                <a:solidFill>
                  <a:srgbClr val="0000FF"/>
                </a:solidFill>
                <a:latin typeface="幼圆" pitchFamily="49" charset="-122"/>
                <a:ea typeface="幼圆" pitchFamily="49" charset="-122"/>
              </a:rPr>
              <a:t>计时</a:t>
            </a:r>
            <a:r>
              <a:rPr lang="en-US" altLang="zh-CN" dirty="0" smtClean="0">
                <a:solidFill>
                  <a:srgbClr val="0000FF"/>
                </a:solidFill>
                <a:latin typeface="幼圆" pitchFamily="49" charset="-122"/>
                <a:ea typeface="幼圆" pitchFamily="49" charset="-122"/>
              </a:rPr>
              <a:t>:</a:t>
            </a:r>
          </a:p>
          <a:p>
            <a:pPr>
              <a:spcBef>
                <a:spcPts val="600"/>
              </a:spcBef>
            </a:pPr>
            <a:r>
              <a:rPr lang="zh-CN" altLang="en-US" dirty="0" smtClean="0">
                <a:solidFill>
                  <a:srgbClr val="0000FF"/>
                </a:solidFill>
                <a:latin typeface="幼圆" pitchFamily="49" charset="-122"/>
                <a:ea typeface="幼圆" pitchFamily="49" charset="-122"/>
              </a:rPr>
              <a:t>延时</a:t>
            </a:r>
            <a:r>
              <a:rPr lang="en-US" altLang="zh-CN" dirty="0" smtClean="0">
                <a:solidFill>
                  <a:srgbClr val="0000FF"/>
                </a:solidFill>
                <a:latin typeface="幼圆" pitchFamily="49" charset="-122"/>
                <a:ea typeface="幼圆" pitchFamily="49" charset="-122"/>
              </a:rPr>
              <a:t>:</a:t>
            </a:r>
          </a:p>
          <a:p>
            <a:pPr>
              <a:spcBef>
                <a:spcPts val="600"/>
              </a:spcBef>
            </a:pPr>
            <a:endParaRPr lang="en-US" altLang="zh-CN" b="0" dirty="0" smtClean="0">
              <a:latin typeface="幼圆" pitchFamily="49" charset="-122"/>
              <a:ea typeface="幼圆" pitchFamily="49" charset="-122"/>
            </a:endParaRPr>
          </a:p>
          <a:p>
            <a:pPr>
              <a:spcBef>
                <a:spcPts val="0"/>
              </a:spcBef>
            </a:pPr>
            <a:r>
              <a:rPr lang="zh-CN" altLang="en-US" b="0" dirty="0" smtClean="0">
                <a:latin typeface="幼圆" pitchFamily="49" charset="-122"/>
                <a:ea typeface="幼圆" pitchFamily="49" charset="-122"/>
              </a:rPr>
              <a:t>时间</a:t>
            </a:r>
            <a:r>
              <a:rPr lang="zh-CN" altLang="en-US" b="0" dirty="0">
                <a:latin typeface="幼圆" pitchFamily="49" charset="-122"/>
                <a:ea typeface="幼圆" pitchFamily="49" charset="-122"/>
              </a:rPr>
              <a:t>计量是在统一的时间标准上进行的，</a:t>
            </a:r>
            <a:r>
              <a:rPr lang="zh-CN" altLang="en-US" b="0" dirty="0" smtClean="0">
                <a:latin typeface="幼圆" pitchFamily="49" charset="-122"/>
                <a:ea typeface="幼圆" pitchFamily="49" charset="-122"/>
              </a:rPr>
              <a:t>这个时间标准通常</a:t>
            </a:r>
            <a:r>
              <a:rPr lang="zh-CN" altLang="en-US" b="0" dirty="0">
                <a:latin typeface="幼圆" pitchFamily="49" charset="-122"/>
                <a:ea typeface="幼圆" pitchFamily="49" charset="-122"/>
              </a:rPr>
              <a:t>由振荡器</a:t>
            </a:r>
            <a:r>
              <a:rPr lang="zh-CN" altLang="en-US" b="0" dirty="0" smtClean="0">
                <a:latin typeface="幼圆" pitchFamily="49" charset="-122"/>
                <a:ea typeface="幼圆" pitchFamily="49" charset="-122"/>
              </a:rPr>
              <a:t>一类的电路</a:t>
            </a:r>
            <a:r>
              <a:rPr lang="zh-CN" altLang="en-US" b="0" dirty="0">
                <a:latin typeface="幼圆" pitchFamily="49" charset="-122"/>
                <a:ea typeface="幼圆" pitchFamily="49" charset="-122"/>
              </a:rPr>
              <a:t>提供的</a:t>
            </a:r>
            <a:r>
              <a:rPr lang="zh-CN" altLang="en-US" b="0" dirty="0">
                <a:solidFill>
                  <a:srgbClr val="0000CC"/>
                </a:solidFill>
                <a:latin typeface="幼圆" pitchFamily="49" charset="-122"/>
                <a:ea typeface="幼圆" pitchFamily="49" charset="-122"/>
              </a:rPr>
              <a:t>恒定频率</a:t>
            </a:r>
            <a:r>
              <a:rPr lang="zh-CN" altLang="en-US" b="0" dirty="0">
                <a:latin typeface="幼圆" pitchFamily="49" charset="-122"/>
                <a:ea typeface="幼圆" pitchFamily="49" charset="-122"/>
              </a:rPr>
              <a:t>的电脉冲来担当，这样定时的工作就可转化为对具有恒定频率的计数脉冲进行计数的工作了。</a:t>
            </a:r>
          </a:p>
        </p:txBody>
      </p:sp>
      <p:grpSp>
        <p:nvGrpSpPr>
          <p:cNvPr id="2" name="组合 1"/>
          <p:cNvGrpSpPr/>
          <p:nvPr/>
        </p:nvGrpSpPr>
        <p:grpSpPr>
          <a:xfrm>
            <a:off x="467543" y="5157192"/>
            <a:ext cx="8281170" cy="1685418"/>
            <a:chOff x="467543" y="5157192"/>
            <a:chExt cx="8281170" cy="1685418"/>
          </a:xfrm>
        </p:grpSpPr>
        <p:grpSp>
          <p:nvGrpSpPr>
            <p:cNvPr id="1610792" name="Group 40"/>
            <p:cNvGrpSpPr>
              <a:grpSpLocks/>
            </p:cNvGrpSpPr>
            <p:nvPr/>
          </p:nvGrpSpPr>
          <p:grpSpPr bwMode="auto">
            <a:xfrm>
              <a:off x="4356100" y="5734050"/>
              <a:ext cx="4392613" cy="288925"/>
              <a:chOff x="2018" y="3475"/>
              <a:chExt cx="2767" cy="182"/>
            </a:xfrm>
          </p:grpSpPr>
          <p:sp>
            <p:nvSpPr>
              <p:cNvPr id="1610759" name="Line 7"/>
              <p:cNvSpPr>
                <a:spLocks noChangeShapeType="1"/>
              </p:cNvSpPr>
              <p:nvPr/>
            </p:nvSpPr>
            <p:spPr bwMode="auto">
              <a:xfrm>
                <a:off x="2018"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0" name="Line 8"/>
              <p:cNvSpPr>
                <a:spLocks noChangeShapeType="1"/>
              </p:cNvSpPr>
              <p:nvPr/>
            </p:nvSpPr>
            <p:spPr bwMode="auto">
              <a:xfrm flipV="1">
                <a:off x="2245"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1" name="Line 9"/>
              <p:cNvSpPr>
                <a:spLocks noChangeShapeType="1"/>
              </p:cNvSpPr>
              <p:nvPr/>
            </p:nvSpPr>
            <p:spPr bwMode="auto">
              <a:xfrm>
                <a:off x="2245"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2" name="Line 10"/>
              <p:cNvSpPr>
                <a:spLocks noChangeShapeType="1"/>
              </p:cNvSpPr>
              <p:nvPr/>
            </p:nvSpPr>
            <p:spPr bwMode="auto">
              <a:xfrm flipV="1">
                <a:off x="2336"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3" name="Line 11"/>
              <p:cNvSpPr>
                <a:spLocks noChangeShapeType="1"/>
              </p:cNvSpPr>
              <p:nvPr/>
            </p:nvSpPr>
            <p:spPr bwMode="auto">
              <a:xfrm>
                <a:off x="2336"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4" name="Line 12"/>
              <p:cNvSpPr>
                <a:spLocks noChangeShapeType="1"/>
              </p:cNvSpPr>
              <p:nvPr/>
            </p:nvSpPr>
            <p:spPr bwMode="auto">
              <a:xfrm flipV="1">
                <a:off x="2563"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5" name="Line 13"/>
              <p:cNvSpPr>
                <a:spLocks noChangeShapeType="1"/>
              </p:cNvSpPr>
              <p:nvPr/>
            </p:nvSpPr>
            <p:spPr bwMode="auto">
              <a:xfrm>
                <a:off x="2563"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6" name="Line 14"/>
              <p:cNvSpPr>
                <a:spLocks noChangeShapeType="1"/>
              </p:cNvSpPr>
              <p:nvPr/>
            </p:nvSpPr>
            <p:spPr bwMode="auto">
              <a:xfrm flipV="1">
                <a:off x="2654"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7" name="Line 15"/>
              <p:cNvSpPr>
                <a:spLocks noChangeShapeType="1"/>
              </p:cNvSpPr>
              <p:nvPr/>
            </p:nvSpPr>
            <p:spPr bwMode="auto">
              <a:xfrm>
                <a:off x="2653"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8" name="Line 16"/>
              <p:cNvSpPr>
                <a:spLocks noChangeShapeType="1"/>
              </p:cNvSpPr>
              <p:nvPr/>
            </p:nvSpPr>
            <p:spPr bwMode="auto">
              <a:xfrm flipV="1">
                <a:off x="2880"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69" name="Line 17"/>
              <p:cNvSpPr>
                <a:spLocks noChangeShapeType="1"/>
              </p:cNvSpPr>
              <p:nvPr/>
            </p:nvSpPr>
            <p:spPr bwMode="auto">
              <a:xfrm>
                <a:off x="2880"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0" name="Line 18"/>
              <p:cNvSpPr>
                <a:spLocks noChangeShapeType="1"/>
              </p:cNvSpPr>
              <p:nvPr/>
            </p:nvSpPr>
            <p:spPr bwMode="auto">
              <a:xfrm flipV="1">
                <a:off x="2971"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1" name="Line 19"/>
              <p:cNvSpPr>
                <a:spLocks noChangeShapeType="1"/>
              </p:cNvSpPr>
              <p:nvPr/>
            </p:nvSpPr>
            <p:spPr bwMode="auto">
              <a:xfrm>
                <a:off x="2971"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2" name="Line 20"/>
              <p:cNvSpPr>
                <a:spLocks noChangeShapeType="1"/>
              </p:cNvSpPr>
              <p:nvPr/>
            </p:nvSpPr>
            <p:spPr bwMode="auto">
              <a:xfrm flipV="1">
                <a:off x="3198"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3" name="Line 21"/>
              <p:cNvSpPr>
                <a:spLocks noChangeShapeType="1"/>
              </p:cNvSpPr>
              <p:nvPr/>
            </p:nvSpPr>
            <p:spPr bwMode="auto">
              <a:xfrm>
                <a:off x="3198"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4" name="Line 22"/>
              <p:cNvSpPr>
                <a:spLocks noChangeShapeType="1"/>
              </p:cNvSpPr>
              <p:nvPr/>
            </p:nvSpPr>
            <p:spPr bwMode="auto">
              <a:xfrm flipV="1">
                <a:off x="3289"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5" name="Line 23"/>
              <p:cNvSpPr>
                <a:spLocks noChangeShapeType="1"/>
              </p:cNvSpPr>
              <p:nvPr/>
            </p:nvSpPr>
            <p:spPr bwMode="auto">
              <a:xfrm>
                <a:off x="3287"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6" name="Line 24"/>
              <p:cNvSpPr>
                <a:spLocks noChangeShapeType="1"/>
              </p:cNvSpPr>
              <p:nvPr/>
            </p:nvSpPr>
            <p:spPr bwMode="auto">
              <a:xfrm flipV="1">
                <a:off x="3514"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7" name="Line 25"/>
              <p:cNvSpPr>
                <a:spLocks noChangeShapeType="1"/>
              </p:cNvSpPr>
              <p:nvPr/>
            </p:nvSpPr>
            <p:spPr bwMode="auto">
              <a:xfrm>
                <a:off x="3514"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8" name="Line 26"/>
              <p:cNvSpPr>
                <a:spLocks noChangeShapeType="1"/>
              </p:cNvSpPr>
              <p:nvPr/>
            </p:nvSpPr>
            <p:spPr bwMode="auto">
              <a:xfrm flipV="1">
                <a:off x="3605"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79" name="Line 27"/>
              <p:cNvSpPr>
                <a:spLocks noChangeShapeType="1"/>
              </p:cNvSpPr>
              <p:nvPr/>
            </p:nvSpPr>
            <p:spPr bwMode="auto">
              <a:xfrm>
                <a:off x="3605"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0" name="Line 28"/>
              <p:cNvSpPr>
                <a:spLocks noChangeShapeType="1"/>
              </p:cNvSpPr>
              <p:nvPr/>
            </p:nvSpPr>
            <p:spPr bwMode="auto">
              <a:xfrm flipV="1">
                <a:off x="3832"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1" name="Line 29"/>
              <p:cNvSpPr>
                <a:spLocks noChangeShapeType="1"/>
              </p:cNvSpPr>
              <p:nvPr/>
            </p:nvSpPr>
            <p:spPr bwMode="auto">
              <a:xfrm>
                <a:off x="3832"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2" name="Line 30"/>
              <p:cNvSpPr>
                <a:spLocks noChangeShapeType="1"/>
              </p:cNvSpPr>
              <p:nvPr/>
            </p:nvSpPr>
            <p:spPr bwMode="auto">
              <a:xfrm flipV="1">
                <a:off x="3923"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3" name="Line 31"/>
              <p:cNvSpPr>
                <a:spLocks noChangeShapeType="1"/>
              </p:cNvSpPr>
              <p:nvPr/>
            </p:nvSpPr>
            <p:spPr bwMode="auto">
              <a:xfrm>
                <a:off x="3922"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4" name="Line 32"/>
              <p:cNvSpPr>
                <a:spLocks noChangeShapeType="1"/>
              </p:cNvSpPr>
              <p:nvPr/>
            </p:nvSpPr>
            <p:spPr bwMode="auto">
              <a:xfrm flipV="1">
                <a:off x="4149"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5" name="Line 33"/>
              <p:cNvSpPr>
                <a:spLocks noChangeShapeType="1"/>
              </p:cNvSpPr>
              <p:nvPr/>
            </p:nvSpPr>
            <p:spPr bwMode="auto">
              <a:xfrm>
                <a:off x="4149"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6" name="Line 34"/>
              <p:cNvSpPr>
                <a:spLocks noChangeShapeType="1"/>
              </p:cNvSpPr>
              <p:nvPr/>
            </p:nvSpPr>
            <p:spPr bwMode="auto">
              <a:xfrm flipV="1">
                <a:off x="4240"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7" name="Line 35"/>
              <p:cNvSpPr>
                <a:spLocks noChangeShapeType="1"/>
              </p:cNvSpPr>
              <p:nvPr/>
            </p:nvSpPr>
            <p:spPr bwMode="auto">
              <a:xfrm>
                <a:off x="4240"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8" name="Line 36"/>
              <p:cNvSpPr>
                <a:spLocks noChangeShapeType="1"/>
              </p:cNvSpPr>
              <p:nvPr/>
            </p:nvSpPr>
            <p:spPr bwMode="auto">
              <a:xfrm flipV="1">
                <a:off x="4467"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89" name="Line 37"/>
              <p:cNvSpPr>
                <a:spLocks noChangeShapeType="1"/>
              </p:cNvSpPr>
              <p:nvPr/>
            </p:nvSpPr>
            <p:spPr bwMode="auto">
              <a:xfrm>
                <a:off x="4467"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90" name="Line 38"/>
              <p:cNvSpPr>
                <a:spLocks noChangeShapeType="1"/>
              </p:cNvSpPr>
              <p:nvPr/>
            </p:nvSpPr>
            <p:spPr bwMode="auto">
              <a:xfrm flipV="1">
                <a:off x="4558"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610791" name="Line 39"/>
              <p:cNvSpPr>
                <a:spLocks noChangeShapeType="1"/>
              </p:cNvSpPr>
              <p:nvPr/>
            </p:nvSpPr>
            <p:spPr bwMode="auto">
              <a:xfrm>
                <a:off x="4558"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grpSp>
        <p:pic>
          <p:nvPicPr>
            <p:cNvPr id="1610844" name="Picture 92" descr="c:\users\george\appdata\roaming\360se6\User Data\temp\u=1176730300,2059164660&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016" y="5157192"/>
              <a:ext cx="1990005" cy="1685418"/>
            </a:xfrm>
            <a:prstGeom prst="rect">
              <a:avLst/>
            </a:prstGeom>
            <a:noFill/>
            <a:extLst>
              <a:ext uri="{909E8E84-426E-40DD-AFC4-6F175D3DCCD1}">
                <a14:hiddenFill xmlns:a14="http://schemas.microsoft.com/office/drawing/2010/main">
                  <a:solidFill>
                    <a:srgbClr val="FFFFFF"/>
                  </a:solidFill>
                </a14:hiddenFill>
              </a:ext>
            </a:extLst>
          </p:spPr>
        </p:pic>
        <p:pic>
          <p:nvPicPr>
            <p:cNvPr id="1610847" name="Picture 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5331522"/>
              <a:ext cx="1692473" cy="148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连接符 2"/>
            <p:cNvCxnSpPr/>
            <p:nvPr/>
          </p:nvCxnSpPr>
          <p:spPr bwMode="auto">
            <a:xfrm>
              <a:off x="4716463" y="5229200"/>
              <a:ext cx="0" cy="936104"/>
            </a:xfrm>
            <a:prstGeom prst="line">
              <a:avLst/>
            </a:prstGeom>
            <a:solidFill>
              <a:schemeClr val="accent1"/>
            </a:solidFill>
            <a:ln w="19050" cap="flat" cmpd="sng" algn="ctr">
              <a:solidFill>
                <a:srgbClr val="FF0000"/>
              </a:solidFill>
              <a:prstDash val="sysDot"/>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cxnSp>
          <p:nvCxnSpPr>
            <p:cNvPr id="46" name="直接连接符 45"/>
            <p:cNvCxnSpPr/>
            <p:nvPr/>
          </p:nvCxnSpPr>
          <p:spPr bwMode="auto">
            <a:xfrm>
              <a:off x="5220072" y="5229200"/>
              <a:ext cx="0" cy="936104"/>
            </a:xfrm>
            <a:prstGeom prst="line">
              <a:avLst/>
            </a:prstGeom>
            <a:solidFill>
              <a:schemeClr val="accent1"/>
            </a:solidFill>
            <a:ln w="19050" cap="flat" cmpd="sng" algn="ctr">
              <a:solidFill>
                <a:srgbClr val="FF0000"/>
              </a:solidFill>
              <a:prstDash val="sysDot"/>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mc:AlternateContent xmlns:mc="http://schemas.openxmlformats.org/markup-compatibility/2006" xmlns:a14="http://schemas.microsoft.com/office/drawing/2010/main">
          <mc:Choice Requires="a14">
            <p:sp>
              <p:nvSpPr>
                <p:cNvPr id="6" name="TextBox 5"/>
                <p:cNvSpPr txBox="1"/>
                <p:nvPr/>
              </p:nvSpPr>
              <p:spPr>
                <a:xfrm>
                  <a:off x="4875932" y="5157192"/>
                  <a:ext cx="253082"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zh-CN" altLang="en-US" i="1" smtClean="0">
                            <a:solidFill>
                              <a:srgbClr val="FF0000"/>
                            </a:solidFill>
                            <a:latin typeface="Cambria Math"/>
                          </a:rPr>
                          <m:t>𝝉</m:t>
                        </m:r>
                      </m:oMath>
                    </m:oMathPara>
                  </a14:m>
                  <a:endParaRPr lang="zh-CN" altLang="en-US"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875932" y="5157192"/>
                  <a:ext cx="253082" cy="461665"/>
                </a:xfrm>
                <a:prstGeom prst="rect">
                  <a:avLst/>
                </a:prstGeom>
                <a:blipFill rotWithShape="1">
                  <a:blip r:embed="rId4"/>
                  <a:stretch>
                    <a:fillRect l="-268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955836" y="5166717"/>
                  <a:ext cx="15664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a:rPr>
                          <m:t>𝑇</m:t>
                        </m:r>
                        <m:r>
                          <a:rPr lang="en-US" altLang="zh-CN" b="0" i="1" smtClean="0">
                            <a:solidFill>
                              <a:srgbClr val="FF0000"/>
                            </a:solidFill>
                            <a:latin typeface="Cambria Math"/>
                          </a:rPr>
                          <m:t>=</m:t>
                        </m:r>
                        <m:r>
                          <a:rPr lang="zh-CN" altLang="en-US" b="0" i="1" smtClean="0">
                            <a:solidFill>
                              <a:srgbClr val="FF0000"/>
                            </a:solidFill>
                            <a:latin typeface="Cambria Math"/>
                          </a:rPr>
                          <m:t>𝜏</m:t>
                        </m:r>
                        <m:r>
                          <a:rPr lang="en-US" altLang="zh-CN" b="0" i="1" smtClean="0">
                            <a:solidFill>
                              <a:srgbClr val="FF0000"/>
                            </a:solidFill>
                            <a:latin typeface="Cambria Math"/>
                            <a:ea typeface="Cambria Math"/>
                          </a:rPr>
                          <m:t>×</m:t>
                        </m:r>
                        <m:r>
                          <a:rPr lang="en-US" altLang="zh-CN" b="0" i="1" smtClean="0">
                            <a:solidFill>
                              <a:srgbClr val="FF0000"/>
                            </a:solidFill>
                            <a:latin typeface="Cambria Math"/>
                            <a:ea typeface="Cambria Math"/>
                          </a:rPr>
                          <m:t>𝑛</m:t>
                        </m:r>
                      </m:oMath>
                    </m:oMathPara>
                  </a14:m>
                  <a:endParaRPr lang="zh-CN" altLang="en-US" b="0"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955836" y="5166717"/>
                  <a:ext cx="1566454" cy="461665"/>
                </a:xfrm>
                <a:prstGeom prst="rect">
                  <a:avLst/>
                </a:prstGeom>
                <a:blipFill rotWithShape="1">
                  <a:blip r:embed="rId5"/>
                  <a:stretch>
                    <a:fillRect/>
                  </a:stretch>
                </a:blipFill>
              </p:spPr>
              <p:txBody>
                <a:bodyPr/>
                <a:lstStyle/>
                <a:p>
                  <a:r>
                    <a:rPr lang="zh-CN" altLang="en-US">
                      <a:noFill/>
                    </a:rPr>
                    <a:t> </a:t>
                  </a:r>
                </a:p>
              </p:txBody>
            </p:sp>
          </mc:Fallback>
        </mc:AlternateContent>
      </p:grpSp>
      <p:sp>
        <p:nvSpPr>
          <p:cNvPr id="4" name="TextBox 3"/>
          <p:cNvSpPr txBox="1"/>
          <p:nvPr/>
        </p:nvSpPr>
        <p:spPr>
          <a:xfrm>
            <a:off x="1252059" y="2020539"/>
            <a:ext cx="7640421" cy="424732"/>
          </a:xfrm>
          <a:prstGeom prst="rect">
            <a:avLst/>
          </a:prstGeom>
          <a:noFill/>
        </p:spPr>
        <p:txBody>
          <a:bodyPr wrap="square" rtlCol="0">
            <a:spAutoFit/>
          </a:bodyPr>
          <a:lstStyle/>
          <a:p>
            <a:pPr algn="just"/>
            <a:r>
              <a:rPr lang="zh-CN" altLang="en-US" b="0" kern="0" dirty="0">
                <a:solidFill>
                  <a:srgbClr val="0000CC"/>
                </a:solidFill>
                <a:latin typeface="幼圆" pitchFamily="49" charset="-122"/>
                <a:ea typeface="幼圆" pitchFamily="49" charset="-122"/>
                <a:cs typeface="Arial" pitchFamily="34" charset="0"/>
              </a:rPr>
              <a:t>是指对</a:t>
            </a:r>
            <a:r>
              <a:rPr lang="zh-CN" altLang="en-US" b="0" kern="0" dirty="0" smtClean="0">
                <a:solidFill>
                  <a:srgbClr val="0000CC"/>
                </a:solidFill>
                <a:latin typeface="幼圆" pitchFamily="49" charset="-122"/>
                <a:ea typeface="幼圆" pitchFamily="49" charset="-122"/>
                <a:cs typeface="Arial" pitchFamily="34" charset="0"/>
              </a:rPr>
              <a:t>两</a:t>
            </a:r>
            <a:r>
              <a:rPr lang="zh-CN" altLang="en-US" b="0" kern="0" dirty="0">
                <a:solidFill>
                  <a:srgbClr val="0000CC"/>
                </a:solidFill>
                <a:latin typeface="幼圆" pitchFamily="49" charset="-122"/>
                <a:ea typeface="幼圆" pitchFamily="49" charset="-122"/>
                <a:cs typeface="Arial" pitchFamily="34" charset="0"/>
              </a:rPr>
              <a:t>个</a:t>
            </a:r>
            <a:r>
              <a:rPr lang="zh-CN" altLang="en-US" b="0" kern="0" dirty="0" smtClean="0">
                <a:solidFill>
                  <a:srgbClr val="0000CC"/>
                </a:solidFill>
                <a:latin typeface="幼圆" pitchFamily="49" charset="-122"/>
                <a:ea typeface="幼圆" pitchFamily="49" charset="-122"/>
                <a:cs typeface="Arial" pitchFamily="34" charset="0"/>
              </a:rPr>
              <a:t>事件</a:t>
            </a:r>
            <a:r>
              <a:rPr lang="zh-CN" altLang="en-US" b="0" kern="0" dirty="0">
                <a:solidFill>
                  <a:srgbClr val="0000CC"/>
                </a:solidFill>
                <a:latin typeface="幼圆" pitchFamily="49" charset="-122"/>
                <a:ea typeface="幼圆" pitchFamily="49" charset="-122"/>
                <a:cs typeface="Arial" pitchFamily="34" charset="0"/>
              </a:rPr>
              <a:t>发生的时间间隔进行</a:t>
            </a:r>
            <a:r>
              <a:rPr lang="zh-CN" altLang="en-US" b="0" kern="0" dirty="0" smtClean="0">
                <a:solidFill>
                  <a:srgbClr val="0000CC"/>
                </a:solidFill>
                <a:latin typeface="幼圆" pitchFamily="49" charset="-122"/>
                <a:ea typeface="幼圆" pitchFamily="49" charset="-122"/>
                <a:cs typeface="Arial" pitchFamily="34" charset="0"/>
              </a:rPr>
              <a:t>计量，如比赛计时；</a:t>
            </a:r>
            <a:endParaRPr lang="zh-CN" altLang="en-US" dirty="0"/>
          </a:p>
        </p:txBody>
      </p:sp>
      <p:sp>
        <p:nvSpPr>
          <p:cNvPr id="5" name="TextBox 4"/>
          <p:cNvSpPr txBox="1"/>
          <p:nvPr/>
        </p:nvSpPr>
        <p:spPr>
          <a:xfrm>
            <a:off x="1251920" y="2473846"/>
            <a:ext cx="7640559" cy="978729"/>
          </a:xfrm>
          <a:prstGeom prst="rect">
            <a:avLst/>
          </a:prstGeom>
          <a:noFill/>
        </p:spPr>
        <p:txBody>
          <a:bodyPr wrap="square" rtlCol="0">
            <a:spAutoFit/>
          </a:bodyPr>
          <a:lstStyle/>
          <a:p>
            <a:pPr algn="just">
              <a:lnSpc>
                <a:spcPct val="120000"/>
              </a:lnSpc>
            </a:pPr>
            <a:r>
              <a:rPr lang="zh-CN" altLang="en-US" b="0" kern="0" dirty="0">
                <a:solidFill>
                  <a:srgbClr val="0000CC"/>
                </a:solidFill>
                <a:latin typeface="幼圆" pitchFamily="49" charset="-122"/>
                <a:ea typeface="幼圆" pitchFamily="49" charset="-122"/>
                <a:cs typeface="Arial" pitchFamily="34" charset="0"/>
              </a:rPr>
              <a:t>是指在某事件发生后开始进行时间计量，到某个时间间隔后触发另一</a:t>
            </a:r>
            <a:r>
              <a:rPr lang="zh-CN" altLang="en-US" b="0" kern="0" dirty="0" smtClean="0">
                <a:solidFill>
                  <a:srgbClr val="0000CC"/>
                </a:solidFill>
                <a:latin typeface="幼圆" pitchFamily="49" charset="-122"/>
                <a:ea typeface="幼圆" pitchFamily="49" charset="-122"/>
                <a:cs typeface="Arial" pitchFamily="34" charset="0"/>
              </a:rPr>
              <a:t>事件，如进程切换，</a:t>
            </a:r>
            <a:r>
              <a:rPr lang="en-US" altLang="zh-CN" b="0" kern="0" dirty="0" smtClean="0">
                <a:solidFill>
                  <a:srgbClr val="0000CC"/>
                </a:solidFill>
                <a:latin typeface="Arial Unicode MS" pitchFamily="34" charset="-122"/>
                <a:ea typeface="Arial Unicode MS" pitchFamily="34" charset="-122"/>
                <a:cs typeface="Arial Unicode MS" pitchFamily="34" charset="-122"/>
              </a:rPr>
              <a:t>DRAM</a:t>
            </a:r>
            <a:r>
              <a:rPr lang="zh-CN" altLang="en-US" b="0" kern="0" dirty="0" smtClean="0">
                <a:solidFill>
                  <a:srgbClr val="0000CC"/>
                </a:solidFill>
                <a:latin typeface="幼圆" pitchFamily="49" charset="-122"/>
                <a:ea typeface="幼圆" pitchFamily="49" charset="-122"/>
                <a:cs typeface="Arial" pitchFamily="34" charset="0"/>
              </a:rPr>
              <a:t>定时刷新等。</a:t>
            </a:r>
            <a:endParaRPr lang="zh-CN" altLang="en-US" dirty="0"/>
          </a:p>
        </p:txBody>
      </p:sp>
      <p:cxnSp>
        <p:nvCxnSpPr>
          <p:cNvPr id="11" name="直接连接符 10"/>
          <p:cNvCxnSpPr/>
          <p:nvPr/>
        </p:nvCxnSpPr>
        <p:spPr bwMode="auto">
          <a:xfrm>
            <a:off x="4716463" y="5517232"/>
            <a:ext cx="504825" cy="0"/>
          </a:xfrm>
          <a:prstGeom prst="line">
            <a:avLst/>
          </a:prstGeom>
          <a:solidFill>
            <a:schemeClr val="accent1"/>
          </a:solidFill>
          <a:ln w="19050" cap="flat" cmpd="sng" algn="ctr">
            <a:solidFill>
              <a:srgbClr val="FF0000"/>
            </a:solidFill>
            <a:prstDash val="solid"/>
            <a:round/>
            <a:headEnd type="arrow" w="med" len="med"/>
            <a:tailEnd type="arrow"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10755">
                                            <p:txEl>
                                              <p:pRg st="2" end="2"/>
                                            </p:txEl>
                                          </p:spTgt>
                                        </p:tgtEl>
                                        <p:attrNameLst>
                                          <p:attrName>style.visibility</p:attrName>
                                        </p:attrNameLst>
                                      </p:cBhvr>
                                      <p:to>
                                        <p:strVal val="visible"/>
                                      </p:to>
                                    </p:set>
                                    <p:animEffect transition="in" filter="randombar(horizontal)">
                                      <p:cBhvr>
                                        <p:cTn id="7" dur="500"/>
                                        <p:tgtEl>
                                          <p:spTgt spid="1610755">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10755">
                                            <p:txEl>
                                              <p:pRg st="3" end="3"/>
                                            </p:txEl>
                                          </p:spTgt>
                                        </p:tgtEl>
                                        <p:attrNameLst>
                                          <p:attrName>style.visibility</p:attrName>
                                        </p:attrNameLst>
                                      </p:cBhvr>
                                      <p:to>
                                        <p:strVal val="visible"/>
                                      </p:to>
                                    </p:set>
                                    <p:animEffect transition="in" filter="randombar(horizontal)">
                                      <p:cBhvr>
                                        <p:cTn id="10" dur="500"/>
                                        <p:tgtEl>
                                          <p:spTgt spid="161075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610755">
                                            <p:txEl>
                                              <p:pRg st="5" end="5"/>
                                            </p:txEl>
                                          </p:spTgt>
                                        </p:tgtEl>
                                        <p:attrNameLst>
                                          <p:attrName>style.visibility</p:attrName>
                                        </p:attrNameLst>
                                      </p:cBhvr>
                                      <p:to>
                                        <p:strVal val="visible"/>
                                      </p:to>
                                    </p:set>
                                    <p:animEffect transition="in" filter="randombar(horizontal)">
                                      <p:cBhvr>
                                        <p:cTn id="25" dur="500"/>
                                        <p:tgtEl>
                                          <p:spTgt spid="1610755">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par>
                                <p:cTn id="29" presetID="14" presetClass="entr" presetSubtype="1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43" name="Rectangle 3"/>
          <p:cNvSpPr>
            <a:spLocks noGrp="1" noChangeArrowheads="1"/>
          </p:cNvSpPr>
          <p:nvPr>
            <p:ph type="body" idx="1"/>
          </p:nvPr>
        </p:nvSpPr>
        <p:spPr>
          <a:xfrm>
            <a:off x="468313" y="1027584"/>
            <a:ext cx="7991475" cy="457200"/>
          </a:xfrm>
        </p:spPr>
        <p:txBody>
          <a:bodyPr anchor="ctr"/>
          <a:lstStyle/>
          <a:p>
            <a:r>
              <a:rPr lang="en-US" altLang="zh-CN" dirty="0" smtClean="0">
                <a:solidFill>
                  <a:srgbClr val="FF0000"/>
                </a:solidFill>
              </a:rPr>
              <a:t>2. </a:t>
            </a:r>
            <a:r>
              <a:rPr lang="zh-CN" altLang="en-US" dirty="0" smtClean="0">
                <a:solidFill>
                  <a:srgbClr val="FF0000"/>
                </a:solidFill>
              </a:rPr>
              <a:t>8254</a:t>
            </a:r>
            <a:r>
              <a:rPr lang="zh-CN" altLang="en-US" dirty="0">
                <a:solidFill>
                  <a:srgbClr val="FF0000"/>
                </a:solidFill>
              </a:rPr>
              <a:t>的锁存命令</a:t>
            </a:r>
          </a:p>
        </p:txBody>
      </p:sp>
      <p:grpSp>
        <p:nvGrpSpPr>
          <p:cNvPr id="5" name="组合 4"/>
          <p:cNvGrpSpPr/>
          <p:nvPr/>
        </p:nvGrpSpPr>
        <p:grpSpPr>
          <a:xfrm>
            <a:off x="1676400" y="2362373"/>
            <a:ext cx="6172200" cy="2290763"/>
            <a:chOff x="1676400" y="2362373"/>
            <a:chExt cx="6172200" cy="2290763"/>
          </a:xfrm>
        </p:grpSpPr>
        <p:sp>
          <p:nvSpPr>
            <p:cNvPr id="1546265" name="Line 25"/>
            <p:cNvSpPr>
              <a:spLocks noChangeShapeType="1"/>
            </p:cNvSpPr>
            <p:nvPr/>
          </p:nvSpPr>
          <p:spPr bwMode="auto">
            <a:xfrm>
              <a:off x="1676400" y="2362373"/>
              <a:ext cx="0" cy="228600"/>
            </a:xfrm>
            <a:prstGeom prst="line">
              <a:avLst/>
            </a:prstGeom>
            <a:noFill/>
            <a:ln w="19050" cmpd="tri">
              <a:solidFill>
                <a:schemeClr val="hlink"/>
              </a:solidFill>
              <a:round/>
              <a:headEnd/>
              <a:tailEnd/>
            </a:ln>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1546266" name="Line 26"/>
            <p:cNvSpPr>
              <a:spLocks noChangeShapeType="1"/>
            </p:cNvSpPr>
            <p:nvPr/>
          </p:nvSpPr>
          <p:spPr bwMode="auto">
            <a:xfrm>
              <a:off x="1676400" y="2590973"/>
              <a:ext cx="838200" cy="0"/>
            </a:xfrm>
            <a:prstGeom prst="line">
              <a:avLst/>
            </a:prstGeom>
            <a:noFill/>
            <a:ln w="19050" cmpd="tri">
              <a:solidFill>
                <a:schemeClr val="hlink"/>
              </a:solidFill>
              <a:round/>
              <a:headEnd/>
              <a:tailEnd/>
            </a:ln>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1546267" name="Line 27"/>
            <p:cNvSpPr>
              <a:spLocks noChangeShapeType="1"/>
            </p:cNvSpPr>
            <p:nvPr/>
          </p:nvSpPr>
          <p:spPr bwMode="auto">
            <a:xfrm flipV="1">
              <a:off x="2514600" y="2362373"/>
              <a:ext cx="0" cy="228600"/>
            </a:xfrm>
            <a:prstGeom prst="line">
              <a:avLst/>
            </a:prstGeom>
            <a:noFill/>
            <a:ln w="19050" cmpd="tri">
              <a:solidFill>
                <a:schemeClr val="hlink"/>
              </a:solidFill>
              <a:round/>
              <a:headEnd/>
              <a:tailEnd/>
            </a:ln>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1546268" name="Line 28"/>
            <p:cNvSpPr>
              <a:spLocks noChangeShapeType="1"/>
            </p:cNvSpPr>
            <p:nvPr/>
          </p:nvSpPr>
          <p:spPr bwMode="auto">
            <a:xfrm>
              <a:off x="2133600" y="2630661"/>
              <a:ext cx="0" cy="990600"/>
            </a:xfrm>
            <a:prstGeom prst="line">
              <a:avLst/>
            </a:prstGeom>
            <a:noFill/>
            <a:ln w="19050" cmpd="tri">
              <a:solidFill>
                <a:schemeClr val="hlink"/>
              </a:solidFill>
              <a:round/>
              <a:headEnd/>
              <a:tailEnd/>
            </a:ln>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1546269" name="Line 29"/>
            <p:cNvSpPr>
              <a:spLocks noChangeShapeType="1"/>
            </p:cNvSpPr>
            <p:nvPr/>
          </p:nvSpPr>
          <p:spPr bwMode="auto">
            <a:xfrm>
              <a:off x="2128838" y="3621261"/>
              <a:ext cx="690563" cy="0"/>
            </a:xfrm>
            <a:prstGeom prst="line">
              <a:avLst/>
            </a:prstGeom>
            <a:noFill/>
            <a:ln w="19050" cmpd="tri">
              <a:solidFill>
                <a:schemeClr val="hlink"/>
              </a:solidFill>
              <a:round/>
              <a:headEnd/>
              <a:tailEnd/>
            </a:ln>
            <a:effectLst/>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546270" name="AutoShape 30"/>
            <p:cNvSpPr>
              <a:spLocks/>
            </p:cNvSpPr>
            <p:nvPr/>
          </p:nvSpPr>
          <p:spPr bwMode="auto">
            <a:xfrm>
              <a:off x="2835275" y="2668761"/>
              <a:ext cx="304800" cy="1905000"/>
            </a:xfrm>
            <a:prstGeom prst="leftBrace">
              <a:avLst>
                <a:gd name="adj1" fmla="val 52083"/>
                <a:gd name="adj2" fmla="val 50000"/>
              </a:avLst>
            </a:prstGeom>
            <a:noFill/>
            <a:ln w="19050">
              <a:solidFill>
                <a:schemeClr val="hlink"/>
              </a:solidFill>
              <a:round/>
              <a:headEnd/>
              <a:tailEnd/>
            </a:ln>
            <a:effectLst/>
            <a:extLst>
              <a:ext uri="{909E8E84-426E-40DD-AFC4-6F175D3DCCD1}">
                <a14:hiddenFill xmlns:a14="http://schemas.microsoft.com/office/drawing/2010/main">
                  <a:solidFill>
                    <a:srgbClr val="FFFF00"/>
                  </a:solidFill>
                </a14:hiddenFill>
              </a:ext>
            </a:extLst>
          </p:spPr>
          <p:txBody>
            <a:bodyPr wrap="none" anchor="ctr">
              <a:spAutoFit/>
            </a:bodyPr>
            <a:lstStyle/>
            <a:p>
              <a:endParaRPr lang="zh-CN" altLang="en-US" dirty="0"/>
            </a:p>
          </p:txBody>
        </p:sp>
        <p:sp>
          <p:nvSpPr>
            <p:cNvPr id="1546271" name="Text Box 31"/>
            <p:cNvSpPr txBox="1">
              <a:spLocks noChangeArrowheads="1"/>
            </p:cNvSpPr>
            <p:nvPr/>
          </p:nvSpPr>
          <p:spPr bwMode="auto">
            <a:xfrm>
              <a:off x="3276600" y="2541761"/>
              <a:ext cx="4572000" cy="434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cmpd="tri">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lgn="l">
                <a:spcBef>
                  <a:spcPct val="50000"/>
                </a:spcBef>
              </a:pPr>
              <a:r>
                <a:rPr lang="zh-CN" altLang="en-US" sz="2500" b="0" dirty="0">
                  <a:solidFill>
                    <a:srgbClr val="0000CC"/>
                  </a:solidFill>
                  <a:latin typeface="Arial" pitchFamily="34" charset="0"/>
                  <a:ea typeface="幼圆" pitchFamily="49" charset="-122"/>
                  <a:cs typeface="Arial" pitchFamily="34" charset="0"/>
                </a:rPr>
                <a:t>00:锁存0号计数器当前计数值</a:t>
              </a:r>
              <a:endParaRPr lang="en-US" altLang="zh-CN" sz="2500" b="0" dirty="0">
                <a:solidFill>
                  <a:srgbClr val="0000CC"/>
                </a:solidFill>
                <a:latin typeface="Arial" pitchFamily="34" charset="0"/>
                <a:ea typeface="幼圆" pitchFamily="49" charset="-122"/>
                <a:cs typeface="Arial" pitchFamily="34" charset="0"/>
              </a:endParaRPr>
            </a:p>
          </p:txBody>
        </p:sp>
        <p:sp>
          <p:nvSpPr>
            <p:cNvPr id="1546272" name="Text Box 32"/>
            <p:cNvSpPr txBox="1">
              <a:spLocks noChangeArrowheads="1"/>
            </p:cNvSpPr>
            <p:nvPr/>
          </p:nvSpPr>
          <p:spPr bwMode="auto">
            <a:xfrm>
              <a:off x="3276600" y="3075161"/>
              <a:ext cx="4572000" cy="434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cmpd="tri">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lgn="l">
                <a:spcBef>
                  <a:spcPct val="50000"/>
                </a:spcBef>
              </a:pPr>
              <a:r>
                <a:rPr lang="zh-CN" altLang="en-US" sz="2500" b="0" dirty="0">
                  <a:solidFill>
                    <a:srgbClr val="0000CC"/>
                  </a:solidFill>
                  <a:latin typeface="Arial" pitchFamily="34" charset="0"/>
                  <a:ea typeface="幼圆" pitchFamily="49" charset="-122"/>
                  <a:cs typeface="Arial" pitchFamily="34" charset="0"/>
                </a:rPr>
                <a:t>01:锁存1号计数器当前计数值</a:t>
              </a:r>
              <a:endParaRPr lang="en-US" altLang="zh-CN" sz="2500" b="0" dirty="0">
                <a:solidFill>
                  <a:srgbClr val="0000CC"/>
                </a:solidFill>
                <a:latin typeface="Arial" pitchFamily="34" charset="0"/>
                <a:ea typeface="幼圆" pitchFamily="49" charset="-122"/>
                <a:cs typeface="Arial" pitchFamily="34" charset="0"/>
              </a:endParaRPr>
            </a:p>
          </p:txBody>
        </p:sp>
        <p:sp>
          <p:nvSpPr>
            <p:cNvPr id="1546273" name="Text Box 33"/>
            <p:cNvSpPr txBox="1">
              <a:spLocks noChangeArrowheads="1"/>
            </p:cNvSpPr>
            <p:nvPr/>
          </p:nvSpPr>
          <p:spPr bwMode="auto">
            <a:xfrm>
              <a:off x="3276600" y="3630786"/>
              <a:ext cx="4572000" cy="434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cmpd="tri">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lgn="l">
                <a:spcBef>
                  <a:spcPct val="50000"/>
                </a:spcBef>
              </a:pPr>
              <a:r>
                <a:rPr lang="zh-CN" altLang="en-US" sz="2500" b="0" dirty="0">
                  <a:solidFill>
                    <a:srgbClr val="0000CC"/>
                  </a:solidFill>
                  <a:latin typeface="Arial" pitchFamily="34" charset="0"/>
                  <a:ea typeface="幼圆" pitchFamily="49" charset="-122"/>
                  <a:cs typeface="Arial" pitchFamily="34" charset="0"/>
                </a:rPr>
                <a:t>10:锁存2号计数器当前计数值</a:t>
              </a:r>
              <a:endParaRPr lang="en-US" altLang="zh-CN" sz="2500" b="0" dirty="0">
                <a:solidFill>
                  <a:srgbClr val="0000CC"/>
                </a:solidFill>
                <a:latin typeface="Arial" pitchFamily="34" charset="0"/>
                <a:ea typeface="幼圆" pitchFamily="49" charset="-122"/>
                <a:cs typeface="Arial" pitchFamily="34" charset="0"/>
              </a:endParaRPr>
            </a:p>
          </p:txBody>
        </p:sp>
        <p:sp>
          <p:nvSpPr>
            <p:cNvPr id="1546274" name="Text Box 34"/>
            <p:cNvSpPr txBox="1">
              <a:spLocks noChangeArrowheads="1"/>
            </p:cNvSpPr>
            <p:nvPr/>
          </p:nvSpPr>
          <p:spPr bwMode="auto">
            <a:xfrm>
              <a:off x="3276600" y="4218161"/>
              <a:ext cx="4572000" cy="434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cmpd="tri">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lgn="l">
                <a:spcBef>
                  <a:spcPct val="50000"/>
                </a:spcBef>
              </a:pPr>
              <a:r>
                <a:rPr lang="zh-CN" altLang="en-US" sz="2500" b="0">
                  <a:solidFill>
                    <a:srgbClr val="0000CC"/>
                  </a:solidFill>
                  <a:latin typeface="Arial" pitchFamily="34" charset="0"/>
                  <a:ea typeface="幼圆" pitchFamily="49" charset="-122"/>
                  <a:cs typeface="Arial" pitchFamily="34" charset="0"/>
                </a:rPr>
                <a:t>11:非法</a:t>
              </a:r>
              <a:endParaRPr lang="en-US" altLang="zh-CN" sz="2500" b="0">
                <a:solidFill>
                  <a:srgbClr val="0000CC"/>
                </a:solidFill>
                <a:latin typeface="Arial" pitchFamily="34" charset="0"/>
                <a:ea typeface="幼圆" pitchFamily="49" charset="-122"/>
                <a:cs typeface="Arial" pitchFamily="34" charset="0"/>
              </a:endParaRPr>
            </a:p>
          </p:txBody>
        </p:sp>
      </p:grpSp>
      <p:sp>
        <p:nvSpPr>
          <p:cNvPr id="1546277" name="Rectangle 37"/>
          <p:cNvSpPr>
            <a:spLocks noGrp="1" noChangeArrowheads="1"/>
          </p:cNvSpPr>
          <p:nvPr>
            <p:ph type="title"/>
          </p:nvPr>
        </p:nvSpPr>
        <p:spPr>
          <a:noFill/>
          <a:ln/>
        </p:spPr>
        <p:txBody>
          <a:bodyPr/>
          <a:lstStyle/>
          <a:p>
            <a:r>
              <a:rPr lang="en-US" altLang="zh-CN" dirty="0"/>
              <a:t>8.1.3</a:t>
            </a:r>
            <a:r>
              <a:rPr lang="zh-CN" altLang="en-US" dirty="0" smtClean="0"/>
              <a:t>  </a:t>
            </a:r>
            <a:r>
              <a:rPr lang="zh-CN" altLang="en-US" dirty="0"/>
              <a:t>8254的编程</a:t>
            </a:r>
          </a:p>
        </p:txBody>
      </p:sp>
      <p:sp>
        <p:nvSpPr>
          <p:cNvPr id="1546278" name="AutoShape 38">
            <a:hlinkClick r:id="" action="ppaction://hlinkshowjump?jump=lastslideviewed" highlightClick="1"/>
          </p:cNvPr>
          <p:cNvSpPr>
            <a:spLocks noChangeArrowheads="1"/>
          </p:cNvSpPr>
          <p:nvPr/>
        </p:nvSpPr>
        <p:spPr bwMode="auto">
          <a:xfrm>
            <a:off x="8459788" y="5661025"/>
            <a:ext cx="468312" cy="431800"/>
          </a:xfrm>
          <a:prstGeom prst="actionButtonReturn">
            <a:avLst/>
          </a:prstGeom>
          <a:solidFill>
            <a:srgbClr val="92D050"/>
          </a:solidFill>
          <a:ln w="12700">
            <a:solidFill>
              <a:srgbClr val="FFFFCC"/>
            </a:solidFill>
            <a:miter lim="800000"/>
            <a:headEnd/>
            <a:tailEnd/>
          </a:ln>
          <a:effectLst/>
          <a:extLst/>
        </p:spPr>
        <p:txBody>
          <a:bodyPr wrap="none" anchor="ctr">
            <a:spAutoFit/>
          </a:bodyPr>
          <a:lstStyle/>
          <a:p>
            <a:endParaRPr lang="zh-CN" altLang="en-US"/>
          </a:p>
        </p:txBody>
      </p:sp>
      <p:sp>
        <p:nvSpPr>
          <p:cNvPr id="2" name="圆角矩形 1">
            <a:hlinkClick r:id="rId2" action="ppaction://hlinksldjump"/>
          </p:cNvPr>
          <p:cNvSpPr/>
          <p:nvPr/>
        </p:nvSpPr>
        <p:spPr bwMode="auto">
          <a:xfrm>
            <a:off x="6696472" y="5624897"/>
            <a:ext cx="1547936" cy="469916"/>
          </a:xfrm>
          <a:prstGeom prst="roundRect">
            <a:avLst/>
          </a:prstGeom>
          <a:ln>
            <a:headEnd type="none" w="med" len="med"/>
            <a:tailEnd type="none" w="med" len="med"/>
          </a:ln>
          <a:effectLst>
            <a:innerShdw blurRad="63500" dist="50800" dir="2700000">
              <a:prstClr val="black">
                <a:alpha val="50000"/>
              </a:prstClr>
            </a:innerShdw>
          </a:effectLst>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r>
              <a:rPr lang="zh-CN" altLang="en-US" b="0" dirty="0" smtClean="0">
                <a:solidFill>
                  <a:srgbClr val="0000CC"/>
                </a:solidFill>
                <a:latin typeface="幼圆" pitchFamily="49" charset="-122"/>
                <a:ea typeface="幼圆" pitchFamily="49" charset="-122"/>
              </a:rPr>
              <a:t>通道结构</a:t>
            </a:r>
            <a:endParaRPr kumimoji="0" lang="zh-CN" altLang="en-US" sz="2400" b="0" i="0" u="none" strike="noStrike" cap="none" normalizeH="0" baseline="0" dirty="0" smtClean="0">
              <a:ln>
                <a:noFill/>
              </a:ln>
              <a:solidFill>
                <a:srgbClr val="0000CC"/>
              </a:solidFill>
              <a:effectLst/>
              <a:latin typeface="幼圆" pitchFamily="49" charset="-122"/>
              <a:ea typeface="幼圆"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03776118"/>
              </p:ext>
            </p:extLst>
          </p:nvPr>
        </p:nvGraphicFramePr>
        <p:xfrm>
          <a:off x="1403648" y="1772816"/>
          <a:ext cx="6096000" cy="504056"/>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504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kern="1200" dirty="0" smtClean="0">
                          <a:solidFill>
                            <a:srgbClr val="0000FF"/>
                          </a:solidFill>
                          <a:latin typeface="Arial" pitchFamily="34" charset="0"/>
                          <a:ea typeface="宋体" pitchFamily="2" charset="-122"/>
                          <a:cs typeface="Arial" pitchFamily="34" charset="0"/>
                        </a:rPr>
                        <a:t>D7</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kumimoji="1" lang="en-US" altLang="zh-CN" sz="2400" b="0" kern="1200" dirty="0" smtClean="0">
                          <a:solidFill>
                            <a:srgbClr val="0000FF"/>
                          </a:solidFill>
                          <a:latin typeface="Arial" pitchFamily="34" charset="0"/>
                          <a:ea typeface="宋体" pitchFamily="2" charset="-122"/>
                          <a:cs typeface="Arial" pitchFamily="34" charset="0"/>
                        </a:rPr>
                        <a:t>D6</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kumimoji="1" lang="en-US" altLang="zh-CN" sz="2400" b="0" kern="1200" dirty="0" smtClean="0">
                          <a:solidFill>
                            <a:srgbClr val="0000FF"/>
                          </a:solidFill>
                          <a:latin typeface="Arial" pitchFamily="34" charset="0"/>
                          <a:ea typeface="宋体" pitchFamily="2" charset="-122"/>
                          <a:cs typeface="Arial" pitchFamily="34" charset="0"/>
                        </a:rPr>
                        <a:t>0</a:t>
                      </a:r>
                      <a:endParaRPr kumimoji="1" lang="zh-CN" altLang="en-US" sz="2400" b="0" kern="1200" dirty="0">
                        <a:solidFill>
                          <a:srgbClr val="0000FF"/>
                        </a:solidFill>
                        <a:latin typeface="Arial" pitchFamily="34" charset="0"/>
                        <a:ea typeface="宋体" pitchFamily="2" charset="-122"/>
                        <a:cs typeface="Arial" pitchFamily="34" charset="0"/>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kumimoji="1" lang="en-US" altLang="zh-CN" sz="2400" b="0" kern="1200" dirty="0" smtClean="0">
                          <a:solidFill>
                            <a:srgbClr val="0000FF"/>
                          </a:solidFill>
                          <a:latin typeface="Arial" pitchFamily="34" charset="0"/>
                          <a:ea typeface="宋体" pitchFamily="2" charset="-122"/>
                          <a:cs typeface="Arial" pitchFamily="34" charset="0"/>
                        </a:rPr>
                        <a:t>0</a:t>
                      </a:r>
                      <a:endParaRPr kumimoji="1" lang="zh-CN" altLang="en-US" sz="2400" b="0" kern="1200" dirty="0">
                        <a:solidFill>
                          <a:srgbClr val="0000FF"/>
                        </a:solidFill>
                        <a:latin typeface="Arial" pitchFamily="34" charset="0"/>
                        <a:ea typeface="宋体" pitchFamily="2" charset="-122"/>
                        <a:cs typeface="Arial" pitchFamily="34" charset="0"/>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400" b="0" kern="1200" dirty="0" smtClean="0">
                          <a:solidFill>
                            <a:srgbClr val="0000FF"/>
                          </a:solidFill>
                          <a:latin typeface="Arial" pitchFamily="34" charset="0"/>
                          <a:ea typeface="宋体" pitchFamily="2" charset="-122"/>
                          <a:cs typeface="Arial" pitchFamily="34" charset="0"/>
                        </a:rPr>
                        <a:t>X</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kumimoji="1" lang="en-US" altLang="zh-CN" sz="2400" b="0" kern="1200" dirty="0" smtClean="0">
                          <a:solidFill>
                            <a:srgbClr val="0000FF"/>
                          </a:solidFill>
                          <a:latin typeface="Arial" pitchFamily="34" charset="0"/>
                          <a:ea typeface="宋体" pitchFamily="2" charset="-122"/>
                          <a:cs typeface="Arial" pitchFamily="34" charset="0"/>
                        </a:rPr>
                        <a:t>X</a:t>
                      </a:r>
                      <a:endParaRPr kumimoji="1" lang="zh-CN" altLang="en-US" sz="2400" b="0" kern="1200" dirty="0">
                        <a:solidFill>
                          <a:srgbClr val="0000FF"/>
                        </a:solidFill>
                        <a:latin typeface="Arial" pitchFamily="34" charset="0"/>
                        <a:ea typeface="宋体" pitchFamily="2" charset="-122"/>
                        <a:cs typeface="Arial" pitchFamily="34" charset="0"/>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kumimoji="1" lang="en-US" altLang="zh-CN" sz="2400" b="0" kern="1200" dirty="0" smtClean="0">
                          <a:solidFill>
                            <a:srgbClr val="0000FF"/>
                          </a:solidFill>
                          <a:latin typeface="Arial" pitchFamily="34" charset="0"/>
                          <a:ea typeface="宋体" pitchFamily="2" charset="-122"/>
                          <a:cs typeface="Arial" pitchFamily="34" charset="0"/>
                        </a:rPr>
                        <a:t>X</a:t>
                      </a:r>
                      <a:endParaRPr kumimoji="1" lang="zh-CN" altLang="en-US" sz="2400" b="0" kern="1200" dirty="0">
                        <a:solidFill>
                          <a:srgbClr val="0000FF"/>
                        </a:solidFill>
                        <a:latin typeface="Arial" pitchFamily="34" charset="0"/>
                        <a:ea typeface="宋体" pitchFamily="2" charset="-122"/>
                        <a:cs typeface="Arial" pitchFamily="34" charset="0"/>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kumimoji="1" lang="en-US" altLang="zh-CN" sz="2400" b="0" kern="1200" dirty="0" smtClean="0">
                          <a:solidFill>
                            <a:srgbClr val="0000FF"/>
                          </a:solidFill>
                          <a:latin typeface="Arial" pitchFamily="34" charset="0"/>
                          <a:ea typeface="宋体" pitchFamily="2" charset="-122"/>
                          <a:cs typeface="Arial" pitchFamily="34" charset="0"/>
                        </a:rPr>
                        <a:t>X</a:t>
                      </a:r>
                      <a:endParaRPr kumimoji="1" lang="zh-CN" altLang="en-US" sz="2400" b="0" kern="1200" dirty="0">
                        <a:solidFill>
                          <a:srgbClr val="0000FF"/>
                        </a:solidFill>
                        <a:latin typeface="Arial" pitchFamily="34" charset="0"/>
                        <a:ea typeface="宋体" pitchFamily="2" charset="-122"/>
                        <a:cs typeface="Arial" pitchFamily="34" charset="0"/>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r>
            </a:tbl>
          </a:graphicData>
        </a:graphic>
      </p:graphicFrame>
    </p:spTree>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050"/>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zh-CN" altLang="en-US" dirty="0"/>
              <a:t>锁存命令编程举例</a:t>
            </a:r>
          </a:p>
        </p:txBody>
      </p:sp>
      <p:sp>
        <p:nvSpPr>
          <p:cNvPr id="1549316" name="Text Box 2052"/>
          <p:cNvSpPr txBox="1">
            <a:spLocks noChangeArrowheads="1"/>
          </p:cNvSpPr>
          <p:nvPr/>
        </p:nvSpPr>
        <p:spPr bwMode="auto">
          <a:xfrm>
            <a:off x="467544" y="1052736"/>
            <a:ext cx="8136904" cy="1477328"/>
          </a:xfrm>
          <a:prstGeom prst="rect">
            <a:avLst/>
          </a:prstGeom>
          <a:noFill/>
          <a:ln w="76200" cmpd="tri">
            <a:noFill/>
            <a:miter lim="800000"/>
            <a:headEnd/>
            <a:tailEnd/>
          </a:ln>
          <a:effectLst/>
          <a:extLst/>
        </p:spPr>
        <p:txBody>
          <a:bodyPr wrap="square">
            <a:spAutoFit/>
          </a:bodyPr>
          <a:lstStyle/>
          <a:p>
            <a:pPr marL="628650" indent="-628650" algn="l" eaLnBrk="0" hangingPunct="0">
              <a:lnSpc>
                <a:spcPct val="125000"/>
              </a:lnSpc>
              <a:spcBef>
                <a:spcPct val="0"/>
              </a:spcBef>
              <a:spcAft>
                <a:spcPct val="0"/>
              </a:spcAft>
              <a:buClrTx/>
              <a:buSzTx/>
              <a:buFontTx/>
              <a:buNone/>
            </a:pPr>
            <a:r>
              <a:rPr lang="zh-CN" altLang="en-US" b="0" dirty="0" smtClean="0">
                <a:solidFill>
                  <a:srgbClr val="0000CC"/>
                </a:solidFill>
                <a:latin typeface="Arial" pitchFamily="34" charset="0"/>
                <a:ea typeface="幼圆" pitchFamily="49" charset="-122"/>
                <a:cs typeface="Arial" pitchFamily="34" charset="0"/>
              </a:rPr>
              <a:t>例</a:t>
            </a:r>
            <a:r>
              <a:rPr lang="en-US" altLang="zh-CN" b="0" dirty="0" smtClean="0">
                <a:solidFill>
                  <a:srgbClr val="0000CC"/>
                </a:solidFill>
                <a:latin typeface="Arial" pitchFamily="34" charset="0"/>
                <a:ea typeface="幼圆" pitchFamily="49" charset="-122"/>
                <a:cs typeface="Arial" pitchFamily="34" charset="0"/>
              </a:rPr>
              <a:t>3  </a:t>
            </a:r>
            <a:r>
              <a:rPr lang="zh-CN" altLang="en-US" b="0" dirty="0" smtClean="0">
                <a:solidFill>
                  <a:srgbClr val="0000CC"/>
                </a:solidFill>
                <a:latin typeface="Arial" pitchFamily="34" charset="0"/>
                <a:ea typeface="幼圆" pitchFamily="49" charset="-122"/>
                <a:cs typeface="Arial" pitchFamily="34" charset="0"/>
              </a:rPr>
              <a:t>设</a:t>
            </a:r>
            <a:r>
              <a:rPr lang="zh-CN" altLang="en-US" b="0" dirty="0">
                <a:solidFill>
                  <a:srgbClr val="0000CC"/>
                </a:solidFill>
                <a:latin typeface="Arial" pitchFamily="34" charset="0"/>
                <a:ea typeface="幼圆" pitchFamily="49" charset="-122"/>
                <a:cs typeface="Arial" pitchFamily="34" charset="0"/>
              </a:rPr>
              <a:t>三个计数器的</a:t>
            </a:r>
            <a:r>
              <a:rPr lang="en-US" altLang="zh-CN" b="0" dirty="0">
                <a:solidFill>
                  <a:srgbClr val="0000CC"/>
                </a:solidFill>
                <a:latin typeface="Arial" pitchFamily="34" charset="0"/>
                <a:ea typeface="幼圆" pitchFamily="49" charset="-122"/>
                <a:cs typeface="Arial" pitchFamily="34" charset="0"/>
              </a:rPr>
              <a:t>CR/OL</a:t>
            </a:r>
            <a:r>
              <a:rPr lang="zh-CN" altLang="en-US" b="0" dirty="0">
                <a:solidFill>
                  <a:srgbClr val="0000CC"/>
                </a:solidFill>
                <a:latin typeface="Arial" pitchFamily="34" charset="0"/>
                <a:ea typeface="幼圆" pitchFamily="49" charset="-122"/>
                <a:cs typeface="Arial" pitchFamily="34" charset="0"/>
              </a:rPr>
              <a:t>端口地址为70</a:t>
            </a:r>
            <a:r>
              <a:rPr lang="en-US" altLang="zh-CN" b="0" dirty="0">
                <a:solidFill>
                  <a:srgbClr val="0000CC"/>
                </a:solidFill>
                <a:latin typeface="Arial" pitchFamily="34" charset="0"/>
                <a:ea typeface="幼圆" pitchFamily="49" charset="-122"/>
                <a:cs typeface="Arial" pitchFamily="34" charset="0"/>
              </a:rPr>
              <a:t>H、71H、72H，</a:t>
            </a:r>
            <a:r>
              <a:rPr lang="zh-CN" altLang="en-US" b="0" dirty="0">
                <a:solidFill>
                  <a:srgbClr val="0000CC"/>
                </a:solidFill>
                <a:latin typeface="Arial" pitchFamily="34" charset="0"/>
                <a:ea typeface="幼圆" pitchFamily="49" charset="-122"/>
                <a:cs typeface="Arial" pitchFamily="34" charset="0"/>
              </a:rPr>
              <a:t>控制寄存器端口地址73</a:t>
            </a:r>
            <a:r>
              <a:rPr lang="en-US" altLang="zh-CN" b="0" dirty="0">
                <a:solidFill>
                  <a:srgbClr val="0000CC"/>
                </a:solidFill>
                <a:latin typeface="Arial" pitchFamily="34" charset="0"/>
                <a:ea typeface="幼圆" pitchFamily="49" charset="-122"/>
                <a:cs typeface="Arial" pitchFamily="34" charset="0"/>
              </a:rPr>
              <a:t>H。</a:t>
            </a:r>
            <a:r>
              <a:rPr lang="zh-CN" altLang="en-US" b="0" dirty="0">
                <a:solidFill>
                  <a:srgbClr val="0000CC"/>
                </a:solidFill>
                <a:latin typeface="Arial" pitchFamily="34" charset="0"/>
                <a:ea typeface="幼圆" pitchFamily="49" charset="-122"/>
                <a:cs typeface="Arial" pitchFamily="34" charset="0"/>
              </a:rPr>
              <a:t>读出计数器0的当前计数值，放在</a:t>
            </a:r>
            <a:r>
              <a:rPr lang="en-US" altLang="zh-CN" b="0" dirty="0">
                <a:solidFill>
                  <a:srgbClr val="0000CC"/>
                </a:solidFill>
                <a:latin typeface="Arial" pitchFamily="34" charset="0"/>
                <a:ea typeface="幼圆" pitchFamily="49" charset="-122"/>
                <a:cs typeface="Arial" pitchFamily="34" charset="0"/>
              </a:rPr>
              <a:t>BX</a:t>
            </a:r>
            <a:r>
              <a:rPr lang="zh-CN" altLang="en-US" b="0" dirty="0" smtClean="0">
                <a:solidFill>
                  <a:srgbClr val="0000CC"/>
                </a:solidFill>
                <a:latin typeface="Arial" pitchFamily="34" charset="0"/>
                <a:ea typeface="幼圆" pitchFamily="49" charset="-122"/>
                <a:cs typeface="Arial" pitchFamily="34" charset="0"/>
              </a:rPr>
              <a:t>中。</a:t>
            </a:r>
            <a:endParaRPr lang="zh-CN" altLang="en-US" b="0" dirty="0">
              <a:solidFill>
                <a:srgbClr val="0000CC"/>
              </a:solidFill>
              <a:latin typeface="Arial" pitchFamily="34" charset="0"/>
              <a:ea typeface="幼圆" pitchFamily="49" charset="-122"/>
              <a:cs typeface="Arial" pitchFamily="34" charset="0"/>
            </a:endParaRPr>
          </a:p>
        </p:txBody>
      </p:sp>
      <p:sp>
        <p:nvSpPr>
          <p:cNvPr id="5" name="圆角矩形 4"/>
          <p:cNvSpPr/>
          <p:nvPr/>
        </p:nvSpPr>
        <p:spPr bwMode="auto">
          <a:xfrm>
            <a:off x="1889702" y="2636912"/>
            <a:ext cx="5292588" cy="304423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algn="just" eaLnBrk="0" hangingPunct="0">
              <a:lnSpc>
                <a:spcPct val="120000"/>
              </a:lnSpc>
              <a:spcBef>
                <a:spcPct val="0"/>
              </a:spcBef>
              <a:spcAft>
                <a:spcPct val="0"/>
              </a:spcAft>
              <a:buClrTx/>
              <a:buSzTx/>
              <a:buFontTx/>
              <a:buNone/>
            </a:pPr>
            <a:r>
              <a:rPr lang="en-US" altLang="zh-CN" b="0" dirty="0" smtClean="0">
                <a:solidFill>
                  <a:srgbClr val="0000CC"/>
                </a:solidFill>
                <a:latin typeface="Arial" pitchFamily="34" charset="0"/>
                <a:cs typeface="Arial" pitchFamily="34" charset="0"/>
              </a:rPr>
              <a:t>MOV   </a:t>
            </a:r>
            <a:r>
              <a:rPr lang="en-US" altLang="zh-CN" b="0" dirty="0">
                <a:solidFill>
                  <a:srgbClr val="0000CC"/>
                </a:solidFill>
                <a:latin typeface="Arial" pitchFamily="34" charset="0"/>
                <a:cs typeface="Arial" pitchFamily="34" charset="0"/>
              </a:rPr>
              <a:t>AL, </a:t>
            </a:r>
            <a:r>
              <a:rPr lang="en-US" altLang="zh-CN" b="0" dirty="0" smtClean="0">
                <a:solidFill>
                  <a:srgbClr val="0000CC"/>
                </a:solidFill>
                <a:latin typeface="Arial" pitchFamily="34" charset="0"/>
                <a:cs typeface="Arial" pitchFamily="34" charset="0"/>
                <a:hlinkClick r:id="rId2" action="ppaction://hlinksldjump"/>
              </a:rPr>
              <a:t>0H</a:t>
            </a:r>
            <a:r>
              <a:rPr lang="en-US" altLang="zh-CN" b="0" dirty="0" smtClean="0">
                <a:solidFill>
                  <a:srgbClr val="0000CC"/>
                </a:solidFill>
                <a:latin typeface="Arial" pitchFamily="34" charset="0"/>
                <a:cs typeface="Arial" pitchFamily="34" charset="0"/>
              </a:rPr>
              <a:t>     ;</a:t>
            </a:r>
            <a:r>
              <a:rPr lang="zh-CN" altLang="en-US" b="0" dirty="0" smtClean="0">
                <a:solidFill>
                  <a:srgbClr val="0000CC"/>
                </a:solidFill>
                <a:latin typeface="Arial" pitchFamily="34" charset="0"/>
                <a:cs typeface="Arial" pitchFamily="34" charset="0"/>
              </a:rPr>
              <a:t>构造锁存命令字</a:t>
            </a:r>
            <a:endParaRPr lang="en-US" altLang="zh-CN" b="0" dirty="0">
              <a:solidFill>
                <a:srgbClr val="0000CC"/>
              </a:solidFill>
              <a:latin typeface="Arial" pitchFamily="34" charset="0"/>
              <a:cs typeface="Arial" pitchFamily="34" charset="0"/>
            </a:endParaRPr>
          </a:p>
          <a:p>
            <a:pPr algn="just" eaLnBrk="0" hangingPunct="0">
              <a:lnSpc>
                <a:spcPct val="120000"/>
              </a:lnSpc>
              <a:spcBef>
                <a:spcPct val="0"/>
              </a:spcBef>
              <a:spcAft>
                <a:spcPct val="0"/>
              </a:spcAft>
              <a:buClrTx/>
              <a:buSzTx/>
              <a:buFontTx/>
              <a:buNone/>
            </a:pPr>
            <a:r>
              <a:rPr lang="en-US" altLang="zh-CN" b="0" dirty="0" smtClean="0">
                <a:solidFill>
                  <a:srgbClr val="0000CC"/>
                </a:solidFill>
                <a:latin typeface="Arial" pitchFamily="34" charset="0"/>
                <a:cs typeface="Arial" pitchFamily="34" charset="0"/>
              </a:rPr>
              <a:t>OUT   73H,AL     ;</a:t>
            </a:r>
            <a:r>
              <a:rPr lang="zh-CN" altLang="en-US" b="0" dirty="0" smtClean="0">
                <a:solidFill>
                  <a:srgbClr val="0000CC"/>
                </a:solidFill>
                <a:latin typeface="Arial" pitchFamily="34" charset="0"/>
                <a:cs typeface="Arial" pitchFamily="34" charset="0"/>
              </a:rPr>
              <a:t>向控制口输出</a:t>
            </a:r>
            <a:endParaRPr lang="en-US" altLang="zh-CN" b="0" dirty="0">
              <a:solidFill>
                <a:srgbClr val="0000CC"/>
              </a:solidFill>
              <a:latin typeface="Arial" pitchFamily="34" charset="0"/>
              <a:cs typeface="Arial" pitchFamily="34" charset="0"/>
            </a:endParaRPr>
          </a:p>
          <a:p>
            <a:pPr algn="just" eaLnBrk="0" hangingPunct="0">
              <a:lnSpc>
                <a:spcPct val="120000"/>
              </a:lnSpc>
              <a:spcBef>
                <a:spcPct val="0"/>
              </a:spcBef>
              <a:spcAft>
                <a:spcPct val="0"/>
              </a:spcAft>
              <a:buClrTx/>
              <a:buSzTx/>
              <a:buFontTx/>
              <a:buNone/>
            </a:pPr>
            <a:r>
              <a:rPr lang="en-US" altLang="zh-CN" b="0" dirty="0" smtClean="0">
                <a:solidFill>
                  <a:srgbClr val="0000CC"/>
                </a:solidFill>
                <a:latin typeface="Arial" pitchFamily="34" charset="0"/>
                <a:cs typeface="Arial" pitchFamily="34" charset="0"/>
              </a:rPr>
              <a:t>IN        AL,70H    ;</a:t>
            </a:r>
            <a:r>
              <a:rPr lang="zh-CN" altLang="en-US" b="0" dirty="0" smtClean="0">
                <a:solidFill>
                  <a:srgbClr val="0000CC"/>
                </a:solidFill>
                <a:latin typeface="Arial" pitchFamily="34" charset="0"/>
                <a:cs typeface="Arial" pitchFamily="34" charset="0"/>
              </a:rPr>
              <a:t>读低</a:t>
            </a:r>
            <a:r>
              <a:rPr lang="en-US" altLang="zh-CN" b="0" dirty="0" smtClean="0">
                <a:solidFill>
                  <a:srgbClr val="0000CC"/>
                </a:solidFill>
                <a:latin typeface="Arial" pitchFamily="34" charset="0"/>
                <a:cs typeface="Arial" pitchFamily="34" charset="0"/>
              </a:rPr>
              <a:t>8</a:t>
            </a:r>
            <a:r>
              <a:rPr lang="zh-CN" altLang="en-US" b="0" dirty="0" smtClean="0">
                <a:solidFill>
                  <a:srgbClr val="0000CC"/>
                </a:solidFill>
                <a:latin typeface="Arial" pitchFamily="34" charset="0"/>
                <a:cs typeface="Arial" pitchFamily="34" charset="0"/>
              </a:rPr>
              <a:t>位计数值</a:t>
            </a:r>
            <a:endParaRPr lang="en-US" altLang="zh-CN" b="0" dirty="0">
              <a:solidFill>
                <a:srgbClr val="0000CC"/>
              </a:solidFill>
              <a:latin typeface="Arial" pitchFamily="34" charset="0"/>
              <a:cs typeface="Arial" pitchFamily="34" charset="0"/>
            </a:endParaRPr>
          </a:p>
          <a:p>
            <a:pPr algn="just" eaLnBrk="0" hangingPunct="0">
              <a:lnSpc>
                <a:spcPct val="120000"/>
              </a:lnSpc>
              <a:spcBef>
                <a:spcPct val="0"/>
              </a:spcBef>
              <a:spcAft>
                <a:spcPct val="0"/>
              </a:spcAft>
              <a:buClrTx/>
              <a:buSzTx/>
              <a:buFontTx/>
              <a:buNone/>
            </a:pPr>
            <a:r>
              <a:rPr lang="en-US" altLang="zh-CN" b="0" dirty="0" smtClean="0">
                <a:solidFill>
                  <a:srgbClr val="0000CC"/>
                </a:solidFill>
                <a:latin typeface="Arial" pitchFamily="34" charset="0"/>
                <a:cs typeface="Arial" pitchFamily="34" charset="0"/>
              </a:rPr>
              <a:t>MOV   </a:t>
            </a:r>
            <a:r>
              <a:rPr lang="en-US" altLang="zh-CN" b="0" dirty="0">
                <a:solidFill>
                  <a:srgbClr val="0000CC"/>
                </a:solidFill>
                <a:latin typeface="Arial" pitchFamily="34" charset="0"/>
                <a:cs typeface="Arial" pitchFamily="34" charset="0"/>
              </a:rPr>
              <a:t>BL,AL</a:t>
            </a:r>
          </a:p>
          <a:p>
            <a:pPr algn="just" eaLnBrk="0" hangingPunct="0">
              <a:lnSpc>
                <a:spcPct val="120000"/>
              </a:lnSpc>
              <a:spcBef>
                <a:spcPct val="0"/>
              </a:spcBef>
              <a:spcAft>
                <a:spcPct val="0"/>
              </a:spcAft>
              <a:buClrTx/>
              <a:buSzTx/>
              <a:buFontTx/>
              <a:buNone/>
            </a:pPr>
            <a:r>
              <a:rPr lang="en-US" altLang="zh-CN" b="0" dirty="0" smtClean="0">
                <a:solidFill>
                  <a:srgbClr val="0000CC"/>
                </a:solidFill>
                <a:latin typeface="Arial" pitchFamily="34" charset="0"/>
                <a:cs typeface="Arial" pitchFamily="34" charset="0"/>
              </a:rPr>
              <a:t>IN        AL,70H    ;</a:t>
            </a:r>
            <a:r>
              <a:rPr lang="zh-CN" altLang="en-US" b="0" dirty="0" smtClean="0">
                <a:solidFill>
                  <a:srgbClr val="0000CC"/>
                </a:solidFill>
                <a:latin typeface="Arial" pitchFamily="34" charset="0"/>
                <a:cs typeface="Arial" pitchFamily="34" charset="0"/>
              </a:rPr>
              <a:t>读高</a:t>
            </a:r>
            <a:r>
              <a:rPr lang="en-US" altLang="zh-CN" b="0" dirty="0" smtClean="0">
                <a:solidFill>
                  <a:srgbClr val="0000CC"/>
                </a:solidFill>
                <a:latin typeface="Arial" pitchFamily="34" charset="0"/>
                <a:cs typeface="Arial" pitchFamily="34" charset="0"/>
              </a:rPr>
              <a:t>8</a:t>
            </a:r>
            <a:r>
              <a:rPr lang="zh-CN" altLang="en-US" b="0" dirty="0" smtClean="0">
                <a:solidFill>
                  <a:srgbClr val="0000CC"/>
                </a:solidFill>
                <a:latin typeface="Arial" pitchFamily="34" charset="0"/>
                <a:cs typeface="Arial" pitchFamily="34" charset="0"/>
              </a:rPr>
              <a:t>位计数值</a:t>
            </a:r>
            <a:endParaRPr lang="en-US" altLang="zh-CN" b="0" dirty="0">
              <a:solidFill>
                <a:srgbClr val="0000CC"/>
              </a:solidFill>
              <a:latin typeface="Arial" pitchFamily="34" charset="0"/>
              <a:cs typeface="Arial" pitchFamily="34" charset="0"/>
            </a:endParaRPr>
          </a:p>
          <a:p>
            <a:pPr algn="just" eaLnBrk="0" hangingPunct="0">
              <a:lnSpc>
                <a:spcPct val="120000"/>
              </a:lnSpc>
              <a:spcBef>
                <a:spcPct val="0"/>
              </a:spcBef>
              <a:spcAft>
                <a:spcPct val="0"/>
              </a:spcAft>
              <a:buClrTx/>
              <a:buSzTx/>
              <a:buFontTx/>
              <a:buNone/>
            </a:pPr>
            <a:r>
              <a:rPr lang="en-US" altLang="zh-CN" b="0" dirty="0" smtClean="0">
                <a:solidFill>
                  <a:srgbClr val="0000CC"/>
                </a:solidFill>
                <a:latin typeface="Arial" pitchFamily="34" charset="0"/>
                <a:cs typeface="Arial" pitchFamily="34" charset="0"/>
              </a:rPr>
              <a:t>MOV   </a:t>
            </a:r>
            <a:r>
              <a:rPr lang="en-US" altLang="zh-CN" b="0" dirty="0">
                <a:solidFill>
                  <a:srgbClr val="0000CC"/>
                </a:solidFill>
                <a:latin typeface="Arial" pitchFamily="34" charset="0"/>
                <a:cs typeface="Arial" pitchFamily="34" charset="0"/>
              </a:rPr>
              <a:t>BH,AL</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0" dur="500"/>
                                        <p:tgtEl>
                                          <p:spTgt spid="5">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8" dur="500"/>
                                        <p:tgtEl>
                                          <p:spTgt spid="5">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p:cNvSpPr>
            <a:spLocks noGrp="1" noChangeArrowheads="1"/>
          </p:cNvSpPr>
          <p:nvPr>
            <p:ph type="title"/>
          </p:nvPr>
        </p:nvSpPr>
        <p:spPr>
          <a:xfrm>
            <a:off x="479648" y="981075"/>
            <a:ext cx="6324600" cy="533400"/>
          </a:xfrm>
        </p:spPr>
        <p:txBody>
          <a:bodyPr anchor="ctr"/>
          <a:lstStyle/>
          <a:p>
            <a:r>
              <a:rPr lang="en-US" altLang="zh-CN" sz="2400" dirty="0" smtClean="0">
                <a:solidFill>
                  <a:srgbClr val="FF0000"/>
                </a:solidFill>
              </a:rPr>
              <a:t>3.</a:t>
            </a:r>
            <a:r>
              <a:rPr lang="zh-CN" altLang="en-US" sz="2400" dirty="0" smtClean="0">
                <a:solidFill>
                  <a:srgbClr val="FF0000"/>
                </a:solidFill>
              </a:rPr>
              <a:t> </a:t>
            </a:r>
            <a:r>
              <a:rPr lang="zh-CN" altLang="en-US" sz="2400" dirty="0">
                <a:solidFill>
                  <a:srgbClr val="FF0000"/>
                </a:solidFill>
              </a:rPr>
              <a:t>8254的读出控制字</a:t>
            </a:r>
          </a:p>
        </p:txBody>
      </p:sp>
      <p:grpSp>
        <p:nvGrpSpPr>
          <p:cNvPr id="1537084" name="Group 60"/>
          <p:cNvGrpSpPr>
            <a:grpSpLocks/>
          </p:cNvGrpSpPr>
          <p:nvPr/>
        </p:nvGrpSpPr>
        <p:grpSpPr bwMode="auto">
          <a:xfrm>
            <a:off x="914400" y="1662113"/>
            <a:ext cx="7848600" cy="3443287"/>
            <a:chOff x="432" y="1527"/>
            <a:chExt cx="4944" cy="2169"/>
          </a:xfrm>
        </p:grpSpPr>
        <p:sp>
          <p:nvSpPr>
            <p:cNvPr id="1537043" name="Text Box 19"/>
            <p:cNvSpPr txBox="1">
              <a:spLocks noChangeArrowheads="1"/>
            </p:cNvSpPr>
            <p:nvPr/>
          </p:nvSpPr>
          <p:spPr bwMode="auto">
            <a:xfrm>
              <a:off x="3408" y="2064"/>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=1，选中0#计数器</a:t>
              </a:r>
            </a:p>
          </p:txBody>
        </p:sp>
        <p:sp>
          <p:nvSpPr>
            <p:cNvPr id="1537044" name="Freeform 20"/>
            <p:cNvSpPr>
              <a:spLocks/>
            </p:cNvSpPr>
            <p:nvPr/>
          </p:nvSpPr>
          <p:spPr bwMode="auto">
            <a:xfrm>
              <a:off x="3168" y="1824"/>
              <a:ext cx="192" cy="384"/>
            </a:xfrm>
            <a:custGeom>
              <a:avLst/>
              <a:gdLst>
                <a:gd name="T0" fmla="*/ 0 w 192"/>
                <a:gd name="T1" fmla="*/ 0 h 384"/>
                <a:gd name="T2" fmla="*/ 0 w 192"/>
                <a:gd name="T3" fmla="*/ 384 h 384"/>
                <a:gd name="T4" fmla="*/ 192 w 192"/>
                <a:gd name="T5" fmla="*/ 384 h 384"/>
              </a:gdLst>
              <a:ahLst/>
              <a:cxnLst>
                <a:cxn ang="0">
                  <a:pos x="T0" y="T1"/>
                </a:cxn>
                <a:cxn ang="0">
                  <a:pos x="T2" y="T3"/>
                </a:cxn>
                <a:cxn ang="0">
                  <a:pos x="T4" y="T5"/>
                </a:cxn>
              </a:cxnLst>
              <a:rect l="0" t="0" r="r" b="b"/>
              <a:pathLst>
                <a:path w="192" h="384">
                  <a:moveTo>
                    <a:pt x="0" y="0"/>
                  </a:moveTo>
                  <a:lnTo>
                    <a:pt x="0" y="384"/>
                  </a:lnTo>
                  <a:lnTo>
                    <a:pt x="192" y="384"/>
                  </a:lnTo>
                </a:path>
              </a:pathLst>
            </a:custGeom>
            <a:noFill/>
            <a:ln w="1905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w="28575">
                  <a:solidFill>
                    <a:srgbClr val="0000CC"/>
                  </a:solidFill>
                </a:ln>
              </a:endParaRPr>
            </a:p>
          </p:txBody>
        </p:sp>
        <p:sp>
          <p:nvSpPr>
            <p:cNvPr id="1537046" name="Text Box 22"/>
            <p:cNvSpPr txBox="1">
              <a:spLocks noChangeArrowheads="1"/>
            </p:cNvSpPr>
            <p:nvPr/>
          </p:nvSpPr>
          <p:spPr bwMode="auto">
            <a:xfrm>
              <a:off x="3408" y="2400"/>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spcAft>
                  <a:spcPct val="0"/>
                </a:spcAft>
                <a:buClrTx/>
                <a:buSzTx/>
                <a:buFontTx/>
                <a:buNone/>
              </a:pPr>
              <a:r>
                <a:rPr kumimoji="1" lang="zh-CN" altLang="en-US" b="0">
                  <a:solidFill>
                    <a:srgbClr val="0000CC"/>
                  </a:solidFill>
                  <a:latin typeface="Arial" pitchFamily="34" charset="0"/>
                  <a:ea typeface="幼圆" pitchFamily="49" charset="-122"/>
                  <a:cs typeface="Arial" pitchFamily="34" charset="0"/>
                </a:rPr>
                <a:t>=1，选中1#计数器</a:t>
              </a:r>
            </a:p>
          </p:txBody>
        </p:sp>
        <p:sp>
          <p:nvSpPr>
            <p:cNvPr id="1537047" name="Freeform 23"/>
            <p:cNvSpPr>
              <a:spLocks/>
            </p:cNvSpPr>
            <p:nvPr/>
          </p:nvSpPr>
          <p:spPr bwMode="auto">
            <a:xfrm>
              <a:off x="2784" y="1824"/>
              <a:ext cx="576" cy="720"/>
            </a:xfrm>
            <a:custGeom>
              <a:avLst/>
              <a:gdLst>
                <a:gd name="T0" fmla="*/ 0 w 576"/>
                <a:gd name="T1" fmla="*/ 0 h 720"/>
                <a:gd name="T2" fmla="*/ 0 w 576"/>
                <a:gd name="T3" fmla="*/ 720 h 720"/>
                <a:gd name="T4" fmla="*/ 576 w 576"/>
                <a:gd name="T5" fmla="*/ 720 h 720"/>
              </a:gdLst>
              <a:ahLst/>
              <a:cxnLst>
                <a:cxn ang="0">
                  <a:pos x="T0" y="T1"/>
                </a:cxn>
                <a:cxn ang="0">
                  <a:pos x="T2" y="T3"/>
                </a:cxn>
                <a:cxn ang="0">
                  <a:pos x="T4" y="T5"/>
                </a:cxn>
              </a:cxnLst>
              <a:rect l="0" t="0" r="r" b="b"/>
              <a:pathLst>
                <a:path w="576" h="720">
                  <a:moveTo>
                    <a:pt x="0" y="0"/>
                  </a:moveTo>
                  <a:lnTo>
                    <a:pt x="0" y="720"/>
                  </a:lnTo>
                  <a:lnTo>
                    <a:pt x="576" y="720"/>
                  </a:lnTo>
                </a:path>
              </a:pathLst>
            </a:custGeom>
            <a:noFill/>
            <a:ln w="1905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w="28575">
                  <a:solidFill>
                    <a:srgbClr val="0000CC"/>
                  </a:solidFill>
                </a:ln>
              </a:endParaRPr>
            </a:p>
          </p:txBody>
        </p:sp>
        <p:sp>
          <p:nvSpPr>
            <p:cNvPr id="1537049" name="Text Box 25"/>
            <p:cNvSpPr txBox="1">
              <a:spLocks noChangeArrowheads="1"/>
            </p:cNvSpPr>
            <p:nvPr/>
          </p:nvSpPr>
          <p:spPr bwMode="auto">
            <a:xfrm>
              <a:off x="3408" y="2736"/>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spcAft>
                  <a:spcPct val="0"/>
                </a:spcAft>
                <a:buClrTx/>
                <a:buSzTx/>
                <a:buFontTx/>
                <a:buNone/>
              </a:pPr>
              <a:r>
                <a:rPr kumimoji="1" lang="zh-CN" altLang="en-US" b="0">
                  <a:solidFill>
                    <a:srgbClr val="0000CC"/>
                  </a:solidFill>
                  <a:latin typeface="Arial" pitchFamily="34" charset="0"/>
                  <a:ea typeface="幼圆" pitchFamily="49" charset="-122"/>
                  <a:cs typeface="Arial" pitchFamily="34" charset="0"/>
                </a:rPr>
                <a:t>=1，选中2#计数器</a:t>
              </a:r>
            </a:p>
          </p:txBody>
        </p:sp>
        <p:sp>
          <p:nvSpPr>
            <p:cNvPr id="1537050" name="Freeform 26"/>
            <p:cNvSpPr>
              <a:spLocks/>
            </p:cNvSpPr>
            <p:nvPr/>
          </p:nvSpPr>
          <p:spPr bwMode="auto">
            <a:xfrm>
              <a:off x="2400" y="1824"/>
              <a:ext cx="960" cy="1056"/>
            </a:xfrm>
            <a:custGeom>
              <a:avLst/>
              <a:gdLst>
                <a:gd name="T0" fmla="*/ 0 w 960"/>
                <a:gd name="T1" fmla="*/ 0 h 1056"/>
                <a:gd name="T2" fmla="*/ 0 w 960"/>
                <a:gd name="T3" fmla="*/ 1056 h 1056"/>
                <a:gd name="T4" fmla="*/ 960 w 960"/>
                <a:gd name="T5" fmla="*/ 1056 h 1056"/>
              </a:gdLst>
              <a:ahLst/>
              <a:cxnLst>
                <a:cxn ang="0">
                  <a:pos x="T0" y="T1"/>
                </a:cxn>
                <a:cxn ang="0">
                  <a:pos x="T2" y="T3"/>
                </a:cxn>
                <a:cxn ang="0">
                  <a:pos x="T4" y="T5"/>
                </a:cxn>
              </a:cxnLst>
              <a:rect l="0" t="0" r="r" b="b"/>
              <a:pathLst>
                <a:path w="960" h="1056">
                  <a:moveTo>
                    <a:pt x="0" y="0"/>
                  </a:moveTo>
                  <a:lnTo>
                    <a:pt x="0" y="1056"/>
                  </a:lnTo>
                  <a:lnTo>
                    <a:pt x="960" y="1056"/>
                  </a:lnTo>
                </a:path>
              </a:pathLst>
            </a:custGeom>
            <a:noFill/>
            <a:ln w="1905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w="28575">
                  <a:solidFill>
                    <a:srgbClr val="0000CC"/>
                  </a:solidFill>
                </a:ln>
              </a:endParaRPr>
            </a:p>
          </p:txBody>
        </p:sp>
        <p:sp>
          <p:nvSpPr>
            <p:cNvPr id="1537052" name="Text Box 28"/>
            <p:cNvSpPr txBox="1">
              <a:spLocks noChangeArrowheads="1"/>
            </p:cNvSpPr>
            <p:nvPr/>
          </p:nvSpPr>
          <p:spPr bwMode="auto">
            <a:xfrm>
              <a:off x="3408" y="3072"/>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spcAft>
                  <a:spcPct val="0"/>
                </a:spcAft>
                <a:buClrTx/>
                <a:buSzTx/>
                <a:buFontTx/>
                <a:buNone/>
              </a:pPr>
              <a:r>
                <a:rPr kumimoji="1" lang="zh-CN" altLang="en-US" b="0">
                  <a:solidFill>
                    <a:srgbClr val="0000CC"/>
                  </a:solidFill>
                  <a:latin typeface="Arial" pitchFamily="34" charset="0"/>
                  <a:ea typeface="幼圆" pitchFamily="49" charset="-122"/>
                  <a:cs typeface="Arial" pitchFamily="34" charset="0"/>
                </a:rPr>
                <a:t>=0，锁存计数器状态</a:t>
              </a:r>
            </a:p>
          </p:txBody>
        </p:sp>
        <p:sp>
          <p:nvSpPr>
            <p:cNvPr id="1537053" name="Freeform 29"/>
            <p:cNvSpPr>
              <a:spLocks/>
            </p:cNvSpPr>
            <p:nvPr/>
          </p:nvSpPr>
          <p:spPr bwMode="auto">
            <a:xfrm>
              <a:off x="2016" y="1824"/>
              <a:ext cx="1344" cy="1392"/>
            </a:xfrm>
            <a:custGeom>
              <a:avLst/>
              <a:gdLst>
                <a:gd name="T0" fmla="*/ 0 w 1344"/>
                <a:gd name="T1" fmla="*/ 0 h 1392"/>
                <a:gd name="T2" fmla="*/ 0 w 1344"/>
                <a:gd name="T3" fmla="*/ 1392 h 1392"/>
                <a:gd name="T4" fmla="*/ 1344 w 1344"/>
                <a:gd name="T5" fmla="*/ 1392 h 1392"/>
              </a:gdLst>
              <a:ahLst/>
              <a:cxnLst>
                <a:cxn ang="0">
                  <a:pos x="T0" y="T1"/>
                </a:cxn>
                <a:cxn ang="0">
                  <a:pos x="T2" y="T3"/>
                </a:cxn>
                <a:cxn ang="0">
                  <a:pos x="T4" y="T5"/>
                </a:cxn>
              </a:cxnLst>
              <a:rect l="0" t="0" r="r" b="b"/>
              <a:pathLst>
                <a:path w="1344" h="1392">
                  <a:moveTo>
                    <a:pt x="0" y="0"/>
                  </a:moveTo>
                  <a:lnTo>
                    <a:pt x="0" y="1392"/>
                  </a:lnTo>
                  <a:lnTo>
                    <a:pt x="1344" y="1392"/>
                  </a:lnTo>
                </a:path>
              </a:pathLst>
            </a:custGeom>
            <a:noFill/>
            <a:ln w="1905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w="28575">
                  <a:solidFill>
                    <a:srgbClr val="0000CC"/>
                  </a:solidFill>
                </a:ln>
              </a:endParaRPr>
            </a:p>
          </p:txBody>
        </p:sp>
        <p:sp>
          <p:nvSpPr>
            <p:cNvPr id="1537055" name="Text Box 31"/>
            <p:cNvSpPr txBox="1">
              <a:spLocks noChangeArrowheads="1"/>
            </p:cNvSpPr>
            <p:nvPr/>
          </p:nvSpPr>
          <p:spPr bwMode="auto">
            <a:xfrm>
              <a:off x="3408" y="3408"/>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spcAft>
                  <a:spcPct val="0"/>
                </a:spcAft>
                <a:buClrTx/>
                <a:buSzTx/>
                <a:buFontTx/>
                <a:buNone/>
              </a:pPr>
              <a:r>
                <a:rPr kumimoji="1" lang="zh-CN" altLang="en-US" b="0">
                  <a:solidFill>
                    <a:srgbClr val="0000CC"/>
                  </a:solidFill>
                  <a:latin typeface="Arial" pitchFamily="34" charset="0"/>
                  <a:ea typeface="幼圆" pitchFamily="49" charset="-122"/>
                  <a:cs typeface="Arial" pitchFamily="34" charset="0"/>
                </a:rPr>
                <a:t>=0，锁存计数值</a:t>
              </a:r>
            </a:p>
          </p:txBody>
        </p:sp>
        <p:sp>
          <p:nvSpPr>
            <p:cNvPr id="1537056" name="Freeform 32"/>
            <p:cNvSpPr>
              <a:spLocks/>
            </p:cNvSpPr>
            <p:nvPr/>
          </p:nvSpPr>
          <p:spPr bwMode="auto">
            <a:xfrm>
              <a:off x="1584" y="1824"/>
              <a:ext cx="1776" cy="1728"/>
            </a:xfrm>
            <a:custGeom>
              <a:avLst/>
              <a:gdLst>
                <a:gd name="T0" fmla="*/ 0 w 1776"/>
                <a:gd name="T1" fmla="*/ 0 h 1728"/>
                <a:gd name="T2" fmla="*/ 0 w 1776"/>
                <a:gd name="T3" fmla="*/ 1728 h 1728"/>
                <a:gd name="T4" fmla="*/ 1776 w 1776"/>
                <a:gd name="T5" fmla="*/ 1728 h 1728"/>
              </a:gdLst>
              <a:ahLst/>
              <a:cxnLst>
                <a:cxn ang="0">
                  <a:pos x="T0" y="T1"/>
                </a:cxn>
                <a:cxn ang="0">
                  <a:pos x="T2" y="T3"/>
                </a:cxn>
                <a:cxn ang="0">
                  <a:pos x="T4" y="T5"/>
                </a:cxn>
              </a:cxnLst>
              <a:rect l="0" t="0" r="r" b="b"/>
              <a:pathLst>
                <a:path w="1776" h="1728">
                  <a:moveTo>
                    <a:pt x="0" y="0"/>
                  </a:moveTo>
                  <a:lnTo>
                    <a:pt x="0" y="1728"/>
                  </a:lnTo>
                  <a:lnTo>
                    <a:pt x="1776" y="1728"/>
                  </a:lnTo>
                </a:path>
              </a:pathLst>
            </a:custGeom>
            <a:noFill/>
            <a:ln w="1905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w="28575">
                  <a:solidFill>
                    <a:srgbClr val="0000CC"/>
                  </a:solidFill>
                </a:ln>
              </a:endParaRPr>
            </a:p>
          </p:txBody>
        </p:sp>
        <p:sp>
          <p:nvSpPr>
            <p:cNvPr id="1537066" name="Rectangle 42"/>
            <p:cNvSpPr>
              <a:spLocks noChangeArrowheads="1"/>
            </p:cNvSpPr>
            <p:nvPr/>
          </p:nvSpPr>
          <p:spPr bwMode="auto">
            <a:xfrm>
              <a:off x="3498" y="1527"/>
              <a:ext cx="43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dirty="0">
                  <a:solidFill>
                    <a:srgbClr val="FF0000"/>
                  </a:solidFill>
                  <a:latin typeface="Arial" pitchFamily="34" charset="0"/>
                  <a:ea typeface="幼圆" pitchFamily="49" charset="-122"/>
                  <a:cs typeface="Arial" pitchFamily="34" charset="0"/>
                </a:rPr>
                <a:t>0</a:t>
              </a:r>
            </a:p>
          </p:txBody>
        </p:sp>
        <p:sp>
          <p:nvSpPr>
            <p:cNvPr id="1537065" name="Rectangle 41"/>
            <p:cNvSpPr>
              <a:spLocks noChangeArrowheads="1"/>
            </p:cNvSpPr>
            <p:nvPr/>
          </p:nvSpPr>
          <p:spPr bwMode="auto">
            <a:xfrm>
              <a:off x="3060" y="1527"/>
              <a:ext cx="438" cy="29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b="0">
                  <a:solidFill>
                    <a:srgbClr val="0000CC"/>
                  </a:solidFill>
                  <a:latin typeface="Arial" pitchFamily="34" charset="0"/>
                  <a:ea typeface="幼圆" pitchFamily="49" charset="-122"/>
                  <a:cs typeface="Arial" pitchFamily="34" charset="0"/>
                </a:rPr>
                <a:t>D</a:t>
              </a:r>
              <a:r>
                <a:rPr lang="en-US" altLang="zh-CN" b="0" baseline="-25000">
                  <a:solidFill>
                    <a:srgbClr val="0000CC"/>
                  </a:solidFill>
                  <a:latin typeface="Arial" pitchFamily="34" charset="0"/>
                  <a:ea typeface="幼圆" pitchFamily="49" charset="-122"/>
                  <a:cs typeface="Arial" pitchFamily="34" charset="0"/>
                </a:rPr>
                <a:t>1</a:t>
              </a:r>
              <a:endParaRPr lang="zh-CN" altLang="en-US" b="0" baseline="-25000">
                <a:solidFill>
                  <a:srgbClr val="0000CC"/>
                </a:solidFill>
                <a:latin typeface="Arial" pitchFamily="34" charset="0"/>
                <a:ea typeface="幼圆" pitchFamily="49" charset="-122"/>
                <a:cs typeface="Arial" pitchFamily="34" charset="0"/>
              </a:endParaRPr>
            </a:p>
          </p:txBody>
        </p:sp>
        <p:sp>
          <p:nvSpPr>
            <p:cNvPr id="1537064" name="Rectangle 40"/>
            <p:cNvSpPr>
              <a:spLocks noChangeArrowheads="1"/>
            </p:cNvSpPr>
            <p:nvPr/>
          </p:nvSpPr>
          <p:spPr bwMode="auto">
            <a:xfrm>
              <a:off x="2622" y="1527"/>
              <a:ext cx="438" cy="29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100000"/>
                </a:lnSpc>
                <a:spcBef>
                  <a:spcPct val="0"/>
                </a:spcBef>
                <a:spcAft>
                  <a:spcPct val="0"/>
                </a:spcAft>
                <a:buClrTx/>
                <a:buSzTx/>
                <a:buFontTx/>
                <a:buNone/>
              </a:pPr>
              <a:r>
                <a:rPr lang="en-US" altLang="zh-CN" b="0">
                  <a:solidFill>
                    <a:srgbClr val="0000CC"/>
                  </a:solidFill>
                  <a:latin typeface="Arial" pitchFamily="34" charset="0"/>
                  <a:ea typeface="幼圆" pitchFamily="49" charset="-122"/>
                  <a:cs typeface="Arial" pitchFamily="34" charset="0"/>
                </a:rPr>
                <a:t>D</a:t>
              </a:r>
              <a:r>
                <a:rPr lang="en-US" altLang="zh-CN" b="0" baseline="-25000">
                  <a:solidFill>
                    <a:srgbClr val="0000CC"/>
                  </a:solidFill>
                  <a:latin typeface="Arial" pitchFamily="34" charset="0"/>
                  <a:ea typeface="幼圆" pitchFamily="49" charset="-122"/>
                  <a:cs typeface="Arial" pitchFamily="34" charset="0"/>
                </a:rPr>
                <a:t>2</a:t>
              </a:r>
              <a:endParaRPr lang="zh-CN" altLang="en-US">
                <a:solidFill>
                  <a:srgbClr val="0000CC"/>
                </a:solidFill>
                <a:latin typeface="Arial" pitchFamily="34" charset="0"/>
                <a:ea typeface="幼圆" pitchFamily="49" charset="-122"/>
                <a:cs typeface="Arial" pitchFamily="34" charset="0"/>
              </a:endParaRPr>
            </a:p>
          </p:txBody>
        </p:sp>
        <p:sp>
          <p:nvSpPr>
            <p:cNvPr id="1537063" name="Rectangle 39"/>
            <p:cNvSpPr>
              <a:spLocks noChangeArrowheads="1"/>
            </p:cNvSpPr>
            <p:nvPr/>
          </p:nvSpPr>
          <p:spPr bwMode="auto">
            <a:xfrm>
              <a:off x="2184" y="1527"/>
              <a:ext cx="438" cy="29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b="0">
                  <a:solidFill>
                    <a:srgbClr val="0000CC"/>
                  </a:solidFill>
                  <a:latin typeface="Arial" pitchFamily="34" charset="0"/>
                  <a:ea typeface="幼圆" pitchFamily="49" charset="-122"/>
                  <a:cs typeface="Arial" pitchFamily="34" charset="0"/>
                </a:rPr>
                <a:t>D</a:t>
              </a:r>
              <a:r>
                <a:rPr lang="en-US" altLang="zh-CN" b="0" baseline="-25000">
                  <a:solidFill>
                    <a:srgbClr val="0000CC"/>
                  </a:solidFill>
                  <a:latin typeface="Arial" pitchFamily="34" charset="0"/>
                  <a:ea typeface="幼圆" pitchFamily="49" charset="-122"/>
                  <a:cs typeface="Arial" pitchFamily="34" charset="0"/>
                </a:rPr>
                <a:t>3</a:t>
              </a:r>
              <a:endParaRPr lang="zh-CN" altLang="en-US" b="0" baseline="-25000">
                <a:solidFill>
                  <a:srgbClr val="0000CC"/>
                </a:solidFill>
                <a:latin typeface="Arial" pitchFamily="34" charset="0"/>
                <a:ea typeface="幼圆" pitchFamily="49" charset="-122"/>
                <a:cs typeface="Arial" pitchFamily="34" charset="0"/>
              </a:endParaRPr>
            </a:p>
          </p:txBody>
        </p:sp>
        <p:sp>
          <p:nvSpPr>
            <p:cNvPr id="1537062" name="Rectangle 38"/>
            <p:cNvSpPr>
              <a:spLocks noChangeArrowheads="1"/>
            </p:cNvSpPr>
            <p:nvPr/>
          </p:nvSpPr>
          <p:spPr bwMode="auto">
            <a:xfrm>
              <a:off x="1746" y="1527"/>
              <a:ext cx="438" cy="29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b="0">
                  <a:solidFill>
                    <a:srgbClr val="0000CC"/>
                  </a:solidFill>
                  <a:latin typeface="Arial" pitchFamily="34" charset="0"/>
                  <a:ea typeface="幼圆" pitchFamily="49" charset="-122"/>
                  <a:cs typeface="Arial" pitchFamily="34" charset="0"/>
                </a:rPr>
                <a:t>D</a:t>
              </a:r>
              <a:r>
                <a:rPr lang="en-US" altLang="zh-CN" b="0" baseline="-25000">
                  <a:solidFill>
                    <a:srgbClr val="0000CC"/>
                  </a:solidFill>
                  <a:latin typeface="Arial" pitchFamily="34" charset="0"/>
                  <a:ea typeface="幼圆" pitchFamily="49" charset="-122"/>
                  <a:cs typeface="Arial" pitchFamily="34" charset="0"/>
                </a:rPr>
                <a:t>4</a:t>
              </a:r>
              <a:endParaRPr lang="zh-CN" altLang="en-US" b="0" baseline="-25000">
                <a:solidFill>
                  <a:srgbClr val="0000CC"/>
                </a:solidFill>
                <a:latin typeface="Arial" pitchFamily="34" charset="0"/>
                <a:ea typeface="幼圆" pitchFamily="49" charset="-122"/>
                <a:cs typeface="Arial" pitchFamily="34" charset="0"/>
              </a:endParaRPr>
            </a:p>
          </p:txBody>
        </p:sp>
        <p:sp>
          <p:nvSpPr>
            <p:cNvPr id="1537061" name="Rectangle 37"/>
            <p:cNvSpPr>
              <a:spLocks noChangeArrowheads="1"/>
            </p:cNvSpPr>
            <p:nvPr/>
          </p:nvSpPr>
          <p:spPr bwMode="auto">
            <a:xfrm>
              <a:off x="1308" y="1527"/>
              <a:ext cx="438" cy="29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100000"/>
                </a:lnSpc>
                <a:spcBef>
                  <a:spcPct val="0"/>
                </a:spcBef>
                <a:spcAft>
                  <a:spcPct val="0"/>
                </a:spcAft>
                <a:buClrTx/>
                <a:buSzTx/>
                <a:buFontTx/>
                <a:buNone/>
              </a:pPr>
              <a:r>
                <a:rPr lang="en-US" altLang="zh-CN" b="0">
                  <a:solidFill>
                    <a:srgbClr val="0000CC"/>
                  </a:solidFill>
                  <a:latin typeface="Arial" pitchFamily="34" charset="0"/>
                  <a:ea typeface="幼圆" pitchFamily="49" charset="-122"/>
                  <a:cs typeface="Arial" pitchFamily="34" charset="0"/>
                </a:rPr>
                <a:t>D</a:t>
              </a:r>
              <a:r>
                <a:rPr lang="en-US" altLang="zh-CN" b="0" baseline="-25000">
                  <a:solidFill>
                    <a:srgbClr val="0000CC"/>
                  </a:solidFill>
                  <a:latin typeface="Arial" pitchFamily="34" charset="0"/>
                  <a:ea typeface="幼圆" pitchFamily="49" charset="-122"/>
                  <a:cs typeface="Arial" pitchFamily="34" charset="0"/>
                </a:rPr>
                <a:t>5</a:t>
              </a:r>
              <a:endParaRPr lang="zh-CN" altLang="en-US">
                <a:solidFill>
                  <a:srgbClr val="0000CC"/>
                </a:solidFill>
                <a:latin typeface="Arial" pitchFamily="34" charset="0"/>
                <a:ea typeface="幼圆" pitchFamily="49" charset="-122"/>
                <a:cs typeface="Arial" pitchFamily="34" charset="0"/>
              </a:endParaRPr>
            </a:p>
          </p:txBody>
        </p:sp>
        <p:sp>
          <p:nvSpPr>
            <p:cNvPr id="1537060" name="Rectangle 36"/>
            <p:cNvSpPr>
              <a:spLocks noChangeArrowheads="1"/>
            </p:cNvSpPr>
            <p:nvPr/>
          </p:nvSpPr>
          <p:spPr bwMode="auto">
            <a:xfrm>
              <a:off x="870" y="1527"/>
              <a:ext cx="43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dirty="0">
                  <a:solidFill>
                    <a:srgbClr val="FF0000"/>
                  </a:solidFill>
                  <a:latin typeface="Arial" pitchFamily="34" charset="0"/>
                  <a:ea typeface="幼圆" pitchFamily="49" charset="-122"/>
                  <a:cs typeface="Arial" pitchFamily="34" charset="0"/>
                </a:rPr>
                <a:t>1</a:t>
              </a:r>
            </a:p>
          </p:txBody>
        </p:sp>
        <p:sp>
          <p:nvSpPr>
            <p:cNvPr id="1537059" name="Rectangle 35"/>
            <p:cNvSpPr>
              <a:spLocks noChangeArrowheads="1"/>
            </p:cNvSpPr>
            <p:nvPr/>
          </p:nvSpPr>
          <p:spPr bwMode="auto">
            <a:xfrm>
              <a:off x="432" y="1527"/>
              <a:ext cx="43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dirty="0">
                  <a:solidFill>
                    <a:srgbClr val="FF0000"/>
                  </a:solidFill>
                  <a:latin typeface="Arial" pitchFamily="34" charset="0"/>
                  <a:ea typeface="幼圆" pitchFamily="49" charset="-122"/>
                  <a:cs typeface="Arial" pitchFamily="34" charset="0"/>
                </a:rPr>
                <a:t>1</a:t>
              </a:r>
            </a:p>
          </p:txBody>
        </p:sp>
        <p:sp>
          <p:nvSpPr>
            <p:cNvPr id="1537067" name="Line 43"/>
            <p:cNvSpPr>
              <a:spLocks noChangeShapeType="1"/>
            </p:cNvSpPr>
            <p:nvPr/>
          </p:nvSpPr>
          <p:spPr bwMode="auto">
            <a:xfrm>
              <a:off x="432" y="1527"/>
              <a:ext cx="3504" cy="0"/>
            </a:xfrm>
            <a:prstGeom prst="line">
              <a:avLst/>
            </a:prstGeom>
            <a:noFill/>
            <a:ln w="127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endParaRPr>
            </a:p>
          </p:txBody>
        </p:sp>
        <p:sp>
          <p:nvSpPr>
            <p:cNvPr id="1537068" name="Line 44">
              <a:hlinkClick r:id="rId2" action="ppaction://hlinksldjump"/>
            </p:cNvPr>
            <p:cNvSpPr>
              <a:spLocks noChangeShapeType="1"/>
            </p:cNvSpPr>
            <p:nvPr/>
          </p:nvSpPr>
          <p:spPr bwMode="auto">
            <a:xfrm>
              <a:off x="432" y="1824"/>
              <a:ext cx="3504" cy="0"/>
            </a:xfrm>
            <a:prstGeom prst="line">
              <a:avLst/>
            </a:prstGeom>
            <a:noFill/>
            <a:ln w="127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endParaRPr>
            </a:p>
          </p:txBody>
        </p:sp>
        <p:sp>
          <p:nvSpPr>
            <p:cNvPr id="1537069" name="Line 45"/>
            <p:cNvSpPr>
              <a:spLocks noChangeShapeType="1"/>
            </p:cNvSpPr>
            <p:nvPr/>
          </p:nvSpPr>
          <p:spPr bwMode="auto">
            <a:xfrm>
              <a:off x="432" y="1527"/>
              <a:ext cx="0" cy="297"/>
            </a:xfrm>
            <a:prstGeom prst="line">
              <a:avLst/>
            </a:prstGeom>
            <a:noFill/>
            <a:ln w="127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endParaRPr>
            </a:p>
          </p:txBody>
        </p:sp>
        <p:sp>
          <p:nvSpPr>
            <p:cNvPr id="1537070" name="Line 46"/>
            <p:cNvSpPr>
              <a:spLocks noChangeShapeType="1"/>
            </p:cNvSpPr>
            <p:nvPr/>
          </p:nvSpPr>
          <p:spPr bwMode="auto">
            <a:xfrm>
              <a:off x="870" y="1527"/>
              <a:ext cx="0" cy="297"/>
            </a:xfrm>
            <a:prstGeom prst="line">
              <a:avLst/>
            </a:prstGeom>
            <a:noFill/>
            <a:ln w="127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71" name="Line 47"/>
            <p:cNvSpPr>
              <a:spLocks noChangeShapeType="1"/>
            </p:cNvSpPr>
            <p:nvPr/>
          </p:nvSpPr>
          <p:spPr bwMode="auto">
            <a:xfrm>
              <a:off x="1308" y="1527"/>
              <a:ext cx="0" cy="297"/>
            </a:xfrm>
            <a:prstGeom prst="line">
              <a:avLst/>
            </a:prstGeom>
            <a:noFill/>
            <a:ln w="127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72" name="Line 48"/>
            <p:cNvSpPr>
              <a:spLocks noChangeShapeType="1"/>
            </p:cNvSpPr>
            <p:nvPr/>
          </p:nvSpPr>
          <p:spPr bwMode="auto">
            <a:xfrm>
              <a:off x="1746" y="1527"/>
              <a:ext cx="0" cy="297"/>
            </a:xfrm>
            <a:prstGeom prst="line">
              <a:avLst/>
            </a:prstGeom>
            <a:noFill/>
            <a:ln w="127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73" name="Line 49"/>
            <p:cNvSpPr>
              <a:spLocks noChangeShapeType="1"/>
            </p:cNvSpPr>
            <p:nvPr/>
          </p:nvSpPr>
          <p:spPr bwMode="auto">
            <a:xfrm>
              <a:off x="2184" y="1527"/>
              <a:ext cx="0" cy="297"/>
            </a:xfrm>
            <a:prstGeom prst="line">
              <a:avLst/>
            </a:prstGeom>
            <a:noFill/>
            <a:ln w="127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74" name="Line 50"/>
            <p:cNvSpPr>
              <a:spLocks noChangeShapeType="1"/>
            </p:cNvSpPr>
            <p:nvPr/>
          </p:nvSpPr>
          <p:spPr bwMode="auto">
            <a:xfrm>
              <a:off x="2622" y="1527"/>
              <a:ext cx="0" cy="297"/>
            </a:xfrm>
            <a:prstGeom prst="line">
              <a:avLst/>
            </a:prstGeom>
            <a:noFill/>
            <a:ln w="127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75" name="Line 51"/>
            <p:cNvSpPr>
              <a:spLocks noChangeShapeType="1"/>
            </p:cNvSpPr>
            <p:nvPr/>
          </p:nvSpPr>
          <p:spPr bwMode="auto">
            <a:xfrm>
              <a:off x="3060" y="1527"/>
              <a:ext cx="0" cy="297"/>
            </a:xfrm>
            <a:prstGeom prst="line">
              <a:avLst/>
            </a:prstGeom>
            <a:noFill/>
            <a:ln w="127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76" name="Line 52"/>
            <p:cNvSpPr>
              <a:spLocks noChangeShapeType="1"/>
            </p:cNvSpPr>
            <p:nvPr/>
          </p:nvSpPr>
          <p:spPr bwMode="auto">
            <a:xfrm>
              <a:off x="3498" y="1527"/>
              <a:ext cx="0" cy="297"/>
            </a:xfrm>
            <a:prstGeom prst="line">
              <a:avLst/>
            </a:prstGeom>
            <a:noFill/>
            <a:ln w="127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77" name="Line 53"/>
            <p:cNvSpPr>
              <a:spLocks noChangeShapeType="1"/>
            </p:cNvSpPr>
            <p:nvPr/>
          </p:nvSpPr>
          <p:spPr bwMode="auto">
            <a:xfrm>
              <a:off x="3936" y="1527"/>
              <a:ext cx="0" cy="297"/>
            </a:xfrm>
            <a:prstGeom prst="line">
              <a:avLst/>
            </a:prstGeom>
            <a:noFill/>
            <a:ln w="127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endParaRPr>
            </a:p>
          </p:txBody>
        </p:sp>
      </p:grpSp>
      <p:sp>
        <p:nvSpPr>
          <p:cNvPr id="1537086" name="Rectangle 62"/>
          <p:cNvSpPr>
            <a:spLocks noChangeArrowheads="1"/>
          </p:cNvSpPr>
          <p:nvPr/>
        </p:nvSpPr>
        <p:spPr bwMode="auto">
          <a:xfrm>
            <a:off x="467544" y="158750"/>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l">
              <a:spcBef>
                <a:spcPct val="0"/>
              </a:spcBef>
              <a:spcAft>
                <a:spcPct val="0"/>
              </a:spcAft>
            </a:pPr>
            <a:r>
              <a:rPr lang="en-US" altLang="zh-CN" sz="2800" b="0" dirty="0">
                <a:solidFill>
                  <a:srgbClr val="0000CC"/>
                </a:solidFill>
                <a:latin typeface="Arial" pitchFamily="34" charset="0"/>
                <a:ea typeface="幼圆" pitchFamily="49" charset="-122"/>
                <a:cs typeface="Arial" pitchFamily="34" charset="0"/>
              </a:rPr>
              <a:t>8.1.3</a:t>
            </a:r>
            <a:r>
              <a:rPr lang="zh-CN" altLang="en-US" sz="2800" b="0" dirty="0">
                <a:solidFill>
                  <a:srgbClr val="0000CC"/>
                </a:solidFill>
                <a:latin typeface="Arial" pitchFamily="34" charset="0"/>
                <a:ea typeface="幼圆" pitchFamily="49" charset="-122"/>
                <a:cs typeface="Arial" pitchFamily="34" charset="0"/>
              </a:rPr>
              <a:t>  8254的编程</a:t>
            </a:r>
          </a:p>
        </p:txBody>
      </p:sp>
      <p:sp>
        <p:nvSpPr>
          <p:cNvPr id="1537087" name="AutoShape 63">
            <a:hlinkClick r:id="" action="ppaction://hlinkshowjump?jump=lastslideviewed" highlightClick="1"/>
          </p:cNvPr>
          <p:cNvSpPr>
            <a:spLocks noChangeArrowheads="1"/>
          </p:cNvSpPr>
          <p:nvPr/>
        </p:nvSpPr>
        <p:spPr bwMode="auto">
          <a:xfrm>
            <a:off x="8431608" y="5559623"/>
            <a:ext cx="432297" cy="461665"/>
          </a:xfrm>
          <a:prstGeom prst="actionButtonReturn">
            <a:avLst/>
          </a:prstGeom>
          <a:solidFill>
            <a:srgbClr val="92D050"/>
          </a:solidFill>
          <a:ln w="12700">
            <a:solidFill>
              <a:srgbClr val="FFFF00"/>
            </a:solidFill>
            <a:miter lim="800000"/>
            <a:headEnd/>
            <a:tailEnd/>
          </a:ln>
          <a:effectLst/>
          <a:extLst/>
        </p:spPr>
        <p:txBody>
          <a:bodyPr wrap="square" anchor="ctr">
            <a:spAutoFit/>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zh-CN" altLang="en-US" dirty="0"/>
              <a:t>读出控制字编程举例</a:t>
            </a:r>
          </a:p>
        </p:txBody>
      </p:sp>
      <p:sp>
        <p:nvSpPr>
          <p:cNvPr id="1608707" name="Rectangle 3" descr="再生纸"/>
          <p:cNvSpPr>
            <a:spLocks noGrp="1" noChangeArrowheads="1"/>
          </p:cNvSpPr>
          <p:nvPr>
            <p:ph type="body" idx="1"/>
          </p:nvPr>
        </p:nvSpPr>
        <p:spPr>
          <a:xfrm>
            <a:off x="457200" y="1052736"/>
            <a:ext cx="8153400" cy="990600"/>
          </a:xfrm>
          <a:noFill/>
          <a:ln w="76200" cmpd="tri">
            <a:noFill/>
            <a:miter lim="800000"/>
            <a:headEnd/>
            <a:tailEnd/>
          </a:ln>
          <a:effectLst/>
        </p:spPr>
        <p:txBody>
          <a:bodyPr/>
          <a:lstStyle/>
          <a:p>
            <a:pPr marL="628650" indent="-628650"/>
            <a:r>
              <a:rPr kumimoji="1" lang="zh-CN" altLang="en-US" dirty="0" smtClean="0"/>
              <a:t>例</a:t>
            </a:r>
            <a:r>
              <a:rPr kumimoji="1" lang="en-US" altLang="zh-CN" dirty="0" smtClean="0"/>
              <a:t>4  </a:t>
            </a:r>
            <a:r>
              <a:rPr kumimoji="1" lang="zh-CN" altLang="en-US" dirty="0" smtClean="0"/>
              <a:t>用</a:t>
            </a:r>
            <a:r>
              <a:rPr kumimoji="1" lang="zh-CN" altLang="en-US" dirty="0"/>
              <a:t>读出命令字读出计数器</a:t>
            </a:r>
            <a:r>
              <a:rPr kumimoji="1" lang="en-US" altLang="zh-CN" dirty="0"/>
              <a:t>2</a:t>
            </a:r>
            <a:r>
              <a:rPr kumimoji="1" lang="zh-CN" altLang="en-US" dirty="0"/>
              <a:t>的当前计数值，计数值为16位。假设：端口地址</a:t>
            </a:r>
            <a:r>
              <a:rPr lang="zh-CN" altLang="en-US" dirty="0"/>
              <a:t>为208</a:t>
            </a:r>
            <a:r>
              <a:rPr lang="en-US" altLang="zh-CN" dirty="0"/>
              <a:t>H</a:t>
            </a:r>
            <a:r>
              <a:rPr lang="en-US" altLang="zh-CN" dirty="0">
                <a:latin typeface="Adobe 繁黑體 Std B" pitchFamily="34" charset="-128"/>
                <a:ea typeface="Adobe 繁黑體 Std B" pitchFamily="34" charset="-128"/>
              </a:rPr>
              <a:t>～</a:t>
            </a:r>
            <a:r>
              <a:rPr lang="en-US" altLang="zh-CN" dirty="0"/>
              <a:t>20BH</a:t>
            </a:r>
            <a:r>
              <a:rPr lang="zh-CN" altLang="en-US" dirty="0"/>
              <a:t>。</a:t>
            </a:r>
          </a:p>
        </p:txBody>
      </p:sp>
      <p:sp>
        <p:nvSpPr>
          <p:cNvPr id="5" name="圆角矩形 4"/>
          <p:cNvSpPr/>
          <p:nvPr/>
        </p:nvSpPr>
        <p:spPr bwMode="auto">
          <a:xfrm>
            <a:off x="1259632" y="2204864"/>
            <a:ext cx="6840760" cy="3616309"/>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algn="l">
              <a:spcBef>
                <a:spcPct val="20000"/>
              </a:spcBef>
              <a:spcAft>
                <a:spcPct val="0"/>
              </a:spcAft>
              <a:buClrTx/>
              <a:buSzTx/>
              <a:buFontTx/>
              <a:buNone/>
            </a:pPr>
            <a:r>
              <a:rPr kumimoji="1" lang="en-US" altLang="zh-CN" b="0" dirty="0">
                <a:solidFill>
                  <a:srgbClr val="000099"/>
                </a:solidFill>
                <a:latin typeface="Arial" pitchFamily="34" charset="0"/>
                <a:ea typeface="幼圆" pitchFamily="49" charset="-122"/>
                <a:cs typeface="Arial" pitchFamily="34" charset="0"/>
              </a:rPr>
              <a:t>MOV	DX, 20BH                  ;</a:t>
            </a:r>
            <a:r>
              <a:rPr kumimoji="1" lang="zh-CN" altLang="en-US" b="0" dirty="0">
                <a:solidFill>
                  <a:srgbClr val="000099"/>
                </a:solidFill>
                <a:latin typeface="Arial" pitchFamily="34" charset="0"/>
                <a:ea typeface="幼圆" pitchFamily="49" charset="-122"/>
                <a:cs typeface="Arial" pitchFamily="34" charset="0"/>
              </a:rPr>
              <a:t>控口地址</a:t>
            </a:r>
          </a:p>
          <a:p>
            <a:pPr algn="l">
              <a:spcBef>
                <a:spcPct val="20000"/>
              </a:spcBef>
              <a:spcAft>
                <a:spcPct val="0"/>
              </a:spcAft>
              <a:buClrTx/>
              <a:buSzTx/>
              <a:buFontTx/>
              <a:buNone/>
            </a:pPr>
            <a:r>
              <a:rPr kumimoji="1" lang="en-US" altLang="zh-CN" b="0" dirty="0">
                <a:solidFill>
                  <a:srgbClr val="000099"/>
                </a:solidFill>
                <a:latin typeface="Arial" pitchFamily="34" charset="0"/>
                <a:ea typeface="幼圆" pitchFamily="49" charset="-122"/>
                <a:cs typeface="Arial" pitchFamily="34" charset="0"/>
              </a:rPr>
              <a:t>MOV	AL, </a:t>
            </a:r>
            <a:r>
              <a:rPr kumimoji="1" lang="en-US" altLang="zh-CN" b="0" dirty="0">
                <a:solidFill>
                  <a:srgbClr val="D60093"/>
                </a:solidFill>
                <a:latin typeface="Arial" pitchFamily="34" charset="0"/>
                <a:ea typeface="幼圆" pitchFamily="49" charset="-122"/>
                <a:cs typeface="Arial" pitchFamily="34" charset="0"/>
                <a:hlinkClick r:id="rId2" action="ppaction://hlinksldjump"/>
              </a:rPr>
              <a:t>1101 1000B</a:t>
            </a:r>
            <a:r>
              <a:rPr kumimoji="1" lang="en-US" altLang="zh-CN" b="0" dirty="0">
                <a:solidFill>
                  <a:srgbClr val="000099"/>
                </a:solidFill>
                <a:latin typeface="Arial" pitchFamily="34" charset="0"/>
                <a:ea typeface="幼圆" pitchFamily="49" charset="-122"/>
                <a:cs typeface="Arial" pitchFamily="34" charset="0"/>
              </a:rPr>
              <a:t>;</a:t>
            </a:r>
          </a:p>
          <a:p>
            <a:pPr algn="l">
              <a:spcBef>
                <a:spcPct val="20000"/>
              </a:spcBef>
              <a:spcAft>
                <a:spcPct val="0"/>
              </a:spcAft>
              <a:buClrTx/>
              <a:buSzTx/>
              <a:buFontTx/>
              <a:buNone/>
            </a:pPr>
            <a:r>
              <a:rPr kumimoji="1" lang="en-US" altLang="zh-CN" b="0" dirty="0">
                <a:solidFill>
                  <a:srgbClr val="000099"/>
                </a:solidFill>
                <a:latin typeface="Arial" pitchFamily="34" charset="0"/>
                <a:ea typeface="幼圆" pitchFamily="49" charset="-122"/>
                <a:cs typeface="Arial" pitchFamily="34" charset="0"/>
              </a:rPr>
              <a:t>OUT	DX,AL                       ;</a:t>
            </a:r>
            <a:r>
              <a:rPr kumimoji="1" lang="zh-CN" altLang="en-US" b="0" dirty="0">
                <a:solidFill>
                  <a:srgbClr val="000099"/>
                </a:solidFill>
                <a:latin typeface="Arial" pitchFamily="34" charset="0"/>
                <a:ea typeface="幼圆" pitchFamily="49" charset="-122"/>
                <a:cs typeface="Arial" pitchFamily="34" charset="0"/>
              </a:rPr>
              <a:t>输出读命令字</a:t>
            </a:r>
          </a:p>
          <a:p>
            <a:pPr algn="l">
              <a:spcBef>
                <a:spcPct val="20000"/>
              </a:spcBef>
              <a:spcAft>
                <a:spcPct val="0"/>
              </a:spcAft>
              <a:buClrTx/>
              <a:buSzTx/>
              <a:buFontTx/>
              <a:buNone/>
            </a:pPr>
            <a:r>
              <a:rPr kumimoji="1" lang="en-US" altLang="zh-CN" b="0" dirty="0">
                <a:solidFill>
                  <a:srgbClr val="000099"/>
                </a:solidFill>
                <a:latin typeface="Arial" pitchFamily="34" charset="0"/>
                <a:ea typeface="幼圆" pitchFamily="49" charset="-122"/>
                <a:cs typeface="Arial" pitchFamily="34" charset="0"/>
              </a:rPr>
              <a:t>MOV	DX,20AH                   ;2</a:t>
            </a:r>
            <a:r>
              <a:rPr kumimoji="1" lang="zh-CN" altLang="en-US" b="0" dirty="0">
                <a:solidFill>
                  <a:srgbClr val="000099"/>
                </a:solidFill>
                <a:latin typeface="Arial" pitchFamily="34" charset="0"/>
                <a:ea typeface="幼圆" pitchFamily="49" charset="-122"/>
                <a:cs typeface="Arial" pitchFamily="34" charset="0"/>
              </a:rPr>
              <a:t>号口地址</a:t>
            </a:r>
          </a:p>
          <a:p>
            <a:pPr algn="l">
              <a:spcBef>
                <a:spcPct val="20000"/>
              </a:spcBef>
              <a:spcAft>
                <a:spcPct val="0"/>
              </a:spcAft>
              <a:buClrTx/>
              <a:buSzTx/>
              <a:buFontTx/>
              <a:buNone/>
            </a:pPr>
            <a:r>
              <a:rPr kumimoji="1" lang="en-US" altLang="zh-CN" b="0" dirty="0">
                <a:solidFill>
                  <a:srgbClr val="000099"/>
                </a:solidFill>
                <a:latin typeface="Arial" pitchFamily="34" charset="0"/>
                <a:ea typeface="幼圆" pitchFamily="49" charset="-122"/>
                <a:cs typeface="Arial" pitchFamily="34" charset="0"/>
              </a:rPr>
              <a:t>IN	AL,DX                       ;</a:t>
            </a:r>
            <a:r>
              <a:rPr kumimoji="1" lang="zh-CN" altLang="en-US" b="0" dirty="0">
                <a:solidFill>
                  <a:srgbClr val="000099"/>
                </a:solidFill>
                <a:latin typeface="Arial" pitchFamily="34" charset="0"/>
                <a:ea typeface="幼圆" pitchFamily="49" charset="-122"/>
                <a:cs typeface="Arial" pitchFamily="34" charset="0"/>
              </a:rPr>
              <a:t>读出低8位</a:t>
            </a:r>
          </a:p>
          <a:p>
            <a:pPr algn="l">
              <a:spcBef>
                <a:spcPct val="20000"/>
              </a:spcBef>
              <a:spcAft>
                <a:spcPct val="0"/>
              </a:spcAft>
              <a:buClrTx/>
              <a:buSzTx/>
              <a:buFontTx/>
              <a:buNone/>
            </a:pPr>
            <a:r>
              <a:rPr kumimoji="1" lang="en-US" altLang="zh-CN" b="0" dirty="0">
                <a:solidFill>
                  <a:srgbClr val="000099"/>
                </a:solidFill>
                <a:latin typeface="Arial" pitchFamily="34" charset="0"/>
                <a:ea typeface="幼圆" pitchFamily="49" charset="-122"/>
                <a:cs typeface="Arial" pitchFamily="34" charset="0"/>
              </a:rPr>
              <a:t>MOV	BL,AL</a:t>
            </a:r>
          </a:p>
          <a:p>
            <a:pPr algn="l">
              <a:spcBef>
                <a:spcPct val="20000"/>
              </a:spcBef>
              <a:spcAft>
                <a:spcPct val="0"/>
              </a:spcAft>
              <a:buClrTx/>
              <a:buSzTx/>
              <a:buFontTx/>
              <a:buNone/>
            </a:pPr>
            <a:r>
              <a:rPr kumimoji="1" lang="en-US" altLang="zh-CN" b="0" dirty="0">
                <a:solidFill>
                  <a:srgbClr val="000099"/>
                </a:solidFill>
                <a:latin typeface="Arial" pitchFamily="34" charset="0"/>
                <a:ea typeface="幼圆" pitchFamily="49" charset="-122"/>
                <a:cs typeface="Arial" pitchFamily="34" charset="0"/>
              </a:rPr>
              <a:t>IN	AL,DX                        ;</a:t>
            </a:r>
            <a:r>
              <a:rPr kumimoji="1" lang="zh-CN" altLang="en-US" b="0" dirty="0">
                <a:solidFill>
                  <a:srgbClr val="000099"/>
                </a:solidFill>
                <a:latin typeface="Arial" pitchFamily="34" charset="0"/>
                <a:ea typeface="幼圆" pitchFamily="49" charset="-122"/>
                <a:cs typeface="Arial" pitchFamily="34" charset="0"/>
              </a:rPr>
              <a:t>读出高8位</a:t>
            </a:r>
          </a:p>
          <a:p>
            <a:pPr algn="l">
              <a:spcBef>
                <a:spcPct val="20000"/>
              </a:spcBef>
              <a:spcAft>
                <a:spcPct val="0"/>
              </a:spcAft>
              <a:buClrTx/>
              <a:buSzTx/>
              <a:buFontTx/>
              <a:buNone/>
            </a:pPr>
            <a:r>
              <a:rPr kumimoji="1" lang="en-US" altLang="zh-CN" b="0" dirty="0">
                <a:solidFill>
                  <a:srgbClr val="000099"/>
                </a:solidFill>
                <a:latin typeface="Arial" pitchFamily="34" charset="0"/>
                <a:ea typeface="幼圆" pitchFamily="49" charset="-122"/>
                <a:cs typeface="Arial" pitchFamily="34" charset="0"/>
              </a:rPr>
              <a:t>MOV	BH,AL</a:t>
            </a:r>
            <a:endParaRPr lang="zh-CN" altLang="en-US" b="0" dirty="0">
              <a:latin typeface="Arial" pitchFamily="34" charset="0"/>
              <a:ea typeface="幼圆" pitchFamily="49" charset="-122"/>
              <a:cs typeface="Arial"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body" idx="1"/>
          </p:nvPr>
        </p:nvSpPr>
        <p:spPr>
          <a:xfrm>
            <a:off x="467544" y="1027584"/>
            <a:ext cx="7920880" cy="457200"/>
          </a:xfrm>
        </p:spPr>
        <p:txBody>
          <a:bodyPr anchor="ctr"/>
          <a:lstStyle/>
          <a:p>
            <a:pPr algn="just"/>
            <a:r>
              <a:rPr lang="en-US" altLang="zh-CN" dirty="0" smtClean="0">
                <a:solidFill>
                  <a:srgbClr val="FF0000"/>
                </a:solidFill>
              </a:rPr>
              <a:t>4. </a:t>
            </a:r>
            <a:r>
              <a:rPr lang="zh-CN" altLang="en-US" dirty="0" smtClean="0">
                <a:solidFill>
                  <a:srgbClr val="FF0000"/>
                </a:solidFill>
              </a:rPr>
              <a:t>8254</a:t>
            </a:r>
            <a:r>
              <a:rPr lang="zh-CN" altLang="en-US" dirty="0">
                <a:solidFill>
                  <a:srgbClr val="FF0000"/>
                </a:solidFill>
              </a:rPr>
              <a:t>的状态字</a:t>
            </a:r>
          </a:p>
        </p:txBody>
      </p:sp>
      <p:sp>
        <p:nvSpPr>
          <p:cNvPr id="1451012" name="Text Box 4"/>
          <p:cNvSpPr txBox="1">
            <a:spLocks noChangeArrowheads="1"/>
          </p:cNvSpPr>
          <p:nvPr/>
        </p:nvSpPr>
        <p:spPr bwMode="auto">
          <a:xfrm>
            <a:off x="539552" y="2636912"/>
            <a:ext cx="8134351" cy="30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ts val="1200"/>
              </a:spcBef>
              <a:spcAft>
                <a:spcPts val="0"/>
              </a:spcAft>
            </a:pPr>
            <a:r>
              <a:rPr lang="en-US" altLang="zh-CN" b="0" dirty="0" smtClean="0">
                <a:solidFill>
                  <a:srgbClr val="0000CC"/>
                </a:solidFill>
                <a:latin typeface="Arial" pitchFamily="34" charset="0"/>
                <a:ea typeface="幼圆" pitchFamily="49" charset="-122"/>
                <a:cs typeface="Arial" pitchFamily="34" charset="0"/>
              </a:rPr>
              <a:t>OUTPUT</a:t>
            </a:r>
            <a:r>
              <a:rPr lang="zh-CN" altLang="en-US" b="0" dirty="0" smtClean="0">
                <a:solidFill>
                  <a:srgbClr val="0000CC"/>
                </a:solidFill>
                <a:latin typeface="Arial" pitchFamily="34" charset="0"/>
                <a:ea typeface="幼圆" pitchFamily="49" charset="-122"/>
                <a:cs typeface="Arial" pitchFamily="34" charset="0"/>
              </a:rPr>
              <a:t>即</a:t>
            </a:r>
            <a:r>
              <a:rPr lang="en-US" altLang="zh-CN" b="0" dirty="0" smtClean="0">
                <a:solidFill>
                  <a:srgbClr val="0000CC"/>
                </a:solidFill>
                <a:latin typeface="Arial" pitchFamily="34" charset="0"/>
                <a:ea typeface="幼圆" pitchFamily="49" charset="-122"/>
                <a:cs typeface="Arial" pitchFamily="34" charset="0"/>
              </a:rPr>
              <a:t>D</a:t>
            </a:r>
            <a:r>
              <a:rPr lang="en-US" altLang="zh-CN" b="0" baseline="-25000" dirty="0" smtClean="0">
                <a:solidFill>
                  <a:srgbClr val="0000CC"/>
                </a:solidFill>
                <a:latin typeface="Arial" pitchFamily="34" charset="0"/>
                <a:ea typeface="幼圆" pitchFamily="49" charset="-122"/>
                <a:cs typeface="Arial" pitchFamily="34" charset="0"/>
              </a:rPr>
              <a:t>7</a:t>
            </a:r>
            <a:r>
              <a:rPr lang="zh-CN" altLang="en-US" b="0" dirty="0" smtClean="0">
                <a:solidFill>
                  <a:srgbClr val="0000CC"/>
                </a:solidFill>
                <a:latin typeface="Arial" pitchFamily="34" charset="0"/>
                <a:ea typeface="幼圆" pitchFamily="49" charset="-122"/>
                <a:cs typeface="Arial" pitchFamily="34" charset="0"/>
              </a:rPr>
              <a:t>位</a:t>
            </a:r>
            <a:r>
              <a:rPr lang="zh-CN" altLang="en-US" b="0" dirty="0">
                <a:solidFill>
                  <a:srgbClr val="0000CC"/>
                </a:solidFill>
                <a:latin typeface="Arial" pitchFamily="34" charset="0"/>
                <a:ea typeface="幼圆" pitchFamily="49" charset="-122"/>
                <a:cs typeface="Arial" pitchFamily="34" charset="0"/>
              </a:rPr>
              <a:t>，</a:t>
            </a:r>
            <a:r>
              <a:rPr lang="zh-CN" altLang="en-US" b="0" dirty="0" smtClean="0">
                <a:solidFill>
                  <a:srgbClr val="0000CC"/>
                </a:solidFill>
                <a:latin typeface="Arial" pitchFamily="34" charset="0"/>
                <a:ea typeface="幼圆" pitchFamily="49" charset="-122"/>
                <a:cs typeface="Arial" pitchFamily="34" charset="0"/>
              </a:rPr>
              <a:t>表示</a:t>
            </a:r>
            <a:r>
              <a:rPr lang="en-US" altLang="zh-CN" b="0" dirty="0" smtClean="0">
                <a:solidFill>
                  <a:srgbClr val="0000CC"/>
                </a:solidFill>
                <a:latin typeface="Arial" pitchFamily="34" charset="0"/>
                <a:ea typeface="幼圆" pitchFamily="49" charset="-122"/>
                <a:cs typeface="Arial" pitchFamily="34" charset="0"/>
              </a:rPr>
              <a:t>OUT</a:t>
            </a:r>
            <a:r>
              <a:rPr lang="zh-CN" altLang="en-US" b="0" dirty="0">
                <a:solidFill>
                  <a:srgbClr val="0000CC"/>
                </a:solidFill>
                <a:latin typeface="Arial" pitchFamily="34" charset="0"/>
                <a:ea typeface="幼圆" pitchFamily="49" charset="-122"/>
                <a:cs typeface="Arial" pitchFamily="34" charset="0"/>
              </a:rPr>
              <a:t>引脚的输出状态，</a:t>
            </a:r>
            <a:r>
              <a:rPr lang="en-US" altLang="zh-CN" b="0" dirty="0" smtClean="0">
                <a:solidFill>
                  <a:srgbClr val="0000CC"/>
                </a:solidFill>
                <a:latin typeface="Arial" pitchFamily="34" charset="0"/>
                <a:ea typeface="幼圆" pitchFamily="49" charset="-122"/>
                <a:cs typeface="Arial" pitchFamily="34" charset="0"/>
              </a:rPr>
              <a:t>D</a:t>
            </a:r>
            <a:r>
              <a:rPr lang="en-US" altLang="zh-CN" b="0" baseline="-25000" dirty="0" smtClean="0">
                <a:solidFill>
                  <a:srgbClr val="0000CC"/>
                </a:solidFill>
                <a:latin typeface="Arial" pitchFamily="34" charset="0"/>
                <a:ea typeface="幼圆" pitchFamily="49" charset="-122"/>
                <a:cs typeface="Arial" pitchFamily="34" charset="0"/>
              </a:rPr>
              <a:t>7</a:t>
            </a:r>
            <a:r>
              <a:rPr lang="en-US" altLang="zh-CN" b="0" dirty="0" smtClean="0">
                <a:solidFill>
                  <a:srgbClr val="0000CC"/>
                </a:solidFill>
                <a:latin typeface="Arial" pitchFamily="34" charset="0"/>
                <a:ea typeface="幼圆" pitchFamily="49" charset="-122"/>
                <a:cs typeface="Arial" pitchFamily="34" charset="0"/>
              </a:rPr>
              <a:t>=1</a:t>
            </a:r>
            <a:r>
              <a:rPr lang="zh-CN" altLang="en-US" b="0" dirty="0">
                <a:solidFill>
                  <a:srgbClr val="0000CC"/>
                </a:solidFill>
                <a:latin typeface="Arial" pitchFamily="34" charset="0"/>
                <a:ea typeface="幼圆" pitchFamily="49" charset="-122"/>
                <a:cs typeface="Arial" pitchFamily="34" charset="0"/>
              </a:rPr>
              <a:t>表示</a:t>
            </a:r>
            <a:r>
              <a:rPr lang="en-US" altLang="zh-CN" b="0" dirty="0">
                <a:solidFill>
                  <a:srgbClr val="0000CC"/>
                </a:solidFill>
                <a:latin typeface="Arial" pitchFamily="34" charset="0"/>
                <a:ea typeface="幼圆" pitchFamily="49" charset="-122"/>
                <a:cs typeface="Arial" pitchFamily="34" charset="0"/>
              </a:rPr>
              <a:t>OUT</a:t>
            </a:r>
            <a:r>
              <a:rPr lang="zh-CN" altLang="en-US" b="0" dirty="0">
                <a:solidFill>
                  <a:srgbClr val="0000CC"/>
                </a:solidFill>
                <a:latin typeface="Arial" pitchFamily="34" charset="0"/>
                <a:ea typeface="幼圆" pitchFamily="49" charset="-122"/>
                <a:cs typeface="Arial" pitchFamily="34" charset="0"/>
              </a:rPr>
              <a:t>端当前输出高电平，</a:t>
            </a:r>
            <a:r>
              <a:rPr lang="en-US" altLang="zh-CN" b="0" dirty="0">
                <a:solidFill>
                  <a:srgbClr val="0000CC"/>
                </a:solidFill>
                <a:latin typeface="Arial" pitchFamily="34" charset="0"/>
                <a:ea typeface="幼圆" pitchFamily="49" charset="-122"/>
                <a:cs typeface="Arial" pitchFamily="34" charset="0"/>
              </a:rPr>
              <a:t>D</a:t>
            </a:r>
            <a:r>
              <a:rPr lang="en-US" altLang="zh-CN" b="0" baseline="-25000" dirty="0">
                <a:solidFill>
                  <a:srgbClr val="0000CC"/>
                </a:solidFill>
                <a:latin typeface="Arial" pitchFamily="34" charset="0"/>
                <a:ea typeface="幼圆" pitchFamily="49" charset="-122"/>
                <a:cs typeface="Arial" pitchFamily="34" charset="0"/>
              </a:rPr>
              <a:t>7</a:t>
            </a:r>
            <a:r>
              <a:rPr lang="en-US" altLang="zh-CN" b="0" dirty="0">
                <a:solidFill>
                  <a:srgbClr val="0000CC"/>
                </a:solidFill>
                <a:latin typeface="Arial" pitchFamily="34" charset="0"/>
                <a:ea typeface="幼圆" pitchFamily="49" charset="-122"/>
                <a:cs typeface="Arial" pitchFamily="34" charset="0"/>
              </a:rPr>
              <a:t>=0</a:t>
            </a:r>
            <a:r>
              <a:rPr lang="zh-CN" altLang="en-US" b="0" dirty="0">
                <a:solidFill>
                  <a:srgbClr val="0000CC"/>
                </a:solidFill>
                <a:latin typeface="Arial" pitchFamily="34" charset="0"/>
                <a:ea typeface="幼圆" pitchFamily="49" charset="-122"/>
                <a:cs typeface="Arial" pitchFamily="34" charset="0"/>
              </a:rPr>
              <a:t>表示</a:t>
            </a:r>
            <a:r>
              <a:rPr lang="en-US" altLang="zh-CN" b="0" dirty="0">
                <a:solidFill>
                  <a:srgbClr val="0000CC"/>
                </a:solidFill>
                <a:latin typeface="Arial" pitchFamily="34" charset="0"/>
                <a:ea typeface="幼圆" pitchFamily="49" charset="-122"/>
                <a:cs typeface="Arial" pitchFamily="34" charset="0"/>
              </a:rPr>
              <a:t>OUT</a:t>
            </a:r>
            <a:r>
              <a:rPr lang="zh-CN" altLang="en-US" b="0" dirty="0">
                <a:solidFill>
                  <a:srgbClr val="0000CC"/>
                </a:solidFill>
                <a:latin typeface="Arial" pitchFamily="34" charset="0"/>
                <a:ea typeface="幼圆" pitchFamily="49" charset="-122"/>
                <a:cs typeface="Arial" pitchFamily="34" charset="0"/>
              </a:rPr>
              <a:t>端当前输出低电平；</a:t>
            </a:r>
          </a:p>
          <a:p>
            <a:pPr algn="just">
              <a:lnSpc>
                <a:spcPct val="120000"/>
              </a:lnSpc>
              <a:spcBef>
                <a:spcPts val="1200"/>
              </a:spcBef>
              <a:spcAft>
                <a:spcPts val="0"/>
              </a:spcAft>
            </a:pPr>
            <a:r>
              <a:rPr lang="en-US" altLang="zh-CN" b="0" dirty="0" smtClean="0">
                <a:solidFill>
                  <a:srgbClr val="0000CC"/>
                </a:solidFill>
                <a:latin typeface="Arial" pitchFamily="34" charset="0"/>
                <a:ea typeface="幼圆" pitchFamily="49" charset="-122"/>
                <a:cs typeface="Arial" pitchFamily="34" charset="0"/>
              </a:rPr>
              <a:t>NULL COUNT</a:t>
            </a:r>
            <a:r>
              <a:rPr lang="zh-CN" altLang="en-US" b="0" dirty="0" smtClean="0">
                <a:solidFill>
                  <a:srgbClr val="0000CC"/>
                </a:solidFill>
                <a:latin typeface="Arial" pitchFamily="34" charset="0"/>
                <a:ea typeface="幼圆" pitchFamily="49" charset="-122"/>
                <a:cs typeface="Arial" pitchFamily="34" charset="0"/>
              </a:rPr>
              <a:t>，</a:t>
            </a:r>
            <a:r>
              <a:rPr lang="en-US" altLang="zh-CN" b="0" dirty="0" smtClean="0">
                <a:solidFill>
                  <a:srgbClr val="0000CC"/>
                </a:solidFill>
                <a:latin typeface="Arial" pitchFamily="34" charset="0"/>
                <a:ea typeface="幼圆" pitchFamily="49" charset="-122"/>
                <a:cs typeface="Arial" pitchFamily="34" charset="0"/>
              </a:rPr>
              <a:t>D</a:t>
            </a:r>
            <a:r>
              <a:rPr lang="en-US" altLang="zh-CN" b="0" baseline="-25000" dirty="0" smtClean="0">
                <a:solidFill>
                  <a:srgbClr val="0000CC"/>
                </a:solidFill>
                <a:latin typeface="Arial" pitchFamily="34" charset="0"/>
                <a:ea typeface="幼圆" pitchFamily="49" charset="-122"/>
                <a:cs typeface="Arial" pitchFamily="34" charset="0"/>
              </a:rPr>
              <a:t>6</a:t>
            </a:r>
            <a:r>
              <a:rPr lang="zh-CN" altLang="en-US" b="0" dirty="0" smtClean="0">
                <a:solidFill>
                  <a:srgbClr val="0000CC"/>
                </a:solidFill>
                <a:latin typeface="Arial" pitchFamily="34" charset="0"/>
                <a:ea typeface="幼圆" pitchFamily="49" charset="-122"/>
                <a:cs typeface="Arial" pitchFamily="34" charset="0"/>
              </a:rPr>
              <a:t>位，表示</a:t>
            </a:r>
            <a:r>
              <a:rPr lang="zh-CN" altLang="en-US" b="0" dirty="0">
                <a:solidFill>
                  <a:srgbClr val="0000CC"/>
                </a:solidFill>
                <a:latin typeface="Arial" pitchFamily="34" charset="0"/>
                <a:ea typeface="幼圆" pitchFamily="49" charset="-122"/>
                <a:cs typeface="Arial" pitchFamily="34" charset="0"/>
              </a:rPr>
              <a:t>是否已经装入计数初值，</a:t>
            </a:r>
            <a:r>
              <a:rPr lang="en-US" altLang="zh-CN" b="0" dirty="0">
                <a:solidFill>
                  <a:srgbClr val="0000CC"/>
                </a:solidFill>
                <a:latin typeface="Arial" pitchFamily="34" charset="0"/>
                <a:ea typeface="幼圆" pitchFamily="49" charset="-122"/>
                <a:cs typeface="Arial" pitchFamily="34" charset="0"/>
              </a:rPr>
              <a:t>D</a:t>
            </a:r>
            <a:r>
              <a:rPr lang="en-US" altLang="zh-CN" b="0" baseline="-25000" dirty="0">
                <a:solidFill>
                  <a:srgbClr val="0000CC"/>
                </a:solidFill>
                <a:latin typeface="Arial" pitchFamily="34" charset="0"/>
                <a:ea typeface="幼圆" pitchFamily="49" charset="-122"/>
                <a:cs typeface="Arial" pitchFamily="34" charset="0"/>
              </a:rPr>
              <a:t>6</a:t>
            </a:r>
            <a:r>
              <a:rPr lang="en-US" altLang="zh-CN" b="0" dirty="0">
                <a:solidFill>
                  <a:srgbClr val="0000CC"/>
                </a:solidFill>
                <a:latin typeface="Arial" pitchFamily="34" charset="0"/>
                <a:ea typeface="幼圆" pitchFamily="49" charset="-122"/>
                <a:cs typeface="Arial" pitchFamily="34" charset="0"/>
              </a:rPr>
              <a:t>=0，</a:t>
            </a:r>
            <a:r>
              <a:rPr lang="zh-CN" altLang="en-US" b="0" dirty="0">
                <a:solidFill>
                  <a:srgbClr val="0000CC"/>
                </a:solidFill>
                <a:latin typeface="Arial" pitchFamily="34" charset="0"/>
                <a:ea typeface="幼圆" pitchFamily="49" charset="-122"/>
                <a:cs typeface="Arial" pitchFamily="34" charset="0"/>
              </a:rPr>
              <a:t>代表已装入初值，读取的计数值有效；</a:t>
            </a:r>
          </a:p>
          <a:p>
            <a:pPr algn="just">
              <a:lnSpc>
                <a:spcPct val="120000"/>
              </a:lnSpc>
              <a:spcBef>
                <a:spcPts val="1200"/>
              </a:spcBef>
              <a:spcAft>
                <a:spcPts val="0"/>
              </a:spcAft>
            </a:pPr>
            <a:r>
              <a:rPr lang="en-US" altLang="zh-CN" b="0" dirty="0">
                <a:solidFill>
                  <a:srgbClr val="0000CC"/>
                </a:solidFill>
                <a:latin typeface="Arial" pitchFamily="34" charset="0"/>
                <a:ea typeface="幼圆" pitchFamily="49" charset="-122"/>
                <a:cs typeface="Arial" pitchFamily="34" charset="0"/>
              </a:rPr>
              <a:t>D</a:t>
            </a:r>
            <a:r>
              <a:rPr lang="en-US" altLang="zh-CN" b="0" baseline="-25000" dirty="0">
                <a:solidFill>
                  <a:srgbClr val="0000CC"/>
                </a:solidFill>
                <a:latin typeface="Arial" pitchFamily="34" charset="0"/>
                <a:ea typeface="幼圆" pitchFamily="49" charset="-122"/>
                <a:cs typeface="Arial" pitchFamily="34" charset="0"/>
              </a:rPr>
              <a:t>5</a:t>
            </a:r>
            <a:r>
              <a:rPr lang="en-US" altLang="zh-CN" b="0" dirty="0">
                <a:solidFill>
                  <a:srgbClr val="0000CC"/>
                </a:solidFill>
                <a:latin typeface="Arial" pitchFamily="34" charset="0"/>
                <a:ea typeface="幼圆" pitchFamily="49" charset="-122"/>
                <a:cs typeface="Arial" pitchFamily="34" charset="0"/>
              </a:rPr>
              <a:t> </a:t>
            </a:r>
            <a:r>
              <a:rPr lang="en-US" altLang="zh-CN" b="0" dirty="0" smtClean="0">
                <a:solidFill>
                  <a:srgbClr val="0000CC"/>
                </a:solidFill>
                <a:latin typeface="Arial" pitchFamily="34" charset="0"/>
                <a:ea typeface="幼圆" pitchFamily="49" charset="-122"/>
                <a:cs typeface="Arial" pitchFamily="34" charset="0"/>
              </a:rPr>
              <a:t>~ D</a:t>
            </a:r>
            <a:r>
              <a:rPr lang="en-US" altLang="zh-CN" b="0" baseline="-25000" dirty="0">
                <a:solidFill>
                  <a:srgbClr val="0000CC"/>
                </a:solidFill>
                <a:latin typeface="Arial" pitchFamily="34" charset="0"/>
                <a:ea typeface="幼圆" pitchFamily="49" charset="-122"/>
                <a:cs typeface="Arial" pitchFamily="34" charset="0"/>
              </a:rPr>
              <a:t>0</a:t>
            </a:r>
            <a:r>
              <a:rPr lang="zh-CN" altLang="en-US" b="0" dirty="0">
                <a:solidFill>
                  <a:srgbClr val="0000CC"/>
                </a:solidFill>
                <a:latin typeface="Arial" pitchFamily="34" charset="0"/>
                <a:ea typeface="幼圆" pitchFamily="49" charset="-122"/>
                <a:cs typeface="Arial" pitchFamily="34" charset="0"/>
              </a:rPr>
              <a:t>各位是由方式控制字确定的，与方式控制字的对应位相同。</a:t>
            </a:r>
          </a:p>
        </p:txBody>
      </p:sp>
      <p:sp>
        <p:nvSpPr>
          <p:cNvPr id="1451013" name="Rectangle 5"/>
          <p:cNvSpPr>
            <a:spLocks noGrp="1" noChangeArrowheads="1"/>
          </p:cNvSpPr>
          <p:nvPr>
            <p:ph type="title"/>
          </p:nvPr>
        </p:nvSpPr>
        <p:spPr>
          <a:noFill/>
          <a:ln/>
        </p:spPr>
        <p:txBody>
          <a:bodyPr/>
          <a:lstStyle/>
          <a:p>
            <a:r>
              <a:rPr lang="en-US" altLang="zh-CN" dirty="0"/>
              <a:t>8.1.3</a:t>
            </a:r>
            <a:r>
              <a:rPr lang="zh-CN" altLang="en-US" dirty="0" smtClean="0"/>
              <a:t>  </a:t>
            </a:r>
            <a:r>
              <a:rPr lang="zh-CN" altLang="en-US" dirty="0"/>
              <a:t>8254的编程</a:t>
            </a:r>
          </a:p>
        </p:txBody>
      </p:sp>
      <p:graphicFrame>
        <p:nvGraphicFramePr>
          <p:cNvPr id="2" name="表格 1"/>
          <p:cNvGraphicFramePr>
            <a:graphicFrameLocks noGrp="1"/>
          </p:cNvGraphicFramePr>
          <p:nvPr>
            <p:extLst>
              <p:ext uri="{D42A27DB-BD31-4B8C-83A1-F6EECF244321}">
                <p14:modId xmlns:p14="http://schemas.microsoft.com/office/powerpoint/2010/main" val="1964534492"/>
              </p:ext>
            </p:extLst>
          </p:nvPr>
        </p:nvGraphicFramePr>
        <p:xfrm>
          <a:off x="1187624" y="1945273"/>
          <a:ext cx="6840760" cy="514856"/>
        </p:xfrm>
        <a:graphic>
          <a:graphicData uri="http://schemas.openxmlformats.org/drawingml/2006/table">
            <a:tbl>
              <a:tblPr firstRow="1" bandRow="1">
                <a:tableStyleId>{5C22544A-7EE6-4342-B048-85BDC9FD1C3A}</a:tableStyleId>
              </a:tblPr>
              <a:tblGrid>
                <a:gridCol w="1152128"/>
                <a:gridCol w="1800200"/>
                <a:gridCol w="720080"/>
                <a:gridCol w="720080"/>
                <a:gridCol w="576064"/>
                <a:gridCol w="576064"/>
                <a:gridCol w="576064"/>
                <a:gridCol w="720080"/>
              </a:tblGrid>
              <a:tr h="514856">
                <a:tc>
                  <a:txBody>
                    <a:bodyPr/>
                    <a:lstStyle/>
                    <a:p>
                      <a:pPr algn="ctr"/>
                      <a:r>
                        <a:rPr lang="en-US" altLang="zh-CN" b="0" dirty="0" smtClean="0">
                          <a:solidFill>
                            <a:srgbClr val="0000CC"/>
                          </a:solidFill>
                        </a:rPr>
                        <a:t>OUTPUT</a:t>
                      </a: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b="0" dirty="0" smtClean="0">
                          <a:solidFill>
                            <a:srgbClr val="0000CC"/>
                          </a:solidFill>
                        </a:rPr>
                        <a:t>NULL COUNT</a:t>
                      </a:r>
                      <a:endParaRPr lang="zh-CN" altLang="en-US" b="0" dirty="0">
                        <a:solidFill>
                          <a:srgbClr val="0000CC"/>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b="0" dirty="0" smtClean="0">
                          <a:solidFill>
                            <a:srgbClr val="0000CC"/>
                          </a:solidFill>
                        </a:rPr>
                        <a:t>RW1</a:t>
                      </a:r>
                      <a:endParaRPr lang="zh-CN" altLang="en-US" b="0" dirty="0">
                        <a:solidFill>
                          <a:srgbClr val="0000CC"/>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b="0" dirty="0" smtClean="0">
                          <a:solidFill>
                            <a:srgbClr val="0000CC"/>
                          </a:solidFill>
                        </a:rPr>
                        <a:t>RW0</a:t>
                      </a:r>
                      <a:endParaRPr lang="zh-CN" altLang="en-US" b="0" dirty="0">
                        <a:solidFill>
                          <a:srgbClr val="0000CC"/>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b="0" dirty="0" smtClean="0">
                          <a:solidFill>
                            <a:srgbClr val="0000CC"/>
                          </a:solidFill>
                        </a:rPr>
                        <a:t>M2</a:t>
                      </a:r>
                      <a:endParaRPr lang="zh-CN" altLang="en-US" b="0" dirty="0">
                        <a:solidFill>
                          <a:srgbClr val="0000CC"/>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b="0" dirty="0" smtClean="0">
                          <a:solidFill>
                            <a:srgbClr val="0000CC"/>
                          </a:solidFill>
                        </a:rPr>
                        <a:t>M1</a:t>
                      </a:r>
                      <a:endParaRPr lang="zh-CN" altLang="en-US" b="0" dirty="0">
                        <a:solidFill>
                          <a:srgbClr val="0000CC"/>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b="0" dirty="0" smtClean="0">
                          <a:solidFill>
                            <a:srgbClr val="0000CC"/>
                          </a:solidFill>
                        </a:rPr>
                        <a:t>M0</a:t>
                      </a:r>
                      <a:endParaRPr lang="zh-CN" altLang="en-US" b="0" dirty="0">
                        <a:solidFill>
                          <a:srgbClr val="0000CC"/>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c>
                  <a:txBody>
                    <a:bodyPr/>
                    <a:lstStyle/>
                    <a:p>
                      <a:pPr algn="ctr"/>
                      <a:r>
                        <a:rPr lang="en-US" altLang="zh-CN" b="0" dirty="0" smtClean="0">
                          <a:solidFill>
                            <a:srgbClr val="0000CC"/>
                          </a:solidFill>
                        </a:rPr>
                        <a:t>BCD</a:t>
                      </a:r>
                      <a:endParaRPr lang="zh-CN" altLang="en-US" b="0" dirty="0">
                        <a:solidFill>
                          <a:srgbClr val="0000CC"/>
                        </a:solidFill>
                      </a:endParaRPr>
                    </a:p>
                  </a:txBody>
                  <a:tcPr anchor="ctr">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382285014"/>
              </p:ext>
            </p:extLst>
          </p:nvPr>
        </p:nvGraphicFramePr>
        <p:xfrm>
          <a:off x="1187624" y="1494175"/>
          <a:ext cx="6840760" cy="514856"/>
        </p:xfrm>
        <a:graphic>
          <a:graphicData uri="http://schemas.openxmlformats.org/drawingml/2006/table">
            <a:tbl>
              <a:tblPr firstRow="1" bandRow="1">
                <a:tableStyleId>{5C22544A-7EE6-4342-B048-85BDC9FD1C3A}</a:tableStyleId>
              </a:tblPr>
              <a:tblGrid>
                <a:gridCol w="1152128"/>
                <a:gridCol w="1800200"/>
                <a:gridCol w="720080"/>
                <a:gridCol w="720080"/>
                <a:gridCol w="576064"/>
                <a:gridCol w="576064"/>
                <a:gridCol w="576064"/>
                <a:gridCol w="720080"/>
              </a:tblGrid>
              <a:tr h="514856">
                <a:tc>
                  <a:txBody>
                    <a:bodyPr/>
                    <a:lstStyle/>
                    <a:p>
                      <a:pPr algn="ctr"/>
                      <a:r>
                        <a:rPr lang="en-US" altLang="zh-CN" b="0" dirty="0" smtClean="0">
                          <a:solidFill>
                            <a:srgbClr val="0000CC"/>
                          </a:solidFill>
                        </a:rPr>
                        <a:t>D7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rgbClr val="0000CC"/>
                          </a:solidFill>
                        </a:rPr>
                        <a:t>D6</a:t>
                      </a:r>
                      <a:endParaRPr lang="zh-CN" altLang="en-US" b="0" dirty="0">
                        <a:solidFill>
                          <a:srgbClr val="0000CC"/>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rgbClr val="0000CC"/>
                          </a:solidFill>
                        </a:rPr>
                        <a:t>D5</a:t>
                      </a:r>
                      <a:endParaRPr lang="zh-CN" altLang="en-US" b="0" dirty="0">
                        <a:solidFill>
                          <a:srgbClr val="0000CC"/>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rgbClr val="0000CC"/>
                          </a:solidFill>
                        </a:rPr>
                        <a:t>D4</a:t>
                      </a:r>
                      <a:endParaRPr lang="zh-CN" altLang="en-US" b="0" dirty="0">
                        <a:solidFill>
                          <a:srgbClr val="0000CC"/>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rgbClr val="0000CC"/>
                          </a:solidFill>
                        </a:rPr>
                        <a:t>D3</a:t>
                      </a:r>
                      <a:endParaRPr lang="zh-CN" altLang="en-US" b="0" dirty="0">
                        <a:solidFill>
                          <a:srgbClr val="0000CC"/>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rgbClr val="0000CC"/>
                          </a:solidFill>
                        </a:rPr>
                        <a:t>D2</a:t>
                      </a:r>
                      <a:endParaRPr lang="zh-CN" altLang="en-US" b="0" dirty="0">
                        <a:solidFill>
                          <a:srgbClr val="0000CC"/>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rgbClr val="0000CC"/>
                          </a:solidFill>
                        </a:rPr>
                        <a:t>D1</a:t>
                      </a:r>
                      <a:endParaRPr lang="zh-CN" altLang="en-US" b="0" dirty="0">
                        <a:solidFill>
                          <a:srgbClr val="0000CC"/>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rgbClr val="0000CC"/>
                          </a:solidFill>
                        </a:rPr>
                        <a:t>D0</a:t>
                      </a:r>
                      <a:endParaRPr lang="zh-CN" altLang="en-US" b="0" dirty="0">
                        <a:solidFill>
                          <a:srgbClr val="0000CC"/>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51012">
                                            <p:txEl>
                                              <p:pRg st="0" end="0"/>
                                            </p:txEl>
                                          </p:spTgt>
                                        </p:tgtEl>
                                        <p:attrNameLst>
                                          <p:attrName>style.visibility</p:attrName>
                                        </p:attrNameLst>
                                      </p:cBhvr>
                                      <p:to>
                                        <p:strVal val="visible"/>
                                      </p:to>
                                    </p:set>
                                    <p:animEffect transition="in" filter="randombar(horizontal)">
                                      <p:cBhvr>
                                        <p:cTn id="7" dur="500"/>
                                        <p:tgtEl>
                                          <p:spTgt spid="14510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51012">
                                            <p:txEl>
                                              <p:pRg st="1" end="1"/>
                                            </p:txEl>
                                          </p:spTgt>
                                        </p:tgtEl>
                                        <p:attrNameLst>
                                          <p:attrName>style.visibility</p:attrName>
                                        </p:attrNameLst>
                                      </p:cBhvr>
                                      <p:to>
                                        <p:strVal val="visible"/>
                                      </p:to>
                                    </p:set>
                                    <p:animEffect transition="in" filter="randombar(horizontal)">
                                      <p:cBhvr>
                                        <p:cTn id="12" dur="500"/>
                                        <p:tgtEl>
                                          <p:spTgt spid="14510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51012">
                                            <p:txEl>
                                              <p:pRg st="2" end="2"/>
                                            </p:txEl>
                                          </p:spTgt>
                                        </p:tgtEl>
                                        <p:attrNameLst>
                                          <p:attrName>style.visibility</p:attrName>
                                        </p:attrNameLst>
                                      </p:cBhvr>
                                      <p:to>
                                        <p:strVal val="visible"/>
                                      </p:to>
                                    </p:set>
                                    <p:animEffect transition="in" filter="randombar(horizontal)">
                                      <p:cBhvr>
                                        <p:cTn id="17" dur="500"/>
                                        <p:tgtEl>
                                          <p:spTgt spid="14510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accent2"/>
                </a:solidFill>
                <a:prstDash val="solid"/>
                <a:miter lim="800000"/>
                <a:headEnd/>
                <a:tailEnd/>
              </a14:hiddenLine>
            </a:ext>
          </a:extLst>
        </p:spPr>
        <p:txBody>
          <a:bodyPr/>
          <a:lstStyle/>
          <a:p>
            <a:r>
              <a:rPr lang="en-US" altLang="zh-CN" dirty="0" smtClean="0"/>
              <a:t>8.2</a:t>
            </a:r>
            <a:r>
              <a:rPr lang="zh-CN" altLang="en-US" dirty="0" smtClean="0"/>
              <a:t>  </a:t>
            </a:r>
            <a:r>
              <a:rPr lang="zh-CN" altLang="en-US" dirty="0"/>
              <a:t>8254/8253在 </a:t>
            </a:r>
            <a:r>
              <a:rPr lang="en-US" altLang="zh-CN" dirty="0"/>
              <a:t>PC</a:t>
            </a:r>
            <a:r>
              <a:rPr lang="zh-CN" altLang="zh-CN" dirty="0"/>
              <a:t>机中</a:t>
            </a:r>
            <a:r>
              <a:rPr lang="zh-CN" altLang="en-US" dirty="0"/>
              <a:t>的应用</a:t>
            </a:r>
          </a:p>
        </p:txBody>
      </p:sp>
      <p:grpSp>
        <p:nvGrpSpPr>
          <p:cNvPr id="1538054" name="Group 6"/>
          <p:cNvGrpSpPr>
            <a:grpSpLocks/>
          </p:cNvGrpSpPr>
          <p:nvPr/>
        </p:nvGrpSpPr>
        <p:grpSpPr bwMode="auto">
          <a:xfrm>
            <a:off x="838200" y="1052513"/>
            <a:ext cx="7702550" cy="4648200"/>
            <a:chOff x="528" y="912"/>
            <a:chExt cx="4852" cy="2928"/>
          </a:xfrm>
        </p:grpSpPr>
        <p:pic>
          <p:nvPicPr>
            <p:cNvPr id="1538052" name="Picture 4" descr="图6。14PC系列机定时系统结构框图.t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28" y="912"/>
              <a:ext cx="4852" cy="2928"/>
            </a:xfrm>
            <a:prstGeom prst="rect">
              <a:avLst/>
            </a:prstGeom>
            <a:noFill/>
            <a:ln w="76200" cmpd="tri">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38053" name="Rectangle 5"/>
            <p:cNvSpPr>
              <a:spLocks noChangeArrowheads="1"/>
            </p:cNvSpPr>
            <p:nvPr/>
          </p:nvSpPr>
          <p:spPr bwMode="auto">
            <a:xfrm>
              <a:off x="528" y="912"/>
              <a:ext cx="4848" cy="2928"/>
            </a:xfrm>
            <a:prstGeom prst="rect">
              <a:avLst/>
            </a:prstGeom>
            <a:noFill/>
            <a:ln w="76200" cmpd="tri">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sp>
        <p:nvSpPr>
          <p:cNvPr id="1538055" name="Text Box 7"/>
          <p:cNvSpPr txBox="1">
            <a:spLocks noChangeArrowheads="1"/>
          </p:cNvSpPr>
          <p:nvPr/>
        </p:nvSpPr>
        <p:spPr bwMode="auto">
          <a:xfrm>
            <a:off x="7277100" y="1556791"/>
            <a:ext cx="1143000" cy="4206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cmpd="tri">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lgn="l">
              <a:spcBef>
                <a:spcPct val="50000"/>
              </a:spcBef>
            </a:pPr>
            <a:r>
              <a:rPr lang="zh-CN" altLang="en-US" b="0" dirty="0">
                <a:solidFill>
                  <a:srgbClr val="0000CC"/>
                </a:solidFill>
                <a:latin typeface="Arial" pitchFamily="34" charset="0"/>
                <a:ea typeface="幼圆" pitchFamily="49" charset="-122"/>
                <a:cs typeface="Arial" pitchFamily="34" charset="0"/>
              </a:rPr>
              <a:t>日时钟</a:t>
            </a:r>
          </a:p>
        </p:txBody>
      </p:sp>
      <p:sp>
        <p:nvSpPr>
          <p:cNvPr id="1538056" name="Text Box 8"/>
          <p:cNvSpPr txBox="1">
            <a:spLocks noChangeArrowheads="1"/>
          </p:cNvSpPr>
          <p:nvPr/>
        </p:nvSpPr>
        <p:spPr bwMode="auto">
          <a:xfrm>
            <a:off x="7315200" y="2271713"/>
            <a:ext cx="1066800" cy="75713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cmpd="tri">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defPPr>
              <a:defRPr lang="en-US"/>
            </a:defPPr>
            <a:lvl1pPr algn="l">
              <a:spcBef>
                <a:spcPct val="50000"/>
              </a:spcBef>
              <a:defRPr b="0">
                <a:solidFill>
                  <a:srgbClr val="0000CC"/>
                </a:solidFill>
                <a:latin typeface="Arial" pitchFamily="34" charset="0"/>
                <a:ea typeface="幼圆" pitchFamily="49" charset="-122"/>
                <a:cs typeface="Arial" pitchFamily="34" charset="0"/>
              </a:defRPr>
            </a:lvl1pPr>
          </a:lstStyle>
          <a:p>
            <a:r>
              <a:rPr lang="zh-CN" altLang="en-US" dirty="0"/>
              <a:t>刷新定时</a:t>
            </a:r>
          </a:p>
        </p:txBody>
      </p:sp>
      <p:sp>
        <p:nvSpPr>
          <p:cNvPr id="1538058" name="Text Box 10"/>
          <p:cNvSpPr txBox="1">
            <a:spLocks noChangeArrowheads="1"/>
          </p:cNvSpPr>
          <p:nvPr/>
        </p:nvSpPr>
        <p:spPr bwMode="auto">
          <a:xfrm>
            <a:off x="7009978" y="5666146"/>
            <a:ext cx="1295400" cy="424732"/>
          </a:xfrm>
          <a:prstGeom prst="rect">
            <a:avLst/>
          </a:prstGeom>
          <a:solidFill>
            <a:srgbClr val="FFFF00"/>
          </a:solidFill>
          <a:ln w="19050" cmpd="tri">
            <a:solidFill>
              <a:srgbClr val="0000CC"/>
            </a:solidFill>
            <a:miter lim="800000"/>
            <a:headEnd/>
            <a:tailEnd/>
          </a:ln>
          <a:effectLst>
            <a:outerShdw dist="45791" dir="3378596" algn="ctr" rotWithShape="0">
              <a:schemeClr val="tx1"/>
            </a:outerShdw>
          </a:effectLst>
          <a:extLst/>
        </p:spPr>
        <p:txBody>
          <a:bodyPr anchor="ctr">
            <a:spAutoFit/>
          </a:bodyPr>
          <a:lstStyle/>
          <a:p>
            <a:pPr>
              <a:spcBef>
                <a:spcPct val="50000"/>
              </a:spcBef>
            </a:pPr>
            <a:r>
              <a:rPr lang="zh-CN" altLang="en-US" b="0" dirty="0" smtClean="0">
                <a:solidFill>
                  <a:srgbClr val="0000CC"/>
                </a:solidFill>
              </a:rPr>
              <a:t>实 验</a:t>
            </a:r>
            <a:endParaRPr lang="zh-CN" altLang="en-US" b="0" dirty="0">
              <a:solidFill>
                <a:srgbClr val="0000CC"/>
              </a:solidFill>
            </a:endParaRPr>
          </a:p>
        </p:txBody>
      </p:sp>
      <p:grpSp>
        <p:nvGrpSpPr>
          <p:cNvPr id="1538060" name="Group 12"/>
          <p:cNvGrpSpPr>
            <a:grpSpLocks/>
          </p:cNvGrpSpPr>
          <p:nvPr/>
        </p:nvGrpSpPr>
        <p:grpSpPr bwMode="auto">
          <a:xfrm>
            <a:off x="8001000" y="4024313"/>
            <a:ext cx="533400" cy="685800"/>
            <a:chOff x="5040" y="2688"/>
            <a:chExt cx="336" cy="432"/>
          </a:xfrm>
        </p:grpSpPr>
        <p:pic>
          <p:nvPicPr>
            <p:cNvPr id="1538057" name="如果再回到从前.mid">
              <a:hlinkClick r:id="" action="ppaction://media"/>
            </p:cNvPr>
            <p:cNvPicPr>
              <a:picLocks noRot="1" noChangeAspect="1" noChangeArrowheads="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5040" y="2736"/>
              <a:ext cx="336" cy="336"/>
            </a:xfrm>
            <a:prstGeom prst="rect">
              <a:avLst/>
            </a:prstGeom>
            <a:noFill/>
            <a:extLst>
              <a:ext uri="{909E8E84-426E-40DD-AFC4-6F175D3DCCD1}">
                <a14:hiddenFill xmlns:a14="http://schemas.microsoft.com/office/drawing/2010/main">
                  <a:solidFill>
                    <a:srgbClr val="FFFFFF"/>
                  </a:solidFill>
                </a14:hiddenFill>
              </a:ext>
            </a:extLst>
          </p:spPr>
        </p:pic>
        <p:sp>
          <p:nvSpPr>
            <p:cNvPr id="1538059" name="Rectangle 11">
              <a:hlinkClick r:id="rId6" action="ppaction://hlinksldjump"/>
            </p:cNvPr>
            <p:cNvSpPr>
              <a:spLocks noChangeArrowheads="1"/>
            </p:cNvSpPr>
            <p:nvPr/>
          </p:nvSpPr>
          <p:spPr bwMode="auto">
            <a:xfrm>
              <a:off x="5040" y="2688"/>
              <a:ext cx="33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grpSp>
      <p:sp>
        <p:nvSpPr>
          <p:cNvPr id="2" name="TextBox 1"/>
          <p:cNvSpPr txBox="1"/>
          <p:nvPr/>
        </p:nvSpPr>
        <p:spPr>
          <a:xfrm>
            <a:off x="1342256" y="1647850"/>
            <a:ext cx="1573560" cy="424732"/>
          </a:xfrm>
          <a:prstGeom prst="rect">
            <a:avLst/>
          </a:prstGeom>
          <a:noFill/>
        </p:spPr>
        <p:txBody>
          <a:bodyPr wrap="square" rtlCol="0">
            <a:spAutoFit/>
          </a:bodyPr>
          <a:lstStyle/>
          <a:p>
            <a:r>
              <a:rPr lang="en-US" altLang="zh-CN" b="0" dirty="0" smtClean="0">
                <a:solidFill>
                  <a:srgbClr val="0000CC"/>
                </a:solidFill>
              </a:rPr>
              <a:t>1.193MHz</a:t>
            </a:r>
            <a:endParaRPr lang="zh-CN" altLang="en-US" b="0" dirty="0">
              <a:solidFill>
                <a:srgbClr val="0000CC"/>
              </a:solidFill>
            </a:endParaRPr>
          </a:p>
        </p:txBody>
      </p:sp>
      <p:sp>
        <p:nvSpPr>
          <p:cNvPr id="13" name="AutoShape 55">
            <a:hlinkClick r:id="" action="ppaction://hlinkshowjump?jump=lastslideviewed" highlightClick="1"/>
          </p:cNvPr>
          <p:cNvSpPr>
            <a:spLocks noChangeArrowheads="1"/>
          </p:cNvSpPr>
          <p:nvPr/>
        </p:nvSpPr>
        <p:spPr bwMode="auto">
          <a:xfrm>
            <a:off x="8433692" y="5645150"/>
            <a:ext cx="458788" cy="466725"/>
          </a:xfrm>
          <a:prstGeom prst="actionButtonReturn">
            <a:avLst/>
          </a:prstGeom>
          <a:solidFill>
            <a:srgbClr val="92D050"/>
          </a:solidFill>
          <a:ln w="12700">
            <a:solidFill>
              <a:srgbClr val="FFFF00"/>
            </a:solidFill>
            <a:miter lim="800000"/>
            <a:headEnd/>
            <a:tailEnd/>
          </a:ln>
          <a:effectLst/>
          <a:extLst/>
        </p:spPr>
        <p:txBody>
          <a:bodyPr anchor="ctr">
            <a:spAutoFit/>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0" name="Text Box 2"/>
          <p:cNvSpPr txBox="1">
            <a:spLocks noChangeArrowheads="1"/>
          </p:cNvSpPr>
          <p:nvPr/>
        </p:nvSpPr>
        <p:spPr bwMode="auto">
          <a:xfrm>
            <a:off x="466328" y="173038"/>
            <a:ext cx="612189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spcAft>
                <a:spcPct val="0"/>
              </a:spcAft>
              <a:defRPr sz="2800" b="0">
                <a:solidFill>
                  <a:srgbClr val="003399"/>
                </a:solidFill>
                <a:effectLst/>
                <a:latin typeface="Arial" pitchFamily="34" charset="0"/>
                <a:ea typeface="幼圆" pitchFamily="49" charset="-122"/>
                <a:cs typeface="Arial" pitchFamily="34" charset="0"/>
              </a:defRPr>
            </a:lvl1pPr>
            <a:lvl2pPr algn="l">
              <a:spcBef>
                <a:spcPct val="0"/>
              </a:spcBef>
              <a:spcAft>
                <a:spcPct val="0"/>
              </a:spcAft>
              <a:defRPr sz="2800">
                <a:solidFill>
                  <a:srgbClr val="003366"/>
                </a:solidFill>
                <a:effectLst>
                  <a:outerShdw blurRad="38100" dist="38100" dir="2700000" algn="tl">
                    <a:srgbClr val="C0C0C0"/>
                  </a:outerShdw>
                </a:effectLst>
              </a:defRPr>
            </a:lvl2pPr>
            <a:lvl3pPr algn="l">
              <a:spcBef>
                <a:spcPct val="0"/>
              </a:spcBef>
              <a:spcAft>
                <a:spcPct val="0"/>
              </a:spcAft>
              <a:defRPr sz="2800">
                <a:solidFill>
                  <a:srgbClr val="003366"/>
                </a:solidFill>
                <a:effectLst>
                  <a:outerShdw blurRad="38100" dist="38100" dir="2700000" algn="tl">
                    <a:srgbClr val="C0C0C0"/>
                  </a:outerShdw>
                </a:effectLst>
              </a:defRPr>
            </a:lvl3pPr>
            <a:lvl4pPr algn="l">
              <a:spcBef>
                <a:spcPct val="0"/>
              </a:spcBef>
              <a:spcAft>
                <a:spcPct val="0"/>
              </a:spcAft>
              <a:defRPr sz="2800">
                <a:solidFill>
                  <a:srgbClr val="003366"/>
                </a:solidFill>
                <a:effectLst>
                  <a:outerShdw blurRad="38100" dist="38100" dir="2700000" algn="tl">
                    <a:srgbClr val="C0C0C0"/>
                  </a:outerShdw>
                </a:effectLst>
              </a:defRPr>
            </a:lvl4pPr>
            <a:lvl5pPr algn="l">
              <a:spcBef>
                <a:spcPct val="0"/>
              </a:spcBef>
              <a:spcAft>
                <a:spcPct val="0"/>
              </a:spcAft>
              <a:defRPr sz="2800">
                <a:solidFill>
                  <a:srgbClr val="003366"/>
                </a:solidFill>
                <a:effectLst>
                  <a:outerShdw blurRad="38100" dist="38100" dir="2700000" algn="tl">
                    <a:srgbClr val="C0C0C0"/>
                  </a:outerShdw>
                </a:effectLst>
              </a:defRPr>
            </a:lvl5pPr>
            <a:lvl6pPr marL="457200" fontAlgn="base">
              <a:spcBef>
                <a:spcPct val="0"/>
              </a:spcBef>
              <a:spcAft>
                <a:spcPct val="0"/>
              </a:spcAft>
              <a:defRPr sz="2800">
                <a:solidFill>
                  <a:srgbClr val="003366"/>
                </a:solidFill>
                <a:effectLst>
                  <a:outerShdw blurRad="38100" dist="38100" dir="2700000" algn="tl">
                    <a:srgbClr val="C0C0C0"/>
                  </a:outerShdw>
                </a:effectLst>
              </a:defRPr>
            </a:lvl6pPr>
            <a:lvl7pPr marL="914400" fontAlgn="base">
              <a:spcBef>
                <a:spcPct val="0"/>
              </a:spcBef>
              <a:spcAft>
                <a:spcPct val="0"/>
              </a:spcAft>
              <a:defRPr sz="2800">
                <a:solidFill>
                  <a:srgbClr val="003366"/>
                </a:solidFill>
                <a:effectLst>
                  <a:outerShdw blurRad="38100" dist="38100" dir="2700000" algn="tl">
                    <a:srgbClr val="C0C0C0"/>
                  </a:outerShdw>
                </a:effectLst>
              </a:defRPr>
            </a:lvl7pPr>
            <a:lvl8pPr marL="1371600" fontAlgn="base">
              <a:spcBef>
                <a:spcPct val="0"/>
              </a:spcBef>
              <a:spcAft>
                <a:spcPct val="0"/>
              </a:spcAft>
              <a:defRPr sz="2800">
                <a:solidFill>
                  <a:srgbClr val="003366"/>
                </a:solidFill>
                <a:effectLst>
                  <a:outerShdw blurRad="38100" dist="38100" dir="2700000" algn="tl">
                    <a:srgbClr val="C0C0C0"/>
                  </a:outerShdw>
                </a:effectLst>
              </a:defRPr>
            </a:lvl8pPr>
            <a:lvl9pPr marL="1828800" fontAlgn="base">
              <a:spcBef>
                <a:spcPct val="0"/>
              </a:spcBef>
              <a:spcAft>
                <a:spcPct val="0"/>
              </a:spcAft>
              <a:defRPr sz="2800">
                <a:solidFill>
                  <a:srgbClr val="003366"/>
                </a:solidFill>
                <a:effectLst>
                  <a:outerShdw blurRad="38100" dist="38100" dir="2700000" algn="tl">
                    <a:srgbClr val="C0C0C0"/>
                  </a:outerShdw>
                </a:effectLst>
              </a:defRPr>
            </a:lvl9pPr>
          </a:lstStyle>
          <a:p>
            <a:r>
              <a:rPr lang="en-US" altLang="zh-CN" dirty="0" smtClean="0"/>
              <a:t>8.2</a:t>
            </a:r>
            <a:r>
              <a:rPr lang="zh-CN" altLang="en-US" dirty="0" smtClean="0"/>
              <a:t>  </a:t>
            </a:r>
            <a:r>
              <a:rPr lang="zh-CN" altLang="en-US" dirty="0"/>
              <a:t>8254/8253在 </a:t>
            </a:r>
            <a:r>
              <a:rPr lang="en-US" altLang="zh-CN" dirty="0"/>
              <a:t>PC</a:t>
            </a:r>
            <a:r>
              <a:rPr lang="zh-CN" altLang="zh-CN" dirty="0"/>
              <a:t>机中</a:t>
            </a:r>
            <a:r>
              <a:rPr lang="zh-CN" altLang="en-US" dirty="0"/>
              <a:t>的应用</a:t>
            </a:r>
          </a:p>
        </p:txBody>
      </p:sp>
      <p:sp>
        <p:nvSpPr>
          <p:cNvPr id="1522692" name="Text Box 4"/>
          <p:cNvSpPr txBox="1">
            <a:spLocks noChangeArrowheads="1"/>
          </p:cNvSpPr>
          <p:nvPr/>
        </p:nvSpPr>
        <p:spPr bwMode="auto">
          <a:xfrm>
            <a:off x="468313" y="981075"/>
            <a:ext cx="7918450" cy="4081117"/>
          </a:xfrm>
          <a:prstGeom prst="rect">
            <a:avLst/>
          </a:prstGeom>
          <a:noFill/>
          <a:ln w="76200" cmpd="tri">
            <a:no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63500" dir="3187806" algn="ctr" rotWithShape="0">
                    <a:schemeClr val="tx1"/>
                  </a:outerShdw>
                </a:effectLst>
              </a14:hiddenEffects>
            </a:ext>
          </a:extLst>
        </p:spPr>
        <p:txBody>
          <a:bodyPr>
            <a:spAutoFit/>
          </a:bodyPr>
          <a:lstStyle/>
          <a:p>
            <a:pPr algn="l">
              <a:lnSpc>
                <a:spcPct val="12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计数器0：</a:t>
            </a:r>
          </a:p>
          <a:p>
            <a:pPr algn="l">
              <a:lnSpc>
                <a:spcPct val="120000"/>
              </a:lnSpc>
              <a:spcBef>
                <a:spcPct val="0"/>
              </a:spcBef>
              <a:spcAft>
                <a:spcPct val="0"/>
              </a:spcAft>
              <a:buClrTx/>
              <a:buSzTx/>
              <a:buFontTx/>
              <a:buNone/>
            </a:pPr>
            <a:endParaRPr kumimoji="1" lang="en-US" altLang="zh-CN" b="0" dirty="0" smtClean="0">
              <a:solidFill>
                <a:srgbClr val="0000CC"/>
              </a:solidFill>
              <a:latin typeface="Arial" pitchFamily="34" charset="0"/>
              <a:ea typeface="幼圆" pitchFamily="49" charset="-122"/>
              <a:cs typeface="Arial" pitchFamily="34" charset="0"/>
            </a:endParaRPr>
          </a:p>
          <a:p>
            <a:pPr algn="l">
              <a:lnSpc>
                <a:spcPct val="120000"/>
              </a:lnSpc>
              <a:spcBef>
                <a:spcPct val="0"/>
              </a:spcBef>
              <a:spcAft>
                <a:spcPct val="0"/>
              </a:spcAft>
              <a:buClrTx/>
              <a:buSzTx/>
              <a:buFontTx/>
              <a:buNone/>
            </a:pPr>
            <a:endParaRPr kumimoji="1" lang="zh-CN" altLang="en-US" b="0" dirty="0">
              <a:solidFill>
                <a:srgbClr val="0000CC"/>
              </a:solidFill>
              <a:latin typeface="Arial" pitchFamily="34" charset="0"/>
              <a:ea typeface="幼圆" pitchFamily="49" charset="-122"/>
              <a:cs typeface="Arial" pitchFamily="34" charset="0"/>
            </a:endParaRPr>
          </a:p>
          <a:p>
            <a:pPr algn="l">
              <a:lnSpc>
                <a:spcPct val="12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计数器1：</a:t>
            </a:r>
          </a:p>
          <a:p>
            <a:pPr algn="l">
              <a:lnSpc>
                <a:spcPct val="120000"/>
              </a:lnSpc>
              <a:spcBef>
                <a:spcPct val="0"/>
              </a:spcBef>
              <a:spcAft>
                <a:spcPct val="0"/>
              </a:spcAft>
              <a:buClrTx/>
              <a:buSzTx/>
              <a:buFontTx/>
              <a:buNone/>
            </a:pPr>
            <a:r>
              <a:rPr kumimoji="1" lang="zh-CN" altLang="en-US" b="0" dirty="0">
                <a:solidFill>
                  <a:schemeClr val="tx1"/>
                </a:solidFill>
                <a:latin typeface="Arial" pitchFamily="34" charset="0"/>
                <a:ea typeface="幼圆" pitchFamily="49" charset="-122"/>
                <a:cs typeface="Arial" pitchFamily="34" charset="0"/>
              </a:rPr>
              <a:t>	</a:t>
            </a:r>
            <a:r>
              <a:rPr kumimoji="1" lang="zh-CN" altLang="en-US" b="0" dirty="0" smtClean="0">
                <a:solidFill>
                  <a:schemeClr val="tx1"/>
                </a:solidFill>
                <a:latin typeface="Arial" pitchFamily="34" charset="0"/>
                <a:ea typeface="幼圆" pitchFamily="49" charset="-122"/>
                <a:cs typeface="Arial" pitchFamily="34" charset="0"/>
              </a:rPr>
              <a:t> </a:t>
            </a:r>
            <a:endParaRPr kumimoji="1" lang="zh-CN" altLang="en-US" b="0" dirty="0">
              <a:solidFill>
                <a:srgbClr val="0000CC"/>
              </a:solidFill>
              <a:latin typeface="Arial" pitchFamily="34" charset="0"/>
              <a:ea typeface="幼圆" pitchFamily="49" charset="-122"/>
              <a:cs typeface="Arial" pitchFamily="34" charset="0"/>
            </a:endParaRPr>
          </a:p>
          <a:p>
            <a:pPr lvl="1" algn="l">
              <a:lnSpc>
                <a:spcPct val="12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      </a:t>
            </a:r>
            <a:endParaRPr kumimoji="1" lang="en-US" altLang="zh-CN" b="0" dirty="0">
              <a:solidFill>
                <a:srgbClr val="0000CC"/>
              </a:solidFill>
              <a:latin typeface="Arial" pitchFamily="34" charset="0"/>
              <a:ea typeface="幼圆" pitchFamily="49" charset="-122"/>
              <a:cs typeface="Arial" pitchFamily="34" charset="0"/>
            </a:endParaRPr>
          </a:p>
          <a:p>
            <a:pPr algn="l">
              <a:lnSpc>
                <a:spcPct val="12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计数器2：</a:t>
            </a:r>
          </a:p>
          <a:p>
            <a:pPr algn="l">
              <a:lnSpc>
                <a:spcPct val="120000"/>
              </a:lnSpc>
              <a:spcBef>
                <a:spcPct val="0"/>
              </a:spcBef>
              <a:spcAft>
                <a:spcPct val="0"/>
              </a:spcAft>
              <a:buClrTx/>
              <a:buSzTx/>
              <a:buFontTx/>
              <a:buNone/>
            </a:pPr>
            <a:r>
              <a:rPr kumimoji="1" lang="zh-CN" altLang="en-US" b="0" dirty="0" smtClean="0">
                <a:solidFill>
                  <a:schemeClr val="tx1"/>
                </a:solidFill>
                <a:latin typeface="Arial" pitchFamily="34" charset="0"/>
                <a:ea typeface="幼圆" pitchFamily="49" charset="-122"/>
                <a:cs typeface="Arial" pitchFamily="34" charset="0"/>
              </a:rPr>
              <a:t>	 </a:t>
            </a:r>
            <a:endParaRPr kumimoji="1" lang="zh-CN" altLang="en-US" b="0" dirty="0" smtClean="0">
              <a:solidFill>
                <a:srgbClr val="0000CC"/>
              </a:solidFill>
              <a:latin typeface="Arial" pitchFamily="34" charset="0"/>
              <a:ea typeface="幼圆" pitchFamily="49" charset="-122"/>
              <a:cs typeface="Arial" pitchFamily="34" charset="0"/>
            </a:endParaRPr>
          </a:p>
          <a:p>
            <a:pPr lvl="1" algn="l">
              <a:lnSpc>
                <a:spcPct val="120000"/>
              </a:lnSpc>
              <a:spcBef>
                <a:spcPct val="0"/>
              </a:spcBef>
              <a:spcAft>
                <a:spcPct val="0"/>
              </a:spcAft>
              <a:buClrTx/>
              <a:buSzTx/>
              <a:buFontTx/>
              <a:buNone/>
            </a:pPr>
            <a:r>
              <a:rPr kumimoji="1" lang="zh-CN" altLang="en-US" b="0" dirty="0" smtClean="0">
                <a:solidFill>
                  <a:srgbClr val="0000CC"/>
                </a:solidFill>
                <a:latin typeface="Arial" pitchFamily="34" charset="0"/>
                <a:ea typeface="幼圆" pitchFamily="49" charset="-122"/>
                <a:cs typeface="Arial" pitchFamily="34" charset="0"/>
              </a:rPr>
              <a:t>      </a:t>
            </a:r>
            <a:endParaRPr kumimoji="1" lang="en-US" altLang="zh-CN" b="0" dirty="0">
              <a:solidFill>
                <a:srgbClr val="0000CC"/>
              </a:solidFill>
              <a:latin typeface="Arial" pitchFamily="34" charset="0"/>
              <a:ea typeface="幼圆" pitchFamily="49" charset="-122"/>
              <a:cs typeface="Arial" pitchFamily="34" charset="0"/>
            </a:endParaRPr>
          </a:p>
        </p:txBody>
      </p:sp>
      <p:sp>
        <p:nvSpPr>
          <p:cNvPr id="1522693" name="Text Box 5"/>
          <p:cNvSpPr txBox="1">
            <a:spLocks noChangeArrowheads="1"/>
          </p:cNvSpPr>
          <p:nvPr/>
        </p:nvSpPr>
        <p:spPr bwMode="auto">
          <a:xfrm>
            <a:off x="1633289" y="5180457"/>
            <a:ext cx="7115175" cy="4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0"/>
              </a:spcBef>
              <a:spcAft>
                <a:spcPct val="0"/>
              </a:spcAft>
              <a:buClrTx/>
              <a:buSzTx/>
              <a:buFontTx/>
              <a:buNone/>
            </a:pPr>
            <a:r>
              <a:rPr kumimoji="1" lang="en-US" altLang="zh-CN" b="0" dirty="0">
                <a:solidFill>
                  <a:srgbClr val="0000CC"/>
                </a:solidFill>
                <a:latin typeface="Arial" pitchFamily="34" charset="0"/>
                <a:ea typeface="幼圆" pitchFamily="49" charset="-122"/>
                <a:cs typeface="Arial" pitchFamily="34" charset="0"/>
              </a:rPr>
              <a:t>PC</a:t>
            </a:r>
            <a:r>
              <a:rPr kumimoji="1" lang="zh-CN" altLang="zh-CN" b="0" dirty="0">
                <a:solidFill>
                  <a:srgbClr val="0000CC"/>
                </a:solidFill>
                <a:latin typeface="Arial" pitchFamily="34" charset="0"/>
                <a:ea typeface="幼圆" pitchFamily="49" charset="-122"/>
                <a:cs typeface="Arial" pitchFamily="34" charset="0"/>
              </a:rPr>
              <a:t>机中，</a:t>
            </a:r>
            <a:r>
              <a:rPr kumimoji="1" lang="zh-CN" altLang="en-US" b="0" dirty="0">
                <a:solidFill>
                  <a:srgbClr val="0000CC"/>
                </a:solidFill>
                <a:latin typeface="Arial" pitchFamily="34" charset="0"/>
                <a:ea typeface="幼圆" pitchFamily="49" charset="-122"/>
                <a:cs typeface="Arial" pitchFamily="34" charset="0"/>
              </a:rPr>
              <a:t>8254的端口地址为</a:t>
            </a:r>
            <a:r>
              <a:rPr kumimoji="1" lang="zh-CN" altLang="en-US" b="0" dirty="0">
                <a:solidFill>
                  <a:srgbClr val="0000CC"/>
                </a:solidFill>
                <a:latin typeface="Arial" pitchFamily="34" charset="0"/>
                <a:ea typeface="幼圆" pitchFamily="49" charset="-122"/>
                <a:cs typeface="Arial" pitchFamily="34" charset="0"/>
                <a:hlinkClick r:id="rId3" action="ppaction://hlinksldjump"/>
              </a:rPr>
              <a:t>40</a:t>
            </a:r>
            <a:r>
              <a:rPr kumimoji="1" lang="en-US" altLang="zh-CN" b="0" dirty="0">
                <a:solidFill>
                  <a:srgbClr val="0000CC"/>
                </a:solidFill>
                <a:latin typeface="Arial" pitchFamily="34" charset="0"/>
                <a:ea typeface="幼圆" pitchFamily="49" charset="-122"/>
                <a:cs typeface="Arial" pitchFamily="34" charset="0"/>
                <a:hlinkClick r:id="rId3" action="ppaction://hlinksldjump"/>
              </a:rPr>
              <a:t>H~43H</a:t>
            </a:r>
            <a:endParaRPr kumimoji="1" lang="en-US" altLang="zh-CN" b="0" dirty="0">
              <a:solidFill>
                <a:srgbClr val="0000CC"/>
              </a:solidFill>
              <a:latin typeface="Arial" pitchFamily="34" charset="0"/>
              <a:ea typeface="幼圆" pitchFamily="49" charset="-122"/>
              <a:cs typeface="Arial" pitchFamily="34" charset="0"/>
            </a:endParaRPr>
          </a:p>
        </p:txBody>
      </p:sp>
      <p:sp>
        <p:nvSpPr>
          <p:cNvPr id="2" name="TextBox 1"/>
          <p:cNvSpPr txBox="1"/>
          <p:nvPr/>
        </p:nvSpPr>
        <p:spPr>
          <a:xfrm>
            <a:off x="1619672" y="1330215"/>
            <a:ext cx="5616624" cy="934679"/>
          </a:xfrm>
          <a:prstGeom prst="rect">
            <a:avLst/>
          </a:prstGeom>
          <a:noFill/>
        </p:spPr>
        <p:txBody>
          <a:bodyPr wrap="square" rtlCol="0">
            <a:spAutoFit/>
          </a:bodyPr>
          <a:lstStyle/>
          <a:p>
            <a:pPr algn="l">
              <a:lnSpc>
                <a:spcPct val="120000"/>
              </a:lnSpc>
              <a:spcBef>
                <a:spcPts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向系统日历时钟提供定时</a:t>
            </a:r>
            <a:r>
              <a:rPr kumimoji="1" lang="zh-CN" altLang="en-US" b="0" dirty="0" smtClean="0">
                <a:solidFill>
                  <a:srgbClr val="0000CC"/>
                </a:solidFill>
                <a:latin typeface="Arial" pitchFamily="34" charset="0"/>
                <a:ea typeface="幼圆" pitchFamily="49" charset="-122"/>
                <a:cs typeface="Arial" pitchFamily="34" charset="0"/>
              </a:rPr>
              <a:t>中断</a:t>
            </a:r>
            <a:endParaRPr kumimoji="1" lang="en-US" altLang="zh-CN" b="0" dirty="0" smtClean="0">
              <a:solidFill>
                <a:srgbClr val="0000CC"/>
              </a:solidFill>
              <a:latin typeface="Arial" pitchFamily="34" charset="0"/>
              <a:ea typeface="幼圆" pitchFamily="49" charset="-122"/>
              <a:cs typeface="Arial" pitchFamily="34" charset="0"/>
            </a:endParaRPr>
          </a:p>
          <a:p>
            <a:pPr algn="l">
              <a:lnSpc>
                <a:spcPct val="120000"/>
              </a:lnSpc>
              <a:spcBef>
                <a:spcPts val="0"/>
              </a:spcBef>
              <a:spcAft>
                <a:spcPct val="0"/>
              </a:spcAft>
              <a:buClrTx/>
              <a:buSzTx/>
              <a:buFontTx/>
              <a:buNone/>
            </a:pPr>
            <a:r>
              <a:rPr kumimoji="1" lang="zh-CN" altLang="en-US" b="0" dirty="0" smtClean="0">
                <a:solidFill>
                  <a:srgbClr val="0000CC"/>
                </a:solidFill>
                <a:latin typeface="Arial" pitchFamily="34" charset="0"/>
                <a:ea typeface="幼圆" pitchFamily="49" charset="-122"/>
                <a:cs typeface="Arial" pitchFamily="34" charset="0"/>
              </a:rPr>
              <a:t>方式</a:t>
            </a:r>
            <a:r>
              <a:rPr kumimoji="1" lang="zh-CN" altLang="en-US" b="0" dirty="0">
                <a:solidFill>
                  <a:srgbClr val="0000CC"/>
                </a:solidFill>
                <a:latin typeface="Arial" pitchFamily="34" charset="0"/>
                <a:ea typeface="幼圆" pitchFamily="49" charset="-122"/>
                <a:cs typeface="Arial" pitchFamily="34" charset="0"/>
              </a:rPr>
              <a:t>3，控制字36</a:t>
            </a:r>
            <a:r>
              <a:rPr kumimoji="1" lang="en-US" altLang="zh-CN" b="0" dirty="0">
                <a:solidFill>
                  <a:srgbClr val="0000CC"/>
                </a:solidFill>
                <a:latin typeface="Arial" pitchFamily="34" charset="0"/>
                <a:ea typeface="幼圆" pitchFamily="49" charset="-122"/>
                <a:cs typeface="Arial" pitchFamily="34" charset="0"/>
              </a:rPr>
              <a:t>H，</a:t>
            </a:r>
            <a:r>
              <a:rPr kumimoji="1" lang="zh-CN" altLang="en-US" b="0" dirty="0">
                <a:solidFill>
                  <a:srgbClr val="0000CC"/>
                </a:solidFill>
                <a:latin typeface="Arial" pitchFamily="34" charset="0"/>
                <a:ea typeface="幼圆" pitchFamily="49" charset="-122"/>
                <a:cs typeface="Arial" pitchFamily="34" charset="0"/>
              </a:rPr>
              <a:t>计数器初始值</a:t>
            </a:r>
            <a:r>
              <a:rPr kumimoji="1" lang="zh-CN" altLang="en-US" b="0" dirty="0" smtClean="0">
                <a:solidFill>
                  <a:srgbClr val="0000CC"/>
                </a:solidFill>
                <a:latin typeface="Arial" pitchFamily="34" charset="0"/>
                <a:ea typeface="幼圆" pitchFamily="49" charset="-122"/>
                <a:cs typeface="Arial" pitchFamily="34" charset="0"/>
              </a:rPr>
              <a:t>0</a:t>
            </a:r>
            <a:endParaRPr kumimoji="1" lang="zh-CN" altLang="en-US" b="0" dirty="0">
              <a:solidFill>
                <a:srgbClr val="0000CC"/>
              </a:solidFill>
              <a:latin typeface="Arial" pitchFamily="34" charset="0"/>
              <a:ea typeface="幼圆" pitchFamily="49" charset="-122"/>
              <a:cs typeface="Arial" pitchFamily="34" charset="0"/>
            </a:endParaRPr>
          </a:p>
        </p:txBody>
      </p:sp>
      <p:sp>
        <p:nvSpPr>
          <p:cNvPr id="6" name="TextBox 5"/>
          <p:cNvSpPr txBox="1"/>
          <p:nvPr/>
        </p:nvSpPr>
        <p:spPr>
          <a:xfrm>
            <a:off x="1619672" y="2708920"/>
            <a:ext cx="6696744" cy="978729"/>
          </a:xfrm>
          <a:prstGeom prst="rect">
            <a:avLst/>
          </a:prstGeom>
          <a:noFill/>
        </p:spPr>
        <p:txBody>
          <a:bodyPr wrap="square" rtlCol="0">
            <a:spAutoFit/>
          </a:bodyPr>
          <a:lstStyle/>
          <a:p>
            <a:pPr algn="l">
              <a:lnSpc>
                <a:spcPct val="12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动态</a:t>
            </a:r>
            <a:r>
              <a:rPr kumimoji="1" lang="en-US" altLang="zh-CN" b="0" dirty="0">
                <a:solidFill>
                  <a:srgbClr val="0000CC"/>
                </a:solidFill>
                <a:latin typeface="Arial" pitchFamily="34" charset="0"/>
                <a:ea typeface="幼圆" pitchFamily="49" charset="-122"/>
                <a:cs typeface="Arial" pitchFamily="34" charset="0"/>
              </a:rPr>
              <a:t>RAM</a:t>
            </a:r>
            <a:r>
              <a:rPr kumimoji="1" lang="zh-CN" altLang="en-US" b="0" dirty="0" smtClean="0">
                <a:solidFill>
                  <a:srgbClr val="0000CC"/>
                </a:solidFill>
                <a:latin typeface="Arial" pitchFamily="34" charset="0"/>
                <a:ea typeface="幼圆" pitchFamily="49" charset="-122"/>
                <a:cs typeface="Arial" pitchFamily="34" charset="0"/>
              </a:rPr>
              <a:t>刷新</a:t>
            </a:r>
            <a:endParaRPr kumimoji="1" lang="en-US" altLang="zh-CN" b="0" dirty="0" smtClean="0">
              <a:solidFill>
                <a:srgbClr val="0000CC"/>
              </a:solidFill>
              <a:latin typeface="Arial" pitchFamily="34" charset="0"/>
              <a:ea typeface="幼圆" pitchFamily="49" charset="-122"/>
              <a:cs typeface="Arial" pitchFamily="34" charset="0"/>
            </a:endParaRPr>
          </a:p>
          <a:p>
            <a:pPr algn="l">
              <a:lnSpc>
                <a:spcPct val="120000"/>
              </a:lnSpc>
              <a:spcBef>
                <a:spcPct val="0"/>
              </a:spcBef>
              <a:spcAft>
                <a:spcPct val="0"/>
              </a:spcAft>
              <a:buClrTx/>
              <a:buSzTx/>
              <a:buFontTx/>
              <a:buNone/>
            </a:pPr>
            <a:r>
              <a:rPr kumimoji="1" lang="zh-CN" altLang="en-US" b="0" dirty="0" smtClean="0">
                <a:solidFill>
                  <a:srgbClr val="0000CC"/>
                </a:solidFill>
                <a:latin typeface="Arial" pitchFamily="34" charset="0"/>
                <a:ea typeface="幼圆" pitchFamily="49" charset="-122"/>
                <a:cs typeface="Arial" pitchFamily="34" charset="0"/>
              </a:rPr>
              <a:t>方式</a:t>
            </a:r>
            <a:r>
              <a:rPr kumimoji="1" lang="zh-CN" altLang="en-US" b="0" dirty="0">
                <a:solidFill>
                  <a:srgbClr val="0000CC"/>
                </a:solidFill>
                <a:latin typeface="Arial" pitchFamily="34" charset="0"/>
                <a:ea typeface="幼圆" pitchFamily="49" charset="-122"/>
                <a:cs typeface="Arial" pitchFamily="34" charset="0"/>
              </a:rPr>
              <a:t>2，控制字54</a:t>
            </a:r>
            <a:r>
              <a:rPr kumimoji="1" lang="en-US" altLang="zh-CN" b="0" dirty="0">
                <a:solidFill>
                  <a:srgbClr val="0000CC"/>
                </a:solidFill>
                <a:latin typeface="Arial" pitchFamily="34" charset="0"/>
                <a:ea typeface="幼圆" pitchFamily="49" charset="-122"/>
                <a:cs typeface="Arial" pitchFamily="34" charset="0"/>
              </a:rPr>
              <a:t>H，</a:t>
            </a:r>
            <a:r>
              <a:rPr kumimoji="1" lang="zh-CN" altLang="en-US" b="0" dirty="0">
                <a:solidFill>
                  <a:srgbClr val="0000CC"/>
                </a:solidFill>
                <a:latin typeface="Arial" pitchFamily="34" charset="0"/>
                <a:ea typeface="幼圆" pitchFamily="49" charset="-122"/>
                <a:cs typeface="Arial" pitchFamily="34" charset="0"/>
              </a:rPr>
              <a:t>计数器初始值18（12</a:t>
            </a:r>
            <a:r>
              <a:rPr kumimoji="1" lang="en-US" altLang="zh-CN" b="0" dirty="0">
                <a:solidFill>
                  <a:srgbClr val="0000CC"/>
                </a:solidFill>
                <a:latin typeface="Arial" pitchFamily="34" charset="0"/>
                <a:ea typeface="幼圆" pitchFamily="49" charset="-122"/>
                <a:cs typeface="Arial" pitchFamily="34" charset="0"/>
              </a:rPr>
              <a:t>H）</a:t>
            </a:r>
          </a:p>
        </p:txBody>
      </p:sp>
      <p:sp>
        <p:nvSpPr>
          <p:cNvPr id="7" name="TextBox 6"/>
          <p:cNvSpPr txBox="1"/>
          <p:nvPr/>
        </p:nvSpPr>
        <p:spPr>
          <a:xfrm>
            <a:off x="1619672" y="4127513"/>
            <a:ext cx="6696744" cy="934679"/>
          </a:xfrm>
          <a:prstGeom prst="rect">
            <a:avLst/>
          </a:prstGeom>
          <a:noFill/>
        </p:spPr>
        <p:txBody>
          <a:bodyPr wrap="square" rtlCol="0">
            <a:spAutoFit/>
          </a:bodyPr>
          <a:lstStyle/>
          <a:p>
            <a:pPr algn="l">
              <a:lnSpc>
                <a:spcPct val="12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控制扬声器</a:t>
            </a:r>
            <a:r>
              <a:rPr kumimoji="1" lang="zh-CN" altLang="en-US" b="0" dirty="0" smtClean="0">
                <a:solidFill>
                  <a:srgbClr val="0000CC"/>
                </a:solidFill>
                <a:latin typeface="Arial" pitchFamily="34" charset="0"/>
                <a:ea typeface="幼圆" pitchFamily="49" charset="-122"/>
                <a:cs typeface="Arial" pitchFamily="34" charset="0"/>
              </a:rPr>
              <a:t>发声</a:t>
            </a:r>
            <a:endParaRPr kumimoji="1" lang="en-US" altLang="zh-CN" b="0" dirty="0" smtClean="0">
              <a:solidFill>
                <a:srgbClr val="0000CC"/>
              </a:solidFill>
              <a:latin typeface="Arial" pitchFamily="34" charset="0"/>
              <a:ea typeface="幼圆" pitchFamily="49" charset="-122"/>
              <a:cs typeface="Arial" pitchFamily="34" charset="0"/>
            </a:endParaRPr>
          </a:p>
          <a:p>
            <a:pPr algn="l">
              <a:lnSpc>
                <a:spcPct val="120000"/>
              </a:lnSpc>
              <a:spcBef>
                <a:spcPct val="0"/>
              </a:spcBef>
              <a:spcAft>
                <a:spcPct val="0"/>
              </a:spcAft>
              <a:buClrTx/>
              <a:buSzTx/>
              <a:buFontTx/>
              <a:buNone/>
            </a:pPr>
            <a:r>
              <a:rPr kumimoji="1" lang="zh-CN" altLang="en-US" b="0" dirty="0" smtClean="0">
                <a:solidFill>
                  <a:srgbClr val="0000CC"/>
                </a:solidFill>
                <a:latin typeface="Arial" pitchFamily="34" charset="0"/>
                <a:ea typeface="幼圆" pitchFamily="49" charset="-122"/>
                <a:cs typeface="Arial" pitchFamily="34" charset="0"/>
              </a:rPr>
              <a:t>方式3，控制字</a:t>
            </a:r>
            <a:r>
              <a:rPr kumimoji="1" lang="en-US" altLang="zh-CN" b="0" dirty="0" smtClean="0">
                <a:solidFill>
                  <a:srgbClr val="0000CC"/>
                </a:solidFill>
                <a:latin typeface="Arial" pitchFamily="34" charset="0"/>
                <a:ea typeface="幼圆" pitchFamily="49" charset="-122"/>
                <a:cs typeface="Arial" pitchFamily="34" charset="0"/>
              </a:rPr>
              <a:t>B6H，</a:t>
            </a:r>
            <a:r>
              <a:rPr kumimoji="1" lang="zh-CN" altLang="en-US" b="0" dirty="0" smtClean="0">
                <a:solidFill>
                  <a:srgbClr val="0000CC"/>
                </a:solidFill>
                <a:latin typeface="Arial" pitchFamily="34" charset="0"/>
                <a:ea typeface="幼圆" pitchFamily="49" charset="-122"/>
                <a:cs typeface="Arial" pitchFamily="34" charset="0"/>
              </a:rPr>
              <a:t>计数器初始值1331（533</a:t>
            </a:r>
            <a:r>
              <a:rPr kumimoji="1" lang="en-US" altLang="zh-CN" b="0" dirty="0" smtClean="0">
                <a:solidFill>
                  <a:srgbClr val="0000CC"/>
                </a:solidFill>
                <a:latin typeface="Arial" pitchFamily="34" charset="0"/>
                <a:ea typeface="幼圆" pitchFamily="49" charset="-122"/>
                <a:cs typeface="Arial" pitchFamily="34" charset="0"/>
              </a:rPr>
              <a:t>H）</a:t>
            </a:r>
            <a:endParaRPr kumimoji="1" lang="en-US" altLang="zh-CN" b="0" dirty="0">
              <a:solidFill>
                <a:srgbClr val="0000CC"/>
              </a:solidFill>
              <a:latin typeface="Arial" pitchFamily="34" charset="0"/>
              <a:ea typeface="幼圆" pitchFamily="49"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22693"/>
                                        </p:tgtEl>
                                        <p:attrNameLst>
                                          <p:attrName>style.visibility</p:attrName>
                                        </p:attrNameLst>
                                      </p:cBhvr>
                                      <p:to>
                                        <p:strVal val="visible"/>
                                      </p:to>
                                    </p:set>
                                    <p:animEffect transition="in" filter="randombar(horizontal)">
                                      <p:cBhvr>
                                        <p:cTn id="22" dur="500"/>
                                        <p:tgtEl>
                                          <p:spTgt spid="152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693" grpId="0"/>
      <p:bldP spid="2"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4" name="Rectangle 1026"/>
          <p:cNvSpPr>
            <a:spLocks noGrp="1" noChangeArrowheads="1"/>
          </p:cNvSpPr>
          <p:nvPr/>
        </p:nvSpPr>
        <p:spPr bwMode="auto">
          <a:xfrm>
            <a:off x="475456" y="981074"/>
            <a:ext cx="8128992" cy="4176117"/>
          </a:xfrm>
          <a:prstGeom prst="rect">
            <a:avLst/>
          </a:prstGeom>
          <a:noFill/>
          <a:ln w="76200" cmpd="tri">
            <a:no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63500" dir="3187806" algn="ctr" rotWithShape="0">
                    <a:schemeClr val="tx1"/>
                  </a:outerShdw>
                </a:effectLst>
              </a14:hiddenEffects>
            </a:ext>
          </a:extLst>
        </p:spPr>
        <p:txBody>
          <a:bodyPr wrap="square">
            <a:spAutoFit/>
          </a:bodyPr>
          <a:lstStyle/>
          <a:p>
            <a:pPr marL="342900" indent="-342900" algn="l">
              <a:lnSpc>
                <a:spcPct val="120000"/>
              </a:lnSpc>
              <a:spcBef>
                <a:spcPts val="1200"/>
              </a:spcBef>
              <a:spcAft>
                <a:spcPts val="0"/>
              </a:spcAft>
              <a:buClr>
                <a:srgbClr val="0000CC"/>
              </a:buClr>
              <a:buSzPct val="100000"/>
              <a:buFont typeface="Wingdings" pitchFamily="2" charset="2"/>
              <a:buChar char="²"/>
            </a:pPr>
            <a:r>
              <a:rPr lang="zh-CN" altLang="en-US" b="0" dirty="0">
                <a:solidFill>
                  <a:srgbClr val="0000CC"/>
                </a:solidFill>
                <a:latin typeface="Arial" pitchFamily="34" charset="0"/>
                <a:ea typeface="幼圆" pitchFamily="49" charset="-122"/>
                <a:cs typeface="Arial" pitchFamily="34" charset="0"/>
                <a:hlinkClick r:id="rId2" action="ppaction://hlinksldjump"/>
              </a:rPr>
              <a:t>计数器</a:t>
            </a:r>
            <a:r>
              <a:rPr lang="zh-CN" altLang="en-US" b="0" dirty="0" smtClean="0">
                <a:solidFill>
                  <a:srgbClr val="0000CC"/>
                </a:solidFill>
                <a:latin typeface="Arial" pitchFamily="34" charset="0"/>
                <a:ea typeface="幼圆" pitchFamily="49" charset="-122"/>
                <a:cs typeface="Arial" pitchFamily="34" charset="0"/>
                <a:hlinkClick r:id="rId2" action="ppaction://hlinksldjump"/>
              </a:rPr>
              <a:t>0</a:t>
            </a:r>
            <a:r>
              <a:rPr lang="zh-CN" altLang="en-US" b="0" dirty="0" smtClean="0">
                <a:solidFill>
                  <a:srgbClr val="0000CC"/>
                </a:solidFill>
                <a:latin typeface="Arial" pitchFamily="34" charset="0"/>
                <a:ea typeface="幼圆" pitchFamily="49" charset="-122"/>
                <a:cs typeface="Arial" pitchFamily="34" charset="0"/>
              </a:rPr>
              <a:t>工作在方式</a:t>
            </a:r>
            <a:r>
              <a:rPr lang="zh-CN" altLang="en-US" b="0" dirty="0">
                <a:solidFill>
                  <a:srgbClr val="0000CC"/>
                </a:solidFill>
                <a:latin typeface="Arial" pitchFamily="34" charset="0"/>
                <a:ea typeface="幼圆" pitchFamily="49" charset="-122"/>
                <a:cs typeface="Arial" pitchFamily="34" charset="0"/>
              </a:rPr>
              <a:t>3，</a:t>
            </a:r>
            <a:r>
              <a:rPr lang="zh-CN" altLang="en-US" b="0" dirty="0" smtClean="0">
                <a:solidFill>
                  <a:srgbClr val="0000CC"/>
                </a:solidFill>
                <a:latin typeface="Arial" pitchFamily="34" charset="0"/>
                <a:ea typeface="幼圆" pitchFamily="49" charset="-122"/>
                <a:cs typeface="Arial" pitchFamily="34" charset="0"/>
              </a:rPr>
              <a:t>计数初值</a:t>
            </a:r>
            <a:r>
              <a:rPr lang="zh-CN" altLang="en-US" b="0" dirty="0">
                <a:solidFill>
                  <a:srgbClr val="0000CC"/>
                </a:solidFill>
                <a:latin typeface="Arial" pitchFamily="34" charset="0"/>
                <a:ea typeface="幼圆" pitchFamily="49" charset="-122"/>
                <a:cs typeface="Arial" pitchFamily="34" charset="0"/>
              </a:rPr>
              <a:t>为</a:t>
            </a:r>
            <a:r>
              <a:rPr lang="en-US" altLang="zh-CN" b="0" dirty="0" smtClean="0">
                <a:solidFill>
                  <a:srgbClr val="0000CC"/>
                </a:solidFill>
                <a:latin typeface="Arial" pitchFamily="34" charset="0"/>
                <a:ea typeface="幼圆" pitchFamily="49" charset="-122"/>
                <a:cs typeface="Arial" pitchFamily="34" charset="0"/>
              </a:rPr>
              <a:t>0</a:t>
            </a:r>
            <a:r>
              <a:rPr lang="zh-CN" altLang="en-US" b="0" dirty="0" smtClean="0">
                <a:solidFill>
                  <a:srgbClr val="0000CC"/>
                </a:solidFill>
                <a:latin typeface="Arial" pitchFamily="34" charset="0"/>
                <a:ea typeface="幼圆" pitchFamily="49" charset="-122"/>
                <a:cs typeface="Arial" pitchFamily="34" charset="0"/>
              </a:rPr>
              <a:t>，</a:t>
            </a:r>
            <a:r>
              <a:rPr lang="zh-CN" altLang="en-US" b="0" dirty="0">
                <a:solidFill>
                  <a:srgbClr val="0000CC"/>
                </a:solidFill>
                <a:latin typeface="Arial" pitchFamily="34" charset="0"/>
                <a:ea typeface="幼圆" pitchFamily="49" charset="-122"/>
                <a:cs typeface="Arial" pitchFamily="34" charset="0"/>
              </a:rPr>
              <a:t>输出频率为1.19318</a:t>
            </a:r>
            <a:r>
              <a:rPr lang="en-US" altLang="zh-CN" b="0" dirty="0">
                <a:solidFill>
                  <a:srgbClr val="0000CC"/>
                </a:solidFill>
                <a:latin typeface="Arial" pitchFamily="34" charset="0"/>
                <a:ea typeface="幼圆" pitchFamily="49" charset="-122"/>
                <a:cs typeface="Arial" pitchFamily="34" charset="0"/>
              </a:rPr>
              <a:t>MHz÷65536＝18.206Hz</a:t>
            </a:r>
            <a:r>
              <a:rPr lang="zh-CN" altLang="en-US" b="0" dirty="0">
                <a:solidFill>
                  <a:srgbClr val="0000CC"/>
                </a:solidFill>
                <a:latin typeface="Arial" pitchFamily="34" charset="0"/>
                <a:ea typeface="幼圆" pitchFamily="49" charset="-122"/>
                <a:cs typeface="Arial" pitchFamily="34" charset="0"/>
              </a:rPr>
              <a:t>的方波</a:t>
            </a:r>
          </a:p>
          <a:p>
            <a:pPr marL="342900" indent="-342900" algn="just">
              <a:lnSpc>
                <a:spcPct val="120000"/>
              </a:lnSpc>
              <a:spcBef>
                <a:spcPts val="1200"/>
              </a:spcBef>
              <a:spcAft>
                <a:spcPts val="0"/>
              </a:spcAft>
              <a:buClr>
                <a:srgbClr val="0000CC"/>
              </a:buClr>
              <a:buSzPct val="100000"/>
              <a:buFont typeface="Wingdings" pitchFamily="2" charset="2"/>
              <a:buChar char="²"/>
            </a:pPr>
            <a:r>
              <a:rPr lang="zh-CN" altLang="en-US" b="0" dirty="0">
                <a:solidFill>
                  <a:srgbClr val="0000CC"/>
                </a:solidFill>
                <a:latin typeface="Arial" pitchFamily="34" charset="0"/>
                <a:ea typeface="幼圆" pitchFamily="49" charset="-122"/>
                <a:cs typeface="Arial" pitchFamily="34" charset="0"/>
              </a:rPr>
              <a:t>门控为常启状态，这个方波信号不断产生</a:t>
            </a:r>
          </a:p>
          <a:p>
            <a:pPr marL="342900" indent="-342900" algn="just">
              <a:lnSpc>
                <a:spcPct val="120000"/>
              </a:lnSpc>
              <a:spcBef>
                <a:spcPts val="1200"/>
              </a:spcBef>
              <a:spcAft>
                <a:spcPts val="0"/>
              </a:spcAft>
              <a:buClr>
                <a:srgbClr val="0000CC"/>
              </a:buClr>
              <a:buSzPct val="100000"/>
              <a:buFont typeface="Wingdings" pitchFamily="2" charset="2"/>
              <a:buChar char="²"/>
            </a:pPr>
            <a:r>
              <a:rPr lang="en-US" altLang="zh-CN" b="0" dirty="0">
                <a:solidFill>
                  <a:srgbClr val="0000CC"/>
                </a:solidFill>
                <a:latin typeface="Arial" pitchFamily="34" charset="0"/>
                <a:ea typeface="幼圆" pitchFamily="49" charset="-122"/>
                <a:cs typeface="Arial" pitchFamily="34" charset="0"/>
              </a:rPr>
              <a:t>OUT0</a:t>
            </a:r>
            <a:r>
              <a:rPr lang="zh-CN" altLang="en-US" b="0" dirty="0">
                <a:solidFill>
                  <a:srgbClr val="0000CC"/>
                </a:solidFill>
                <a:latin typeface="Arial" pitchFamily="34" charset="0"/>
                <a:ea typeface="幼圆" pitchFamily="49" charset="-122"/>
                <a:cs typeface="Arial" pitchFamily="34" charset="0"/>
              </a:rPr>
              <a:t>端接8259</a:t>
            </a:r>
            <a:r>
              <a:rPr lang="en-US" altLang="zh-CN" b="0" dirty="0">
                <a:solidFill>
                  <a:srgbClr val="0000CC"/>
                </a:solidFill>
                <a:latin typeface="Arial" pitchFamily="34" charset="0"/>
                <a:ea typeface="幼圆" pitchFamily="49" charset="-122"/>
                <a:cs typeface="Arial" pitchFamily="34" charset="0"/>
              </a:rPr>
              <a:t>A</a:t>
            </a:r>
            <a:r>
              <a:rPr lang="zh-CN" altLang="en-US" b="0" dirty="0">
                <a:solidFill>
                  <a:srgbClr val="0000CC"/>
                </a:solidFill>
                <a:latin typeface="Arial" pitchFamily="34" charset="0"/>
                <a:ea typeface="幼圆" pitchFamily="49" charset="-122"/>
                <a:cs typeface="Arial" pitchFamily="34" charset="0"/>
              </a:rPr>
              <a:t>的</a:t>
            </a:r>
            <a:r>
              <a:rPr lang="en-US" altLang="zh-CN" b="0" dirty="0">
                <a:solidFill>
                  <a:srgbClr val="0000CC"/>
                </a:solidFill>
                <a:latin typeface="Arial" pitchFamily="34" charset="0"/>
                <a:ea typeface="幼圆" pitchFamily="49" charset="-122"/>
                <a:cs typeface="Arial" pitchFamily="34" charset="0"/>
              </a:rPr>
              <a:t>IRQ0，</a:t>
            </a:r>
            <a:r>
              <a:rPr lang="zh-CN" altLang="en-US" b="0" dirty="0">
                <a:solidFill>
                  <a:srgbClr val="0000CC"/>
                </a:solidFill>
                <a:latin typeface="Arial" pitchFamily="34" charset="0"/>
                <a:ea typeface="幼圆" pitchFamily="49" charset="-122"/>
                <a:cs typeface="Arial" pitchFamily="34" charset="0"/>
              </a:rPr>
              <a:t>用作中断请求信号，每秒产生18.206次中断请求，或说每隔55</a:t>
            </a:r>
            <a:r>
              <a:rPr lang="en-US" altLang="zh-CN" b="0" dirty="0">
                <a:solidFill>
                  <a:srgbClr val="0000CC"/>
                </a:solidFill>
                <a:latin typeface="Arial" pitchFamily="34" charset="0"/>
                <a:ea typeface="幼圆" pitchFamily="49" charset="-122"/>
                <a:cs typeface="Arial" pitchFamily="34" charset="0"/>
              </a:rPr>
              <a:t>ms（54.925493ms）</a:t>
            </a:r>
            <a:r>
              <a:rPr lang="zh-CN" altLang="en-US" b="0" dirty="0">
                <a:solidFill>
                  <a:srgbClr val="0000CC"/>
                </a:solidFill>
                <a:latin typeface="Arial" pitchFamily="34" charset="0"/>
                <a:ea typeface="幼圆" pitchFamily="49" charset="-122"/>
                <a:cs typeface="Arial" pitchFamily="34" charset="0"/>
              </a:rPr>
              <a:t>申请一次中断。</a:t>
            </a:r>
          </a:p>
          <a:p>
            <a:pPr marL="342900" indent="-342900" algn="just">
              <a:lnSpc>
                <a:spcPct val="120000"/>
              </a:lnSpc>
              <a:spcBef>
                <a:spcPts val="1200"/>
              </a:spcBef>
              <a:spcAft>
                <a:spcPts val="0"/>
              </a:spcAft>
              <a:buClr>
                <a:srgbClr val="0000CC"/>
              </a:buClr>
              <a:buSzPct val="100000"/>
              <a:buFont typeface="Wingdings" pitchFamily="2" charset="2"/>
              <a:buChar char="²"/>
            </a:pPr>
            <a:r>
              <a:rPr lang="en-US" altLang="zh-CN" b="0" dirty="0">
                <a:solidFill>
                  <a:srgbClr val="0000CC"/>
                </a:solidFill>
                <a:latin typeface="Arial" pitchFamily="34" charset="0"/>
                <a:ea typeface="幼圆" pitchFamily="49" charset="-122"/>
                <a:cs typeface="Arial" pitchFamily="34" charset="0"/>
              </a:rPr>
              <a:t>DOS</a:t>
            </a:r>
            <a:r>
              <a:rPr lang="zh-CN" altLang="en-US" b="0" dirty="0">
                <a:solidFill>
                  <a:srgbClr val="0000CC"/>
                </a:solidFill>
                <a:latin typeface="Arial" pitchFamily="34" charset="0"/>
                <a:ea typeface="幼圆" pitchFamily="49" charset="-122"/>
                <a:cs typeface="Arial" pitchFamily="34" charset="0"/>
              </a:rPr>
              <a:t>系统利用计数器0的这个特点，通过08号中断服务程序实现了日时钟计时功能</a:t>
            </a:r>
          </a:p>
        </p:txBody>
      </p:sp>
      <p:sp>
        <p:nvSpPr>
          <p:cNvPr id="1533955" name="Rectangle 1027"/>
          <p:cNvSpPr>
            <a:spLocks noGrp="1" noChangeArrowheads="1"/>
          </p:cNvSpPr>
          <p:nvPr/>
        </p:nvSpPr>
        <p:spPr bwMode="auto">
          <a:xfrm>
            <a:off x="475456" y="188913"/>
            <a:ext cx="64008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l">
              <a:spcBef>
                <a:spcPct val="0"/>
              </a:spcBef>
              <a:spcAft>
                <a:spcPct val="0"/>
              </a:spcAft>
            </a:pPr>
            <a:r>
              <a:rPr lang="zh-CN" altLang="en-US" sz="2800" b="0" dirty="0">
                <a:solidFill>
                  <a:srgbClr val="003399"/>
                </a:solidFill>
                <a:latin typeface="Arial" pitchFamily="34" charset="0"/>
                <a:ea typeface="幼圆" pitchFamily="49" charset="-122"/>
                <a:cs typeface="Arial" pitchFamily="34" charset="0"/>
              </a:rPr>
              <a:t>计数器</a:t>
            </a:r>
            <a:r>
              <a:rPr lang="zh-CN" altLang="en-US" sz="2800" b="0" dirty="0" smtClean="0">
                <a:solidFill>
                  <a:srgbClr val="003399"/>
                </a:solidFill>
                <a:latin typeface="Arial" pitchFamily="34" charset="0"/>
                <a:ea typeface="幼圆" pitchFamily="49" charset="-122"/>
                <a:cs typeface="Arial" pitchFamily="34" charset="0"/>
              </a:rPr>
              <a:t>0  定时</a:t>
            </a:r>
            <a:r>
              <a:rPr lang="zh-CN" altLang="en-US" sz="2800" b="0" dirty="0">
                <a:solidFill>
                  <a:srgbClr val="003399"/>
                </a:solidFill>
                <a:latin typeface="Arial" pitchFamily="34" charset="0"/>
                <a:ea typeface="幼圆" pitchFamily="49" charset="-122"/>
                <a:cs typeface="Arial" pitchFamily="34" charset="0"/>
              </a:rPr>
              <a:t>中断</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33954">
                                            <p:txEl>
                                              <p:pRg st="0" end="0"/>
                                            </p:txEl>
                                          </p:spTgt>
                                        </p:tgtEl>
                                        <p:attrNameLst>
                                          <p:attrName>style.visibility</p:attrName>
                                        </p:attrNameLst>
                                      </p:cBhvr>
                                      <p:to>
                                        <p:strVal val="visible"/>
                                      </p:to>
                                    </p:set>
                                    <p:animEffect transition="in" filter="randombar(horizontal)">
                                      <p:cBhvr>
                                        <p:cTn id="7" dur="500"/>
                                        <p:tgtEl>
                                          <p:spTgt spid="1533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33954">
                                            <p:txEl>
                                              <p:pRg st="1" end="1"/>
                                            </p:txEl>
                                          </p:spTgt>
                                        </p:tgtEl>
                                        <p:attrNameLst>
                                          <p:attrName>style.visibility</p:attrName>
                                        </p:attrNameLst>
                                      </p:cBhvr>
                                      <p:to>
                                        <p:strVal val="visible"/>
                                      </p:to>
                                    </p:set>
                                    <p:animEffect transition="in" filter="randombar(horizontal)">
                                      <p:cBhvr>
                                        <p:cTn id="12" dur="500"/>
                                        <p:tgtEl>
                                          <p:spTgt spid="15339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33954">
                                            <p:txEl>
                                              <p:pRg st="2" end="2"/>
                                            </p:txEl>
                                          </p:spTgt>
                                        </p:tgtEl>
                                        <p:attrNameLst>
                                          <p:attrName>style.visibility</p:attrName>
                                        </p:attrNameLst>
                                      </p:cBhvr>
                                      <p:to>
                                        <p:strVal val="visible"/>
                                      </p:to>
                                    </p:set>
                                    <p:animEffect transition="in" filter="randombar(horizontal)">
                                      <p:cBhvr>
                                        <p:cTn id="17" dur="500"/>
                                        <p:tgtEl>
                                          <p:spTgt spid="15339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33954">
                                            <p:txEl>
                                              <p:pRg st="3" end="3"/>
                                            </p:txEl>
                                          </p:spTgt>
                                        </p:tgtEl>
                                        <p:attrNameLst>
                                          <p:attrName>style.visibility</p:attrName>
                                        </p:attrNameLst>
                                      </p:cBhvr>
                                      <p:to>
                                        <p:strVal val="visible"/>
                                      </p:to>
                                    </p:set>
                                    <p:animEffect transition="in" filter="randombar(horizontal)">
                                      <p:cBhvr>
                                        <p:cTn id="22" dur="500"/>
                                        <p:tgtEl>
                                          <p:spTgt spid="15339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395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2"/>
          <p:cNvSpPr>
            <a:spLocks noGrp="1" noChangeArrowheads="1"/>
          </p:cNvSpPr>
          <p:nvPr>
            <p:ph type="body" idx="1"/>
          </p:nvPr>
        </p:nvSpPr>
        <p:spPr>
          <a:xfrm>
            <a:off x="467544" y="980728"/>
            <a:ext cx="8120062" cy="3281536"/>
          </a:xfrm>
          <a:noFill/>
          <a:ln w="76200" cap="flat" cmpd="tri">
            <a:noFill/>
            <a:miter lim="800000"/>
            <a:headEnd/>
            <a:tailEnd/>
          </a:ln>
        </p:spPr>
        <p:txBody>
          <a:bodyPr/>
          <a:lstStyle/>
          <a:p>
            <a:pPr marL="342900" indent="-342900">
              <a:spcBef>
                <a:spcPct val="20000"/>
              </a:spcBef>
            </a:pPr>
            <a:r>
              <a:rPr lang="zh-CN" altLang="en-US" b="0" dirty="0">
                <a:solidFill>
                  <a:srgbClr val="FF0000"/>
                </a:solidFill>
              </a:rPr>
              <a:t>计数器</a:t>
            </a:r>
            <a:r>
              <a:rPr lang="zh-CN" altLang="en-US" b="0" dirty="0" smtClean="0">
                <a:solidFill>
                  <a:srgbClr val="FF0000"/>
                </a:solidFill>
              </a:rPr>
              <a:t>0的初始化程序</a:t>
            </a:r>
            <a:r>
              <a:rPr lang="zh-CN" altLang="en-US" dirty="0" smtClean="0">
                <a:solidFill>
                  <a:srgbClr val="FF0000"/>
                </a:solidFill>
              </a:rPr>
              <a:t>如下：</a:t>
            </a:r>
            <a:endParaRPr lang="zh-CN" altLang="en-US" b="0" dirty="0">
              <a:solidFill>
                <a:srgbClr val="FF0000"/>
              </a:solidFill>
            </a:endParaRPr>
          </a:p>
          <a:p>
            <a:pPr marL="342900" indent="-342900">
              <a:spcBef>
                <a:spcPct val="20000"/>
              </a:spcBef>
            </a:pPr>
            <a:r>
              <a:rPr lang="zh-CN" altLang="en-US" b="0" dirty="0"/>
              <a:t>    </a:t>
            </a:r>
            <a:r>
              <a:rPr lang="en-US" altLang="zh-CN" b="0" dirty="0"/>
              <a:t>MOV </a:t>
            </a:r>
            <a:r>
              <a:rPr lang="en-US" altLang="zh-CN" b="0" dirty="0" smtClean="0"/>
              <a:t> AL,36H </a:t>
            </a:r>
            <a:r>
              <a:rPr lang="en-US" altLang="zh-CN" b="0" dirty="0"/>
              <a:t>    </a:t>
            </a:r>
            <a:r>
              <a:rPr lang="en-US" altLang="zh-CN" b="0" dirty="0" smtClean="0"/>
              <a:t>     </a:t>
            </a:r>
            <a:r>
              <a:rPr lang="en-US" altLang="zh-CN" dirty="0" smtClean="0"/>
              <a:t>;</a:t>
            </a:r>
            <a:r>
              <a:rPr lang="zh-CN" altLang="en-US" b="0" dirty="0" smtClean="0"/>
              <a:t>控制</a:t>
            </a:r>
            <a:r>
              <a:rPr lang="zh-CN" altLang="en-US" b="0" dirty="0"/>
              <a:t>字</a:t>
            </a:r>
            <a:r>
              <a:rPr lang="zh-CN" altLang="en-US" b="0" dirty="0">
                <a:hlinkClick r:id="rId2" action="ppaction://hlinksldjump"/>
              </a:rPr>
              <a:t>00,11,011,0 </a:t>
            </a:r>
            <a:r>
              <a:rPr lang="zh-CN" altLang="en-US" b="0" dirty="0"/>
              <a:t/>
            </a:r>
            <a:br>
              <a:rPr lang="zh-CN" altLang="en-US" b="0" dirty="0"/>
            </a:br>
            <a:r>
              <a:rPr lang="en-US" altLang="zh-CN" b="0" dirty="0"/>
              <a:t>OUT </a:t>
            </a:r>
            <a:r>
              <a:rPr lang="en-US" altLang="zh-CN" b="0" dirty="0" smtClean="0"/>
              <a:t> 43H,AL </a:t>
            </a:r>
            <a:r>
              <a:rPr lang="en-US" altLang="zh-CN" b="0" dirty="0"/>
              <a:t>       </a:t>
            </a:r>
            <a:r>
              <a:rPr lang="en-US" altLang="zh-CN" b="0" dirty="0" smtClean="0"/>
              <a:t>  ;</a:t>
            </a:r>
            <a:r>
              <a:rPr lang="zh-CN" altLang="en-US" b="0" dirty="0" smtClean="0"/>
              <a:t>通道</a:t>
            </a:r>
            <a:r>
              <a:rPr lang="zh-CN" altLang="en-US" b="0" dirty="0"/>
              <a:t>0,16位,方式3,二进制</a:t>
            </a:r>
            <a:br>
              <a:rPr lang="zh-CN" altLang="en-US" b="0" dirty="0"/>
            </a:br>
            <a:r>
              <a:rPr lang="en-US" altLang="zh-CN" b="0" dirty="0"/>
              <a:t>MOV </a:t>
            </a:r>
            <a:r>
              <a:rPr lang="en-US" altLang="zh-CN" b="0" dirty="0" smtClean="0"/>
              <a:t> AL,0 </a:t>
            </a:r>
            <a:r>
              <a:rPr lang="en-US" altLang="zh-CN" b="0" dirty="0"/>
              <a:t>      	 </a:t>
            </a:r>
            <a:r>
              <a:rPr lang="en-US" altLang="zh-CN" b="0" dirty="0" smtClean="0"/>
              <a:t>  ;</a:t>
            </a:r>
            <a:r>
              <a:rPr lang="zh-CN" altLang="en-US" b="0" dirty="0" smtClean="0"/>
              <a:t>初值</a:t>
            </a:r>
            <a:r>
              <a:rPr lang="zh-CN" altLang="en-US" b="0" dirty="0"/>
              <a:t>0,计数65536次(最大) </a:t>
            </a:r>
            <a:br>
              <a:rPr lang="zh-CN" altLang="en-US" b="0" dirty="0"/>
            </a:br>
            <a:r>
              <a:rPr lang="en-US" altLang="zh-CN" b="0" dirty="0"/>
              <a:t>OUT </a:t>
            </a:r>
            <a:r>
              <a:rPr lang="en-US" altLang="zh-CN" b="0" dirty="0" smtClean="0"/>
              <a:t> 40H,AL</a:t>
            </a:r>
            <a:r>
              <a:rPr lang="en-US" altLang="zh-CN" b="0" dirty="0"/>
              <a:t>          </a:t>
            </a:r>
            <a:r>
              <a:rPr lang="en-US" altLang="zh-CN" b="0" dirty="0" smtClean="0"/>
              <a:t>;</a:t>
            </a:r>
            <a:r>
              <a:rPr lang="zh-CN" altLang="en-US" b="0" dirty="0" smtClean="0"/>
              <a:t>写入</a:t>
            </a:r>
            <a:r>
              <a:rPr lang="en-US" altLang="zh-CN" b="0" dirty="0"/>
              <a:t>CR0</a:t>
            </a:r>
            <a:r>
              <a:rPr lang="zh-CN" altLang="en-US" b="0" dirty="0"/>
              <a:t>的低计数值 </a:t>
            </a:r>
            <a:br>
              <a:rPr lang="zh-CN" altLang="en-US" b="0" dirty="0"/>
            </a:br>
            <a:r>
              <a:rPr lang="en-US" altLang="zh-CN" b="0" dirty="0"/>
              <a:t>OUT </a:t>
            </a:r>
            <a:r>
              <a:rPr lang="en-US" altLang="zh-CN" b="0" dirty="0" smtClean="0"/>
              <a:t> 40H,AL</a:t>
            </a:r>
            <a:r>
              <a:rPr lang="en-US" altLang="zh-CN" b="0" dirty="0"/>
              <a:t>          </a:t>
            </a:r>
            <a:r>
              <a:rPr lang="en-US" altLang="zh-CN" b="0" dirty="0" smtClean="0"/>
              <a:t>;</a:t>
            </a:r>
            <a:r>
              <a:rPr lang="zh-CN" altLang="en-US" b="0" dirty="0" smtClean="0"/>
              <a:t>写入</a:t>
            </a:r>
            <a:r>
              <a:rPr lang="en-US" altLang="zh-CN" b="0" dirty="0"/>
              <a:t>CR0</a:t>
            </a:r>
            <a:r>
              <a:rPr lang="zh-CN" altLang="en-US" b="0" dirty="0"/>
              <a:t>的高计数值 </a:t>
            </a:r>
          </a:p>
        </p:txBody>
      </p:sp>
      <p:sp>
        <p:nvSpPr>
          <p:cNvPr id="1524739" name="Rectangle 3"/>
          <p:cNvSpPr>
            <a:spLocks noGrp="1" noChangeArrowheads="1"/>
          </p:cNvSpPr>
          <p:nvPr/>
        </p:nvSpPr>
        <p:spPr bwMode="auto">
          <a:xfrm>
            <a:off x="467544" y="173038"/>
            <a:ext cx="64008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l">
              <a:spcBef>
                <a:spcPct val="0"/>
              </a:spcBef>
              <a:spcAft>
                <a:spcPct val="0"/>
              </a:spcAft>
            </a:pPr>
            <a:r>
              <a:rPr lang="en-US" altLang="zh-CN" sz="2800" b="0" dirty="0" smtClean="0">
                <a:solidFill>
                  <a:srgbClr val="003399"/>
                </a:solidFill>
                <a:latin typeface="Arial" pitchFamily="34" charset="0"/>
                <a:ea typeface="幼圆" pitchFamily="49" charset="-122"/>
                <a:cs typeface="Arial" pitchFamily="34" charset="0"/>
              </a:rPr>
              <a:t>8.2.1 BIOS</a:t>
            </a:r>
            <a:r>
              <a:rPr lang="zh-CN" altLang="en-US" sz="2800" b="0" dirty="0">
                <a:solidFill>
                  <a:srgbClr val="003399"/>
                </a:solidFill>
                <a:latin typeface="Arial" pitchFamily="34" charset="0"/>
                <a:ea typeface="幼圆" pitchFamily="49" charset="-122"/>
                <a:cs typeface="Arial" pitchFamily="34" charset="0"/>
              </a:rPr>
              <a:t>对8253初始化 </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0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nSpc>
                <a:spcPct val="90000"/>
              </a:lnSpc>
              <a:buClr>
                <a:schemeClr val="accent1"/>
              </a:buClr>
              <a:buSzPct val="50000"/>
              <a:buFont typeface="Monotype Sorts" charset="2"/>
            </a:pPr>
            <a:r>
              <a:rPr lang="zh-CN" altLang="en-US" kern="1200" dirty="0">
                <a:solidFill>
                  <a:srgbClr val="003399"/>
                </a:solidFill>
              </a:rPr>
              <a:t>计数器</a:t>
            </a:r>
            <a:r>
              <a:rPr lang="zh-CN" altLang="en-US" kern="1200" dirty="0" smtClean="0">
                <a:solidFill>
                  <a:srgbClr val="003399"/>
                </a:solidFill>
              </a:rPr>
              <a:t>1 </a:t>
            </a:r>
            <a:r>
              <a:rPr lang="en-US" altLang="zh-CN" kern="1200" dirty="0" smtClean="0">
                <a:solidFill>
                  <a:srgbClr val="003399"/>
                </a:solidFill>
              </a:rPr>
              <a:t>DRAM</a:t>
            </a:r>
            <a:r>
              <a:rPr lang="zh-CN" altLang="en-US" kern="1200" dirty="0" smtClean="0">
                <a:solidFill>
                  <a:srgbClr val="003399"/>
                </a:solidFill>
              </a:rPr>
              <a:t>定时</a:t>
            </a:r>
            <a:r>
              <a:rPr lang="zh-CN" altLang="en-US" kern="1200" dirty="0">
                <a:solidFill>
                  <a:srgbClr val="003399"/>
                </a:solidFill>
              </a:rPr>
              <a:t>刷新</a:t>
            </a:r>
          </a:p>
        </p:txBody>
      </p:sp>
      <p:sp>
        <p:nvSpPr>
          <p:cNvPr id="1536003" name="Rectangle 3"/>
          <p:cNvSpPr>
            <a:spLocks noGrp="1" noChangeArrowheads="1"/>
          </p:cNvSpPr>
          <p:nvPr>
            <p:ph type="body" idx="1"/>
          </p:nvPr>
        </p:nvSpPr>
        <p:spPr>
          <a:xfrm>
            <a:off x="511175" y="1052736"/>
            <a:ext cx="7949257" cy="1872208"/>
          </a:xfrm>
          <a:noFill/>
          <a:ln w="76200" cap="flat" cmpd="tri">
            <a:noFill/>
            <a:miter lim="800000"/>
            <a:headEnd/>
            <a:tailEnd/>
          </a:ln>
        </p:spPr>
        <p:txBody>
          <a:bodyPr/>
          <a:lstStyle/>
          <a:p>
            <a:pPr marL="342900" indent="-342900" algn="just">
              <a:spcBef>
                <a:spcPct val="20000"/>
              </a:spcBef>
              <a:spcAft>
                <a:spcPct val="0"/>
              </a:spcAft>
              <a:buClr>
                <a:schemeClr val="folHlink"/>
              </a:buClr>
              <a:buSzPct val="100000"/>
              <a:buFont typeface="Wingdings" pitchFamily="2" charset="2"/>
              <a:buChar char="²"/>
            </a:pPr>
            <a:r>
              <a:rPr kumimoji="1" lang="zh-CN" altLang="en-US" dirty="0"/>
              <a:t>需要重复不断提出刷新</a:t>
            </a:r>
            <a:r>
              <a:rPr kumimoji="1" lang="zh-CN" altLang="en-US" dirty="0" smtClean="0"/>
              <a:t>请求，门</a:t>
            </a:r>
            <a:r>
              <a:rPr kumimoji="1" lang="zh-CN" altLang="en-US" dirty="0"/>
              <a:t>控总为高，选择方式2或</a:t>
            </a:r>
            <a:r>
              <a:rPr kumimoji="1" lang="zh-CN" altLang="en-US" dirty="0" smtClean="0"/>
              <a:t>3；</a:t>
            </a:r>
            <a:endParaRPr kumimoji="1" lang="en-US" altLang="zh-CN" dirty="0"/>
          </a:p>
          <a:p>
            <a:pPr marL="342900" indent="-342900" algn="just">
              <a:spcBef>
                <a:spcPts val="600"/>
              </a:spcBef>
              <a:spcAft>
                <a:spcPct val="0"/>
              </a:spcAft>
              <a:buClr>
                <a:schemeClr val="folHlink"/>
              </a:buClr>
              <a:buSzPct val="100000"/>
              <a:buFont typeface="Wingdings" pitchFamily="2" charset="2"/>
              <a:buChar char="²"/>
            </a:pPr>
            <a:r>
              <a:rPr kumimoji="1" lang="zh-CN" altLang="en-US" dirty="0"/>
              <a:t>2</a:t>
            </a:r>
            <a:r>
              <a:rPr kumimoji="1" lang="en-US" altLang="zh-CN" dirty="0" err="1"/>
              <a:t>ms</a:t>
            </a:r>
            <a:r>
              <a:rPr kumimoji="1" lang="zh-CN" altLang="en-US" dirty="0"/>
              <a:t>内刷新128次，即15.6</a:t>
            </a:r>
            <a:r>
              <a:rPr kumimoji="1" lang="zh-CN" altLang="en-US" dirty="0">
                <a:sym typeface="Symbol" pitchFamily="18" charset="2"/>
              </a:rPr>
              <a:t></a:t>
            </a:r>
            <a:r>
              <a:rPr kumimoji="1" lang="en-US" altLang="zh-CN" dirty="0"/>
              <a:t>s</a:t>
            </a:r>
            <a:r>
              <a:rPr kumimoji="1" lang="zh-CN" altLang="en-US" dirty="0"/>
              <a:t>刷新一</a:t>
            </a:r>
            <a:r>
              <a:rPr kumimoji="1" lang="zh-CN" altLang="en-US" dirty="0" smtClean="0"/>
              <a:t>次，计数</a:t>
            </a:r>
            <a:r>
              <a:rPr kumimoji="1" lang="zh-CN" altLang="en-US" dirty="0"/>
              <a:t>初值为</a:t>
            </a:r>
            <a:r>
              <a:rPr kumimoji="1" lang="zh-CN" altLang="en-US" dirty="0" smtClean="0"/>
              <a:t>18。</a:t>
            </a:r>
            <a:endParaRPr kumimoji="1" lang="zh-CN" altLang="en-US" dirty="0"/>
          </a:p>
        </p:txBody>
      </p:sp>
      <p:sp>
        <p:nvSpPr>
          <p:cNvPr id="2" name="圆角矩形 1">
            <a:hlinkClick r:id="rId2" action="ppaction://hlinksldjump"/>
          </p:cNvPr>
          <p:cNvSpPr/>
          <p:nvPr/>
        </p:nvSpPr>
        <p:spPr bwMode="auto">
          <a:xfrm>
            <a:off x="7308304" y="5517232"/>
            <a:ext cx="1224136" cy="469916"/>
          </a:xfrm>
          <a:prstGeom prst="roundRect">
            <a:avLst/>
          </a:prstGeom>
          <a:ln>
            <a:solidFill>
              <a:srgbClr val="0000CC"/>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rgbClr val="0000CC"/>
                </a:solidFill>
                <a:effectLst/>
                <a:latin typeface="Arial" pitchFamily="34" charset="0"/>
                <a:ea typeface="幼圆" pitchFamily="49" charset="-122"/>
                <a:cs typeface="Arial" pitchFamily="34" charset="0"/>
              </a:rPr>
              <a:t>原理图</a:t>
            </a:r>
          </a:p>
        </p:txBody>
      </p:sp>
      <p:sp>
        <p:nvSpPr>
          <p:cNvPr id="5" name="Text Box 5"/>
          <p:cNvSpPr txBox="1">
            <a:spLocks noChangeArrowheads="1"/>
          </p:cNvSpPr>
          <p:nvPr/>
        </p:nvSpPr>
        <p:spPr bwMode="auto">
          <a:xfrm>
            <a:off x="2123728" y="2996952"/>
            <a:ext cx="3962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spcBef>
                <a:spcPct val="50000"/>
              </a:spcBef>
            </a:pPr>
            <a:r>
              <a:rPr kumimoji="1" lang="zh-CN" altLang="en-US" sz="2800" b="0" dirty="0">
                <a:solidFill>
                  <a:srgbClr val="0000CC"/>
                </a:solidFill>
                <a:latin typeface="Arial" pitchFamily="34" charset="0"/>
                <a:ea typeface="宋体" pitchFamily="2" charset="-122"/>
                <a:cs typeface="Arial" pitchFamily="34" charset="0"/>
              </a:rPr>
              <a:t>18=15.6</a:t>
            </a:r>
            <a:r>
              <a:rPr kumimoji="1" lang="zh-CN" altLang="en-US" sz="2800" b="0" dirty="0">
                <a:solidFill>
                  <a:srgbClr val="0000CC"/>
                </a:solidFill>
                <a:latin typeface="Arial" pitchFamily="34" charset="0"/>
                <a:ea typeface="宋体" pitchFamily="2" charset="-122"/>
                <a:cs typeface="Arial" pitchFamily="34" charset="0"/>
                <a:sym typeface="Symbol" pitchFamily="18" charset="2"/>
              </a:rPr>
              <a:t>/(1/ </a:t>
            </a:r>
            <a:r>
              <a:rPr lang="zh-CN" altLang="en-US" sz="2800" b="0" dirty="0">
                <a:solidFill>
                  <a:srgbClr val="0000CC"/>
                </a:solidFill>
                <a:latin typeface="Arial" pitchFamily="34" charset="0"/>
                <a:cs typeface="Arial" pitchFamily="34" charset="0"/>
              </a:rPr>
              <a:t>1.19318</a:t>
            </a:r>
            <a:r>
              <a:rPr lang="en-US" altLang="zh-CN" sz="2800" b="0" dirty="0">
                <a:solidFill>
                  <a:srgbClr val="0000CC"/>
                </a:solidFill>
                <a:latin typeface="Arial" pitchFamily="34" charset="0"/>
                <a:cs typeface="Arial" pitchFamily="34" charset="0"/>
              </a:rPr>
              <a:t>)</a:t>
            </a:r>
            <a:endParaRPr lang="zh-CN" altLang="en-US" sz="2800" b="0" dirty="0">
              <a:solidFill>
                <a:srgbClr val="0000CC"/>
              </a:solidFill>
              <a:latin typeface="Arial" pitchFamily="34" charset="0"/>
              <a:cs typeface="Arial" pitchFamily="34" charset="0"/>
            </a:endParaRPr>
          </a:p>
        </p:txBody>
      </p:sp>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a:xfrm>
            <a:off x="467544" y="149225"/>
            <a:ext cx="6324600" cy="533400"/>
          </a:xfrm>
        </p:spPr>
        <p:txBody>
          <a:bodyPr/>
          <a:lstStyle/>
          <a:p>
            <a:r>
              <a:rPr lang="en-US" altLang="zh-CN" dirty="0" smtClean="0"/>
              <a:t>8.0 </a:t>
            </a:r>
            <a:r>
              <a:rPr lang="zh-CN" altLang="en-US" dirty="0" smtClean="0"/>
              <a:t>定时</a:t>
            </a:r>
            <a:r>
              <a:rPr lang="zh-CN" altLang="en-US" dirty="0"/>
              <a:t>与计数技术概述</a:t>
            </a:r>
          </a:p>
        </p:txBody>
      </p:sp>
      <p:sp>
        <p:nvSpPr>
          <p:cNvPr id="1462275" name="Rectangle 3"/>
          <p:cNvSpPr>
            <a:spLocks noGrp="1" noChangeArrowheads="1"/>
          </p:cNvSpPr>
          <p:nvPr>
            <p:ph type="body" idx="1"/>
          </p:nvPr>
        </p:nvSpPr>
        <p:spPr>
          <a:xfrm>
            <a:off x="468312" y="985267"/>
            <a:ext cx="7920111" cy="2341563"/>
          </a:xfrm>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76200" cmpd="tri">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635A55"/>
                  </a:outerShdw>
                </a:effectLst>
              </a14:hiddenEffects>
            </a:ext>
          </a:extLst>
        </p:spPr>
        <p:txBody>
          <a:bodyPr/>
          <a:lstStyle/>
          <a:p>
            <a:pPr algn="just"/>
            <a:r>
              <a:rPr lang="zh-CN" altLang="en-US" b="0" dirty="0">
                <a:solidFill>
                  <a:srgbClr val="FF0000"/>
                </a:solidFill>
              </a:rPr>
              <a:t>3</a:t>
            </a:r>
            <a:r>
              <a:rPr lang="zh-CN" altLang="en-US" b="0" dirty="0" smtClean="0">
                <a:solidFill>
                  <a:srgbClr val="FF0000"/>
                </a:solidFill>
              </a:rPr>
              <a:t>. 定时</a:t>
            </a:r>
            <a:r>
              <a:rPr lang="zh-CN" altLang="en-US" b="0" dirty="0">
                <a:solidFill>
                  <a:srgbClr val="FF0000"/>
                </a:solidFill>
              </a:rPr>
              <a:t>与计数的联系</a:t>
            </a:r>
          </a:p>
          <a:p>
            <a:pPr lvl="1" algn="just"/>
            <a:r>
              <a:rPr lang="zh-CN" altLang="en-US" b="0" dirty="0">
                <a:solidFill>
                  <a:srgbClr val="0000CC"/>
                </a:solidFill>
                <a:latin typeface="幼圆" pitchFamily="49" charset="-122"/>
                <a:sym typeface="Wingdings" pitchFamily="2" charset="2"/>
              </a:rPr>
              <a:t></a:t>
            </a:r>
            <a:r>
              <a:rPr lang="zh-CN" altLang="en-US" b="0" dirty="0">
                <a:solidFill>
                  <a:srgbClr val="0000CC"/>
                </a:solidFill>
                <a:latin typeface="幼圆" pitchFamily="49" charset="-122"/>
              </a:rPr>
              <a:t>定时与计数本质上是一致的。</a:t>
            </a:r>
          </a:p>
          <a:p>
            <a:pPr lvl="1" algn="just"/>
            <a:r>
              <a:rPr lang="zh-CN" altLang="en-US" b="0" dirty="0">
                <a:solidFill>
                  <a:srgbClr val="0000CC"/>
                </a:solidFill>
                <a:latin typeface="幼圆" pitchFamily="49" charset="-122"/>
                <a:sym typeface="Wingdings" pitchFamily="2" charset="2"/>
              </a:rPr>
              <a:t></a:t>
            </a:r>
            <a:r>
              <a:rPr lang="zh-CN" altLang="en-US" b="0" dirty="0">
                <a:solidFill>
                  <a:srgbClr val="0000CC"/>
                </a:solidFill>
                <a:latin typeface="幼圆" pitchFamily="49" charset="-122"/>
              </a:rPr>
              <a:t>计数的信号随机，定时的信号具有周期性</a:t>
            </a:r>
          </a:p>
        </p:txBody>
      </p:sp>
      <p:grpSp>
        <p:nvGrpSpPr>
          <p:cNvPr id="1462277" name="Group 5"/>
          <p:cNvGrpSpPr>
            <a:grpSpLocks/>
          </p:cNvGrpSpPr>
          <p:nvPr/>
        </p:nvGrpSpPr>
        <p:grpSpPr bwMode="auto">
          <a:xfrm>
            <a:off x="3924300" y="5300315"/>
            <a:ext cx="4392613" cy="288925"/>
            <a:chOff x="2018" y="3475"/>
            <a:chExt cx="2767" cy="182"/>
          </a:xfrm>
        </p:grpSpPr>
        <p:sp>
          <p:nvSpPr>
            <p:cNvPr id="1462278" name="Line 6"/>
            <p:cNvSpPr>
              <a:spLocks noChangeShapeType="1"/>
            </p:cNvSpPr>
            <p:nvPr/>
          </p:nvSpPr>
          <p:spPr bwMode="auto">
            <a:xfrm>
              <a:off x="2018"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79" name="Line 7"/>
            <p:cNvSpPr>
              <a:spLocks noChangeShapeType="1"/>
            </p:cNvSpPr>
            <p:nvPr/>
          </p:nvSpPr>
          <p:spPr bwMode="auto">
            <a:xfrm flipV="1">
              <a:off x="2245"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0" name="Line 8"/>
            <p:cNvSpPr>
              <a:spLocks noChangeShapeType="1"/>
            </p:cNvSpPr>
            <p:nvPr/>
          </p:nvSpPr>
          <p:spPr bwMode="auto">
            <a:xfrm>
              <a:off x="2245"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1" name="Line 9"/>
            <p:cNvSpPr>
              <a:spLocks noChangeShapeType="1"/>
            </p:cNvSpPr>
            <p:nvPr/>
          </p:nvSpPr>
          <p:spPr bwMode="auto">
            <a:xfrm flipV="1">
              <a:off x="2336"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2" name="Line 10"/>
            <p:cNvSpPr>
              <a:spLocks noChangeShapeType="1"/>
            </p:cNvSpPr>
            <p:nvPr/>
          </p:nvSpPr>
          <p:spPr bwMode="auto">
            <a:xfrm>
              <a:off x="2336"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3" name="Line 11"/>
            <p:cNvSpPr>
              <a:spLocks noChangeShapeType="1"/>
            </p:cNvSpPr>
            <p:nvPr/>
          </p:nvSpPr>
          <p:spPr bwMode="auto">
            <a:xfrm flipV="1">
              <a:off x="2563"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4" name="Line 12"/>
            <p:cNvSpPr>
              <a:spLocks noChangeShapeType="1"/>
            </p:cNvSpPr>
            <p:nvPr/>
          </p:nvSpPr>
          <p:spPr bwMode="auto">
            <a:xfrm>
              <a:off x="2563"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5" name="Line 13"/>
            <p:cNvSpPr>
              <a:spLocks noChangeShapeType="1"/>
            </p:cNvSpPr>
            <p:nvPr/>
          </p:nvSpPr>
          <p:spPr bwMode="auto">
            <a:xfrm flipV="1">
              <a:off x="2654"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6" name="Line 14"/>
            <p:cNvSpPr>
              <a:spLocks noChangeShapeType="1"/>
            </p:cNvSpPr>
            <p:nvPr/>
          </p:nvSpPr>
          <p:spPr bwMode="auto">
            <a:xfrm>
              <a:off x="2653"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7" name="Line 15"/>
            <p:cNvSpPr>
              <a:spLocks noChangeShapeType="1"/>
            </p:cNvSpPr>
            <p:nvPr/>
          </p:nvSpPr>
          <p:spPr bwMode="auto">
            <a:xfrm flipV="1">
              <a:off x="2880"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8" name="Line 16"/>
            <p:cNvSpPr>
              <a:spLocks noChangeShapeType="1"/>
            </p:cNvSpPr>
            <p:nvPr/>
          </p:nvSpPr>
          <p:spPr bwMode="auto">
            <a:xfrm>
              <a:off x="2880"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89" name="Line 17"/>
            <p:cNvSpPr>
              <a:spLocks noChangeShapeType="1"/>
            </p:cNvSpPr>
            <p:nvPr/>
          </p:nvSpPr>
          <p:spPr bwMode="auto">
            <a:xfrm flipV="1">
              <a:off x="2971"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0" name="Line 18"/>
            <p:cNvSpPr>
              <a:spLocks noChangeShapeType="1"/>
            </p:cNvSpPr>
            <p:nvPr/>
          </p:nvSpPr>
          <p:spPr bwMode="auto">
            <a:xfrm>
              <a:off x="2971"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1" name="Line 19"/>
            <p:cNvSpPr>
              <a:spLocks noChangeShapeType="1"/>
            </p:cNvSpPr>
            <p:nvPr/>
          </p:nvSpPr>
          <p:spPr bwMode="auto">
            <a:xfrm flipV="1">
              <a:off x="3198"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2" name="Line 20"/>
            <p:cNvSpPr>
              <a:spLocks noChangeShapeType="1"/>
            </p:cNvSpPr>
            <p:nvPr/>
          </p:nvSpPr>
          <p:spPr bwMode="auto">
            <a:xfrm>
              <a:off x="3198"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3" name="Line 21"/>
            <p:cNvSpPr>
              <a:spLocks noChangeShapeType="1"/>
            </p:cNvSpPr>
            <p:nvPr/>
          </p:nvSpPr>
          <p:spPr bwMode="auto">
            <a:xfrm flipV="1">
              <a:off x="3289"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4" name="Line 22"/>
            <p:cNvSpPr>
              <a:spLocks noChangeShapeType="1"/>
            </p:cNvSpPr>
            <p:nvPr/>
          </p:nvSpPr>
          <p:spPr bwMode="auto">
            <a:xfrm>
              <a:off x="3287"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5" name="Line 23"/>
            <p:cNvSpPr>
              <a:spLocks noChangeShapeType="1"/>
            </p:cNvSpPr>
            <p:nvPr/>
          </p:nvSpPr>
          <p:spPr bwMode="auto">
            <a:xfrm flipV="1">
              <a:off x="3514"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6" name="Line 24"/>
            <p:cNvSpPr>
              <a:spLocks noChangeShapeType="1"/>
            </p:cNvSpPr>
            <p:nvPr/>
          </p:nvSpPr>
          <p:spPr bwMode="auto">
            <a:xfrm>
              <a:off x="3514"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7" name="Line 25"/>
            <p:cNvSpPr>
              <a:spLocks noChangeShapeType="1"/>
            </p:cNvSpPr>
            <p:nvPr/>
          </p:nvSpPr>
          <p:spPr bwMode="auto">
            <a:xfrm flipV="1">
              <a:off x="3605"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8" name="Line 26"/>
            <p:cNvSpPr>
              <a:spLocks noChangeShapeType="1"/>
            </p:cNvSpPr>
            <p:nvPr/>
          </p:nvSpPr>
          <p:spPr bwMode="auto">
            <a:xfrm>
              <a:off x="3605"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299" name="Line 27"/>
            <p:cNvSpPr>
              <a:spLocks noChangeShapeType="1"/>
            </p:cNvSpPr>
            <p:nvPr/>
          </p:nvSpPr>
          <p:spPr bwMode="auto">
            <a:xfrm flipV="1">
              <a:off x="3832"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0" name="Line 28"/>
            <p:cNvSpPr>
              <a:spLocks noChangeShapeType="1"/>
            </p:cNvSpPr>
            <p:nvPr/>
          </p:nvSpPr>
          <p:spPr bwMode="auto">
            <a:xfrm>
              <a:off x="3832"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1" name="Line 29"/>
            <p:cNvSpPr>
              <a:spLocks noChangeShapeType="1"/>
            </p:cNvSpPr>
            <p:nvPr/>
          </p:nvSpPr>
          <p:spPr bwMode="auto">
            <a:xfrm flipV="1">
              <a:off x="3923"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2" name="Line 30"/>
            <p:cNvSpPr>
              <a:spLocks noChangeShapeType="1"/>
            </p:cNvSpPr>
            <p:nvPr/>
          </p:nvSpPr>
          <p:spPr bwMode="auto">
            <a:xfrm>
              <a:off x="3922"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3" name="Line 31"/>
            <p:cNvSpPr>
              <a:spLocks noChangeShapeType="1"/>
            </p:cNvSpPr>
            <p:nvPr/>
          </p:nvSpPr>
          <p:spPr bwMode="auto">
            <a:xfrm flipV="1">
              <a:off x="4149"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4" name="Line 32"/>
            <p:cNvSpPr>
              <a:spLocks noChangeShapeType="1"/>
            </p:cNvSpPr>
            <p:nvPr/>
          </p:nvSpPr>
          <p:spPr bwMode="auto">
            <a:xfrm>
              <a:off x="4149"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5" name="Line 33"/>
            <p:cNvSpPr>
              <a:spLocks noChangeShapeType="1"/>
            </p:cNvSpPr>
            <p:nvPr/>
          </p:nvSpPr>
          <p:spPr bwMode="auto">
            <a:xfrm flipV="1">
              <a:off x="4240"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6" name="Line 34"/>
            <p:cNvSpPr>
              <a:spLocks noChangeShapeType="1"/>
            </p:cNvSpPr>
            <p:nvPr/>
          </p:nvSpPr>
          <p:spPr bwMode="auto">
            <a:xfrm>
              <a:off x="4240"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7" name="Line 35"/>
            <p:cNvSpPr>
              <a:spLocks noChangeShapeType="1"/>
            </p:cNvSpPr>
            <p:nvPr/>
          </p:nvSpPr>
          <p:spPr bwMode="auto">
            <a:xfrm flipV="1">
              <a:off x="4467"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8" name="Line 36"/>
            <p:cNvSpPr>
              <a:spLocks noChangeShapeType="1"/>
            </p:cNvSpPr>
            <p:nvPr/>
          </p:nvSpPr>
          <p:spPr bwMode="auto">
            <a:xfrm>
              <a:off x="4467" y="3475"/>
              <a:ext cx="9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09" name="Line 37"/>
            <p:cNvSpPr>
              <a:spLocks noChangeShapeType="1"/>
            </p:cNvSpPr>
            <p:nvPr/>
          </p:nvSpPr>
          <p:spPr bwMode="auto">
            <a:xfrm flipV="1">
              <a:off x="4558" y="3475"/>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2310" name="Line 38"/>
            <p:cNvSpPr>
              <a:spLocks noChangeShapeType="1"/>
            </p:cNvSpPr>
            <p:nvPr/>
          </p:nvSpPr>
          <p:spPr bwMode="auto">
            <a:xfrm>
              <a:off x="4558" y="3657"/>
              <a:ext cx="22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grpSp>
      <p:grpSp>
        <p:nvGrpSpPr>
          <p:cNvPr id="2" name="组合 1"/>
          <p:cNvGrpSpPr/>
          <p:nvPr/>
        </p:nvGrpSpPr>
        <p:grpSpPr>
          <a:xfrm>
            <a:off x="3923803" y="4437112"/>
            <a:ext cx="4392613" cy="288925"/>
            <a:chOff x="3923803" y="4293096"/>
            <a:chExt cx="4392613" cy="288925"/>
          </a:xfrm>
        </p:grpSpPr>
        <p:sp>
          <p:nvSpPr>
            <p:cNvPr id="39" name="Line 6"/>
            <p:cNvSpPr>
              <a:spLocks noChangeShapeType="1"/>
            </p:cNvSpPr>
            <p:nvPr/>
          </p:nvSpPr>
          <p:spPr bwMode="auto">
            <a:xfrm>
              <a:off x="3923803" y="4582021"/>
              <a:ext cx="3603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41" name="Line 8"/>
            <p:cNvSpPr>
              <a:spLocks noChangeShapeType="1"/>
            </p:cNvSpPr>
            <p:nvPr/>
          </p:nvSpPr>
          <p:spPr bwMode="auto">
            <a:xfrm>
              <a:off x="4284166" y="4581128"/>
              <a:ext cx="1444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43" name="Line 10"/>
            <p:cNvSpPr>
              <a:spLocks noChangeShapeType="1"/>
            </p:cNvSpPr>
            <p:nvPr/>
          </p:nvSpPr>
          <p:spPr bwMode="auto">
            <a:xfrm>
              <a:off x="4355976" y="4582021"/>
              <a:ext cx="3603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44" name="Line 11"/>
            <p:cNvSpPr>
              <a:spLocks noChangeShapeType="1"/>
            </p:cNvSpPr>
            <p:nvPr/>
          </p:nvSpPr>
          <p:spPr bwMode="auto">
            <a:xfrm flipV="1">
              <a:off x="4716016" y="4293096"/>
              <a:ext cx="0" cy="288925"/>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45" name="Line 12"/>
            <p:cNvSpPr>
              <a:spLocks noChangeShapeType="1"/>
            </p:cNvSpPr>
            <p:nvPr/>
          </p:nvSpPr>
          <p:spPr bwMode="auto">
            <a:xfrm>
              <a:off x="4716016" y="4293096"/>
              <a:ext cx="1444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46" name="Line 13"/>
            <p:cNvSpPr>
              <a:spLocks noChangeShapeType="1"/>
            </p:cNvSpPr>
            <p:nvPr/>
          </p:nvSpPr>
          <p:spPr bwMode="auto">
            <a:xfrm flipV="1">
              <a:off x="4860478" y="4293096"/>
              <a:ext cx="0" cy="288925"/>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47" name="Line 14"/>
            <p:cNvSpPr>
              <a:spLocks noChangeShapeType="1"/>
            </p:cNvSpPr>
            <p:nvPr/>
          </p:nvSpPr>
          <p:spPr bwMode="auto">
            <a:xfrm>
              <a:off x="4860478" y="4582021"/>
              <a:ext cx="50447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square">
              <a:spAutoFit/>
            </a:bodyPr>
            <a:lstStyle/>
            <a:p>
              <a:endParaRPr lang="zh-CN" altLang="en-US"/>
            </a:p>
          </p:txBody>
        </p:sp>
        <p:sp>
          <p:nvSpPr>
            <p:cNvPr id="51" name="Line 18"/>
            <p:cNvSpPr>
              <a:spLocks noChangeShapeType="1"/>
            </p:cNvSpPr>
            <p:nvPr/>
          </p:nvSpPr>
          <p:spPr bwMode="auto">
            <a:xfrm>
              <a:off x="5292727" y="4582021"/>
              <a:ext cx="50432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square">
              <a:spAutoFit/>
            </a:bodyPr>
            <a:lstStyle/>
            <a:p>
              <a:endParaRPr lang="zh-CN" altLang="en-US"/>
            </a:p>
          </p:txBody>
        </p:sp>
        <p:sp>
          <p:nvSpPr>
            <p:cNvPr id="52" name="Line 19"/>
            <p:cNvSpPr>
              <a:spLocks noChangeShapeType="1"/>
            </p:cNvSpPr>
            <p:nvPr/>
          </p:nvSpPr>
          <p:spPr bwMode="auto">
            <a:xfrm flipV="1">
              <a:off x="5797053" y="4293096"/>
              <a:ext cx="0" cy="288925"/>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53" name="Line 20"/>
            <p:cNvSpPr>
              <a:spLocks noChangeShapeType="1"/>
            </p:cNvSpPr>
            <p:nvPr/>
          </p:nvSpPr>
          <p:spPr bwMode="auto">
            <a:xfrm>
              <a:off x="5797053" y="4293096"/>
              <a:ext cx="1444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54" name="Line 21"/>
            <p:cNvSpPr>
              <a:spLocks noChangeShapeType="1"/>
            </p:cNvSpPr>
            <p:nvPr/>
          </p:nvSpPr>
          <p:spPr bwMode="auto">
            <a:xfrm flipV="1">
              <a:off x="5941516" y="4293096"/>
              <a:ext cx="0" cy="288925"/>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55" name="Line 22"/>
            <p:cNvSpPr>
              <a:spLocks noChangeShapeType="1"/>
            </p:cNvSpPr>
            <p:nvPr/>
          </p:nvSpPr>
          <p:spPr bwMode="auto">
            <a:xfrm>
              <a:off x="5938341" y="4582021"/>
              <a:ext cx="3603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56" name="Line 23"/>
            <p:cNvSpPr>
              <a:spLocks noChangeShapeType="1"/>
            </p:cNvSpPr>
            <p:nvPr/>
          </p:nvSpPr>
          <p:spPr bwMode="auto">
            <a:xfrm flipV="1">
              <a:off x="6298703" y="4293096"/>
              <a:ext cx="0" cy="288925"/>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57" name="Line 24"/>
            <p:cNvSpPr>
              <a:spLocks noChangeShapeType="1"/>
            </p:cNvSpPr>
            <p:nvPr/>
          </p:nvSpPr>
          <p:spPr bwMode="auto">
            <a:xfrm>
              <a:off x="6298703" y="4293096"/>
              <a:ext cx="1444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58" name="Line 25"/>
            <p:cNvSpPr>
              <a:spLocks noChangeShapeType="1"/>
            </p:cNvSpPr>
            <p:nvPr/>
          </p:nvSpPr>
          <p:spPr bwMode="auto">
            <a:xfrm flipV="1">
              <a:off x="6443166" y="4293096"/>
              <a:ext cx="0" cy="288925"/>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59" name="Line 26"/>
            <p:cNvSpPr>
              <a:spLocks noChangeShapeType="1"/>
            </p:cNvSpPr>
            <p:nvPr/>
          </p:nvSpPr>
          <p:spPr bwMode="auto">
            <a:xfrm>
              <a:off x="6443166" y="4582021"/>
              <a:ext cx="3603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63" name="Line 30"/>
            <p:cNvSpPr>
              <a:spLocks noChangeShapeType="1"/>
            </p:cNvSpPr>
            <p:nvPr/>
          </p:nvSpPr>
          <p:spPr bwMode="auto">
            <a:xfrm>
              <a:off x="6623844" y="4582021"/>
              <a:ext cx="827882"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square">
              <a:spAutoFit/>
            </a:bodyPr>
            <a:lstStyle/>
            <a:p>
              <a:endParaRPr lang="zh-CN" altLang="en-US"/>
            </a:p>
          </p:txBody>
        </p:sp>
        <p:sp>
          <p:nvSpPr>
            <p:cNvPr id="67" name="Line 34"/>
            <p:cNvSpPr>
              <a:spLocks noChangeShapeType="1"/>
            </p:cNvSpPr>
            <p:nvPr/>
          </p:nvSpPr>
          <p:spPr bwMode="auto">
            <a:xfrm>
              <a:off x="7379494" y="4582021"/>
              <a:ext cx="43209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wrap="square">
              <a:spAutoFit/>
            </a:bodyPr>
            <a:lstStyle/>
            <a:p>
              <a:endParaRPr lang="zh-CN" altLang="en-US"/>
            </a:p>
          </p:txBody>
        </p:sp>
        <p:sp>
          <p:nvSpPr>
            <p:cNvPr id="68" name="Line 35"/>
            <p:cNvSpPr>
              <a:spLocks noChangeShapeType="1"/>
            </p:cNvSpPr>
            <p:nvPr/>
          </p:nvSpPr>
          <p:spPr bwMode="auto">
            <a:xfrm flipV="1">
              <a:off x="7811591" y="4293096"/>
              <a:ext cx="0" cy="288925"/>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69" name="Line 36"/>
            <p:cNvSpPr>
              <a:spLocks noChangeShapeType="1"/>
            </p:cNvSpPr>
            <p:nvPr/>
          </p:nvSpPr>
          <p:spPr bwMode="auto">
            <a:xfrm>
              <a:off x="7811591" y="4293096"/>
              <a:ext cx="1444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70" name="Line 37"/>
            <p:cNvSpPr>
              <a:spLocks noChangeShapeType="1"/>
            </p:cNvSpPr>
            <p:nvPr/>
          </p:nvSpPr>
          <p:spPr bwMode="auto">
            <a:xfrm flipV="1">
              <a:off x="7956053" y="4293096"/>
              <a:ext cx="0" cy="288925"/>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71" name="Line 38"/>
            <p:cNvSpPr>
              <a:spLocks noChangeShapeType="1"/>
            </p:cNvSpPr>
            <p:nvPr/>
          </p:nvSpPr>
          <p:spPr bwMode="auto">
            <a:xfrm>
              <a:off x="7956053" y="4582021"/>
              <a:ext cx="360363"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grpSp>
      <p:sp>
        <p:nvSpPr>
          <p:cNvPr id="3" name="TextBox 2"/>
          <p:cNvSpPr txBox="1"/>
          <p:nvPr/>
        </p:nvSpPr>
        <p:spPr>
          <a:xfrm>
            <a:off x="2771800" y="4369208"/>
            <a:ext cx="1008112" cy="424732"/>
          </a:xfrm>
          <a:prstGeom prst="rect">
            <a:avLst/>
          </a:prstGeom>
          <a:noFill/>
        </p:spPr>
        <p:txBody>
          <a:bodyPr wrap="square" rtlCol="0">
            <a:spAutoFit/>
          </a:bodyPr>
          <a:lstStyle/>
          <a:p>
            <a:r>
              <a:rPr lang="zh-CN" altLang="en-US" b="0" kern="0" dirty="0">
                <a:solidFill>
                  <a:srgbClr val="0000CC"/>
                </a:solidFill>
                <a:latin typeface="幼圆" pitchFamily="49" charset="-122"/>
                <a:ea typeface="幼圆" pitchFamily="49" charset="-122"/>
                <a:cs typeface="Arial" pitchFamily="34" charset="0"/>
              </a:rPr>
              <a:t>计数</a:t>
            </a:r>
            <a:endParaRPr lang="zh-CN" altLang="en-US" dirty="0"/>
          </a:p>
        </p:txBody>
      </p:sp>
      <p:sp>
        <p:nvSpPr>
          <p:cNvPr id="74" name="TextBox 73"/>
          <p:cNvSpPr txBox="1"/>
          <p:nvPr/>
        </p:nvSpPr>
        <p:spPr>
          <a:xfrm>
            <a:off x="2771800" y="5232411"/>
            <a:ext cx="1008112" cy="424732"/>
          </a:xfrm>
          <a:prstGeom prst="rect">
            <a:avLst/>
          </a:prstGeom>
          <a:noFill/>
        </p:spPr>
        <p:txBody>
          <a:bodyPr wrap="square" rtlCol="0">
            <a:spAutoFit/>
          </a:bodyPr>
          <a:lstStyle/>
          <a:p>
            <a:r>
              <a:rPr lang="zh-CN" altLang="en-US" b="0" kern="0" dirty="0">
                <a:solidFill>
                  <a:srgbClr val="0000CC"/>
                </a:solidFill>
                <a:latin typeface="幼圆" pitchFamily="49" charset="-122"/>
                <a:ea typeface="幼圆" pitchFamily="49" charset="-122"/>
                <a:cs typeface="Arial" pitchFamily="34" charset="0"/>
              </a:rPr>
              <a:t>定时</a:t>
            </a:r>
            <a:endParaRPr lang="zh-CN" altLang="en-US" dirty="0"/>
          </a:p>
        </p:txBody>
      </p:sp>
    </p:spTree>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62" name="Rectangle 2"/>
          <p:cNvSpPr>
            <a:spLocks noGrp="1" noChangeArrowheads="1"/>
          </p:cNvSpPr>
          <p:nvPr>
            <p:ph type="body" idx="1"/>
          </p:nvPr>
        </p:nvSpPr>
        <p:spPr>
          <a:xfrm>
            <a:off x="467544" y="980728"/>
            <a:ext cx="7947025" cy="2590800"/>
          </a:xfrm>
          <a:noFill/>
          <a:ln w="76200" cap="flat" cmpd="tri">
            <a:noFill/>
            <a:miter lim="800000"/>
            <a:headEnd/>
            <a:tailEnd/>
          </a:ln>
          <a:extLs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pPr marL="342900" indent="-342900">
              <a:spcBef>
                <a:spcPct val="20000"/>
              </a:spcBef>
            </a:pPr>
            <a:r>
              <a:rPr lang="zh-CN" altLang="en-US" b="0" dirty="0">
                <a:solidFill>
                  <a:srgbClr val="FF0000"/>
                </a:solidFill>
              </a:rPr>
              <a:t>计数器</a:t>
            </a:r>
            <a:r>
              <a:rPr lang="zh-CN" altLang="en-US" b="0" dirty="0" smtClean="0">
                <a:solidFill>
                  <a:srgbClr val="FF0000"/>
                </a:solidFill>
              </a:rPr>
              <a:t>1的</a:t>
            </a:r>
            <a:r>
              <a:rPr lang="zh-CN" altLang="en-US" dirty="0" smtClean="0">
                <a:solidFill>
                  <a:srgbClr val="FF0000"/>
                </a:solidFill>
              </a:rPr>
              <a:t>初始化程序如下</a:t>
            </a:r>
            <a:r>
              <a:rPr lang="zh-CN" altLang="en-US" b="0" dirty="0" smtClean="0">
                <a:solidFill>
                  <a:srgbClr val="FF0000"/>
                </a:solidFill>
              </a:rPr>
              <a:t> ：</a:t>
            </a:r>
            <a:endParaRPr lang="zh-CN" altLang="en-US" b="0" dirty="0">
              <a:solidFill>
                <a:srgbClr val="FF0000"/>
              </a:solidFill>
            </a:endParaRPr>
          </a:p>
          <a:p>
            <a:pPr marL="342900" indent="-342900">
              <a:spcBef>
                <a:spcPct val="20000"/>
              </a:spcBef>
            </a:pPr>
            <a:r>
              <a:rPr lang="zh-CN" altLang="en-US" b="0" dirty="0"/>
              <a:t>    </a:t>
            </a:r>
            <a:r>
              <a:rPr lang="en-US" altLang="zh-CN" b="0" dirty="0"/>
              <a:t>MOV </a:t>
            </a:r>
            <a:r>
              <a:rPr lang="en-US" altLang="zh-CN" b="0" dirty="0" smtClean="0"/>
              <a:t>AL,54H	; </a:t>
            </a:r>
            <a:r>
              <a:rPr lang="zh-CN" altLang="en-US" b="0" dirty="0"/>
              <a:t>控制字</a:t>
            </a:r>
            <a:r>
              <a:rPr lang="zh-CN" altLang="en-US" b="0" dirty="0">
                <a:hlinkClick r:id="rId2" action="ppaction://hlinksldjump"/>
              </a:rPr>
              <a:t>01,01,010,0 </a:t>
            </a:r>
            <a:r>
              <a:rPr lang="zh-CN" altLang="en-US" b="0" dirty="0"/>
              <a:t/>
            </a:r>
            <a:br>
              <a:rPr lang="zh-CN" altLang="en-US" b="0" dirty="0"/>
            </a:br>
            <a:r>
              <a:rPr lang="en-US" altLang="zh-CN" b="0" dirty="0"/>
              <a:t>OUT 43H,AL  </a:t>
            </a:r>
            <a:r>
              <a:rPr lang="en-US" altLang="zh-CN" b="0" dirty="0" smtClean="0"/>
              <a:t>	; </a:t>
            </a:r>
            <a:r>
              <a:rPr lang="zh-CN" altLang="en-US" b="0" dirty="0"/>
              <a:t>通道1,只装低8位,方式2,二进制</a:t>
            </a:r>
            <a:br>
              <a:rPr lang="zh-CN" altLang="en-US" b="0" dirty="0"/>
            </a:br>
            <a:r>
              <a:rPr lang="en-US" altLang="zh-CN" b="0" dirty="0"/>
              <a:t>MOV AL,12H </a:t>
            </a:r>
            <a:r>
              <a:rPr lang="en-US" altLang="zh-CN" b="0" dirty="0" smtClean="0"/>
              <a:t>	; </a:t>
            </a:r>
            <a:r>
              <a:rPr lang="zh-CN" altLang="en-US" b="0" dirty="0"/>
              <a:t>初值18 </a:t>
            </a:r>
            <a:br>
              <a:rPr lang="zh-CN" altLang="en-US" b="0" dirty="0"/>
            </a:br>
            <a:r>
              <a:rPr lang="en-US" altLang="zh-CN" b="0" dirty="0"/>
              <a:t>OUT </a:t>
            </a:r>
            <a:r>
              <a:rPr lang="en-US" altLang="zh-CN" b="0" dirty="0" smtClean="0"/>
              <a:t>41H,AL	; </a:t>
            </a:r>
            <a:r>
              <a:rPr lang="zh-CN" altLang="en-US" b="0" dirty="0"/>
              <a:t>写入计数器低8位，高8位自动为0 </a:t>
            </a:r>
          </a:p>
        </p:txBody>
      </p:sp>
      <p:sp>
        <p:nvSpPr>
          <p:cNvPr id="1525764" name="Rectangle 4"/>
          <p:cNvSpPr>
            <a:spLocks noGrp="1" noChangeArrowheads="1"/>
          </p:cNvSpPr>
          <p:nvPr/>
        </p:nvSpPr>
        <p:spPr bwMode="auto">
          <a:xfrm>
            <a:off x="475456" y="173038"/>
            <a:ext cx="64008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l">
              <a:spcBef>
                <a:spcPct val="0"/>
              </a:spcBef>
              <a:spcAft>
                <a:spcPct val="0"/>
              </a:spcAft>
            </a:pPr>
            <a:r>
              <a:rPr lang="en-US" altLang="zh-CN" sz="2800" b="0" dirty="0">
                <a:solidFill>
                  <a:srgbClr val="003399"/>
                </a:solidFill>
                <a:latin typeface="Arial" pitchFamily="34" charset="0"/>
                <a:ea typeface="幼圆" pitchFamily="49" charset="-122"/>
                <a:cs typeface="Arial" pitchFamily="34" charset="0"/>
              </a:rPr>
              <a:t>BIOS</a:t>
            </a:r>
            <a:r>
              <a:rPr lang="zh-CN" altLang="en-US" sz="2800" b="0" dirty="0">
                <a:solidFill>
                  <a:srgbClr val="003399"/>
                </a:solidFill>
                <a:latin typeface="Arial" pitchFamily="34" charset="0"/>
                <a:ea typeface="幼圆" pitchFamily="49" charset="-122"/>
                <a:cs typeface="Arial" pitchFamily="34" charset="0"/>
              </a:rPr>
              <a:t>对8253初始化 </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1026"/>
          <p:cNvSpPr>
            <a:spLocks noGrp="1" noChangeArrowheads="1"/>
          </p:cNvSpPr>
          <p:nvPr>
            <p:ph type="body" idx="1"/>
          </p:nvPr>
        </p:nvSpPr>
        <p:spPr>
          <a:xfrm>
            <a:off x="467544" y="980728"/>
            <a:ext cx="8120063" cy="3581400"/>
          </a:xfrm>
          <a:noFill/>
          <a:ln w="76200" cap="flat" cmpd="tri">
            <a:noFill/>
            <a:miter lim="800000"/>
            <a:headEnd/>
            <a:tailEnd/>
          </a:ln>
        </p:spPr>
        <p:txBody>
          <a:bodyPr/>
          <a:lstStyle/>
          <a:p>
            <a:pPr marL="342900" indent="-342900">
              <a:spcBef>
                <a:spcPct val="20000"/>
              </a:spcBef>
            </a:pPr>
            <a:r>
              <a:rPr lang="zh-CN" altLang="en-US" b="0" dirty="0">
                <a:solidFill>
                  <a:srgbClr val="FF0000"/>
                </a:solidFill>
              </a:rPr>
              <a:t>计数器</a:t>
            </a:r>
            <a:r>
              <a:rPr lang="zh-CN" altLang="en-US" b="0" dirty="0" smtClean="0">
                <a:solidFill>
                  <a:srgbClr val="FF0000"/>
                </a:solidFill>
              </a:rPr>
              <a:t>2的初始化程序如下： </a:t>
            </a:r>
            <a:endParaRPr lang="zh-CN" altLang="en-US" b="0" dirty="0">
              <a:solidFill>
                <a:srgbClr val="FF0000"/>
              </a:solidFill>
            </a:endParaRPr>
          </a:p>
          <a:p>
            <a:pPr marL="342900" indent="-342900">
              <a:spcBef>
                <a:spcPct val="20000"/>
              </a:spcBef>
            </a:pPr>
            <a:r>
              <a:rPr lang="zh-CN" altLang="en-US" b="0" dirty="0"/>
              <a:t>    </a:t>
            </a:r>
            <a:r>
              <a:rPr lang="en-US" altLang="zh-CN" b="0" dirty="0"/>
              <a:t>MOV </a:t>
            </a:r>
            <a:r>
              <a:rPr lang="en-US" altLang="zh-CN" b="0" dirty="0" smtClean="0"/>
              <a:t>AL,0B6H	; </a:t>
            </a:r>
            <a:r>
              <a:rPr lang="zh-CN" altLang="en-US" b="0" dirty="0"/>
              <a:t>控制字</a:t>
            </a:r>
            <a:r>
              <a:rPr lang="zh-CN" altLang="en-US" b="0" dirty="0">
                <a:hlinkClick r:id="rId2" action="ppaction://hlinksldjump"/>
              </a:rPr>
              <a:t>10,11,011,0</a:t>
            </a:r>
            <a:r>
              <a:rPr lang="zh-CN" altLang="en-US" b="0" dirty="0"/>
              <a:t> </a:t>
            </a:r>
            <a:br>
              <a:rPr lang="zh-CN" altLang="en-US" b="0" dirty="0"/>
            </a:br>
            <a:r>
              <a:rPr lang="en-US" altLang="zh-CN" b="0" dirty="0"/>
              <a:t>OUT 43H,AL </a:t>
            </a:r>
            <a:r>
              <a:rPr lang="en-US" altLang="zh-CN" b="0" dirty="0" smtClean="0"/>
              <a:t>	;</a:t>
            </a:r>
            <a:r>
              <a:rPr lang="zh-CN" altLang="en-US" b="0" dirty="0"/>
              <a:t>通道2,16位,方式3,二进制</a:t>
            </a:r>
            <a:br>
              <a:rPr lang="zh-CN" altLang="en-US" b="0" dirty="0"/>
            </a:br>
            <a:r>
              <a:rPr lang="en-US" altLang="zh-CN" b="0" dirty="0"/>
              <a:t>MOV </a:t>
            </a:r>
            <a:r>
              <a:rPr lang="en-US" altLang="zh-CN" b="0" dirty="0" smtClean="0"/>
              <a:t>AX,533H	; </a:t>
            </a:r>
            <a:r>
              <a:rPr lang="zh-CN" altLang="en-US" b="0" dirty="0"/>
              <a:t>初值 533</a:t>
            </a:r>
            <a:r>
              <a:rPr lang="en-US" altLang="zh-CN" b="0" dirty="0"/>
              <a:t>H = 1331 </a:t>
            </a:r>
            <a:br>
              <a:rPr lang="en-US" altLang="zh-CN" b="0" dirty="0"/>
            </a:br>
            <a:r>
              <a:rPr lang="en-US" altLang="zh-CN" b="0" dirty="0"/>
              <a:t>OUT 42H,AL </a:t>
            </a:r>
            <a:r>
              <a:rPr lang="en-US" altLang="zh-CN" b="0" dirty="0" smtClean="0"/>
              <a:t>	; </a:t>
            </a:r>
            <a:r>
              <a:rPr lang="zh-CN" altLang="en-US" b="0" dirty="0"/>
              <a:t>写入计数器低8位 </a:t>
            </a:r>
            <a:br>
              <a:rPr lang="zh-CN" altLang="en-US" b="0" dirty="0"/>
            </a:br>
            <a:r>
              <a:rPr lang="en-US" altLang="zh-CN" b="0" dirty="0"/>
              <a:t>MOV </a:t>
            </a:r>
            <a:r>
              <a:rPr lang="en-US" altLang="zh-CN" b="0" dirty="0" smtClean="0"/>
              <a:t>AL,AH	; </a:t>
            </a:r>
            <a:r>
              <a:rPr lang="en-US" altLang="zh-CN" b="0" dirty="0"/>
              <a:t/>
            </a:r>
            <a:br>
              <a:rPr lang="en-US" altLang="zh-CN" b="0" dirty="0"/>
            </a:br>
            <a:r>
              <a:rPr lang="en-US" altLang="zh-CN" b="0" dirty="0"/>
              <a:t>OUT </a:t>
            </a:r>
            <a:r>
              <a:rPr lang="en-US" altLang="zh-CN" b="0" dirty="0" smtClean="0"/>
              <a:t>42H,AL	; </a:t>
            </a:r>
            <a:r>
              <a:rPr lang="zh-CN" altLang="en-US" b="0" dirty="0"/>
              <a:t>写入计数器高8位 </a:t>
            </a:r>
          </a:p>
        </p:txBody>
      </p:sp>
      <p:sp>
        <p:nvSpPr>
          <p:cNvPr id="1526787" name="Rectangle 1027"/>
          <p:cNvSpPr>
            <a:spLocks noGrp="1" noChangeArrowheads="1"/>
          </p:cNvSpPr>
          <p:nvPr/>
        </p:nvSpPr>
        <p:spPr bwMode="auto">
          <a:xfrm>
            <a:off x="467544" y="173038"/>
            <a:ext cx="64008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l">
              <a:spcBef>
                <a:spcPct val="0"/>
              </a:spcBef>
              <a:spcAft>
                <a:spcPct val="0"/>
              </a:spcAft>
            </a:pPr>
            <a:r>
              <a:rPr lang="en-US" altLang="zh-CN" sz="2800" b="0" dirty="0">
                <a:solidFill>
                  <a:srgbClr val="003399"/>
                </a:solidFill>
                <a:latin typeface="Arial" pitchFamily="34" charset="0"/>
                <a:ea typeface="幼圆" pitchFamily="49" charset="-122"/>
                <a:cs typeface="Arial" pitchFamily="34" charset="0"/>
              </a:rPr>
              <a:t>BIOS</a:t>
            </a:r>
            <a:r>
              <a:rPr lang="zh-CN" altLang="en-US" sz="2800" b="0" dirty="0">
                <a:solidFill>
                  <a:srgbClr val="003399"/>
                </a:solidFill>
                <a:latin typeface="Arial" pitchFamily="34" charset="0"/>
                <a:ea typeface="幼圆" pitchFamily="49" charset="-122"/>
                <a:cs typeface="Arial" pitchFamily="34" charset="0"/>
              </a:rPr>
              <a:t>对8253初始化 </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Text Box 2"/>
          <p:cNvSpPr txBox="1">
            <a:spLocks noChangeArrowheads="1"/>
          </p:cNvSpPr>
          <p:nvPr/>
        </p:nvSpPr>
        <p:spPr bwMode="auto">
          <a:xfrm>
            <a:off x="467544" y="188913"/>
            <a:ext cx="4182244"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a:spcBef>
                <a:spcPct val="0"/>
              </a:spcBef>
              <a:spcAft>
                <a:spcPct val="0"/>
              </a:spcAft>
              <a:defRPr sz="2800" b="0">
                <a:solidFill>
                  <a:srgbClr val="003399"/>
                </a:solidFill>
                <a:latin typeface="Arial" pitchFamily="34" charset="0"/>
                <a:ea typeface="幼圆" pitchFamily="49" charset="-122"/>
                <a:cs typeface="Arial" pitchFamily="34" charset="0"/>
              </a:defRPr>
            </a:lvl1pPr>
          </a:lstStyle>
          <a:p>
            <a:r>
              <a:rPr lang="en-US" altLang="zh-CN" dirty="0" smtClean="0"/>
              <a:t>8.2.2</a:t>
            </a:r>
            <a:r>
              <a:rPr lang="zh-CN" altLang="en-US" dirty="0" smtClean="0"/>
              <a:t>  </a:t>
            </a:r>
            <a:r>
              <a:rPr lang="zh-CN" altLang="en-US" dirty="0"/>
              <a:t>其它应用举例</a:t>
            </a:r>
            <a:endParaRPr lang="en-US" altLang="zh-CN" dirty="0"/>
          </a:p>
        </p:txBody>
      </p:sp>
      <p:sp>
        <p:nvSpPr>
          <p:cNvPr id="1527811" name="Text Box 3"/>
          <p:cNvSpPr txBox="1">
            <a:spLocks noChangeArrowheads="1"/>
          </p:cNvSpPr>
          <p:nvPr/>
        </p:nvSpPr>
        <p:spPr bwMode="auto">
          <a:xfrm>
            <a:off x="467544" y="1013827"/>
            <a:ext cx="7924800"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9900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例</a:t>
            </a:r>
            <a:r>
              <a:rPr kumimoji="1" lang="en-US" altLang="zh-CN" b="0" dirty="0">
                <a:solidFill>
                  <a:srgbClr val="0000CC"/>
                </a:solidFill>
                <a:latin typeface="Arial" pitchFamily="34" charset="0"/>
                <a:ea typeface="幼圆" pitchFamily="49" charset="-122"/>
                <a:cs typeface="Arial" pitchFamily="34" charset="0"/>
              </a:rPr>
              <a:t>5</a:t>
            </a:r>
            <a:r>
              <a:rPr kumimoji="1" lang="zh-CN" altLang="en-US" b="0" dirty="0" smtClean="0">
                <a:solidFill>
                  <a:srgbClr val="0000CC"/>
                </a:solidFill>
                <a:latin typeface="Arial" pitchFamily="34" charset="0"/>
                <a:ea typeface="幼圆" pitchFamily="49" charset="-122"/>
                <a:cs typeface="Arial" pitchFamily="34" charset="0"/>
              </a:rPr>
              <a:t>  </a:t>
            </a:r>
            <a:r>
              <a:rPr kumimoji="1" lang="zh-CN" altLang="en-US" b="0" dirty="0">
                <a:solidFill>
                  <a:srgbClr val="0000CC"/>
                </a:solidFill>
                <a:latin typeface="Arial" pitchFamily="34" charset="0"/>
                <a:ea typeface="幼圆" pitchFamily="49" charset="-122"/>
                <a:cs typeface="Arial" pitchFamily="34" charset="0"/>
              </a:rPr>
              <a:t>扬声器控制。设计一个程序，使扬声器发出600</a:t>
            </a:r>
            <a:r>
              <a:rPr kumimoji="1" lang="en-US" altLang="zh-CN" b="0" dirty="0">
                <a:solidFill>
                  <a:srgbClr val="0000CC"/>
                </a:solidFill>
                <a:latin typeface="Arial" pitchFamily="34" charset="0"/>
                <a:ea typeface="幼圆" pitchFamily="49" charset="-122"/>
                <a:cs typeface="Arial" pitchFamily="34" charset="0"/>
              </a:rPr>
              <a:t>Hz</a:t>
            </a:r>
            <a:r>
              <a:rPr kumimoji="1" lang="zh-CN" altLang="en-US" b="0" dirty="0">
                <a:solidFill>
                  <a:srgbClr val="0000CC"/>
                </a:solidFill>
                <a:latin typeface="Arial" pitchFamily="34" charset="0"/>
                <a:ea typeface="幼圆" pitchFamily="49" charset="-122"/>
                <a:cs typeface="Arial" pitchFamily="34" charset="0"/>
              </a:rPr>
              <a:t>频率的声音，按下任意键声音停止。</a:t>
            </a:r>
          </a:p>
        </p:txBody>
      </p:sp>
      <p:sp>
        <p:nvSpPr>
          <p:cNvPr id="1527812" name="Text Box 4"/>
          <p:cNvSpPr txBox="1">
            <a:spLocks noChangeArrowheads="1"/>
          </p:cNvSpPr>
          <p:nvPr/>
        </p:nvSpPr>
        <p:spPr bwMode="auto">
          <a:xfrm>
            <a:off x="611188" y="2205038"/>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spcBef>
                <a:spcPct val="0"/>
              </a:spcBef>
              <a:spcAft>
                <a:spcPct val="0"/>
              </a:spcAft>
              <a:buClrTx/>
              <a:buSzTx/>
              <a:buFontTx/>
              <a:buNone/>
            </a:pPr>
            <a:r>
              <a:rPr kumimoji="1" lang="en-US" altLang="zh-CN" b="0" dirty="0">
                <a:solidFill>
                  <a:srgbClr val="0000CC"/>
                </a:solidFill>
                <a:latin typeface="Arial" pitchFamily="34" charset="0"/>
                <a:ea typeface="幼圆" pitchFamily="49" charset="-122"/>
                <a:cs typeface="Arial" pitchFamily="34" charset="0"/>
                <a:hlinkClick r:id="rId3" action="ppaction://hlinksldjump"/>
              </a:rPr>
              <a:t>PC</a:t>
            </a:r>
            <a:r>
              <a:rPr kumimoji="1" lang="zh-CN" altLang="zh-CN" b="0" dirty="0">
                <a:solidFill>
                  <a:srgbClr val="0000CC"/>
                </a:solidFill>
                <a:latin typeface="Arial" pitchFamily="34" charset="0"/>
                <a:ea typeface="幼圆" pitchFamily="49" charset="-122"/>
                <a:cs typeface="Arial" pitchFamily="34" charset="0"/>
                <a:hlinkClick r:id="rId3" action="ppaction://hlinksldjump"/>
              </a:rPr>
              <a:t>机的发声系统</a:t>
            </a:r>
            <a:r>
              <a:rPr kumimoji="1" lang="zh-CN" altLang="zh-CN" b="0" dirty="0">
                <a:solidFill>
                  <a:srgbClr val="0000CC"/>
                </a:solidFill>
                <a:latin typeface="Arial" pitchFamily="34" charset="0"/>
                <a:ea typeface="幼圆" pitchFamily="49" charset="-122"/>
                <a:cs typeface="Arial" pitchFamily="34" charset="0"/>
              </a:rPr>
              <a:t>以计数器2为核心。</a:t>
            </a:r>
            <a:r>
              <a:rPr kumimoji="1" lang="en-US" altLang="zh-CN" b="0" dirty="0">
                <a:solidFill>
                  <a:srgbClr val="0000CC"/>
                </a:solidFill>
                <a:latin typeface="Arial" pitchFamily="34" charset="0"/>
                <a:ea typeface="幼圆" pitchFamily="49" charset="-122"/>
                <a:cs typeface="Arial" pitchFamily="34" charset="0"/>
              </a:rPr>
              <a:t>CLK2</a:t>
            </a:r>
            <a:r>
              <a:rPr kumimoji="1" lang="zh-CN" altLang="zh-CN" b="0" dirty="0">
                <a:solidFill>
                  <a:srgbClr val="0000CC"/>
                </a:solidFill>
                <a:latin typeface="Arial" pitchFamily="34" charset="0"/>
                <a:ea typeface="幼圆" pitchFamily="49" charset="-122"/>
                <a:cs typeface="Arial" pitchFamily="34" charset="0"/>
              </a:rPr>
              <a:t>的输入频率</a:t>
            </a:r>
            <a:r>
              <a:rPr kumimoji="1" lang="zh-CN" altLang="en-US" b="0" dirty="0">
                <a:solidFill>
                  <a:srgbClr val="0000CC"/>
                </a:solidFill>
                <a:latin typeface="Arial" pitchFamily="34" charset="0"/>
                <a:ea typeface="幼圆" pitchFamily="49" charset="-122"/>
                <a:cs typeface="Arial" pitchFamily="34" charset="0"/>
              </a:rPr>
              <a:t>1.19</a:t>
            </a:r>
            <a:r>
              <a:rPr kumimoji="1" lang="en-US" altLang="zh-CN" b="0" dirty="0">
                <a:solidFill>
                  <a:srgbClr val="0000CC"/>
                </a:solidFill>
                <a:latin typeface="Arial" pitchFamily="34" charset="0"/>
                <a:ea typeface="幼圆" pitchFamily="49" charset="-122"/>
                <a:cs typeface="Arial" pitchFamily="34" charset="0"/>
              </a:rPr>
              <a:t>MHz,</a:t>
            </a:r>
            <a:r>
              <a:rPr kumimoji="1" lang="zh-CN" altLang="zh-CN" b="0" dirty="0">
                <a:solidFill>
                  <a:srgbClr val="0000CC"/>
                </a:solidFill>
                <a:latin typeface="Arial" pitchFamily="34" charset="0"/>
                <a:ea typeface="幼圆" pitchFamily="49" charset="-122"/>
                <a:cs typeface="Arial" pitchFamily="34" charset="0"/>
              </a:rPr>
              <a:t>改变计数器初值可以由</a:t>
            </a:r>
            <a:r>
              <a:rPr kumimoji="1" lang="en-US" altLang="zh-CN" b="0" dirty="0">
                <a:solidFill>
                  <a:srgbClr val="0000CC"/>
                </a:solidFill>
                <a:latin typeface="Arial" pitchFamily="34" charset="0"/>
                <a:ea typeface="幼圆" pitchFamily="49" charset="-122"/>
                <a:cs typeface="Arial" pitchFamily="34" charset="0"/>
              </a:rPr>
              <a:t>OUT2</a:t>
            </a:r>
            <a:r>
              <a:rPr kumimoji="1" lang="zh-CN" altLang="zh-CN" b="0" dirty="0">
                <a:solidFill>
                  <a:srgbClr val="0000CC"/>
                </a:solidFill>
                <a:latin typeface="Arial" pitchFamily="34" charset="0"/>
                <a:ea typeface="幼圆" pitchFamily="49" charset="-122"/>
                <a:cs typeface="Arial" pitchFamily="34" charset="0"/>
              </a:rPr>
              <a:t>得到不同频率的方波输出</a:t>
            </a:r>
            <a:r>
              <a:rPr kumimoji="1" lang="zh-CN" altLang="en-US" b="0" dirty="0">
                <a:solidFill>
                  <a:srgbClr val="0000CC"/>
                </a:solidFill>
                <a:latin typeface="Arial" pitchFamily="34" charset="0"/>
                <a:ea typeface="幼圆" pitchFamily="49" charset="-122"/>
                <a:cs typeface="Arial" pitchFamily="34" charset="0"/>
              </a:rPr>
              <a:t>。对于600</a:t>
            </a:r>
            <a:r>
              <a:rPr kumimoji="1" lang="en-US" altLang="zh-CN" b="0" dirty="0">
                <a:solidFill>
                  <a:srgbClr val="0000CC"/>
                </a:solidFill>
                <a:latin typeface="Arial" pitchFamily="34" charset="0"/>
                <a:ea typeface="幼圆" pitchFamily="49" charset="-122"/>
                <a:cs typeface="Arial" pitchFamily="34" charset="0"/>
              </a:rPr>
              <a:t>Hz，</a:t>
            </a:r>
            <a:r>
              <a:rPr kumimoji="1" lang="zh-CN" altLang="en-US" b="0" dirty="0">
                <a:solidFill>
                  <a:srgbClr val="0000CC"/>
                </a:solidFill>
                <a:latin typeface="Arial" pitchFamily="34" charset="0"/>
                <a:ea typeface="幼圆" pitchFamily="49" charset="-122"/>
                <a:cs typeface="Arial" pitchFamily="34" charset="0"/>
              </a:rPr>
              <a:t>计数初值1.19</a:t>
            </a:r>
            <a:r>
              <a:rPr kumimoji="1" lang="en-US" altLang="zh-CN" b="0" dirty="0">
                <a:solidFill>
                  <a:srgbClr val="0000CC"/>
                </a:solidFill>
                <a:latin typeface="Arial" pitchFamily="34" charset="0"/>
                <a:ea typeface="幼圆" pitchFamily="49" charset="-122"/>
                <a:cs typeface="Arial" pitchFamily="34" charset="0"/>
              </a:rPr>
              <a:t>MHz/600Hz=1938。</a:t>
            </a:r>
          </a:p>
        </p:txBody>
      </p:sp>
      <p:sp>
        <p:nvSpPr>
          <p:cNvPr id="1527813" name="Text Box 5"/>
          <p:cNvSpPr txBox="1">
            <a:spLocks noChangeArrowheads="1"/>
          </p:cNvSpPr>
          <p:nvPr/>
        </p:nvSpPr>
        <p:spPr bwMode="auto">
          <a:xfrm>
            <a:off x="609600" y="3700463"/>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发声系统受8255芯片</a:t>
            </a:r>
            <a:r>
              <a:rPr kumimoji="1" lang="en-US" altLang="zh-CN" b="0" dirty="0">
                <a:solidFill>
                  <a:srgbClr val="0000CC"/>
                </a:solidFill>
                <a:latin typeface="Arial" pitchFamily="34" charset="0"/>
                <a:ea typeface="幼圆" pitchFamily="49" charset="-122"/>
                <a:cs typeface="Arial" pitchFamily="34" charset="0"/>
              </a:rPr>
              <a:t>B</a:t>
            </a:r>
            <a:r>
              <a:rPr kumimoji="1" lang="zh-CN" altLang="en-US" b="0" dirty="0">
                <a:solidFill>
                  <a:srgbClr val="0000CC"/>
                </a:solidFill>
                <a:latin typeface="Arial" pitchFamily="34" charset="0"/>
                <a:ea typeface="幼圆" pitchFamily="49" charset="-122"/>
                <a:cs typeface="Arial" pitchFamily="34" charset="0"/>
              </a:rPr>
              <a:t>口的两个输出端线</a:t>
            </a:r>
            <a:r>
              <a:rPr kumimoji="1" lang="en-US" altLang="zh-CN" b="0" dirty="0">
                <a:solidFill>
                  <a:srgbClr val="0000CC"/>
                </a:solidFill>
                <a:latin typeface="Arial" pitchFamily="34" charset="0"/>
                <a:ea typeface="幼圆" pitchFamily="49" charset="-122"/>
                <a:cs typeface="Arial" pitchFamily="34" charset="0"/>
              </a:rPr>
              <a:t>PB0、PB1</a:t>
            </a:r>
            <a:r>
              <a:rPr kumimoji="1" lang="zh-CN" altLang="zh-CN" b="0" dirty="0">
                <a:solidFill>
                  <a:srgbClr val="0000CC"/>
                </a:solidFill>
                <a:latin typeface="Arial" pitchFamily="34" charset="0"/>
                <a:ea typeface="幼圆" pitchFamily="49" charset="-122"/>
                <a:cs typeface="Arial" pitchFamily="34" charset="0"/>
              </a:rPr>
              <a:t>的控制</a:t>
            </a:r>
            <a:r>
              <a:rPr kumimoji="1" lang="en-US" altLang="zh-CN" b="0" dirty="0">
                <a:solidFill>
                  <a:srgbClr val="0000CC"/>
                </a:solidFill>
                <a:latin typeface="Arial" pitchFamily="34" charset="0"/>
                <a:ea typeface="幼圆" pitchFamily="49" charset="-122"/>
                <a:cs typeface="Arial" pitchFamily="34" charset="0"/>
              </a:rPr>
              <a:t>PB0</a:t>
            </a:r>
            <a:r>
              <a:rPr kumimoji="1" lang="zh-CN" altLang="zh-CN" b="0" dirty="0">
                <a:solidFill>
                  <a:srgbClr val="0000CC"/>
                </a:solidFill>
                <a:latin typeface="Arial" pitchFamily="34" charset="0"/>
                <a:ea typeface="幼圆" pitchFamily="49" charset="-122"/>
                <a:cs typeface="Arial" pitchFamily="34" charset="0"/>
              </a:rPr>
              <a:t>为1，使</a:t>
            </a:r>
            <a:r>
              <a:rPr kumimoji="1" lang="en-US" altLang="zh-CN" b="0" dirty="0">
                <a:solidFill>
                  <a:srgbClr val="0000CC"/>
                </a:solidFill>
                <a:latin typeface="Arial" pitchFamily="34" charset="0"/>
                <a:ea typeface="幼圆" pitchFamily="49" charset="-122"/>
                <a:cs typeface="Arial" pitchFamily="34" charset="0"/>
              </a:rPr>
              <a:t>GATE2</a:t>
            </a:r>
            <a:r>
              <a:rPr kumimoji="1" lang="zh-CN" altLang="zh-CN" b="0" dirty="0">
                <a:solidFill>
                  <a:srgbClr val="0000CC"/>
                </a:solidFill>
                <a:latin typeface="Arial" pitchFamily="34" charset="0"/>
                <a:ea typeface="幼圆" pitchFamily="49" charset="-122"/>
                <a:cs typeface="Arial" pitchFamily="34" charset="0"/>
              </a:rPr>
              <a:t>为1，计数器2能正常计数；</a:t>
            </a:r>
            <a:r>
              <a:rPr kumimoji="1" lang="en-US" altLang="zh-CN" b="0" dirty="0">
                <a:solidFill>
                  <a:srgbClr val="0000CC"/>
                </a:solidFill>
                <a:latin typeface="Arial" pitchFamily="34" charset="0"/>
                <a:ea typeface="幼圆" pitchFamily="49" charset="-122"/>
                <a:cs typeface="Arial" pitchFamily="34" charset="0"/>
              </a:rPr>
              <a:t>PB1</a:t>
            </a:r>
            <a:r>
              <a:rPr kumimoji="1" lang="zh-CN" altLang="zh-CN" b="0" dirty="0">
                <a:solidFill>
                  <a:srgbClr val="0000CC"/>
                </a:solidFill>
                <a:latin typeface="Arial" pitchFamily="34" charset="0"/>
                <a:ea typeface="幼圆" pitchFamily="49" charset="-122"/>
                <a:cs typeface="Arial" pitchFamily="34" charset="0"/>
              </a:rPr>
              <a:t>为1，打开输出控制门</a:t>
            </a:r>
            <a:endParaRPr kumimoji="1" lang="zh-CN" altLang="en-US" b="0" dirty="0">
              <a:solidFill>
                <a:srgbClr val="0000CC"/>
              </a:solidFill>
              <a:latin typeface="Arial" pitchFamily="34" charset="0"/>
              <a:ea typeface="幼圆" pitchFamily="49" charset="-122"/>
              <a:cs typeface="Arial" pitchFamily="34" charset="0"/>
            </a:endParaRPr>
          </a:p>
        </p:txBody>
      </p:sp>
      <p:grpSp>
        <p:nvGrpSpPr>
          <p:cNvPr id="1527816" name="Group 8"/>
          <p:cNvGrpSpPr>
            <a:grpSpLocks/>
          </p:cNvGrpSpPr>
          <p:nvPr/>
        </p:nvGrpSpPr>
        <p:grpSpPr bwMode="auto">
          <a:xfrm>
            <a:off x="7885113" y="5259388"/>
            <a:ext cx="838200" cy="762000"/>
            <a:chOff x="3888" y="144"/>
            <a:chExt cx="528" cy="480"/>
          </a:xfrm>
        </p:grpSpPr>
        <p:pic>
          <p:nvPicPr>
            <p:cNvPr id="1527814" name="如果再回到从前.mid">
              <a:hlinkClick r:id="" action="ppaction://media"/>
            </p:cNvPr>
            <p:cNvPicPr>
              <a:picLocks noRot="1"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84" y="240"/>
              <a:ext cx="336" cy="336"/>
            </a:xfrm>
            <a:prstGeom prst="rect">
              <a:avLst/>
            </a:prstGeom>
            <a:noFill/>
            <a:extLst>
              <a:ext uri="{909E8E84-426E-40DD-AFC4-6F175D3DCCD1}">
                <a14:hiddenFill xmlns:a14="http://schemas.microsoft.com/office/drawing/2010/main">
                  <a:solidFill>
                    <a:srgbClr val="FFFFFF"/>
                  </a:solidFill>
                </a14:hiddenFill>
              </a:ext>
            </a:extLst>
          </p:spPr>
        </p:pic>
        <p:sp>
          <p:nvSpPr>
            <p:cNvPr id="1527815" name="Rectangle 7">
              <a:hlinkClick r:id="rId3" action="ppaction://hlinksldjump"/>
            </p:cNvPr>
            <p:cNvSpPr>
              <a:spLocks noChangeArrowheads="1"/>
            </p:cNvSpPr>
            <p:nvPr/>
          </p:nvSpPr>
          <p:spPr bwMode="auto">
            <a:xfrm>
              <a:off x="3888" y="144"/>
              <a:ext cx="52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7812"/>
                                        </p:tgtEl>
                                        <p:attrNameLst>
                                          <p:attrName>style.visibility</p:attrName>
                                        </p:attrNameLst>
                                      </p:cBhvr>
                                      <p:to>
                                        <p:strVal val="visible"/>
                                      </p:to>
                                    </p:set>
                                    <p:animEffect transition="in" filter="dissolve">
                                      <p:cBhvr>
                                        <p:cTn id="7" dur="500"/>
                                        <p:tgtEl>
                                          <p:spTgt spid="152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527813"/>
                                        </p:tgtEl>
                                        <p:attrNameLst>
                                          <p:attrName>style.visibility</p:attrName>
                                        </p:attrNameLst>
                                      </p:cBhvr>
                                      <p:to>
                                        <p:strVal val="visible"/>
                                      </p:to>
                                    </p:set>
                                    <p:animEffect transition="in" filter="barn(outHorizontal)">
                                      <p:cBhvr>
                                        <p:cTn id="12" dur="500"/>
                                        <p:tgtEl>
                                          <p:spTgt spid="152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7812" grpId="0" autoUpdateAnimBg="0"/>
      <p:bldP spid="152781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3074"/>
          <p:cNvSpPr>
            <a:spLocks noChangeArrowheads="1"/>
          </p:cNvSpPr>
          <p:nvPr/>
        </p:nvSpPr>
        <p:spPr bwMode="auto">
          <a:xfrm>
            <a:off x="1187625" y="273050"/>
            <a:ext cx="3744416" cy="5892800"/>
          </a:xfrm>
          <a:prstGeom prst="rect">
            <a:avLst/>
          </a:prstGeom>
          <a:solidFill>
            <a:schemeClr val="bg1"/>
          </a:solidFill>
          <a:ln w="9525">
            <a:solidFill>
              <a:srgbClr val="3366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CODE    SEGMENT</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        ASSUME CS:CODE</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START:  </a:t>
            </a:r>
          </a:p>
          <a:p>
            <a:pPr algn="l">
              <a:lnSpc>
                <a:spcPct val="100000"/>
              </a:lnSpc>
              <a:spcBef>
                <a:spcPct val="0"/>
              </a:spcBef>
              <a:spcAft>
                <a:spcPct val="0"/>
              </a:spcAft>
              <a:buClrTx/>
              <a:buSzTx/>
              <a:buFontTx/>
              <a:buNone/>
            </a:pPr>
            <a:r>
              <a:rPr kumimoji="1" lang="en-US" altLang="zh-CN" sz="2000" b="0" dirty="0">
                <a:solidFill>
                  <a:schemeClr val="tx1"/>
                </a:solidFill>
                <a:ea typeface="宋体" pitchFamily="2" charset="-122"/>
              </a:rPr>
              <a:t>        </a:t>
            </a:r>
            <a:r>
              <a:rPr kumimoji="1" lang="en-US" altLang="zh-CN" sz="2000" b="0" dirty="0">
                <a:solidFill>
                  <a:schemeClr val="hlink"/>
                </a:solidFill>
                <a:ea typeface="宋体" pitchFamily="2" charset="-122"/>
              </a:rPr>
              <a:t>IN    	AL, 61H</a:t>
            </a:r>
          </a:p>
          <a:p>
            <a:pPr algn="l">
              <a:lnSpc>
                <a:spcPct val="100000"/>
              </a:lnSpc>
              <a:spcBef>
                <a:spcPct val="0"/>
              </a:spcBef>
              <a:spcAft>
                <a:spcPct val="0"/>
              </a:spcAft>
              <a:buClrTx/>
              <a:buSzTx/>
              <a:buFontTx/>
              <a:buNone/>
            </a:pPr>
            <a:r>
              <a:rPr kumimoji="1" lang="en-US" altLang="zh-CN" sz="2000" b="0" dirty="0">
                <a:solidFill>
                  <a:schemeClr val="hlink"/>
                </a:solidFill>
                <a:ea typeface="宋体" pitchFamily="2" charset="-122"/>
              </a:rPr>
              <a:t>        OR   	AL</a:t>
            </a:r>
            <a:r>
              <a:rPr kumimoji="1" lang="en-US" altLang="zh-CN" sz="2000" b="0" dirty="0">
                <a:solidFill>
                  <a:schemeClr val="hlink"/>
                </a:solidFill>
                <a:ea typeface="宋体" pitchFamily="2" charset="-122"/>
                <a:hlinkClick r:id="rId2" action="ppaction://hlinksldjump"/>
              </a:rPr>
              <a:t>, 03H</a:t>
            </a:r>
            <a:endParaRPr kumimoji="1" lang="en-US" altLang="zh-CN" sz="2000" b="0" dirty="0">
              <a:solidFill>
                <a:schemeClr val="hlink"/>
              </a:solidFill>
              <a:ea typeface="宋体" pitchFamily="2" charset="-122"/>
            </a:endParaRPr>
          </a:p>
          <a:p>
            <a:pPr algn="l">
              <a:lnSpc>
                <a:spcPct val="100000"/>
              </a:lnSpc>
              <a:spcBef>
                <a:spcPct val="0"/>
              </a:spcBef>
              <a:spcAft>
                <a:spcPct val="0"/>
              </a:spcAft>
              <a:buClrTx/>
              <a:buSzTx/>
              <a:buFontTx/>
              <a:buNone/>
            </a:pPr>
            <a:r>
              <a:rPr kumimoji="1" lang="en-US" altLang="zh-CN" sz="2000" b="0" dirty="0">
                <a:solidFill>
                  <a:schemeClr val="hlink"/>
                </a:solidFill>
                <a:ea typeface="宋体" pitchFamily="2" charset="-122"/>
              </a:rPr>
              <a:t>        OUT 	61H, AL</a:t>
            </a:r>
          </a:p>
          <a:p>
            <a:pPr algn="l">
              <a:lnSpc>
                <a:spcPct val="100000"/>
              </a:lnSpc>
              <a:spcBef>
                <a:spcPct val="0"/>
              </a:spcBef>
              <a:spcAft>
                <a:spcPct val="0"/>
              </a:spcAft>
              <a:buClrTx/>
              <a:buSzTx/>
              <a:buFontTx/>
              <a:buNone/>
            </a:pPr>
            <a:r>
              <a:rPr kumimoji="1" lang="en-US" altLang="zh-CN" sz="2000" b="0" dirty="0">
                <a:solidFill>
                  <a:schemeClr val="tx1"/>
                </a:solidFill>
                <a:ea typeface="宋体" pitchFamily="2" charset="-122"/>
              </a:rPr>
              <a:t>        </a:t>
            </a:r>
            <a:r>
              <a:rPr kumimoji="1" lang="en-US" altLang="zh-CN" sz="2000" b="0" dirty="0">
                <a:solidFill>
                  <a:srgbClr val="0000CC"/>
                </a:solidFill>
                <a:ea typeface="宋体" pitchFamily="2" charset="-122"/>
              </a:rPr>
              <a:t>MOV	AX, 1938</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        OUT	42H, AL</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        MOV	AL, AH</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        OUT 	42H, AL</a:t>
            </a:r>
          </a:p>
          <a:p>
            <a:pPr algn="l">
              <a:lnSpc>
                <a:spcPct val="100000"/>
              </a:lnSpc>
              <a:spcBef>
                <a:spcPct val="0"/>
              </a:spcBef>
              <a:spcAft>
                <a:spcPct val="0"/>
              </a:spcAft>
              <a:buClrTx/>
              <a:buSzTx/>
              <a:buFontTx/>
              <a:buNone/>
            </a:pPr>
            <a:r>
              <a:rPr kumimoji="1" lang="en-US" altLang="zh-CN" sz="2000" b="0" dirty="0">
                <a:solidFill>
                  <a:schemeClr val="tx1"/>
                </a:solidFill>
                <a:ea typeface="宋体" pitchFamily="2" charset="-122"/>
              </a:rPr>
              <a:t>        </a:t>
            </a:r>
            <a:r>
              <a:rPr kumimoji="1" lang="en-US" altLang="zh-CN" sz="2000" b="0" dirty="0">
                <a:solidFill>
                  <a:schemeClr val="hlink"/>
                </a:solidFill>
                <a:ea typeface="宋体" pitchFamily="2" charset="-122"/>
              </a:rPr>
              <a:t>MOV	AH, 01H</a:t>
            </a:r>
          </a:p>
          <a:p>
            <a:pPr algn="l">
              <a:lnSpc>
                <a:spcPct val="100000"/>
              </a:lnSpc>
              <a:spcBef>
                <a:spcPct val="0"/>
              </a:spcBef>
              <a:spcAft>
                <a:spcPct val="0"/>
              </a:spcAft>
              <a:buClrTx/>
              <a:buSzTx/>
              <a:buFontTx/>
              <a:buNone/>
            </a:pPr>
            <a:r>
              <a:rPr kumimoji="1" lang="en-US" altLang="zh-CN" sz="2000" b="0" dirty="0">
                <a:solidFill>
                  <a:schemeClr val="hlink"/>
                </a:solidFill>
                <a:ea typeface="宋体" pitchFamily="2" charset="-122"/>
              </a:rPr>
              <a:t>        INT  	21H</a:t>
            </a:r>
          </a:p>
          <a:p>
            <a:pPr algn="l">
              <a:lnSpc>
                <a:spcPct val="100000"/>
              </a:lnSpc>
              <a:spcBef>
                <a:spcPct val="0"/>
              </a:spcBef>
              <a:spcAft>
                <a:spcPct val="0"/>
              </a:spcAft>
              <a:buClrTx/>
              <a:buSzTx/>
              <a:buFontTx/>
              <a:buNone/>
            </a:pPr>
            <a:r>
              <a:rPr kumimoji="1" lang="en-US" altLang="zh-CN" sz="2000" b="0" dirty="0">
                <a:solidFill>
                  <a:schemeClr val="tx1"/>
                </a:solidFill>
                <a:ea typeface="宋体" pitchFamily="2" charset="-122"/>
              </a:rPr>
              <a:t>        </a:t>
            </a:r>
            <a:r>
              <a:rPr kumimoji="1" lang="en-US" altLang="zh-CN" sz="2000" b="0" dirty="0">
                <a:solidFill>
                  <a:srgbClr val="0000CC"/>
                </a:solidFill>
                <a:ea typeface="宋体" pitchFamily="2" charset="-122"/>
              </a:rPr>
              <a:t>IN	              AL, 61H</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        AND 	AL, 0FCH</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        OUT             61H, AL</a:t>
            </a:r>
          </a:p>
          <a:p>
            <a:pPr algn="l">
              <a:lnSpc>
                <a:spcPct val="100000"/>
              </a:lnSpc>
              <a:spcBef>
                <a:spcPct val="0"/>
              </a:spcBef>
              <a:spcAft>
                <a:spcPct val="0"/>
              </a:spcAft>
              <a:buClrTx/>
              <a:buSzTx/>
              <a:buFontTx/>
              <a:buNone/>
            </a:pPr>
            <a:r>
              <a:rPr kumimoji="1" lang="en-US" altLang="zh-CN" sz="2000" b="0" dirty="0">
                <a:solidFill>
                  <a:schemeClr val="tx1"/>
                </a:solidFill>
                <a:ea typeface="宋体" pitchFamily="2" charset="-122"/>
              </a:rPr>
              <a:t>        </a:t>
            </a:r>
            <a:r>
              <a:rPr kumimoji="1" lang="en-US" altLang="zh-CN" sz="2000" b="0" dirty="0">
                <a:solidFill>
                  <a:srgbClr val="0000CC"/>
                </a:solidFill>
                <a:ea typeface="宋体" pitchFamily="2" charset="-122"/>
              </a:rPr>
              <a:t>MOV	AH, 4CH</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        INT  	21H</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CODE    ENDS</a:t>
            </a:r>
          </a:p>
          <a:p>
            <a:pPr algn="l">
              <a:lnSpc>
                <a:spcPct val="100000"/>
              </a:lnSpc>
              <a:spcBef>
                <a:spcPct val="0"/>
              </a:spcBef>
              <a:spcAft>
                <a:spcPct val="0"/>
              </a:spcAft>
              <a:buClrTx/>
              <a:buSzTx/>
              <a:buFontTx/>
              <a:buNone/>
            </a:pPr>
            <a:r>
              <a:rPr kumimoji="1" lang="en-US" altLang="zh-CN" sz="2000" b="0" dirty="0">
                <a:solidFill>
                  <a:srgbClr val="0000CC"/>
                </a:solidFill>
                <a:ea typeface="宋体" pitchFamily="2" charset="-122"/>
              </a:rPr>
              <a:t>        END     START</a:t>
            </a:r>
          </a:p>
        </p:txBody>
      </p:sp>
      <p:sp>
        <p:nvSpPr>
          <p:cNvPr id="2" name="圆角矩形 1"/>
          <p:cNvSpPr/>
          <p:nvPr/>
        </p:nvSpPr>
        <p:spPr bwMode="auto">
          <a:xfrm>
            <a:off x="5148064" y="3429000"/>
            <a:ext cx="2088232" cy="469916"/>
          </a:xfrm>
          <a:prstGeom prst="roundRect">
            <a:avLst/>
          </a:prstGeom>
          <a:noFill/>
          <a:ln w="12700" cap="flat" cmpd="sng" algn="ctr">
            <a:solidFill>
              <a:srgbClr val="0000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pPr>
            <a:r>
              <a:rPr kumimoji="0" lang="zh-CN" altLang="en-US" sz="2400" b="0" i="0" u="none" strike="noStrike" cap="none" normalizeH="0" baseline="0" dirty="0" smtClean="0">
                <a:ln>
                  <a:noFill/>
                </a:ln>
                <a:solidFill>
                  <a:srgbClr val="0000CC"/>
                </a:solidFill>
                <a:effectLst/>
                <a:latin typeface="Times New Roman" pitchFamily="18" charset="0"/>
                <a:ea typeface="楷体_GB2312" pitchFamily="49" charset="-122"/>
              </a:rPr>
              <a:t>按任意键结束</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58" name="Text Box 1026"/>
          <p:cNvSpPr txBox="1">
            <a:spLocks noChangeArrowheads="1"/>
          </p:cNvSpPr>
          <p:nvPr/>
        </p:nvSpPr>
        <p:spPr bwMode="auto">
          <a:xfrm>
            <a:off x="463624" y="1052736"/>
            <a:ext cx="7924800" cy="830997"/>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txBody>
          <a:bodyPr>
            <a:spAutoFit/>
          </a:bodyPr>
          <a:lstStyle/>
          <a:p>
            <a:pPr algn="l">
              <a:lnSpc>
                <a:spcPct val="100000"/>
              </a:lnSpc>
              <a:spcBef>
                <a:spcPct val="0"/>
              </a:spcBef>
              <a:spcAft>
                <a:spcPct val="0"/>
              </a:spcAft>
              <a:buClrTx/>
              <a:buSzTx/>
              <a:buFontTx/>
              <a:buNone/>
            </a:pPr>
            <a:r>
              <a:rPr kumimoji="1" lang="zh-CN" altLang="en-US" b="0" dirty="0" smtClean="0">
                <a:solidFill>
                  <a:srgbClr val="0000CC"/>
                </a:solidFill>
                <a:latin typeface="Arial" pitchFamily="34" charset="0"/>
                <a:ea typeface="幼圆" pitchFamily="49" charset="-122"/>
                <a:cs typeface="Arial" pitchFamily="34" charset="0"/>
              </a:rPr>
              <a:t>例</a:t>
            </a:r>
            <a:r>
              <a:rPr kumimoji="1" lang="en-US" altLang="zh-CN" b="0" dirty="0" smtClean="0">
                <a:solidFill>
                  <a:srgbClr val="0000CC"/>
                </a:solidFill>
                <a:latin typeface="Arial" pitchFamily="34" charset="0"/>
                <a:ea typeface="幼圆" pitchFamily="49" charset="-122"/>
                <a:cs typeface="Arial" pitchFamily="34" charset="0"/>
              </a:rPr>
              <a:t>6</a:t>
            </a:r>
            <a:r>
              <a:rPr kumimoji="1" lang="zh-CN" altLang="en-US" b="0" dirty="0" smtClean="0">
                <a:solidFill>
                  <a:srgbClr val="FF0000"/>
                </a:solidFill>
                <a:latin typeface="Arial" pitchFamily="34" charset="0"/>
                <a:ea typeface="幼圆" pitchFamily="49" charset="-122"/>
                <a:cs typeface="Arial" pitchFamily="34" charset="0"/>
              </a:rPr>
              <a:t>  </a:t>
            </a:r>
            <a:r>
              <a:rPr kumimoji="1" lang="zh-CN" altLang="en-US" b="0" dirty="0">
                <a:solidFill>
                  <a:srgbClr val="0000CC"/>
                </a:solidFill>
                <a:latin typeface="Arial" pitchFamily="34" charset="0"/>
                <a:ea typeface="幼圆" pitchFamily="49" charset="-122"/>
                <a:cs typeface="Arial" pitchFamily="34" charset="0"/>
              </a:rPr>
              <a:t>以2</a:t>
            </a:r>
            <a:r>
              <a:rPr kumimoji="1" lang="en-US" altLang="zh-CN" b="0" dirty="0">
                <a:solidFill>
                  <a:srgbClr val="0000CC"/>
                </a:solidFill>
                <a:latin typeface="Arial" pitchFamily="34" charset="0"/>
                <a:ea typeface="幼圆" pitchFamily="49" charset="-122"/>
                <a:cs typeface="Arial" pitchFamily="34" charset="0"/>
              </a:rPr>
              <a:t>MHz</a:t>
            </a:r>
            <a:r>
              <a:rPr kumimoji="1" lang="zh-CN" altLang="zh-CN" b="0" dirty="0">
                <a:solidFill>
                  <a:srgbClr val="0000CC"/>
                </a:solidFill>
                <a:latin typeface="Arial" pitchFamily="34" charset="0"/>
                <a:ea typeface="幼圆" pitchFamily="49" charset="-122"/>
                <a:cs typeface="Arial" pitchFamily="34" charset="0"/>
              </a:rPr>
              <a:t>输入8253，实现每5秒定时中断。设8253端口地址40</a:t>
            </a:r>
            <a:r>
              <a:rPr kumimoji="1" lang="en-US" altLang="zh-CN" b="0" dirty="0">
                <a:solidFill>
                  <a:srgbClr val="0000CC"/>
                </a:solidFill>
                <a:latin typeface="Arial" pitchFamily="34" charset="0"/>
                <a:ea typeface="幼圆" pitchFamily="49" charset="-122"/>
                <a:cs typeface="Arial" pitchFamily="34" charset="0"/>
              </a:rPr>
              <a:t>H~43H。</a:t>
            </a:r>
          </a:p>
        </p:txBody>
      </p:sp>
      <p:sp>
        <p:nvSpPr>
          <p:cNvPr id="1529859" name="Text Box 1027"/>
          <p:cNvSpPr txBox="1">
            <a:spLocks noChangeArrowheads="1"/>
          </p:cNvSpPr>
          <p:nvPr/>
        </p:nvSpPr>
        <p:spPr bwMode="auto">
          <a:xfrm>
            <a:off x="457200" y="2139330"/>
            <a:ext cx="4953000" cy="341632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FFFFFF"/>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分析</a:t>
            </a:r>
            <a:r>
              <a:rPr kumimoji="1" lang="zh-CN" altLang="en-US" b="0" dirty="0" smtClean="0">
                <a:solidFill>
                  <a:srgbClr val="0000CC"/>
                </a:solidFill>
                <a:latin typeface="Arial" pitchFamily="34" charset="0"/>
                <a:ea typeface="幼圆" pitchFamily="49" charset="-122"/>
                <a:cs typeface="Arial" pitchFamily="34" charset="0"/>
              </a:rPr>
              <a:t>：能够让8253实现最长计时的初值是</a:t>
            </a:r>
            <a:r>
              <a:rPr kumimoji="1" lang="en-US" altLang="zh-CN" b="0" dirty="0" smtClean="0">
                <a:solidFill>
                  <a:srgbClr val="0000CC"/>
                </a:solidFill>
                <a:latin typeface="Arial" pitchFamily="34" charset="0"/>
                <a:ea typeface="幼圆" pitchFamily="49" charset="-122"/>
                <a:cs typeface="Arial" pitchFamily="34" charset="0"/>
              </a:rPr>
              <a:t>0</a:t>
            </a:r>
            <a:r>
              <a:rPr kumimoji="1" lang="zh-CN" altLang="en-US" b="0" dirty="0" smtClean="0">
                <a:solidFill>
                  <a:srgbClr val="0000CC"/>
                </a:solidFill>
                <a:latin typeface="Arial" pitchFamily="34" charset="0"/>
                <a:ea typeface="幼圆" pitchFamily="49" charset="-122"/>
                <a:cs typeface="Arial" pitchFamily="34" charset="0"/>
              </a:rPr>
              <a:t>，在</a:t>
            </a:r>
            <a:r>
              <a:rPr kumimoji="1" lang="en-US" altLang="zh-CN" b="0" dirty="0" smtClean="0">
                <a:solidFill>
                  <a:srgbClr val="0000CC"/>
                </a:solidFill>
                <a:latin typeface="Arial" pitchFamily="34" charset="0"/>
                <a:ea typeface="幼圆" pitchFamily="49" charset="-122"/>
                <a:cs typeface="Arial" pitchFamily="34" charset="0"/>
              </a:rPr>
              <a:t>CLK=2MHz</a:t>
            </a:r>
            <a:r>
              <a:rPr kumimoji="1" lang="zh-CN" altLang="en-US" b="0" dirty="0" smtClean="0">
                <a:solidFill>
                  <a:srgbClr val="0000CC"/>
                </a:solidFill>
                <a:latin typeface="Arial" pitchFamily="34" charset="0"/>
                <a:ea typeface="幼圆" pitchFamily="49" charset="-122"/>
                <a:cs typeface="Arial" pitchFamily="34" charset="0"/>
              </a:rPr>
              <a:t>时可计时的最大时间间隔为：</a:t>
            </a:r>
            <a:endParaRPr kumimoji="1" lang="zh-CN" altLang="en-US" b="0" dirty="0">
              <a:solidFill>
                <a:srgbClr val="0000CC"/>
              </a:solidFill>
              <a:latin typeface="Arial" pitchFamily="34" charset="0"/>
              <a:ea typeface="幼圆" pitchFamily="49" charset="-122"/>
              <a:cs typeface="Arial" pitchFamily="34" charset="0"/>
            </a:endParaRPr>
          </a:p>
          <a:p>
            <a:pPr algn="just">
              <a:lnSpc>
                <a:spcPct val="100000"/>
              </a:lnSpc>
              <a:spcBef>
                <a:spcPct val="0"/>
              </a:spcBef>
              <a:spcAft>
                <a:spcPct val="0"/>
              </a:spcAft>
              <a:buClrTx/>
              <a:buSzTx/>
              <a:buFontTx/>
              <a:buNone/>
            </a:pPr>
            <a:endParaRPr kumimoji="1" lang="zh-CN" altLang="en-US" b="0" dirty="0">
              <a:solidFill>
                <a:srgbClr val="0000CC"/>
              </a:solidFill>
              <a:latin typeface="Arial" pitchFamily="34" charset="0"/>
              <a:ea typeface="幼圆" pitchFamily="49" charset="-122"/>
              <a:cs typeface="Arial" pitchFamily="34" charset="0"/>
            </a:endParaRPr>
          </a:p>
          <a:p>
            <a:pPr algn="just">
              <a:lnSpc>
                <a:spcPct val="10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	65536/(2</a:t>
            </a:r>
            <a:r>
              <a:rPr kumimoji="1" lang="zh-CN" altLang="en-US" b="0" dirty="0">
                <a:solidFill>
                  <a:srgbClr val="0000CC"/>
                </a:solidFill>
                <a:latin typeface="Arial" pitchFamily="34" charset="0"/>
                <a:ea typeface="幼圆" pitchFamily="49" charset="-122"/>
                <a:cs typeface="Arial" pitchFamily="34" charset="0"/>
                <a:sym typeface="Symbol" pitchFamily="18" charset="2"/>
              </a:rPr>
              <a:t>10</a:t>
            </a:r>
            <a:r>
              <a:rPr kumimoji="1" lang="zh-CN" altLang="en-US" b="0" baseline="30000" dirty="0">
                <a:solidFill>
                  <a:srgbClr val="0000CC"/>
                </a:solidFill>
                <a:latin typeface="Arial" pitchFamily="34" charset="0"/>
                <a:ea typeface="幼圆" pitchFamily="49" charset="-122"/>
                <a:cs typeface="Arial" pitchFamily="34" charset="0"/>
                <a:sym typeface="Symbol" pitchFamily="18" charset="2"/>
              </a:rPr>
              <a:t>6</a:t>
            </a:r>
            <a:r>
              <a:rPr kumimoji="1" lang="zh-CN" altLang="en-US" b="0" dirty="0">
                <a:solidFill>
                  <a:srgbClr val="0000CC"/>
                </a:solidFill>
                <a:latin typeface="Arial" pitchFamily="34" charset="0"/>
                <a:ea typeface="幼圆" pitchFamily="49" charset="-122"/>
                <a:cs typeface="Arial" pitchFamily="34" charset="0"/>
              </a:rPr>
              <a:t>)=32.769</a:t>
            </a:r>
            <a:r>
              <a:rPr kumimoji="1" lang="en-US" altLang="zh-CN" b="0" dirty="0" err="1">
                <a:solidFill>
                  <a:srgbClr val="0000CC"/>
                </a:solidFill>
                <a:latin typeface="Arial" pitchFamily="34" charset="0"/>
                <a:ea typeface="幼圆" pitchFamily="49" charset="-122"/>
                <a:cs typeface="Arial" pitchFamily="34" charset="0"/>
              </a:rPr>
              <a:t>ms</a:t>
            </a:r>
            <a:endParaRPr kumimoji="1" lang="en-US" altLang="zh-CN" b="0" dirty="0">
              <a:solidFill>
                <a:srgbClr val="0000CC"/>
              </a:solidFill>
              <a:latin typeface="Arial" pitchFamily="34" charset="0"/>
              <a:ea typeface="幼圆" pitchFamily="49" charset="-122"/>
              <a:cs typeface="Arial" pitchFamily="34" charset="0"/>
            </a:endParaRPr>
          </a:p>
          <a:p>
            <a:pPr algn="just">
              <a:lnSpc>
                <a:spcPct val="100000"/>
              </a:lnSpc>
              <a:spcBef>
                <a:spcPct val="0"/>
              </a:spcBef>
              <a:spcAft>
                <a:spcPct val="0"/>
              </a:spcAft>
              <a:buClrTx/>
              <a:buSzTx/>
              <a:buFontTx/>
              <a:buNone/>
            </a:pPr>
            <a:endParaRPr kumimoji="1" lang="en-US" altLang="zh-CN" b="0" dirty="0">
              <a:solidFill>
                <a:srgbClr val="0000CC"/>
              </a:solidFill>
              <a:latin typeface="Arial" pitchFamily="34" charset="0"/>
              <a:ea typeface="幼圆" pitchFamily="49" charset="-122"/>
              <a:cs typeface="Arial" pitchFamily="34" charset="0"/>
            </a:endParaRPr>
          </a:p>
          <a:p>
            <a:pPr algn="just">
              <a:lnSpc>
                <a:spcPct val="10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所以需要两个计数器串联，一个计数器的输出作为另一个计数器的输入。</a:t>
            </a:r>
          </a:p>
        </p:txBody>
      </p:sp>
      <p:grpSp>
        <p:nvGrpSpPr>
          <p:cNvPr id="1529860" name="Group 1028"/>
          <p:cNvGrpSpPr>
            <a:grpSpLocks/>
          </p:cNvGrpSpPr>
          <p:nvPr/>
        </p:nvGrpSpPr>
        <p:grpSpPr bwMode="auto">
          <a:xfrm>
            <a:off x="5486400" y="2141240"/>
            <a:ext cx="3379788" cy="2951163"/>
            <a:chOff x="3631" y="2196"/>
            <a:chExt cx="2129" cy="1859"/>
          </a:xfrm>
        </p:grpSpPr>
        <p:sp>
          <p:nvSpPr>
            <p:cNvPr id="1529861" name="Rectangle 1029"/>
            <p:cNvSpPr>
              <a:spLocks noChangeArrowheads="1"/>
            </p:cNvSpPr>
            <p:nvPr/>
          </p:nvSpPr>
          <p:spPr bwMode="auto">
            <a:xfrm>
              <a:off x="3631" y="2462"/>
              <a:ext cx="1045" cy="1593"/>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CC"/>
                </a:solidFill>
                <a:latin typeface="Arial" pitchFamily="34" charset="0"/>
                <a:ea typeface="幼圆" pitchFamily="49" charset="-122"/>
                <a:cs typeface="Arial" pitchFamily="34" charset="0"/>
              </a:endParaRPr>
            </a:p>
          </p:txBody>
        </p:sp>
        <p:sp>
          <p:nvSpPr>
            <p:cNvPr id="1529862" name="Text Box 1030"/>
            <p:cNvSpPr txBox="1">
              <a:spLocks noChangeArrowheads="1"/>
            </p:cNvSpPr>
            <p:nvPr/>
          </p:nvSpPr>
          <p:spPr bwMode="auto">
            <a:xfrm>
              <a:off x="3961" y="2578"/>
              <a:ext cx="644"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00000"/>
                </a:lnSpc>
                <a:spcBef>
                  <a:spcPct val="0"/>
                </a:spcBef>
                <a:spcAft>
                  <a:spcPct val="0"/>
                </a:spcAft>
                <a:buClrTx/>
                <a:buSzTx/>
                <a:buFontTx/>
                <a:buNone/>
              </a:pPr>
              <a:r>
                <a:rPr kumimoji="1" lang="en-US" altLang="zh-CN" sz="2000" b="0">
                  <a:solidFill>
                    <a:srgbClr val="0000CC"/>
                  </a:solidFill>
                  <a:latin typeface="Arial" pitchFamily="34" charset="0"/>
                  <a:ea typeface="幼圆" pitchFamily="49" charset="-122"/>
                  <a:cs typeface="Arial" pitchFamily="34" charset="0"/>
                </a:rPr>
                <a:t>OUT0</a:t>
              </a:r>
            </a:p>
            <a:p>
              <a:pPr algn="r">
                <a:lnSpc>
                  <a:spcPct val="100000"/>
                </a:lnSpc>
                <a:spcBef>
                  <a:spcPct val="0"/>
                </a:spcBef>
                <a:spcAft>
                  <a:spcPct val="0"/>
                </a:spcAft>
                <a:buClrTx/>
                <a:buSzTx/>
                <a:buFontTx/>
                <a:buNone/>
              </a:pPr>
              <a:r>
                <a:rPr kumimoji="1" lang="en-US" altLang="zh-CN" sz="2000" b="0">
                  <a:solidFill>
                    <a:srgbClr val="0000CC"/>
                  </a:solidFill>
                  <a:latin typeface="Arial" pitchFamily="34" charset="0"/>
                  <a:ea typeface="幼圆" pitchFamily="49" charset="-122"/>
                  <a:cs typeface="Arial" pitchFamily="34" charset="0"/>
                </a:rPr>
                <a:t>GATE0</a:t>
              </a:r>
            </a:p>
            <a:p>
              <a:pPr algn="r">
                <a:lnSpc>
                  <a:spcPct val="100000"/>
                </a:lnSpc>
                <a:spcBef>
                  <a:spcPct val="0"/>
                </a:spcBef>
                <a:spcAft>
                  <a:spcPct val="0"/>
                </a:spcAft>
                <a:buClrTx/>
                <a:buSzTx/>
                <a:buFontTx/>
                <a:buNone/>
              </a:pPr>
              <a:r>
                <a:rPr kumimoji="1" lang="en-US" altLang="zh-CN" sz="2000" b="0">
                  <a:solidFill>
                    <a:srgbClr val="0000CC"/>
                  </a:solidFill>
                  <a:latin typeface="Arial" pitchFamily="34" charset="0"/>
                  <a:ea typeface="幼圆" pitchFamily="49" charset="-122"/>
                  <a:cs typeface="Arial" pitchFamily="34" charset="0"/>
                </a:rPr>
                <a:t>CLK0</a:t>
              </a:r>
            </a:p>
            <a:p>
              <a:pPr algn="r">
                <a:lnSpc>
                  <a:spcPct val="100000"/>
                </a:lnSpc>
                <a:spcBef>
                  <a:spcPct val="0"/>
                </a:spcBef>
                <a:spcAft>
                  <a:spcPct val="0"/>
                </a:spcAft>
                <a:buClrTx/>
                <a:buSzTx/>
                <a:buFontTx/>
                <a:buNone/>
              </a:pPr>
              <a:endParaRPr kumimoji="1" lang="en-US" altLang="zh-CN" sz="2000" b="0">
                <a:solidFill>
                  <a:srgbClr val="0000CC"/>
                </a:solidFill>
                <a:latin typeface="Arial" pitchFamily="34" charset="0"/>
                <a:ea typeface="幼圆" pitchFamily="49" charset="-122"/>
                <a:cs typeface="Arial" pitchFamily="34" charset="0"/>
              </a:endParaRPr>
            </a:p>
            <a:p>
              <a:pPr algn="r">
                <a:lnSpc>
                  <a:spcPct val="100000"/>
                </a:lnSpc>
                <a:spcBef>
                  <a:spcPct val="0"/>
                </a:spcBef>
                <a:spcAft>
                  <a:spcPct val="0"/>
                </a:spcAft>
                <a:buClrTx/>
                <a:buSzTx/>
                <a:buFontTx/>
                <a:buNone/>
              </a:pPr>
              <a:r>
                <a:rPr kumimoji="1" lang="en-US" altLang="zh-CN" sz="2000" b="0">
                  <a:solidFill>
                    <a:srgbClr val="0000CC"/>
                  </a:solidFill>
                  <a:latin typeface="Arial" pitchFamily="34" charset="0"/>
                  <a:ea typeface="幼圆" pitchFamily="49" charset="-122"/>
                  <a:cs typeface="Arial" pitchFamily="34" charset="0"/>
                </a:rPr>
                <a:t>OUT1</a:t>
              </a:r>
            </a:p>
            <a:p>
              <a:pPr algn="r">
                <a:lnSpc>
                  <a:spcPct val="100000"/>
                </a:lnSpc>
                <a:spcBef>
                  <a:spcPct val="0"/>
                </a:spcBef>
                <a:spcAft>
                  <a:spcPct val="0"/>
                </a:spcAft>
                <a:buClrTx/>
                <a:buSzTx/>
                <a:buFontTx/>
                <a:buNone/>
              </a:pPr>
              <a:r>
                <a:rPr kumimoji="1" lang="en-US" altLang="zh-CN" sz="2000" b="0">
                  <a:solidFill>
                    <a:srgbClr val="0000CC"/>
                  </a:solidFill>
                  <a:latin typeface="Arial" pitchFamily="34" charset="0"/>
                  <a:ea typeface="幼圆" pitchFamily="49" charset="-122"/>
                  <a:cs typeface="Arial" pitchFamily="34" charset="0"/>
                </a:rPr>
                <a:t>GATE1</a:t>
              </a:r>
            </a:p>
            <a:p>
              <a:pPr algn="r">
                <a:lnSpc>
                  <a:spcPct val="100000"/>
                </a:lnSpc>
                <a:spcBef>
                  <a:spcPct val="0"/>
                </a:spcBef>
                <a:spcAft>
                  <a:spcPct val="0"/>
                </a:spcAft>
                <a:buClrTx/>
                <a:buSzTx/>
                <a:buFontTx/>
                <a:buNone/>
              </a:pPr>
              <a:r>
                <a:rPr kumimoji="1" lang="en-US" altLang="zh-CN" sz="2000" b="0">
                  <a:solidFill>
                    <a:srgbClr val="0000CC"/>
                  </a:solidFill>
                  <a:latin typeface="Arial" pitchFamily="34" charset="0"/>
                  <a:ea typeface="幼圆" pitchFamily="49" charset="-122"/>
                  <a:cs typeface="Arial" pitchFamily="34" charset="0"/>
                </a:rPr>
                <a:t>CLK1</a:t>
              </a:r>
            </a:p>
          </p:txBody>
        </p:sp>
        <p:sp>
          <p:nvSpPr>
            <p:cNvPr id="1529863" name="Line 1031"/>
            <p:cNvSpPr>
              <a:spLocks noChangeShapeType="1"/>
            </p:cNvSpPr>
            <p:nvPr/>
          </p:nvSpPr>
          <p:spPr bwMode="auto">
            <a:xfrm flipH="1">
              <a:off x="4676" y="2927"/>
              <a:ext cx="434"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CC"/>
                </a:solidFill>
                <a:latin typeface="Arial" pitchFamily="34" charset="0"/>
                <a:ea typeface="幼圆" pitchFamily="49" charset="-122"/>
                <a:cs typeface="Arial" pitchFamily="34" charset="0"/>
              </a:endParaRPr>
            </a:p>
          </p:txBody>
        </p:sp>
        <p:sp>
          <p:nvSpPr>
            <p:cNvPr id="1529864" name="Text Box 1032"/>
            <p:cNvSpPr txBox="1">
              <a:spLocks noChangeArrowheads="1"/>
            </p:cNvSpPr>
            <p:nvPr/>
          </p:nvSpPr>
          <p:spPr bwMode="auto">
            <a:xfrm>
              <a:off x="5114" y="2796"/>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spcAft>
                  <a:spcPct val="0"/>
                </a:spcAft>
                <a:buClrTx/>
                <a:buSzTx/>
                <a:buFontTx/>
                <a:buNone/>
              </a:pPr>
              <a:r>
                <a:rPr kumimoji="1" lang="zh-CN" altLang="en-US" sz="2000" b="0">
                  <a:solidFill>
                    <a:srgbClr val="0000CC"/>
                  </a:solidFill>
                  <a:latin typeface="Arial" pitchFamily="34" charset="0"/>
                  <a:ea typeface="幼圆" pitchFamily="49" charset="-122"/>
                  <a:cs typeface="Arial" pitchFamily="34" charset="0"/>
                </a:rPr>
                <a:t>+5</a:t>
              </a:r>
              <a:r>
                <a:rPr kumimoji="1" lang="en-US" altLang="zh-CN" sz="2000" b="0">
                  <a:solidFill>
                    <a:srgbClr val="0000CC"/>
                  </a:solidFill>
                  <a:latin typeface="Arial" pitchFamily="34" charset="0"/>
                  <a:ea typeface="幼圆" pitchFamily="49" charset="-122"/>
                  <a:cs typeface="Arial" pitchFamily="34" charset="0"/>
                </a:rPr>
                <a:t>V</a:t>
              </a:r>
            </a:p>
          </p:txBody>
        </p:sp>
        <p:sp>
          <p:nvSpPr>
            <p:cNvPr id="1529865" name="Line 1033"/>
            <p:cNvSpPr>
              <a:spLocks noChangeShapeType="1"/>
            </p:cNvSpPr>
            <p:nvPr/>
          </p:nvSpPr>
          <p:spPr bwMode="auto">
            <a:xfrm flipH="1">
              <a:off x="4690" y="3675"/>
              <a:ext cx="434"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CC"/>
                </a:solidFill>
                <a:latin typeface="Arial" pitchFamily="34" charset="0"/>
                <a:ea typeface="幼圆" pitchFamily="49" charset="-122"/>
                <a:cs typeface="Arial" pitchFamily="34" charset="0"/>
              </a:endParaRPr>
            </a:p>
          </p:txBody>
        </p:sp>
        <p:sp>
          <p:nvSpPr>
            <p:cNvPr id="1529866" name="Text Box 1034"/>
            <p:cNvSpPr txBox="1">
              <a:spLocks noChangeArrowheads="1"/>
            </p:cNvSpPr>
            <p:nvPr/>
          </p:nvSpPr>
          <p:spPr bwMode="auto">
            <a:xfrm>
              <a:off x="5148" y="3544"/>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spcAft>
                  <a:spcPct val="0"/>
                </a:spcAft>
                <a:buClrTx/>
                <a:buSzTx/>
                <a:buFontTx/>
                <a:buNone/>
              </a:pPr>
              <a:r>
                <a:rPr kumimoji="1" lang="zh-CN" altLang="en-US" sz="2000" b="0">
                  <a:solidFill>
                    <a:srgbClr val="0000CC"/>
                  </a:solidFill>
                  <a:latin typeface="Arial" pitchFamily="34" charset="0"/>
                  <a:ea typeface="幼圆" pitchFamily="49" charset="-122"/>
                  <a:cs typeface="Arial" pitchFamily="34" charset="0"/>
                </a:rPr>
                <a:t>+5</a:t>
              </a:r>
              <a:r>
                <a:rPr kumimoji="1" lang="en-US" altLang="zh-CN" sz="2000" b="0">
                  <a:solidFill>
                    <a:srgbClr val="0000CC"/>
                  </a:solidFill>
                  <a:latin typeface="Arial" pitchFamily="34" charset="0"/>
                  <a:ea typeface="幼圆" pitchFamily="49" charset="-122"/>
                  <a:cs typeface="Arial" pitchFamily="34" charset="0"/>
                </a:rPr>
                <a:t>V</a:t>
              </a:r>
            </a:p>
          </p:txBody>
        </p:sp>
        <p:sp>
          <p:nvSpPr>
            <p:cNvPr id="1529867" name="Freeform 1035"/>
            <p:cNvSpPr>
              <a:spLocks/>
            </p:cNvSpPr>
            <p:nvPr/>
          </p:nvSpPr>
          <p:spPr bwMode="auto">
            <a:xfrm>
              <a:off x="4676" y="3103"/>
              <a:ext cx="269" cy="393"/>
            </a:xfrm>
            <a:custGeom>
              <a:avLst/>
              <a:gdLst>
                <a:gd name="T0" fmla="*/ 0 w 269"/>
                <a:gd name="T1" fmla="*/ 393 h 393"/>
                <a:gd name="T2" fmla="*/ 269 w 269"/>
                <a:gd name="T3" fmla="*/ 393 h 393"/>
                <a:gd name="T4" fmla="*/ 269 w 269"/>
                <a:gd name="T5" fmla="*/ 0 h 393"/>
                <a:gd name="T6" fmla="*/ 0 w 269"/>
                <a:gd name="T7" fmla="*/ 0 h 393"/>
              </a:gdLst>
              <a:ahLst/>
              <a:cxnLst>
                <a:cxn ang="0">
                  <a:pos x="T0" y="T1"/>
                </a:cxn>
                <a:cxn ang="0">
                  <a:pos x="T2" y="T3"/>
                </a:cxn>
                <a:cxn ang="0">
                  <a:pos x="T4" y="T5"/>
                </a:cxn>
                <a:cxn ang="0">
                  <a:pos x="T6" y="T7"/>
                </a:cxn>
              </a:cxnLst>
              <a:rect l="0" t="0" r="r" b="b"/>
              <a:pathLst>
                <a:path w="269" h="393">
                  <a:moveTo>
                    <a:pt x="0" y="393"/>
                  </a:moveTo>
                  <a:lnTo>
                    <a:pt x="269" y="393"/>
                  </a:lnTo>
                  <a:lnTo>
                    <a:pt x="269" y="0"/>
                  </a:lnTo>
                  <a:lnTo>
                    <a:pt x="0" y="0"/>
                  </a:lnTo>
                </a:path>
              </a:pathLst>
            </a:custGeom>
            <a:noFill/>
            <a:ln w="9525">
              <a:solidFill>
                <a:srgbClr val="0000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CC"/>
                </a:solidFill>
                <a:latin typeface="Arial" pitchFamily="34" charset="0"/>
                <a:ea typeface="幼圆" pitchFamily="49" charset="-122"/>
                <a:cs typeface="Arial" pitchFamily="34" charset="0"/>
              </a:endParaRPr>
            </a:p>
          </p:txBody>
        </p:sp>
        <p:sp>
          <p:nvSpPr>
            <p:cNvPr id="1529868" name="Line 1036"/>
            <p:cNvSpPr>
              <a:spLocks noChangeShapeType="1"/>
            </p:cNvSpPr>
            <p:nvPr/>
          </p:nvSpPr>
          <p:spPr bwMode="auto">
            <a:xfrm flipH="1">
              <a:off x="4672" y="3875"/>
              <a:ext cx="434"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CC"/>
                </a:solidFill>
                <a:latin typeface="Arial" pitchFamily="34" charset="0"/>
                <a:ea typeface="幼圆" pitchFamily="49" charset="-122"/>
                <a:cs typeface="Arial" pitchFamily="34" charset="0"/>
              </a:endParaRPr>
            </a:p>
          </p:txBody>
        </p:sp>
        <p:sp>
          <p:nvSpPr>
            <p:cNvPr id="1529869" name="Text Box 1037"/>
            <p:cNvSpPr txBox="1">
              <a:spLocks noChangeArrowheads="1"/>
            </p:cNvSpPr>
            <p:nvPr/>
          </p:nvSpPr>
          <p:spPr bwMode="auto">
            <a:xfrm>
              <a:off x="5130" y="3744"/>
              <a:ext cx="5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spcAft>
                  <a:spcPct val="0"/>
                </a:spcAft>
                <a:buClrTx/>
                <a:buSzTx/>
                <a:buFontTx/>
                <a:buNone/>
              </a:pPr>
              <a:r>
                <a:rPr kumimoji="1" lang="zh-CN" altLang="en-US" sz="2000" b="0">
                  <a:solidFill>
                    <a:srgbClr val="0000CC"/>
                  </a:solidFill>
                  <a:latin typeface="Arial" pitchFamily="34" charset="0"/>
                  <a:ea typeface="幼圆" pitchFamily="49" charset="-122"/>
                  <a:cs typeface="Arial" pitchFamily="34" charset="0"/>
                </a:rPr>
                <a:t>2</a:t>
              </a:r>
              <a:r>
                <a:rPr kumimoji="1" lang="en-US" altLang="zh-CN" sz="2000" b="0">
                  <a:solidFill>
                    <a:srgbClr val="0000CC"/>
                  </a:solidFill>
                  <a:latin typeface="Arial" pitchFamily="34" charset="0"/>
                  <a:ea typeface="幼圆" pitchFamily="49" charset="-122"/>
                  <a:cs typeface="Arial" pitchFamily="34" charset="0"/>
                </a:rPr>
                <a:t>MHz</a:t>
              </a:r>
            </a:p>
          </p:txBody>
        </p:sp>
        <p:sp>
          <p:nvSpPr>
            <p:cNvPr id="1529870" name="Line 1038"/>
            <p:cNvSpPr>
              <a:spLocks noChangeShapeType="1"/>
            </p:cNvSpPr>
            <p:nvPr/>
          </p:nvSpPr>
          <p:spPr bwMode="auto">
            <a:xfrm>
              <a:off x="4676" y="2720"/>
              <a:ext cx="486"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solidFill>
                  <a:srgbClr val="0000CC"/>
                </a:solidFill>
                <a:latin typeface="Arial" pitchFamily="34" charset="0"/>
                <a:ea typeface="幼圆" pitchFamily="49" charset="-122"/>
                <a:cs typeface="Arial" pitchFamily="34" charset="0"/>
              </a:endParaRPr>
            </a:p>
          </p:txBody>
        </p:sp>
        <p:sp>
          <p:nvSpPr>
            <p:cNvPr id="1529871" name="Text Box 1039"/>
            <p:cNvSpPr txBox="1">
              <a:spLocks noChangeArrowheads="1"/>
            </p:cNvSpPr>
            <p:nvPr/>
          </p:nvSpPr>
          <p:spPr bwMode="auto">
            <a:xfrm>
              <a:off x="4733" y="2196"/>
              <a:ext cx="102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每5秒产生一个脉冲</a:t>
              </a:r>
            </a:p>
          </p:txBody>
        </p:sp>
      </p:grpSp>
      <p:sp>
        <p:nvSpPr>
          <p:cNvPr id="1529872" name="Text Box 1040"/>
          <p:cNvSpPr txBox="1">
            <a:spLocks noChangeArrowheads="1"/>
          </p:cNvSpPr>
          <p:nvPr/>
        </p:nvSpPr>
        <p:spPr bwMode="auto">
          <a:xfrm>
            <a:off x="467544" y="188913"/>
            <a:ext cx="4248472"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a:spcBef>
                <a:spcPct val="0"/>
              </a:spcBef>
              <a:spcAft>
                <a:spcPct val="0"/>
              </a:spcAft>
              <a:defRPr sz="2800" b="0">
                <a:solidFill>
                  <a:srgbClr val="003399"/>
                </a:solidFill>
                <a:latin typeface="Arial" pitchFamily="34" charset="0"/>
                <a:ea typeface="幼圆" pitchFamily="49" charset="-122"/>
                <a:cs typeface="Arial" pitchFamily="34" charset="0"/>
              </a:defRPr>
            </a:lvl1pPr>
          </a:lstStyle>
          <a:p>
            <a:r>
              <a:rPr lang="en-US" altLang="zh-CN" dirty="0" smtClean="0"/>
              <a:t>8.2.2</a:t>
            </a:r>
            <a:r>
              <a:rPr lang="zh-CN" altLang="en-US" dirty="0" smtClean="0"/>
              <a:t>  </a:t>
            </a:r>
            <a:r>
              <a:rPr lang="zh-CN" altLang="en-US" dirty="0"/>
              <a:t>其它应用举例</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29859"/>
                                        </p:tgtEl>
                                        <p:attrNameLst>
                                          <p:attrName>style.visibility</p:attrName>
                                        </p:attrNameLst>
                                      </p:cBhvr>
                                      <p:to>
                                        <p:strVal val="visible"/>
                                      </p:to>
                                    </p:set>
                                    <p:animEffect transition="in" filter="barn(outHorizontal)">
                                      <p:cBhvr>
                                        <p:cTn id="7" dur="500"/>
                                        <p:tgtEl>
                                          <p:spTgt spid="1529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529860"/>
                                        </p:tgtEl>
                                        <p:attrNameLst>
                                          <p:attrName>style.visibility</p:attrName>
                                        </p:attrNameLst>
                                      </p:cBhvr>
                                      <p:to>
                                        <p:strVal val="visible"/>
                                      </p:to>
                                    </p:set>
                                    <p:anim calcmode="lin" valueType="num">
                                      <p:cBhvr>
                                        <p:cTn id="12" dur="500" fill="hold"/>
                                        <p:tgtEl>
                                          <p:spTgt spid="1529860"/>
                                        </p:tgtEl>
                                        <p:attrNameLst>
                                          <p:attrName>ppt_w</p:attrName>
                                        </p:attrNameLst>
                                      </p:cBhvr>
                                      <p:tavLst>
                                        <p:tav tm="0">
                                          <p:val>
                                            <p:fltVal val="0"/>
                                          </p:val>
                                        </p:tav>
                                        <p:tav tm="100000">
                                          <p:val>
                                            <p:strVal val="#ppt_w"/>
                                          </p:val>
                                        </p:tav>
                                      </p:tavLst>
                                    </p:anim>
                                    <p:anim calcmode="lin" valueType="num">
                                      <p:cBhvr>
                                        <p:cTn id="13" dur="500" fill="hold"/>
                                        <p:tgtEl>
                                          <p:spTgt spid="15298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985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Text Box 2" descr="再生纸"/>
          <p:cNvSpPr txBox="1">
            <a:spLocks noChangeArrowheads="1"/>
          </p:cNvSpPr>
          <p:nvPr/>
        </p:nvSpPr>
        <p:spPr bwMode="auto">
          <a:xfrm>
            <a:off x="467544" y="1052513"/>
            <a:ext cx="7451725" cy="830997"/>
          </a:xfrm>
          <a:prstGeom prst="rect">
            <a:avLst/>
          </a:prstGeom>
          <a:noFill/>
          <a:ln w="57150" cmpd="thinThick">
            <a:noFill/>
            <a:miter lim="800000"/>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53882" dir="2700000" algn="ctr" rotWithShape="0">
                    <a:schemeClr val="tx2"/>
                  </a:outerShdw>
                </a:effectLst>
              </a14:hiddenEffects>
            </a:ext>
          </a:extLst>
        </p:spPr>
        <p:txBody>
          <a:bodyPr>
            <a:spAutoFit/>
          </a:bodyPr>
          <a:lstStyle/>
          <a:p>
            <a:pPr algn="l">
              <a:lnSpc>
                <a:spcPct val="100000"/>
              </a:lnSpc>
              <a:spcBef>
                <a:spcPct val="0"/>
              </a:spcBef>
              <a:spcAft>
                <a:spcPct val="0"/>
              </a:spcAft>
              <a:buClrTx/>
              <a:buSzTx/>
              <a:buFontTx/>
              <a:buNone/>
            </a:pPr>
            <a:r>
              <a:rPr kumimoji="1" lang="zh-CN" altLang="en-US" b="0" dirty="0">
                <a:solidFill>
                  <a:schemeClr val="tx1"/>
                </a:solidFill>
                <a:latin typeface="Arial" pitchFamily="34" charset="0"/>
                <a:ea typeface="幼圆" pitchFamily="49" charset="-122"/>
                <a:cs typeface="Arial" pitchFamily="34" charset="0"/>
              </a:rPr>
              <a:t>      </a:t>
            </a:r>
            <a:r>
              <a:rPr kumimoji="1" lang="zh-CN" altLang="en-US" b="0" dirty="0">
                <a:solidFill>
                  <a:srgbClr val="0000CC"/>
                </a:solidFill>
                <a:latin typeface="Arial" pitchFamily="34" charset="0"/>
                <a:ea typeface="幼圆" pitchFamily="49" charset="-122"/>
                <a:cs typeface="Arial" pitchFamily="34" charset="0"/>
              </a:rPr>
              <a:t>计数器1：模式2，</a:t>
            </a:r>
            <a:r>
              <a:rPr kumimoji="1" lang="en-US" altLang="zh-CN" b="0" dirty="0">
                <a:solidFill>
                  <a:srgbClr val="0000CC"/>
                </a:solidFill>
                <a:latin typeface="Arial" pitchFamily="34" charset="0"/>
                <a:ea typeface="幼圆" pitchFamily="49" charset="-122"/>
                <a:cs typeface="Arial" pitchFamily="34" charset="0"/>
              </a:rPr>
              <a:t>OUT1</a:t>
            </a:r>
            <a:r>
              <a:rPr kumimoji="1" lang="zh-CN" altLang="en-US" b="0" dirty="0">
                <a:solidFill>
                  <a:srgbClr val="0000CC"/>
                </a:solidFill>
                <a:latin typeface="Arial" pitchFamily="34" charset="0"/>
                <a:ea typeface="幼圆" pitchFamily="49" charset="-122"/>
                <a:cs typeface="Arial" pitchFamily="34" charset="0"/>
              </a:rPr>
              <a:t>每5</a:t>
            </a:r>
            <a:r>
              <a:rPr kumimoji="1" lang="en-US" altLang="zh-CN" b="0" dirty="0" err="1">
                <a:solidFill>
                  <a:srgbClr val="0000CC"/>
                </a:solidFill>
                <a:latin typeface="Arial" pitchFamily="34" charset="0"/>
                <a:ea typeface="幼圆" pitchFamily="49" charset="-122"/>
                <a:cs typeface="Arial" pitchFamily="34" charset="0"/>
              </a:rPr>
              <a:t>ms</a:t>
            </a:r>
            <a:r>
              <a:rPr kumimoji="1" lang="zh-CN" altLang="en-US" b="0" dirty="0">
                <a:solidFill>
                  <a:srgbClr val="0000CC"/>
                </a:solidFill>
                <a:latin typeface="Arial" pitchFamily="34" charset="0"/>
                <a:ea typeface="幼圆" pitchFamily="49" charset="-122"/>
                <a:cs typeface="Arial" pitchFamily="34" charset="0"/>
              </a:rPr>
              <a:t>输出一个脉冲</a:t>
            </a:r>
          </a:p>
          <a:p>
            <a:pPr algn="l">
              <a:lnSpc>
                <a:spcPct val="10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	      	</a:t>
            </a:r>
            <a:r>
              <a:rPr kumimoji="1" lang="zh-CN" altLang="en-US" b="0" dirty="0" smtClean="0">
                <a:solidFill>
                  <a:srgbClr val="0000CC"/>
                </a:solidFill>
                <a:latin typeface="Arial" pitchFamily="34" charset="0"/>
                <a:ea typeface="幼圆" pitchFamily="49" charset="-122"/>
                <a:cs typeface="Arial" pitchFamily="34" charset="0"/>
              </a:rPr>
              <a:t> 初值</a:t>
            </a:r>
            <a:r>
              <a:rPr kumimoji="1" lang="zh-CN" altLang="en-US" b="0" dirty="0">
                <a:solidFill>
                  <a:srgbClr val="0000CC"/>
                </a:solidFill>
                <a:latin typeface="Arial" pitchFamily="34" charset="0"/>
                <a:ea typeface="幼圆" pitchFamily="49" charset="-122"/>
                <a:cs typeface="Arial" pitchFamily="34" charset="0"/>
                <a:sym typeface="Symbol" pitchFamily="18" charset="2"/>
              </a:rPr>
              <a:t>0.005/(1/ </a:t>
            </a:r>
            <a:r>
              <a:rPr kumimoji="1" lang="zh-CN" altLang="en-US" b="0" dirty="0">
                <a:solidFill>
                  <a:srgbClr val="0000CC"/>
                </a:solidFill>
                <a:latin typeface="Arial" pitchFamily="34" charset="0"/>
                <a:ea typeface="幼圆" pitchFamily="49" charset="-122"/>
                <a:cs typeface="Arial" pitchFamily="34" charset="0"/>
              </a:rPr>
              <a:t>(2</a:t>
            </a:r>
            <a:r>
              <a:rPr kumimoji="1" lang="zh-CN" altLang="en-US" b="0" dirty="0">
                <a:solidFill>
                  <a:srgbClr val="0000CC"/>
                </a:solidFill>
                <a:latin typeface="Arial" pitchFamily="34" charset="0"/>
                <a:ea typeface="幼圆" pitchFamily="49" charset="-122"/>
                <a:cs typeface="Arial" pitchFamily="34" charset="0"/>
                <a:sym typeface="Symbol" pitchFamily="18" charset="2"/>
              </a:rPr>
              <a:t>10</a:t>
            </a:r>
            <a:r>
              <a:rPr kumimoji="1" lang="zh-CN" altLang="en-US" b="0" baseline="30000" dirty="0">
                <a:solidFill>
                  <a:srgbClr val="0000CC"/>
                </a:solidFill>
                <a:latin typeface="Arial" pitchFamily="34" charset="0"/>
                <a:ea typeface="幼圆" pitchFamily="49" charset="-122"/>
                <a:cs typeface="Arial" pitchFamily="34" charset="0"/>
                <a:sym typeface="Symbol" pitchFamily="18" charset="2"/>
              </a:rPr>
              <a:t>6</a:t>
            </a:r>
            <a:r>
              <a:rPr kumimoji="1" lang="zh-CN" altLang="en-US" b="0" dirty="0">
                <a:solidFill>
                  <a:srgbClr val="0000CC"/>
                </a:solidFill>
                <a:latin typeface="Arial" pitchFamily="34" charset="0"/>
                <a:ea typeface="幼圆" pitchFamily="49" charset="-122"/>
                <a:cs typeface="Arial" pitchFamily="34" charset="0"/>
                <a:sym typeface="Symbol" pitchFamily="18" charset="2"/>
              </a:rPr>
              <a:t>))=10000</a:t>
            </a:r>
          </a:p>
        </p:txBody>
      </p:sp>
      <p:grpSp>
        <p:nvGrpSpPr>
          <p:cNvPr id="1530894" name="Group 14"/>
          <p:cNvGrpSpPr>
            <a:grpSpLocks/>
          </p:cNvGrpSpPr>
          <p:nvPr/>
        </p:nvGrpSpPr>
        <p:grpSpPr bwMode="auto">
          <a:xfrm>
            <a:off x="4336356" y="3086744"/>
            <a:ext cx="3379788" cy="2951162"/>
            <a:chOff x="3631" y="2196"/>
            <a:chExt cx="2129" cy="1859"/>
          </a:xfrm>
        </p:grpSpPr>
        <p:sp>
          <p:nvSpPr>
            <p:cNvPr id="1530883" name="Rectangle 3"/>
            <p:cNvSpPr>
              <a:spLocks noChangeArrowheads="1"/>
            </p:cNvSpPr>
            <p:nvPr/>
          </p:nvSpPr>
          <p:spPr bwMode="auto">
            <a:xfrm>
              <a:off x="3631" y="2462"/>
              <a:ext cx="1045" cy="1593"/>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530884" name="Text Box 4"/>
            <p:cNvSpPr txBox="1">
              <a:spLocks noChangeArrowheads="1"/>
            </p:cNvSpPr>
            <p:nvPr/>
          </p:nvSpPr>
          <p:spPr bwMode="auto">
            <a:xfrm>
              <a:off x="3955" y="2578"/>
              <a:ext cx="65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00000"/>
                </a:lnSpc>
                <a:spcBef>
                  <a:spcPct val="0"/>
                </a:spcBef>
                <a:spcAft>
                  <a:spcPct val="0"/>
                </a:spcAft>
                <a:buClrTx/>
                <a:buSzTx/>
                <a:buFontTx/>
                <a:buNone/>
              </a:pPr>
              <a:r>
                <a:rPr kumimoji="1" lang="en-US" altLang="zh-CN" sz="2000" dirty="0">
                  <a:solidFill>
                    <a:srgbClr val="0000CC"/>
                  </a:solidFill>
                  <a:ea typeface="宋体" pitchFamily="2" charset="-122"/>
                </a:rPr>
                <a:t>OUT0</a:t>
              </a:r>
            </a:p>
            <a:p>
              <a:pPr algn="r">
                <a:lnSpc>
                  <a:spcPct val="100000"/>
                </a:lnSpc>
                <a:spcBef>
                  <a:spcPct val="0"/>
                </a:spcBef>
                <a:spcAft>
                  <a:spcPct val="0"/>
                </a:spcAft>
                <a:buClrTx/>
                <a:buSzTx/>
                <a:buFontTx/>
                <a:buNone/>
              </a:pPr>
              <a:r>
                <a:rPr kumimoji="1" lang="en-US" altLang="zh-CN" sz="2000" dirty="0">
                  <a:solidFill>
                    <a:srgbClr val="0000CC"/>
                  </a:solidFill>
                  <a:ea typeface="宋体" pitchFamily="2" charset="-122"/>
                </a:rPr>
                <a:t>GATE0</a:t>
              </a:r>
            </a:p>
            <a:p>
              <a:pPr algn="r">
                <a:lnSpc>
                  <a:spcPct val="100000"/>
                </a:lnSpc>
                <a:spcBef>
                  <a:spcPct val="0"/>
                </a:spcBef>
                <a:spcAft>
                  <a:spcPct val="0"/>
                </a:spcAft>
                <a:buClrTx/>
                <a:buSzTx/>
                <a:buFontTx/>
                <a:buNone/>
              </a:pPr>
              <a:r>
                <a:rPr kumimoji="1" lang="en-US" altLang="zh-CN" sz="2000" dirty="0">
                  <a:solidFill>
                    <a:srgbClr val="0000CC"/>
                  </a:solidFill>
                  <a:ea typeface="宋体" pitchFamily="2" charset="-122"/>
                </a:rPr>
                <a:t>CLK0</a:t>
              </a:r>
            </a:p>
            <a:p>
              <a:pPr algn="r">
                <a:lnSpc>
                  <a:spcPct val="100000"/>
                </a:lnSpc>
                <a:spcBef>
                  <a:spcPct val="0"/>
                </a:spcBef>
                <a:spcAft>
                  <a:spcPct val="0"/>
                </a:spcAft>
                <a:buClrTx/>
                <a:buSzTx/>
                <a:buFontTx/>
                <a:buNone/>
              </a:pPr>
              <a:endParaRPr kumimoji="1" lang="en-US" altLang="zh-CN" sz="2000" dirty="0">
                <a:solidFill>
                  <a:srgbClr val="0000CC"/>
                </a:solidFill>
                <a:ea typeface="宋体" pitchFamily="2" charset="-122"/>
              </a:endParaRPr>
            </a:p>
            <a:p>
              <a:pPr algn="r">
                <a:lnSpc>
                  <a:spcPct val="100000"/>
                </a:lnSpc>
                <a:spcBef>
                  <a:spcPct val="0"/>
                </a:spcBef>
                <a:spcAft>
                  <a:spcPct val="0"/>
                </a:spcAft>
                <a:buClrTx/>
                <a:buSzTx/>
                <a:buFontTx/>
                <a:buNone/>
              </a:pPr>
              <a:r>
                <a:rPr kumimoji="1" lang="en-US" altLang="zh-CN" sz="2000" dirty="0">
                  <a:solidFill>
                    <a:srgbClr val="0000CC"/>
                  </a:solidFill>
                  <a:ea typeface="宋体" pitchFamily="2" charset="-122"/>
                </a:rPr>
                <a:t>OUT1</a:t>
              </a:r>
            </a:p>
            <a:p>
              <a:pPr algn="r">
                <a:lnSpc>
                  <a:spcPct val="100000"/>
                </a:lnSpc>
                <a:spcBef>
                  <a:spcPct val="0"/>
                </a:spcBef>
                <a:spcAft>
                  <a:spcPct val="0"/>
                </a:spcAft>
                <a:buClrTx/>
                <a:buSzTx/>
                <a:buFontTx/>
                <a:buNone/>
              </a:pPr>
              <a:r>
                <a:rPr kumimoji="1" lang="en-US" altLang="zh-CN" sz="2000" dirty="0">
                  <a:solidFill>
                    <a:srgbClr val="0000CC"/>
                  </a:solidFill>
                  <a:ea typeface="宋体" pitchFamily="2" charset="-122"/>
                </a:rPr>
                <a:t>GATE1</a:t>
              </a:r>
            </a:p>
            <a:p>
              <a:pPr algn="r">
                <a:lnSpc>
                  <a:spcPct val="100000"/>
                </a:lnSpc>
                <a:spcBef>
                  <a:spcPct val="0"/>
                </a:spcBef>
                <a:spcAft>
                  <a:spcPct val="0"/>
                </a:spcAft>
                <a:buClrTx/>
                <a:buSzTx/>
                <a:buFontTx/>
                <a:buNone/>
              </a:pPr>
              <a:r>
                <a:rPr kumimoji="1" lang="en-US" altLang="zh-CN" sz="2000" dirty="0">
                  <a:solidFill>
                    <a:srgbClr val="0000CC"/>
                  </a:solidFill>
                  <a:ea typeface="宋体" pitchFamily="2" charset="-122"/>
                </a:rPr>
                <a:t>CLK1</a:t>
              </a:r>
            </a:p>
          </p:txBody>
        </p:sp>
        <p:sp>
          <p:nvSpPr>
            <p:cNvPr id="1530885" name="Line 5"/>
            <p:cNvSpPr>
              <a:spLocks noChangeShapeType="1"/>
            </p:cNvSpPr>
            <p:nvPr/>
          </p:nvSpPr>
          <p:spPr bwMode="auto">
            <a:xfrm flipH="1">
              <a:off x="4676" y="2927"/>
              <a:ext cx="434"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530886" name="Text Box 6"/>
            <p:cNvSpPr txBox="1">
              <a:spLocks noChangeArrowheads="1"/>
            </p:cNvSpPr>
            <p:nvPr/>
          </p:nvSpPr>
          <p:spPr bwMode="auto">
            <a:xfrm>
              <a:off x="5114" y="2796"/>
              <a:ext cx="4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spcAft>
                  <a:spcPct val="0"/>
                </a:spcAft>
                <a:buClrTx/>
                <a:buSzTx/>
                <a:buFontTx/>
                <a:buNone/>
              </a:pPr>
              <a:r>
                <a:rPr kumimoji="1" lang="zh-CN" altLang="en-US" sz="2000">
                  <a:solidFill>
                    <a:srgbClr val="0000CC"/>
                  </a:solidFill>
                  <a:ea typeface="宋体" pitchFamily="2" charset="-122"/>
                </a:rPr>
                <a:t>+5</a:t>
              </a:r>
              <a:r>
                <a:rPr kumimoji="1" lang="en-US" altLang="zh-CN" sz="2000">
                  <a:solidFill>
                    <a:srgbClr val="0000CC"/>
                  </a:solidFill>
                  <a:ea typeface="宋体" pitchFamily="2" charset="-122"/>
                </a:rPr>
                <a:t>V</a:t>
              </a:r>
            </a:p>
          </p:txBody>
        </p:sp>
        <p:sp>
          <p:nvSpPr>
            <p:cNvPr id="1530887" name="Line 7"/>
            <p:cNvSpPr>
              <a:spLocks noChangeShapeType="1"/>
            </p:cNvSpPr>
            <p:nvPr/>
          </p:nvSpPr>
          <p:spPr bwMode="auto">
            <a:xfrm flipH="1">
              <a:off x="4690" y="3675"/>
              <a:ext cx="434"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530888" name="Text Box 8"/>
            <p:cNvSpPr txBox="1">
              <a:spLocks noChangeArrowheads="1"/>
            </p:cNvSpPr>
            <p:nvPr/>
          </p:nvSpPr>
          <p:spPr bwMode="auto">
            <a:xfrm>
              <a:off x="5148" y="3544"/>
              <a:ext cx="4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spcAft>
                  <a:spcPct val="0"/>
                </a:spcAft>
                <a:buClrTx/>
                <a:buSzTx/>
                <a:buFontTx/>
                <a:buNone/>
              </a:pPr>
              <a:r>
                <a:rPr kumimoji="1" lang="zh-CN" altLang="en-US" sz="2000">
                  <a:solidFill>
                    <a:srgbClr val="0000CC"/>
                  </a:solidFill>
                  <a:ea typeface="宋体" pitchFamily="2" charset="-122"/>
                </a:rPr>
                <a:t>+5</a:t>
              </a:r>
              <a:r>
                <a:rPr kumimoji="1" lang="en-US" altLang="zh-CN" sz="2000">
                  <a:solidFill>
                    <a:srgbClr val="0000CC"/>
                  </a:solidFill>
                  <a:ea typeface="宋体" pitchFamily="2" charset="-122"/>
                </a:rPr>
                <a:t>V</a:t>
              </a:r>
            </a:p>
          </p:txBody>
        </p:sp>
        <p:sp>
          <p:nvSpPr>
            <p:cNvPr id="1530889" name="Freeform 9"/>
            <p:cNvSpPr>
              <a:spLocks/>
            </p:cNvSpPr>
            <p:nvPr/>
          </p:nvSpPr>
          <p:spPr bwMode="auto">
            <a:xfrm>
              <a:off x="4676" y="3103"/>
              <a:ext cx="269" cy="393"/>
            </a:xfrm>
            <a:custGeom>
              <a:avLst/>
              <a:gdLst>
                <a:gd name="T0" fmla="*/ 0 w 269"/>
                <a:gd name="T1" fmla="*/ 393 h 393"/>
                <a:gd name="T2" fmla="*/ 269 w 269"/>
                <a:gd name="T3" fmla="*/ 393 h 393"/>
                <a:gd name="T4" fmla="*/ 269 w 269"/>
                <a:gd name="T5" fmla="*/ 0 h 393"/>
                <a:gd name="T6" fmla="*/ 0 w 269"/>
                <a:gd name="T7" fmla="*/ 0 h 393"/>
              </a:gdLst>
              <a:ahLst/>
              <a:cxnLst>
                <a:cxn ang="0">
                  <a:pos x="T0" y="T1"/>
                </a:cxn>
                <a:cxn ang="0">
                  <a:pos x="T2" y="T3"/>
                </a:cxn>
                <a:cxn ang="0">
                  <a:pos x="T4" y="T5"/>
                </a:cxn>
                <a:cxn ang="0">
                  <a:pos x="T6" y="T7"/>
                </a:cxn>
              </a:cxnLst>
              <a:rect l="0" t="0" r="r" b="b"/>
              <a:pathLst>
                <a:path w="269" h="393">
                  <a:moveTo>
                    <a:pt x="0" y="393"/>
                  </a:moveTo>
                  <a:lnTo>
                    <a:pt x="269" y="393"/>
                  </a:lnTo>
                  <a:lnTo>
                    <a:pt x="269" y="0"/>
                  </a:lnTo>
                  <a:lnTo>
                    <a:pt x="0" y="0"/>
                  </a:lnTo>
                </a:path>
              </a:pathLst>
            </a:custGeom>
            <a:noFill/>
            <a:ln w="9525">
              <a:solidFill>
                <a:srgbClr val="0000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530890" name="Line 10"/>
            <p:cNvSpPr>
              <a:spLocks noChangeShapeType="1"/>
            </p:cNvSpPr>
            <p:nvPr/>
          </p:nvSpPr>
          <p:spPr bwMode="auto">
            <a:xfrm flipH="1">
              <a:off x="4672" y="3875"/>
              <a:ext cx="434"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530891" name="Text Box 11"/>
            <p:cNvSpPr txBox="1">
              <a:spLocks noChangeArrowheads="1"/>
            </p:cNvSpPr>
            <p:nvPr/>
          </p:nvSpPr>
          <p:spPr bwMode="auto">
            <a:xfrm>
              <a:off x="5130" y="3744"/>
              <a:ext cx="5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spcAft>
                  <a:spcPct val="0"/>
                </a:spcAft>
                <a:buClrTx/>
                <a:buSzTx/>
                <a:buFontTx/>
                <a:buNone/>
              </a:pPr>
              <a:r>
                <a:rPr kumimoji="1" lang="zh-CN" altLang="en-US" sz="2000">
                  <a:solidFill>
                    <a:srgbClr val="0000CC"/>
                  </a:solidFill>
                  <a:ea typeface="宋体" pitchFamily="2" charset="-122"/>
                </a:rPr>
                <a:t>2</a:t>
              </a:r>
              <a:r>
                <a:rPr kumimoji="1" lang="en-US" altLang="zh-CN" sz="2000">
                  <a:solidFill>
                    <a:srgbClr val="0000CC"/>
                  </a:solidFill>
                  <a:ea typeface="宋体" pitchFamily="2" charset="-122"/>
                </a:rPr>
                <a:t>MHz</a:t>
              </a:r>
            </a:p>
          </p:txBody>
        </p:sp>
        <p:sp>
          <p:nvSpPr>
            <p:cNvPr id="1530892" name="Line 12"/>
            <p:cNvSpPr>
              <a:spLocks noChangeShapeType="1"/>
            </p:cNvSpPr>
            <p:nvPr/>
          </p:nvSpPr>
          <p:spPr bwMode="auto">
            <a:xfrm>
              <a:off x="4676" y="2720"/>
              <a:ext cx="486" cy="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endParaRPr>
            </a:p>
          </p:txBody>
        </p:sp>
        <p:sp>
          <p:nvSpPr>
            <p:cNvPr id="1530893" name="Text Box 13"/>
            <p:cNvSpPr txBox="1">
              <a:spLocks noChangeArrowheads="1"/>
            </p:cNvSpPr>
            <p:nvPr/>
          </p:nvSpPr>
          <p:spPr bwMode="auto">
            <a:xfrm>
              <a:off x="4731" y="2196"/>
              <a:ext cx="102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0"/>
                </a:spcBef>
                <a:spcAft>
                  <a:spcPct val="0"/>
                </a:spcAft>
                <a:buClrTx/>
                <a:buSzTx/>
                <a:buFontTx/>
                <a:buNone/>
              </a:pPr>
              <a:r>
                <a:rPr kumimoji="1" lang="zh-CN" altLang="en-US" b="0" dirty="0">
                  <a:solidFill>
                    <a:srgbClr val="0000CC"/>
                  </a:solidFill>
                  <a:latin typeface="Arial" pitchFamily="34" charset="0"/>
                  <a:ea typeface="幼圆" pitchFamily="49" charset="-122"/>
                  <a:cs typeface="Arial" pitchFamily="34" charset="0"/>
                </a:rPr>
                <a:t>每5秒产生一个脉冲</a:t>
              </a:r>
            </a:p>
          </p:txBody>
        </p:sp>
      </p:grpSp>
      <p:sp>
        <p:nvSpPr>
          <p:cNvPr id="1530895" name="Text Box 15" descr="白色大理石"/>
          <p:cNvSpPr txBox="1">
            <a:spLocks noChangeArrowheads="1"/>
          </p:cNvSpPr>
          <p:nvPr/>
        </p:nvSpPr>
        <p:spPr bwMode="auto">
          <a:xfrm>
            <a:off x="533400" y="2060575"/>
            <a:ext cx="7451725" cy="830997"/>
          </a:xfrm>
          <a:prstGeom prst="rect">
            <a:avLst/>
          </a:prstGeom>
          <a:noFill/>
          <a:ln w="57150" cmpd="thinThick">
            <a:noFill/>
            <a:miter lim="800000"/>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53882" dir="2700000" algn="ctr" rotWithShape="0">
                    <a:schemeClr val="tx2"/>
                  </a:outerShdw>
                </a:effectLst>
              </a14:hiddenEffects>
            </a:ext>
          </a:extLst>
        </p:spPr>
        <p:txBody>
          <a:bodyPr>
            <a:spAutoFit/>
          </a:bodyPr>
          <a:lstStyle/>
          <a:p>
            <a:pPr algn="l">
              <a:lnSpc>
                <a:spcPct val="100000"/>
              </a:lnSpc>
              <a:spcBef>
                <a:spcPct val="0"/>
              </a:spcBef>
              <a:spcAft>
                <a:spcPct val="0"/>
              </a:spcAft>
              <a:buClrTx/>
              <a:buSzTx/>
              <a:buFontTx/>
              <a:buNone/>
            </a:pPr>
            <a:r>
              <a:rPr kumimoji="1" lang="zh-CN" altLang="en-US" b="0" dirty="0">
                <a:solidFill>
                  <a:schemeClr val="tx1"/>
                </a:solidFill>
                <a:latin typeface="Arial" pitchFamily="34" charset="0"/>
                <a:ea typeface="幼圆" pitchFamily="49" charset="-122"/>
                <a:cs typeface="Arial" pitchFamily="34" charset="0"/>
              </a:rPr>
              <a:t>     </a:t>
            </a:r>
            <a:r>
              <a:rPr kumimoji="1" lang="zh-CN" altLang="en-US" b="0" dirty="0" smtClean="0">
                <a:solidFill>
                  <a:srgbClr val="0000CC"/>
                </a:solidFill>
                <a:latin typeface="Arial" pitchFamily="34" charset="0"/>
                <a:ea typeface="幼圆" pitchFamily="49" charset="-122"/>
                <a:cs typeface="Arial" pitchFamily="34" charset="0"/>
              </a:rPr>
              <a:t>计数器</a:t>
            </a:r>
            <a:r>
              <a:rPr kumimoji="1" lang="zh-CN" altLang="en-US" b="0" dirty="0">
                <a:solidFill>
                  <a:srgbClr val="0000CC"/>
                </a:solidFill>
                <a:latin typeface="Arial" pitchFamily="34" charset="0"/>
                <a:ea typeface="幼圆" pitchFamily="49" charset="-122"/>
                <a:cs typeface="Arial" pitchFamily="34" charset="0"/>
              </a:rPr>
              <a:t>0：模式2，</a:t>
            </a:r>
            <a:r>
              <a:rPr kumimoji="1" lang="en-US" altLang="zh-CN" b="0" dirty="0">
                <a:solidFill>
                  <a:srgbClr val="0000CC"/>
                </a:solidFill>
                <a:latin typeface="Arial" pitchFamily="34" charset="0"/>
                <a:ea typeface="幼圆" pitchFamily="49" charset="-122"/>
                <a:cs typeface="Arial" pitchFamily="34" charset="0"/>
              </a:rPr>
              <a:t>OUT0</a:t>
            </a:r>
            <a:r>
              <a:rPr kumimoji="1" lang="zh-CN" altLang="en-US" b="0" dirty="0">
                <a:solidFill>
                  <a:srgbClr val="0000CC"/>
                </a:solidFill>
                <a:latin typeface="Arial" pitchFamily="34" charset="0"/>
                <a:ea typeface="幼圆" pitchFamily="49" charset="-122"/>
                <a:cs typeface="Arial" pitchFamily="34" charset="0"/>
              </a:rPr>
              <a:t>每5</a:t>
            </a:r>
            <a:r>
              <a:rPr kumimoji="1" lang="en-US" altLang="zh-CN" b="0" dirty="0">
                <a:solidFill>
                  <a:srgbClr val="0000CC"/>
                </a:solidFill>
                <a:latin typeface="Arial" pitchFamily="34" charset="0"/>
                <a:ea typeface="幼圆" pitchFamily="49" charset="-122"/>
                <a:cs typeface="Arial" pitchFamily="34" charset="0"/>
              </a:rPr>
              <a:t>s</a:t>
            </a:r>
            <a:r>
              <a:rPr kumimoji="1" lang="zh-CN" altLang="en-US" b="0" dirty="0">
                <a:solidFill>
                  <a:srgbClr val="0000CC"/>
                </a:solidFill>
                <a:latin typeface="Arial" pitchFamily="34" charset="0"/>
                <a:ea typeface="幼圆" pitchFamily="49" charset="-122"/>
                <a:cs typeface="Arial" pitchFamily="34" charset="0"/>
              </a:rPr>
              <a:t>输出一个脉冲</a:t>
            </a:r>
          </a:p>
          <a:p>
            <a:pPr algn="l">
              <a:lnSpc>
                <a:spcPct val="100000"/>
              </a:lnSpc>
              <a:spcBef>
                <a:spcPct val="0"/>
              </a:spcBef>
              <a:spcAft>
                <a:spcPct val="0"/>
              </a:spcAft>
              <a:buClrTx/>
              <a:buSzTx/>
              <a:buFontTx/>
              <a:buNone/>
            </a:pPr>
            <a:r>
              <a:rPr kumimoji="1" lang="zh-CN" altLang="en-US" b="0" dirty="0" smtClean="0">
                <a:solidFill>
                  <a:srgbClr val="0000CC"/>
                </a:solidFill>
                <a:latin typeface="Arial" pitchFamily="34" charset="0"/>
                <a:ea typeface="幼圆" pitchFamily="49" charset="-122"/>
                <a:cs typeface="Arial" pitchFamily="34" charset="0"/>
              </a:rPr>
              <a:t>                      初值</a:t>
            </a:r>
            <a:r>
              <a:rPr kumimoji="1" lang="zh-CN" altLang="en-US" b="0" dirty="0">
                <a:solidFill>
                  <a:srgbClr val="0000CC"/>
                </a:solidFill>
                <a:latin typeface="Arial" pitchFamily="34" charset="0"/>
                <a:ea typeface="幼圆" pitchFamily="49" charset="-122"/>
                <a:cs typeface="Arial" pitchFamily="34" charset="0"/>
              </a:rPr>
              <a:t>5 / 0.005=1000</a:t>
            </a:r>
          </a:p>
        </p:txBody>
      </p:sp>
      <p:sp>
        <p:nvSpPr>
          <p:cNvPr id="17" name="Text Box 1040"/>
          <p:cNvSpPr txBox="1">
            <a:spLocks noChangeArrowheads="1"/>
          </p:cNvSpPr>
          <p:nvPr/>
        </p:nvSpPr>
        <p:spPr bwMode="auto">
          <a:xfrm>
            <a:off x="467544" y="188913"/>
            <a:ext cx="283763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a:spcBef>
                <a:spcPct val="0"/>
              </a:spcBef>
              <a:spcAft>
                <a:spcPct val="0"/>
              </a:spcAft>
              <a:defRPr sz="2800" b="0">
                <a:solidFill>
                  <a:srgbClr val="003399"/>
                </a:solidFill>
                <a:latin typeface="Arial" pitchFamily="34" charset="0"/>
                <a:ea typeface="幼圆" pitchFamily="49" charset="-122"/>
                <a:cs typeface="Arial" pitchFamily="34" charset="0"/>
              </a:defRPr>
            </a:lvl1pPr>
          </a:lstStyle>
          <a:p>
            <a:r>
              <a:rPr lang="zh-CN" altLang="en-US" dirty="0" smtClean="0"/>
              <a:t>例</a:t>
            </a:r>
            <a:r>
              <a:rPr lang="en-US" altLang="zh-CN" dirty="0" smtClean="0"/>
              <a:t>6</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0895"/>
                                        </p:tgtEl>
                                        <p:attrNameLst>
                                          <p:attrName>style.visibility</p:attrName>
                                        </p:attrNameLst>
                                      </p:cBhvr>
                                      <p:to>
                                        <p:strVal val="visible"/>
                                      </p:to>
                                    </p:set>
                                    <p:anim calcmode="lin" valueType="num">
                                      <p:cBhvr>
                                        <p:cTn id="7" dur="500" fill="hold"/>
                                        <p:tgtEl>
                                          <p:spTgt spid="1530895"/>
                                        </p:tgtEl>
                                        <p:attrNameLst>
                                          <p:attrName>ppt_w</p:attrName>
                                        </p:attrNameLst>
                                      </p:cBhvr>
                                      <p:tavLst>
                                        <p:tav tm="0">
                                          <p:val>
                                            <p:fltVal val="0"/>
                                          </p:val>
                                        </p:tav>
                                        <p:tav tm="100000">
                                          <p:val>
                                            <p:strVal val="#ppt_w"/>
                                          </p:val>
                                        </p:tav>
                                      </p:tavLst>
                                    </p:anim>
                                    <p:anim calcmode="lin" valueType="num">
                                      <p:cBhvr>
                                        <p:cTn id="8" dur="500" fill="hold"/>
                                        <p:tgtEl>
                                          <p:spTgt spid="15308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089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Text Box 2"/>
          <p:cNvSpPr txBox="1">
            <a:spLocks noChangeArrowheads="1"/>
          </p:cNvSpPr>
          <p:nvPr/>
        </p:nvSpPr>
        <p:spPr bwMode="auto">
          <a:xfrm>
            <a:off x="467544" y="188913"/>
            <a:ext cx="180020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a:spcBef>
                <a:spcPct val="0"/>
              </a:spcBef>
              <a:spcAft>
                <a:spcPct val="0"/>
              </a:spcAft>
              <a:defRPr sz="2800" b="0">
                <a:solidFill>
                  <a:srgbClr val="003399"/>
                </a:solidFill>
                <a:latin typeface="Arial" pitchFamily="34" charset="0"/>
                <a:ea typeface="幼圆" pitchFamily="49" charset="-122"/>
                <a:cs typeface="Arial" pitchFamily="34" charset="0"/>
              </a:defRPr>
            </a:lvl1pPr>
          </a:lstStyle>
          <a:p>
            <a:r>
              <a:rPr lang="zh-CN" altLang="en-US" dirty="0" smtClean="0"/>
              <a:t>例</a:t>
            </a:r>
            <a:r>
              <a:rPr lang="en-US" altLang="zh-CN" dirty="0" smtClean="0"/>
              <a:t>6</a:t>
            </a:r>
            <a:r>
              <a:rPr lang="zh-CN" altLang="en-US" dirty="0" smtClean="0"/>
              <a:t>程序</a:t>
            </a:r>
            <a:endParaRPr lang="zh-CN" altLang="en-US" dirty="0"/>
          </a:p>
        </p:txBody>
      </p:sp>
      <p:sp>
        <p:nvSpPr>
          <p:cNvPr id="1531907" name="Rectangle 3" descr="羊皮纸"/>
          <p:cNvSpPr>
            <a:spLocks noChangeArrowheads="1"/>
          </p:cNvSpPr>
          <p:nvPr/>
        </p:nvSpPr>
        <p:spPr bwMode="auto">
          <a:xfrm>
            <a:off x="539552" y="980728"/>
            <a:ext cx="8064896" cy="4893647"/>
          </a:xfrm>
          <a:prstGeom prst="rect">
            <a:avLst/>
          </a:prstGeom>
          <a:noFill/>
          <a:ln w="76200" cmpd="tri">
            <a:noFill/>
            <a:miter lim="800000"/>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MOV	AL</a:t>
            </a:r>
            <a:r>
              <a:rPr kumimoji="1" lang="en-US" altLang="zh-CN" b="0" dirty="0">
                <a:solidFill>
                  <a:srgbClr val="0000CC"/>
                </a:solidFill>
                <a:latin typeface="Arial" pitchFamily="34" charset="0"/>
                <a:cs typeface="Arial" pitchFamily="34" charset="0"/>
              </a:rPr>
              <a:t>, </a:t>
            </a:r>
            <a:r>
              <a:rPr kumimoji="1" lang="en-US" altLang="zh-CN" b="0" dirty="0" smtClean="0">
                <a:solidFill>
                  <a:srgbClr val="0000CC"/>
                </a:solidFill>
                <a:latin typeface="Arial" pitchFamily="34" charset="0"/>
                <a:cs typeface="Arial" pitchFamily="34" charset="0"/>
              </a:rPr>
              <a:t>74H            </a:t>
            </a:r>
            <a:r>
              <a:rPr kumimoji="1" lang="en-US" altLang="zh-CN" b="0" dirty="0" smtClean="0">
                <a:solidFill>
                  <a:srgbClr val="336600"/>
                </a:solidFill>
                <a:latin typeface="Arial" pitchFamily="34" charset="0"/>
                <a:cs typeface="Arial" pitchFamily="34" charset="0"/>
              </a:rPr>
              <a:t>; </a:t>
            </a:r>
            <a:r>
              <a:rPr kumimoji="1" lang="zh-CN" altLang="en-US" b="0" dirty="0" smtClean="0">
                <a:solidFill>
                  <a:srgbClr val="336600"/>
                </a:solidFill>
                <a:latin typeface="Arial" pitchFamily="34" charset="0"/>
                <a:cs typeface="Arial" pitchFamily="34" charset="0"/>
              </a:rPr>
              <a:t>通道</a:t>
            </a:r>
            <a:r>
              <a:rPr kumimoji="1" lang="en-US" altLang="zh-CN" b="0" dirty="0" smtClean="0">
                <a:solidFill>
                  <a:srgbClr val="336600"/>
                </a:solidFill>
                <a:latin typeface="Arial" pitchFamily="34" charset="0"/>
                <a:cs typeface="Arial" pitchFamily="34" charset="0"/>
              </a:rPr>
              <a:t>1</a:t>
            </a:r>
            <a:r>
              <a:rPr kumimoji="1" lang="zh-CN" altLang="en-US" b="0" dirty="0" smtClean="0">
                <a:solidFill>
                  <a:srgbClr val="336600"/>
                </a:solidFill>
                <a:latin typeface="Arial" pitchFamily="34" charset="0"/>
                <a:cs typeface="Arial" pitchFamily="34" charset="0"/>
              </a:rPr>
              <a:t>初始化，</a:t>
            </a:r>
            <a:r>
              <a:rPr kumimoji="1" lang="en-US" altLang="zh-CN" b="0" dirty="0" smtClean="0">
                <a:solidFill>
                  <a:srgbClr val="336600"/>
                </a:solidFill>
                <a:latin typeface="Arial" pitchFamily="34" charset="0"/>
                <a:cs typeface="Arial" pitchFamily="34" charset="0"/>
              </a:rPr>
              <a:t>01 11 010 0</a:t>
            </a:r>
            <a:endParaRPr kumimoji="1" lang="en-US" altLang="zh-CN" b="0" dirty="0">
              <a:solidFill>
                <a:srgbClr val="336600"/>
              </a:solidFill>
              <a:latin typeface="Arial" pitchFamily="34" charset="0"/>
              <a:cs typeface="Arial" pitchFamily="34" charset="0"/>
            </a:endParaRP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OUT	43H</a:t>
            </a:r>
            <a:r>
              <a:rPr kumimoji="1" lang="en-US" altLang="zh-CN" b="0" dirty="0">
                <a:solidFill>
                  <a:srgbClr val="0000CC"/>
                </a:solidFill>
                <a:latin typeface="Arial" pitchFamily="34" charset="0"/>
                <a:cs typeface="Arial" pitchFamily="34" charset="0"/>
              </a:rPr>
              <a:t>, AL</a:t>
            </a: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MOV	AX</a:t>
            </a:r>
            <a:r>
              <a:rPr kumimoji="1" lang="en-US" altLang="zh-CN" b="0" dirty="0">
                <a:solidFill>
                  <a:srgbClr val="0000CC"/>
                </a:solidFill>
                <a:latin typeface="Arial" pitchFamily="34" charset="0"/>
                <a:cs typeface="Arial" pitchFamily="34" charset="0"/>
              </a:rPr>
              <a:t>, </a:t>
            </a:r>
            <a:r>
              <a:rPr kumimoji="1" lang="en-US" altLang="zh-CN" b="0" dirty="0" smtClean="0">
                <a:solidFill>
                  <a:srgbClr val="0000CC"/>
                </a:solidFill>
                <a:latin typeface="Arial" pitchFamily="34" charset="0"/>
                <a:cs typeface="Arial" pitchFamily="34" charset="0"/>
              </a:rPr>
              <a:t>10000        </a:t>
            </a:r>
            <a:r>
              <a:rPr kumimoji="1" lang="en-US" altLang="zh-CN" b="0" dirty="0" smtClean="0">
                <a:solidFill>
                  <a:srgbClr val="336600"/>
                </a:solidFill>
                <a:latin typeface="Arial" pitchFamily="34" charset="0"/>
                <a:cs typeface="Arial" pitchFamily="34" charset="0"/>
              </a:rPr>
              <a:t>; </a:t>
            </a:r>
            <a:r>
              <a:rPr kumimoji="1" lang="zh-CN" altLang="en-US" b="0" dirty="0" smtClean="0">
                <a:solidFill>
                  <a:srgbClr val="336600"/>
                </a:solidFill>
                <a:latin typeface="Arial" pitchFamily="34" charset="0"/>
                <a:cs typeface="Arial" pitchFamily="34" charset="0"/>
              </a:rPr>
              <a:t>初值</a:t>
            </a:r>
            <a:r>
              <a:rPr kumimoji="1" lang="en-US" altLang="zh-CN" b="0" dirty="0" smtClean="0">
                <a:solidFill>
                  <a:srgbClr val="336600"/>
                </a:solidFill>
                <a:latin typeface="Arial" pitchFamily="34" charset="0"/>
                <a:cs typeface="Arial" pitchFamily="34" charset="0"/>
              </a:rPr>
              <a:t>10000</a:t>
            </a:r>
            <a:r>
              <a:rPr kumimoji="1" lang="zh-CN" altLang="en-US" b="0" dirty="0" smtClean="0">
                <a:solidFill>
                  <a:srgbClr val="336600"/>
                </a:solidFill>
                <a:latin typeface="Arial" pitchFamily="34" charset="0"/>
                <a:cs typeface="Arial" pitchFamily="34" charset="0"/>
              </a:rPr>
              <a:t>，输出信号周期</a:t>
            </a:r>
            <a:r>
              <a:rPr kumimoji="1" lang="en-US" altLang="zh-CN" b="0" dirty="0" smtClean="0">
                <a:solidFill>
                  <a:srgbClr val="336600"/>
                </a:solidFill>
                <a:latin typeface="Arial" pitchFamily="34" charset="0"/>
                <a:cs typeface="Arial" pitchFamily="34" charset="0"/>
              </a:rPr>
              <a:t>5</a:t>
            </a:r>
            <a:r>
              <a:rPr kumimoji="1" lang="zh-CN" altLang="en-US" b="0" dirty="0" smtClean="0">
                <a:solidFill>
                  <a:srgbClr val="336600"/>
                </a:solidFill>
                <a:latin typeface="Arial" pitchFamily="34" charset="0"/>
                <a:cs typeface="Arial" pitchFamily="34" charset="0"/>
              </a:rPr>
              <a:t>毫秒</a:t>
            </a:r>
            <a:endParaRPr kumimoji="1" lang="en-US" altLang="zh-CN" b="0" dirty="0">
              <a:solidFill>
                <a:srgbClr val="336600"/>
              </a:solidFill>
              <a:latin typeface="Arial" pitchFamily="34" charset="0"/>
              <a:cs typeface="Arial" pitchFamily="34" charset="0"/>
            </a:endParaRP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OUT	41H</a:t>
            </a:r>
            <a:r>
              <a:rPr kumimoji="1" lang="en-US" altLang="zh-CN" b="0" dirty="0">
                <a:solidFill>
                  <a:srgbClr val="0000CC"/>
                </a:solidFill>
                <a:latin typeface="Arial" pitchFamily="34" charset="0"/>
                <a:cs typeface="Arial" pitchFamily="34" charset="0"/>
              </a:rPr>
              <a:t>, AL</a:t>
            </a: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MOV	AL</a:t>
            </a:r>
            <a:r>
              <a:rPr kumimoji="1" lang="en-US" altLang="zh-CN" b="0" dirty="0">
                <a:solidFill>
                  <a:srgbClr val="0000CC"/>
                </a:solidFill>
                <a:latin typeface="Arial" pitchFamily="34" charset="0"/>
                <a:cs typeface="Arial" pitchFamily="34" charset="0"/>
              </a:rPr>
              <a:t>, AH</a:t>
            </a: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OUT	41H</a:t>
            </a:r>
            <a:r>
              <a:rPr kumimoji="1" lang="en-US" altLang="zh-CN" b="0" dirty="0">
                <a:solidFill>
                  <a:srgbClr val="0000CC"/>
                </a:solidFill>
                <a:latin typeface="Arial" pitchFamily="34" charset="0"/>
                <a:cs typeface="Arial" pitchFamily="34" charset="0"/>
              </a:rPr>
              <a:t>, AL</a:t>
            </a:r>
          </a:p>
          <a:p>
            <a:pPr algn="l">
              <a:lnSpc>
                <a:spcPct val="100000"/>
              </a:lnSpc>
              <a:spcBef>
                <a:spcPct val="0"/>
              </a:spcBef>
              <a:spcAft>
                <a:spcPct val="0"/>
              </a:spcAft>
              <a:buClrTx/>
              <a:buSzTx/>
              <a:buFontTx/>
              <a:buNone/>
            </a:pPr>
            <a:endParaRPr kumimoji="1" lang="en-US" altLang="zh-CN" b="0" dirty="0">
              <a:solidFill>
                <a:srgbClr val="0000CC"/>
              </a:solidFill>
              <a:latin typeface="Arial" pitchFamily="34" charset="0"/>
              <a:cs typeface="Arial" pitchFamily="34" charset="0"/>
            </a:endParaRP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MOV	AL</a:t>
            </a:r>
            <a:r>
              <a:rPr kumimoji="1" lang="en-US" altLang="zh-CN" b="0" dirty="0">
                <a:solidFill>
                  <a:srgbClr val="0000CC"/>
                </a:solidFill>
                <a:latin typeface="Arial" pitchFamily="34" charset="0"/>
                <a:cs typeface="Arial" pitchFamily="34" charset="0"/>
              </a:rPr>
              <a:t>, </a:t>
            </a:r>
            <a:r>
              <a:rPr kumimoji="1" lang="en-US" altLang="zh-CN" b="0" dirty="0" smtClean="0">
                <a:solidFill>
                  <a:srgbClr val="0000CC"/>
                </a:solidFill>
                <a:latin typeface="Arial" pitchFamily="34" charset="0"/>
                <a:cs typeface="Arial" pitchFamily="34" charset="0"/>
              </a:rPr>
              <a:t>34H             </a:t>
            </a:r>
            <a:r>
              <a:rPr kumimoji="1" lang="en-US" altLang="zh-CN" b="0" dirty="0" smtClean="0">
                <a:solidFill>
                  <a:srgbClr val="006600"/>
                </a:solidFill>
                <a:latin typeface="Arial" pitchFamily="34" charset="0"/>
                <a:cs typeface="Arial" pitchFamily="34" charset="0"/>
              </a:rPr>
              <a:t>; </a:t>
            </a:r>
            <a:r>
              <a:rPr kumimoji="1" lang="zh-CN" altLang="en-US" b="0" dirty="0" smtClean="0">
                <a:solidFill>
                  <a:srgbClr val="006600"/>
                </a:solidFill>
                <a:latin typeface="Arial" pitchFamily="34" charset="0"/>
                <a:cs typeface="Arial" pitchFamily="34" charset="0"/>
              </a:rPr>
              <a:t>通道</a:t>
            </a:r>
            <a:r>
              <a:rPr kumimoji="1" lang="en-US" altLang="zh-CN" b="0" dirty="0" smtClean="0">
                <a:solidFill>
                  <a:srgbClr val="006600"/>
                </a:solidFill>
                <a:latin typeface="Arial" pitchFamily="34" charset="0"/>
                <a:cs typeface="Arial" pitchFamily="34" charset="0"/>
              </a:rPr>
              <a:t>0</a:t>
            </a:r>
            <a:r>
              <a:rPr kumimoji="1" lang="zh-CN" altLang="en-US" b="0" dirty="0" smtClean="0">
                <a:solidFill>
                  <a:srgbClr val="006600"/>
                </a:solidFill>
                <a:latin typeface="Arial" pitchFamily="34" charset="0"/>
                <a:cs typeface="Arial" pitchFamily="34" charset="0"/>
              </a:rPr>
              <a:t>初始化，</a:t>
            </a:r>
            <a:r>
              <a:rPr kumimoji="1" lang="en-US" altLang="zh-CN" b="0" dirty="0" smtClean="0">
                <a:solidFill>
                  <a:srgbClr val="006600"/>
                </a:solidFill>
                <a:latin typeface="Arial" pitchFamily="34" charset="0"/>
                <a:cs typeface="Arial" pitchFamily="34" charset="0"/>
              </a:rPr>
              <a:t>00 11 010 0</a:t>
            </a:r>
            <a:endParaRPr kumimoji="1" lang="en-US" altLang="zh-CN" b="0" dirty="0">
              <a:solidFill>
                <a:srgbClr val="006600"/>
              </a:solidFill>
              <a:latin typeface="Arial" pitchFamily="34" charset="0"/>
              <a:cs typeface="Arial" pitchFamily="34" charset="0"/>
            </a:endParaRP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OUT	43H</a:t>
            </a:r>
            <a:r>
              <a:rPr kumimoji="1" lang="en-US" altLang="zh-CN" b="0" dirty="0">
                <a:solidFill>
                  <a:srgbClr val="0000CC"/>
                </a:solidFill>
                <a:latin typeface="Arial" pitchFamily="34" charset="0"/>
                <a:cs typeface="Arial" pitchFamily="34" charset="0"/>
              </a:rPr>
              <a:t>, AL</a:t>
            </a: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MOV	AX</a:t>
            </a:r>
            <a:r>
              <a:rPr kumimoji="1" lang="en-US" altLang="zh-CN" b="0" dirty="0">
                <a:solidFill>
                  <a:srgbClr val="0000CC"/>
                </a:solidFill>
                <a:latin typeface="Arial" pitchFamily="34" charset="0"/>
                <a:cs typeface="Arial" pitchFamily="34" charset="0"/>
              </a:rPr>
              <a:t>, </a:t>
            </a:r>
            <a:r>
              <a:rPr kumimoji="1" lang="en-US" altLang="zh-CN" b="0" dirty="0" smtClean="0">
                <a:solidFill>
                  <a:srgbClr val="0000CC"/>
                </a:solidFill>
                <a:latin typeface="Arial" pitchFamily="34" charset="0"/>
                <a:cs typeface="Arial" pitchFamily="34" charset="0"/>
              </a:rPr>
              <a:t>1000	    </a:t>
            </a:r>
            <a:r>
              <a:rPr kumimoji="1" lang="en-US" altLang="zh-CN" b="0" dirty="0" smtClean="0">
                <a:solidFill>
                  <a:srgbClr val="336600"/>
                </a:solidFill>
                <a:latin typeface="Arial" pitchFamily="34" charset="0"/>
                <a:cs typeface="Arial" pitchFamily="34" charset="0"/>
              </a:rPr>
              <a:t>; </a:t>
            </a:r>
            <a:r>
              <a:rPr kumimoji="1" lang="zh-CN" altLang="en-US" b="0" dirty="0" smtClean="0">
                <a:solidFill>
                  <a:srgbClr val="336600"/>
                </a:solidFill>
                <a:latin typeface="Arial" pitchFamily="34" charset="0"/>
                <a:cs typeface="Arial" pitchFamily="34" charset="0"/>
              </a:rPr>
              <a:t>初值</a:t>
            </a:r>
            <a:r>
              <a:rPr kumimoji="1" lang="en-US" altLang="zh-CN" b="0" dirty="0" smtClean="0">
                <a:solidFill>
                  <a:srgbClr val="336600"/>
                </a:solidFill>
                <a:latin typeface="Arial" pitchFamily="34" charset="0"/>
                <a:cs typeface="Arial" pitchFamily="34" charset="0"/>
              </a:rPr>
              <a:t>1000</a:t>
            </a:r>
            <a:r>
              <a:rPr kumimoji="1" lang="zh-CN" altLang="en-US" b="0" dirty="0" smtClean="0">
                <a:solidFill>
                  <a:srgbClr val="336600"/>
                </a:solidFill>
                <a:latin typeface="Arial" pitchFamily="34" charset="0"/>
                <a:cs typeface="Arial" pitchFamily="34" charset="0"/>
              </a:rPr>
              <a:t>，</a:t>
            </a:r>
            <a:r>
              <a:rPr kumimoji="1" lang="zh-CN" altLang="en-US" b="0" dirty="0">
                <a:solidFill>
                  <a:srgbClr val="336600"/>
                </a:solidFill>
                <a:latin typeface="Arial" pitchFamily="34" charset="0"/>
                <a:cs typeface="Arial" pitchFamily="34" charset="0"/>
              </a:rPr>
              <a:t>输出信号周期</a:t>
            </a:r>
            <a:r>
              <a:rPr kumimoji="1" lang="en-US" altLang="zh-CN" b="0" dirty="0" smtClean="0">
                <a:solidFill>
                  <a:srgbClr val="336600"/>
                </a:solidFill>
                <a:latin typeface="Arial" pitchFamily="34" charset="0"/>
                <a:cs typeface="Arial" pitchFamily="34" charset="0"/>
              </a:rPr>
              <a:t>5</a:t>
            </a:r>
            <a:r>
              <a:rPr kumimoji="1" lang="zh-CN" altLang="en-US" b="0" dirty="0" smtClean="0">
                <a:solidFill>
                  <a:srgbClr val="336600"/>
                </a:solidFill>
                <a:latin typeface="Arial" pitchFamily="34" charset="0"/>
                <a:cs typeface="Arial" pitchFamily="34" charset="0"/>
              </a:rPr>
              <a:t>秒</a:t>
            </a:r>
            <a:endParaRPr kumimoji="1" lang="en-US" altLang="zh-CN" b="0" dirty="0">
              <a:solidFill>
                <a:srgbClr val="0000CC"/>
              </a:solidFill>
              <a:latin typeface="Arial" pitchFamily="34" charset="0"/>
              <a:cs typeface="Arial" pitchFamily="34" charset="0"/>
            </a:endParaRP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OUT	40H</a:t>
            </a:r>
            <a:r>
              <a:rPr kumimoji="1" lang="en-US" altLang="zh-CN" b="0" dirty="0">
                <a:solidFill>
                  <a:srgbClr val="0000CC"/>
                </a:solidFill>
                <a:latin typeface="Arial" pitchFamily="34" charset="0"/>
                <a:cs typeface="Arial" pitchFamily="34" charset="0"/>
              </a:rPr>
              <a:t>, AL</a:t>
            </a: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MOV	AL</a:t>
            </a:r>
            <a:r>
              <a:rPr kumimoji="1" lang="en-US" altLang="zh-CN" b="0" dirty="0">
                <a:solidFill>
                  <a:srgbClr val="0000CC"/>
                </a:solidFill>
                <a:latin typeface="Arial" pitchFamily="34" charset="0"/>
                <a:cs typeface="Arial" pitchFamily="34" charset="0"/>
              </a:rPr>
              <a:t>, AH</a:t>
            </a:r>
          </a:p>
          <a:p>
            <a:pPr algn="l">
              <a:lnSpc>
                <a:spcPct val="100000"/>
              </a:lnSpc>
              <a:spcBef>
                <a:spcPct val="0"/>
              </a:spcBef>
              <a:spcAft>
                <a:spcPct val="0"/>
              </a:spcAft>
              <a:buClrTx/>
              <a:buSzTx/>
              <a:buFontTx/>
              <a:buNone/>
            </a:pPr>
            <a:r>
              <a:rPr kumimoji="1" lang="en-US" altLang="zh-CN" b="0" dirty="0" smtClean="0">
                <a:solidFill>
                  <a:srgbClr val="0000CC"/>
                </a:solidFill>
                <a:latin typeface="Arial" pitchFamily="34" charset="0"/>
                <a:cs typeface="Arial" pitchFamily="34" charset="0"/>
              </a:rPr>
              <a:t>OUT	40H</a:t>
            </a:r>
            <a:r>
              <a:rPr kumimoji="1" lang="en-US" altLang="zh-CN" b="0" dirty="0">
                <a:solidFill>
                  <a:srgbClr val="0000CC"/>
                </a:solidFill>
                <a:latin typeface="Arial" pitchFamily="34" charset="0"/>
                <a:cs typeface="Arial" pitchFamily="34" charset="0"/>
              </a:rPr>
              <a:t>, AL</a:t>
            </a:r>
            <a:endParaRPr kumimoji="1" lang="zh-CN" altLang="en-US" b="0" dirty="0">
              <a:solidFill>
                <a:srgbClr val="0000CC"/>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1026" descr="羊皮纸"/>
          <p:cNvSpPr>
            <a:spLocks noGrp="1" noChangeArrowheads="1"/>
          </p:cNvSpPr>
          <p:nvPr>
            <p:ph type="body" idx="1"/>
          </p:nvPr>
        </p:nvSpPr>
        <p:spPr>
          <a:xfrm>
            <a:off x="467544" y="980728"/>
            <a:ext cx="8424936" cy="3528615"/>
          </a:xfrm>
          <a:noFill/>
          <a:ln w="76200" cmpd="tri">
            <a:noFill/>
            <a:miter lim="800000"/>
            <a:headEnd/>
            <a:tailEnd/>
          </a:ln>
          <a:effectLst/>
        </p:spPr>
        <p:txBody>
          <a:bodyPr/>
          <a:lstStyle/>
          <a:p>
            <a:pPr algn="just"/>
            <a:r>
              <a:rPr lang="zh-CN" altLang="en-US" dirty="0" smtClean="0"/>
              <a:t>例</a:t>
            </a:r>
            <a:r>
              <a:rPr lang="en-US" altLang="zh-CN" dirty="0" smtClean="0"/>
              <a:t>7</a:t>
            </a:r>
            <a:r>
              <a:rPr lang="zh-CN" altLang="en-US" dirty="0" smtClean="0"/>
              <a:t>  </a:t>
            </a:r>
            <a:r>
              <a:rPr lang="en-US" altLang="zh-CN" dirty="0" smtClean="0"/>
              <a:t>PWM </a:t>
            </a:r>
            <a:r>
              <a:rPr lang="zh-CN" altLang="en-US" dirty="0" smtClean="0"/>
              <a:t>脉宽调制</a:t>
            </a:r>
            <a:endParaRPr lang="zh-CN" altLang="en-US" dirty="0"/>
          </a:p>
          <a:p>
            <a:pPr algn="just">
              <a:spcBef>
                <a:spcPts val="600"/>
              </a:spcBef>
            </a:pPr>
            <a:r>
              <a:rPr lang="zh-CN" altLang="en-US" b="0" dirty="0"/>
              <a:t>在工业生产和仪器、仪表中，经常需要对交、直流电机进行转速的调节。有多种可以使用的调速方法</a:t>
            </a:r>
            <a:r>
              <a:rPr lang="zh-CN" altLang="en-US" b="0" dirty="0" smtClean="0"/>
              <a:t>，其中</a:t>
            </a:r>
            <a:r>
              <a:rPr lang="en-US" altLang="zh-CN" b="0" dirty="0" smtClean="0"/>
              <a:t>PWM</a:t>
            </a:r>
            <a:r>
              <a:rPr lang="en-US" altLang="zh-CN" b="0" dirty="0"/>
              <a:t>（</a:t>
            </a:r>
            <a:r>
              <a:rPr lang="zh-CN" altLang="en-US" b="0" dirty="0" smtClean="0"/>
              <a:t>脉宽调</a:t>
            </a:r>
            <a:r>
              <a:rPr lang="zh-CN" altLang="en-US" dirty="0" smtClean="0"/>
              <a:t>制</a:t>
            </a:r>
            <a:r>
              <a:rPr lang="zh-CN" altLang="en-US" b="0" dirty="0" smtClean="0"/>
              <a:t>）因实现</a:t>
            </a:r>
            <a:r>
              <a:rPr lang="zh-CN" altLang="en-US" b="0" dirty="0"/>
              <a:t>容易，调速准确</a:t>
            </a:r>
            <a:r>
              <a:rPr lang="zh-CN" altLang="en-US" b="0" dirty="0" smtClean="0"/>
              <a:t>，得到</a:t>
            </a:r>
            <a:r>
              <a:rPr lang="zh-CN" altLang="en-US" b="0" dirty="0"/>
              <a:t>广泛的使用。这种方法用一个开关电源对电机供电，控制电源开、关的时间比例，就可以控制输出的有效电压，从而控制电机的转速。可以用8254来定时，输出周期固定、占空比可变的脉冲信号。</a:t>
            </a:r>
          </a:p>
        </p:txBody>
      </p:sp>
      <p:grpSp>
        <p:nvGrpSpPr>
          <p:cNvPr id="1580050" name="Group 1042"/>
          <p:cNvGrpSpPr>
            <a:grpSpLocks/>
          </p:cNvGrpSpPr>
          <p:nvPr/>
        </p:nvGrpSpPr>
        <p:grpSpPr bwMode="auto">
          <a:xfrm>
            <a:off x="4191000" y="5109046"/>
            <a:ext cx="4267200" cy="457200"/>
            <a:chOff x="960" y="3264"/>
            <a:chExt cx="2688" cy="288"/>
          </a:xfrm>
        </p:grpSpPr>
        <p:sp>
          <p:nvSpPr>
            <p:cNvPr id="1580036" name="Line 1028"/>
            <p:cNvSpPr>
              <a:spLocks noChangeShapeType="1"/>
            </p:cNvSpPr>
            <p:nvPr/>
          </p:nvSpPr>
          <p:spPr bwMode="auto">
            <a:xfrm>
              <a:off x="960" y="3552"/>
              <a:ext cx="384" cy="0"/>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38" name="Line 1030"/>
            <p:cNvSpPr>
              <a:spLocks noChangeShapeType="1"/>
            </p:cNvSpPr>
            <p:nvPr/>
          </p:nvSpPr>
          <p:spPr bwMode="auto">
            <a:xfrm flipV="1">
              <a:off x="1344" y="3264"/>
              <a:ext cx="0" cy="288"/>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39" name="Line 1031"/>
            <p:cNvSpPr>
              <a:spLocks noChangeShapeType="1"/>
            </p:cNvSpPr>
            <p:nvPr/>
          </p:nvSpPr>
          <p:spPr bwMode="auto">
            <a:xfrm>
              <a:off x="1344" y="3264"/>
              <a:ext cx="384" cy="0"/>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0" name="Line 1032"/>
            <p:cNvSpPr>
              <a:spLocks noChangeShapeType="1"/>
            </p:cNvSpPr>
            <p:nvPr/>
          </p:nvSpPr>
          <p:spPr bwMode="auto">
            <a:xfrm flipV="1">
              <a:off x="1728" y="3264"/>
              <a:ext cx="0" cy="288"/>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1" name="Line 1033"/>
            <p:cNvSpPr>
              <a:spLocks noChangeShapeType="1"/>
            </p:cNvSpPr>
            <p:nvPr/>
          </p:nvSpPr>
          <p:spPr bwMode="auto">
            <a:xfrm>
              <a:off x="1728" y="3552"/>
              <a:ext cx="384" cy="0"/>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2" name="Line 1034"/>
            <p:cNvSpPr>
              <a:spLocks noChangeShapeType="1"/>
            </p:cNvSpPr>
            <p:nvPr/>
          </p:nvSpPr>
          <p:spPr bwMode="auto">
            <a:xfrm flipV="1">
              <a:off x="2112" y="3264"/>
              <a:ext cx="0" cy="288"/>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3" name="Line 1035"/>
            <p:cNvSpPr>
              <a:spLocks noChangeShapeType="1"/>
            </p:cNvSpPr>
            <p:nvPr/>
          </p:nvSpPr>
          <p:spPr bwMode="auto">
            <a:xfrm>
              <a:off x="2112" y="3264"/>
              <a:ext cx="384" cy="0"/>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4" name="Line 1036"/>
            <p:cNvSpPr>
              <a:spLocks noChangeShapeType="1"/>
            </p:cNvSpPr>
            <p:nvPr/>
          </p:nvSpPr>
          <p:spPr bwMode="auto">
            <a:xfrm flipV="1">
              <a:off x="2496" y="3264"/>
              <a:ext cx="0" cy="288"/>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5" name="Line 1037"/>
            <p:cNvSpPr>
              <a:spLocks noChangeShapeType="1"/>
            </p:cNvSpPr>
            <p:nvPr/>
          </p:nvSpPr>
          <p:spPr bwMode="auto">
            <a:xfrm>
              <a:off x="2496" y="3552"/>
              <a:ext cx="384" cy="0"/>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6" name="Line 1038"/>
            <p:cNvSpPr>
              <a:spLocks noChangeShapeType="1"/>
            </p:cNvSpPr>
            <p:nvPr/>
          </p:nvSpPr>
          <p:spPr bwMode="auto">
            <a:xfrm flipV="1">
              <a:off x="2880" y="3264"/>
              <a:ext cx="0" cy="288"/>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7" name="Line 1039"/>
            <p:cNvSpPr>
              <a:spLocks noChangeShapeType="1"/>
            </p:cNvSpPr>
            <p:nvPr/>
          </p:nvSpPr>
          <p:spPr bwMode="auto">
            <a:xfrm>
              <a:off x="2880" y="3264"/>
              <a:ext cx="384" cy="0"/>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8" name="Line 1040"/>
            <p:cNvSpPr>
              <a:spLocks noChangeShapeType="1"/>
            </p:cNvSpPr>
            <p:nvPr/>
          </p:nvSpPr>
          <p:spPr bwMode="auto">
            <a:xfrm flipV="1">
              <a:off x="3264" y="3264"/>
              <a:ext cx="0" cy="288"/>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49" name="Line 1041"/>
            <p:cNvSpPr>
              <a:spLocks noChangeShapeType="1"/>
            </p:cNvSpPr>
            <p:nvPr/>
          </p:nvSpPr>
          <p:spPr bwMode="auto">
            <a:xfrm>
              <a:off x="3264" y="3552"/>
              <a:ext cx="384" cy="0"/>
            </a:xfrm>
            <a:prstGeom prst="line">
              <a:avLst/>
            </a:prstGeom>
            <a:noFill/>
            <a:ln w="127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grpSp>
      <p:sp>
        <p:nvSpPr>
          <p:cNvPr id="1580051" name="Text Box 1043"/>
          <p:cNvSpPr txBox="1">
            <a:spLocks noChangeArrowheads="1"/>
          </p:cNvSpPr>
          <p:nvPr/>
        </p:nvSpPr>
        <p:spPr bwMode="auto">
          <a:xfrm>
            <a:off x="467544" y="188913"/>
            <a:ext cx="432035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a:spcBef>
                <a:spcPct val="0"/>
              </a:spcBef>
              <a:spcAft>
                <a:spcPct val="0"/>
              </a:spcAft>
              <a:defRPr sz="2800" b="0">
                <a:solidFill>
                  <a:srgbClr val="003399"/>
                </a:solidFill>
                <a:latin typeface="Arial" pitchFamily="34" charset="0"/>
                <a:ea typeface="幼圆" pitchFamily="49" charset="-122"/>
                <a:cs typeface="Arial" pitchFamily="34" charset="0"/>
              </a:defRPr>
            </a:lvl1pPr>
          </a:lstStyle>
          <a:p>
            <a:r>
              <a:rPr lang="en-US" altLang="zh-CN" dirty="0" smtClean="0"/>
              <a:t>8.2.2</a:t>
            </a:r>
            <a:r>
              <a:rPr lang="zh-CN" altLang="en-US" dirty="0" smtClean="0"/>
              <a:t>  </a:t>
            </a:r>
            <a:r>
              <a:rPr lang="zh-CN" altLang="en-US" dirty="0"/>
              <a:t>其它应用举例</a:t>
            </a:r>
            <a:endParaRPr lang="en-US" altLang="zh-CN" dirty="0"/>
          </a:p>
        </p:txBody>
      </p:sp>
      <p:sp>
        <p:nvSpPr>
          <p:cNvPr id="1580052" name="Line 1044"/>
          <p:cNvSpPr>
            <a:spLocks noChangeShapeType="1"/>
          </p:cNvSpPr>
          <p:nvPr/>
        </p:nvSpPr>
        <p:spPr bwMode="auto">
          <a:xfrm>
            <a:off x="4787900" y="4724871"/>
            <a:ext cx="0" cy="1368425"/>
          </a:xfrm>
          <a:prstGeom prst="line">
            <a:avLst/>
          </a:prstGeom>
          <a:noFill/>
          <a:ln w="12700">
            <a:solidFill>
              <a:schemeClr va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53" name="Line 1045"/>
          <p:cNvSpPr>
            <a:spLocks noChangeShapeType="1"/>
          </p:cNvSpPr>
          <p:nvPr/>
        </p:nvSpPr>
        <p:spPr bwMode="auto">
          <a:xfrm>
            <a:off x="6011863" y="4724871"/>
            <a:ext cx="0" cy="1368425"/>
          </a:xfrm>
          <a:prstGeom prst="line">
            <a:avLst/>
          </a:prstGeom>
          <a:noFill/>
          <a:ln w="12700">
            <a:solidFill>
              <a:schemeClr va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54" name="Text Box 1046"/>
          <p:cNvSpPr txBox="1">
            <a:spLocks noChangeArrowheads="1"/>
          </p:cNvSpPr>
          <p:nvPr/>
        </p:nvSpPr>
        <p:spPr bwMode="auto">
          <a:xfrm>
            <a:off x="5221288" y="5661496"/>
            <a:ext cx="50323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spcBef>
                <a:spcPct val="50000"/>
              </a:spcBef>
            </a:pPr>
            <a:r>
              <a:rPr lang="en-US" altLang="zh-CN" i="1"/>
              <a:t>T</a:t>
            </a:r>
          </a:p>
        </p:txBody>
      </p:sp>
      <p:sp>
        <p:nvSpPr>
          <p:cNvPr id="1580055" name="Line 1047"/>
          <p:cNvSpPr>
            <a:spLocks noChangeShapeType="1"/>
          </p:cNvSpPr>
          <p:nvPr/>
        </p:nvSpPr>
        <p:spPr bwMode="auto">
          <a:xfrm>
            <a:off x="5651500" y="5877396"/>
            <a:ext cx="360363" cy="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0056" name="Line 1048"/>
          <p:cNvSpPr>
            <a:spLocks noChangeShapeType="1"/>
          </p:cNvSpPr>
          <p:nvPr/>
        </p:nvSpPr>
        <p:spPr bwMode="auto">
          <a:xfrm flipH="1">
            <a:off x="4787900" y="5877396"/>
            <a:ext cx="431800" cy="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2082" name="Picture 2"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486025"/>
            <a:ext cx="7315200" cy="3990975"/>
          </a:xfrm>
          <a:prstGeom prst="rect">
            <a:avLst/>
          </a:prstGeom>
          <a:noFill/>
          <a:extLst>
            <a:ext uri="{909E8E84-426E-40DD-AFC4-6F175D3DCCD1}">
              <a14:hiddenFill xmlns:a14="http://schemas.microsoft.com/office/drawing/2010/main">
                <a:solidFill>
                  <a:srgbClr val="FFFFFF"/>
                </a:solidFill>
              </a14:hiddenFill>
            </a:ext>
          </a:extLst>
        </p:spPr>
      </p:pic>
      <p:sp>
        <p:nvSpPr>
          <p:cNvPr id="1582083" name="Text Box 3"/>
          <p:cNvSpPr txBox="1">
            <a:spLocks noChangeArrowheads="1"/>
          </p:cNvSpPr>
          <p:nvPr/>
        </p:nvSpPr>
        <p:spPr bwMode="auto">
          <a:xfrm>
            <a:off x="304800" y="152400"/>
            <a:ext cx="8382000" cy="2206625"/>
          </a:xfrm>
          <a:prstGeom prst="rect">
            <a:avLst/>
          </a:prstGeom>
          <a:solidFill>
            <a:schemeClr val="bg1"/>
          </a:solidFill>
          <a:ln w="57150" cmpd="thinThick">
            <a:solidFill>
              <a:srgbClr val="336600"/>
            </a:solidFill>
            <a:miter lim="800000"/>
            <a:headEnd/>
            <a:tailEnd/>
          </a:ln>
          <a:effectLst/>
          <a:extLst>
            <a:ext uri="{AF507438-7753-43E0-B8FC-AC1667EBCBE1}">
              <a14:hiddenEffects xmlns:a14="http://schemas.microsoft.com/office/drawing/2010/main">
                <a:effectLst>
                  <a:outerShdw dist="35921" dir="2700000" algn="ctr" rotWithShape="0">
                    <a:schemeClr val="tx2"/>
                  </a:outerShdw>
                </a:effectLst>
              </a14:hiddenEffects>
            </a:ext>
          </a:extLst>
        </p:spPr>
        <p:txBody>
          <a:bodyPr>
            <a:spAutoFit/>
          </a:bodyPr>
          <a:lstStyle/>
          <a:p>
            <a:pPr algn="just"/>
            <a:r>
              <a:rPr lang="zh-CN" altLang="en-US" sz="2500" b="0" dirty="0">
                <a:solidFill>
                  <a:srgbClr val="0000CC"/>
                </a:solidFill>
              </a:rPr>
              <a:t>如图，设8254端口地址为240</a:t>
            </a:r>
            <a:r>
              <a:rPr lang="en-US" altLang="zh-CN" sz="2500" b="0" dirty="0">
                <a:solidFill>
                  <a:srgbClr val="0000CC"/>
                </a:solidFill>
              </a:rPr>
              <a:t>H～243H。</a:t>
            </a:r>
            <a:r>
              <a:rPr lang="zh-CN" altLang="en-US" sz="2500" b="0" dirty="0">
                <a:solidFill>
                  <a:srgbClr val="0000CC"/>
                </a:solidFill>
              </a:rPr>
              <a:t>让计数器0工作在</a:t>
            </a:r>
            <a:r>
              <a:rPr lang="zh-CN" altLang="en-US" sz="2500" b="0" dirty="0">
                <a:solidFill>
                  <a:srgbClr val="0000CC"/>
                </a:solidFill>
                <a:hlinkClick r:id="rId4" action="ppaction://hlinksldjump"/>
              </a:rPr>
              <a:t>方式2</a:t>
            </a:r>
            <a:r>
              <a:rPr lang="zh-CN" altLang="en-US" sz="2500" b="0" dirty="0">
                <a:solidFill>
                  <a:srgbClr val="0000CC"/>
                </a:solidFill>
              </a:rPr>
              <a:t>（分频器），产生周期和宽度固定的脉冲信号。计数器1工作在</a:t>
            </a:r>
            <a:r>
              <a:rPr lang="zh-CN" altLang="en-US" sz="2500" b="0" dirty="0">
                <a:solidFill>
                  <a:srgbClr val="0000CC"/>
                </a:solidFill>
                <a:hlinkClick r:id="rId5" action="ppaction://hlinksldjump"/>
              </a:rPr>
              <a:t>方式1</a:t>
            </a:r>
            <a:r>
              <a:rPr lang="zh-CN" altLang="en-US" sz="2500" b="0" dirty="0">
                <a:solidFill>
                  <a:srgbClr val="0000CC"/>
                </a:solidFill>
              </a:rPr>
              <a:t>，把</a:t>
            </a:r>
            <a:r>
              <a:rPr lang="en-US" altLang="zh-CN" sz="2500" b="0" dirty="0">
                <a:solidFill>
                  <a:srgbClr val="0000CC"/>
                </a:solidFill>
              </a:rPr>
              <a:t>OUT0</a:t>
            </a:r>
            <a:r>
              <a:rPr lang="zh-CN" altLang="en-US" sz="2500" b="0" dirty="0">
                <a:solidFill>
                  <a:srgbClr val="0000CC"/>
                </a:solidFill>
              </a:rPr>
              <a:t>连接到</a:t>
            </a:r>
            <a:r>
              <a:rPr lang="en-US" altLang="zh-CN" sz="2500" b="0" dirty="0">
                <a:solidFill>
                  <a:srgbClr val="0000CC"/>
                </a:solidFill>
              </a:rPr>
              <a:t>GATE1。</a:t>
            </a:r>
            <a:r>
              <a:rPr lang="zh-CN" altLang="en-US" sz="2500" b="0" dirty="0">
                <a:solidFill>
                  <a:srgbClr val="0000CC"/>
                </a:solidFill>
              </a:rPr>
              <a:t>由方式1的特点可以知道，</a:t>
            </a:r>
            <a:r>
              <a:rPr lang="en-US" altLang="zh-CN" sz="2500" b="0" dirty="0">
                <a:solidFill>
                  <a:srgbClr val="0000CC"/>
                </a:solidFill>
              </a:rPr>
              <a:t>OUT1</a:t>
            </a:r>
            <a:r>
              <a:rPr lang="zh-CN" altLang="en-US" sz="2500" b="0" dirty="0">
                <a:solidFill>
                  <a:srgbClr val="0000CC"/>
                </a:solidFill>
              </a:rPr>
              <a:t>信号与</a:t>
            </a:r>
            <a:r>
              <a:rPr lang="en-US" altLang="zh-CN" sz="2500" b="0" dirty="0">
                <a:solidFill>
                  <a:srgbClr val="0000CC"/>
                </a:solidFill>
              </a:rPr>
              <a:t>OUT0</a:t>
            </a:r>
            <a:r>
              <a:rPr lang="zh-CN" altLang="en-US" sz="2500" b="0" dirty="0">
                <a:solidFill>
                  <a:srgbClr val="0000CC"/>
                </a:solidFill>
              </a:rPr>
              <a:t>具有相同的周期。计数器1输出</a:t>
            </a:r>
            <a:r>
              <a:rPr lang="en-US" altLang="zh-CN" sz="2500" b="0" dirty="0">
                <a:solidFill>
                  <a:srgbClr val="0000CC"/>
                </a:solidFill>
              </a:rPr>
              <a:t>OUT1</a:t>
            </a:r>
            <a:r>
              <a:rPr lang="zh-CN" altLang="en-US" sz="2500" b="0" dirty="0">
                <a:solidFill>
                  <a:srgbClr val="0000CC"/>
                </a:solidFill>
              </a:rPr>
              <a:t>用作</a:t>
            </a:r>
            <a:r>
              <a:rPr lang="en-US" altLang="zh-CN" sz="2500" b="0" dirty="0">
                <a:solidFill>
                  <a:srgbClr val="0000CC"/>
                </a:solidFill>
              </a:rPr>
              <a:t>PWM</a:t>
            </a:r>
            <a:r>
              <a:rPr lang="zh-CN" altLang="en-US" sz="2500" b="0" dirty="0">
                <a:solidFill>
                  <a:srgbClr val="0000CC"/>
                </a:solidFill>
              </a:rPr>
              <a:t>脉冲。可以看出，</a:t>
            </a:r>
            <a:r>
              <a:rPr lang="en-US" altLang="zh-CN" sz="2500" b="0" dirty="0">
                <a:solidFill>
                  <a:srgbClr val="0000CC"/>
                </a:solidFill>
              </a:rPr>
              <a:t>PWM</a:t>
            </a:r>
            <a:r>
              <a:rPr lang="zh-CN" altLang="en-US" sz="2500" b="0" dirty="0">
                <a:solidFill>
                  <a:srgbClr val="0000CC"/>
                </a:solidFill>
              </a:rPr>
              <a:t>脉冲周期由计数器0决定，宽度由计数器1决定。</a:t>
            </a:r>
            <a:endParaRPr lang="zh-CN" altLang="en-US" dirty="0">
              <a:solidFill>
                <a:srgbClr val="0000CC"/>
              </a:solidFill>
            </a:endParaRPr>
          </a:p>
        </p:txBody>
      </p:sp>
    </p:spTree>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descr="羊皮纸"/>
          <p:cNvSpPr>
            <a:spLocks noGrp="1" noChangeArrowheads="1"/>
          </p:cNvSpPr>
          <p:nvPr>
            <p:ph type="body" idx="1"/>
          </p:nvPr>
        </p:nvSpPr>
        <p:spPr>
          <a:xfrm>
            <a:off x="533400" y="1087438"/>
            <a:ext cx="8153400" cy="1981200"/>
          </a:xfrm>
          <a:blipFill dpi="0" rotWithShape="0">
            <a:blip r:embed="rId3"/>
            <a:srcRect/>
            <a:tile tx="0" ty="0" sx="100000" sy="100000" flip="none" algn="tl"/>
          </a:blipFill>
          <a:ln w="76200" cmpd="tri">
            <a:solidFill>
              <a:srgbClr val="990033"/>
            </a:solidFill>
            <a:miter lim="800000"/>
            <a:headEnd/>
            <a:tailEnd/>
          </a:ln>
          <a:effectLst>
            <a:outerShdw dist="53882" dir="2700000" algn="ctr" rotWithShape="0">
              <a:schemeClr val="tx2"/>
            </a:outerShdw>
          </a:effectLst>
        </p:spPr>
        <p:txBody>
          <a:bodyPr/>
          <a:lstStyle/>
          <a:p>
            <a:pPr algn="just">
              <a:lnSpc>
                <a:spcPct val="90000"/>
              </a:lnSpc>
            </a:pPr>
            <a:r>
              <a:rPr lang="zh-CN" altLang="en-US" b="0">
                <a:solidFill>
                  <a:srgbClr val="000000"/>
                </a:solidFill>
              </a:rPr>
              <a:t>设系统时钟频率为2</a:t>
            </a:r>
            <a:r>
              <a:rPr lang="en-US" altLang="zh-CN" b="0">
                <a:solidFill>
                  <a:srgbClr val="000000"/>
                </a:solidFill>
              </a:rPr>
              <a:t>MHz（</a:t>
            </a:r>
            <a:r>
              <a:rPr lang="zh-CN" altLang="en-US" b="0">
                <a:solidFill>
                  <a:srgbClr val="000000"/>
                </a:solidFill>
              </a:rPr>
              <a:t>时钟周期0.5</a:t>
            </a:r>
            <a:r>
              <a:rPr lang="en-US" altLang="zh-CN" b="0">
                <a:solidFill>
                  <a:srgbClr val="000000"/>
                </a:solidFill>
              </a:rPr>
              <a:t>μs）。</a:t>
            </a:r>
            <a:r>
              <a:rPr lang="zh-CN" altLang="en-US" b="0">
                <a:solidFill>
                  <a:srgbClr val="000000"/>
                </a:solidFill>
              </a:rPr>
              <a:t>设</a:t>
            </a:r>
            <a:r>
              <a:rPr lang="en-US" altLang="zh-CN" b="0">
                <a:solidFill>
                  <a:srgbClr val="000000"/>
                </a:solidFill>
              </a:rPr>
              <a:t>PWM</a:t>
            </a:r>
            <a:r>
              <a:rPr lang="zh-CN" altLang="en-US" b="0">
                <a:solidFill>
                  <a:srgbClr val="000000"/>
                </a:solidFill>
              </a:rPr>
              <a:t>周期</a:t>
            </a:r>
            <a:r>
              <a:rPr lang="en-US" altLang="zh-CN" b="0">
                <a:solidFill>
                  <a:srgbClr val="000000"/>
                </a:solidFill>
              </a:rPr>
              <a:t>T=5ms，</a:t>
            </a:r>
            <a:r>
              <a:rPr lang="zh-CN" altLang="en-US" b="0">
                <a:solidFill>
                  <a:srgbClr val="000000"/>
                </a:solidFill>
              </a:rPr>
              <a:t>该周期信号由计数器0控制输出：方式2，计数初值为5</a:t>
            </a:r>
            <a:r>
              <a:rPr lang="en-US" altLang="zh-CN" b="0">
                <a:solidFill>
                  <a:srgbClr val="000000"/>
                </a:solidFill>
              </a:rPr>
              <a:t>ms/0.5μs =10000。 PWM</a:t>
            </a:r>
            <a:r>
              <a:rPr lang="zh-CN" altLang="en-US" b="0">
                <a:solidFill>
                  <a:srgbClr val="000000"/>
                </a:solidFill>
              </a:rPr>
              <a:t>脉冲宽度由计数器1控制产生：方式1，计数值为</a:t>
            </a:r>
            <a:r>
              <a:rPr lang="en-US" altLang="zh-CN" b="0">
                <a:solidFill>
                  <a:srgbClr val="000000"/>
                </a:solidFill>
              </a:rPr>
              <a:t>N</a:t>
            </a:r>
            <a:r>
              <a:rPr lang="zh-CN" altLang="en-US" b="0">
                <a:solidFill>
                  <a:srgbClr val="000000"/>
                </a:solidFill>
              </a:rPr>
              <a:t>时（0~10000），低电平时间为0.5</a:t>
            </a:r>
            <a:r>
              <a:rPr lang="en-US" altLang="zh-CN" b="0">
                <a:solidFill>
                  <a:srgbClr val="000000"/>
                </a:solidFill>
              </a:rPr>
              <a:t>μs×N，</a:t>
            </a:r>
            <a:r>
              <a:rPr lang="zh-CN" altLang="en-US" b="0">
                <a:solidFill>
                  <a:srgbClr val="000000"/>
                </a:solidFill>
              </a:rPr>
              <a:t>输出有效电压为最大值的（10000-</a:t>
            </a:r>
            <a:r>
              <a:rPr lang="en-US" altLang="zh-CN" b="0">
                <a:solidFill>
                  <a:srgbClr val="000000"/>
                </a:solidFill>
              </a:rPr>
              <a:t>N）/10000。</a:t>
            </a:r>
            <a:endParaRPr lang="zh-CN" altLang="en-US" b="0">
              <a:solidFill>
                <a:srgbClr val="000000"/>
              </a:solidFill>
            </a:endParaRPr>
          </a:p>
        </p:txBody>
      </p:sp>
      <p:sp>
        <p:nvSpPr>
          <p:cNvPr id="1584131" name="Text Box 3"/>
          <p:cNvSpPr txBox="1">
            <a:spLocks noChangeArrowheads="1"/>
          </p:cNvSpPr>
          <p:nvPr/>
        </p:nvSpPr>
        <p:spPr bwMode="auto">
          <a:xfrm>
            <a:off x="755650" y="5661025"/>
            <a:ext cx="3886200" cy="4206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76200" cmpd="tri">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lgn="l">
              <a:spcBef>
                <a:spcPct val="50000"/>
              </a:spcBef>
            </a:pPr>
            <a:r>
              <a:rPr lang="zh-CN" altLang="en-US" b="0">
                <a:solidFill>
                  <a:srgbClr val="000000"/>
                </a:solidFill>
              </a:rPr>
              <a:t>程序如下：</a:t>
            </a:r>
          </a:p>
        </p:txBody>
      </p:sp>
      <p:pic>
        <p:nvPicPr>
          <p:cNvPr id="1584133" name="Picture 5"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3462338"/>
            <a:ext cx="3962400" cy="2630487"/>
          </a:xfrm>
          <a:prstGeom prst="rect">
            <a:avLst/>
          </a:prstGeom>
          <a:noFill/>
          <a:extLst>
            <a:ext uri="{909E8E84-426E-40DD-AFC4-6F175D3DCCD1}">
              <a14:hiddenFill xmlns:a14="http://schemas.microsoft.com/office/drawing/2010/main">
                <a:solidFill>
                  <a:srgbClr val="FFFFFF"/>
                </a:solidFill>
              </a14:hiddenFill>
            </a:ext>
          </a:extLst>
        </p:spPr>
      </p:pic>
      <p:grpSp>
        <p:nvGrpSpPr>
          <p:cNvPr id="1584157" name="Group 29"/>
          <p:cNvGrpSpPr>
            <a:grpSpLocks/>
          </p:cNvGrpSpPr>
          <p:nvPr/>
        </p:nvGrpSpPr>
        <p:grpSpPr bwMode="auto">
          <a:xfrm>
            <a:off x="684213" y="3500438"/>
            <a:ext cx="4032250" cy="1800225"/>
            <a:chOff x="431" y="2750"/>
            <a:chExt cx="2540" cy="1134"/>
          </a:xfrm>
        </p:grpSpPr>
        <p:sp>
          <p:nvSpPr>
            <p:cNvPr id="1584134" name="Line 6"/>
            <p:cNvSpPr>
              <a:spLocks noChangeShapeType="1"/>
            </p:cNvSpPr>
            <p:nvPr/>
          </p:nvSpPr>
          <p:spPr bwMode="auto">
            <a:xfrm>
              <a:off x="431" y="3113"/>
              <a:ext cx="31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35" name="Line 7"/>
            <p:cNvSpPr>
              <a:spLocks noChangeShapeType="1"/>
            </p:cNvSpPr>
            <p:nvPr/>
          </p:nvSpPr>
          <p:spPr bwMode="auto">
            <a:xfrm flipV="1">
              <a:off x="748" y="2976"/>
              <a:ext cx="79" cy="137"/>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36" name="Line 8"/>
            <p:cNvSpPr>
              <a:spLocks noChangeShapeType="1"/>
            </p:cNvSpPr>
            <p:nvPr/>
          </p:nvSpPr>
          <p:spPr bwMode="auto">
            <a:xfrm>
              <a:off x="839" y="2976"/>
              <a:ext cx="77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37" name="Line 9"/>
            <p:cNvSpPr>
              <a:spLocks noChangeShapeType="1"/>
            </p:cNvSpPr>
            <p:nvPr/>
          </p:nvSpPr>
          <p:spPr bwMode="auto">
            <a:xfrm>
              <a:off x="1610" y="2976"/>
              <a:ext cx="80" cy="137"/>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38" name="Line 10"/>
            <p:cNvSpPr>
              <a:spLocks noChangeShapeType="1"/>
            </p:cNvSpPr>
            <p:nvPr/>
          </p:nvSpPr>
          <p:spPr bwMode="auto">
            <a:xfrm>
              <a:off x="1701" y="3113"/>
              <a:ext cx="136"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39" name="Line 11"/>
            <p:cNvSpPr>
              <a:spLocks noChangeShapeType="1"/>
            </p:cNvSpPr>
            <p:nvPr/>
          </p:nvSpPr>
          <p:spPr bwMode="auto">
            <a:xfrm flipV="1">
              <a:off x="1837" y="2976"/>
              <a:ext cx="79" cy="137"/>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0" name="Line 12"/>
            <p:cNvSpPr>
              <a:spLocks noChangeShapeType="1"/>
            </p:cNvSpPr>
            <p:nvPr/>
          </p:nvSpPr>
          <p:spPr bwMode="auto">
            <a:xfrm>
              <a:off x="1928" y="2976"/>
              <a:ext cx="77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1" name="Line 13"/>
            <p:cNvSpPr>
              <a:spLocks noChangeShapeType="1"/>
            </p:cNvSpPr>
            <p:nvPr/>
          </p:nvSpPr>
          <p:spPr bwMode="auto">
            <a:xfrm>
              <a:off x="2699" y="2976"/>
              <a:ext cx="80" cy="137"/>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2" name="Line 14"/>
            <p:cNvSpPr>
              <a:spLocks noChangeShapeType="1"/>
            </p:cNvSpPr>
            <p:nvPr/>
          </p:nvSpPr>
          <p:spPr bwMode="auto">
            <a:xfrm>
              <a:off x="2790" y="3113"/>
              <a:ext cx="136"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3" name="Line 15"/>
            <p:cNvSpPr>
              <a:spLocks noChangeShapeType="1"/>
            </p:cNvSpPr>
            <p:nvPr/>
          </p:nvSpPr>
          <p:spPr bwMode="auto">
            <a:xfrm>
              <a:off x="748" y="2750"/>
              <a:ext cx="0" cy="1043"/>
            </a:xfrm>
            <a:prstGeom prst="line">
              <a:avLst/>
            </a:prstGeom>
            <a:noFill/>
            <a:ln w="12700">
              <a:solidFill>
                <a:schemeClr va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4" name="Line 16"/>
            <p:cNvSpPr>
              <a:spLocks noChangeShapeType="1"/>
            </p:cNvSpPr>
            <p:nvPr/>
          </p:nvSpPr>
          <p:spPr bwMode="auto">
            <a:xfrm>
              <a:off x="431" y="3385"/>
              <a:ext cx="31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5" name="Line 17"/>
            <p:cNvSpPr>
              <a:spLocks noChangeShapeType="1"/>
            </p:cNvSpPr>
            <p:nvPr/>
          </p:nvSpPr>
          <p:spPr bwMode="auto">
            <a:xfrm>
              <a:off x="748" y="3384"/>
              <a:ext cx="80" cy="137"/>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6" name="Line 18"/>
            <p:cNvSpPr>
              <a:spLocks noChangeShapeType="1"/>
            </p:cNvSpPr>
            <p:nvPr/>
          </p:nvSpPr>
          <p:spPr bwMode="auto">
            <a:xfrm>
              <a:off x="839" y="3521"/>
              <a:ext cx="31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7" name="Line 19"/>
            <p:cNvSpPr>
              <a:spLocks noChangeShapeType="1"/>
            </p:cNvSpPr>
            <p:nvPr/>
          </p:nvSpPr>
          <p:spPr bwMode="auto">
            <a:xfrm flipV="1">
              <a:off x="1156" y="3385"/>
              <a:ext cx="79" cy="137"/>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8" name="Line 20"/>
            <p:cNvSpPr>
              <a:spLocks noChangeShapeType="1"/>
            </p:cNvSpPr>
            <p:nvPr/>
          </p:nvSpPr>
          <p:spPr bwMode="auto">
            <a:xfrm>
              <a:off x="1247" y="3385"/>
              <a:ext cx="68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49" name="Line 21"/>
            <p:cNvSpPr>
              <a:spLocks noChangeShapeType="1"/>
            </p:cNvSpPr>
            <p:nvPr/>
          </p:nvSpPr>
          <p:spPr bwMode="auto">
            <a:xfrm>
              <a:off x="1927" y="2750"/>
              <a:ext cx="0" cy="1043"/>
            </a:xfrm>
            <a:prstGeom prst="line">
              <a:avLst/>
            </a:prstGeom>
            <a:noFill/>
            <a:ln w="12700">
              <a:solidFill>
                <a:schemeClr va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50" name="Line 22"/>
            <p:cNvSpPr>
              <a:spLocks noChangeShapeType="1"/>
            </p:cNvSpPr>
            <p:nvPr/>
          </p:nvSpPr>
          <p:spPr bwMode="auto">
            <a:xfrm>
              <a:off x="1928" y="3384"/>
              <a:ext cx="80" cy="137"/>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51" name="Line 23"/>
            <p:cNvSpPr>
              <a:spLocks noChangeShapeType="1"/>
            </p:cNvSpPr>
            <p:nvPr/>
          </p:nvSpPr>
          <p:spPr bwMode="auto">
            <a:xfrm>
              <a:off x="2019" y="3521"/>
              <a:ext cx="317"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52" name="Line 24"/>
            <p:cNvSpPr>
              <a:spLocks noChangeShapeType="1"/>
            </p:cNvSpPr>
            <p:nvPr/>
          </p:nvSpPr>
          <p:spPr bwMode="auto">
            <a:xfrm flipV="1">
              <a:off x="2336" y="3385"/>
              <a:ext cx="79" cy="137"/>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53" name="Line 25"/>
            <p:cNvSpPr>
              <a:spLocks noChangeShapeType="1"/>
            </p:cNvSpPr>
            <p:nvPr/>
          </p:nvSpPr>
          <p:spPr bwMode="auto">
            <a:xfrm>
              <a:off x="2427" y="3385"/>
              <a:ext cx="544"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54" name="Line 26"/>
            <p:cNvSpPr>
              <a:spLocks noChangeShapeType="1"/>
            </p:cNvSpPr>
            <p:nvPr/>
          </p:nvSpPr>
          <p:spPr bwMode="auto">
            <a:xfrm>
              <a:off x="1247" y="2750"/>
              <a:ext cx="0" cy="1043"/>
            </a:xfrm>
            <a:prstGeom prst="line">
              <a:avLst/>
            </a:prstGeom>
            <a:noFill/>
            <a:ln w="12700">
              <a:solidFill>
                <a:srgbClr val="0000CC"/>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84155" name="AutoShape 27"/>
            <p:cNvSpPr>
              <a:spLocks/>
            </p:cNvSpPr>
            <p:nvPr/>
          </p:nvSpPr>
          <p:spPr bwMode="auto">
            <a:xfrm rot="-5400000">
              <a:off x="975" y="3611"/>
              <a:ext cx="46" cy="499"/>
            </a:xfrm>
            <a:prstGeom prst="leftBrace">
              <a:avLst>
                <a:gd name="adj1" fmla="val 90399"/>
                <a:gd name="adj2" fmla="val 50000"/>
              </a:avLst>
            </a:prstGeom>
            <a:noFill/>
            <a:ln w="12700">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nchor="ctr">
              <a:spAutoFit/>
            </a:bodyPr>
            <a:lstStyle/>
            <a:p>
              <a:endParaRPr lang="zh-CN" altLang="en-US"/>
            </a:p>
          </p:txBody>
        </p:sp>
        <p:sp>
          <p:nvSpPr>
            <p:cNvPr id="1584156" name="AutoShape 28"/>
            <p:cNvSpPr>
              <a:spLocks/>
            </p:cNvSpPr>
            <p:nvPr/>
          </p:nvSpPr>
          <p:spPr bwMode="auto">
            <a:xfrm rot="-5400000">
              <a:off x="1564" y="3521"/>
              <a:ext cx="46" cy="680"/>
            </a:xfrm>
            <a:prstGeom prst="leftBrace">
              <a:avLst>
                <a:gd name="adj1" fmla="val 123188"/>
                <a:gd name="adj2" fmla="val 50000"/>
              </a:avLst>
            </a:prstGeom>
            <a:noFill/>
            <a:ln w="127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nchor="ctr">
              <a:spAutoFit/>
            </a:bodyPr>
            <a:lstStyle/>
            <a:p>
              <a:endParaRPr lang="zh-CN" altLang="en-US"/>
            </a:p>
          </p:txBody>
        </p:sp>
      </p:grpSp>
      <p:sp>
        <p:nvSpPr>
          <p:cNvPr id="2" name="TextBox 1"/>
          <p:cNvSpPr txBox="1"/>
          <p:nvPr/>
        </p:nvSpPr>
        <p:spPr>
          <a:xfrm>
            <a:off x="180530" y="3692649"/>
            <a:ext cx="1007094" cy="424732"/>
          </a:xfrm>
          <a:prstGeom prst="rect">
            <a:avLst/>
          </a:prstGeom>
          <a:noFill/>
        </p:spPr>
        <p:txBody>
          <a:bodyPr wrap="square" rtlCol="0">
            <a:spAutoFit/>
          </a:bodyPr>
          <a:lstStyle/>
          <a:p>
            <a:r>
              <a:rPr lang="en-US" altLang="zh-CN" b="0" dirty="0" smtClean="0">
                <a:solidFill>
                  <a:srgbClr val="FF0000"/>
                </a:solidFill>
              </a:rPr>
              <a:t>OUT0</a:t>
            </a:r>
            <a:endParaRPr lang="zh-CN" altLang="en-US" b="0" dirty="0">
              <a:solidFill>
                <a:srgbClr val="FF0000"/>
              </a:solidFill>
            </a:endParaRPr>
          </a:p>
        </p:txBody>
      </p:sp>
      <p:sp>
        <p:nvSpPr>
          <p:cNvPr id="30" name="TextBox 29"/>
          <p:cNvSpPr txBox="1"/>
          <p:nvPr/>
        </p:nvSpPr>
        <p:spPr>
          <a:xfrm>
            <a:off x="179512" y="4468811"/>
            <a:ext cx="1007094" cy="424732"/>
          </a:xfrm>
          <a:prstGeom prst="rect">
            <a:avLst/>
          </a:prstGeom>
          <a:noFill/>
        </p:spPr>
        <p:txBody>
          <a:bodyPr wrap="square" rtlCol="0">
            <a:spAutoFit/>
          </a:bodyPr>
          <a:lstStyle/>
          <a:p>
            <a:r>
              <a:rPr lang="en-US" altLang="zh-CN" b="0" dirty="0" smtClean="0">
                <a:solidFill>
                  <a:srgbClr val="FF0000"/>
                </a:solidFill>
              </a:rPr>
              <a:t>OUT1</a:t>
            </a:r>
            <a:endParaRPr lang="zh-CN" altLang="en-US" b="0" dirty="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84131"/>
                                        </p:tgtEl>
                                        <p:attrNameLst>
                                          <p:attrName>style.visibility</p:attrName>
                                        </p:attrNameLst>
                                      </p:cBhvr>
                                      <p:to>
                                        <p:strVal val="visible"/>
                                      </p:to>
                                    </p:set>
                                    <p:animEffect transition="in" filter="slide(fromBottom)">
                                      <p:cBhvr>
                                        <p:cTn id="7" dur="500"/>
                                        <p:tgtEl>
                                          <p:spTgt spid="1584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xfrm>
            <a:off x="462483" y="116632"/>
            <a:ext cx="7772400" cy="575518"/>
          </a:xfrm>
        </p:spPr>
        <p:txBody>
          <a:bodyPr/>
          <a:lstStyle/>
          <a:p>
            <a:r>
              <a:rPr lang="en-US" altLang="zh-CN" dirty="0" smtClean="0"/>
              <a:t>8.0 </a:t>
            </a:r>
            <a:r>
              <a:rPr lang="zh-CN" altLang="en-US" dirty="0" smtClean="0"/>
              <a:t>定时</a:t>
            </a:r>
            <a:r>
              <a:rPr lang="zh-CN" altLang="en-US" dirty="0"/>
              <a:t>与计数技术概述</a:t>
            </a:r>
          </a:p>
        </p:txBody>
      </p:sp>
      <p:sp>
        <p:nvSpPr>
          <p:cNvPr id="1204227" name="Rectangle 3"/>
          <p:cNvSpPr>
            <a:spLocks noGrp="1" noChangeArrowheads="1"/>
          </p:cNvSpPr>
          <p:nvPr>
            <p:ph type="body" idx="1"/>
          </p:nvPr>
        </p:nvSpPr>
        <p:spPr>
          <a:xfrm>
            <a:off x="468312" y="981075"/>
            <a:ext cx="8370887" cy="1219200"/>
          </a:xfrm>
        </p:spPr>
        <p:txBody>
          <a:bodyPr/>
          <a:lstStyle/>
          <a:p>
            <a:r>
              <a:rPr lang="zh-CN" altLang="en-US" dirty="0">
                <a:solidFill>
                  <a:srgbClr val="FF0000"/>
                </a:solidFill>
              </a:rPr>
              <a:t>4. 定时方法</a:t>
            </a:r>
          </a:p>
          <a:p>
            <a:pPr>
              <a:spcBef>
                <a:spcPct val="20000"/>
              </a:spcBef>
            </a:pPr>
            <a:r>
              <a:rPr lang="zh-CN" altLang="en-US" b="0" dirty="0">
                <a:latin typeface="幼圆" pitchFamily="49" charset="-122"/>
              </a:rPr>
              <a:t>  </a:t>
            </a:r>
            <a:r>
              <a:rPr lang="zh-CN" altLang="en-US" b="0" dirty="0" smtClean="0">
                <a:latin typeface="幼圆" pitchFamily="49" charset="-122"/>
              </a:rPr>
              <a:t>定时</a:t>
            </a:r>
            <a:r>
              <a:rPr lang="zh-CN" altLang="en-US" b="0" dirty="0">
                <a:latin typeface="幼圆" pitchFamily="49" charset="-122"/>
              </a:rPr>
              <a:t>方法通常有以下三种：</a:t>
            </a:r>
          </a:p>
        </p:txBody>
      </p:sp>
      <p:sp>
        <p:nvSpPr>
          <p:cNvPr id="1204229" name="Text Box 5"/>
          <p:cNvSpPr txBox="1">
            <a:spLocks noChangeArrowheads="1"/>
          </p:cNvSpPr>
          <p:nvPr/>
        </p:nvSpPr>
        <p:spPr bwMode="auto">
          <a:xfrm>
            <a:off x="683568" y="2204864"/>
            <a:ext cx="7848872" cy="374062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76200" cmpd="tri">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635A55"/>
                  </a:outerShdw>
                </a:effectLst>
              </a14:hiddenEffects>
            </a:ext>
          </a:extLst>
        </p:spPr>
        <p:txBody>
          <a:bodyPr/>
          <a:lstStyle>
            <a:lvl1pPr algn="l">
              <a:spcBef>
                <a:spcPct val="0"/>
              </a:spcBef>
              <a:spcAft>
                <a:spcPct val="0"/>
              </a:spcAft>
              <a:defRPr kumimoji="1" sz="2400">
                <a:solidFill>
                  <a:schemeClr val="tx1"/>
                </a:solidFill>
                <a:latin typeface="Times New Roman" pitchFamily="18" charset="0"/>
                <a:ea typeface="宋体" pitchFamily="2" charset="-122"/>
              </a:defRPr>
            </a:lvl1pPr>
            <a:lvl2pPr marL="742950" indent="-285750" algn="l">
              <a:spcBef>
                <a:spcPct val="0"/>
              </a:spcBef>
              <a:spcAft>
                <a:spcPct val="0"/>
              </a:spcAft>
              <a:defRPr kumimoji="1" sz="2400">
                <a:solidFill>
                  <a:schemeClr val="tx1"/>
                </a:solidFill>
                <a:latin typeface="Times New Roman" pitchFamily="18" charset="0"/>
                <a:ea typeface="宋体" pitchFamily="2" charset="-122"/>
              </a:defRPr>
            </a:lvl2pPr>
            <a:lvl3pPr marL="1143000" indent="-228600" algn="l">
              <a:spcBef>
                <a:spcPct val="0"/>
              </a:spcBef>
              <a:spcAft>
                <a:spcPct val="0"/>
              </a:spcAft>
              <a:defRPr kumimoji="1" sz="2400">
                <a:solidFill>
                  <a:schemeClr val="tx1"/>
                </a:solidFill>
                <a:latin typeface="Times New Roman" pitchFamily="18" charset="0"/>
                <a:ea typeface="宋体" pitchFamily="2" charset="-122"/>
              </a:defRPr>
            </a:lvl3pPr>
            <a:lvl4pPr marL="1600200" indent="-228600" algn="l">
              <a:spcBef>
                <a:spcPct val="0"/>
              </a:spcBef>
              <a:spcAft>
                <a:spcPct val="0"/>
              </a:spcAft>
              <a:defRPr kumimoji="1" sz="2400">
                <a:solidFill>
                  <a:schemeClr val="tx1"/>
                </a:solidFill>
                <a:latin typeface="Times New Roman" pitchFamily="18" charset="0"/>
                <a:ea typeface="宋体" pitchFamily="2" charset="-122"/>
              </a:defRPr>
            </a:lvl4pPr>
            <a:lvl5pPr marL="2057400" indent="-228600" algn="l">
              <a:spcBef>
                <a:spcPct val="0"/>
              </a:spcBef>
              <a:spcAft>
                <a:spcPct val="0"/>
              </a:spcAft>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00000"/>
              </a:lnSpc>
              <a:spcBef>
                <a:spcPts val="1800"/>
              </a:spcBef>
              <a:spcAft>
                <a:spcPts val="0"/>
              </a:spcAft>
            </a:pPr>
            <a:r>
              <a:rPr kumimoji="0" lang="zh-CN" altLang="en-US" b="0" dirty="0">
                <a:solidFill>
                  <a:srgbClr val="0000CC"/>
                </a:solidFill>
                <a:latin typeface="幼圆" pitchFamily="49" charset="-122"/>
                <a:ea typeface="幼圆" pitchFamily="49" charset="-122"/>
              </a:rPr>
              <a:t>（</a:t>
            </a:r>
            <a:r>
              <a:rPr kumimoji="0" lang="zh-CN" altLang="en-US" b="0" dirty="0">
                <a:solidFill>
                  <a:srgbClr val="0000CC"/>
                </a:solidFill>
                <a:latin typeface="Arial" pitchFamily="34" charset="0"/>
                <a:ea typeface="幼圆" pitchFamily="49" charset="-122"/>
                <a:cs typeface="Arial" pitchFamily="34" charset="0"/>
              </a:rPr>
              <a:t>1） </a:t>
            </a:r>
            <a:r>
              <a:rPr kumimoji="0" lang="zh-CN" altLang="en-US" b="0" dirty="0" smtClean="0">
                <a:solidFill>
                  <a:srgbClr val="0000CC"/>
                </a:solidFill>
                <a:latin typeface="Arial" pitchFamily="34" charset="0"/>
                <a:ea typeface="幼圆" pitchFamily="49" charset="-122"/>
                <a:cs typeface="Arial" pitchFamily="34" charset="0"/>
              </a:rPr>
              <a:t>软件</a:t>
            </a:r>
            <a:r>
              <a:rPr kumimoji="0" lang="zh-CN" altLang="en-US" b="0" dirty="0">
                <a:solidFill>
                  <a:srgbClr val="0000CC"/>
                </a:solidFill>
                <a:latin typeface="Arial" pitchFamily="34" charset="0"/>
                <a:ea typeface="幼圆" pitchFamily="49" charset="-122"/>
                <a:cs typeface="Arial" pitchFamily="34" charset="0"/>
              </a:rPr>
              <a:t>定时</a:t>
            </a:r>
            <a:endParaRPr kumimoji="0" lang="en-US" altLang="zh-CN" b="0" dirty="0">
              <a:solidFill>
                <a:srgbClr val="0000CC"/>
              </a:solidFill>
              <a:latin typeface="Arial" pitchFamily="34" charset="0"/>
              <a:ea typeface="幼圆" pitchFamily="49" charset="-122"/>
              <a:cs typeface="Arial" pitchFamily="34" charset="0"/>
            </a:endParaRPr>
          </a:p>
          <a:p>
            <a:pPr algn="just">
              <a:lnSpc>
                <a:spcPct val="100000"/>
              </a:lnSpc>
              <a:spcBef>
                <a:spcPts val="1800"/>
              </a:spcBef>
              <a:spcAft>
                <a:spcPts val="0"/>
              </a:spcAft>
            </a:pPr>
            <a:r>
              <a:rPr kumimoji="0" lang="zh-CN" altLang="en-US" b="0" dirty="0">
                <a:solidFill>
                  <a:srgbClr val="0000CC"/>
                </a:solidFill>
                <a:latin typeface="Arial" pitchFamily="34" charset="0"/>
                <a:ea typeface="幼圆" pitchFamily="49" charset="-122"/>
                <a:cs typeface="Arial" pitchFamily="34" charset="0"/>
              </a:rPr>
              <a:t>（2） 不可编程的硬件定时</a:t>
            </a:r>
          </a:p>
          <a:p>
            <a:pPr algn="just">
              <a:lnSpc>
                <a:spcPct val="100000"/>
              </a:lnSpc>
              <a:spcBef>
                <a:spcPts val="1800"/>
              </a:spcBef>
              <a:spcAft>
                <a:spcPts val="0"/>
              </a:spcAft>
            </a:pPr>
            <a:r>
              <a:rPr kumimoji="0" lang="zh-CN" altLang="en-US" b="0" dirty="0">
                <a:solidFill>
                  <a:srgbClr val="0000CC"/>
                </a:solidFill>
                <a:latin typeface="Arial" pitchFamily="34" charset="0"/>
                <a:ea typeface="幼圆" pitchFamily="49" charset="-122"/>
                <a:cs typeface="Arial" pitchFamily="34" charset="0"/>
              </a:rPr>
              <a:t>（3） 可编程的硬件</a:t>
            </a:r>
            <a:r>
              <a:rPr kumimoji="0" lang="zh-CN" altLang="en-US" b="0" dirty="0" smtClean="0">
                <a:solidFill>
                  <a:srgbClr val="0000CC"/>
                </a:solidFill>
                <a:latin typeface="Arial" pitchFamily="34" charset="0"/>
                <a:ea typeface="幼圆" pitchFamily="49" charset="-122"/>
                <a:cs typeface="Arial" pitchFamily="34" charset="0"/>
              </a:rPr>
              <a:t>定时</a:t>
            </a:r>
            <a:endParaRPr kumimoji="0" lang="zh-CN" altLang="en-US" b="0" dirty="0">
              <a:solidFill>
                <a:srgbClr val="0000CC"/>
              </a:solidFill>
              <a:latin typeface="Arial" pitchFamily="34" charset="0"/>
              <a:ea typeface="幼圆" pitchFamily="49" charset="-122"/>
              <a:cs typeface="Arial" pitchFamily="34" charset="0"/>
            </a:endParaRPr>
          </a:p>
        </p:txBody>
      </p:sp>
    </p:spTree>
    <p:extLst>
      <p:ext uri="{BB962C8B-B14F-4D97-AF65-F5344CB8AC3E}">
        <p14:creationId xmlns:p14="http://schemas.microsoft.com/office/powerpoint/2010/main" val="385503378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04229"/>
                                        </p:tgtEl>
                                        <p:attrNameLst>
                                          <p:attrName>style.visibility</p:attrName>
                                        </p:attrNameLst>
                                      </p:cBhvr>
                                      <p:to>
                                        <p:strVal val="visible"/>
                                      </p:to>
                                    </p:set>
                                    <p:anim calcmode="lin" valueType="num">
                                      <p:cBhvr>
                                        <p:cTn id="7" dur="500" fill="hold"/>
                                        <p:tgtEl>
                                          <p:spTgt spid="1204229"/>
                                        </p:tgtEl>
                                        <p:attrNameLst>
                                          <p:attrName>ppt_w</p:attrName>
                                        </p:attrNameLst>
                                      </p:cBhvr>
                                      <p:tavLst>
                                        <p:tav tm="0">
                                          <p:val>
                                            <p:fltVal val="0"/>
                                          </p:val>
                                        </p:tav>
                                        <p:tav tm="100000">
                                          <p:val>
                                            <p:strVal val="#ppt_w"/>
                                          </p:val>
                                        </p:tav>
                                      </p:tavLst>
                                    </p:anim>
                                    <p:anim calcmode="lin" valueType="num">
                                      <p:cBhvr>
                                        <p:cTn id="8" dur="500" fill="hold"/>
                                        <p:tgtEl>
                                          <p:spTgt spid="12042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body" idx="1"/>
          </p:nvPr>
        </p:nvSpPr>
        <p:spPr>
          <a:xfrm>
            <a:off x="539750" y="1052513"/>
            <a:ext cx="8077200" cy="4648200"/>
          </a:xfrm>
          <a:ln w="76200" cmpd="tri">
            <a:noFill/>
            <a:miter lim="800000"/>
            <a:headEnd/>
            <a:tailEnd/>
          </a:ln>
        </p:spPr>
        <p:txBody>
          <a:bodyPr/>
          <a:lstStyle/>
          <a:p>
            <a:pPr marL="533400" indent="-533400" algn="just">
              <a:lnSpc>
                <a:spcPct val="120000"/>
              </a:lnSpc>
              <a:spcBef>
                <a:spcPts val="600"/>
              </a:spcBef>
            </a:pPr>
            <a:r>
              <a:rPr lang="en-US" altLang="zh-CN" b="0" dirty="0">
                <a:solidFill>
                  <a:srgbClr val="0000FF"/>
                </a:solidFill>
              </a:rPr>
              <a:t>PWM：</a:t>
            </a:r>
          </a:p>
          <a:p>
            <a:pPr marL="533400" indent="-533400" algn="just">
              <a:lnSpc>
                <a:spcPct val="120000"/>
              </a:lnSpc>
              <a:spcBef>
                <a:spcPts val="600"/>
              </a:spcBef>
            </a:pPr>
            <a:r>
              <a:rPr lang="en-US" altLang="zh-CN" b="0" dirty="0">
                <a:solidFill>
                  <a:schemeClr val="hlink"/>
                </a:solidFill>
              </a:rPr>
              <a:t>MOV	DX，0243H	；8254</a:t>
            </a:r>
            <a:r>
              <a:rPr lang="zh-CN" altLang="en-US" b="0" dirty="0">
                <a:solidFill>
                  <a:schemeClr val="hlink"/>
                </a:solidFill>
              </a:rPr>
              <a:t>控制口地址送</a:t>
            </a:r>
            <a:r>
              <a:rPr lang="en-US" altLang="zh-CN" b="0" dirty="0">
                <a:solidFill>
                  <a:schemeClr val="hlink"/>
                </a:solidFill>
              </a:rPr>
              <a:t>DX</a:t>
            </a:r>
          </a:p>
          <a:p>
            <a:pPr marL="533400" indent="-533400" algn="just">
              <a:lnSpc>
                <a:spcPct val="120000"/>
              </a:lnSpc>
              <a:spcBef>
                <a:spcPts val="600"/>
              </a:spcBef>
            </a:pPr>
            <a:r>
              <a:rPr lang="en-US" altLang="zh-CN" b="0" dirty="0">
                <a:solidFill>
                  <a:schemeClr val="hlink"/>
                </a:solidFill>
              </a:rPr>
              <a:t>MOV	AL，34H	；</a:t>
            </a:r>
            <a:r>
              <a:rPr lang="zh-CN" altLang="en-US" b="0" dirty="0">
                <a:solidFill>
                  <a:schemeClr val="hlink"/>
                </a:solidFill>
              </a:rPr>
              <a:t>计数器0，方式2，写16位，二进制</a:t>
            </a:r>
          </a:p>
          <a:p>
            <a:pPr marL="533400" indent="-533400" algn="just">
              <a:lnSpc>
                <a:spcPct val="120000"/>
              </a:lnSpc>
              <a:spcBef>
                <a:spcPts val="600"/>
              </a:spcBef>
            </a:pPr>
            <a:r>
              <a:rPr lang="en-US" altLang="zh-CN" b="0" dirty="0">
                <a:solidFill>
                  <a:schemeClr val="hlink"/>
                </a:solidFill>
              </a:rPr>
              <a:t>OUT	DX，AL	；</a:t>
            </a:r>
            <a:r>
              <a:rPr lang="zh-CN" altLang="en-US" b="0" dirty="0">
                <a:solidFill>
                  <a:schemeClr val="hlink"/>
                </a:solidFill>
              </a:rPr>
              <a:t>控制字写入计数器0控制寄存器</a:t>
            </a:r>
          </a:p>
          <a:p>
            <a:pPr marL="533400" indent="-533400" algn="just">
              <a:lnSpc>
                <a:spcPct val="120000"/>
              </a:lnSpc>
              <a:spcBef>
                <a:spcPts val="600"/>
              </a:spcBef>
            </a:pPr>
            <a:r>
              <a:rPr lang="en-US" altLang="zh-CN" b="0" dirty="0">
                <a:solidFill>
                  <a:srgbClr val="0000CC"/>
                </a:solidFill>
              </a:rPr>
              <a:t>MOV   DX,0240H</a:t>
            </a:r>
          </a:p>
          <a:p>
            <a:pPr marL="533400" indent="-533400" algn="just">
              <a:lnSpc>
                <a:spcPct val="120000"/>
              </a:lnSpc>
              <a:spcBef>
                <a:spcPts val="600"/>
              </a:spcBef>
            </a:pPr>
            <a:r>
              <a:rPr lang="en-US" altLang="zh-CN" b="0" dirty="0">
                <a:solidFill>
                  <a:srgbClr val="0000CC"/>
                </a:solidFill>
              </a:rPr>
              <a:t>MOV   AX,10000</a:t>
            </a:r>
          </a:p>
          <a:p>
            <a:pPr marL="533400" indent="-533400" algn="just">
              <a:lnSpc>
                <a:spcPct val="120000"/>
              </a:lnSpc>
              <a:spcBef>
                <a:spcPts val="600"/>
              </a:spcBef>
            </a:pPr>
            <a:r>
              <a:rPr lang="en-US" altLang="zh-CN" b="0" dirty="0">
                <a:solidFill>
                  <a:srgbClr val="0000CC"/>
                </a:solidFill>
              </a:rPr>
              <a:t>OUT 	DX，AL	；</a:t>
            </a:r>
            <a:r>
              <a:rPr lang="zh-CN" altLang="en-US" b="0" dirty="0">
                <a:solidFill>
                  <a:srgbClr val="0000CC"/>
                </a:solidFill>
              </a:rPr>
              <a:t>写入初值低8位</a:t>
            </a:r>
          </a:p>
          <a:p>
            <a:pPr marL="533400" indent="-533400" algn="just">
              <a:lnSpc>
                <a:spcPct val="120000"/>
              </a:lnSpc>
              <a:spcBef>
                <a:spcPts val="600"/>
              </a:spcBef>
            </a:pPr>
            <a:r>
              <a:rPr lang="en-US" altLang="zh-CN" b="0" dirty="0">
                <a:solidFill>
                  <a:srgbClr val="0000CC"/>
                </a:solidFill>
              </a:rPr>
              <a:t>MOV	AL，AH	；</a:t>
            </a:r>
            <a:r>
              <a:rPr lang="zh-CN" altLang="en-US" b="0" dirty="0">
                <a:solidFill>
                  <a:srgbClr val="0000CC"/>
                </a:solidFill>
              </a:rPr>
              <a:t>计数器0的计数初值高8位</a:t>
            </a:r>
          </a:p>
          <a:p>
            <a:pPr marL="533400" indent="-533400" algn="just">
              <a:lnSpc>
                <a:spcPct val="120000"/>
              </a:lnSpc>
              <a:spcBef>
                <a:spcPts val="600"/>
              </a:spcBef>
            </a:pPr>
            <a:r>
              <a:rPr lang="en-US" altLang="zh-CN" b="0" dirty="0">
                <a:solidFill>
                  <a:srgbClr val="0000CC"/>
                </a:solidFill>
              </a:rPr>
              <a:t>MOV	DX，AL	；</a:t>
            </a:r>
            <a:r>
              <a:rPr lang="zh-CN" altLang="en-US" b="0" dirty="0">
                <a:solidFill>
                  <a:srgbClr val="0000CC"/>
                </a:solidFill>
              </a:rPr>
              <a:t>写入初值高8位</a:t>
            </a:r>
          </a:p>
        </p:txBody>
      </p:sp>
    </p:spTree>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p:cNvSpPr>
            <a:spLocks noGrp="1" noChangeArrowheads="1"/>
          </p:cNvSpPr>
          <p:nvPr>
            <p:ph type="body" idx="1"/>
          </p:nvPr>
        </p:nvSpPr>
        <p:spPr>
          <a:xfrm>
            <a:off x="533400" y="1196974"/>
            <a:ext cx="8077200" cy="4392265"/>
          </a:xfrm>
          <a:ln w="76200" cmpd="tri">
            <a:noFill/>
            <a:miter lim="800000"/>
            <a:headEnd/>
            <a:tailEnd/>
          </a:ln>
        </p:spPr>
        <p:txBody>
          <a:bodyPr/>
          <a:lstStyle/>
          <a:p>
            <a:pPr marL="533400" indent="-533400" algn="just">
              <a:spcBef>
                <a:spcPts val="600"/>
              </a:spcBef>
            </a:pPr>
            <a:r>
              <a:rPr lang="en-US" altLang="zh-CN" b="0" dirty="0">
                <a:solidFill>
                  <a:schemeClr val="hlink"/>
                </a:solidFill>
              </a:rPr>
              <a:t>MOV	DX，0243H	；8254</a:t>
            </a:r>
            <a:r>
              <a:rPr lang="zh-CN" altLang="en-US" b="0" dirty="0">
                <a:solidFill>
                  <a:schemeClr val="hlink"/>
                </a:solidFill>
              </a:rPr>
              <a:t>控制口地址送</a:t>
            </a:r>
            <a:r>
              <a:rPr lang="en-US" altLang="zh-CN" b="0" dirty="0">
                <a:solidFill>
                  <a:schemeClr val="hlink"/>
                </a:solidFill>
              </a:rPr>
              <a:t>DX</a:t>
            </a:r>
          </a:p>
          <a:p>
            <a:pPr marL="533400" indent="-533400" algn="just">
              <a:spcBef>
                <a:spcPts val="600"/>
              </a:spcBef>
            </a:pPr>
            <a:r>
              <a:rPr lang="en-US" altLang="zh-CN" b="0" dirty="0">
                <a:solidFill>
                  <a:schemeClr val="hlink"/>
                </a:solidFill>
              </a:rPr>
              <a:t>MOV	AL，72H	；</a:t>
            </a:r>
            <a:r>
              <a:rPr lang="zh-CN" altLang="en-US" b="0" dirty="0">
                <a:solidFill>
                  <a:schemeClr val="hlink"/>
                </a:solidFill>
              </a:rPr>
              <a:t>计数器1，方式1，写16位，二进制</a:t>
            </a:r>
          </a:p>
          <a:p>
            <a:pPr marL="533400" indent="-533400" algn="just">
              <a:spcBef>
                <a:spcPts val="600"/>
              </a:spcBef>
            </a:pPr>
            <a:r>
              <a:rPr lang="en-US" altLang="zh-CN" b="0" dirty="0">
                <a:solidFill>
                  <a:schemeClr val="hlink"/>
                </a:solidFill>
              </a:rPr>
              <a:t>OUT	DX，AL	；</a:t>
            </a:r>
            <a:r>
              <a:rPr lang="zh-CN" altLang="en-US" b="0" dirty="0">
                <a:solidFill>
                  <a:schemeClr val="hlink"/>
                </a:solidFill>
              </a:rPr>
              <a:t>控制字写入计数器0控制寄存器</a:t>
            </a:r>
          </a:p>
          <a:p>
            <a:pPr marL="533400" indent="-533400" algn="just">
              <a:spcBef>
                <a:spcPts val="600"/>
              </a:spcBef>
            </a:pPr>
            <a:r>
              <a:rPr lang="en-US" altLang="zh-CN" b="0" dirty="0"/>
              <a:t>MOV	DX，0241H	；8254</a:t>
            </a:r>
            <a:r>
              <a:rPr lang="zh-CN" altLang="en-US" b="0" dirty="0"/>
              <a:t>计数器1口地址送</a:t>
            </a:r>
            <a:r>
              <a:rPr lang="en-US" altLang="zh-CN" b="0" dirty="0"/>
              <a:t>DX</a:t>
            </a:r>
          </a:p>
          <a:p>
            <a:pPr marL="533400" indent="-533400" algn="just">
              <a:spcBef>
                <a:spcPts val="600"/>
              </a:spcBef>
            </a:pPr>
            <a:r>
              <a:rPr lang="en-US" altLang="zh-CN" b="0" dirty="0"/>
              <a:t>MOV	AX，</a:t>
            </a:r>
            <a:r>
              <a:rPr lang="en-US" altLang="zh-CN" b="0" dirty="0">
                <a:solidFill>
                  <a:srgbClr val="FF0000"/>
                </a:solidFill>
              </a:rPr>
              <a:t>N</a:t>
            </a:r>
            <a:r>
              <a:rPr lang="en-US" altLang="zh-CN" b="0" dirty="0"/>
              <a:t>	；</a:t>
            </a:r>
            <a:r>
              <a:rPr lang="zh-CN" altLang="en-US" b="0" dirty="0"/>
              <a:t>计数器1的计数初值</a:t>
            </a:r>
          </a:p>
          <a:p>
            <a:pPr marL="533400" indent="-533400" algn="just">
              <a:spcBef>
                <a:spcPts val="600"/>
              </a:spcBef>
            </a:pPr>
            <a:r>
              <a:rPr lang="en-US" altLang="zh-CN" b="0" dirty="0"/>
              <a:t>MOV	DX，AL	；</a:t>
            </a:r>
            <a:r>
              <a:rPr lang="zh-CN" altLang="en-US" b="0" dirty="0"/>
              <a:t>写入初值低8位</a:t>
            </a:r>
          </a:p>
          <a:p>
            <a:pPr marL="533400" indent="-533400" algn="just">
              <a:spcBef>
                <a:spcPts val="600"/>
              </a:spcBef>
            </a:pPr>
            <a:r>
              <a:rPr lang="en-US" altLang="zh-CN" b="0" dirty="0"/>
              <a:t>MOV	AL，AH	；</a:t>
            </a:r>
            <a:r>
              <a:rPr lang="zh-CN" altLang="en-US" b="0" dirty="0"/>
              <a:t>计数器1的计数初值高8位</a:t>
            </a:r>
          </a:p>
          <a:p>
            <a:pPr marL="533400" indent="-533400" algn="just">
              <a:spcBef>
                <a:spcPts val="600"/>
              </a:spcBef>
            </a:pPr>
            <a:r>
              <a:rPr lang="en-US" altLang="zh-CN" b="0" dirty="0"/>
              <a:t>MOV	DX，AL	；</a:t>
            </a:r>
            <a:r>
              <a:rPr lang="zh-CN" altLang="en-US" b="0" dirty="0"/>
              <a:t>写入初值高8位</a:t>
            </a:r>
          </a:p>
        </p:txBody>
      </p:sp>
    </p:spTree>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3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116" y="1264342"/>
            <a:ext cx="3815308" cy="381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28642" y="5236516"/>
            <a:ext cx="2304256" cy="424732"/>
          </a:xfrm>
          <a:prstGeom prst="rect">
            <a:avLst/>
          </a:prstGeom>
          <a:noFill/>
        </p:spPr>
        <p:txBody>
          <a:bodyPr wrap="square" rtlCol="0">
            <a:spAutoFit/>
          </a:bodyPr>
          <a:lstStyle/>
          <a:p>
            <a:r>
              <a:rPr lang="en-US" altLang="zh-CN" dirty="0" smtClean="0">
                <a:solidFill>
                  <a:srgbClr val="0000CC"/>
                </a:solidFill>
              </a:rPr>
              <a:t>N=7000</a:t>
            </a:r>
            <a:endParaRPr lang="zh-CN" altLang="en-US" dirty="0">
              <a:solidFill>
                <a:srgbClr val="0000CC"/>
              </a:solidFill>
            </a:endParaRPr>
          </a:p>
        </p:txBody>
      </p:sp>
      <p:pic>
        <p:nvPicPr>
          <p:cNvPr id="1703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80" y="1264342"/>
            <a:ext cx="38195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06314" y="5236516"/>
            <a:ext cx="2304256" cy="424732"/>
          </a:xfrm>
          <a:prstGeom prst="rect">
            <a:avLst/>
          </a:prstGeom>
          <a:noFill/>
        </p:spPr>
        <p:txBody>
          <a:bodyPr wrap="square" rtlCol="0">
            <a:spAutoFit/>
          </a:bodyPr>
          <a:lstStyle/>
          <a:p>
            <a:r>
              <a:rPr lang="en-US" altLang="zh-CN" dirty="0" smtClean="0">
                <a:solidFill>
                  <a:srgbClr val="0000CC"/>
                </a:solidFill>
              </a:rPr>
              <a:t>N=3000</a:t>
            </a:r>
            <a:endParaRPr lang="zh-CN" altLang="en-US" dirty="0">
              <a:solidFill>
                <a:srgbClr val="0000CC"/>
              </a:solidFill>
            </a:endParaRPr>
          </a:p>
        </p:txBody>
      </p:sp>
      <p:sp>
        <p:nvSpPr>
          <p:cNvPr id="7" name="Text Box 1043"/>
          <p:cNvSpPr txBox="1">
            <a:spLocks noChangeArrowheads="1"/>
          </p:cNvSpPr>
          <p:nvPr/>
        </p:nvSpPr>
        <p:spPr bwMode="auto">
          <a:xfrm>
            <a:off x="467544" y="188913"/>
            <a:ext cx="283763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a:spcBef>
                <a:spcPct val="0"/>
              </a:spcBef>
              <a:spcAft>
                <a:spcPct val="0"/>
              </a:spcAft>
              <a:defRPr sz="2800" b="0">
                <a:solidFill>
                  <a:srgbClr val="003399"/>
                </a:solidFill>
                <a:latin typeface="Arial" pitchFamily="34" charset="0"/>
                <a:ea typeface="幼圆" pitchFamily="49" charset="-122"/>
                <a:cs typeface="Arial" pitchFamily="34" charset="0"/>
              </a:defRPr>
            </a:lvl1pPr>
          </a:lstStyle>
          <a:p>
            <a:r>
              <a:rPr lang="en-US" altLang="zh-CN" dirty="0" smtClean="0"/>
              <a:t>Proteus</a:t>
            </a:r>
            <a:r>
              <a:rPr lang="zh-CN" altLang="en-US" dirty="0" smtClean="0"/>
              <a:t>仿真结果</a:t>
            </a:r>
            <a:endParaRPr lang="en-US" altLang="zh-CN" dirty="0"/>
          </a:p>
        </p:txBody>
      </p:sp>
    </p:spTree>
    <p:extLst>
      <p:ext uri="{BB962C8B-B14F-4D97-AF65-F5344CB8AC3E}">
        <p14:creationId xmlns:p14="http://schemas.microsoft.com/office/powerpoint/2010/main" val="3660313480"/>
      </p:ext>
    </p:extLst>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285" name="Picture 5" descr="U_203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1" y="3645024"/>
            <a:ext cx="3378721" cy="2534041"/>
          </a:xfrm>
          <a:prstGeom prst="rect">
            <a:avLst/>
          </a:prstGeom>
          <a:noFill/>
          <a:extLst>
            <a:ext uri="{909E8E84-426E-40DD-AFC4-6F175D3DCCD1}">
              <a14:hiddenFill xmlns:a14="http://schemas.microsoft.com/office/drawing/2010/main">
                <a:solidFill>
                  <a:srgbClr val="FFFFFF"/>
                </a:solidFill>
              </a14:hiddenFill>
            </a:ext>
          </a:extLst>
        </p:spPr>
      </p:pic>
      <p:sp>
        <p:nvSpPr>
          <p:cNvPr id="1590274" name="Rectangle 1026"/>
          <p:cNvSpPr>
            <a:spLocks noGrp="1" noChangeArrowheads="1"/>
          </p:cNvSpPr>
          <p:nvPr>
            <p:ph type="body" idx="1"/>
          </p:nvPr>
        </p:nvSpPr>
        <p:spPr>
          <a:xfrm>
            <a:off x="467544" y="836712"/>
            <a:ext cx="8458200" cy="2743200"/>
          </a:xfrm>
          <a:solidFill>
            <a:schemeClr val="bg1"/>
          </a:solidFill>
          <a:ln w="57150" cmpd="thinThick">
            <a:noFill/>
            <a:miter lim="800000"/>
            <a:headEnd/>
            <a:tailEnd/>
          </a:ln>
          <a:extLs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pPr algn="just"/>
            <a:r>
              <a:rPr lang="zh-CN" altLang="en-US" sz="2500" dirty="0" smtClean="0">
                <a:solidFill>
                  <a:srgbClr val="0000CC"/>
                </a:solidFill>
              </a:rPr>
              <a:t>例</a:t>
            </a:r>
            <a:r>
              <a:rPr lang="en-US" altLang="zh-CN" sz="2500" dirty="0" smtClean="0">
                <a:solidFill>
                  <a:srgbClr val="0000CC"/>
                </a:solidFill>
              </a:rPr>
              <a:t>8</a:t>
            </a:r>
            <a:r>
              <a:rPr lang="zh-CN" altLang="en-US" sz="2500" dirty="0" smtClean="0">
                <a:solidFill>
                  <a:srgbClr val="0000CC"/>
                </a:solidFill>
              </a:rPr>
              <a:t>  </a:t>
            </a:r>
            <a:r>
              <a:rPr lang="zh-CN" altLang="en-US" sz="2500" dirty="0">
                <a:solidFill>
                  <a:srgbClr val="0000CC"/>
                </a:solidFill>
              </a:rPr>
              <a:t>电机转速测量</a:t>
            </a:r>
          </a:p>
          <a:p>
            <a:pPr algn="just">
              <a:lnSpc>
                <a:spcPct val="120000"/>
              </a:lnSpc>
              <a:spcBef>
                <a:spcPts val="0"/>
              </a:spcBef>
            </a:pPr>
            <a:r>
              <a:rPr lang="zh-CN" altLang="en-US" b="0" dirty="0"/>
              <a:t>为了测量电机的转速，可以在电机轴安装一个转盘，上面有8个均匀分布的小孔。转盘一侧是发光源，另一侧是光电转换电路。转盘上的小孔转到发光源位置时，光透过小孔使光电二极管导通，产生一个正脉冲。纪录单位时间内脉冲的个数，可以得到电机的转速。</a:t>
            </a:r>
          </a:p>
        </p:txBody>
      </p:sp>
      <p:sp>
        <p:nvSpPr>
          <p:cNvPr id="1590275" name="Text Box 1027"/>
          <p:cNvSpPr txBox="1">
            <a:spLocks noChangeArrowheads="1"/>
          </p:cNvSpPr>
          <p:nvPr/>
        </p:nvSpPr>
        <p:spPr bwMode="auto">
          <a:xfrm>
            <a:off x="467543" y="173038"/>
            <a:ext cx="4679131"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accent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a:spcBef>
                <a:spcPct val="0"/>
              </a:spcBef>
              <a:spcAft>
                <a:spcPct val="0"/>
              </a:spcAft>
              <a:defRPr sz="2800" b="0">
                <a:solidFill>
                  <a:srgbClr val="003399"/>
                </a:solidFill>
                <a:latin typeface="Arial" pitchFamily="34" charset="0"/>
                <a:ea typeface="幼圆" pitchFamily="49" charset="-122"/>
                <a:cs typeface="Arial" pitchFamily="34" charset="0"/>
              </a:defRPr>
            </a:lvl1pPr>
          </a:lstStyle>
          <a:p>
            <a:r>
              <a:rPr lang="en-US" altLang="zh-CN" dirty="0" smtClean="0"/>
              <a:t>8.2.2</a:t>
            </a:r>
            <a:r>
              <a:rPr lang="zh-CN" altLang="en-US" dirty="0" smtClean="0"/>
              <a:t>  </a:t>
            </a:r>
            <a:r>
              <a:rPr lang="zh-CN" altLang="en-US" dirty="0"/>
              <a:t>其它应用举例</a:t>
            </a:r>
            <a:endParaRPr lang="en-US" altLang="zh-CN" dirty="0"/>
          </a:p>
        </p:txBody>
      </p:sp>
      <p:grpSp>
        <p:nvGrpSpPr>
          <p:cNvPr id="1590299" name="Group 1051"/>
          <p:cNvGrpSpPr>
            <a:grpSpLocks/>
          </p:cNvGrpSpPr>
          <p:nvPr/>
        </p:nvGrpSpPr>
        <p:grpSpPr bwMode="auto">
          <a:xfrm>
            <a:off x="4860032" y="3870772"/>
            <a:ext cx="3313113" cy="1944687"/>
            <a:chOff x="612" y="2523"/>
            <a:chExt cx="2087" cy="1225"/>
          </a:xfrm>
        </p:grpSpPr>
        <p:sp>
          <p:nvSpPr>
            <p:cNvPr id="1590277" name="Oval 1029"/>
            <p:cNvSpPr>
              <a:spLocks noChangeArrowheads="1"/>
            </p:cNvSpPr>
            <p:nvPr/>
          </p:nvSpPr>
          <p:spPr bwMode="auto">
            <a:xfrm>
              <a:off x="1429" y="2750"/>
              <a:ext cx="362" cy="998"/>
            </a:xfrm>
            <a:prstGeom prst="ellipse">
              <a:avLst/>
            </a:prstGeom>
            <a:solidFill>
              <a:schemeClr val="accent1"/>
            </a:solidFill>
            <a:ln w="38100">
              <a:solidFill>
                <a:schemeClr val="hlink"/>
              </a:solidFill>
              <a:round/>
              <a:headEnd/>
              <a:tailEnd/>
            </a:ln>
            <a:effectLst/>
            <a:extLs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590278" name="Line 1030"/>
            <p:cNvSpPr>
              <a:spLocks noChangeShapeType="1"/>
            </p:cNvSpPr>
            <p:nvPr/>
          </p:nvSpPr>
          <p:spPr bwMode="auto">
            <a:xfrm>
              <a:off x="839" y="3249"/>
              <a:ext cx="59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79" name="Line 1031"/>
            <p:cNvSpPr>
              <a:spLocks noChangeShapeType="1"/>
            </p:cNvSpPr>
            <p:nvPr/>
          </p:nvSpPr>
          <p:spPr bwMode="auto">
            <a:xfrm>
              <a:off x="1655" y="3249"/>
              <a:ext cx="104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80" name="Oval 1032"/>
            <p:cNvSpPr>
              <a:spLocks noChangeArrowheads="1"/>
            </p:cNvSpPr>
            <p:nvPr/>
          </p:nvSpPr>
          <p:spPr bwMode="auto">
            <a:xfrm>
              <a:off x="1565" y="2840"/>
              <a:ext cx="90" cy="91"/>
            </a:xfrm>
            <a:prstGeom prst="ellipse">
              <a:avLst/>
            </a:prstGeom>
            <a:solidFill>
              <a:schemeClr val="bg1"/>
            </a:solidFill>
            <a:ln w="12700">
              <a:solidFill>
                <a:schemeClr val="hlink"/>
              </a:solidFill>
              <a:round/>
              <a:headEnd/>
              <a:tailEnd/>
            </a:ln>
            <a:effectLst/>
            <a:extLst>
              <a:ext uri="{AF507438-7753-43E0-B8FC-AC1667EBCBE1}">
                <a14:hiddenEffects xmlns:a14="http://schemas.microsoft.com/office/drawing/2010/main">
                  <a:effectLst>
                    <a:outerShdw dist="45791" dir="3378596" algn="ctr" rotWithShape="0">
                      <a:schemeClr val="tx1"/>
                    </a:outerShdw>
                  </a:effectLst>
                </a14:hiddenEffects>
              </a:ext>
            </a:extLst>
          </p:spPr>
          <p:txBody>
            <a:bodyPr anchor="ctr">
              <a:spAutoFit/>
            </a:bodyPr>
            <a:lstStyle/>
            <a:p>
              <a:endParaRPr lang="zh-CN" altLang="en-US"/>
            </a:p>
          </p:txBody>
        </p:sp>
        <p:sp>
          <p:nvSpPr>
            <p:cNvPr id="1590281" name="Oval 1033"/>
            <p:cNvSpPr>
              <a:spLocks noChangeArrowheads="1"/>
            </p:cNvSpPr>
            <p:nvPr/>
          </p:nvSpPr>
          <p:spPr bwMode="auto">
            <a:xfrm>
              <a:off x="1655" y="3022"/>
              <a:ext cx="90" cy="91"/>
            </a:xfrm>
            <a:prstGeom prst="ellipse">
              <a:avLst/>
            </a:prstGeom>
            <a:solidFill>
              <a:schemeClr val="bg1"/>
            </a:solidFill>
            <a:ln w="12700">
              <a:solidFill>
                <a:schemeClr val="hlink"/>
              </a:solidFill>
              <a:round/>
              <a:headEnd/>
              <a:tailEnd/>
            </a:ln>
            <a:effectLst/>
            <a:extLst>
              <a:ext uri="{AF507438-7753-43E0-B8FC-AC1667EBCBE1}">
                <a14:hiddenEffects xmlns:a14="http://schemas.microsoft.com/office/drawing/2010/main">
                  <a:effectLst>
                    <a:outerShdw dist="45791" dir="3378596" algn="ctr" rotWithShape="0">
                      <a:schemeClr val="tx1"/>
                    </a:outerShdw>
                  </a:effectLst>
                </a14:hiddenEffects>
              </a:ext>
            </a:extLst>
          </p:spPr>
          <p:txBody>
            <a:bodyPr anchor="ctr">
              <a:spAutoFit/>
            </a:bodyPr>
            <a:lstStyle/>
            <a:p>
              <a:endParaRPr lang="zh-CN" altLang="en-US"/>
            </a:p>
          </p:txBody>
        </p:sp>
        <p:sp>
          <p:nvSpPr>
            <p:cNvPr id="1590282" name="Oval 1034"/>
            <p:cNvSpPr>
              <a:spLocks noChangeArrowheads="1"/>
            </p:cNvSpPr>
            <p:nvPr/>
          </p:nvSpPr>
          <p:spPr bwMode="auto">
            <a:xfrm>
              <a:off x="1475" y="3112"/>
              <a:ext cx="90" cy="91"/>
            </a:xfrm>
            <a:prstGeom prst="ellipse">
              <a:avLst/>
            </a:prstGeom>
            <a:solidFill>
              <a:schemeClr val="bg1"/>
            </a:solidFill>
            <a:ln w="12700">
              <a:solidFill>
                <a:schemeClr val="hlink"/>
              </a:solidFill>
              <a:round/>
              <a:headEnd/>
              <a:tailEnd/>
            </a:ln>
            <a:effectLst/>
            <a:extLst>
              <a:ext uri="{AF507438-7753-43E0-B8FC-AC1667EBCBE1}">
                <a14:hiddenEffects xmlns:a14="http://schemas.microsoft.com/office/drawing/2010/main">
                  <a:effectLst>
                    <a:outerShdw dist="45791" dir="3378596" algn="ctr" rotWithShape="0">
                      <a:schemeClr val="tx1"/>
                    </a:outerShdw>
                  </a:effectLst>
                </a14:hiddenEffects>
              </a:ext>
            </a:extLst>
          </p:spPr>
          <p:txBody>
            <a:bodyPr anchor="ctr">
              <a:spAutoFit/>
            </a:bodyPr>
            <a:lstStyle/>
            <a:p>
              <a:endParaRPr lang="zh-CN" altLang="en-US"/>
            </a:p>
          </p:txBody>
        </p:sp>
        <p:sp>
          <p:nvSpPr>
            <p:cNvPr id="1590283" name="Oval 1035"/>
            <p:cNvSpPr>
              <a:spLocks noChangeArrowheads="1"/>
            </p:cNvSpPr>
            <p:nvPr/>
          </p:nvSpPr>
          <p:spPr bwMode="auto">
            <a:xfrm>
              <a:off x="1655" y="3294"/>
              <a:ext cx="90" cy="91"/>
            </a:xfrm>
            <a:prstGeom prst="ellipse">
              <a:avLst/>
            </a:prstGeom>
            <a:solidFill>
              <a:schemeClr val="bg1"/>
            </a:solidFill>
            <a:ln w="12700">
              <a:solidFill>
                <a:schemeClr val="hlink"/>
              </a:solidFill>
              <a:round/>
              <a:headEnd/>
              <a:tailEnd/>
            </a:ln>
            <a:effectLst/>
            <a:extLst>
              <a:ext uri="{AF507438-7753-43E0-B8FC-AC1667EBCBE1}">
                <a14:hiddenEffects xmlns:a14="http://schemas.microsoft.com/office/drawing/2010/main">
                  <a:effectLst>
                    <a:outerShdw dist="45791" dir="3378596" algn="ctr" rotWithShape="0">
                      <a:schemeClr val="tx1"/>
                    </a:outerShdw>
                  </a:effectLst>
                </a14:hiddenEffects>
              </a:ext>
            </a:extLst>
          </p:spPr>
          <p:txBody>
            <a:bodyPr anchor="ctr">
              <a:spAutoFit/>
            </a:bodyPr>
            <a:lstStyle/>
            <a:p>
              <a:endParaRPr lang="zh-CN" altLang="en-US"/>
            </a:p>
          </p:txBody>
        </p:sp>
        <p:sp>
          <p:nvSpPr>
            <p:cNvPr id="1590284" name="Oval 1036"/>
            <p:cNvSpPr>
              <a:spLocks noChangeArrowheads="1"/>
            </p:cNvSpPr>
            <p:nvPr/>
          </p:nvSpPr>
          <p:spPr bwMode="auto">
            <a:xfrm>
              <a:off x="1474" y="3339"/>
              <a:ext cx="90" cy="91"/>
            </a:xfrm>
            <a:prstGeom prst="ellipse">
              <a:avLst/>
            </a:prstGeom>
            <a:solidFill>
              <a:schemeClr val="bg1"/>
            </a:solidFill>
            <a:ln w="12700">
              <a:solidFill>
                <a:schemeClr val="hlink"/>
              </a:solidFill>
              <a:round/>
              <a:headEnd/>
              <a:tailEnd/>
            </a:ln>
            <a:effectLst/>
            <a:extLst>
              <a:ext uri="{AF507438-7753-43E0-B8FC-AC1667EBCBE1}">
                <a14:hiddenEffects xmlns:a14="http://schemas.microsoft.com/office/drawing/2010/main">
                  <a:effectLst>
                    <a:outerShdw dist="45791" dir="3378596" algn="ctr" rotWithShape="0">
                      <a:schemeClr val="tx1"/>
                    </a:outerShdw>
                  </a:effectLst>
                </a14:hiddenEffects>
              </a:ext>
            </a:extLst>
          </p:spPr>
          <p:txBody>
            <a:bodyPr anchor="ctr">
              <a:spAutoFit/>
            </a:bodyPr>
            <a:lstStyle/>
            <a:p>
              <a:endParaRPr lang="zh-CN" altLang="en-US"/>
            </a:p>
          </p:txBody>
        </p:sp>
        <p:sp>
          <p:nvSpPr>
            <p:cNvPr id="1590285" name="Oval 1037"/>
            <p:cNvSpPr>
              <a:spLocks noChangeArrowheads="1"/>
            </p:cNvSpPr>
            <p:nvPr/>
          </p:nvSpPr>
          <p:spPr bwMode="auto">
            <a:xfrm>
              <a:off x="1565" y="3521"/>
              <a:ext cx="90" cy="91"/>
            </a:xfrm>
            <a:prstGeom prst="ellipse">
              <a:avLst/>
            </a:prstGeom>
            <a:solidFill>
              <a:schemeClr val="bg1"/>
            </a:solidFill>
            <a:ln w="12700">
              <a:solidFill>
                <a:schemeClr val="hlink"/>
              </a:solidFill>
              <a:round/>
              <a:headEnd/>
              <a:tailEnd/>
            </a:ln>
            <a:effectLst/>
            <a:extLst>
              <a:ext uri="{AF507438-7753-43E0-B8FC-AC1667EBCBE1}">
                <a14:hiddenEffects xmlns:a14="http://schemas.microsoft.com/office/drawing/2010/main">
                  <a:effectLst>
                    <a:outerShdw dist="45791" dir="3378596" algn="ctr" rotWithShape="0">
                      <a:schemeClr val="tx1"/>
                    </a:outerShdw>
                  </a:effectLst>
                </a14:hiddenEffects>
              </a:ext>
            </a:extLst>
          </p:spPr>
          <p:txBody>
            <a:bodyPr anchor="ctr">
              <a:spAutoFit/>
            </a:bodyPr>
            <a:lstStyle/>
            <a:p>
              <a:endParaRPr lang="zh-CN" altLang="en-US"/>
            </a:p>
          </p:txBody>
        </p:sp>
        <p:sp>
          <p:nvSpPr>
            <p:cNvPr id="1590288" name="AutoShape 1040"/>
            <p:cNvSpPr>
              <a:spLocks noChangeArrowheads="1"/>
            </p:cNvSpPr>
            <p:nvPr/>
          </p:nvSpPr>
          <p:spPr bwMode="auto">
            <a:xfrm rot="5400000">
              <a:off x="793" y="2750"/>
              <a:ext cx="91" cy="181"/>
            </a:xfrm>
            <a:prstGeom prst="triangle">
              <a:avLst>
                <a:gd name="adj" fmla="val 50000"/>
              </a:avLst>
            </a:prstGeom>
            <a:solidFill>
              <a:schemeClr val="accent1"/>
            </a:solidFill>
            <a:ln w="12700">
              <a:solidFill>
                <a:schemeClr val="hlink"/>
              </a:solidFill>
              <a:miter lim="800000"/>
              <a:headEnd/>
              <a:tailEnd/>
            </a:ln>
            <a:effectLst/>
            <a:extLst>
              <a:ext uri="{AF507438-7753-43E0-B8FC-AC1667EBCBE1}">
                <a14:hiddenEffects xmlns:a14="http://schemas.microsoft.com/office/drawing/2010/main">
                  <a:effectLst>
                    <a:outerShdw dist="45791" dir="3378596" algn="ctr" rotWithShape="0">
                      <a:schemeClr val="tx1"/>
                    </a:outerShdw>
                  </a:effectLst>
                </a14:hiddenEffects>
              </a:ext>
            </a:extLst>
          </p:spPr>
          <p:txBody>
            <a:bodyPr wrap="none" anchor="ctr">
              <a:spAutoFit/>
            </a:bodyPr>
            <a:lstStyle/>
            <a:p>
              <a:endParaRPr lang="zh-CN" altLang="en-US"/>
            </a:p>
          </p:txBody>
        </p:sp>
        <p:sp>
          <p:nvSpPr>
            <p:cNvPr id="1590289" name="Line 1041"/>
            <p:cNvSpPr>
              <a:spLocks noChangeShapeType="1"/>
            </p:cNvSpPr>
            <p:nvPr/>
          </p:nvSpPr>
          <p:spPr bwMode="auto">
            <a:xfrm>
              <a:off x="930" y="2750"/>
              <a:ext cx="0" cy="181"/>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90" name="Line 1042"/>
            <p:cNvSpPr>
              <a:spLocks noChangeShapeType="1"/>
            </p:cNvSpPr>
            <p:nvPr/>
          </p:nvSpPr>
          <p:spPr bwMode="auto">
            <a:xfrm flipH="1">
              <a:off x="612" y="2840"/>
              <a:ext cx="136"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91" name="Line 1043"/>
            <p:cNvSpPr>
              <a:spLocks noChangeShapeType="1"/>
            </p:cNvSpPr>
            <p:nvPr/>
          </p:nvSpPr>
          <p:spPr bwMode="auto">
            <a:xfrm>
              <a:off x="930" y="2840"/>
              <a:ext cx="181"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92" name="Line 1044"/>
            <p:cNvSpPr>
              <a:spLocks noChangeShapeType="1"/>
            </p:cNvSpPr>
            <p:nvPr/>
          </p:nvSpPr>
          <p:spPr bwMode="auto">
            <a:xfrm flipV="1">
              <a:off x="748" y="2659"/>
              <a:ext cx="52" cy="91"/>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93" name="Line 1045"/>
            <p:cNvSpPr>
              <a:spLocks noChangeShapeType="1"/>
            </p:cNvSpPr>
            <p:nvPr/>
          </p:nvSpPr>
          <p:spPr bwMode="auto">
            <a:xfrm flipV="1">
              <a:off x="793" y="2704"/>
              <a:ext cx="91" cy="91"/>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94" name="Line 1046"/>
            <p:cNvSpPr>
              <a:spLocks noChangeShapeType="1"/>
            </p:cNvSpPr>
            <p:nvPr/>
          </p:nvSpPr>
          <p:spPr bwMode="auto">
            <a:xfrm>
              <a:off x="2290" y="2704"/>
              <a:ext cx="0" cy="227"/>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95" name="Line 1047"/>
            <p:cNvSpPr>
              <a:spLocks noChangeShapeType="1"/>
            </p:cNvSpPr>
            <p:nvPr/>
          </p:nvSpPr>
          <p:spPr bwMode="auto">
            <a:xfrm flipV="1">
              <a:off x="2290" y="2716"/>
              <a:ext cx="136" cy="79"/>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96" name="Line 1048"/>
            <p:cNvSpPr>
              <a:spLocks noChangeShapeType="1"/>
            </p:cNvSpPr>
            <p:nvPr/>
          </p:nvSpPr>
          <p:spPr bwMode="auto">
            <a:xfrm>
              <a:off x="2290" y="2840"/>
              <a:ext cx="136" cy="79"/>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97" name="Line 1049"/>
            <p:cNvSpPr>
              <a:spLocks noChangeShapeType="1"/>
            </p:cNvSpPr>
            <p:nvPr/>
          </p:nvSpPr>
          <p:spPr bwMode="auto">
            <a:xfrm>
              <a:off x="2426" y="2931"/>
              <a:ext cx="0" cy="182"/>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590298" name="Line 1050"/>
            <p:cNvSpPr>
              <a:spLocks noChangeShapeType="1"/>
            </p:cNvSpPr>
            <p:nvPr/>
          </p:nvSpPr>
          <p:spPr bwMode="auto">
            <a:xfrm flipV="1">
              <a:off x="2426" y="2523"/>
              <a:ext cx="0" cy="181"/>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grpSp>
      <p:grpSp>
        <p:nvGrpSpPr>
          <p:cNvPr id="6" name="组合 5"/>
          <p:cNvGrpSpPr/>
          <p:nvPr/>
        </p:nvGrpSpPr>
        <p:grpSpPr>
          <a:xfrm>
            <a:off x="7957765" y="3717032"/>
            <a:ext cx="861814" cy="316671"/>
            <a:chOff x="8244408" y="3851523"/>
            <a:chExt cx="861814" cy="316671"/>
          </a:xfrm>
        </p:grpSpPr>
        <p:cxnSp>
          <p:nvCxnSpPr>
            <p:cNvPr id="3" name="直接连接符 2"/>
            <p:cNvCxnSpPr/>
            <p:nvPr/>
          </p:nvCxnSpPr>
          <p:spPr bwMode="auto">
            <a:xfrm>
              <a:off x="8244408" y="4139406"/>
              <a:ext cx="288032" cy="0"/>
            </a:xfrm>
            <a:prstGeom prst="line">
              <a:avLst/>
            </a:prstGeom>
            <a:solidFill>
              <a:schemeClr val="accent1"/>
            </a:solidFill>
            <a:ln w="190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cxnSp>
          <p:nvCxnSpPr>
            <p:cNvPr id="5" name="直接连接符 4"/>
            <p:cNvCxnSpPr/>
            <p:nvPr/>
          </p:nvCxnSpPr>
          <p:spPr bwMode="auto">
            <a:xfrm flipV="1">
              <a:off x="8532440" y="3861048"/>
              <a:ext cx="0" cy="287883"/>
            </a:xfrm>
            <a:prstGeom prst="line">
              <a:avLst/>
            </a:prstGeom>
            <a:solidFill>
              <a:schemeClr val="accent1"/>
            </a:solidFill>
            <a:ln w="190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cxnSp>
          <p:nvCxnSpPr>
            <p:cNvPr id="30" name="直接连接符 29"/>
            <p:cNvCxnSpPr/>
            <p:nvPr/>
          </p:nvCxnSpPr>
          <p:spPr bwMode="auto">
            <a:xfrm>
              <a:off x="8530158" y="3861048"/>
              <a:ext cx="288032" cy="0"/>
            </a:xfrm>
            <a:prstGeom prst="line">
              <a:avLst/>
            </a:prstGeom>
            <a:solidFill>
              <a:schemeClr val="accent1"/>
            </a:solidFill>
            <a:ln w="190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cxnSp>
          <p:nvCxnSpPr>
            <p:cNvPr id="31" name="直接连接符 30"/>
            <p:cNvCxnSpPr/>
            <p:nvPr/>
          </p:nvCxnSpPr>
          <p:spPr bwMode="auto">
            <a:xfrm>
              <a:off x="8818190" y="4168194"/>
              <a:ext cx="288032" cy="0"/>
            </a:xfrm>
            <a:prstGeom prst="line">
              <a:avLst/>
            </a:prstGeom>
            <a:solidFill>
              <a:schemeClr val="accent1"/>
            </a:solidFill>
            <a:ln w="190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cxnSp>
          <p:nvCxnSpPr>
            <p:cNvPr id="32" name="直接连接符 31"/>
            <p:cNvCxnSpPr/>
            <p:nvPr/>
          </p:nvCxnSpPr>
          <p:spPr bwMode="auto">
            <a:xfrm flipV="1">
              <a:off x="8820472" y="3851523"/>
              <a:ext cx="0" cy="316671"/>
            </a:xfrm>
            <a:prstGeom prst="line">
              <a:avLst/>
            </a:prstGeom>
            <a:solidFill>
              <a:schemeClr val="accent1"/>
            </a:solidFill>
            <a:ln w="1905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grpSp>
      <p:sp>
        <p:nvSpPr>
          <p:cNvPr id="34" name="TextBox 33"/>
          <p:cNvSpPr txBox="1"/>
          <p:nvPr/>
        </p:nvSpPr>
        <p:spPr>
          <a:xfrm>
            <a:off x="8419330" y="5589240"/>
            <a:ext cx="617166" cy="590931"/>
          </a:xfrm>
          <a:prstGeom prst="rect">
            <a:avLst/>
          </a:prstGeom>
          <a:noFill/>
        </p:spPr>
        <p:txBody>
          <a:bodyPr wrap="square" rtlCol="0">
            <a:spAutoFit/>
          </a:bodyPr>
          <a:lstStyle/>
          <a:p>
            <a:r>
              <a:rPr lang="zh-CN" altLang="en-US" sz="3600" dirty="0" smtClean="0">
                <a:sym typeface="Wingdings 3"/>
                <a:hlinkClick r:id="" action="ppaction://hlinkshowjump?jump=lastslideviewed"/>
              </a:rPr>
              <a:t></a:t>
            </a:r>
            <a:endParaRPr lang="zh-CN" altLang="en-US" sz="3600" dirty="0"/>
          </a:p>
        </p:txBody>
      </p:sp>
    </p:spTree>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2322" name="Picture 2"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38400"/>
            <a:ext cx="8035925" cy="3668713"/>
          </a:xfrm>
          <a:prstGeom prst="rect">
            <a:avLst/>
          </a:prstGeom>
          <a:noFill/>
          <a:extLst>
            <a:ext uri="{909E8E84-426E-40DD-AFC4-6F175D3DCCD1}">
              <a14:hiddenFill xmlns:a14="http://schemas.microsoft.com/office/drawing/2010/main">
                <a:solidFill>
                  <a:srgbClr val="FFFFFF"/>
                </a:solidFill>
              </a14:hiddenFill>
            </a:ext>
          </a:extLst>
        </p:spPr>
      </p:pic>
      <p:sp>
        <p:nvSpPr>
          <p:cNvPr id="1592323" name="Rectangle 3"/>
          <p:cNvSpPr>
            <a:spLocks noChangeArrowheads="1"/>
          </p:cNvSpPr>
          <p:nvPr/>
        </p:nvSpPr>
        <p:spPr bwMode="auto">
          <a:xfrm>
            <a:off x="457200" y="152400"/>
            <a:ext cx="8305800" cy="2057400"/>
          </a:xfrm>
          <a:prstGeom prst="rect">
            <a:avLst/>
          </a:prstGeom>
          <a:solidFill>
            <a:schemeClr val="bg1"/>
          </a:solidFill>
          <a:ln w="57150" cmpd="thickThin">
            <a:solidFill>
              <a:srgbClr val="336600"/>
            </a:solidFill>
            <a:miter lim="800000"/>
            <a:headEnd/>
            <a:tailEnd/>
          </a:ln>
          <a:effectLst/>
          <a:extLs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pPr algn="l"/>
            <a:r>
              <a:rPr lang="zh-CN" altLang="en-US" b="0" dirty="0">
                <a:solidFill>
                  <a:srgbClr val="0000CC"/>
                </a:solidFill>
              </a:rPr>
              <a:t>下图是使用8254进行电机转速测量的电路。通道0用来对脉冲进行计数，以方式0工作。通道1用来产生定时信号，工作在方式3。如果基准时钟频率为250</a:t>
            </a:r>
            <a:r>
              <a:rPr lang="en-US" altLang="zh-CN" b="0" dirty="0">
                <a:solidFill>
                  <a:srgbClr val="0000CC"/>
                </a:solidFill>
              </a:rPr>
              <a:t>KHz，</a:t>
            </a:r>
            <a:r>
              <a:rPr lang="zh-CN" altLang="en-US" b="0" dirty="0">
                <a:solidFill>
                  <a:srgbClr val="0000CC"/>
                </a:solidFill>
              </a:rPr>
              <a:t>每定时0.1秒钟产生一次中断，则计数初值为25000。设0.1秒钟内计数脉冲</a:t>
            </a:r>
            <a:r>
              <a:rPr lang="zh-CN" altLang="en-US" b="0" dirty="0" smtClean="0">
                <a:solidFill>
                  <a:srgbClr val="0000CC"/>
                </a:solidFill>
              </a:rPr>
              <a:t>数为</a:t>
            </a:r>
            <a:r>
              <a:rPr lang="en-US" altLang="zh-CN" b="0" dirty="0" smtClean="0">
                <a:solidFill>
                  <a:srgbClr val="0000CC"/>
                </a:solidFill>
              </a:rPr>
              <a:t>COUNT</a:t>
            </a:r>
            <a:r>
              <a:rPr lang="en-US" altLang="zh-CN" b="0" dirty="0">
                <a:solidFill>
                  <a:srgbClr val="0000CC"/>
                </a:solidFill>
              </a:rPr>
              <a:t>，</a:t>
            </a:r>
            <a:r>
              <a:rPr lang="zh-CN" altLang="en-US" b="0" dirty="0">
                <a:solidFill>
                  <a:srgbClr val="0000CC"/>
                </a:solidFill>
              </a:rPr>
              <a:t>则转速</a:t>
            </a:r>
            <a:r>
              <a:rPr lang="en-US" altLang="zh-CN" b="0" dirty="0">
                <a:solidFill>
                  <a:srgbClr val="0000CC"/>
                </a:solidFill>
              </a:rPr>
              <a:t>N</a:t>
            </a:r>
            <a:r>
              <a:rPr lang="zh-CN" altLang="en-US" b="0" dirty="0">
                <a:solidFill>
                  <a:srgbClr val="0000CC"/>
                </a:solidFill>
              </a:rPr>
              <a:t>为：  </a:t>
            </a:r>
            <a:r>
              <a:rPr lang="zh-CN" altLang="en-US" sz="2000" b="0" dirty="0">
                <a:solidFill>
                  <a:srgbClr val="0000CC"/>
                </a:solidFill>
              </a:rPr>
              <a:t>	</a:t>
            </a:r>
            <a:br>
              <a:rPr lang="zh-CN" altLang="en-US" sz="2000" b="0" dirty="0">
                <a:solidFill>
                  <a:srgbClr val="0000CC"/>
                </a:solidFill>
              </a:rPr>
            </a:br>
            <a:r>
              <a:rPr lang="zh-CN" altLang="en-US" sz="2000" b="0" dirty="0">
                <a:solidFill>
                  <a:srgbClr val="0000CC"/>
                </a:solidFill>
              </a:rPr>
              <a:t>                   </a:t>
            </a:r>
            <a:r>
              <a:rPr lang="en-US" altLang="zh-CN" b="0" dirty="0">
                <a:solidFill>
                  <a:srgbClr val="0000CC"/>
                </a:solidFill>
              </a:rPr>
              <a:t>N= 10×COUNT÷8×60 =</a:t>
            </a:r>
            <a:r>
              <a:rPr lang="en-US" altLang="zh-CN" b="0" dirty="0" smtClean="0">
                <a:solidFill>
                  <a:srgbClr val="0000CC"/>
                </a:solidFill>
              </a:rPr>
              <a:t>COUNT×75（</a:t>
            </a:r>
            <a:r>
              <a:rPr lang="zh-CN" altLang="en-US" b="0" dirty="0">
                <a:solidFill>
                  <a:srgbClr val="0000CC"/>
                </a:solidFill>
              </a:rPr>
              <a:t>转/分）</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1592322"/>
                                        </p:tgtEl>
                                        <p:attrNameLst>
                                          <p:attrName>style.visibility</p:attrName>
                                        </p:attrNameLst>
                                      </p:cBhvr>
                                      <p:to>
                                        <p:strVal val="visible"/>
                                      </p:to>
                                    </p:set>
                                    <p:anim calcmode="lin" valueType="num">
                                      <p:cBhvr>
                                        <p:cTn id="7" dur="500" fill="hold"/>
                                        <p:tgtEl>
                                          <p:spTgt spid="1592322"/>
                                        </p:tgtEl>
                                        <p:attrNameLst>
                                          <p:attrName>ppt_w</p:attrName>
                                        </p:attrNameLst>
                                      </p:cBhvr>
                                      <p:tavLst>
                                        <p:tav tm="0">
                                          <p:val>
                                            <p:fltVal val="0"/>
                                          </p:val>
                                        </p:tav>
                                        <p:tav tm="100000">
                                          <p:val>
                                            <p:strVal val="#ppt_w"/>
                                          </p:val>
                                        </p:tav>
                                      </p:tavLst>
                                    </p:anim>
                                    <p:anim calcmode="lin" valueType="num">
                                      <p:cBhvr>
                                        <p:cTn id="8" dur="500" fill="hold"/>
                                        <p:tgtEl>
                                          <p:spTgt spid="15923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4377" name="Picture 9"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8288" y="980728"/>
            <a:ext cx="3886200" cy="2579688"/>
          </a:xfrm>
          <a:prstGeom prst="rect">
            <a:avLst/>
          </a:prstGeom>
          <a:noFill/>
          <a:extLst>
            <a:ext uri="{909E8E84-426E-40DD-AFC4-6F175D3DCCD1}">
              <a14:hiddenFill xmlns:a14="http://schemas.microsoft.com/office/drawing/2010/main">
                <a:solidFill>
                  <a:srgbClr val="FFFFFF"/>
                </a:solidFill>
              </a14:hiddenFill>
            </a:ext>
          </a:extLst>
        </p:spPr>
      </p:pic>
      <p:sp>
        <p:nvSpPr>
          <p:cNvPr id="1594370" name="Rectangle 2"/>
          <p:cNvSpPr>
            <a:spLocks noGrp="1" noChangeArrowheads="1"/>
          </p:cNvSpPr>
          <p:nvPr>
            <p:ph type="body" idx="1"/>
          </p:nvPr>
        </p:nvSpPr>
        <p:spPr>
          <a:xfrm>
            <a:off x="381000" y="981075"/>
            <a:ext cx="8382000" cy="5184775"/>
          </a:xfrm>
          <a:noFill/>
          <a:ln w="76200" cmpd="tri">
            <a:noFill/>
            <a:miter lim="800000"/>
            <a:headEnd/>
            <a:tailEnd/>
          </a:ln>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pPr marL="533400" indent="-533400" algn="just">
              <a:lnSpc>
                <a:spcPct val="100000"/>
              </a:lnSpc>
              <a:spcBef>
                <a:spcPts val="600"/>
              </a:spcBef>
            </a:pPr>
            <a:r>
              <a:rPr lang="en-US" altLang="zh-CN" dirty="0" smtClean="0">
                <a:solidFill>
                  <a:srgbClr val="0000CC"/>
                </a:solidFill>
              </a:rPr>
              <a:t>.data</a:t>
            </a:r>
            <a:endParaRPr lang="en-US" altLang="zh-CN" dirty="0">
              <a:solidFill>
                <a:srgbClr val="0000CC"/>
              </a:solidFill>
            </a:endParaRPr>
          </a:p>
          <a:p>
            <a:pPr marL="533400" indent="-533400" algn="just">
              <a:lnSpc>
                <a:spcPct val="100000"/>
              </a:lnSpc>
              <a:spcBef>
                <a:spcPts val="600"/>
              </a:spcBef>
            </a:pPr>
            <a:r>
              <a:rPr lang="en-US" altLang="zh-CN" sz="2000" b="0" dirty="0">
                <a:solidFill>
                  <a:srgbClr val="0000CC"/>
                </a:solidFill>
              </a:rPr>
              <a:t>COUNT  DW </a:t>
            </a:r>
            <a:r>
              <a:rPr lang="en-US" altLang="zh-CN" sz="2000" b="0" dirty="0">
                <a:solidFill>
                  <a:srgbClr val="0000CC"/>
                </a:solidFill>
                <a:latin typeface="Arial Unicode MS" pitchFamily="34" charset="-122"/>
                <a:ea typeface="Arial Unicode MS" pitchFamily="34" charset="-122"/>
                <a:cs typeface="Arial Unicode MS" pitchFamily="34" charset="-122"/>
              </a:rPr>
              <a:t>？</a:t>
            </a:r>
          </a:p>
          <a:p>
            <a:pPr marL="533400" indent="-533400" algn="just">
              <a:lnSpc>
                <a:spcPct val="100000"/>
              </a:lnSpc>
              <a:spcBef>
                <a:spcPts val="600"/>
              </a:spcBef>
            </a:pPr>
            <a:r>
              <a:rPr lang="en-US" altLang="zh-CN" sz="2000" b="0" dirty="0">
                <a:solidFill>
                  <a:srgbClr val="0000CC"/>
                </a:solidFill>
              </a:rPr>
              <a:t>SPEED	</a:t>
            </a:r>
            <a:r>
              <a:rPr lang="en-US" altLang="zh-CN" sz="2000" b="0" dirty="0" smtClean="0">
                <a:solidFill>
                  <a:srgbClr val="0000CC"/>
                </a:solidFill>
              </a:rPr>
              <a:t>  DW </a:t>
            </a:r>
            <a:r>
              <a:rPr lang="en-US" altLang="zh-CN" sz="2000" dirty="0">
                <a:latin typeface="Arial Unicode MS" pitchFamily="34" charset="-122"/>
                <a:ea typeface="Arial Unicode MS" pitchFamily="34" charset="-122"/>
                <a:cs typeface="Arial Unicode MS" pitchFamily="34" charset="-122"/>
              </a:rPr>
              <a:t>？</a:t>
            </a:r>
          </a:p>
          <a:p>
            <a:pPr marL="533400" indent="-533400" algn="just">
              <a:lnSpc>
                <a:spcPct val="100000"/>
              </a:lnSpc>
              <a:spcBef>
                <a:spcPts val="600"/>
              </a:spcBef>
            </a:pPr>
            <a:r>
              <a:rPr lang="en-US" altLang="zh-CN" dirty="0"/>
              <a:t>.code</a:t>
            </a:r>
          </a:p>
          <a:p>
            <a:pPr marL="533400" indent="-533400" algn="just">
              <a:lnSpc>
                <a:spcPct val="100000"/>
              </a:lnSpc>
              <a:spcBef>
                <a:spcPts val="600"/>
              </a:spcBef>
            </a:pPr>
            <a:r>
              <a:rPr lang="en-US" altLang="zh-CN" sz="2000" b="0" dirty="0"/>
              <a:t>START： MOV	</a:t>
            </a:r>
            <a:r>
              <a:rPr lang="en-US" altLang="zh-CN" sz="2000" b="0" dirty="0" smtClean="0"/>
              <a:t>AX，@data</a:t>
            </a:r>
            <a:endParaRPr lang="en-US" altLang="zh-CN" sz="2000" b="0" dirty="0"/>
          </a:p>
          <a:p>
            <a:pPr marL="533400" indent="-533400" algn="just">
              <a:lnSpc>
                <a:spcPct val="100000"/>
              </a:lnSpc>
              <a:spcBef>
                <a:spcPts val="600"/>
              </a:spcBef>
            </a:pPr>
            <a:r>
              <a:rPr lang="en-US" altLang="zh-CN" sz="2000" b="0" dirty="0"/>
              <a:t>		   MOV	DS，AX</a:t>
            </a:r>
          </a:p>
          <a:p>
            <a:pPr marL="533400" indent="-533400" algn="just">
              <a:lnSpc>
                <a:spcPct val="100000"/>
              </a:lnSpc>
              <a:spcBef>
                <a:spcPts val="600"/>
              </a:spcBef>
            </a:pPr>
            <a:r>
              <a:rPr lang="zh-CN" altLang="en-US" sz="2000" b="0" dirty="0"/>
              <a:t>		</a:t>
            </a:r>
            <a:r>
              <a:rPr lang="zh-CN" altLang="en-US" sz="2000" dirty="0"/>
              <a:t>；设置计数器0、计数器1的工作方式</a:t>
            </a:r>
          </a:p>
          <a:p>
            <a:pPr marL="533400" indent="-533400" algn="just">
              <a:lnSpc>
                <a:spcPct val="100000"/>
              </a:lnSpc>
              <a:spcBef>
                <a:spcPts val="600"/>
              </a:spcBef>
            </a:pPr>
            <a:r>
              <a:rPr lang="en-US" altLang="zh-CN" sz="2000" b="0" dirty="0"/>
              <a:t>		MOV	DX，0243H	；8254</a:t>
            </a:r>
            <a:r>
              <a:rPr lang="zh-CN" altLang="en-US" sz="2000" b="0" dirty="0"/>
              <a:t>控制口地址送</a:t>
            </a:r>
            <a:r>
              <a:rPr lang="en-US" altLang="zh-CN" sz="2000" b="0" dirty="0"/>
              <a:t>DX</a:t>
            </a:r>
          </a:p>
          <a:p>
            <a:pPr marL="533400" indent="-533400" algn="just">
              <a:lnSpc>
                <a:spcPct val="100000"/>
              </a:lnSpc>
              <a:spcBef>
                <a:spcPts val="600"/>
              </a:spcBef>
            </a:pPr>
            <a:r>
              <a:rPr lang="en-US" altLang="zh-CN" sz="2000" b="0" dirty="0"/>
              <a:t>		MOV	AL，30H	；</a:t>
            </a:r>
            <a:r>
              <a:rPr lang="zh-CN" altLang="en-US" sz="2000" b="0" dirty="0"/>
              <a:t>计数器0，方式0，写16位，二进制</a:t>
            </a:r>
          </a:p>
          <a:p>
            <a:pPr marL="533400" indent="-533400" algn="just">
              <a:lnSpc>
                <a:spcPct val="100000"/>
              </a:lnSpc>
              <a:spcBef>
                <a:spcPts val="600"/>
              </a:spcBef>
            </a:pPr>
            <a:r>
              <a:rPr lang="en-US" altLang="zh-CN" sz="2000" b="0" dirty="0"/>
              <a:t>		OUT	DX</a:t>
            </a:r>
            <a:r>
              <a:rPr lang="en-US" altLang="zh-CN" sz="2000" b="0" dirty="0">
                <a:latin typeface="宋体" pitchFamily="2" charset="-122"/>
              </a:rPr>
              <a:t>，</a:t>
            </a:r>
            <a:r>
              <a:rPr lang="en-US" altLang="zh-CN" sz="2000" b="0" dirty="0"/>
              <a:t>AL	</a:t>
            </a:r>
            <a:r>
              <a:rPr lang="en-US" altLang="zh-CN" sz="2000" b="0" dirty="0">
                <a:latin typeface="宋体" pitchFamily="2" charset="-122"/>
              </a:rPr>
              <a:t>；</a:t>
            </a:r>
            <a:r>
              <a:rPr lang="zh-CN" altLang="en-US" sz="2000" b="0" dirty="0">
                <a:latin typeface="宋体" pitchFamily="2" charset="-122"/>
              </a:rPr>
              <a:t>控制字写入计数器</a:t>
            </a:r>
            <a:r>
              <a:rPr lang="zh-CN" altLang="en-US" sz="2000" b="0" dirty="0"/>
              <a:t>0</a:t>
            </a:r>
            <a:r>
              <a:rPr lang="zh-CN" altLang="en-US" sz="2000" b="0" dirty="0">
                <a:latin typeface="宋体" pitchFamily="2" charset="-122"/>
              </a:rPr>
              <a:t>控制寄存器</a:t>
            </a:r>
            <a:r>
              <a:rPr lang="zh-CN" altLang="en-US" sz="2000" b="0" dirty="0"/>
              <a:t> </a:t>
            </a:r>
          </a:p>
        </p:txBody>
      </p:sp>
      <p:sp>
        <p:nvSpPr>
          <p:cNvPr id="1594371" name="Text Box 3"/>
          <p:cNvSpPr txBox="1">
            <a:spLocks noChangeArrowheads="1"/>
          </p:cNvSpPr>
          <p:nvPr/>
        </p:nvSpPr>
        <p:spPr bwMode="auto">
          <a:xfrm>
            <a:off x="381000" y="260350"/>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pPr algn="just">
              <a:lnSpc>
                <a:spcPct val="100000"/>
              </a:lnSpc>
              <a:spcBef>
                <a:spcPct val="20000"/>
              </a:spcBef>
              <a:spcAft>
                <a:spcPct val="20000"/>
              </a:spcAft>
            </a:pPr>
            <a:r>
              <a:rPr lang="zh-CN" altLang="en-US" b="0" dirty="0">
                <a:solidFill>
                  <a:srgbClr val="0000CC"/>
                </a:solidFill>
                <a:latin typeface="幼圆" pitchFamily="49" charset="-122"/>
                <a:ea typeface="幼圆" pitchFamily="49" charset="-122"/>
              </a:rPr>
              <a:t>程序如下：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1594377"/>
                                        </p:tgtEl>
                                        <p:attrNameLst>
                                          <p:attrName>style.visibility</p:attrName>
                                        </p:attrNameLst>
                                      </p:cBhvr>
                                      <p:to>
                                        <p:strVal val="visible"/>
                                      </p:to>
                                    </p:set>
                                    <p:animEffect transition="in" filter="randombar(horizontal)">
                                      <p:cBhvr>
                                        <p:cTn id="7" dur="500"/>
                                        <p:tgtEl>
                                          <p:spTgt spid="1594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1026"/>
          <p:cNvSpPr>
            <a:spLocks noGrp="1" noChangeArrowheads="1"/>
          </p:cNvSpPr>
          <p:nvPr>
            <p:ph type="body" idx="1"/>
          </p:nvPr>
        </p:nvSpPr>
        <p:spPr>
          <a:xfrm>
            <a:off x="381000" y="1073150"/>
            <a:ext cx="8382000" cy="4876800"/>
          </a:xfrm>
          <a:noFill/>
          <a:ln w="76200" cap="flat" cmpd="tri">
            <a:noFill/>
            <a:miter lim="800000"/>
            <a:headEnd/>
            <a:tailEnd/>
          </a:ln>
          <a:extLst>
            <a:ext uri="{909E8E84-426E-40DD-AFC4-6F175D3DCCD1}">
              <a14:hiddenFill xmlns:a14="http://schemas.microsoft.com/office/drawing/2010/main">
                <a:solidFill>
                  <a:srgbClr val="FFFF00"/>
                </a:solidFill>
              </a14:hiddenFill>
            </a:ext>
          </a:extLst>
        </p:spPr>
        <p:txBody>
          <a:bodyPr/>
          <a:lstStyle/>
          <a:p>
            <a:pPr marL="533400" indent="-533400" algn="just">
              <a:lnSpc>
                <a:spcPct val="100000"/>
              </a:lnSpc>
              <a:spcBef>
                <a:spcPts val="600"/>
              </a:spcBef>
            </a:pPr>
            <a:r>
              <a:rPr lang="en-US" altLang="zh-CN" b="0" dirty="0"/>
              <a:t>MOV	</a:t>
            </a:r>
            <a:r>
              <a:rPr lang="en-US" altLang="zh-CN" b="0" dirty="0" smtClean="0"/>
              <a:t>AL,74H</a:t>
            </a:r>
            <a:r>
              <a:rPr lang="en-US" altLang="zh-CN" b="0" dirty="0"/>
              <a:t>	；</a:t>
            </a:r>
            <a:r>
              <a:rPr lang="zh-CN" altLang="en-US" b="0" dirty="0"/>
              <a:t>计数器1，方式2，读写16位，二进制</a:t>
            </a:r>
          </a:p>
          <a:p>
            <a:pPr marL="533400" indent="-533400" algn="just">
              <a:lnSpc>
                <a:spcPct val="100000"/>
              </a:lnSpc>
              <a:spcBef>
                <a:spcPts val="600"/>
              </a:spcBef>
            </a:pPr>
            <a:r>
              <a:rPr lang="en-US" altLang="zh-CN" b="0" dirty="0"/>
              <a:t>OUT	</a:t>
            </a:r>
            <a:r>
              <a:rPr lang="en-US" altLang="zh-CN" b="0" dirty="0" smtClean="0"/>
              <a:t>DX,AL</a:t>
            </a:r>
            <a:r>
              <a:rPr lang="en-US" altLang="zh-CN" b="0" dirty="0"/>
              <a:t>	</a:t>
            </a:r>
            <a:r>
              <a:rPr lang="en-US" altLang="zh-CN" b="0" dirty="0" smtClean="0"/>
              <a:t>           ；</a:t>
            </a:r>
            <a:r>
              <a:rPr lang="zh-CN" altLang="en-US" b="0" dirty="0"/>
              <a:t>控制字写入计数器1控制寄存器</a:t>
            </a:r>
          </a:p>
          <a:p>
            <a:pPr marL="533400" indent="-533400" algn="just">
              <a:lnSpc>
                <a:spcPct val="100000"/>
              </a:lnSpc>
              <a:spcBef>
                <a:spcPts val="600"/>
              </a:spcBef>
            </a:pPr>
            <a:r>
              <a:rPr lang="zh-CN" altLang="en-US" dirty="0"/>
              <a:t>；设置计数器0、计数器1的初值</a:t>
            </a:r>
          </a:p>
          <a:p>
            <a:pPr marL="533400" indent="-533400" algn="just">
              <a:lnSpc>
                <a:spcPct val="100000"/>
              </a:lnSpc>
              <a:spcBef>
                <a:spcPts val="600"/>
              </a:spcBef>
            </a:pPr>
            <a:r>
              <a:rPr lang="en-US" altLang="zh-CN" b="0" dirty="0"/>
              <a:t>MOV	DX，0240H	；8254</a:t>
            </a:r>
            <a:r>
              <a:rPr lang="zh-CN" altLang="en-US" b="0" dirty="0"/>
              <a:t>计数器0端口地址送</a:t>
            </a:r>
            <a:r>
              <a:rPr lang="en-US" altLang="zh-CN" b="0" dirty="0"/>
              <a:t>DX</a:t>
            </a:r>
          </a:p>
          <a:p>
            <a:pPr marL="533400" indent="-533400" algn="just">
              <a:lnSpc>
                <a:spcPct val="100000"/>
              </a:lnSpc>
              <a:spcBef>
                <a:spcPts val="600"/>
              </a:spcBef>
            </a:pPr>
            <a:r>
              <a:rPr lang="en-US" altLang="zh-CN" b="0" dirty="0"/>
              <a:t>MOV	AL，00H	；</a:t>
            </a:r>
            <a:r>
              <a:rPr lang="zh-CN" altLang="en-US" b="0" dirty="0"/>
              <a:t>计数器0的计数初值</a:t>
            </a:r>
          </a:p>
          <a:p>
            <a:pPr marL="533400" indent="-533400" algn="just">
              <a:lnSpc>
                <a:spcPct val="100000"/>
              </a:lnSpc>
              <a:spcBef>
                <a:spcPts val="600"/>
              </a:spcBef>
            </a:pPr>
            <a:r>
              <a:rPr lang="en-US" altLang="zh-CN" b="0" dirty="0"/>
              <a:t>OUT	DX，AL	；</a:t>
            </a:r>
            <a:r>
              <a:rPr lang="zh-CN" altLang="en-US" b="0" dirty="0"/>
              <a:t>写入初值低8位</a:t>
            </a:r>
          </a:p>
          <a:p>
            <a:pPr marL="533400" indent="-533400" algn="just">
              <a:lnSpc>
                <a:spcPct val="100000"/>
              </a:lnSpc>
              <a:spcBef>
                <a:spcPts val="600"/>
              </a:spcBef>
            </a:pPr>
            <a:r>
              <a:rPr lang="en-US" altLang="zh-CN" b="0" dirty="0"/>
              <a:t>OUT	DX，AL	；</a:t>
            </a:r>
            <a:r>
              <a:rPr lang="zh-CN" altLang="en-US" b="0" dirty="0"/>
              <a:t>写入初值高8位</a:t>
            </a:r>
          </a:p>
          <a:p>
            <a:pPr marL="533400" indent="-533400" algn="just">
              <a:lnSpc>
                <a:spcPct val="100000"/>
              </a:lnSpc>
              <a:spcBef>
                <a:spcPts val="600"/>
              </a:spcBef>
            </a:pPr>
            <a:r>
              <a:rPr lang="en-US" altLang="zh-CN" b="0" dirty="0"/>
              <a:t>MOV	DX，0241H	；8254</a:t>
            </a:r>
            <a:r>
              <a:rPr lang="zh-CN" altLang="en-US" b="0" dirty="0"/>
              <a:t>计数器1端口地址送</a:t>
            </a:r>
            <a:r>
              <a:rPr lang="en-US" altLang="zh-CN" b="0" dirty="0"/>
              <a:t>DX</a:t>
            </a:r>
          </a:p>
          <a:p>
            <a:pPr marL="533400" indent="-533400" algn="just">
              <a:lnSpc>
                <a:spcPct val="100000"/>
              </a:lnSpc>
              <a:spcBef>
                <a:spcPts val="600"/>
              </a:spcBef>
            </a:pPr>
            <a:r>
              <a:rPr lang="en-US" altLang="zh-CN" b="0" dirty="0"/>
              <a:t>MOV	AX，25000   	；</a:t>
            </a:r>
            <a:r>
              <a:rPr lang="zh-CN" altLang="en-US" b="0" dirty="0"/>
              <a:t>定时0.1秒，计数初值为25000 </a:t>
            </a:r>
          </a:p>
        </p:txBody>
      </p:sp>
    </p:spTree>
  </p:cSld>
  <p:clrMapOvr>
    <a:masterClrMapping/>
  </p:clrMapOvr>
  <p:transition spd="med">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1026"/>
          <p:cNvSpPr>
            <a:spLocks noGrp="1" noChangeArrowheads="1"/>
          </p:cNvSpPr>
          <p:nvPr>
            <p:ph type="body" idx="1"/>
          </p:nvPr>
        </p:nvSpPr>
        <p:spPr>
          <a:xfrm>
            <a:off x="457200" y="980728"/>
            <a:ext cx="8382000" cy="4724400"/>
          </a:xfrm>
          <a:noFill/>
          <a:ln w="76200" cap="flat" cmpd="tri">
            <a:noFill/>
            <a:miter lim="800000"/>
            <a:headEnd/>
            <a:tailEnd/>
          </a:ln>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pPr marL="533400" indent="-533400" algn="just">
              <a:lnSpc>
                <a:spcPct val="100000"/>
              </a:lnSpc>
              <a:spcBef>
                <a:spcPts val="600"/>
              </a:spcBef>
            </a:pPr>
            <a:r>
              <a:rPr lang="en-US" altLang="zh-CN" b="0" dirty="0"/>
              <a:t>OUT	DX,AL	</a:t>
            </a:r>
            <a:r>
              <a:rPr lang="en-US" altLang="zh-CN" b="0" dirty="0" smtClean="0"/>
              <a:t>               ；</a:t>
            </a:r>
            <a:r>
              <a:rPr lang="zh-CN" altLang="en-US" b="0" dirty="0"/>
              <a:t>写入初值低8位</a:t>
            </a:r>
          </a:p>
          <a:p>
            <a:pPr marL="533400" indent="-533400" algn="just">
              <a:lnSpc>
                <a:spcPct val="100000"/>
              </a:lnSpc>
              <a:spcBef>
                <a:spcPts val="600"/>
              </a:spcBef>
            </a:pPr>
            <a:r>
              <a:rPr lang="en-US" altLang="zh-CN" b="0" dirty="0"/>
              <a:t>MOV	AL,AH</a:t>
            </a:r>
          </a:p>
          <a:p>
            <a:pPr marL="533400" indent="-533400" algn="just">
              <a:lnSpc>
                <a:spcPct val="100000"/>
              </a:lnSpc>
              <a:spcBef>
                <a:spcPts val="600"/>
              </a:spcBef>
            </a:pPr>
            <a:r>
              <a:rPr lang="en-US" altLang="zh-CN" b="0" dirty="0"/>
              <a:t>OUT	DX,AL	</a:t>
            </a:r>
            <a:r>
              <a:rPr lang="en-US" altLang="zh-CN" b="0" dirty="0" smtClean="0"/>
              <a:t>               ；</a:t>
            </a:r>
            <a:r>
              <a:rPr lang="zh-CN" altLang="en-US" b="0" dirty="0"/>
              <a:t>写入初值高8位</a:t>
            </a:r>
          </a:p>
          <a:p>
            <a:pPr marL="533400" indent="-533400" algn="just">
              <a:lnSpc>
                <a:spcPct val="100000"/>
              </a:lnSpc>
              <a:spcBef>
                <a:spcPts val="600"/>
              </a:spcBef>
            </a:pPr>
            <a:r>
              <a:rPr lang="en-US" altLang="zh-CN" b="0" dirty="0"/>
              <a:t>MOV	SIGNAL,0	</a:t>
            </a:r>
            <a:r>
              <a:rPr lang="en-US" altLang="zh-CN" b="0" dirty="0" smtClean="0"/>
              <a:t>    ；</a:t>
            </a:r>
            <a:r>
              <a:rPr lang="zh-CN" altLang="en-US" b="0" dirty="0"/>
              <a:t>标志单元清0</a:t>
            </a:r>
          </a:p>
          <a:p>
            <a:pPr marL="533400" indent="-533400" algn="just">
              <a:lnSpc>
                <a:spcPct val="100000"/>
              </a:lnSpc>
              <a:spcBef>
                <a:spcPts val="600"/>
              </a:spcBef>
            </a:pPr>
            <a:r>
              <a:rPr lang="zh-CN" altLang="en-US" dirty="0"/>
              <a:t>；装载中断向量，清屏蔽位，开放中断，……</a:t>
            </a:r>
          </a:p>
          <a:p>
            <a:pPr marL="533400" indent="-533400" algn="just">
              <a:lnSpc>
                <a:spcPct val="100000"/>
              </a:lnSpc>
              <a:spcBef>
                <a:spcPts val="600"/>
              </a:spcBef>
            </a:pPr>
            <a:r>
              <a:rPr lang="zh-CN" altLang="en-US" b="0" dirty="0"/>
              <a:t>	……		</a:t>
            </a:r>
          </a:p>
          <a:p>
            <a:pPr marL="533400" indent="-533400" algn="just">
              <a:lnSpc>
                <a:spcPct val="100000"/>
              </a:lnSpc>
              <a:spcBef>
                <a:spcPts val="600"/>
              </a:spcBef>
            </a:pPr>
            <a:r>
              <a:rPr lang="zh-CN" altLang="en-US" dirty="0"/>
              <a:t>；计算转速</a:t>
            </a:r>
          </a:p>
          <a:p>
            <a:pPr marL="533400" indent="-533400" algn="just">
              <a:lnSpc>
                <a:spcPct val="100000"/>
              </a:lnSpc>
              <a:spcBef>
                <a:spcPts val="600"/>
              </a:spcBef>
            </a:pPr>
            <a:r>
              <a:rPr lang="en-US" altLang="zh-CN" b="0" dirty="0"/>
              <a:t>MOV   </a:t>
            </a:r>
            <a:r>
              <a:rPr lang="en-US" altLang="zh-CN" b="0" dirty="0" smtClean="0"/>
              <a:t>AX, 0</a:t>
            </a:r>
          </a:p>
          <a:p>
            <a:pPr marL="533400" indent="-533400" algn="just">
              <a:lnSpc>
                <a:spcPct val="100000"/>
              </a:lnSpc>
              <a:spcBef>
                <a:spcPts val="600"/>
              </a:spcBef>
            </a:pPr>
            <a:r>
              <a:rPr lang="en-US" altLang="zh-CN" dirty="0" smtClean="0"/>
              <a:t>SUB    AX, COUNT     </a:t>
            </a:r>
            <a:r>
              <a:rPr lang="en-US" altLang="zh-CN" b="0" dirty="0" smtClean="0"/>
              <a:t>；</a:t>
            </a:r>
            <a:r>
              <a:rPr lang="zh-CN" altLang="en-US" b="0" dirty="0"/>
              <a:t>取计数脉冲值</a:t>
            </a:r>
          </a:p>
          <a:p>
            <a:pPr marL="533400" indent="-533400" algn="just">
              <a:lnSpc>
                <a:spcPct val="100000"/>
              </a:lnSpc>
              <a:spcBef>
                <a:spcPts val="600"/>
              </a:spcBef>
            </a:pPr>
            <a:r>
              <a:rPr lang="en-US" altLang="zh-CN" b="0" dirty="0" smtClean="0"/>
              <a:t>MOV</a:t>
            </a:r>
            <a:r>
              <a:rPr lang="en-US" altLang="zh-CN" b="0" dirty="0"/>
              <a:t>	BX, 75 </a:t>
            </a:r>
            <a:endParaRPr lang="zh-CN" altLang="en-US" b="0" dirty="0"/>
          </a:p>
        </p:txBody>
      </p:sp>
    </p:spTree>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4098"/>
          <p:cNvSpPr>
            <a:spLocks noGrp="1" noChangeArrowheads="1"/>
          </p:cNvSpPr>
          <p:nvPr>
            <p:ph type="body" idx="1"/>
          </p:nvPr>
        </p:nvSpPr>
        <p:spPr>
          <a:xfrm>
            <a:off x="468312" y="980728"/>
            <a:ext cx="8447087" cy="5029200"/>
          </a:xfrm>
          <a:noFill/>
          <a:ln w="76200" cap="flat" cmpd="tri">
            <a:noFill/>
            <a:miter lim="800000"/>
            <a:headEnd/>
            <a:tailEnd/>
          </a:ln>
          <a:extLst>
            <a:ext uri="{909E8E84-426E-40DD-AFC4-6F175D3DCCD1}">
              <a14:hiddenFill xmlns:a14="http://schemas.microsoft.com/office/drawing/2010/main">
                <a:solidFill>
                  <a:srgbClr val="FFFF00"/>
                </a:solidFill>
              </a14:hiddenFill>
            </a:ext>
          </a:extLst>
        </p:spPr>
        <p:txBody>
          <a:bodyPr/>
          <a:lstStyle/>
          <a:p>
            <a:pPr marL="533400" indent="-533400" algn="just">
              <a:lnSpc>
                <a:spcPct val="100000"/>
              </a:lnSpc>
              <a:spcBef>
                <a:spcPts val="600"/>
              </a:spcBef>
            </a:pPr>
            <a:r>
              <a:rPr lang="en-US" altLang="zh-CN" b="0" dirty="0" smtClean="0"/>
              <a:t>MUL</a:t>
            </a:r>
            <a:r>
              <a:rPr lang="en-US" altLang="zh-CN" b="0" dirty="0"/>
              <a:t>	BX			；</a:t>
            </a:r>
            <a:r>
              <a:rPr lang="zh-CN" altLang="en-US" b="0" dirty="0"/>
              <a:t>计算转速</a:t>
            </a:r>
          </a:p>
          <a:p>
            <a:pPr marL="533400" indent="-533400" algn="just">
              <a:lnSpc>
                <a:spcPct val="100000"/>
              </a:lnSpc>
              <a:spcBef>
                <a:spcPts val="600"/>
              </a:spcBef>
            </a:pPr>
            <a:r>
              <a:rPr lang="en-US" altLang="zh-CN" b="0" dirty="0"/>
              <a:t>MOV  SPEED,AX		；</a:t>
            </a:r>
            <a:r>
              <a:rPr lang="zh-CN" altLang="en-US" b="0" dirty="0"/>
              <a:t>保存转速</a:t>
            </a:r>
          </a:p>
          <a:p>
            <a:pPr marL="533400" indent="-533400" algn="just">
              <a:lnSpc>
                <a:spcPct val="100000"/>
              </a:lnSpc>
              <a:spcBef>
                <a:spcPts val="600"/>
              </a:spcBef>
            </a:pPr>
            <a:r>
              <a:rPr lang="zh-CN" altLang="en-US" b="0" dirty="0"/>
              <a:t>		……			；输出/显示电机转速</a:t>
            </a:r>
          </a:p>
          <a:p>
            <a:pPr marL="533400" indent="-533400" algn="just">
              <a:lnSpc>
                <a:spcPct val="100000"/>
              </a:lnSpc>
              <a:spcBef>
                <a:spcPts val="600"/>
              </a:spcBef>
            </a:pPr>
            <a:r>
              <a:rPr lang="zh-CN" altLang="en-US" dirty="0"/>
              <a:t>；定时中断程序</a:t>
            </a:r>
          </a:p>
          <a:p>
            <a:pPr marL="533400" indent="-533400" algn="just">
              <a:lnSpc>
                <a:spcPct val="100000"/>
              </a:lnSpc>
              <a:spcBef>
                <a:spcPts val="600"/>
              </a:spcBef>
            </a:pPr>
            <a:r>
              <a:rPr lang="en-US" altLang="zh-CN" b="0" dirty="0">
                <a:solidFill>
                  <a:srgbClr val="FF0000"/>
                </a:solidFill>
              </a:rPr>
              <a:t>TIME_INT  PROC  FAR</a:t>
            </a:r>
          </a:p>
          <a:p>
            <a:pPr marL="533400" indent="-533400" algn="just">
              <a:lnSpc>
                <a:spcPct val="120000"/>
              </a:lnSpc>
              <a:spcBef>
                <a:spcPts val="0"/>
              </a:spcBef>
            </a:pPr>
            <a:r>
              <a:rPr lang="en-US" altLang="zh-CN" b="0" dirty="0"/>
              <a:t>		PUSH		DS</a:t>
            </a:r>
          </a:p>
          <a:p>
            <a:pPr marL="533400" indent="-533400" algn="just">
              <a:lnSpc>
                <a:spcPct val="120000"/>
              </a:lnSpc>
              <a:spcBef>
                <a:spcPts val="0"/>
              </a:spcBef>
            </a:pPr>
            <a:r>
              <a:rPr lang="en-US" altLang="zh-CN" b="0" dirty="0"/>
              <a:t>		PUSH  	AX</a:t>
            </a:r>
          </a:p>
          <a:p>
            <a:pPr marL="533400" indent="-533400" algn="just">
              <a:lnSpc>
                <a:spcPct val="120000"/>
              </a:lnSpc>
              <a:spcBef>
                <a:spcPts val="0"/>
              </a:spcBef>
            </a:pPr>
            <a:r>
              <a:rPr lang="en-US" altLang="zh-CN" b="0" dirty="0"/>
              <a:t>		PUSH  	DX</a:t>
            </a:r>
          </a:p>
          <a:p>
            <a:pPr marL="533400" indent="-533400" algn="just">
              <a:lnSpc>
                <a:spcPct val="120000"/>
              </a:lnSpc>
              <a:spcBef>
                <a:spcPts val="0"/>
              </a:spcBef>
            </a:pPr>
            <a:r>
              <a:rPr lang="en-US" altLang="zh-CN" b="0" dirty="0"/>
              <a:t>		STI			；</a:t>
            </a:r>
            <a:r>
              <a:rPr lang="zh-CN" altLang="en-US" b="0" dirty="0"/>
              <a:t>开放中断 </a:t>
            </a:r>
          </a:p>
        </p:txBody>
      </p:sp>
    </p:spTree>
  </p:cSld>
  <p:clrMapOvr>
    <a:masterClrMapping/>
  </p:clrMapOvr>
  <p:transition spd="med">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3074"/>
          <p:cNvSpPr>
            <a:spLocks noGrp="1" noChangeArrowheads="1"/>
          </p:cNvSpPr>
          <p:nvPr>
            <p:ph type="body" idx="1"/>
          </p:nvPr>
        </p:nvSpPr>
        <p:spPr>
          <a:xfrm>
            <a:off x="462855" y="981075"/>
            <a:ext cx="8382000" cy="5113338"/>
          </a:xfrm>
          <a:noFill/>
          <a:ln w="76200" cap="flat" cmpd="tri">
            <a:noFill/>
            <a:miter lim="800000"/>
            <a:headEnd/>
            <a:tailEnd/>
          </a:ln>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tx2"/>
                  </a:outerShdw>
                </a:effectLst>
              </a14:hiddenEffects>
            </a:ext>
          </a:extLst>
        </p:spPr>
        <p:txBody>
          <a:bodyPr/>
          <a:lstStyle/>
          <a:p>
            <a:pPr algn="just">
              <a:lnSpc>
                <a:spcPct val="100000"/>
              </a:lnSpc>
              <a:spcBef>
                <a:spcPts val="600"/>
              </a:spcBef>
            </a:pPr>
            <a:r>
              <a:rPr lang="en-US" altLang="zh-CN" b="0" dirty="0" smtClean="0"/>
              <a:t>MOV</a:t>
            </a:r>
            <a:r>
              <a:rPr lang="en-US" altLang="zh-CN" b="0" dirty="0"/>
              <a:t>	AL,00H	；</a:t>
            </a:r>
            <a:r>
              <a:rPr lang="zh-CN" altLang="en-US" b="0" dirty="0"/>
              <a:t>锁存8254计数器0计数值的控制字</a:t>
            </a:r>
          </a:p>
          <a:p>
            <a:pPr algn="just">
              <a:lnSpc>
                <a:spcPct val="100000"/>
              </a:lnSpc>
              <a:spcBef>
                <a:spcPts val="600"/>
              </a:spcBef>
            </a:pPr>
            <a:r>
              <a:rPr lang="en-US" altLang="zh-CN" b="0" dirty="0"/>
              <a:t>MOV	DX,0243H	；</a:t>
            </a:r>
            <a:r>
              <a:rPr lang="zh-CN" altLang="en-US" b="0" dirty="0"/>
              <a:t>控制寄存器地址送</a:t>
            </a:r>
            <a:r>
              <a:rPr lang="en-US" altLang="zh-CN" b="0" dirty="0"/>
              <a:t>DX</a:t>
            </a:r>
          </a:p>
          <a:p>
            <a:pPr algn="just">
              <a:lnSpc>
                <a:spcPct val="100000"/>
              </a:lnSpc>
              <a:spcBef>
                <a:spcPts val="600"/>
              </a:spcBef>
            </a:pPr>
            <a:r>
              <a:rPr lang="en-US" altLang="zh-CN" b="0" dirty="0"/>
              <a:t>OUT	DX,AL</a:t>
            </a:r>
          </a:p>
          <a:p>
            <a:pPr algn="just">
              <a:lnSpc>
                <a:spcPct val="100000"/>
              </a:lnSpc>
              <a:spcBef>
                <a:spcPts val="600"/>
              </a:spcBef>
            </a:pPr>
            <a:r>
              <a:rPr lang="en-US" altLang="zh-CN" b="0" dirty="0"/>
              <a:t>MOV	DX,0240H	；</a:t>
            </a:r>
            <a:r>
              <a:rPr lang="zh-CN" altLang="en-US" b="0" dirty="0"/>
              <a:t>计数器0的端口地址送</a:t>
            </a:r>
            <a:r>
              <a:rPr lang="en-US" altLang="zh-CN" b="0" dirty="0"/>
              <a:t>DX</a:t>
            </a:r>
          </a:p>
          <a:p>
            <a:pPr algn="just">
              <a:lnSpc>
                <a:spcPct val="100000"/>
              </a:lnSpc>
              <a:spcBef>
                <a:spcPts val="600"/>
              </a:spcBef>
            </a:pPr>
            <a:r>
              <a:rPr lang="en-US" altLang="zh-CN" b="0" dirty="0"/>
              <a:t>IN	AL,DX	</a:t>
            </a:r>
            <a:r>
              <a:rPr lang="en-US" altLang="zh-CN" b="0" dirty="0" smtClean="0"/>
              <a:t>           ；</a:t>
            </a:r>
            <a:r>
              <a:rPr lang="zh-CN" altLang="en-US" b="0" dirty="0"/>
              <a:t>读取低8位数据</a:t>
            </a:r>
          </a:p>
          <a:p>
            <a:pPr algn="just">
              <a:lnSpc>
                <a:spcPct val="100000"/>
              </a:lnSpc>
              <a:spcBef>
                <a:spcPts val="600"/>
              </a:spcBef>
            </a:pPr>
            <a:r>
              <a:rPr lang="en-US" altLang="zh-CN" b="0" dirty="0"/>
              <a:t>XCHG	AL,AH </a:t>
            </a:r>
          </a:p>
          <a:p>
            <a:pPr algn="just">
              <a:lnSpc>
                <a:spcPct val="100000"/>
              </a:lnSpc>
              <a:spcBef>
                <a:spcPts val="600"/>
              </a:spcBef>
            </a:pPr>
            <a:r>
              <a:rPr lang="en-US" altLang="zh-CN" b="0" dirty="0"/>
              <a:t>IN	AL,DX	</a:t>
            </a:r>
            <a:r>
              <a:rPr lang="en-US" altLang="zh-CN" b="0" dirty="0" smtClean="0"/>
              <a:t>           ；</a:t>
            </a:r>
            <a:r>
              <a:rPr lang="zh-CN" altLang="en-US" b="0" dirty="0"/>
              <a:t>读取高8位数据</a:t>
            </a:r>
          </a:p>
          <a:p>
            <a:pPr algn="just">
              <a:lnSpc>
                <a:spcPct val="100000"/>
              </a:lnSpc>
              <a:spcBef>
                <a:spcPts val="600"/>
              </a:spcBef>
            </a:pPr>
            <a:r>
              <a:rPr lang="en-US" altLang="zh-CN" b="0" dirty="0"/>
              <a:t>XCHG	AL,AH 	</a:t>
            </a:r>
          </a:p>
          <a:p>
            <a:pPr algn="just">
              <a:lnSpc>
                <a:spcPct val="100000"/>
              </a:lnSpc>
              <a:spcBef>
                <a:spcPts val="600"/>
              </a:spcBef>
            </a:pPr>
            <a:r>
              <a:rPr lang="en-US" altLang="zh-CN" b="0" dirty="0"/>
              <a:t>MOV	COUNT,AX	；</a:t>
            </a:r>
            <a:r>
              <a:rPr lang="zh-CN" altLang="en-US" b="0" dirty="0"/>
              <a:t>计数脉冲数送</a:t>
            </a:r>
            <a:r>
              <a:rPr lang="en-US" altLang="zh-CN" b="0" dirty="0"/>
              <a:t>COUNT</a:t>
            </a:r>
            <a:r>
              <a:rPr lang="zh-CN" altLang="en-US" b="0" dirty="0"/>
              <a:t>字单元保存</a:t>
            </a:r>
          </a:p>
        </p:txBody>
      </p:sp>
    </p:spTree>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a:xfrm>
            <a:off x="462483" y="116632"/>
            <a:ext cx="7772400" cy="575518"/>
          </a:xfrm>
        </p:spPr>
        <p:txBody>
          <a:bodyPr/>
          <a:lstStyle/>
          <a:p>
            <a:r>
              <a:rPr lang="en-US" altLang="zh-CN" dirty="0" smtClean="0"/>
              <a:t>8.0 </a:t>
            </a:r>
            <a:r>
              <a:rPr lang="zh-CN" altLang="en-US" dirty="0" smtClean="0"/>
              <a:t>定时</a:t>
            </a:r>
            <a:r>
              <a:rPr lang="zh-CN" altLang="en-US" dirty="0"/>
              <a:t>与计数技术概述</a:t>
            </a:r>
          </a:p>
        </p:txBody>
      </p:sp>
      <p:sp>
        <p:nvSpPr>
          <p:cNvPr id="1204227" name="Rectangle 3"/>
          <p:cNvSpPr>
            <a:spLocks noGrp="1" noChangeArrowheads="1"/>
          </p:cNvSpPr>
          <p:nvPr>
            <p:ph type="body" idx="1"/>
          </p:nvPr>
        </p:nvSpPr>
        <p:spPr>
          <a:xfrm>
            <a:off x="468312" y="981075"/>
            <a:ext cx="8370887" cy="647725"/>
          </a:xfrm>
        </p:spPr>
        <p:txBody>
          <a:bodyPr/>
          <a:lstStyle/>
          <a:p>
            <a:r>
              <a:rPr lang="zh-CN" altLang="en-US" dirty="0"/>
              <a:t>4. 定时</a:t>
            </a:r>
            <a:r>
              <a:rPr lang="zh-CN" altLang="en-US" dirty="0" smtClean="0"/>
              <a:t>方法</a:t>
            </a:r>
            <a:endParaRPr lang="zh-CN" altLang="en-US" dirty="0"/>
          </a:p>
        </p:txBody>
      </p:sp>
      <p:sp>
        <p:nvSpPr>
          <p:cNvPr id="1204229" name="Text Box 5"/>
          <p:cNvSpPr txBox="1">
            <a:spLocks noChangeArrowheads="1"/>
          </p:cNvSpPr>
          <p:nvPr/>
        </p:nvSpPr>
        <p:spPr bwMode="auto">
          <a:xfrm>
            <a:off x="468313" y="1556792"/>
            <a:ext cx="8064127" cy="295232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76200" cmpd="tri">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635A55"/>
                  </a:outerShdw>
                </a:effectLst>
              </a14:hiddenEffects>
            </a:ext>
          </a:extLst>
        </p:spPr>
        <p:txBody>
          <a:bodyPr/>
          <a:lstStyle>
            <a:lvl1pPr algn="l">
              <a:spcBef>
                <a:spcPct val="0"/>
              </a:spcBef>
              <a:spcAft>
                <a:spcPct val="0"/>
              </a:spcAft>
              <a:defRPr kumimoji="1" sz="2400">
                <a:solidFill>
                  <a:schemeClr val="tx1"/>
                </a:solidFill>
                <a:latin typeface="Times New Roman" pitchFamily="18" charset="0"/>
                <a:ea typeface="宋体" pitchFamily="2" charset="-122"/>
              </a:defRPr>
            </a:lvl1pPr>
            <a:lvl2pPr marL="742950" indent="-285750" algn="l">
              <a:spcBef>
                <a:spcPct val="0"/>
              </a:spcBef>
              <a:spcAft>
                <a:spcPct val="0"/>
              </a:spcAft>
              <a:defRPr kumimoji="1" sz="2400">
                <a:solidFill>
                  <a:schemeClr val="tx1"/>
                </a:solidFill>
                <a:latin typeface="Times New Roman" pitchFamily="18" charset="0"/>
                <a:ea typeface="宋体" pitchFamily="2" charset="-122"/>
              </a:defRPr>
            </a:lvl2pPr>
            <a:lvl3pPr marL="1143000" indent="-228600" algn="l">
              <a:spcBef>
                <a:spcPct val="0"/>
              </a:spcBef>
              <a:spcAft>
                <a:spcPct val="0"/>
              </a:spcAft>
              <a:defRPr kumimoji="1" sz="2400">
                <a:solidFill>
                  <a:schemeClr val="tx1"/>
                </a:solidFill>
                <a:latin typeface="Times New Roman" pitchFamily="18" charset="0"/>
                <a:ea typeface="宋体" pitchFamily="2" charset="-122"/>
              </a:defRPr>
            </a:lvl3pPr>
            <a:lvl4pPr marL="1600200" indent="-228600" algn="l">
              <a:spcBef>
                <a:spcPct val="0"/>
              </a:spcBef>
              <a:spcAft>
                <a:spcPct val="0"/>
              </a:spcAft>
              <a:defRPr kumimoji="1" sz="2400">
                <a:solidFill>
                  <a:schemeClr val="tx1"/>
                </a:solidFill>
                <a:latin typeface="Times New Roman" pitchFamily="18" charset="0"/>
                <a:ea typeface="宋体" pitchFamily="2" charset="-122"/>
              </a:defRPr>
            </a:lvl4pPr>
            <a:lvl5pPr marL="2057400" indent="-228600" algn="l">
              <a:spcBef>
                <a:spcPct val="0"/>
              </a:spcBef>
              <a:spcAft>
                <a:spcPct val="0"/>
              </a:spcAft>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00000"/>
              </a:lnSpc>
              <a:spcBef>
                <a:spcPct val="70000"/>
              </a:spcBef>
              <a:spcAft>
                <a:spcPct val="10000"/>
              </a:spcAft>
            </a:pPr>
            <a:r>
              <a:rPr kumimoji="0" lang="en-US" altLang="zh-CN" b="0" dirty="0">
                <a:solidFill>
                  <a:srgbClr val="FF0000"/>
                </a:solidFill>
                <a:latin typeface="Arial" pitchFamily="34" charset="0"/>
                <a:ea typeface="幼圆" pitchFamily="49" charset="-122"/>
                <a:cs typeface="Arial" pitchFamily="34" charset="0"/>
              </a:rPr>
              <a:t>(</a:t>
            </a:r>
            <a:r>
              <a:rPr kumimoji="0" lang="zh-CN" altLang="en-US" b="0" dirty="0" smtClean="0">
                <a:solidFill>
                  <a:srgbClr val="FF0000"/>
                </a:solidFill>
                <a:latin typeface="Arial" pitchFamily="34" charset="0"/>
                <a:ea typeface="幼圆" pitchFamily="49" charset="-122"/>
                <a:cs typeface="Arial" pitchFamily="34" charset="0"/>
              </a:rPr>
              <a:t>1</a:t>
            </a:r>
            <a:r>
              <a:rPr kumimoji="0" lang="en-US" altLang="zh-CN" b="0" dirty="0" smtClean="0">
                <a:solidFill>
                  <a:srgbClr val="FF0000"/>
                </a:solidFill>
                <a:latin typeface="Arial" pitchFamily="34" charset="0"/>
                <a:ea typeface="幼圆" pitchFamily="49" charset="-122"/>
                <a:cs typeface="Arial" pitchFamily="34" charset="0"/>
              </a:rPr>
              <a:t>)</a:t>
            </a:r>
            <a:r>
              <a:rPr kumimoji="0" lang="zh-CN" altLang="en-US" b="0" dirty="0" smtClean="0">
                <a:solidFill>
                  <a:srgbClr val="FF0000"/>
                </a:solidFill>
                <a:latin typeface="Arial" pitchFamily="34" charset="0"/>
                <a:ea typeface="幼圆" pitchFamily="49" charset="-122"/>
                <a:cs typeface="Arial" pitchFamily="34" charset="0"/>
              </a:rPr>
              <a:t> </a:t>
            </a:r>
            <a:r>
              <a:rPr kumimoji="0" lang="zh-CN" altLang="en-US" b="0" dirty="0">
                <a:solidFill>
                  <a:srgbClr val="FF0000"/>
                </a:solidFill>
                <a:latin typeface="幼圆" pitchFamily="49" charset="-122"/>
                <a:ea typeface="幼圆" pitchFamily="49" charset="-122"/>
              </a:rPr>
              <a:t>软件定时</a:t>
            </a:r>
            <a:r>
              <a:rPr kumimoji="0" lang="zh-CN" altLang="en-US" b="0" dirty="0">
                <a:solidFill>
                  <a:srgbClr val="0000CC"/>
                </a:solidFill>
                <a:latin typeface="幼圆" pitchFamily="49" charset="-122"/>
                <a:ea typeface="幼圆" pitchFamily="49" charset="-122"/>
              </a:rPr>
              <a:t>   </a:t>
            </a:r>
            <a:r>
              <a:rPr kumimoji="0" lang="en-US" altLang="zh-CN" b="0" i="1" dirty="0">
                <a:solidFill>
                  <a:srgbClr val="0000CC"/>
                </a:solidFill>
                <a:ea typeface="幼圆" pitchFamily="49" charset="-122"/>
              </a:rPr>
              <a:t>for(</a:t>
            </a:r>
            <a:r>
              <a:rPr kumimoji="0" lang="en-US" altLang="zh-CN" b="0" i="1" dirty="0" err="1">
                <a:solidFill>
                  <a:srgbClr val="0000CC"/>
                </a:solidFill>
                <a:ea typeface="幼圆" pitchFamily="49" charset="-122"/>
              </a:rPr>
              <a:t>int</a:t>
            </a:r>
            <a:r>
              <a:rPr kumimoji="0" lang="en-US" altLang="zh-CN" b="0" i="1" dirty="0">
                <a:solidFill>
                  <a:srgbClr val="0000CC"/>
                </a:solidFill>
                <a:ea typeface="幼圆" pitchFamily="49" charset="-122"/>
              </a:rPr>
              <a:t> i=0;i&lt;2000;i++);</a:t>
            </a:r>
          </a:p>
          <a:p>
            <a:pPr algn="just">
              <a:lnSpc>
                <a:spcPct val="100000"/>
              </a:lnSpc>
              <a:spcBef>
                <a:spcPts val="1200"/>
              </a:spcBef>
              <a:spcAft>
                <a:spcPts val="0"/>
              </a:spcAft>
            </a:pPr>
            <a:r>
              <a:rPr kumimoji="0" lang="zh-CN" altLang="en-US" b="0" dirty="0">
                <a:solidFill>
                  <a:srgbClr val="0000CC"/>
                </a:solidFill>
                <a:latin typeface="Arial" pitchFamily="34" charset="0"/>
                <a:ea typeface="幼圆" pitchFamily="49" charset="-122"/>
                <a:cs typeface="Arial" pitchFamily="34" charset="0"/>
              </a:rPr>
              <a:t>所谓“软件定时”是执行一个循环程序，通过“延时”来实现定时，时间的长短通过循环次数和循环嵌套层数来调节。这种方法不需要专用的硬件</a:t>
            </a:r>
            <a:r>
              <a:rPr kumimoji="0" lang="zh-CN" altLang="en-US" b="0" dirty="0" smtClean="0">
                <a:solidFill>
                  <a:srgbClr val="0000CC"/>
                </a:solidFill>
                <a:latin typeface="Arial" pitchFamily="34" charset="0"/>
                <a:ea typeface="幼圆" pitchFamily="49" charset="-122"/>
                <a:cs typeface="Arial" pitchFamily="34" charset="0"/>
              </a:rPr>
              <a:t>，简单</a:t>
            </a:r>
            <a:r>
              <a:rPr kumimoji="0" lang="zh-CN" altLang="en-US" b="0" dirty="0">
                <a:solidFill>
                  <a:srgbClr val="0000CC"/>
                </a:solidFill>
                <a:latin typeface="Arial" pitchFamily="34" charset="0"/>
                <a:ea typeface="幼圆" pitchFamily="49" charset="-122"/>
                <a:cs typeface="Arial" pitchFamily="34" charset="0"/>
              </a:rPr>
              <a:t>、灵活。但是，软件延时要占用</a:t>
            </a:r>
            <a:r>
              <a:rPr kumimoji="0" lang="en-US" altLang="zh-CN" b="0" dirty="0">
                <a:solidFill>
                  <a:srgbClr val="0000CC"/>
                </a:solidFill>
                <a:latin typeface="Arial" pitchFamily="34" charset="0"/>
                <a:ea typeface="幼圆" pitchFamily="49" charset="-122"/>
                <a:cs typeface="Arial" pitchFamily="34" charset="0"/>
              </a:rPr>
              <a:t>CPU</a:t>
            </a:r>
            <a:r>
              <a:rPr kumimoji="0" lang="zh-CN" altLang="en-US" b="0" dirty="0">
                <a:solidFill>
                  <a:srgbClr val="0000CC"/>
                </a:solidFill>
                <a:latin typeface="Arial" pitchFamily="34" charset="0"/>
                <a:ea typeface="幼圆" pitchFamily="49" charset="-122"/>
                <a:cs typeface="Arial" pitchFamily="34" charset="0"/>
              </a:rPr>
              <a:t>时间，降低了</a:t>
            </a:r>
            <a:r>
              <a:rPr kumimoji="0" lang="en-US" altLang="zh-CN" b="0" dirty="0">
                <a:solidFill>
                  <a:srgbClr val="0000CC"/>
                </a:solidFill>
                <a:latin typeface="Arial" pitchFamily="34" charset="0"/>
                <a:ea typeface="幼圆" pitchFamily="49" charset="-122"/>
                <a:cs typeface="Arial" pitchFamily="34" charset="0"/>
              </a:rPr>
              <a:t>CPU</a:t>
            </a:r>
            <a:r>
              <a:rPr kumimoji="0" lang="zh-CN" altLang="en-US" b="0" dirty="0">
                <a:solidFill>
                  <a:srgbClr val="0000CC"/>
                </a:solidFill>
                <a:latin typeface="Arial" pitchFamily="34" charset="0"/>
                <a:ea typeface="幼圆" pitchFamily="49" charset="-122"/>
                <a:cs typeface="Arial" pitchFamily="34" charset="0"/>
              </a:rPr>
              <a:t>的效率，定时精度不高。软件延时通常用在延时时间不长，精度要求不高的场合。</a:t>
            </a:r>
          </a:p>
        </p:txBody>
      </p:sp>
      <p:grpSp>
        <p:nvGrpSpPr>
          <p:cNvPr id="6" name="组合 5"/>
          <p:cNvGrpSpPr/>
          <p:nvPr/>
        </p:nvGrpSpPr>
        <p:grpSpPr>
          <a:xfrm>
            <a:off x="2808188" y="4183485"/>
            <a:ext cx="5868268" cy="1981819"/>
            <a:chOff x="1656060" y="4149080"/>
            <a:chExt cx="5868268" cy="1981819"/>
          </a:xfrm>
        </p:grpSpPr>
        <p:sp>
          <p:nvSpPr>
            <p:cNvPr id="2" name="圆角矩形 1"/>
            <p:cNvSpPr/>
            <p:nvPr/>
          </p:nvSpPr>
          <p:spPr bwMode="auto">
            <a:xfrm>
              <a:off x="1656060" y="4149080"/>
              <a:ext cx="5868268" cy="1981819"/>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lvl="0" algn="just" eaLnBrk="0" hangingPunct="0">
                <a:lnSpc>
                  <a:spcPct val="100000"/>
                </a:lnSpc>
                <a:spcBef>
                  <a:spcPct val="20000"/>
                </a:spcBef>
                <a:spcAft>
                  <a:spcPct val="0"/>
                </a:spcAft>
                <a:buClrTx/>
                <a:buSzTx/>
              </a:pPr>
              <a:r>
                <a:rPr lang="en-US" altLang="zh-CN" b="0" kern="0" dirty="0">
                  <a:solidFill>
                    <a:srgbClr val="0000FF"/>
                  </a:solidFill>
                  <a:latin typeface="Arial"/>
                  <a:ea typeface="幼圆"/>
                </a:rPr>
                <a:t>delay </a:t>
              </a:r>
              <a:r>
                <a:rPr lang="en-US" altLang="zh-CN" b="0" kern="0" dirty="0" err="1">
                  <a:solidFill>
                    <a:srgbClr val="0000FF"/>
                  </a:solidFill>
                  <a:latin typeface="Arial"/>
                  <a:ea typeface="幼圆"/>
                </a:rPr>
                <a:t>proc</a:t>
              </a:r>
              <a:endParaRPr lang="en-US" altLang="zh-CN" b="0" kern="0" dirty="0">
                <a:solidFill>
                  <a:srgbClr val="0000FF"/>
                </a:solidFill>
                <a:latin typeface="Arial"/>
                <a:ea typeface="幼圆"/>
              </a:endParaRPr>
            </a:p>
            <a:p>
              <a:pPr lvl="0" algn="just" eaLnBrk="0" hangingPunct="0">
                <a:lnSpc>
                  <a:spcPct val="100000"/>
                </a:lnSpc>
                <a:spcBef>
                  <a:spcPct val="20000"/>
                </a:spcBef>
                <a:spcAft>
                  <a:spcPct val="0"/>
                </a:spcAft>
                <a:buClrTx/>
                <a:buSzTx/>
              </a:pPr>
              <a:r>
                <a:rPr lang="en-US" altLang="zh-CN" b="0" kern="0" dirty="0" smtClean="0">
                  <a:solidFill>
                    <a:srgbClr val="0000FF"/>
                  </a:solidFill>
                  <a:latin typeface="Arial"/>
                  <a:ea typeface="幼圆"/>
                </a:rPr>
                <a:t>          push </a:t>
              </a:r>
              <a:r>
                <a:rPr lang="en-US" altLang="zh-CN" b="0" kern="0" dirty="0">
                  <a:solidFill>
                    <a:srgbClr val="0000FF"/>
                  </a:solidFill>
                  <a:latin typeface="Arial"/>
                  <a:ea typeface="幼圆"/>
                </a:rPr>
                <a:t>cx</a:t>
              </a:r>
            </a:p>
            <a:p>
              <a:pPr lvl="0" algn="just" eaLnBrk="0" hangingPunct="0">
                <a:lnSpc>
                  <a:spcPct val="100000"/>
                </a:lnSpc>
                <a:spcBef>
                  <a:spcPct val="20000"/>
                </a:spcBef>
                <a:spcAft>
                  <a:spcPct val="0"/>
                </a:spcAft>
                <a:buClrTx/>
                <a:buSzTx/>
              </a:pPr>
              <a:r>
                <a:rPr lang="en-US" altLang="zh-CN" b="0" kern="0" dirty="0">
                  <a:solidFill>
                    <a:srgbClr val="0000FF"/>
                  </a:solidFill>
                  <a:latin typeface="Arial"/>
                  <a:ea typeface="幼圆"/>
                </a:rPr>
                <a:t>         </a:t>
              </a:r>
              <a:r>
                <a:rPr lang="en-US" altLang="zh-CN" b="0" kern="0" dirty="0" smtClean="0">
                  <a:solidFill>
                    <a:srgbClr val="0000FF"/>
                  </a:solidFill>
                  <a:latin typeface="Arial"/>
                  <a:ea typeface="幼圆"/>
                </a:rPr>
                <a:t> </a:t>
              </a:r>
              <a:r>
                <a:rPr lang="en-US" altLang="zh-CN" b="0" kern="0" dirty="0" err="1" smtClean="0">
                  <a:solidFill>
                    <a:srgbClr val="0000FF"/>
                  </a:solidFill>
                  <a:latin typeface="Arial"/>
                  <a:ea typeface="幼圆"/>
                </a:rPr>
                <a:t>mov</a:t>
              </a:r>
              <a:r>
                <a:rPr lang="en-US" altLang="zh-CN" b="0" kern="0" dirty="0" smtClean="0">
                  <a:solidFill>
                    <a:srgbClr val="0000FF"/>
                  </a:solidFill>
                  <a:latin typeface="Arial"/>
                  <a:ea typeface="幼圆"/>
                </a:rPr>
                <a:t> </a:t>
              </a:r>
              <a:r>
                <a:rPr lang="en-US" altLang="zh-CN" b="0" kern="0" dirty="0">
                  <a:solidFill>
                    <a:srgbClr val="0000FF"/>
                  </a:solidFill>
                  <a:latin typeface="Arial"/>
                  <a:ea typeface="幼圆"/>
                </a:rPr>
                <a:t>cx,400H</a:t>
              </a:r>
            </a:p>
            <a:p>
              <a:pPr lvl="0" algn="just" eaLnBrk="0" hangingPunct="0">
                <a:lnSpc>
                  <a:spcPct val="100000"/>
                </a:lnSpc>
                <a:spcBef>
                  <a:spcPct val="20000"/>
                </a:spcBef>
                <a:spcAft>
                  <a:spcPct val="0"/>
                </a:spcAft>
                <a:buClrTx/>
                <a:buSzTx/>
              </a:pPr>
              <a:r>
                <a:rPr lang="en-US" altLang="zh-CN" b="0" kern="0" dirty="0" err="1" smtClean="0">
                  <a:solidFill>
                    <a:srgbClr val="0000FF"/>
                  </a:solidFill>
                  <a:latin typeface="Arial"/>
                  <a:ea typeface="幼圆"/>
                </a:rPr>
                <a:t>Lp</a:t>
              </a:r>
              <a:r>
                <a:rPr lang="en-US" altLang="zh-CN" b="0" kern="0" dirty="0" smtClean="0">
                  <a:solidFill>
                    <a:srgbClr val="0000FF"/>
                  </a:solidFill>
                  <a:latin typeface="Arial"/>
                  <a:ea typeface="幼圆"/>
                </a:rPr>
                <a:t>:     loop </a:t>
              </a:r>
              <a:r>
                <a:rPr lang="en-US" altLang="zh-CN" b="0" kern="0" dirty="0" err="1" smtClean="0">
                  <a:solidFill>
                    <a:srgbClr val="0000FF"/>
                  </a:solidFill>
                  <a:latin typeface="Arial"/>
                  <a:ea typeface="幼圆"/>
                </a:rPr>
                <a:t>lp</a:t>
              </a:r>
              <a:endParaRPr lang="en-US" altLang="zh-CN" b="0" kern="0" dirty="0">
                <a:solidFill>
                  <a:srgbClr val="0000FF"/>
                </a:solidFill>
                <a:latin typeface="Arial"/>
                <a:ea typeface="幼圆"/>
              </a:endParaRPr>
            </a:p>
          </p:txBody>
        </p:sp>
        <p:sp>
          <p:nvSpPr>
            <p:cNvPr id="3" name="TextBox 2"/>
            <p:cNvSpPr txBox="1"/>
            <p:nvPr/>
          </p:nvSpPr>
          <p:spPr>
            <a:xfrm>
              <a:off x="4932040" y="4601219"/>
              <a:ext cx="2448272" cy="1348061"/>
            </a:xfrm>
            <a:prstGeom prst="rect">
              <a:avLst/>
            </a:prstGeom>
            <a:noFill/>
          </p:spPr>
          <p:txBody>
            <a:bodyPr wrap="square" rtlCol="0">
              <a:spAutoFit/>
            </a:bodyPr>
            <a:lstStyle/>
            <a:p>
              <a:pPr lvl="0" algn="just" eaLnBrk="0" hangingPunct="0">
                <a:lnSpc>
                  <a:spcPct val="100000"/>
                </a:lnSpc>
                <a:spcBef>
                  <a:spcPct val="20000"/>
                </a:spcBef>
                <a:spcAft>
                  <a:spcPct val="0"/>
                </a:spcAft>
                <a:buClrTx/>
                <a:buSzTx/>
              </a:pPr>
              <a:r>
                <a:rPr lang="en-US" altLang="zh-CN" b="0" kern="0" dirty="0">
                  <a:solidFill>
                    <a:srgbClr val="0000FF"/>
                  </a:solidFill>
                  <a:latin typeface="Arial"/>
                  <a:ea typeface="幼圆"/>
                </a:rPr>
                <a:t>	pop cx</a:t>
              </a:r>
            </a:p>
            <a:p>
              <a:pPr lvl="0" algn="just" eaLnBrk="0" hangingPunct="0">
                <a:lnSpc>
                  <a:spcPct val="100000"/>
                </a:lnSpc>
                <a:spcBef>
                  <a:spcPct val="20000"/>
                </a:spcBef>
                <a:spcAft>
                  <a:spcPct val="0"/>
                </a:spcAft>
                <a:buClrTx/>
                <a:buSzTx/>
              </a:pPr>
              <a:r>
                <a:rPr lang="en-US" altLang="zh-CN" b="0" kern="0" dirty="0">
                  <a:solidFill>
                    <a:srgbClr val="0000FF"/>
                  </a:solidFill>
                  <a:latin typeface="Arial"/>
                  <a:ea typeface="幼圆"/>
                </a:rPr>
                <a:t>	ret</a:t>
              </a:r>
            </a:p>
            <a:p>
              <a:pPr lvl="0" algn="just" eaLnBrk="0" hangingPunct="0">
                <a:lnSpc>
                  <a:spcPct val="100000"/>
                </a:lnSpc>
                <a:spcBef>
                  <a:spcPct val="20000"/>
                </a:spcBef>
                <a:spcAft>
                  <a:spcPct val="0"/>
                </a:spcAft>
                <a:buClrTx/>
                <a:buSzTx/>
              </a:pPr>
              <a:r>
                <a:rPr lang="en-US" altLang="zh-CN" b="0" kern="0" dirty="0">
                  <a:solidFill>
                    <a:srgbClr val="0000FF"/>
                  </a:solidFill>
                  <a:latin typeface="Arial"/>
                  <a:ea typeface="幼圆"/>
                </a:rPr>
                <a:t>delay </a:t>
              </a:r>
              <a:r>
                <a:rPr lang="en-US" altLang="zh-CN" b="0" kern="0" dirty="0" smtClean="0">
                  <a:solidFill>
                    <a:srgbClr val="0000FF"/>
                  </a:solidFill>
                  <a:latin typeface="Arial"/>
                  <a:ea typeface="幼圆"/>
                </a:rPr>
                <a:t> </a:t>
              </a:r>
              <a:r>
                <a:rPr lang="en-US" altLang="zh-CN" b="0" kern="0" dirty="0" err="1" smtClean="0">
                  <a:solidFill>
                    <a:srgbClr val="0000FF"/>
                  </a:solidFill>
                  <a:latin typeface="Arial"/>
                  <a:ea typeface="幼圆"/>
                </a:rPr>
                <a:t>endp</a:t>
              </a:r>
              <a:endParaRPr lang="en-US" altLang="zh-CN" b="0" kern="0" dirty="0">
                <a:solidFill>
                  <a:srgbClr val="0000FF"/>
                </a:solidFill>
                <a:latin typeface="Arial"/>
                <a:ea typeface="幼圆"/>
              </a:endParaRPr>
            </a:p>
          </p:txBody>
        </p:sp>
        <p:cxnSp>
          <p:nvCxnSpPr>
            <p:cNvPr id="5" name="直接连接符 4"/>
            <p:cNvCxnSpPr/>
            <p:nvPr/>
          </p:nvCxnSpPr>
          <p:spPr bwMode="auto">
            <a:xfrm>
              <a:off x="4716016" y="4365104"/>
              <a:ext cx="0" cy="1584176"/>
            </a:xfrm>
            <a:prstGeom prst="line">
              <a:avLst/>
            </a:prstGeom>
            <a:solidFill>
              <a:schemeClr val="accent1"/>
            </a:solidFill>
            <a:ln w="19050" cap="flat" cmpd="sng" algn="ctr">
              <a:solidFill>
                <a:schemeClr val="hlink"/>
              </a:solidFill>
              <a:prstDash val="dashDot"/>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p:spPr>
        </p:cxn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04229"/>
                                        </p:tgtEl>
                                        <p:attrNameLst>
                                          <p:attrName>style.visibility</p:attrName>
                                        </p:attrNameLst>
                                      </p:cBhvr>
                                      <p:to>
                                        <p:strVal val="visible"/>
                                      </p:to>
                                    </p:set>
                                    <p:anim calcmode="lin" valueType="num">
                                      <p:cBhvr>
                                        <p:cTn id="7" dur="500" fill="hold"/>
                                        <p:tgtEl>
                                          <p:spTgt spid="1204229"/>
                                        </p:tgtEl>
                                        <p:attrNameLst>
                                          <p:attrName>ppt_w</p:attrName>
                                        </p:attrNameLst>
                                      </p:cBhvr>
                                      <p:tavLst>
                                        <p:tav tm="0">
                                          <p:val>
                                            <p:fltVal val="0"/>
                                          </p:val>
                                        </p:tav>
                                        <p:tav tm="100000">
                                          <p:val>
                                            <p:strVal val="#ppt_w"/>
                                          </p:val>
                                        </p:tav>
                                      </p:tavLst>
                                    </p:anim>
                                    <p:anim calcmode="lin" valueType="num">
                                      <p:cBhvr>
                                        <p:cTn id="8" dur="500" fill="hold"/>
                                        <p:tgtEl>
                                          <p:spTgt spid="120422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204229">
                                            <p:txEl>
                                              <p:pRg st="0" end="0"/>
                                            </p:txEl>
                                          </p:spTgt>
                                        </p:tgtEl>
                                        <p:attrNameLst>
                                          <p:attrName>style.visibility</p:attrName>
                                        </p:attrNameLst>
                                      </p:cBhvr>
                                      <p:to>
                                        <p:strVal val="visible"/>
                                      </p:to>
                                    </p:set>
                                    <p:animEffect transition="in" filter="randombar(horizontal)">
                                      <p:cBhvr>
                                        <p:cTn id="13" dur="500"/>
                                        <p:tgtEl>
                                          <p:spTgt spid="120422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204229">
                                            <p:txEl>
                                              <p:pRg st="1" end="1"/>
                                            </p:txEl>
                                          </p:spTgt>
                                        </p:tgtEl>
                                        <p:attrNameLst>
                                          <p:attrName>style.visibility</p:attrName>
                                        </p:attrNameLst>
                                      </p:cBhvr>
                                      <p:to>
                                        <p:strVal val="visible"/>
                                      </p:to>
                                    </p:set>
                                    <p:animEffect transition="in" filter="randombar(horizontal)">
                                      <p:cBhvr>
                                        <p:cTn id="18" dur="500"/>
                                        <p:tgtEl>
                                          <p:spTgt spid="120422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1026"/>
          <p:cNvSpPr>
            <a:spLocks noGrp="1" noChangeArrowheads="1"/>
          </p:cNvSpPr>
          <p:nvPr>
            <p:ph type="body" idx="1"/>
          </p:nvPr>
        </p:nvSpPr>
        <p:spPr>
          <a:xfrm>
            <a:off x="467544" y="980728"/>
            <a:ext cx="8382000" cy="4895750"/>
          </a:xfrm>
          <a:noFill/>
          <a:ln w="76200" cap="flat" cmpd="tri">
            <a:noFill/>
            <a:miter lim="800000"/>
            <a:headEnd/>
            <a:tailEnd/>
          </a:ln>
          <a:extLst>
            <a:ext uri="{909E8E84-426E-40DD-AFC4-6F175D3DCCD1}">
              <a14:hiddenFill xmlns:a14="http://schemas.microsoft.com/office/drawing/2010/main">
                <a:solidFill>
                  <a:srgbClr val="FFFF00"/>
                </a:solidFill>
              </a14:hiddenFill>
            </a:ext>
          </a:extLst>
        </p:spPr>
        <p:txBody>
          <a:bodyPr/>
          <a:lstStyle/>
          <a:p>
            <a:pPr marL="533400" indent="-533400" algn="just">
              <a:spcBef>
                <a:spcPct val="20000"/>
              </a:spcBef>
              <a:spcAft>
                <a:spcPct val="20000"/>
              </a:spcAft>
            </a:pPr>
            <a:r>
              <a:rPr lang="en-US" altLang="zh-CN" dirty="0"/>
              <a:t>；</a:t>
            </a:r>
            <a:r>
              <a:rPr lang="zh-CN" altLang="en-US" dirty="0"/>
              <a:t>重新设置计数器0</a:t>
            </a:r>
            <a:r>
              <a:rPr lang="zh-CN" altLang="en-US" b="0" dirty="0"/>
              <a:t> </a:t>
            </a:r>
          </a:p>
          <a:p>
            <a:pPr marL="533400" indent="-533400" algn="just">
              <a:spcBef>
                <a:spcPct val="20000"/>
              </a:spcBef>
              <a:spcAft>
                <a:spcPct val="20000"/>
              </a:spcAft>
            </a:pPr>
            <a:r>
              <a:rPr lang="en-US" altLang="zh-CN" b="0" dirty="0"/>
              <a:t>MOV	DX,0243H	；8254</a:t>
            </a:r>
            <a:r>
              <a:rPr lang="zh-CN" altLang="en-US" b="0" dirty="0"/>
              <a:t>控制口地址送</a:t>
            </a:r>
            <a:r>
              <a:rPr lang="en-US" altLang="zh-CN" b="0" dirty="0"/>
              <a:t>DX</a:t>
            </a:r>
          </a:p>
          <a:p>
            <a:pPr marL="533400" indent="-533400" algn="just">
              <a:spcBef>
                <a:spcPct val="20000"/>
              </a:spcBef>
              <a:spcAft>
                <a:spcPct val="20000"/>
              </a:spcAft>
            </a:pPr>
            <a:r>
              <a:rPr lang="en-US" altLang="zh-CN" b="0" dirty="0"/>
              <a:t>MOV	AL,30H	；</a:t>
            </a:r>
            <a:r>
              <a:rPr lang="zh-CN" altLang="en-US" b="0" dirty="0"/>
              <a:t>计数器0，方式0，写16位，二进制</a:t>
            </a:r>
          </a:p>
          <a:p>
            <a:pPr marL="533400" indent="-533400" algn="just">
              <a:spcBef>
                <a:spcPct val="20000"/>
              </a:spcBef>
              <a:spcAft>
                <a:spcPct val="20000"/>
              </a:spcAft>
            </a:pPr>
            <a:r>
              <a:rPr lang="en-US" altLang="zh-CN" b="0" dirty="0"/>
              <a:t>OUT	DX,AL	</a:t>
            </a:r>
            <a:r>
              <a:rPr lang="en-US" altLang="zh-CN" b="0" dirty="0" smtClean="0"/>
              <a:t>           ；</a:t>
            </a:r>
            <a:r>
              <a:rPr lang="zh-CN" altLang="en-US" b="0" dirty="0"/>
              <a:t>控制字写入计数器0控制寄存器</a:t>
            </a:r>
          </a:p>
          <a:p>
            <a:pPr marL="533400" indent="-533400" algn="just">
              <a:spcBef>
                <a:spcPct val="20000"/>
              </a:spcBef>
              <a:spcAft>
                <a:spcPct val="20000"/>
              </a:spcAft>
            </a:pPr>
            <a:r>
              <a:rPr lang="en-US" altLang="zh-CN" b="0" dirty="0"/>
              <a:t>MOV	DX,0240H	；8254</a:t>
            </a:r>
            <a:r>
              <a:rPr lang="zh-CN" altLang="en-US" b="0" dirty="0"/>
              <a:t>计数器0端口地址送</a:t>
            </a:r>
            <a:r>
              <a:rPr lang="en-US" altLang="zh-CN" b="0" dirty="0"/>
              <a:t>DX</a:t>
            </a:r>
          </a:p>
          <a:p>
            <a:pPr marL="533400" indent="-533400" algn="just">
              <a:spcBef>
                <a:spcPct val="20000"/>
              </a:spcBef>
              <a:spcAft>
                <a:spcPct val="20000"/>
              </a:spcAft>
            </a:pPr>
            <a:r>
              <a:rPr lang="en-US" altLang="zh-CN" b="0" dirty="0"/>
              <a:t>MOV	AX,0		；</a:t>
            </a:r>
            <a:r>
              <a:rPr lang="zh-CN" altLang="en-US" b="0" dirty="0"/>
              <a:t>计数器0的计数初值</a:t>
            </a:r>
          </a:p>
          <a:p>
            <a:pPr marL="533400" indent="-533400" algn="just">
              <a:spcBef>
                <a:spcPct val="20000"/>
              </a:spcBef>
              <a:spcAft>
                <a:spcPct val="20000"/>
              </a:spcAft>
            </a:pPr>
            <a:r>
              <a:rPr lang="en-US" altLang="zh-CN" b="0" dirty="0"/>
              <a:t>OUT	DX,AL	</a:t>
            </a:r>
            <a:r>
              <a:rPr lang="en-US" altLang="zh-CN" b="0" dirty="0" smtClean="0"/>
              <a:t>           ；</a:t>
            </a:r>
            <a:r>
              <a:rPr lang="zh-CN" altLang="en-US" b="0" dirty="0"/>
              <a:t>写入初值低8位</a:t>
            </a:r>
          </a:p>
          <a:p>
            <a:pPr marL="533400" indent="-533400" algn="just">
              <a:spcBef>
                <a:spcPct val="20000"/>
              </a:spcBef>
              <a:spcAft>
                <a:spcPct val="20000"/>
              </a:spcAft>
            </a:pPr>
            <a:r>
              <a:rPr lang="en-US" altLang="zh-CN" b="0" dirty="0"/>
              <a:t>OUT	DX,AL	</a:t>
            </a:r>
            <a:r>
              <a:rPr lang="en-US" altLang="zh-CN" b="0" dirty="0" smtClean="0"/>
              <a:t>           ；</a:t>
            </a:r>
            <a:r>
              <a:rPr lang="zh-CN" altLang="en-US" b="0" dirty="0"/>
              <a:t>写入初值高8位 </a:t>
            </a:r>
          </a:p>
        </p:txBody>
      </p:sp>
    </p:spTree>
  </p:cSld>
  <p:clrMapOvr>
    <a:masterClrMapping/>
  </p:clrMapOvr>
  <p:transition spd="med">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58" name="Rectangle 3074"/>
          <p:cNvSpPr>
            <a:spLocks noGrp="1" noChangeArrowheads="1"/>
          </p:cNvSpPr>
          <p:nvPr>
            <p:ph type="body" idx="1"/>
          </p:nvPr>
        </p:nvSpPr>
        <p:spPr>
          <a:xfrm>
            <a:off x="467544" y="980728"/>
            <a:ext cx="8064500" cy="4823742"/>
          </a:xfrm>
          <a:noFill/>
          <a:ln w="76200" cap="flat" cmpd="tri">
            <a:noFill/>
            <a:miter lim="800000"/>
            <a:headEnd/>
            <a:tailEnd/>
          </a:ln>
          <a:extLst>
            <a:ext uri="{909E8E84-426E-40DD-AFC4-6F175D3DCCD1}">
              <a14:hiddenFill xmlns:a14="http://schemas.microsoft.com/office/drawing/2010/main">
                <a:solidFill>
                  <a:srgbClr val="FFFF00"/>
                </a:solidFill>
              </a14:hiddenFill>
            </a:ext>
          </a:extLst>
        </p:spPr>
        <p:txBody>
          <a:bodyPr/>
          <a:lstStyle/>
          <a:p>
            <a:pPr marL="533400" indent="-533400" algn="just">
              <a:spcBef>
                <a:spcPts val="0"/>
              </a:spcBef>
            </a:pPr>
            <a:r>
              <a:rPr lang="en-US" altLang="zh-CN" dirty="0"/>
              <a:t>CLI</a:t>
            </a:r>
            <a:r>
              <a:rPr lang="en-US" altLang="zh-CN" b="0" dirty="0"/>
              <a:t>			</a:t>
            </a:r>
            <a:r>
              <a:rPr lang="en-US" altLang="zh-CN" b="0" dirty="0" smtClean="0"/>
              <a:t>           ；</a:t>
            </a:r>
            <a:r>
              <a:rPr lang="zh-CN" altLang="en-US" b="0" dirty="0"/>
              <a:t>关闭中断</a:t>
            </a:r>
          </a:p>
          <a:p>
            <a:pPr marL="533400" indent="-533400" algn="just">
              <a:spcBef>
                <a:spcPts val="0"/>
              </a:spcBef>
            </a:pPr>
            <a:r>
              <a:rPr lang="en-US" altLang="zh-CN" b="0" dirty="0">
                <a:solidFill>
                  <a:srgbClr val="0000FF"/>
                </a:solidFill>
              </a:rPr>
              <a:t>MOV	AL,20H</a:t>
            </a:r>
          </a:p>
          <a:p>
            <a:pPr marL="533400" indent="-533400" algn="just">
              <a:spcBef>
                <a:spcPts val="0"/>
              </a:spcBef>
            </a:pPr>
            <a:r>
              <a:rPr lang="en-US" altLang="zh-CN" b="0" dirty="0">
                <a:solidFill>
                  <a:srgbClr val="0000FF"/>
                </a:solidFill>
              </a:rPr>
              <a:t>OUT	20H,AL</a:t>
            </a:r>
            <a:r>
              <a:rPr lang="en-US" altLang="zh-CN" b="0" dirty="0"/>
              <a:t>	；</a:t>
            </a:r>
            <a:r>
              <a:rPr lang="zh-CN" altLang="en-US" b="0" dirty="0"/>
              <a:t>中断结束命令</a:t>
            </a:r>
          </a:p>
          <a:p>
            <a:pPr marL="533400" indent="-533400" algn="just">
              <a:spcBef>
                <a:spcPts val="0"/>
              </a:spcBef>
            </a:pPr>
            <a:r>
              <a:rPr lang="en-US" altLang="zh-CN" b="0" dirty="0"/>
              <a:t>POP	DX</a:t>
            </a:r>
          </a:p>
          <a:p>
            <a:pPr marL="533400" indent="-533400" algn="just">
              <a:spcBef>
                <a:spcPts val="0"/>
              </a:spcBef>
            </a:pPr>
            <a:r>
              <a:rPr lang="en-US" altLang="zh-CN" b="0" dirty="0"/>
              <a:t>POP	AX</a:t>
            </a:r>
          </a:p>
          <a:p>
            <a:pPr marL="533400" indent="-533400" algn="just">
              <a:spcBef>
                <a:spcPts val="0"/>
              </a:spcBef>
            </a:pPr>
            <a:r>
              <a:rPr lang="en-US" altLang="zh-CN" b="0" dirty="0"/>
              <a:t>POP	DS</a:t>
            </a:r>
          </a:p>
          <a:p>
            <a:pPr marL="533400" indent="-533400" algn="just">
              <a:spcBef>
                <a:spcPts val="0"/>
              </a:spcBef>
            </a:pPr>
            <a:r>
              <a:rPr lang="en-US" altLang="zh-CN" b="0" dirty="0"/>
              <a:t>IRET</a:t>
            </a:r>
          </a:p>
          <a:p>
            <a:pPr marL="533400" indent="-533400" algn="just">
              <a:spcBef>
                <a:spcPts val="0"/>
              </a:spcBef>
            </a:pPr>
            <a:r>
              <a:rPr lang="en-US" altLang="zh-CN" b="0" dirty="0">
                <a:solidFill>
                  <a:srgbClr val="FF0000"/>
                </a:solidFill>
              </a:rPr>
              <a:t>TIME_INT 	ENDP </a:t>
            </a:r>
            <a:endParaRPr lang="zh-CN" altLang="en-US" b="0" dirty="0">
              <a:solidFill>
                <a:srgbClr val="FF0000"/>
              </a:solidFill>
            </a:endParaRPr>
          </a:p>
        </p:txBody>
      </p:sp>
    </p:spTree>
  </p:cSld>
  <p:clrMapOvr>
    <a:masterClrMapping/>
  </p:clrMapOvr>
  <p:transition spd="med">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实验六   8253实验 </a:t>
            </a:r>
          </a:p>
        </p:txBody>
      </p:sp>
    </p:spTree>
    <p:extLst>
      <p:ext uri="{BB962C8B-B14F-4D97-AF65-F5344CB8AC3E}">
        <p14:creationId xmlns:p14="http://schemas.microsoft.com/office/powerpoint/2010/main" val="93729613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详细说明</a:t>
            </a:r>
          </a:p>
        </p:txBody>
      </p:sp>
    </p:spTree>
    <p:extLst>
      <p:ext uri="{BB962C8B-B14F-4D97-AF65-F5344CB8AC3E}">
        <p14:creationId xmlns:p14="http://schemas.microsoft.com/office/powerpoint/2010/main" val="224056404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body" idx="1"/>
          </p:nvPr>
        </p:nvSpPr>
        <p:spPr>
          <a:xfrm>
            <a:off x="468312" y="981075"/>
            <a:ext cx="8294687" cy="4352925"/>
          </a:xfrm>
        </p:spPr>
        <p:txBody>
          <a:bodyPr/>
          <a:lstStyle/>
          <a:p>
            <a:pPr marL="533400" indent="-533400" algn="just"/>
            <a:r>
              <a:rPr lang="zh-CN" altLang="en-US" b="0" dirty="0"/>
              <a:t>（1）</a:t>
            </a:r>
            <a:r>
              <a:rPr lang="en-US" altLang="zh-CN" b="0" dirty="0"/>
              <a:t>CS* </a:t>
            </a:r>
            <a:r>
              <a:rPr lang="zh-CN" altLang="en-US" b="0" dirty="0"/>
              <a:t>片选信号：低电平有效。接</a:t>
            </a:r>
            <a:r>
              <a:rPr lang="en-US" altLang="zh-CN" b="0" dirty="0"/>
              <a:t>I/O</a:t>
            </a:r>
            <a:r>
              <a:rPr lang="zh-CN" altLang="en-US" b="0" dirty="0"/>
              <a:t>端口译码电路的输出。为低电平时，</a:t>
            </a:r>
            <a:r>
              <a:rPr lang="en-US" altLang="zh-CN" b="0" dirty="0"/>
              <a:t>CPU</a:t>
            </a:r>
            <a:r>
              <a:rPr lang="zh-CN" altLang="en-US" b="0" dirty="0"/>
              <a:t>才能对8254进行读写操作。</a:t>
            </a:r>
          </a:p>
          <a:p>
            <a:pPr marL="533400" indent="-533400" algn="just"/>
            <a:r>
              <a:rPr lang="zh-CN" altLang="en-US" b="0" dirty="0"/>
              <a:t>（2）</a:t>
            </a:r>
            <a:r>
              <a:rPr lang="en-US" altLang="zh-CN" b="0" dirty="0"/>
              <a:t>RD*/WR* ： </a:t>
            </a:r>
            <a:r>
              <a:rPr lang="zh-CN" altLang="en-US" b="0" dirty="0"/>
              <a:t>读／写控制信号，低电平有效。接系统总线的外设读写信号</a:t>
            </a:r>
            <a:r>
              <a:rPr lang="en-US" altLang="zh-CN" b="0" dirty="0"/>
              <a:t>IOR</a:t>
            </a:r>
            <a:r>
              <a:rPr lang="zh-CN" altLang="en-US" b="0" dirty="0"/>
              <a:t>和</a:t>
            </a:r>
            <a:r>
              <a:rPr lang="en-US" altLang="zh-CN" b="0" dirty="0"/>
              <a:t>IOW。</a:t>
            </a:r>
          </a:p>
          <a:p>
            <a:pPr marL="533400" indent="-533400" algn="just"/>
            <a:r>
              <a:rPr lang="en-US" altLang="zh-CN" b="0" dirty="0"/>
              <a:t>（3）D7~D0 ： 8254</a:t>
            </a:r>
            <a:r>
              <a:rPr lang="zh-CN" altLang="en-US" b="0" dirty="0"/>
              <a:t>的数据线，与系统数据总线相连。</a:t>
            </a:r>
          </a:p>
          <a:p>
            <a:pPr marL="533400" indent="-533400" algn="just"/>
            <a:r>
              <a:rPr lang="zh-CN" altLang="en-US" b="0" dirty="0"/>
              <a:t>（4）</a:t>
            </a:r>
            <a:r>
              <a:rPr lang="en-US" altLang="zh-CN" b="0" dirty="0"/>
              <a:t>A1A0 ：</a:t>
            </a:r>
            <a:r>
              <a:rPr lang="zh-CN" altLang="en-US" b="0" dirty="0"/>
              <a:t>接地址总线低2位，用于片内端口的选择。</a:t>
            </a:r>
            <a:r>
              <a:rPr lang="en-US" altLang="zh-CN" b="0" dirty="0"/>
              <a:t>A</a:t>
            </a:r>
            <a:r>
              <a:rPr lang="en-US" altLang="zh-CN" sz="2000" b="0" baseline="-25000" dirty="0"/>
              <a:t>1</a:t>
            </a:r>
            <a:r>
              <a:rPr lang="en-US" altLang="zh-CN" b="0" dirty="0"/>
              <a:t>A</a:t>
            </a:r>
            <a:r>
              <a:rPr lang="en-US" altLang="zh-CN" sz="2000" b="0" baseline="-25000" dirty="0"/>
              <a:t>0</a:t>
            </a:r>
            <a:r>
              <a:rPr lang="en-US" altLang="zh-CN" b="0" dirty="0"/>
              <a:t>=00</a:t>
            </a:r>
            <a:r>
              <a:rPr lang="zh-CN" altLang="en-US" b="0" dirty="0"/>
              <a:t>时，选择通道0；</a:t>
            </a:r>
            <a:r>
              <a:rPr lang="en-US" altLang="zh-CN" b="0" dirty="0"/>
              <a:t>A</a:t>
            </a:r>
            <a:r>
              <a:rPr lang="en-US" altLang="zh-CN" sz="2000" b="0" baseline="-25000" dirty="0"/>
              <a:t>1</a:t>
            </a:r>
            <a:r>
              <a:rPr lang="en-US" altLang="zh-CN" b="0" dirty="0"/>
              <a:t>A</a:t>
            </a:r>
            <a:r>
              <a:rPr lang="en-US" altLang="zh-CN" sz="2000" b="0" baseline="-25000" dirty="0"/>
              <a:t>0</a:t>
            </a:r>
            <a:r>
              <a:rPr lang="en-US" altLang="zh-CN" b="0" dirty="0"/>
              <a:t>=01，</a:t>
            </a:r>
            <a:r>
              <a:rPr lang="zh-CN" altLang="en-US" b="0" dirty="0"/>
              <a:t>选择通道1；</a:t>
            </a:r>
            <a:r>
              <a:rPr lang="en-US" altLang="zh-CN" b="0" dirty="0"/>
              <a:t>A</a:t>
            </a:r>
            <a:r>
              <a:rPr lang="en-US" altLang="zh-CN" sz="2000" b="0" baseline="-25000" dirty="0"/>
              <a:t>1</a:t>
            </a:r>
            <a:r>
              <a:rPr lang="en-US" altLang="zh-CN" b="0" dirty="0"/>
              <a:t>A</a:t>
            </a:r>
            <a:r>
              <a:rPr lang="en-US" altLang="zh-CN" sz="2000" b="0" baseline="-25000" dirty="0"/>
              <a:t>0</a:t>
            </a:r>
            <a:r>
              <a:rPr lang="en-US" altLang="zh-CN" b="0" dirty="0"/>
              <a:t>=10，</a:t>
            </a:r>
            <a:r>
              <a:rPr lang="zh-CN" altLang="en-US" b="0" dirty="0"/>
              <a:t>选择通道2；</a:t>
            </a:r>
            <a:r>
              <a:rPr lang="en-US" altLang="zh-CN" b="0" dirty="0"/>
              <a:t>A</a:t>
            </a:r>
            <a:r>
              <a:rPr lang="en-US" altLang="zh-CN" sz="2000" b="0" baseline="-25000" dirty="0"/>
              <a:t>1</a:t>
            </a:r>
            <a:r>
              <a:rPr lang="en-US" altLang="zh-CN" b="0" dirty="0"/>
              <a:t>A</a:t>
            </a:r>
            <a:r>
              <a:rPr lang="en-US" altLang="zh-CN" sz="2000" b="0" baseline="-25000" dirty="0"/>
              <a:t>0</a:t>
            </a:r>
            <a:r>
              <a:rPr lang="en-US" altLang="zh-CN" b="0" dirty="0"/>
              <a:t>=11，</a:t>
            </a:r>
            <a:r>
              <a:rPr lang="zh-CN" altLang="en-US" b="0" dirty="0"/>
              <a:t>选择控制端口。</a:t>
            </a:r>
          </a:p>
        </p:txBody>
      </p:sp>
      <p:sp>
        <p:nvSpPr>
          <p:cNvPr id="1476611" name="Rectangle 3"/>
          <p:cNvSpPr>
            <a:spLocks noGrp="1" noChangeArrowheads="1"/>
          </p:cNvSpPr>
          <p:nvPr>
            <p:ph type="title"/>
          </p:nvPr>
        </p:nvSpPr>
        <p:spPr>
          <a:xfrm>
            <a:off x="228600" y="-100013"/>
            <a:ext cx="7772400" cy="762001"/>
          </a:xfrm>
          <a:noFill/>
          <a:ln/>
        </p:spPr>
        <p:txBody>
          <a:bodyPr/>
          <a:lstStyle/>
          <a:p>
            <a:r>
              <a:rPr lang="zh-CN" altLang="en-US" b="0">
                <a:solidFill>
                  <a:srgbClr val="003399"/>
                </a:solidFill>
                <a:hlinkClick r:id="rId3" action="ppaction://hlinksldjump"/>
              </a:rPr>
              <a:t>1、8254的引脚</a:t>
            </a:r>
            <a:endParaRPr lang="zh-CN" altLang="en-US" b="0">
              <a:solidFill>
                <a:srgbClr val="003399"/>
              </a:solidFill>
            </a:endParaRPr>
          </a:p>
        </p:txBody>
      </p:sp>
    </p:spTree>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658" name="Rectangle 1026"/>
          <p:cNvSpPr>
            <a:spLocks noGrp="1" noChangeArrowheads="1"/>
          </p:cNvSpPr>
          <p:nvPr>
            <p:ph type="body" idx="1"/>
          </p:nvPr>
        </p:nvSpPr>
        <p:spPr>
          <a:xfrm>
            <a:off x="466923" y="980728"/>
            <a:ext cx="8137525" cy="4176464"/>
          </a:xfrm>
        </p:spPr>
        <p:txBody>
          <a:bodyPr/>
          <a:lstStyle/>
          <a:p>
            <a:pPr algn="just"/>
            <a:r>
              <a:rPr lang="zh-CN" altLang="en-US" b="0" dirty="0"/>
              <a:t>如果系统数据总线为8位，可以将</a:t>
            </a:r>
            <a:r>
              <a:rPr lang="en-US" altLang="zh-CN" b="0" dirty="0"/>
              <a:t>A</a:t>
            </a:r>
            <a:r>
              <a:rPr lang="en-US" altLang="zh-CN" b="0" baseline="-25000" dirty="0"/>
              <a:t>1</a:t>
            </a:r>
            <a:r>
              <a:rPr lang="en-US" altLang="zh-CN" b="0" dirty="0"/>
              <a:t>A</a:t>
            </a:r>
            <a:r>
              <a:rPr lang="en-US" altLang="zh-CN" b="0" baseline="-25000" dirty="0"/>
              <a:t>0</a:t>
            </a:r>
            <a:r>
              <a:rPr lang="zh-CN" altLang="en-US" b="0" dirty="0"/>
              <a:t>与地址总线的最低两位</a:t>
            </a:r>
            <a:r>
              <a:rPr lang="en-US" altLang="zh-CN" b="0" dirty="0"/>
              <a:t>A</a:t>
            </a:r>
            <a:r>
              <a:rPr lang="en-US" altLang="zh-CN" b="0" baseline="-25000" dirty="0"/>
              <a:t>1</a:t>
            </a:r>
            <a:r>
              <a:rPr lang="en-US" altLang="zh-CN" b="0" dirty="0"/>
              <a:t>A</a:t>
            </a:r>
            <a:r>
              <a:rPr lang="en-US" altLang="zh-CN" b="0" baseline="-25000" dirty="0"/>
              <a:t>0</a:t>
            </a:r>
            <a:r>
              <a:rPr lang="zh-CN" altLang="en-US" b="0" dirty="0"/>
              <a:t>对应连接；如果系统数据总线为16位，通常将8254的8位数据线接到系统数据总线的低8位。这样，</a:t>
            </a:r>
            <a:r>
              <a:rPr lang="en-US" altLang="zh-CN" b="0" dirty="0"/>
              <a:t>CPU</a:t>
            </a:r>
            <a:r>
              <a:rPr lang="zh-CN" altLang="en-US" b="0" dirty="0"/>
              <a:t>就要求芯片内部的各端口都使用偶地址，于是8254的地址线</a:t>
            </a:r>
            <a:r>
              <a:rPr lang="en-US" altLang="zh-CN" b="0" dirty="0"/>
              <a:t>A</a:t>
            </a:r>
            <a:r>
              <a:rPr lang="en-US" altLang="zh-CN" b="0" baseline="-25000" dirty="0"/>
              <a:t>1</a:t>
            </a:r>
            <a:r>
              <a:rPr lang="en-US" altLang="zh-CN" b="0" dirty="0"/>
              <a:t>A</a:t>
            </a:r>
            <a:r>
              <a:rPr lang="en-US" altLang="zh-CN" b="0" baseline="-25000" dirty="0"/>
              <a:t>0</a:t>
            </a:r>
            <a:r>
              <a:rPr lang="zh-CN" altLang="en-US" b="0" dirty="0"/>
              <a:t>与系统地址总线的</a:t>
            </a:r>
            <a:r>
              <a:rPr lang="en-US" altLang="zh-CN" b="0" dirty="0"/>
              <a:t>A</a:t>
            </a:r>
            <a:r>
              <a:rPr lang="en-US" altLang="zh-CN" b="0" baseline="-25000" dirty="0"/>
              <a:t>2</a:t>
            </a:r>
            <a:r>
              <a:rPr lang="en-US" altLang="zh-CN" b="0" dirty="0"/>
              <a:t>A</a:t>
            </a:r>
            <a:r>
              <a:rPr lang="en-US" altLang="zh-CN" b="0" baseline="-25000" dirty="0"/>
              <a:t>1</a:t>
            </a:r>
            <a:r>
              <a:rPr lang="zh-CN" altLang="en-US" b="0" dirty="0"/>
              <a:t>对应连接（假设</a:t>
            </a:r>
            <a:r>
              <a:rPr lang="en-US" altLang="zh-CN" b="0" dirty="0"/>
              <a:t>A</a:t>
            </a:r>
            <a:r>
              <a:rPr lang="en-US" altLang="zh-CN" b="0" baseline="-25000" dirty="0"/>
              <a:t>0</a:t>
            </a:r>
            <a:r>
              <a:rPr lang="en-US" altLang="zh-CN" b="0" dirty="0"/>
              <a:t>=0）。</a:t>
            </a:r>
          </a:p>
          <a:p>
            <a:pPr algn="just"/>
            <a:r>
              <a:rPr lang="en-US" altLang="zh-CN" b="0" dirty="0"/>
              <a:t>（5）</a:t>
            </a:r>
            <a:r>
              <a:rPr lang="zh-CN" altLang="en-US" b="0" dirty="0"/>
              <a:t>每个通道有三根对外的信号线：</a:t>
            </a:r>
            <a:r>
              <a:rPr lang="en-US" altLang="zh-CN" b="0" dirty="0"/>
              <a:t>CLK，OUT</a:t>
            </a:r>
            <a:r>
              <a:rPr lang="zh-CN" altLang="en-US" b="0" dirty="0"/>
              <a:t>和</a:t>
            </a:r>
            <a:r>
              <a:rPr lang="en-US" altLang="zh-CN" b="0" dirty="0"/>
              <a:t>GATE。</a:t>
            </a:r>
            <a:r>
              <a:rPr lang="zh-CN" altLang="en-US" b="0" dirty="0"/>
              <a:t>它们的作用在下一小节介绍。 </a:t>
            </a:r>
          </a:p>
          <a:p>
            <a:pPr algn="just"/>
            <a:r>
              <a:rPr lang="zh-CN" altLang="en-US" b="0" dirty="0"/>
              <a:t>8254的读／写操作逻辑见表5-4：</a:t>
            </a:r>
          </a:p>
          <a:p>
            <a:pPr algn="just"/>
            <a:endParaRPr lang="zh-CN" altLang="en-US" b="0" dirty="0"/>
          </a:p>
        </p:txBody>
      </p:sp>
    </p:spTree>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noChangeArrowheads="1"/>
          </p:cNvSpPr>
          <p:nvPr>
            <p:ph type="body" idx="1"/>
          </p:nvPr>
        </p:nvSpPr>
        <p:spPr>
          <a:xfrm>
            <a:off x="152400" y="980728"/>
            <a:ext cx="4924425" cy="5334000"/>
          </a:xfrm>
        </p:spPr>
        <p:txBody>
          <a:bodyPr/>
          <a:lstStyle/>
          <a:p>
            <a:pPr algn="just"/>
            <a:r>
              <a:rPr lang="zh-CN" altLang="en-US" sz="2000" b="0" dirty="0"/>
              <a:t>1. 数据总线缓冲器</a:t>
            </a:r>
          </a:p>
          <a:p>
            <a:pPr algn="just"/>
            <a:r>
              <a:rPr lang="zh-CN" altLang="en-US" sz="2000" b="0" dirty="0"/>
              <a:t>数据总线缓冲器是8254与系统数据总线相连的接口电路，该缓冲器为8位双向三态的缓冲器，可直接挂在数据总线上。通过数据总线缓冲器，</a:t>
            </a:r>
            <a:r>
              <a:rPr lang="en-US" altLang="zh-CN" sz="2000" b="0" dirty="0"/>
              <a:t>CPU</a:t>
            </a:r>
            <a:r>
              <a:rPr lang="zh-CN" altLang="en-US" sz="2000" b="0" dirty="0"/>
              <a:t>用指令对8254进行读/写信息的操作，这些信息是：</a:t>
            </a:r>
          </a:p>
          <a:p>
            <a:pPr algn="just"/>
            <a:r>
              <a:rPr lang="zh-CN" altLang="en-US" sz="2000" b="0" dirty="0"/>
              <a:t>（1）</a:t>
            </a:r>
            <a:r>
              <a:rPr lang="en-US" altLang="zh-CN" sz="2000" b="0" dirty="0"/>
              <a:t>CPU</a:t>
            </a:r>
            <a:r>
              <a:rPr lang="zh-CN" altLang="en-US" sz="2000" b="0" dirty="0"/>
              <a:t>对8254进行初始化编程时，向控制寄存器写入控制字。</a:t>
            </a:r>
          </a:p>
          <a:p>
            <a:pPr algn="just"/>
            <a:r>
              <a:rPr lang="zh-CN" altLang="en-US" sz="2000" b="0" dirty="0"/>
              <a:t>（2）</a:t>
            </a:r>
            <a:r>
              <a:rPr lang="en-US" altLang="zh-CN" sz="2000" b="0" dirty="0"/>
              <a:t>CPU</a:t>
            </a:r>
            <a:r>
              <a:rPr lang="zh-CN" altLang="en-US" sz="2000" b="0" dirty="0"/>
              <a:t>向某一计数器写入计数初值。</a:t>
            </a:r>
          </a:p>
          <a:p>
            <a:pPr algn="just"/>
            <a:r>
              <a:rPr lang="zh-CN" altLang="en-US" sz="2000" b="0" dirty="0"/>
              <a:t>（3）</a:t>
            </a:r>
            <a:r>
              <a:rPr lang="en-US" altLang="zh-CN" sz="2000" b="0" dirty="0"/>
              <a:t>CPU</a:t>
            </a:r>
            <a:r>
              <a:rPr lang="zh-CN" altLang="en-US" sz="2000" b="0" dirty="0"/>
              <a:t>读出计数器的当前计数值。</a:t>
            </a:r>
          </a:p>
        </p:txBody>
      </p:sp>
      <p:sp>
        <p:nvSpPr>
          <p:cNvPr id="1481731" name="Rectangle 3"/>
          <p:cNvSpPr>
            <a:spLocks noChangeArrowheads="1"/>
          </p:cNvSpPr>
          <p:nvPr/>
        </p:nvSpPr>
        <p:spPr bwMode="auto">
          <a:xfrm>
            <a:off x="4953000" y="304800"/>
            <a:ext cx="1676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1732" name="Text Box 4">
            <a:hlinkClick r:id="rId3" action="ppaction://hlinksldjump"/>
          </p:cNvPr>
          <p:cNvSpPr txBox="1">
            <a:spLocks noChangeArrowheads="1"/>
          </p:cNvSpPr>
          <p:nvPr/>
        </p:nvSpPr>
        <p:spPr bwMode="auto">
          <a:xfrm>
            <a:off x="7233811" y="5517232"/>
            <a:ext cx="1600200" cy="496887"/>
          </a:xfrm>
          <a:prstGeom prst="rect">
            <a:avLst/>
          </a:prstGeom>
          <a:solidFill>
            <a:schemeClr val="hlink"/>
          </a:solidFill>
          <a:ln w="76200" cmpd="tri">
            <a:solidFill>
              <a:srgbClr val="FFFF00"/>
            </a:solidFill>
            <a:miter lim="800000"/>
            <a:headEnd/>
            <a:tailEnd/>
          </a:ln>
          <a:effectLst>
            <a:outerShdw dist="35921" dir="2700000" algn="ctr" rotWithShape="0">
              <a:schemeClr val="tx1"/>
            </a:outerShdw>
          </a:effectLst>
        </p:spPr>
        <p:txBody>
          <a:bodyPr>
            <a:spAutoFit/>
          </a:bodyPr>
          <a:lstStyle/>
          <a:p>
            <a:pPr>
              <a:spcBef>
                <a:spcPct val="50000"/>
              </a:spcBef>
            </a:pPr>
            <a:r>
              <a:rPr lang="zh-CN" altLang="en-US">
                <a:solidFill>
                  <a:srgbClr val="FFFF00"/>
                </a:solidFill>
              </a:rPr>
              <a:t>内部结构</a:t>
            </a:r>
          </a:p>
        </p:txBody>
      </p:sp>
      <p:grpSp>
        <p:nvGrpSpPr>
          <p:cNvPr id="1481733" name="Group 5"/>
          <p:cNvGrpSpPr>
            <a:grpSpLocks/>
          </p:cNvGrpSpPr>
          <p:nvPr/>
        </p:nvGrpSpPr>
        <p:grpSpPr bwMode="auto">
          <a:xfrm>
            <a:off x="5076825" y="1557338"/>
            <a:ext cx="4067175" cy="3906837"/>
            <a:chOff x="1248" y="864"/>
            <a:chExt cx="2851" cy="2652"/>
          </a:xfrm>
        </p:grpSpPr>
        <p:grpSp>
          <p:nvGrpSpPr>
            <p:cNvPr id="1481734" name="Group 6"/>
            <p:cNvGrpSpPr>
              <a:grpSpLocks/>
            </p:cNvGrpSpPr>
            <p:nvPr/>
          </p:nvGrpSpPr>
          <p:grpSpPr bwMode="auto">
            <a:xfrm>
              <a:off x="2448" y="2544"/>
              <a:ext cx="480" cy="528"/>
              <a:chOff x="1416" y="3192"/>
              <a:chExt cx="480" cy="552"/>
            </a:xfrm>
          </p:grpSpPr>
          <p:sp>
            <p:nvSpPr>
              <p:cNvPr id="1481735" name="Oval 7"/>
              <p:cNvSpPr>
                <a:spLocks noChangeArrowheads="1"/>
              </p:cNvSpPr>
              <p:nvPr/>
            </p:nvSpPr>
            <p:spPr bwMode="auto">
              <a:xfrm>
                <a:off x="1584" y="3600"/>
                <a:ext cx="144" cy="144"/>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36" name="AutoShape 8"/>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1481737" name="Line 9"/>
            <p:cNvSpPr>
              <a:spLocks noChangeShapeType="1"/>
            </p:cNvSpPr>
            <p:nvPr/>
          </p:nvSpPr>
          <p:spPr bwMode="auto">
            <a:xfrm flipH="1">
              <a:off x="1872" y="2784"/>
              <a:ext cx="576"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38" name="Line 10"/>
            <p:cNvSpPr>
              <a:spLocks noChangeShapeType="1"/>
            </p:cNvSpPr>
            <p:nvPr/>
          </p:nvSpPr>
          <p:spPr bwMode="auto">
            <a:xfrm flipV="1">
              <a:off x="1872" y="3360"/>
              <a:ext cx="480"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1481739" name="Group 11"/>
            <p:cNvGrpSpPr>
              <a:grpSpLocks/>
            </p:cNvGrpSpPr>
            <p:nvPr/>
          </p:nvGrpSpPr>
          <p:grpSpPr bwMode="auto">
            <a:xfrm>
              <a:off x="1248" y="864"/>
              <a:ext cx="384" cy="2256"/>
              <a:chOff x="1008" y="1248"/>
              <a:chExt cx="384" cy="2208"/>
            </a:xfrm>
          </p:grpSpPr>
          <p:sp>
            <p:nvSpPr>
              <p:cNvPr id="1481740" name="Text Box 12"/>
              <p:cNvSpPr txBox="1">
                <a:spLocks noChangeArrowheads="1"/>
              </p:cNvSpPr>
              <p:nvPr/>
            </p:nvSpPr>
            <p:spPr bwMode="auto">
              <a:xfrm>
                <a:off x="1019" y="1595"/>
                <a:ext cx="344" cy="1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内</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部</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数</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据</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总</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线</a:t>
                </a:r>
              </a:p>
            </p:txBody>
          </p:sp>
          <p:sp>
            <p:nvSpPr>
              <p:cNvPr id="1481741" name="AutoShape 13"/>
              <p:cNvSpPr>
                <a:spLocks noChangeArrowheads="1"/>
              </p:cNvSpPr>
              <p:nvPr/>
            </p:nvSpPr>
            <p:spPr bwMode="auto">
              <a:xfrm>
                <a:off x="1008" y="1248"/>
                <a:ext cx="384" cy="2208"/>
              </a:xfrm>
              <a:prstGeom prst="flowChartPunchedTape">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grpSp>
          <p:nvGrpSpPr>
            <p:cNvPr id="1481742" name="Group 14"/>
            <p:cNvGrpSpPr>
              <a:grpSpLocks/>
            </p:cNvGrpSpPr>
            <p:nvPr/>
          </p:nvGrpSpPr>
          <p:grpSpPr bwMode="auto">
            <a:xfrm>
              <a:off x="2448" y="1056"/>
              <a:ext cx="480" cy="528"/>
              <a:chOff x="1416" y="3192"/>
              <a:chExt cx="480" cy="552"/>
            </a:xfrm>
          </p:grpSpPr>
          <p:sp>
            <p:nvSpPr>
              <p:cNvPr id="1481743" name="Oval 15"/>
              <p:cNvSpPr>
                <a:spLocks noChangeArrowheads="1"/>
              </p:cNvSpPr>
              <p:nvPr/>
            </p:nvSpPr>
            <p:spPr bwMode="auto">
              <a:xfrm>
                <a:off x="1584" y="3600"/>
                <a:ext cx="144" cy="144"/>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44" name="AutoShape 16"/>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1481745" name="Line 17"/>
            <p:cNvSpPr>
              <a:spLocks noChangeShapeType="1"/>
            </p:cNvSpPr>
            <p:nvPr/>
          </p:nvSpPr>
          <p:spPr bwMode="auto">
            <a:xfrm flipH="1">
              <a:off x="1872" y="1296"/>
              <a:ext cx="576"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1481746" name="Group 18"/>
            <p:cNvGrpSpPr>
              <a:grpSpLocks/>
            </p:cNvGrpSpPr>
            <p:nvPr/>
          </p:nvGrpSpPr>
          <p:grpSpPr bwMode="auto">
            <a:xfrm>
              <a:off x="2448" y="1632"/>
              <a:ext cx="480" cy="528"/>
              <a:chOff x="1416" y="3192"/>
              <a:chExt cx="480" cy="552"/>
            </a:xfrm>
          </p:grpSpPr>
          <p:sp>
            <p:nvSpPr>
              <p:cNvPr id="1481747" name="Oval 19"/>
              <p:cNvSpPr>
                <a:spLocks noChangeArrowheads="1"/>
              </p:cNvSpPr>
              <p:nvPr/>
            </p:nvSpPr>
            <p:spPr bwMode="auto">
              <a:xfrm>
                <a:off x="1584" y="3600"/>
                <a:ext cx="144" cy="144"/>
              </a:xfrm>
              <a:prstGeom prst="ellipse">
                <a:avLst/>
              </a:prstGeom>
              <a:noFill/>
              <a:ln w="28575">
                <a:solidFill>
                  <a:srgbClr val="FF99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48" name="AutoShape 20"/>
              <p:cNvSpPr>
                <a:spLocks noChangeArrowheads="1"/>
              </p:cNvSpPr>
              <p:nvPr/>
            </p:nvSpPr>
            <p:spPr bwMode="auto">
              <a:xfrm rot="-5400000">
                <a:off x="1392" y="3216"/>
                <a:ext cx="528" cy="480"/>
              </a:xfrm>
              <a:prstGeom prst="triangle">
                <a:avLst>
                  <a:gd name="adj" fmla="val 50000"/>
                </a:avLst>
              </a:prstGeom>
              <a:noFill/>
              <a:ln w="28575">
                <a:solidFill>
                  <a:srgbClr val="FF99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1481749" name="Line 21"/>
            <p:cNvSpPr>
              <a:spLocks noChangeShapeType="1"/>
            </p:cNvSpPr>
            <p:nvPr/>
          </p:nvSpPr>
          <p:spPr bwMode="auto">
            <a:xfrm flipH="1">
              <a:off x="1872" y="1872"/>
              <a:ext cx="576"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nvGrpSpPr>
            <p:cNvPr id="1481750" name="Group 22"/>
            <p:cNvGrpSpPr>
              <a:grpSpLocks/>
            </p:cNvGrpSpPr>
            <p:nvPr/>
          </p:nvGrpSpPr>
          <p:grpSpPr bwMode="auto">
            <a:xfrm>
              <a:off x="2352" y="1584"/>
              <a:ext cx="336" cy="96"/>
              <a:chOff x="1776" y="1632"/>
              <a:chExt cx="336" cy="96"/>
            </a:xfrm>
          </p:grpSpPr>
          <p:sp>
            <p:nvSpPr>
              <p:cNvPr id="1481751" name="Line 23"/>
              <p:cNvSpPr>
                <a:spLocks noChangeShapeType="1"/>
              </p:cNvSpPr>
              <p:nvPr/>
            </p:nvSpPr>
            <p:spPr bwMode="auto">
              <a:xfrm>
                <a:off x="2112" y="1632"/>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81752" name="Line 24"/>
              <p:cNvSpPr>
                <a:spLocks noChangeShapeType="1"/>
              </p:cNvSpPr>
              <p:nvPr/>
            </p:nvSpPr>
            <p:spPr bwMode="auto">
              <a:xfrm>
                <a:off x="1776" y="1728"/>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1481753" name="Group 25"/>
            <p:cNvGrpSpPr>
              <a:grpSpLocks/>
            </p:cNvGrpSpPr>
            <p:nvPr/>
          </p:nvGrpSpPr>
          <p:grpSpPr bwMode="auto">
            <a:xfrm>
              <a:off x="2352" y="2160"/>
              <a:ext cx="336" cy="96"/>
              <a:chOff x="1776" y="1632"/>
              <a:chExt cx="336" cy="96"/>
            </a:xfrm>
          </p:grpSpPr>
          <p:sp>
            <p:nvSpPr>
              <p:cNvPr id="1481754" name="Line 26"/>
              <p:cNvSpPr>
                <a:spLocks noChangeShapeType="1"/>
              </p:cNvSpPr>
              <p:nvPr/>
            </p:nvSpPr>
            <p:spPr bwMode="auto">
              <a:xfrm>
                <a:off x="2112" y="1632"/>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81755" name="Line 27"/>
              <p:cNvSpPr>
                <a:spLocks noChangeShapeType="1"/>
              </p:cNvSpPr>
              <p:nvPr/>
            </p:nvSpPr>
            <p:spPr bwMode="auto">
              <a:xfrm>
                <a:off x="1776" y="1728"/>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1481756" name="Group 28"/>
            <p:cNvGrpSpPr>
              <a:grpSpLocks/>
            </p:cNvGrpSpPr>
            <p:nvPr/>
          </p:nvGrpSpPr>
          <p:grpSpPr bwMode="auto">
            <a:xfrm>
              <a:off x="2352" y="3072"/>
              <a:ext cx="336" cy="96"/>
              <a:chOff x="1776" y="1632"/>
              <a:chExt cx="336" cy="96"/>
            </a:xfrm>
          </p:grpSpPr>
          <p:sp>
            <p:nvSpPr>
              <p:cNvPr id="1481757" name="Line 29"/>
              <p:cNvSpPr>
                <a:spLocks noChangeShapeType="1"/>
              </p:cNvSpPr>
              <p:nvPr/>
            </p:nvSpPr>
            <p:spPr bwMode="auto">
              <a:xfrm>
                <a:off x="2112" y="1632"/>
                <a:ext cx="0" cy="96"/>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81758" name="Line 30"/>
              <p:cNvSpPr>
                <a:spLocks noChangeShapeType="1"/>
              </p:cNvSpPr>
              <p:nvPr/>
            </p:nvSpPr>
            <p:spPr bwMode="auto">
              <a:xfrm>
                <a:off x="1776" y="1728"/>
                <a:ext cx="336" cy="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1481759" name="Line 31"/>
            <p:cNvSpPr>
              <a:spLocks noChangeShapeType="1"/>
            </p:cNvSpPr>
            <p:nvPr/>
          </p:nvSpPr>
          <p:spPr bwMode="auto">
            <a:xfrm>
              <a:off x="2352" y="1680"/>
              <a:ext cx="0" cy="1680"/>
            </a:xfrm>
            <a:prstGeom prst="line">
              <a:avLst/>
            </a:prstGeom>
            <a:noFill/>
            <a:ln w="2857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60" name="Oval 32"/>
            <p:cNvSpPr>
              <a:spLocks noChangeArrowheads="1"/>
            </p:cNvSpPr>
            <p:nvPr/>
          </p:nvSpPr>
          <p:spPr bwMode="auto">
            <a:xfrm>
              <a:off x="2304" y="2208"/>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81761" name="Oval 33"/>
            <p:cNvSpPr>
              <a:spLocks noChangeArrowheads="1"/>
            </p:cNvSpPr>
            <p:nvPr/>
          </p:nvSpPr>
          <p:spPr bwMode="auto">
            <a:xfrm>
              <a:off x="2304" y="3120"/>
              <a:ext cx="96" cy="96"/>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481762" name="Text Box 34"/>
            <p:cNvSpPr txBox="1">
              <a:spLocks noChangeArrowheads="1"/>
            </p:cNvSpPr>
            <p:nvPr/>
          </p:nvSpPr>
          <p:spPr bwMode="auto">
            <a:xfrm>
              <a:off x="3755" y="1242"/>
              <a:ext cx="344" cy="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外</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部</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数</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据</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引</a:t>
              </a:r>
            </a:p>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脚</a:t>
              </a:r>
            </a:p>
          </p:txBody>
        </p:sp>
        <p:sp>
          <p:nvSpPr>
            <p:cNvPr id="1481763" name="Text Box 35"/>
            <p:cNvSpPr txBox="1">
              <a:spLocks noChangeArrowheads="1"/>
            </p:cNvSpPr>
            <p:nvPr/>
          </p:nvSpPr>
          <p:spPr bwMode="auto">
            <a:xfrm>
              <a:off x="1295" y="3206"/>
              <a:ext cx="558"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选通</a:t>
              </a:r>
            </a:p>
          </p:txBody>
        </p:sp>
        <p:sp>
          <p:nvSpPr>
            <p:cNvPr id="1481764" name="Text Box 36"/>
            <p:cNvSpPr txBox="1">
              <a:spLocks noChangeArrowheads="1"/>
            </p:cNvSpPr>
            <p:nvPr/>
          </p:nvSpPr>
          <p:spPr bwMode="auto">
            <a:xfrm>
              <a:off x="2312" y="2275"/>
              <a:ext cx="773"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nSpc>
                  <a:spcPct val="100000"/>
                </a:lnSpc>
                <a:spcBef>
                  <a:spcPct val="0"/>
                </a:spcBef>
                <a:spcAft>
                  <a:spcPct val="0"/>
                </a:spcAft>
                <a:buClrTx/>
                <a:buSzTx/>
                <a:buFontTx/>
                <a:buNone/>
              </a:pPr>
              <a:r>
                <a:rPr kumimoji="1" lang="zh-CN" altLang="en-US">
                  <a:solidFill>
                    <a:schemeClr val="tx1"/>
                  </a:solidFill>
                  <a:latin typeface="Arial" pitchFamily="34" charset="0"/>
                  <a:ea typeface="宋体" pitchFamily="2" charset="-122"/>
                </a:rPr>
                <a:t>缓冲器</a:t>
              </a:r>
            </a:p>
          </p:txBody>
        </p:sp>
        <p:grpSp>
          <p:nvGrpSpPr>
            <p:cNvPr id="1481765" name="Group 37"/>
            <p:cNvGrpSpPr>
              <a:grpSpLocks/>
            </p:cNvGrpSpPr>
            <p:nvPr/>
          </p:nvGrpSpPr>
          <p:grpSpPr bwMode="auto">
            <a:xfrm>
              <a:off x="3264" y="2064"/>
              <a:ext cx="48" cy="480"/>
              <a:chOff x="2832" y="2112"/>
              <a:chExt cx="48" cy="480"/>
            </a:xfrm>
          </p:grpSpPr>
          <p:sp>
            <p:nvSpPr>
              <p:cNvPr id="1481766" name="Oval 38"/>
              <p:cNvSpPr>
                <a:spLocks noChangeArrowheads="1"/>
              </p:cNvSpPr>
              <p:nvPr/>
            </p:nvSpPr>
            <p:spPr bwMode="auto">
              <a:xfrm>
                <a:off x="2832" y="2112"/>
                <a:ext cx="48" cy="48"/>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67" name="Oval 39"/>
              <p:cNvSpPr>
                <a:spLocks noChangeArrowheads="1"/>
              </p:cNvSpPr>
              <p:nvPr/>
            </p:nvSpPr>
            <p:spPr bwMode="auto">
              <a:xfrm>
                <a:off x="2832" y="2256"/>
                <a:ext cx="48" cy="48"/>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68" name="Oval 40"/>
              <p:cNvSpPr>
                <a:spLocks noChangeArrowheads="1"/>
              </p:cNvSpPr>
              <p:nvPr/>
            </p:nvSpPr>
            <p:spPr bwMode="auto">
              <a:xfrm>
                <a:off x="2832" y="2400"/>
                <a:ext cx="48" cy="48"/>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69" name="Oval 41"/>
              <p:cNvSpPr>
                <a:spLocks noChangeArrowheads="1"/>
              </p:cNvSpPr>
              <p:nvPr/>
            </p:nvSpPr>
            <p:spPr bwMode="auto">
              <a:xfrm>
                <a:off x="2832" y="2544"/>
                <a:ext cx="48" cy="48"/>
              </a:xfrm>
              <a:prstGeom prst="ellipse">
                <a:avLst/>
              </a:prstGeom>
              <a:solidFill>
                <a:srgbClr val="FF9933"/>
              </a:solidFill>
              <a:ln w="28575">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
          <p:nvSpPr>
            <p:cNvPr id="1481770" name="Line 42"/>
            <p:cNvSpPr>
              <a:spLocks noChangeShapeType="1"/>
            </p:cNvSpPr>
            <p:nvPr/>
          </p:nvSpPr>
          <p:spPr bwMode="auto">
            <a:xfrm flipH="1">
              <a:off x="2928" y="1296"/>
              <a:ext cx="576"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71" name="Line 43"/>
            <p:cNvSpPr>
              <a:spLocks noChangeShapeType="1"/>
            </p:cNvSpPr>
            <p:nvPr/>
          </p:nvSpPr>
          <p:spPr bwMode="auto">
            <a:xfrm flipH="1">
              <a:off x="2928" y="1872"/>
              <a:ext cx="576"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481772" name="Line 44"/>
            <p:cNvSpPr>
              <a:spLocks noChangeShapeType="1"/>
            </p:cNvSpPr>
            <p:nvPr/>
          </p:nvSpPr>
          <p:spPr bwMode="auto">
            <a:xfrm flipH="1">
              <a:off x="2928" y="2784"/>
              <a:ext cx="576"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grpSp>
    </p:spTree>
  </p:cSld>
  <p:clrMapOvr>
    <a:masterClrMapping/>
  </p:clrMapOvr>
  <p:transition spd="med">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zh-CN" altLang="en-US" dirty="0"/>
              <a:t>2.  读/写控制逻辑</a:t>
            </a:r>
          </a:p>
        </p:txBody>
      </p:sp>
      <p:sp>
        <p:nvSpPr>
          <p:cNvPr id="1483779" name="Rectangle 3"/>
          <p:cNvSpPr>
            <a:spLocks noGrp="1" noChangeArrowheads="1"/>
          </p:cNvSpPr>
          <p:nvPr>
            <p:ph type="body" idx="1"/>
          </p:nvPr>
        </p:nvSpPr>
        <p:spPr>
          <a:xfrm>
            <a:off x="468312" y="981075"/>
            <a:ext cx="8280151" cy="3312021"/>
          </a:xfrm>
        </p:spPr>
        <p:txBody>
          <a:bodyPr/>
          <a:lstStyle/>
          <a:p>
            <a:pPr algn="just"/>
            <a:r>
              <a:rPr lang="zh-CN" altLang="en-US" sz="2800" b="0" dirty="0"/>
              <a:t>这是8254内部的控制电路，读/写逻辑的功能是接收来自</a:t>
            </a:r>
            <a:r>
              <a:rPr lang="en-US" altLang="zh-CN" sz="2800" b="0" dirty="0"/>
              <a:t>CPU</a:t>
            </a:r>
            <a:r>
              <a:rPr lang="zh-CN" altLang="en-US" sz="2800" b="0" dirty="0"/>
              <a:t>的控制信号，包括读信号</a:t>
            </a:r>
            <a:r>
              <a:rPr lang="en-US" altLang="zh-CN" sz="2800" b="0" dirty="0"/>
              <a:t>RD、</a:t>
            </a:r>
            <a:r>
              <a:rPr lang="zh-CN" altLang="en-US" sz="2800" b="0" dirty="0"/>
              <a:t>写信号</a:t>
            </a:r>
            <a:r>
              <a:rPr lang="en-US" altLang="zh-CN" sz="2800" b="0" dirty="0"/>
              <a:t>WR、</a:t>
            </a:r>
            <a:r>
              <a:rPr lang="zh-CN" altLang="en-US" sz="2800" b="0" dirty="0"/>
              <a:t>片选信号</a:t>
            </a:r>
            <a:r>
              <a:rPr lang="en-US" altLang="zh-CN" sz="2800" b="0" dirty="0"/>
              <a:t>CS</a:t>
            </a:r>
            <a:r>
              <a:rPr lang="zh-CN" altLang="en-US" sz="2800" b="0" dirty="0"/>
              <a:t>和芯片内部寄存器寻址信号</a:t>
            </a:r>
            <a:r>
              <a:rPr lang="en-US" altLang="zh-CN" sz="2800" b="0" dirty="0"/>
              <a:t>A</a:t>
            </a:r>
            <a:r>
              <a:rPr lang="en-US" altLang="zh-CN" sz="2800" b="0" baseline="-25000" dirty="0"/>
              <a:t>1</a:t>
            </a:r>
            <a:r>
              <a:rPr lang="en-US" altLang="zh-CN" sz="2800" b="0" dirty="0"/>
              <a:t>A</a:t>
            </a:r>
            <a:r>
              <a:rPr lang="en-US" altLang="zh-CN" sz="2800" b="0" baseline="-25000" dirty="0"/>
              <a:t>0</a:t>
            </a:r>
            <a:r>
              <a:rPr lang="en-US" altLang="zh-CN" sz="2800" b="0" dirty="0"/>
              <a:t>。</a:t>
            </a:r>
            <a:r>
              <a:rPr lang="zh-CN" altLang="en-US" sz="2800" b="0" dirty="0"/>
              <a:t>当片选信号</a:t>
            </a:r>
            <a:r>
              <a:rPr lang="en-US" altLang="zh-CN" sz="2800" b="0" dirty="0"/>
              <a:t>CS=0</a:t>
            </a:r>
            <a:r>
              <a:rPr lang="zh-CN" altLang="en-US" sz="2800" b="0" dirty="0"/>
              <a:t>时，由</a:t>
            </a:r>
            <a:r>
              <a:rPr lang="en-US" altLang="zh-CN" sz="2800" b="0" dirty="0"/>
              <a:t>A</a:t>
            </a:r>
            <a:r>
              <a:rPr lang="en-US" altLang="zh-CN" sz="2800" b="0" baseline="-25000" dirty="0"/>
              <a:t>1</a:t>
            </a:r>
            <a:r>
              <a:rPr lang="en-US" altLang="zh-CN" sz="2800" b="0" dirty="0"/>
              <a:t>A</a:t>
            </a:r>
            <a:r>
              <a:rPr lang="en-US" altLang="zh-CN" sz="2800" b="0" baseline="-25000" dirty="0"/>
              <a:t>0</a:t>
            </a:r>
            <a:r>
              <a:rPr lang="zh-CN" altLang="en-US" sz="2800" b="0" dirty="0"/>
              <a:t>信号选择芯片内部寄存器寻址，由读信号和写信号完成对选定寄存器的读、写操作。</a:t>
            </a:r>
          </a:p>
        </p:txBody>
      </p:sp>
      <p:sp>
        <p:nvSpPr>
          <p:cNvPr id="1483780" name="Text Box 4">
            <a:hlinkClick r:id="rId2" action="ppaction://hlinksldjump"/>
          </p:cNvPr>
          <p:cNvSpPr txBox="1">
            <a:spLocks noChangeArrowheads="1"/>
          </p:cNvSpPr>
          <p:nvPr/>
        </p:nvSpPr>
        <p:spPr bwMode="auto">
          <a:xfrm>
            <a:off x="7019925" y="5445125"/>
            <a:ext cx="1600200" cy="496888"/>
          </a:xfrm>
          <a:prstGeom prst="rect">
            <a:avLst/>
          </a:prstGeom>
          <a:solidFill>
            <a:schemeClr val="hlink"/>
          </a:solidFill>
          <a:ln w="76200" cmpd="tri">
            <a:solidFill>
              <a:srgbClr val="FFFF00"/>
            </a:solidFill>
            <a:miter lim="800000"/>
            <a:headEnd/>
            <a:tailEnd/>
          </a:ln>
          <a:effectLst>
            <a:outerShdw dist="35921" dir="2700000" algn="ctr" rotWithShape="0">
              <a:schemeClr val="tx1"/>
            </a:outerShdw>
          </a:effectLst>
        </p:spPr>
        <p:txBody>
          <a:bodyPr>
            <a:spAutoFit/>
          </a:bodyPr>
          <a:lstStyle/>
          <a:p>
            <a:pPr>
              <a:spcBef>
                <a:spcPct val="50000"/>
              </a:spcBef>
            </a:pPr>
            <a:r>
              <a:rPr lang="zh-CN" altLang="en-US">
                <a:solidFill>
                  <a:srgbClr val="FFFF00"/>
                </a:solidFill>
              </a:rPr>
              <a:t>内部结构</a:t>
            </a:r>
          </a:p>
        </p:txBody>
      </p:sp>
    </p:spTree>
  </p:cSld>
  <p:clrMapOvr>
    <a:masterClrMapping/>
  </p:clrMapOvr>
  <p:transition spd="med">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2" name="Rectangle 1026"/>
          <p:cNvSpPr>
            <a:spLocks noGrp="1" noChangeArrowheads="1"/>
          </p:cNvSpPr>
          <p:nvPr>
            <p:ph type="body" idx="1"/>
          </p:nvPr>
        </p:nvSpPr>
        <p:spPr>
          <a:xfrm>
            <a:off x="465584" y="980728"/>
            <a:ext cx="3914775" cy="4806950"/>
          </a:xfrm>
        </p:spPr>
        <p:txBody>
          <a:bodyPr/>
          <a:lstStyle/>
          <a:p>
            <a:pPr algn="just">
              <a:lnSpc>
                <a:spcPct val="90000"/>
              </a:lnSpc>
            </a:pPr>
            <a:r>
              <a:rPr lang="zh-CN" altLang="en-US" b="0" dirty="0"/>
              <a:t>如图所示，8254有3个结构完全相同的定时器/计数器通道：0、1和2。这3个定时器/计数器的操作是相互独立的。每个通道包含一个8位的控制字寄存器、三个16位的初值寄存器、减1计数器和锁存计数结果输出锁存器。减1计数器的起始值来自初值寄存器，由程序设置；任何时刻计数器的瞬时值都存放在16位输出锁存器中，</a:t>
            </a:r>
            <a:r>
              <a:rPr lang="en-US" altLang="zh-CN" b="0" dirty="0"/>
              <a:t>CPU</a:t>
            </a:r>
            <a:r>
              <a:rPr lang="zh-CN" altLang="en-US" b="0" dirty="0"/>
              <a:t>在需要时可以读出这个值。</a:t>
            </a:r>
          </a:p>
        </p:txBody>
      </p:sp>
      <p:sp>
        <p:nvSpPr>
          <p:cNvPr id="1484803" name="Text Box 1027">
            <a:hlinkClick r:id="rId3" action="ppaction://hlinksldjump"/>
          </p:cNvPr>
          <p:cNvSpPr txBox="1">
            <a:spLocks noChangeArrowheads="1"/>
          </p:cNvSpPr>
          <p:nvPr/>
        </p:nvSpPr>
        <p:spPr bwMode="auto">
          <a:xfrm>
            <a:off x="7164388" y="5524500"/>
            <a:ext cx="1600200" cy="496888"/>
          </a:xfrm>
          <a:prstGeom prst="rect">
            <a:avLst/>
          </a:prstGeom>
          <a:solidFill>
            <a:schemeClr val="hlink"/>
          </a:solidFill>
          <a:ln w="76200" cmpd="tri">
            <a:solidFill>
              <a:srgbClr val="FFFF00"/>
            </a:solidFill>
            <a:miter lim="800000"/>
            <a:headEnd/>
            <a:tailEnd/>
          </a:ln>
          <a:effectLst>
            <a:outerShdw dist="35921" dir="2700000" algn="ctr" rotWithShape="0">
              <a:schemeClr val="tx1"/>
            </a:outerShdw>
          </a:effectLst>
        </p:spPr>
        <p:txBody>
          <a:bodyPr>
            <a:spAutoFit/>
          </a:bodyPr>
          <a:lstStyle/>
          <a:p>
            <a:pPr>
              <a:spcBef>
                <a:spcPct val="50000"/>
              </a:spcBef>
            </a:pPr>
            <a:r>
              <a:rPr lang="zh-CN" altLang="en-US">
                <a:solidFill>
                  <a:srgbClr val="FFFF00"/>
                </a:solidFill>
              </a:rPr>
              <a:t>内部结构</a:t>
            </a:r>
          </a:p>
        </p:txBody>
      </p:sp>
      <p:sp>
        <p:nvSpPr>
          <p:cNvPr id="1484804" name="Rectangle 1028"/>
          <p:cNvSpPr>
            <a:spLocks noChangeArrowheads="1"/>
          </p:cNvSpPr>
          <p:nvPr/>
        </p:nvSpPr>
        <p:spPr bwMode="auto">
          <a:xfrm>
            <a:off x="4643438" y="980728"/>
            <a:ext cx="39147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spcBef>
                <a:spcPts val="1200"/>
              </a:spcBef>
              <a:spcAft>
                <a:spcPts val="0"/>
              </a:spcAft>
            </a:pPr>
            <a:r>
              <a:rPr lang="zh-CN" altLang="en-US" b="0" dirty="0">
                <a:solidFill>
                  <a:srgbClr val="0000CC"/>
                </a:solidFill>
                <a:latin typeface="Arial" pitchFamily="34" charset="0"/>
                <a:ea typeface="幼圆" pitchFamily="49" charset="-122"/>
                <a:cs typeface="Arial" pitchFamily="34" charset="0"/>
              </a:rPr>
              <a:t>每个计数器有3根专用的信号线。其中2根为输入信号：时钟信号</a:t>
            </a:r>
            <a:r>
              <a:rPr lang="en-US" altLang="zh-CN" b="0" dirty="0">
                <a:solidFill>
                  <a:srgbClr val="0000CC"/>
                </a:solidFill>
                <a:latin typeface="Arial" pitchFamily="34" charset="0"/>
                <a:ea typeface="幼圆" pitchFamily="49" charset="-122"/>
                <a:cs typeface="Arial" pitchFamily="34" charset="0"/>
              </a:rPr>
              <a:t>CLK</a:t>
            </a:r>
            <a:r>
              <a:rPr lang="zh-CN" altLang="en-US" b="0" dirty="0">
                <a:solidFill>
                  <a:srgbClr val="0000CC"/>
                </a:solidFill>
                <a:latin typeface="Arial" pitchFamily="34" charset="0"/>
                <a:ea typeface="幼圆" pitchFamily="49" charset="-122"/>
                <a:cs typeface="Arial" pitchFamily="34" charset="0"/>
              </a:rPr>
              <a:t>和门控信号</a:t>
            </a:r>
            <a:r>
              <a:rPr lang="en-US" altLang="zh-CN" b="0" dirty="0">
                <a:solidFill>
                  <a:srgbClr val="0000CC"/>
                </a:solidFill>
                <a:latin typeface="Arial" pitchFamily="34" charset="0"/>
                <a:ea typeface="幼圆" pitchFamily="49" charset="-122"/>
                <a:cs typeface="Arial" pitchFamily="34" charset="0"/>
              </a:rPr>
              <a:t>GATE；1</a:t>
            </a:r>
            <a:r>
              <a:rPr lang="zh-CN" altLang="en-US" b="0" dirty="0">
                <a:solidFill>
                  <a:srgbClr val="0000CC"/>
                </a:solidFill>
                <a:latin typeface="Arial" pitchFamily="34" charset="0"/>
                <a:ea typeface="幼圆" pitchFamily="49" charset="-122"/>
                <a:cs typeface="Arial" pitchFamily="34" charset="0"/>
              </a:rPr>
              <a:t>根输出信号</a:t>
            </a:r>
            <a:r>
              <a:rPr lang="en-US" altLang="zh-CN" b="0" dirty="0">
                <a:solidFill>
                  <a:srgbClr val="0000CC"/>
                </a:solidFill>
                <a:latin typeface="Arial" pitchFamily="34" charset="0"/>
                <a:ea typeface="幼圆" pitchFamily="49" charset="-122"/>
                <a:cs typeface="Arial" pitchFamily="34" charset="0"/>
              </a:rPr>
              <a:t>OUT。</a:t>
            </a:r>
            <a:r>
              <a:rPr lang="zh-CN" altLang="en-US" b="0" dirty="0">
                <a:solidFill>
                  <a:srgbClr val="0000CC"/>
                </a:solidFill>
                <a:latin typeface="Arial" pitchFamily="34" charset="0"/>
                <a:ea typeface="幼圆" pitchFamily="49" charset="-122"/>
                <a:cs typeface="Arial" pitchFamily="34" charset="0"/>
              </a:rPr>
              <a:t>每个通道工作时，都是对</a:t>
            </a:r>
            <a:r>
              <a:rPr lang="en-US" altLang="zh-CN" b="0" dirty="0">
                <a:solidFill>
                  <a:srgbClr val="0000CC"/>
                </a:solidFill>
                <a:latin typeface="Arial" pitchFamily="34" charset="0"/>
                <a:ea typeface="幼圆" pitchFamily="49" charset="-122"/>
                <a:cs typeface="Arial" pitchFamily="34" charset="0"/>
              </a:rPr>
              <a:t>CLK</a:t>
            </a:r>
            <a:r>
              <a:rPr lang="zh-CN" altLang="en-US" b="0" dirty="0">
                <a:solidFill>
                  <a:srgbClr val="0000CC"/>
                </a:solidFill>
                <a:latin typeface="Arial" pitchFamily="34" charset="0"/>
                <a:ea typeface="幼圆" pitchFamily="49" charset="-122"/>
                <a:cs typeface="Arial" pitchFamily="34" charset="0"/>
              </a:rPr>
              <a:t>端输入的脉冲按二进制或</a:t>
            </a:r>
            <a:r>
              <a:rPr lang="en-US" altLang="zh-CN" b="0" dirty="0">
                <a:solidFill>
                  <a:srgbClr val="0000CC"/>
                </a:solidFill>
                <a:latin typeface="Arial" pitchFamily="34" charset="0"/>
                <a:ea typeface="幼圆" pitchFamily="49" charset="-122"/>
                <a:cs typeface="Arial" pitchFamily="34" charset="0"/>
              </a:rPr>
              <a:t>BCD</a:t>
            </a:r>
            <a:r>
              <a:rPr lang="zh-CN" altLang="en-US" b="0" dirty="0">
                <a:solidFill>
                  <a:srgbClr val="0000CC"/>
                </a:solidFill>
                <a:latin typeface="Arial" pitchFamily="34" charset="0"/>
                <a:ea typeface="幼圆" pitchFamily="49" charset="-122"/>
                <a:cs typeface="Arial" pitchFamily="34" charset="0"/>
              </a:rPr>
              <a:t>码格式进行计数，也就是对设置的初值做减1操作，计数值减到零时，由输出端</a:t>
            </a:r>
            <a:r>
              <a:rPr lang="en-US" altLang="zh-CN" b="0" dirty="0">
                <a:solidFill>
                  <a:srgbClr val="0000CC"/>
                </a:solidFill>
                <a:latin typeface="Arial" pitchFamily="34" charset="0"/>
                <a:ea typeface="幼圆" pitchFamily="49" charset="-122"/>
                <a:cs typeface="Arial" pitchFamily="34" charset="0"/>
              </a:rPr>
              <a:t>OUT</a:t>
            </a:r>
            <a:r>
              <a:rPr lang="zh-CN" altLang="en-US" b="0" dirty="0">
                <a:solidFill>
                  <a:srgbClr val="0000CC"/>
                </a:solidFill>
                <a:latin typeface="Arial" pitchFamily="34" charset="0"/>
                <a:ea typeface="幼圆" pitchFamily="49" charset="-122"/>
                <a:cs typeface="Arial" pitchFamily="34" charset="0"/>
              </a:rPr>
              <a:t>输出结束信号，输出信号的波形由工作方式确定。此外，可以用</a:t>
            </a:r>
            <a:r>
              <a:rPr lang="en-US" altLang="zh-CN" b="0" dirty="0">
                <a:solidFill>
                  <a:srgbClr val="0000CC"/>
                </a:solidFill>
                <a:latin typeface="Arial" pitchFamily="34" charset="0"/>
                <a:ea typeface="幼圆" pitchFamily="49" charset="-122"/>
                <a:cs typeface="Arial" pitchFamily="34" charset="0"/>
              </a:rPr>
              <a:t>GATE</a:t>
            </a:r>
            <a:r>
              <a:rPr lang="zh-CN" altLang="en-US" b="0" dirty="0">
                <a:solidFill>
                  <a:srgbClr val="0000CC"/>
                </a:solidFill>
                <a:latin typeface="Arial" pitchFamily="34" charset="0"/>
                <a:ea typeface="幼圆" pitchFamily="49" charset="-122"/>
                <a:cs typeface="Arial" pitchFamily="34" charset="0"/>
              </a:rPr>
              <a:t>引脚上的门控信号允许或停止计数的过程。</a:t>
            </a:r>
          </a:p>
        </p:txBody>
      </p:sp>
      <p:sp>
        <p:nvSpPr>
          <p:cNvPr id="1484805" name="Rectangle 1029"/>
          <p:cNvSpPr>
            <a:spLocks noGrp="1" noChangeArrowheads="1"/>
          </p:cNvSpPr>
          <p:nvPr>
            <p:ph type="title"/>
          </p:nvPr>
        </p:nvSpPr>
        <p:spPr>
          <a:noFill/>
          <a:ln/>
        </p:spPr>
        <p:txBody>
          <a:bodyPr/>
          <a:lstStyle/>
          <a:p>
            <a:r>
              <a:rPr lang="en-US" altLang="zh-CN"/>
              <a:t>3</a:t>
            </a:r>
            <a:r>
              <a:rPr lang="zh-CN" altLang="en-US"/>
              <a:t>．计数器</a:t>
            </a:r>
            <a:r>
              <a:rPr lang="en-US" altLang="zh-CN"/>
              <a:t>0~2</a:t>
            </a:r>
            <a:endParaRPr lang="zh-CN" altLang="en-US"/>
          </a:p>
        </p:txBody>
      </p:sp>
    </p:spTree>
  </p:cSld>
  <p:clrMapOvr>
    <a:masterClrMapping/>
  </p:clrMapOvr>
  <p:transition spd="med">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1026"/>
          <p:cNvSpPr>
            <a:spLocks noGrp="1" noChangeArrowheads="1"/>
          </p:cNvSpPr>
          <p:nvPr>
            <p:ph type="title"/>
          </p:nvPr>
        </p:nvSpPr>
        <p:spPr>
          <a:xfrm>
            <a:off x="463103" y="115888"/>
            <a:ext cx="4271963" cy="5810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zh-CN" altLang="en-US" dirty="0">
                <a:solidFill>
                  <a:srgbClr val="003399"/>
                </a:solidFill>
              </a:rPr>
              <a:t>计数器的3个引脚</a:t>
            </a:r>
          </a:p>
        </p:txBody>
      </p:sp>
      <p:sp>
        <p:nvSpPr>
          <p:cNvPr id="1488899" name="Rectangle 1027"/>
          <p:cNvSpPr>
            <a:spLocks noGrp="1" noChangeArrowheads="1"/>
          </p:cNvSpPr>
          <p:nvPr>
            <p:ph type="body" idx="1"/>
          </p:nvPr>
        </p:nvSpPr>
        <p:spPr>
          <a:xfrm>
            <a:off x="478235" y="998264"/>
            <a:ext cx="7982197" cy="3798888"/>
          </a:xfrm>
        </p:spPr>
        <p:txBody>
          <a:bodyPr/>
          <a:lstStyle/>
          <a:p>
            <a:pPr algn="just">
              <a:spcAft>
                <a:spcPct val="0"/>
              </a:spcAft>
              <a:buClr>
                <a:schemeClr val="folHlink"/>
              </a:buClr>
              <a:buSzPct val="60000"/>
            </a:pPr>
            <a:r>
              <a:rPr kumimoji="1" lang="en-US" altLang="zh-CN" dirty="0">
                <a:solidFill>
                  <a:srgbClr val="FF3300"/>
                </a:solidFill>
              </a:rPr>
              <a:t>CLK</a:t>
            </a:r>
            <a:r>
              <a:rPr kumimoji="1" lang="zh-CN" altLang="en-US" dirty="0"/>
              <a:t>时钟输入信号</a:t>
            </a:r>
            <a:r>
              <a:rPr kumimoji="1" lang="en-US" altLang="zh-CN" dirty="0"/>
              <a:t>: </a:t>
            </a:r>
          </a:p>
          <a:p>
            <a:pPr algn="just">
              <a:spcAft>
                <a:spcPct val="0"/>
              </a:spcAft>
              <a:buClr>
                <a:schemeClr val="folHlink"/>
              </a:buClr>
              <a:buSzPct val="60000"/>
            </a:pPr>
            <a:r>
              <a:rPr kumimoji="1" lang="zh-CN" altLang="en-US" dirty="0" smtClean="0"/>
              <a:t>在</a:t>
            </a:r>
            <a:r>
              <a:rPr kumimoji="1" lang="zh-CN" altLang="en-US" dirty="0"/>
              <a:t>计数过程中，此引脚上每输入一个时钟信号（下降沿），计数器的计数值减1</a:t>
            </a:r>
          </a:p>
          <a:p>
            <a:pPr algn="just">
              <a:spcAft>
                <a:spcPct val="0"/>
              </a:spcAft>
              <a:buClr>
                <a:schemeClr val="folHlink"/>
              </a:buClr>
              <a:buSzPct val="60000"/>
            </a:pPr>
            <a:r>
              <a:rPr kumimoji="1" lang="en-US" altLang="zh-CN" dirty="0">
                <a:solidFill>
                  <a:srgbClr val="FF3300"/>
                </a:solidFill>
              </a:rPr>
              <a:t>GATE</a:t>
            </a:r>
            <a:r>
              <a:rPr kumimoji="1" lang="zh-CN" altLang="en-US" dirty="0"/>
              <a:t>门控输入信号</a:t>
            </a:r>
            <a:r>
              <a:rPr kumimoji="1" lang="en-US" altLang="zh-CN" dirty="0"/>
              <a:t>: </a:t>
            </a:r>
          </a:p>
          <a:p>
            <a:pPr algn="just">
              <a:spcAft>
                <a:spcPct val="0"/>
              </a:spcAft>
              <a:buClr>
                <a:schemeClr val="folHlink"/>
              </a:buClr>
              <a:buSzPct val="60000"/>
            </a:pPr>
            <a:r>
              <a:rPr kumimoji="1" lang="zh-CN" altLang="en-US" dirty="0" smtClean="0"/>
              <a:t>控制</a:t>
            </a:r>
            <a:r>
              <a:rPr kumimoji="1" lang="zh-CN" altLang="en-US" dirty="0"/>
              <a:t>计数器工作，可分成电平控制和上升沿控制两种类型</a:t>
            </a:r>
          </a:p>
          <a:p>
            <a:pPr algn="just">
              <a:spcAft>
                <a:spcPct val="0"/>
              </a:spcAft>
              <a:buClr>
                <a:schemeClr val="folHlink"/>
              </a:buClr>
              <a:buSzPct val="60000"/>
            </a:pPr>
            <a:r>
              <a:rPr kumimoji="1" lang="en-US" altLang="zh-CN" dirty="0">
                <a:solidFill>
                  <a:srgbClr val="FF3300"/>
                </a:solidFill>
              </a:rPr>
              <a:t>OUT</a:t>
            </a:r>
            <a:r>
              <a:rPr kumimoji="1" lang="zh-CN" altLang="en-US" dirty="0"/>
              <a:t>计数器输出信号</a:t>
            </a:r>
            <a:r>
              <a:rPr kumimoji="1" lang="en-US" altLang="zh-CN" dirty="0"/>
              <a:t>: </a:t>
            </a:r>
          </a:p>
          <a:p>
            <a:pPr algn="just">
              <a:spcAft>
                <a:spcPct val="0"/>
              </a:spcAft>
              <a:buClr>
                <a:schemeClr val="folHlink"/>
              </a:buClr>
              <a:buSzPct val="60000"/>
            </a:pPr>
            <a:r>
              <a:rPr kumimoji="1" lang="zh-CN" altLang="en-US" dirty="0" smtClean="0"/>
              <a:t>当</a:t>
            </a:r>
            <a:r>
              <a:rPr kumimoji="1" lang="zh-CN" altLang="en-US" dirty="0"/>
              <a:t>一次计数过程结束（计数值减为0），</a:t>
            </a:r>
            <a:r>
              <a:rPr kumimoji="1" lang="en-US" altLang="zh-CN" dirty="0"/>
              <a:t>OUT</a:t>
            </a:r>
            <a:r>
              <a:rPr kumimoji="1" lang="zh-CN" altLang="en-US" dirty="0"/>
              <a:t>引脚上将产生一个输出信号</a:t>
            </a:r>
          </a:p>
        </p:txBody>
      </p:sp>
      <p:sp>
        <p:nvSpPr>
          <p:cNvPr id="1488900" name="Text Box 1028">
            <a:hlinkClick r:id="rId2" action="ppaction://hlinksldjump"/>
          </p:cNvPr>
          <p:cNvSpPr txBox="1">
            <a:spLocks noChangeArrowheads="1"/>
          </p:cNvSpPr>
          <p:nvPr/>
        </p:nvSpPr>
        <p:spPr bwMode="auto">
          <a:xfrm>
            <a:off x="7019925" y="5481203"/>
            <a:ext cx="1600200" cy="424732"/>
          </a:xfrm>
          <a:prstGeom prst="rect">
            <a:avLst/>
          </a:prstGeom>
          <a:solidFill>
            <a:schemeClr val="hlink"/>
          </a:solidFill>
          <a:ln w="76200" cmpd="tri">
            <a:solidFill>
              <a:srgbClr val="FFFF00"/>
            </a:solidFill>
            <a:miter lim="800000"/>
            <a:headEnd/>
            <a:tailEnd/>
          </a:ln>
          <a:effectLst>
            <a:outerShdw dist="35921" dir="2700000" algn="ctr" rotWithShape="0">
              <a:schemeClr val="tx1"/>
            </a:outerShdw>
          </a:effectLst>
        </p:spPr>
        <p:txBody>
          <a:bodyPr anchor="ctr">
            <a:spAutoFit/>
          </a:bodyPr>
          <a:lstStyle/>
          <a:p>
            <a:pPr>
              <a:spcBef>
                <a:spcPct val="50000"/>
              </a:spcBef>
            </a:pPr>
            <a:r>
              <a:rPr lang="zh-CN" altLang="en-US" dirty="0">
                <a:solidFill>
                  <a:srgbClr val="FFFF00"/>
                </a:solidFill>
              </a:rPr>
              <a:t>内部结构</a:t>
            </a:r>
          </a:p>
        </p:txBody>
      </p:sp>
    </p:spTree>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a:xfrm>
            <a:off x="464815" y="116632"/>
            <a:ext cx="6795864" cy="566539"/>
          </a:xfrm>
        </p:spPr>
        <p:txBody>
          <a:bodyPr/>
          <a:lstStyle/>
          <a:p>
            <a:r>
              <a:rPr lang="en-US" altLang="zh-CN" dirty="0" smtClean="0"/>
              <a:t>8.0 </a:t>
            </a:r>
            <a:r>
              <a:rPr lang="zh-CN" altLang="en-US" dirty="0" smtClean="0"/>
              <a:t>定时</a:t>
            </a:r>
            <a:r>
              <a:rPr lang="zh-CN" altLang="en-US" dirty="0"/>
              <a:t>与计数技术概述</a:t>
            </a:r>
          </a:p>
        </p:txBody>
      </p:sp>
      <p:sp>
        <p:nvSpPr>
          <p:cNvPr id="1466371" name="Rectangle 3"/>
          <p:cNvSpPr>
            <a:spLocks noGrp="1" noChangeArrowheads="1"/>
          </p:cNvSpPr>
          <p:nvPr>
            <p:ph type="body" idx="1"/>
          </p:nvPr>
        </p:nvSpPr>
        <p:spPr>
          <a:xfrm>
            <a:off x="467544" y="981075"/>
            <a:ext cx="8371656" cy="557213"/>
          </a:xfrm>
        </p:spPr>
        <p:txBody>
          <a:bodyPr/>
          <a:lstStyle/>
          <a:p>
            <a:r>
              <a:rPr lang="zh-CN" altLang="en-US" dirty="0"/>
              <a:t>4. 定时方法</a:t>
            </a:r>
            <a:endParaRPr lang="zh-CN" altLang="en-US" b="0" dirty="0"/>
          </a:p>
        </p:txBody>
      </p:sp>
      <p:sp>
        <p:nvSpPr>
          <p:cNvPr id="1466372" name="Text Box 4"/>
          <p:cNvSpPr txBox="1">
            <a:spLocks noChangeArrowheads="1"/>
          </p:cNvSpPr>
          <p:nvPr/>
        </p:nvSpPr>
        <p:spPr bwMode="auto">
          <a:xfrm>
            <a:off x="467544" y="1628701"/>
            <a:ext cx="8097838" cy="223234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76200" cmpd="tri">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635A55"/>
                  </a:outerShdw>
                </a:effectLst>
              </a14:hiddenEffects>
            </a:ext>
          </a:extLst>
        </p:spPr>
        <p:txBody>
          <a:bodyPr/>
          <a:lstStyle>
            <a:lvl1pPr algn="l">
              <a:spcBef>
                <a:spcPct val="0"/>
              </a:spcBef>
              <a:spcAft>
                <a:spcPct val="0"/>
              </a:spcAft>
              <a:defRPr kumimoji="1" sz="2400">
                <a:solidFill>
                  <a:schemeClr val="tx1"/>
                </a:solidFill>
                <a:latin typeface="Times New Roman" pitchFamily="18" charset="0"/>
                <a:ea typeface="宋体" pitchFamily="2" charset="-122"/>
              </a:defRPr>
            </a:lvl1pPr>
            <a:lvl2pPr marL="742950" indent="-285750" algn="l">
              <a:spcBef>
                <a:spcPct val="0"/>
              </a:spcBef>
              <a:spcAft>
                <a:spcPct val="0"/>
              </a:spcAft>
              <a:defRPr kumimoji="1" sz="2400">
                <a:solidFill>
                  <a:schemeClr val="tx1"/>
                </a:solidFill>
                <a:latin typeface="Times New Roman" pitchFamily="18" charset="0"/>
                <a:ea typeface="宋体" pitchFamily="2" charset="-122"/>
              </a:defRPr>
            </a:lvl2pPr>
            <a:lvl3pPr marL="1143000" indent="-228600" algn="l">
              <a:spcBef>
                <a:spcPct val="0"/>
              </a:spcBef>
              <a:spcAft>
                <a:spcPct val="0"/>
              </a:spcAft>
              <a:defRPr kumimoji="1" sz="2400">
                <a:solidFill>
                  <a:schemeClr val="tx1"/>
                </a:solidFill>
                <a:latin typeface="Times New Roman" pitchFamily="18" charset="0"/>
                <a:ea typeface="宋体" pitchFamily="2" charset="-122"/>
              </a:defRPr>
            </a:lvl3pPr>
            <a:lvl4pPr marL="1600200" indent="-228600" algn="l">
              <a:spcBef>
                <a:spcPct val="0"/>
              </a:spcBef>
              <a:spcAft>
                <a:spcPct val="0"/>
              </a:spcAft>
              <a:defRPr kumimoji="1" sz="2400">
                <a:solidFill>
                  <a:schemeClr val="tx1"/>
                </a:solidFill>
                <a:latin typeface="Times New Roman" pitchFamily="18" charset="0"/>
                <a:ea typeface="宋体" pitchFamily="2" charset="-122"/>
              </a:defRPr>
            </a:lvl4pPr>
            <a:lvl5pPr marL="2057400" indent="-228600" algn="l">
              <a:spcBef>
                <a:spcPct val="0"/>
              </a:spcBef>
              <a:spcAft>
                <a:spcPct val="0"/>
              </a:spcAft>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00000"/>
              </a:lnSpc>
              <a:spcBef>
                <a:spcPct val="70000"/>
              </a:spcBef>
              <a:spcAft>
                <a:spcPct val="10000"/>
              </a:spcAft>
            </a:pPr>
            <a:r>
              <a:rPr kumimoji="0" lang="en-US" altLang="zh-CN" b="0" dirty="0" smtClean="0">
                <a:solidFill>
                  <a:srgbClr val="FF0000"/>
                </a:solidFill>
                <a:latin typeface="Arial" pitchFamily="34" charset="0"/>
                <a:ea typeface="幼圆" pitchFamily="49" charset="-122"/>
                <a:cs typeface="Arial" pitchFamily="34" charset="0"/>
              </a:rPr>
              <a:t>(</a:t>
            </a:r>
            <a:r>
              <a:rPr kumimoji="0" lang="zh-CN" altLang="en-US" b="0" dirty="0" smtClean="0">
                <a:solidFill>
                  <a:srgbClr val="FF0000"/>
                </a:solidFill>
                <a:latin typeface="Arial" pitchFamily="34" charset="0"/>
                <a:ea typeface="幼圆" pitchFamily="49" charset="-122"/>
                <a:cs typeface="Arial" pitchFamily="34" charset="0"/>
              </a:rPr>
              <a:t>2</a:t>
            </a:r>
            <a:r>
              <a:rPr kumimoji="0" lang="en-US" altLang="zh-CN" b="0" dirty="0" smtClean="0">
                <a:solidFill>
                  <a:srgbClr val="FF0000"/>
                </a:solidFill>
                <a:latin typeface="Arial" pitchFamily="34" charset="0"/>
                <a:ea typeface="幼圆" pitchFamily="49" charset="-122"/>
                <a:cs typeface="Arial" pitchFamily="34" charset="0"/>
              </a:rPr>
              <a:t>) </a:t>
            </a:r>
            <a:r>
              <a:rPr kumimoji="0" lang="zh-CN" altLang="en-US" b="0" dirty="0" smtClean="0">
                <a:solidFill>
                  <a:srgbClr val="FF0000"/>
                </a:solidFill>
                <a:latin typeface="Arial" pitchFamily="34" charset="0"/>
                <a:ea typeface="幼圆" pitchFamily="49" charset="-122"/>
                <a:cs typeface="Arial" pitchFamily="34" charset="0"/>
              </a:rPr>
              <a:t>不</a:t>
            </a:r>
            <a:r>
              <a:rPr kumimoji="0" lang="zh-CN" altLang="en-US" b="0" dirty="0">
                <a:solidFill>
                  <a:srgbClr val="FF0000"/>
                </a:solidFill>
                <a:latin typeface="Arial" pitchFamily="34" charset="0"/>
                <a:ea typeface="幼圆" pitchFamily="49" charset="-122"/>
                <a:cs typeface="Arial" pitchFamily="34" charset="0"/>
              </a:rPr>
              <a:t>可编程的硬件定时</a:t>
            </a:r>
          </a:p>
          <a:p>
            <a:pPr algn="just">
              <a:lnSpc>
                <a:spcPct val="125000"/>
              </a:lnSpc>
              <a:spcBef>
                <a:spcPts val="1200"/>
              </a:spcBef>
              <a:spcAft>
                <a:spcPts val="0"/>
              </a:spcAft>
            </a:pPr>
            <a:r>
              <a:rPr kumimoji="0" lang="zh-CN" altLang="en-US" b="0" dirty="0">
                <a:solidFill>
                  <a:srgbClr val="0000CC"/>
                </a:solidFill>
                <a:latin typeface="Arial" pitchFamily="34" charset="0"/>
                <a:ea typeface="幼圆" pitchFamily="49" charset="-122"/>
                <a:cs typeface="Arial" pitchFamily="34" charset="0"/>
              </a:rPr>
              <a:t>采用计数器等元件</a:t>
            </a:r>
            <a:r>
              <a:rPr kumimoji="0" lang="zh-CN" altLang="en-US" b="0" dirty="0" smtClean="0">
                <a:solidFill>
                  <a:srgbClr val="0000CC"/>
                </a:solidFill>
                <a:latin typeface="Arial" pitchFamily="34" charset="0"/>
                <a:ea typeface="幼圆" pitchFamily="49" charset="-122"/>
                <a:cs typeface="Arial" pitchFamily="34" charset="0"/>
              </a:rPr>
              <a:t>组成专用</a:t>
            </a:r>
            <a:r>
              <a:rPr kumimoji="0" lang="zh-CN" altLang="en-US" b="0" dirty="0">
                <a:solidFill>
                  <a:srgbClr val="0000CC"/>
                </a:solidFill>
                <a:latin typeface="Arial" pitchFamily="34" charset="0"/>
                <a:ea typeface="幼圆" pitchFamily="49" charset="-122"/>
                <a:cs typeface="Arial" pitchFamily="34" charset="0"/>
              </a:rPr>
              <a:t>的计时</a:t>
            </a:r>
            <a:r>
              <a:rPr kumimoji="0" lang="zh-CN" altLang="en-US" b="0" dirty="0" smtClean="0">
                <a:solidFill>
                  <a:srgbClr val="0000CC"/>
                </a:solidFill>
                <a:latin typeface="Arial" pitchFamily="34" charset="0"/>
                <a:ea typeface="幼圆" pitchFamily="49" charset="-122"/>
                <a:cs typeface="Arial" pitchFamily="34" charset="0"/>
              </a:rPr>
              <a:t>电路实现</a:t>
            </a:r>
            <a:r>
              <a:rPr kumimoji="0" lang="zh-CN" altLang="en-US" b="0" dirty="0">
                <a:solidFill>
                  <a:srgbClr val="0000CC"/>
                </a:solidFill>
                <a:latin typeface="Arial" pitchFamily="34" charset="0"/>
                <a:ea typeface="幼圆" pitchFamily="49" charset="-122"/>
                <a:cs typeface="Arial" pitchFamily="34" charset="0"/>
              </a:rPr>
              <a:t>定时</a:t>
            </a:r>
            <a:r>
              <a:rPr kumimoji="0" lang="zh-CN" altLang="en-US" b="0" dirty="0" smtClean="0">
                <a:solidFill>
                  <a:srgbClr val="0000CC"/>
                </a:solidFill>
                <a:latin typeface="Arial" pitchFamily="34" charset="0"/>
                <a:ea typeface="幼圆" pitchFamily="49" charset="-122"/>
                <a:cs typeface="Arial" pitchFamily="34" charset="0"/>
              </a:rPr>
              <a:t>。</a:t>
            </a:r>
            <a:endParaRPr kumimoji="0" lang="en-US" altLang="zh-CN" b="0" dirty="0" smtClean="0">
              <a:solidFill>
                <a:srgbClr val="0000CC"/>
              </a:solidFill>
              <a:latin typeface="Arial" pitchFamily="34" charset="0"/>
              <a:ea typeface="幼圆" pitchFamily="49" charset="-122"/>
              <a:cs typeface="Arial" pitchFamily="34" charset="0"/>
            </a:endParaRPr>
          </a:p>
          <a:p>
            <a:pPr algn="just">
              <a:lnSpc>
                <a:spcPct val="125000"/>
              </a:lnSpc>
              <a:spcBef>
                <a:spcPts val="1200"/>
              </a:spcBef>
              <a:spcAft>
                <a:spcPts val="0"/>
              </a:spcAft>
            </a:pPr>
            <a:r>
              <a:rPr kumimoji="0" lang="zh-CN" altLang="en-US" b="0" dirty="0" smtClean="0">
                <a:solidFill>
                  <a:srgbClr val="0000CC"/>
                </a:solidFill>
                <a:latin typeface="Arial" pitchFamily="34" charset="0"/>
                <a:ea typeface="幼圆" pitchFamily="49" charset="-122"/>
                <a:cs typeface="Arial" pitchFamily="34" charset="0"/>
              </a:rPr>
              <a:t>这种</a:t>
            </a:r>
            <a:r>
              <a:rPr kumimoji="0" lang="zh-CN" altLang="en-US" b="0" dirty="0">
                <a:solidFill>
                  <a:srgbClr val="0000CC"/>
                </a:solidFill>
                <a:latin typeface="Arial" pitchFamily="34" charset="0"/>
                <a:ea typeface="幼圆" pitchFamily="49" charset="-122"/>
                <a:cs typeface="Arial" pitchFamily="34" charset="0"/>
              </a:rPr>
              <a:t>方法不占用</a:t>
            </a:r>
            <a:r>
              <a:rPr kumimoji="0" lang="en-US" altLang="zh-CN" b="0" dirty="0">
                <a:solidFill>
                  <a:srgbClr val="0000CC"/>
                </a:solidFill>
                <a:latin typeface="Arial" pitchFamily="34" charset="0"/>
                <a:ea typeface="幼圆" pitchFamily="49" charset="-122"/>
                <a:cs typeface="Arial" pitchFamily="34" charset="0"/>
              </a:rPr>
              <a:t>CPU</a:t>
            </a:r>
            <a:r>
              <a:rPr kumimoji="0" lang="zh-CN" altLang="en-US" b="0" dirty="0">
                <a:solidFill>
                  <a:srgbClr val="0000CC"/>
                </a:solidFill>
                <a:latin typeface="Arial" pitchFamily="34" charset="0"/>
                <a:ea typeface="幼圆" pitchFamily="49" charset="-122"/>
                <a:cs typeface="Arial" pitchFamily="34" charset="0"/>
              </a:rPr>
              <a:t>时间，电路也不复杂。缺点</a:t>
            </a:r>
            <a:r>
              <a:rPr kumimoji="0" lang="zh-CN" altLang="en-US" b="0" dirty="0" smtClean="0">
                <a:solidFill>
                  <a:srgbClr val="0000CC"/>
                </a:solidFill>
                <a:latin typeface="Arial" pitchFamily="34" charset="0"/>
                <a:ea typeface="幼圆" pitchFamily="49" charset="-122"/>
                <a:cs typeface="Arial" pitchFamily="34" charset="0"/>
              </a:rPr>
              <a:t>是灵活性差，</a:t>
            </a:r>
            <a:r>
              <a:rPr kumimoji="0" lang="zh-CN" altLang="en-US" b="0" dirty="0">
                <a:solidFill>
                  <a:srgbClr val="0000CC"/>
                </a:solidFill>
                <a:latin typeface="Arial" pitchFamily="34" charset="0"/>
                <a:ea typeface="幼圆" pitchFamily="49" charset="-122"/>
                <a:cs typeface="Arial" pitchFamily="34" charset="0"/>
              </a:rPr>
              <a:t>在电路连接好后，定时时间和范围就不能改变。</a:t>
            </a:r>
          </a:p>
        </p:txBody>
      </p:sp>
      <p:sp>
        <p:nvSpPr>
          <p:cNvPr id="1466374" name="Rectangle 6"/>
          <p:cNvSpPr>
            <a:spLocks noChangeArrowheads="1"/>
          </p:cNvSpPr>
          <p:nvPr/>
        </p:nvSpPr>
        <p:spPr bwMode="auto">
          <a:xfrm>
            <a:off x="601663" y="-39688"/>
            <a:ext cx="9144000" cy="0"/>
          </a:xfrm>
          <a:prstGeom prst="rect">
            <a:avLst/>
          </a:prstGeom>
          <a:solidFill>
            <a:srgbClr val="FFFF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6375" name="Rectangle 7"/>
          <p:cNvSpPr>
            <a:spLocks noChangeArrowheads="1"/>
          </p:cNvSpPr>
          <p:nvPr/>
        </p:nvSpPr>
        <p:spPr bwMode="auto">
          <a:xfrm>
            <a:off x="601663" y="6818313"/>
            <a:ext cx="6813550" cy="0"/>
          </a:xfrm>
          <a:prstGeom prst="rect">
            <a:avLst/>
          </a:prstGeom>
          <a:solidFill>
            <a:srgbClr val="FFFF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6376" name="Rectangle 8"/>
          <p:cNvSpPr>
            <a:spLocks noChangeArrowheads="1"/>
          </p:cNvSpPr>
          <p:nvPr/>
        </p:nvSpPr>
        <p:spPr bwMode="auto">
          <a:xfrm>
            <a:off x="601663" y="6818313"/>
            <a:ext cx="6813550" cy="0"/>
          </a:xfrm>
          <a:prstGeom prst="rect">
            <a:avLst/>
          </a:prstGeom>
          <a:solidFill>
            <a:srgbClr val="FFFF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pic>
        <p:nvPicPr>
          <p:cNvPr id="1466378" name="Picture 10" descr="0607061639110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378796"/>
            <a:ext cx="2136775" cy="1635125"/>
          </a:xfrm>
          <a:prstGeom prst="rect">
            <a:avLst/>
          </a:prstGeom>
          <a:noFill/>
          <a:extLst>
            <a:ext uri="{909E8E84-426E-40DD-AFC4-6F175D3DCCD1}">
              <a14:hiddenFill xmlns:a14="http://schemas.microsoft.com/office/drawing/2010/main">
                <a:solidFill>
                  <a:srgbClr val="FFFFFF"/>
                </a:solidFill>
              </a14:hiddenFill>
            </a:ext>
          </a:extLst>
        </p:spPr>
      </p:pic>
      <p:grpSp>
        <p:nvGrpSpPr>
          <p:cNvPr id="1466380" name="Group 12"/>
          <p:cNvGrpSpPr>
            <a:grpSpLocks/>
          </p:cNvGrpSpPr>
          <p:nvPr/>
        </p:nvGrpSpPr>
        <p:grpSpPr bwMode="auto">
          <a:xfrm>
            <a:off x="601663" y="6791325"/>
            <a:ext cx="53975" cy="107950"/>
            <a:chOff x="0" y="4303"/>
            <a:chExt cx="34" cy="68"/>
          </a:xfrm>
        </p:grpSpPr>
        <p:sp>
          <p:nvSpPr>
            <p:cNvPr id="1466377" name="Rectangle 9"/>
            <p:cNvSpPr>
              <a:spLocks noChangeArrowheads="1"/>
            </p:cNvSpPr>
            <p:nvPr/>
          </p:nvSpPr>
          <p:spPr bwMode="auto">
            <a:xfrm>
              <a:off x="17" y="4320"/>
              <a:ext cx="0" cy="34"/>
            </a:xfrm>
            <a:prstGeom prst="rect">
              <a:avLst/>
            </a:prstGeom>
            <a:solidFill>
              <a:srgbClr val="F2F8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lIns="179331" tIns="44436" rIns="179331" bIns="44436">
              <a:spAutoFit/>
            </a:bodyPr>
            <a:lstStyle/>
            <a:p>
              <a:endParaRPr lang="zh-CN" altLang="en-US"/>
            </a:p>
          </p:txBody>
        </p:sp>
        <p:sp>
          <p:nvSpPr>
            <p:cNvPr id="1466379" name="Rectangle 11"/>
            <p:cNvSpPr>
              <a:spLocks noChangeArrowheads="1"/>
            </p:cNvSpPr>
            <p:nvPr/>
          </p:nvSpPr>
          <p:spPr bwMode="auto">
            <a:xfrm>
              <a:off x="0" y="4303"/>
              <a:ext cx="34" cy="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grpSp>
      <p:sp>
        <p:nvSpPr>
          <p:cNvPr id="1466382" name="Rectangle 14"/>
          <p:cNvSpPr>
            <a:spLocks noChangeArrowheads="1"/>
          </p:cNvSpPr>
          <p:nvPr/>
        </p:nvSpPr>
        <p:spPr bwMode="auto">
          <a:xfrm>
            <a:off x="601663" y="-39688"/>
            <a:ext cx="9144000" cy="0"/>
          </a:xfrm>
          <a:prstGeom prst="rect">
            <a:avLst/>
          </a:prstGeom>
          <a:solidFill>
            <a:srgbClr val="FFFF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6383" name="Rectangle 15"/>
          <p:cNvSpPr>
            <a:spLocks noChangeArrowheads="1"/>
          </p:cNvSpPr>
          <p:nvPr/>
        </p:nvSpPr>
        <p:spPr bwMode="auto">
          <a:xfrm>
            <a:off x="601663" y="6818313"/>
            <a:ext cx="6813550" cy="0"/>
          </a:xfrm>
          <a:prstGeom prst="rect">
            <a:avLst/>
          </a:prstGeom>
          <a:solidFill>
            <a:srgbClr val="FFFF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sp>
        <p:nvSpPr>
          <p:cNvPr id="1466384" name="Rectangle 16"/>
          <p:cNvSpPr>
            <a:spLocks noChangeArrowheads="1"/>
          </p:cNvSpPr>
          <p:nvPr/>
        </p:nvSpPr>
        <p:spPr bwMode="auto">
          <a:xfrm>
            <a:off x="601663" y="6818313"/>
            <a:ext cx="6813550" cy="0"/>
          </a:xfrm>
          <a:prstGeom prst="rect">
            <a:avLst/>
          </a:prstGeom>
          <a:solidFill>
            <a:srgbClr val="FFFF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pic>
        <p:nvPicPr>
          <p:cNvPr id="1466386" name="Picture 18" descr="0607061639110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378796"/>
            <a:ext cx="3108325" cy="1714500"/>
          </a:xfrm>
          <a:prstGeom prst="rect">
            <a:avLst/>
          </a:prstGeom>
          <a:noFill/>
          <a:extLst>
            <a:ext uri="{909E8E84-426E-40DD-AFC4-6F175D3DCCD1}">
              <a14:hiddenFill xmlns:a14="http://schemas.microsoft.com/office/drawing/2010/main">
                <a:solidFill>
                  <a:srgbClr val="FFFFFF"/>
                </a:solidFill>
              </a14:hiddenFill>
            </a:ext>
          </a:extLst>
        </p:spPr>
      </p:pic>
      <p:grpSp>
        <p:nvGrpSpPr>
          <p:cNvPr id="1466388" name="Group 20"/>
          <p:cNvGrpSpPr>
            <a:grpSpLocks/>
          </p:cNvGrpSpPr>
          <p:nvPr/>
        </p:nvGrpSpPr>
        <p:grpSpPr bwMode="auto">
          <a:xfrm>
            <a:off x="601663" y="6791325"/>
            <a:ext cx="53975" cy="107950"/>
            <a:chOff x="0" y="4303"/>
            <a:chExt cx="34" cy="68"/>
          </a:xfrm>
        </p:grpSpPr>
        <p:sp>
          <p:nvSpPr>
            <p:cNvPr id="1466385" name="Rectangle 17"/>
            <p:cNvSpPr>
              <a:spLocks noChangeArrowheads="1"/>
            </p:cNvSpPr>
            <p:nvPr/>
          </p:nvSpPr>
          <p:spPr bwMode="auto">
            <a:xfrm>
              <a:off x="17" y="4320"/>
              <a:ext cx="0" cy="34"/>
            </a:xfrm>
            <a:prstGeom prst="rect">
              <a:avLst/>
            </a:prstGeom>
            <a:solidFill>
              <a:srgbClr val="F2F8FF"/>
            </a:solid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45791" dir="3378596" algn="ctr" rotWithShape="0">
                      <a:schemeClr val="tx1"/>
                    </a:outerShdw>
                  </a:effectLst>
                </a14:hiddenEffects>
              </a:ext>
            </a:extLst>
          </p:spPr>
          <p:txBody>
            <a:bodyPr lIns="179331" tIns="44436" rIns="179331" bIns="44436">
              <a:spAutoFit/>
            </a:bodyPr>
            <a:lstStyle/>
            <a:p>
              <a:endParaRPr lang="zh-CN" altLang="en-US"/>
            </a:p>
          </p:txBody>
        </p:sp>
        <p:sp>
          <p:nvSpPr>
            <p:cNvPr id="1466387" name="Rectangle 19"/>
            <p:cNvSpPr>
              <a:spLocks noChangeArrowheads="1"/>
            </p:cNvSpPr>
            <p:nvPr/>
          </p:nvSpPr>
          <p:spPr bwMode="auto">
            <a:xfrm>
              <a:off x="0" y="4303"/>
              <a:ext cx="34" cy="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tx1"/>
                    </a:outerShdw>
                  </a:effectLst>
                </a14:hiddenEffects>
              </a:ext>
            </a:extLst>
          </p:spPr>
          <p:txBody>
            <a:bodyPr>
              <a:spAutoFit/>
            </a:bodyPr>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66372">
                                            <p:txEl>
                                              <p:pRg st="0" end="0"/>
                                            </p:txEl>
                                          </p:spTgt>
                                        </p:tgtEl>
                                        <p:attrNameLst>
                                          <p:attrName>style.visibility</p:attrName>
                                        </p:attrNameLst>
                                      </p:cBhvr>
                                      <p:to>
                                        <p:strVal val="visible"/>
                                      </p:to>
                                    </p:set>
                                    <p:animEffect transition="in" filter="randombar(horizontal)">
                                      <p:cBhvr>
                                        <p:cTn id="7" dur="500"/>
                                        <p:tgtEl>
                                          <p:spTgt spid="14663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66372">
                                            <p:txEl>
                                              <p:pRg st="1" end="1"/>
                                            </p:txEl>
                                          </p:spTgt>
                                        </p:tgtEl>
                                        <p:attrNameLst>
                                          <p:attrName>style.visibility</p:attrName>
                                        </p:attrNameLst>
                                      </p:cBhvr>
                                      <p:to>
                                        <p:strVal val="visible"/>
                                      </p:to>
                                    </p:set>
                                    <p:animEffect transition="in" filter="randombar(horizontal)">
                                      <p:cBhvr>
                                        <p:cTn id="12" dur="500"/>
                                        <p:tgtEl>
                                          <p:spTgt spid="1466372">
                                            <p:txEl>
                                              <p:pRg st="1" end="1"/>
                                            </p:txEl>
                                          </p:spTgt>
                                        </p:tgtEl>
                                      </p:cBhvr>
                                    </p:animEffect>
                                  </p:childTnLst>
                                </p:cTn>
                              </p:par>
                              <p:par>
                                <p:cTn id="13" presetID="14" presetClass="entr" presetSubtype="10" fill="hold" nodeType="withEffect">
                                  <p:stCondLst>
                                    <p:cond delay="3000"/>
                                  </p:stCondLst>
                                  <p:childTnLst>
                                    <p:set>
                                      <p:cBhvr>
                                        <p:cTn id="14" dur="1" fill="hold">
                                          <p:stCondLst>
                                            <p:cond delay="0"/>
                                          </p:stCondLst>
                                        </p:cTn>
                                        <p:tgtEl>
                                          <p:spTgt spid="1466378"/>
                                        </p:tgtEl>
                                        <p:attrNameLst>
                                          <p:attrName>style.visibility</p:attrName>
                                        </p:attrNameLst>
                                      </p:cBhvr>
                                      <p:to>
                                        <p:strVal val="visible"/>
                                      </p:to>
                                    </p:set>
                                    <p:animEffect transition="in" filter="randombar(horizontal)">
                                      <p:cBhvr>
                                        <p:cTn id="15" dur="500"/>
                                        <p:tgtEl>
                                          <p:spTgt spid="1466378"/>
                                        </p:tgtEl>
                                      </p:cBhvr>
                                    </p:animEffect>
                                  </p:childTnLst>
                                </p:cTn>
                              </p:par>
                              <p:par>
                                <p:cTn id="16" presetID="14" presetClass="entr" presetSubtype="10" fill="hold" nodeType="withEffect">
                                  <p:stCondLst>
                                    <p:cond delay="3000"/>
                                  </p:stCondLst>
                                  <p:childTnLst>
                                    <p:set>
                                      <p:cBhvr>
                                        <p:cTn id="17" dur="1" fill="hold">
                                          <p:stCondLst>
                                            <p:cond delay="0"/>
                                          </p:stCondLst>
                                        </p:cTn>
                                        <p:tgtEl>
                                          <p:spTgt spid="1466386"/>
                                        </p:tgtEl>
                                        <p:attrNameLst>
                                          <p:attrName>style.visibility</p:attrName>
                                        </p:attrNameLst>
                                      </p:cBhvr>
                                      <p:to>
                                        <p:strVal val="visible"/>
                                      </p:to>
                                    </p:set>
                                    <p:animEffect transition="in" filter="randombar(horizontal)">
                                      <p:cBhvr>
                                        <p:cTn id="18" dur="500"/>
                                        <p:tgtEl>
                                          <p:spTgt spid="146638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466372">
                                            <p:txEl>
                                              <p:pRg st="2" end="2"/>
                                            </p:txEl>
                                          </p:spTgt>
                                        </p:tgtEl>
                                        <p:attrNameLst>
                                          <p:attrName>style.visibility</p:attrName>
                                        </p:attrNameLst>
                                      </p:cBhvr>
                                      <p:to>
                                        <p:strVal val="visible"/>
                                      </p:to>
                                    </p:set>
                                    <p:animEffect transition="in" filter="randombar(horizontal)">
                                      <p:cBhvr>
                                        <p:cTn id="23" dur="500"/>
                                        <p:tgtEl>
                                          <p:spTgt spid="14663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Grp="1" noChangeArrowheads="1"/>
          </p:cNvSpPr>
          <p:nvPr>
            <p:ph type="body" idx="1"/>
          </p:nvPr>
        </p:nvSpPr>
        <p:spPr>
          <a:xfrm>
            <a:off x="468314" y="981075"/>
            <a:ext cx="8080374" cy="4608165"/>
          </a:xfrm>
        </p:spPr>
        <p:txBody>
          <a:bodyPr/>
          <a:lstStyle/>
          <a:p>
            <a:pPr algn="just"/>
            <a:r>
              <a:rPr lang="zh-CN" altLang="en-US" b="0" dirty="0"/>
              <a:t>8254作外部事件</a:t>
            </a:r>
            <a:r>
              <a:rPr lang="zh-CN" altLang="en-US" dirty="0"/>
              <a:t>计数器</a:t>
            </a:r>
            <a:r>
              <a:rPr lang="zh-CN" altLang="en-US" b="0" dirty="0"/>
              <a:t>时，</a:t>
            </a:r>
            <a:r>
              <a:rPr lang="en-US" altLang="zh-CN" b="0" dirty="0"/>
              <a:t>CLK</a:t>
            </a:r>
            <a:r>
              <a:rPr lang="zh-CN" altLang="en-US" b="0" dirty="0"/>
              <a:t>引脚上的计数脉冲从外部输入，这些脉冲的间隔可以不相等。</a:t>
            </a:r>
          </a:p>
          <a:p>
            <a:pPr algn="just"/>
            <a:r>
              <a:rPr lang="zh-CN" altLang="en-US" b="0" dirty="0"/>
              <a:t>8254用作</a:t>
            </a:r>
            <a:r>
              <a:rPr lang="zh-CN" altLang="en-US" dirty="0"/>
              <a:t>定时器</a:t>
            </a:r>
            <a:r>
              <a:rPr lang="zh-CN" altLang="en-US" b="0" dirty="0"/>
              <a:t>时，</a:t>
            </a:r>
            <a:r>
              <a:rPr lang="en-US" altLang="zh-CN" b="0" dirty="0"/>
              <a:t>CLK</a:t>
            </a:r>
            <a:r>
              <a:rPr lang="zh-CN" altLang="en-US" b="0" dirty="0"/>
              <a:t>引脚的输入信号是精确的时钟脉冲。8254的定时时间，取决于时钟脉冲的频率和计数器的初值，即：</a:t>
            </a:r>
          </a:p>
          <a:p>
            <a:pPr algn="ctr"/>
            <a:r>
              <a:rPr lang="zh-CN" altLang="en-US" dirty="0"/>
              <a:t>定时时间</a:t>
            </a:r>
            <a:r>
              <a:rPr lang="en-US" altLang="zh-CN" dirty="0"/>
              <a:t>T＝</a:t>
            </a:r>
            <a:r>
              <a:rPr lang="zh-CN" altLang="en-US" dirty="0"/>
              <a:t>时钟脉冲周期</a:t>
            </a:r>
            <a:r>
              <a:rPr lang="en-US" altLang="zh-CN" dirty="0" err="1"/>
              <a:t>tc</a:t>
            </a:r>
            <a:r>
              <a:rPr lang="en-US" altLang="zh-CN" dirty="0"/>
              <a:t>×</a:t>
            </a:r>
            <a:r>
              <a:rPr lang="zh-CN" altLang="en-US" dirty="0"/>
              <a:t>计数初值</a:t>
            </a:r>
            <a:r>
              <a:rPr lang="en-US" altLang="zh-CN" dirty="0"/>
              <a:t>n</a:t>
            </a:r>
          </a:p>
          <a:p>
            <a:pPr algn="just"/>
            <a:r>
              <a:rPr lang="zh-CN" altLang="en-US" b="0" dirty="0"/>
              <a:t>例如，在某微机中，8254的计数脉冲频率是1</a:t>
            </a:r>
            <a:r>
              <a:rPr lang="en-US" altLang="zh-CN" b="0" dirty="0"/>
              <a:t>MHZ，</a:t>
            </a:r>
            <a:r>
              <a:rPr lang="zh-CN" altLang="en-US" b="0" dirty="0"/>
              <a:t>脉冲周期</a:t>
            </a:r>
            <a:r>
              <a:rPr lang="en-US" altLang="zh-CN" b="0" dirty="0" err="1"/>
              <a:t>tc</a:t>
            </a:r>
            <a:r>
              <a:rPr lang="en-US" altLang="zh-CN" b="0" dirty="0"/>
              <a:t>=1μs，</a:t>
            </a:r>
            <a:r>
              <a:rPr lang="zh-CN" altLang="en-US" b="0" dirty="0"/>
              <a:t>设置的计数器初值</a:t>
            </a:r>
            <a:r>
              <a:rPr lang="en-US" altLang="zh-CN" b="0" dirty="0"/>
              <a:t>n=1000 ，</a:t>
            </a:r>
            <a:r>
              <a:rPr lang="zh-CN" altLang="en-US" b="0" dirty="0"/>
              <a:t>则定时时间</a:t>
            </a:r>
            <a:r>
              <a:rPr lang="en-US" altLang="zh-CN" b="0" dirty="0"/>
              <a:t>T=1μs×1000=1ms。</a:t>
            </a:r>
          </a:p>
        </p:txBody>
      </p:sp>
      <p:sp>
        <p:nvSpPr>
          <p:cNvPr id="1489923" name="Text Box 3">
            <a:hlinkClick r:id="rId3" action="ppaction://hlinksldjump"/>
          </p:cNvPr>
          <p:cNvSpPr txBox="1">
            <a:spLocks noChangeArrowheads="1"/>
          </p:cNvSpPr>
          <p:nvPr/>
        </p:nvSpPr>
        <p:spPr bwMode="auto">
          <a:xfrm>
            <a:off x="6948488" y="5445125"/>
            <a:ext cx="1600200" cy="496888"/>
          </a:xfrm>
          <a:prstGeom prst="rect">
            <a:avLst/>
          </a:prstGeom>
          <a:solidFill>
            <a:schemeClr val="hlink"/>
          </a:solidFill>
          <a:ln w="76200" cmpd="tri">
            <a:solidFill>
              <a:srgbClr val="FFFF00"/>
            </a:solidFill>
            <a:miter lim="800000"/>
            <a:headEnd/>
            <a:tailEnd/>
          </a:ln>
          <a:effectLst>
            <a:outerShdw dist="35921" dir="2700000" algn="ctr" rotWithShape="0">
              <a:schemeClr val="tx1"/>
            </a:outerShdw>
          </a:effectLst>
        </p:spPr>
        <p:txBody>
          <a:bodyPr>
            <a:spAutoFit/>
          </a:bodyPr>
          <a:lstStyle/>
          <a:p>
            <a:pPr>
              <a:spcBef>
                <a:spcPct val="50000"/>
              </a:spcBef>
            </a:pPr>
            <a:r>
              <a:rPr lang="zh-CN" altLang="en-US">
                <a:solidFill>
                  <a:srgbClr val="FFFF00"/>
                </a:solidFill>
              </a:rPr>
              <a:t>内部结构</a:t>
            </a:r>
          </a:p>
        </p:txBody>
      </p:sp>
    </p:spTree>
  </p:cSld>
  <p:clrMapOvr>
    <a:masterClrMapping/>
  </p:clrMapOvr>
  <p:transition spd="med">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a:solidFill>
                  <a:srgbClr val="003399"/>
                </a:solidFill>
              </a:rPr>
              <a:t>4.  </a:t>
            </a:r>
            <a:r>
              <a:rPr lang="zh-CN" altLang="en-US">
                <a:solidFill>
                  <a:srgbClr val="003399"/>
                </a:solidFill>
              </a:rPr>
              <a:t>控制寄存器</a:t>
            </a:r>
          </a:p>
        </p:txBody>
      </p:sp>
      <p:sp>
        <p:nvSpPr>
          <p:cNvPr id="1491971" name="Rectangle 3"/>
          <p:cNvSpPr>
            <a:spLocks noGrp="1" noChangeArrowheads="1"/>
          </p:cNvSpPr>
          <p:nvPr>
            <p:ph type="body" idx="1"/>
          </p:nvPr>
        </p:nvSpPr>
        <p:spPr>
          <a:xfrm>
            <a:off x="471364" y="981075"/>
            <a:ext cx="8005886" cy="2375470"/>
          </a:xfrm>
        </p:spPr>
        <p:txBody>
          <a:bodyPr/>
          <a:lstStyle/>
          <a:p>
            <a:pPr algn="just"/>
            <a:r>
              <a:rPr lang="zh-CN" altLang="en-US" b="0" dirty="0"/>
              <a:t>控制寄存器是一个只能写入的寄存器，它接收从</a:t>
            </a:r>
            <a:r>
              <a:rPr lang="en-US" altLang="zh-CN" b="0" dirty="0"/>
              <a:t>CPU</a:t>
            </a:r>
            <a:r>
              <a:rPr lang="zh-CN" altLang="en-US" b="0" dirty="0"/>
              <a:t>来的控制字，并由控制字的</a:t>
            </a:r>
            <a:r>
              <a:rPr lang="en-US" altLang="zh-CN" b="0" dirty="0"/>
              <a:t>D</a:t>
            </a:r>
            <a:r>
              <a:rPr lang="en-US" altLang="zh-CN" b="0" baseline="-25000" dirty="0"/>
              <a:t>7</a:t>
            </a:r>
            <a:r>
              <a:rPr lang="en-US" altLang="zh-CN" b="0" dirty="0"/>
              <a:t>、D</a:t>
            </a:r>
            <a:r>
              <a:rPr lang="en-US" altLang="zh-CN" b="0" baseline="-25000" dirty="0"/>
              <a:t>6</a:t>
            </a:r>
            <a:r>
              <a:rPr lang="zh-CN" altLang="en-US" b="0" dirty="0"/>
              <a:t>位的编码决定控制字写入哪个计数器的控制寄存器。在对8254进行编程时，</a:t>
            </a:r>
            <a:r>
              <a:rPr lang="en-US" altLang="zh-CN" b="0" dirty="0"/>
              <a:t>CPU</a:t>
            </a:r>
            <a:r>
              <a:rPr lang="zh-CN" altLang="en-US" b="0" dirty="0"/>
              <a:t>用输出指令向它写入控制字，由此确定各计数器通道的工作方式、读写格式和计数的数制。</a:t>
            </a:r>
            <a:endParaRPr lang="zh-CN" altLang="en-US" dirty="0"/>
          </a:p>
        </p:txBody>
      </p:sp>
      <p:sp>
        <p:nvSpPr>
          <p:cNvPr id="1491972" name="Text Box 4">
            <a:hlinkClick r:id="rId2" action="ppaction://hlinksldjump"/>
          </p:cNvPr>
          <p:cNvSpPr txBox="1">
            <a:spLocks noChangeArrowheads="1"/>
          </p:cNvSpPr>
          <p:nvPr/>
        </p:nvSpPr>
        <p:spPr bwMode="auto">
          <a:xfrm>
            <a:off x="6877050" y="5084763"/>
            <a:ext cx="1600200" cy="496887"/>
          </a:xfrm>
          <a:prstGeom prst="rect">
            <a:avLst/>
          </a:prstGeom>
          <a:solidFill>
            <a:schemeClr val="hlink"/>
          </a:solidFill>
          <a:ln w="76200" cmpd="tri">
            <a:solidFill>
              <a:srgbClr val="FFFF00"/>
            </a:solidFill>
            <a:miter lim="800000"/>
            <a:headEnd/>
            <a:tailEnd/>
          </a:ln>
          <a:effectLst>
            <a:outerShdw dist="35921" dir="2700000" algn="ctr" rotWithShape="0">
              <a:schemeClr val="tx1"/>
            </a:outerShdw>
          </a:effectLst>
        </p:spPr>
        <p:txBody>
          <a:bodyPr>
            <a:spAutoFit/>
          </a:bodyPr>
          <a:lstStyle/>
          <a:p>
            <a:pPr>
              <a:spcBef>
                <a:spcPct val="50000"/>
              </a:spcBef>
            </a:pPr>
            <a:r>
              <a:rPr lang="zh-CN" altLang="en-US">
                <a:solidFill>
                  <a:srgbClr val="FFFF00"/>
                </a:solidFill>
              </a:rPr>
              <a:t>内部结构</a:t>
            </a:r>
          </a:p>
        </p:txBody>
      </p:sp>
    </p:spTree>
  </p:cSld>
  <p:clrMapOvr>
    <a:masterClrMapping/>
  </p:clrMapOvr>
  <p:transition spd="med">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zh-CN" altLang="en-US" b="0">
                <a:solidFill>
                  <a:srgbClr val="003399"/>
                </a:solidFill>
              </a:rPr>
              <a:t>4.  8254的工作方式</a:t>
            </a:r>
          </a:p>
        </p:txBody>
      </p:sp>
      <p:sp>
        <p:nvSpPr>
          <p:cNvPr id="1498115" name="Rectangle 3"/>
          <p:cNvSpPr>
            <a:spLocks noGrp="1" noChangeArrowheads="1"/>
          </p:cNvSpPr>
          <p:nvPr>
            <p:ph type="body" idx="1"/>
          </p:nvPr>
        </p:nvSpPr>
        <p:spPr>
          <a:xfrm>
            <a:off x="468312" y="984101"/>
            <a:ext cx="7992119" cy="4029075"/>
          </a:xfrm>
        </p:spPr>
        <p:txBody>
          <a:bodyPr/>
          <a:lstStyle/>
          <a:p>
            <a:pPr algn="just"/>
            <a:r>
              <a:rPr lang="zh-CN" altLang="en-US" dirty="0"/>
              <a:t>1. 方式0 － 计数结束</a:t>
            </a:r>
            <a:r>
              <a:rPr lang="en-US" altLang="zh-CN" dirty="0"/>
              <a:t>OUT</a:t>
            </a:r>
            <a:r>
              <a:rPr lang="zh-CN" altLang="en-US" dirty="0"/>
              <a:t>输出高电平</a:t>
            </a:r>
            <a:r>
              <a:rPr lang="zh-CN" altLang="en-US" b="0" dirty="0"/>
              <a:t> （</a:t>
            </a:r>
            <a:r>
              <a:rPr lang="zh-CN" altLang="en-US" sz="2000" dirty="0"/>
              <a:t>计数结束中断</a:t>
            </a:r>
            <a:r>
              <a:rPr lang="zh-CN" altLang="en-US" b="0" dirty="0"/>
              <a:t>） </a:t>
            </a:r>
          </a:p>
          <a:p>
            <a:pPr algn="just"/>
            <a:r>
              <a:rPr lang="zh-CN" altLang="en-US" b="0" dirty="0"/>
              <a:t>写入方式0控制字后（图中标有</a:t>
            </a:r>
            <a:r>
              <a:rPr lang="en-US" altLang="zh-CN" b="0" dirty="0"/>
              <a:t>CW=10H），</a:t>
            </a:r>
            <a:r>
              <a:rPr lang="zh-CN" altLang="en-US" b="0" dirty="0"/>
              <a:t>输出</a:t>
            </a:r>
            <a:r>
              <a:rPr lang="en-US" altLang="zh-CN" b="0" dirty="0"/>
              <a:t>OUT</a:t>
            </a:r>
            <a:r>
              <a:rPr lang="zh-CN" altLang="en-US" b="0" dirty="0"/>
              <a:t>立即变为低电平，且在计数过程中一直维持低电平。赋初值后（图中标为</a:t>
            </a:r>
            <a:r>
              <a:rPr lang="en-US" altLang="zh-CN" b="0" dirty="0"/>
              <a:t>N=4），</a:t>
            </a:r>
            <a:r>
              <a:rPr lang="zh-CN" altLang="en-US" b="0" dirty="0"/>
              <a:t>在每个</a:t>
            </a:r>
            <a:r>
              <a:rPr lang="en-US" altLang="zh-CN" b="0" dirty="0"/>
              <a:t>CLK</a:t>
            </a:r>
            <a:r>
              <a:rPr lang="zh-CN" altLang="en-US" b="0" dirty="0"/>
              <a:t>时钟</a:t>
            </a:r>
            <a:r>
              <a:rPr lang="zh-CN" altLang="en-US" dirty="0"/>
              <a:t>下降沿</a:t>
            </a:r>
            <a:r>
              <a:rPr lang="zh-CN" altLang="en-US" b="0" dirty="0"/>
              <a:t>，计数器进行减1计数。计数值减到零时，</a:t>
            </a:r>
            <a:r>
              <a:rPr lang="en-US" altLang="zh-CN" b="0" dirty="0"/>
              <a:t>OUT</a:t>
            </a:r>
            <a:r>
              <a:rPr lang="zh-CN" altLang="en-US" b="0" dirty="0"/>
              <a:t>输出变为高电平，并且一直保持到该通道重新装入计数初值或重新设置工作方式为止。</a:t>
            </a:r>
          </a:p>
          <a:p>
            <a:pPr algn="just"/>
            <a:r>
              <a:rPr lang="en-US" altLang="zh-CN" dirty="0"/>
              <a:t>OUT</a:t>
            </a:r>
            <a:r>
              <a:rPr lang="zh-CN" altLang="en-US" dirty="0"/>
              <a:t>信号可用于向</a:t>
            </a:r>
            <a:r>
              <a:rPr lang="en-US" altLang="zh-CN" dirty="0"/>
              <a:t>CPU</a:t>
            </a:r>
            <a:r>
              <a:rPr lang="zh-CN" altLang="en-US" dirty="0"/>
              <a:t>发出中断请求。</a:t>
            </a:r>
          </a:p>
        </p:txBody>
      </p:sp>
      <p:sp>
        <p:nvSpPr>
          <p:cNvPr id="2" name="圆角矩形 1">
            <a:hlinkClick r:id="rId2" action="ppaction://hlinksldjump"/>
          </p:cNvPr>
          <p:cNvSpPr/>
          <p:nvPr/>
        </p:nvSpPr>
        <p:spPr bwMode="auto">
          <a:xfrm>
            <a:off x="7668344" y="5445224"/>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0</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2"/>
          <p:cNvSpPr>
            <a:spLocks noGrp="1" noChangeArrowheads="1"/>
          </p:cNvSpPr>
          <p:nvPr>
            <p:ph type="body" idx="1"/>
          </p:nvPr>
        </p:nvSpPr>
        <p:spPr>
          <a:xfrm>
            <a:off x="469900" y="981075"/>
            <a:ext cx="8216900" cy="4191000"/>
          </a:xfrm>
        </p:spPr>
        <p:txBody>
          <a:bodyPr/>
          <a:lstStyle/>
          <a:p>
            <a:r>
              <a:rPr lang="zh-CN" altLang="en-US" dirty="0"/>
              <a:t>1. 方式0 － 计数结束</a:t>
            </a:r>
            <a:r>
              <a:rPr lang="en-US" altLang="zh-CN" dirty="0"/>
              <a:t>OUT</a:t>
            </a:r>
            <a:r>
              <a:rPr lang="zh-CN" altLang="en-US" dirty="0"/>
              <a:t>输出高电平</a:t>
            </a:r>
            <a:r>
              <a:rPr lang="zh-CN" altLang="en-US" b="0" dirty="0"/>
              <a:t> （</a:t>
            </a:r>
            <a:r>
              <a:rPr lang="zh-CN" altLang="en-US" dirty="0"/>
              <a:t>计数结束中断</a:t>
            </a:r>
            <a:r>
              <a:rPr lang="zh-CN" altLang="en-US" b="0" dirty="0"/>
              <a:t>）</a:t>
            </a:r>
            <a:endParaRPr lang="en-US" altLang="zh-CN" b="0" dirty="0"/>
          </a:p>
          <a:p>
            <a:r>
              <a:rPr lang="en-US" altLang="zh-CN" b="0" dirty="0"/>
              <a:t>GATE</a:t>
            </a:r>
            <a:r>
              <a:rPr lang="zh-CN" altLang="en-US" b="0" dirty="0"/>
              <a:t>用于控制计数过程。</a:t>
            </a:r>
            <a:br>
              <a:rPr lang="zh-CN" altLang="en-US" b="0" dirty="0"/>
            </a:br>
            <a:r>
              <a:rPr lang="en-US" altLang="zh-CN" b="0" dirty="0"/>
              <a:t>GATE</a:t>
            </a:r>
            <a:r>
              <a:rPr lang="zh-CN" altLang="en-US" b="0" dirty="0"/>
              <a:t>为高电平，允许计数；</a:t>
            </a:r>
            <a:br>
              <a:rPr lang="zh-CN" altLang="en-US" b="0" dirty="0"/>
            </a:br>
            <a:r>
              <a:rPr lang="en-US" altLang="zh-CN" b="0" dirty="0"/>
              <a:t>GATE</a:t>
            </a:r>
            <a:r>
              <a:rPr lang="zh-CN" altLang="en-US" b="0" dirty="0"/>
              <a:t>为低电平，暂停计数；当</a:t>
            </a:r>
            <a:r>
              <a:rPr lang="en-US" altLang="zh-CN" b="0" dirty="0"/>
              <a:t>GATE</a:t>
            </a:r>
            <a:r>
              <a:rPr lang="zh-CN" altLang="en-US" b="0" dirty="0"/>
              <a:t>重新为高电平时又恢复计数。但</a:t>
            </a:r>
            <a:r>
              <a:rPr lang="en-US" altLang="zh-CN" b="0" dirty="0"/>
              <a:t>GATE</a:t>
            </a:r>
            <a:r>
              <a:rPr lang="zh-CN" altLang="en-US" b="0" dirty="0"/>
              <a:t>不影响输出端</a:t>
            </a:r>
            <a:r>
              <a:rPr lang="en-US" altLang="zh-CN" b="0" dirty="0"/>
              <a:t>OUT</a:t>
            </a:r>
            <a:r>
              <a:rPr lang="zh-CN" altLang="en-US" b="0" dirty="0"/>
              <a:t>的电平。</a:t>
            </a:r>
          </a:p>
          <a:p>
            <a:pPr algn="just"/>
            <a:r>
              <a:rPr lang="zh-CN" altLang="en-US" b="0" dirty="0"/>
              <a:t>方式0每写一次计数值进行一次计数，计数器不会自动恢复初值重新开始计数。若在计数过程中改变计数值，则在写入新值后的下一个时钟下降沿计数器将按新的初值计数。</a:t>
            </a:r>
          </a:p>
        </p:txBody>
      </p:sp>
      <p:sp>
        <p:nvSpPr>
          <p:cNvPr id="4" name="圆角矩形 3">
            <a:hlinkClick r:id="rId3" action="ppaction://hlinksldjump"/>
          </p:cNvPr>
          <p:cNvSpPr/>
          <p:nvPr/>
        </p:nvSpPr>
        <p:spPr bwMode="auto">
          <a:xfrm>
            <a:off x="7668344" y="5445224"/>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0</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258" name="Rectangle 2"/>
          <p:cNvSpPr>
            <a:spLocks noGrp="1" noChangeArrowheads="1"/>
          </p:cNvSpPr>
          <p:nvPr>
            <p:ph type="title"/>
          </p:nvPr>
        </p:nvSpPr>
        <p:spPr/>
        <p:txBody>
          <a:bodyPr/>
          <a:lstStyle/>
          <a:p>
            <a:r>
              <a:rPr lang="zh-CN" altLang="en-US" b="0">
                <a:solidFill>
                  <a:srgbClr val="003399"/>
                </a:solidFill>
              </a:rPr>
              <a:t>4.  8254的工作方式</a:t>
            </a:r>
          </a:p>
        </p:txBody>
      </p:sp>
      <p:sp>
        <p:nvSpPr>
          <p:cNvPr id="1504259" name="Rectangle 3"/>
          <p:cNvSpPr>
            <a:spLocks noGrp="1" noChangeArrowheads="1"/>
          </p:cNvSpPr>
          <p:nvPr>
            <p:ph type="body" idx="1"/>
          </p:nvPr>
        </p:nvSpPr>
        <p:spPr>
          <a:xfrm>
            <a:off x="463550" y="981075"/>
            <a:ext cx="8068889" cy="3816350"/>
          </a:xfrm>
        </p:spPr>
        <p:txBody>
          <a:bodyPr/>
          <a:lstStyle/>
          <a:p>
            <a:pPr algn="just"/>
            <a:r>
              <a:rPr lang="zh-CN" altLang="en-US" dirty="0"/>
              <a:t>2.  方式1－可重触发的单稳态触发器  （</a:t>
            </a:r>
            <a:r>
              <a:rPr lang="zh-CN" altLang="en-US" sz="2000" dirty="0"/>
              <a:t>可编程单稳脉冲</a:t>
            </a:r>
            <a:r>
              <a:rPr lang="zh-CN" altLang="en-US" dirty="0"/>
              <a:t>） </a:t>
            </a:r>
          </a:p>
          <a:p>
            <a:pPr algn="just"/>
            <a:r>
              <a:rPr lang="zh-CN" altLang="en-US" b="0" dirty="0"/>
              <a:t>计数由外部门控脉冲启动。门控信号</a:t>
            </a:r>
            <a:r>
              <a:rPr lang="en-US" altLang="zh-CN" b="0" dirty="0"/>
              <a:t>GATE</a:t>
            </a:r>
            <a:r>
              <a:rPr lang="zh-CN" altLang="en-US" b="0" dirty="0"/>
              <a:t>上升沿触发后，可产生一单拍负脉冲信号的输出，脉冲宽度由计数初值</a:t>
            </a:r>
            <a:r>
              <a:rPr lang="en-US" altLang="zh-CN" b="0" dirty="0"/>
              <a:t>N</a:t>
            </a:r>
            <a:r>
              <a:rPr lang="zh-CN" altLang="en-US" b="0" dirty="0"/>
              <a:t>决定。写入控制字后，</a:t>
            </a:r>
            <a:r>
              <a:rPr lang="en-US" altLang="zh-CN" b="0" dirty="0"/>
              <a:t>OUT</a:t>
            </a:r>
            <a:r>
              <a:rPr lang="zh-CN" altLang="en-US" b="0" dirty="0"/>
              <a:t>输出为高电平，写入计数初值后</a:t>
            </a:r>
            <a:r>
              <a:rPr lang="en-US" altLang="zh-CN" b="0" dirty="0"/>
              <a:t>OUT</a:t>
            </a:r>
            <a:r>
              <a:rPr lang="zh-CN" altLang="en-US" b="0" dirty="0"/>
              <a:t>继续保持高电平。</a:t>
            </a:r>
            <a:r>
              <a:rPr lang="en-US" altLang="zh-CN" b="0" dirty="0"/>
              <a:t>GATE</a:t>
            </a:r>
            <a:r>
              <a:rPr lang="zh-CN" altLang="en-US" b="0" dirty="0"/>
              <a:t>上升沿到达后，</a:t>
            </a:r>
            <a:r>
              <a:rPr lang="en-US" altLang="zh-CN" b="0" dirty="0"/>
              <a:t>OUT</a:t>
            </a:r>
            <a:r>
              <a:rPr lang="zh-CN" altLang="en-US" b="0" dirty="0"/>
              <a:t>输出低电平，并在</a:t>
            </a:r>
            <a:r>
              <a:rPr lang="en-US" altLang="zh-CN" b="0" dirty="0"/>
              <a:t>CLK</a:t>
            </a:r>
            <a:r>
              <a:rPr lang="zh-CN" altLang="en-US" b="0" dirty="0"/>
              <a:t>脉冲下降沿进行减1计数；计数值减到0时，输出</a:t>
            </a:r>
            <a:r>
              <a:rPr lang="en-US" altLang="zh-CN" b="0" dirty="0"/>
              <a:t>OUT</a:t>
            </a:r>
            <a:r>
              <a:rPr lang="zh-CN" altLang="en-US" b="0" dirty="0"/>
              <a:t>变为高电平，从而产生一个宽度为</a:t>
            </a:r>
            <a:r>
              <a:rPr lang="en-US" altLang="zh-CN" b="0" dirty="0"/>
              <a:t>N</a:t>
            </a:r>
            <a:r>
              <a:rPr lang="zh-CN" altLang="en-US" b="0" dirty="0"/>
              <a:t>个时钟周期的负脉冲。</a:t>
            </a:r>
          </a:p>
          <a:p>
            <a:endParaRPr lang="zh-CN" altLang="en-US" dirty="0"/>
          </a:p>
        </p:txBody>
      </p:sp>
      <p:sp>
        <p:nvSpPr>
          <p:cNvPr id="5" name="圆角矩形 4">
            <a:hlinkClick r:id="rId2" action="ppaction://hlinksldjump"/>
          </p:cNvPr>
          <p:cNvSpPr/>
          <p:nvPr/>
        </p:nvSpPr>
        <p:spPr bwMode="auto">
          <a:xfrm>
            <a:off x="7668344" y="5445224"/>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1</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82" name="Rectangle 2"/>
          <p:cNvSpPr>
            <a:spLocks noGrp="1" noChangeArrowheads="1"/>
          </p:cNvSpPr>
          <p:nvPr>
            <p:ph type="body" idx="1"/>
          </p:nvPr>
        </p:nvSpPr>
        <p:spPr>
          <a:xfrm>
            <a:off x="468313" y="981076"/>
            <a:ext cx="8136135" cy="4535488"/>
          </a:xfrm>
        </p:spPr>
        <p:txBody>
          <a:bodyPr/>
          <a:lstStyle/>
          <a:p>
            <a:pPr algn="just"/>
            <a:r>
              <a:rPr lang="zh-CN" altLang="en-US" dirty="0"/>
              <a:t>2.  方式1－可重触发的单稳态触发器  （</a:t>
            </a:r>
            <a:r>
              <a:rPr lang="zh-CN" altLang="en-US" sz="2000" dirty="0"/>
              <a:t>可编程单稳脉冲</a:t>
            </a:r>
            <a:r>
              <a:rPr lang="zh-CN" altLang="en-US" dirty="0"/>
              <a:t>）</a:t>
            </a:r>
            <a:endParaRPr lang="zh-CN" altLang="en-US" b="0" dirty="0"/>
          </a:p>
          <a:p>
            <a:pPr algn="just"/>
            <a:r>
              <a:rPr lang="zh-CN" altLang="en-US" b="0" dirty="0"/>
              <a:t>计数结束后，若再来一个</a:t>
            </a:r>
            <a:r>
              <a:rPr lang="en-US" altLang="zh-CN" b="0" dirty="0"/>
              <a:t>GATE</a:t>
            </a:r>
            <a:r>
              <a:rPr lang="zh-CN" altLang="en-US" b="0" dirty="0"/>
              <a:t>信号上升沿，则下一个时钟周期的下降沿又以上次写入的初值开始计数，不需要重新写入初值。也就是说，可以用门控信号重新触发计数。在计数过程中，若再来一个门控信号的上升沿，则下一个时钟下降沿开始从初值起重新计数，即终止原来的计数过程，开始新一轮计数。</a:t>
            </a:r>
          </a:p>
          <a:p>
            <a:pPr algn="just"/>
            <a:r>
              <a:rPr lang="zh-CN" altLang="en-US" b="0" dirty="0"/>
              <a:t>在计数过程中可以写入新的初值，它不会影响正在进行的计数过程。在下一个门控信号到来后，按新值开始计数。</a:t>
            </a:r>
          </a:p>
          <a:p>
            <a:pPr algn="just"/>
            <a:endParaRPr lang="zh-CN" altLang="en-US" b="0" dirty="0"/>
          </a:p>
        </p:txBody>
      </p:sp>
      <p:sp>
        <p:nvSpPr>
          <p:cNvPr id="4" name="圆角矩形 3">
            <a:hlinkClick r:id="rId3" action="ppaction://hlinksldjump"/>
          </p:cNvPr>
          <p:cNvSpPr/>
          <p:nvPr/>
        </p:nvSpPr>
        <p:spPr bwMode="auto">
          <a:xfrm>
            <a:off x="7740352" y="5510510"/>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1</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30" name="Rectangle 2"/>
          <p:cNvSpPr>
            <a:spLocks noGrp="1" noChangeArrowheads="1"/>
          </p:cNvSpPr>
          <p:nvPr>
            <p:ph type="body" idx="1"/>
          </p:nvPr>
        </p:nvSpPr>
        <p:spPr>
          <a:xfrm>
            <a:off x="468312" y="987425"/>
            <a:ext cx="8294687" cy="4572000"/>
          </a:xfrm>
        </p:spPr>
        <p:txBody>
          <a:bodyPr/>
          <a:lstStyle/>
          <a:p>
            <a:pPr algn="just">
              <a:lnSpc>
                <a:spcPct val="90000"/>
              </a:lnSpc>
            </a:pPr>
            <a:r>
              <a:rPr lang="zh-CN" altLang="en-US" dirty="0"/>
              <a:t>3.  方式2－分频器（</a:t>
            </a:r>
            <a:r>
              <a:rPr lang="zh-CN" altLang="en-US" sz="2000" dirty="0"/>
              <a:t>频率发生器</a:t>
            </a:r>
            <a:r>
              <a:rPr lang="zh-CN" altLang="en-US" dirty="0"/>
              <a:t>）</a:t>
            </a:r>
            <a:endParaRPr lang="zh-CN" altLang="en-US" b="0" dirty="0"/>
          </a:p>
          <a:p>
            <a:pPr algn="just">
              <a:lnSpc>
                <a:spcPct val="90000"/>
              </a:lnSpc>
            </a:pPr>
            <a:r>
              <a:rPr lang="zh-CN" altLang="en-US" b="0" dirty="0"/>
              <a:t>写入控制字后，输出端</a:t>
            </a:r>
            <a:r>
              <a:rPr lang="en-US" altLang="zh-CN" b="0" dirty="0"/>
              <a:t>OUT</a:t>
            </a:r>
            <a:r>
              <a:rPr lang="zh-CN" altLang="en-US" b="0" dirty="0"/>
              <a:t>变成高电平。写入计数初值后，如果</a:t>
            </a:r>
            <a:r>
              <a:rPr lang="en-US" altLang="zh-CN" b="0" dirty="0"/>
              <a:t>GATE</a:t>
            </a:r>
            <a:r>
              <a:rPr lang="zh-CN" altLang="en-US" b="0" dirty="0"/>
              <a:t>为高电平，计数器开始减1计数。减到1时（不是0），输出端</a:t>
            </a:r>
            <a:r>
              <a:rPr lang="en-US" altLang="zh-CN" b="0" dirty="0"/>
              <a:t>OUT</a:t>
            </a:r>
            <a:r>
              <a:rPr lang="zh-CN" altLang="en-US" b="0" dirty="0"/>
              <a:t>变为低电平，维持一个</a:t>
            </a:r>
            <a:r>
              <a:rPr lang="en-US" altLang="zh-CN" b="0" dirty="0"/>
              <a:t>CLK</a:t>
            </a:r>
            <a:r>
              <a:rPr lang="zh-CN" altLang="en-US" b="0" dirty="0"/>
              <a:t>周期，然后输出</a:t>
            </a:r>
            <a:r>
              <a:rPr lang="en-US" altLang="zh-CN" b="0" dirty="0"/>
              <a:t>OUT</a:t>
            </a:r>
            <a:r>
              <a:rPr lang="zh-CN" altLang="en-US" b="0" dirty="0"/>
              <a:t>又变成高电平，同时从初值开始新的计数过程。这种方式工作时，计数初值自动重装，计数器能连续工作，输出固定频率的脉冲，因此称为分频器。</a:t>
            </a:r>
          </a:p>
          <a:p>
            <a:pPr algn="just">
              <a:lnSpc>
                <a:spcPct val="90000"/>
              </a:lnSpc>
            </a:pPr>
            <a:r>
              <a:rPr lang="zh-CN" altLang="en-US" b="0" dirty="0"/>
              <a:t>方式2中，</a:t>
            </a:r>
            <a:r>
              <a:rPr lang="en-US" altLang="zh-CN" b="0" dirty="0"/>
              <a:t>GATE</a:t>
            </a:r>
            <a:r>
              <a:rPr lang="zh-CN" altLang="en-US" b="0" dirty="0"/>
              <a:t>信号为低电平时终止计数。</a:t>
            </a:r>
            <a:r>
              <a:rPr lang="en-US" altLang="zh-CN" b="0" dirty="0"/>
              <a:t>GATE</a:t>
            </a:r>
            <a:r>
              <a:rPr lang="zh-CN" altLang="en-US" b="0" dirty="0"/>
              <a:t>的上升沿使计数器恢复初值，并从初值开始计数。</a:t>
            </a:r>
          </a:p>
          <a:p>
            <a:pPr algn="just">
              <a:lnSpc>
                <a:spcPct val="90000"/>
              </a:lnSpc>
            </a:pPr>
            <a:r>
              <a:rPr lang="zh-CN" altLang="en-US" b="0" dirty="0"/>
              <a:t>在计数过程中，</a:t>
            </a:r>
            <a:r>
              <a:rPr lang="en-US" altLang="zh-CN" b="0" dirty="0"/>
              <a:t>GATE</a:t>
            </a:r>
            <a:r>
              <a:rPr lang="zh-CN" altLang="en-US" b="0" dirty="0"/>
              <a:t>为高电平，此时写入新的计数初值不会影响正在进行的计数过程，只有计数器减到1之后，计数器才装入新的计数初值，并按新的初值开始计数。</a:t>
            </a:r>
          </a:p>
        </p:txBody>
      </p:sp>
      <p:sp>
        <p:nvSpPr>
          <p:cNvPr id="4" name="圆角矩形 3">
            <a:hlinkClick r:id="rId3" action="ppaction://hlinksldjump"/>
          </p:cNvPr>
          <p:cNvSpPr/>
          <p:nvPr/>
        </p:nvSpPr>
        <p:spPr bwMode="auto">
          <a:xfrm>
            <a:off x="7668344" y="5517232"/>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2</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378" name="Rectangle 2"/>
          <p:cNvSpPr>
            <a:spLocks noGrp="1" noChangeArrowheads="1"/>
          </p:cNvSpPr>
          <p:nvPr>
            <p:ph type="body" idx="1"/>
          </p:nvPr>
        </p:nvSpPr>
        <p:spPr>
          <a:xfrm>
            <a:off x="468312" y="981075"/>
            <a:ext cx="8294687" cy="5334000"/>
          </a:xfrm>
        </p:spPr>
        <p:txBody>
          <a:bodyPr/>
          <a:lstStyle/>
          <a:p>
            <a:pPr algn="just">
              <a:lnSpc>
                <a:spcPct val="90000"/>
              </a:lnSpc>
            </a:pPr>
            <a:r>
              <a:rPr lang="zh-CN" altLang="en-US" sz="2500" b="0" dirty="0"/>
              <a:t>（1）计数初值为偶数</a:t>
            </a:r>
            <a:r>
              <a:rPr lang="en-US" altLang="zh-CN" sz="2500" b="0" dirty="0"/>
              <a:t>。</a:t>
            </a:r>
            <a:r>
              <a:rPr lang="zh-CN" altLang="en-US" sz="2500" b="0" dirty="0"/>
              <a:t>写入控制字后，输出端</a:t>
            </a:r>
            <a:r>
              <a:rPr lang="en-US" altLang="zh-CN" sz="2500" b="0" dirty="0"/>
              <a:t>OUT</a:t>
            </a:r>
            <a:r>
              <a:rPr lang="zh-CN" altLang="en-US" sz="2500" b="0" dirty="0"/>
              <a:t>变成高电平。写入计数初值后计数器开始进行</a:t>
            </a:r>
            <a:r>
              <a:rPr lang="zh-CN" altLang="en-US" sz="2500" dirty="0"/>
              <a:t>减2计数</a:t>
            </a:r>
            <a:r>
              <a:rPr lang="zh-CN" altLang="en-US" sz="2500" b="0" dirty="0"/>
              <a:t>，减到0时，输出端</a:t>
            </a:r>
            <a:r>
              <a:rPr lang="en-US" altLang="zh-CN" sz="2500" b="0" dirty="0"/>
              <a:t>OUT</a:t>
            </a:r>
            <a:r>
              <a:rPr lang="zh-CN" altLang="en-US" sz="2500" b="0" dirty="0"/>
              <a:t>改变输出极性，并重新从初值开始新的计数过程。</a:t>
            </a:r>
            <a:r>
              <a:rPr lang="en-US" altLang="zh-CN" sz="2500" b="0" dirty="0"/>
              <a:t>OUT</a:t>
            </a:r>
            <a:r>
              <a:rPr lang="zh-CN" altLang="en-US" sz="2500" b="0" dirty="0"/>
              <a:t>输出连续的、高/低电平各占1/2的方波。</a:t>
            </a:r>
          </a:p>
          <a:p>
            <a:pPr algn="just">
              <a:lnSpc>
                <a:spcPct val="90000"/>
              </a:lnSpc>
            </a:pPr>
            <a:r>
              <a:rPr lang="zh-CN" altLang="en-US" sz="2500" b="0" dirty="0"/>
              <a:t>（2）计数初值为奇数</a:t>
            </a:r>
            <a:r>
              <a:rPr lang="en-US" altLang="zh-CN" sz="2500" b="0" dirty="0"/>
              <a:t>，</a:t>
            </a:r>
            <a:r>
              <a:rPr lang="zh-CN" altLang="en-US" sz="2500" b="0" dirty="0"/>
              <a:t>写入控制字后输出端</a:t>
            </a:r>
            <a:r>
              <a:rPr lang="en-US" altLang="zh-CN" sz="2500" b="0" dirty="0"/>
              <a:t>OUT</a:t>
            </a:r>
            <a:r>
              <a:rPr lang="zh-CN" altLang="en-US" sz="2500" b="0" dirty="0"/>
              <a:t>变成高电平，写入计数初值后开始</a:t>
            </a:r>
            <a:r>
              <a:rPr lang="zh-CN" altLang="en-US" sz="2500" dirty="0"/>
              <a:t>减1计数</a:t>
            </a:r>
            <a:r>
              <a:rPr lang="zh-CN" altLang="en-US" sz="2500" b="0" dirty="0"/>
              <a:t>。减到（</a:t>
            </a:r>
            <a:r>
              <a:rPr lang="en-US" altLang="zh-CN" sz="2500" b="0" dirty="0"/>
              <a:t>N+1）/2</a:t>
            </a:r>
            <a:r>
              <a:rPr lang="zh-CN" altLang="en-US" sz="2500" b="0" dirty="0"/>
              <a:t>以后，输出端</a:t>
            </a:r>
            <a:r>
              <a:rPr lang="en-US" altLang="zh-CN" sz="2500" b="0" dirty="0"/>
              <a:t>OUT</a:t>
            </a:r>
            <a:r>
              <a:rPr lang="zh-CN" altLang="en-US" sz="2500" b="0" dirty="0"/>
              <a:t>变为低电平，减到0时，</a:t>
            </a:r>
            <a:r>
              <a:rPr lang="en-US" altLang="zh-CN" sz="2500" b="0" dirty="0"/>
              <a:t>OUT</a:t>
            </a:r>
            <a:r>
              <a:rPr lang="zh-CN" altLang="en-US" sz="2500" b="0" dirty="0"/>
              <a:t>又变成高电平，并重新从初值开始新的计数过程。这时的输出波形高电平时间比低电平多一个</a:t>
            </a:r>
            <a:r>
              <a:rPr lang="en-US" altLang="zh-CN" sz="2500" b="0" dirty="0"/>
              <a:t>CLK</a:t>
            </a:r>
            <a:r>
              <a:rPr lang="zh-CN" altLang="en-US" sz="2500" b="0" dirty="0"/>
              <a:t>信号周期。</a:t>
            </a:r>
          </a:p>
          <a:p>
            <a:pPr algn="just">
              <a:lnSpc>
                <a:spcPct val="90000"/>
              </a:lnSpc>
            </a:pPr>
            <a:r>
              <a:rPr lang="en-US" altLang="zh-CN" sz="2500" b="0" dirty="0"/>
              <a:t>GATE=1，</a:t>
            </a:r>
            <a:r>
              <a:rPr lang="zh-CN" altLang="en-US" sz="2500" b="0" dirty="0"/>
              <a:t>允许计数，</a:t>
            </a:r>
            <a:r>
              <a:rPr lang="en-US" altLang="zh-CN" sz="2500" b="0" dirty="0"/>
              <a:t>GATE=0，</a:t>
            </a:r>
            <a:r>
              <a:rPr lang="zh-CN" altLang="en-US" sz="2500" b="0" dirty="0"/>
              <a:t>禁止计数。</a:t>
            </a:r>
            <a:r>
              <a:rPr lang="en-US" altLang="zh-CN" sz="2500" b="0" dirty="0"/>
              <a:t>GATE</a:t>
            </a:r>
            <a:r>
              <a:rPr lang="zh-CN" altLang="en-US" sz="2500" b="0" dirty="0"/>
              <a:t>信号能使计数过程重新开始。如果在输出端</a:t>
            </a:r>
            <a:r>
              <a:rPr lang="en-US" altLang="zh-CN" sz="2500" b="0" dirty="0"/>
              <a:t>OUT</a:t>
            </a:r>
            <a:r>
              <a:rPr lang="zh-CN" altLang="en-US" sz="2500" b="0" dirty="0"/>
              <a:t>为低电平期间，</a:t>
            </a:r>
            <a:r>
              <a:rPr lang="en-US" altLang="zh-CN" sz="2500" b="0" dirty="0"/>
              <a:t>GATE</a:t>
            </a:r>
            <a:r>
              <a:rPr lang="zh-CN" altLang="en-US" sz="2500" b="0" dirty="0"/>
              <a:t>变低，则</a:t>
            </a:r>
            <a:r>
              <a:rPr lang="en-US" altLang="zh-CN" sz="2500" b="0" dirty="0"/>
              <a:t>OUT</a:t>
            </a:r>
            <a:r>
              <a:rPr lang="zh-CN" altLang="en-US" sz="2500" b="0" dirty="0"/>
              <a:t>立即变高，并停止计数。</a:t>
            </a:r>
            <a:r>
              <a:rPr lang="en-US" altLang="zh-CN" sz="2500" b="0" dirty="0"/>
              <a:t>GATE</a:t>
            </a:r>
            <a:r>
              <a:rPr lang="zh-CN" altLang="en-US" sz="2500" b="0" dirty="0"/>
              <a:t>重新变高以后，计数器重新装入初值并开始新的计数。</a:t>
            </a:r>
          </a:p>
        </p:txBody>
      </p:sp>
      <p:sp>
        <p:nvSpPr>
          <p:cNvPr id="1509379" name="Rectangle 3"/>
          <p:cNvSpPr>
            <a:spLocks noChangeArrowheads="1"/>
          </p:cNvSpPr>
          <p:nvPr/>
        </p:nvSpPr>
        <p:spPr bwMode="auto">
          <a:xfrm>
            <a:off x="469007" y="234950"/>
            <a:ext cx="549972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l">
              <a:spcBef>
                <a:spcPct val="0"/>
              </a:spcBef>
              <a:spcAft>
                <a:spcPct val="0"/>
              </a:spcAft>
            </a:pPr>
            <a:r>
              <a:rPr lang="zh-CN" altLang="en-US" sz="2800" b="0" dirty="0">
                <a:solidFill>
                  <a:srgbClr val="003399"/>
                </a:solidFill>
                <a:latin typeface="Arial" pitchFamily="34" charset="0"/>
                <a:ea typeface="幼圆" pitchFamily="49" charset="-122"/>
                <a:cs typeface="Arial" pitchFamily="34" charset="0"/>
              </a:rPr>
              <a:t>4.  方式3－方波发生器 </a:t>
            </a:r>
          </a:p>
        </p:txBody>
      </p:sp>
      <p:sp>
        <p:nvSpPr>
          <p:cNvPr id="5" name="圆角矩形 4">
            <a:hlinkClick r:id="rId3" action="ppaction://hlinksldjump"/>
          </p:cNvPr>
          <p:cNvSpPr/>
          <p:nvPr/>
        </p:nvSpPr>
        <p:spPr bwMode="auto">
          <a:xfrm>
            <a:off x="7668344" y="5582518"/>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3</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body" idx="1"/>
          </p:nvPr>
        </p:nvSpPr>
        <p:spPr>
          <a:xfrm>
            <a:off x="468312" y="981075"/>
            <a:ext cx="8296176" cy="1511821"/>
          </a:xfrm>
        </p:spPr>
        <p:txBody>
          <a:bodyPr/>
          <a:lstStyle/>
          <a:p>
            <a:pPr algn="just"/>
            <a:r>
              <a:rPr lang="zh-CN" altLang="en-US" b="0" dirty="0"/>
              <a:t>如果在计数过程中写入新的初值，而</a:t>
            </a:r>
            <a:r>
              <a:rPr lang="en-US" altLang="zh-CN" b="0" dirty="0"/>
              <a:t>GATE</a:t>
            </a:r>
            <a:r>
              <a:rPr lang="zh-CN" altLang="en-US" b="0" dirty="0"/>
              <a:t>信号一直维持高电平，则新的初值不会立即影响当前的计数过程，只有在此轮计数结束后的下一个计数周期，才按新的初值计数。</a:t>
            </a:r>
          </a:p>
        </p:txBody>
      </p:sp>
      <p:sp>
        <p:nvSpPr>
          <p:cNvPr id="4" name="圆角矩形 3">
            <a:hlinkClick r:id="rId3" action="ppaction://hlinksldjump"/>
          </p:cNvPr>
          <p:cNvSpPr/>
          <p:nvPr/>
        </p:nvSpPr>
        <p:spPr bwMode="auto">
          <a:xfrm>
            <a:off x="7668344" y="5445224"/>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3</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546" name="Rectangle 2"/>
          <p:cNvSpPr>
            <a:spLocks noGrp="1" noChangeArrowheads="1"/>
          </p:cNvSpPr>
          <p:nvPr>
            <p:ph type="title"/>
          </p:nvPr>
        </p:nvSpPr>
        <p:spPr/>
        <p:txBody>
          <a:bodyPr/>
          <a:lstStyle/>
          <a:p>
            <a:r>
              <a:rPr lang="zh-CN" altLang="en-US" b="0" dirty="0">
                <a:solidFill>
                  <a:srgbClr val="003399"/>
                </a:solidFill>
              </a:rPr>
              <a:t>4.  8254的工作方式</a:t>
            </a:r>
          </a:p>
        </p:txBody>
      </p:sp>
      <p:sp>
        <p:nvSpPr>
          <p:cNvPr id="1516547" name="Rectangle 3"/>
          <p:cNvSpPr>
            <a:spLocks noGrp="1" noChangeArrowheads="1"/>
          </p:cNvSpPr>
          <p:nvPr>
            <p:ph type="body" idx="1"/>
          </p:nvPr>
        </p:nvSpPr>
        <p:spPr>
          <a:xfrm>
            <a:off x="250825" y="980728"/>
            <a:ext cx="8680450" cy="5068888"/>
          </a:xfrm>
        </p:spPr>
        <p:txBody>
          <a:bodyPr/>
          <a:lstStyle/>
          <a:p>
            <a:pPr algn="just"/>
            <a:r>
              <a:rPr lang="zh-CN" altLang="en-US" dirty="0"/>
              <a:t>5.  方式4－软件触发选通</a:t>
            </a:r>
          </a:p>
          <a:p>
            <a:pPr algn="just"/>
            <a:r>
              <a:rPr lang="zh-CN" altLang="en-US" b="0" dirty="0"/>
              <a:t>写入方式控制字后，</a:t>
            </a:r>
            <a:r>
              <a:rPr lang="en-US" altLang="zh-CN" b="0" dirty="0"/>
              <a:t>OUT</a:t>
            </a:r>
            <a:r>
              <a:rPr lang="zh-CN" altLang="en-US" b="0" dirty="0"/>
              <a:t>输出高电平。写入初值，经过一个</a:t>
            </a:r>
            <a:r>
              <a:rPr lang="en-US" altLang="zh-CN" b="0" dirty="0"/>
              <a:t>CLK</a:t>
            </a:r>
            <a:r>
              <a:rPr lang="zh-CN" altLang="en-US" b="0" dirty="0"/>
              <a:t>脉冲开始减1计数，</a:t>
            </a:r>
            <a:r>
              <a:rPr lang="zh-CN" altLang="en-US" dirty="0">
                <a:effectLst>
                  <a:outerShdw blurRad="38100" dist="38100" dir="2700000" algn="tl">
                    <a:srgbClr val="C0C0C0"/>
                  </a:outerShdw>
                </a:effectLst>
              </a:rPr>
              <a:t>计到0时</a:t>
            </a:r>
            <a:r>
              <a:rPr lang="zh-CN" altLang="en-US" b="0" dirty="0"/>
              <a:t>（注意：不是减到1时），</a:t>
            </a:r>
            <a:r>
              <a:rPr lang="en-US" altLang="zh-CN" b="0" dirty="0"/>
              <a:t>OUT</a:t>
            </a:r>
            <a:r>
              <a:rPr lang="zh-CN" altLang="en-US" b="0" dirty="0"/>
              <a:t>输出为低电平，持续一个</a:t>
            </a:r>
            <a:r>
              <a:rPr lang="en-US" altLang="zh-CN" b="0" dirty="0"/>
              <a:t>CLK</a:t>
            </a:r>
            <a:r>
              <a:rPr lang="zh-CN" altLang="en-US" b="0" dirty="0"/>
              <a:t>脉冲周期后再恢复到高电平。这种工作方式不能自动重装初值。要启动下一次计数，必须重新写入计数初值。</a:t>
            </a:r>
          </a:p>
          <a:p>
            <a:pPr algn="just"/>
            <a:r>
              <a:rPr lang="en-US" altLang="zh-CN" b="0" dirty="0"/>
              <a:t>GATE=1</a:t>
            </a:r>
            <a:r>
              <a:rPr lang="zh-CN" altLang="en-US" b="0" dirty="0"/>
              <a:t>时，允许计数；</a:t>
            </a:r>
            <a:r>
              <a:rPr lang="en-US" altLang="zh-CN" b="0" dirty="0"/>
              <a:t>GATE=0，</a:t>
            </a:r>
            <a:r>
              <a:rPr lang="zh-CN" altLang="en-US" b="0" dirty="0"/>
              <a:t>禁止计数，并把输出维持在当时的电平。</a:t>
            </a:r>
          </a:p>
          <a:p>
            <a:pPr algn="just"/>
            <a:r>
              <a:rPr lang="zh-CN" altLang="en-US" b="0" dirty="0"/>
              <a:t>如果</a:t>
            </a:r>
            <a:r>
              <a:rPr lang="en-US" altLang="zh-CN" b="0" dirty="0"/>
              <a:t>GATE=1</a:t>
            </a:r>
            <a:r>
              <a:rPr lang="zh-CN" altLang="en-US" b="0" dirty="0"/>
              <a:t>时在计数过程中改变计数值，则在写入新值后的下一个时钟下降沿计数器立即按新的初值开始计数。</a:t>
            </a:r>
            <a:endParaRPr lang="zh-CN" altLang="en-US" dirty="0"/>
          </a:p>
        </p:txBody>
      </p:sp>
      <p:sp>
        <p:nvSpPr>
          <p:cNvPr id="5" name="圆角矩形 4">
            <a:hlinkClick r:id="rId2" action="ppaction://hlinksldjump"/>
          </p:cNvPr>
          <p:cNvSpPr/>
          <p:nvPr/>
        </p:nvSpPr>
        <p:spPr bwMode="auto">
          <a:xfrm>
            <a:off x="7812360" y="5654526"/>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4</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a:xfrm>
            <a:off x="462483" y="116632"/>
            <a:ext cx="7772400" cy="545356"/>
          </a:xfrm>
        </p:spPr>
        <p:txBody>
          <a:bodyPr/>
          <a:lstStyle/>
          <a:p>
            <a:r>
              <a:rPr lang="en-US" altLang="zh-CN" dirty="0" smtClean="0"/>
              <a:t>8.0 </a:t>
            </a:r>
            <a:r>
              <a:rPr lang="zh-CN" altLang="en-US" dirty="0" smtClean="0"/>
              <a:t>定时</a:t>
            </a:r>
            <a:r>
              <a:rPr lang="zh-CN" altLang="en-US" dirty="0"/>
              <a:t>与计数技术概述</a:t>
            </a:r>
          </a:p>
        </p:txBody>
      </p:sp>
      <p:sp>
        <p:nvSpPr>
          <p:cNvPr id="1468419" name="Rectangle 3"/>
          <p:cNvSpPr>
            <a:spLocks noGrp="1" noChangeArrowheads="1"/>
          </p:cNvSpPr>
          <p:nvPr>
            <p:ph type="body" idx="1"/>
          </p:nvPr>
        </p:nvSpPr>
        <p:spPr>
          <a:xfrm>
            <a:off x="467544" y="981075"/>
            <a:ext cx="8371656" cy="557213"/>
          </a:xfrm>
        </p:spPr>
        <p:txBody>
          <a:bodyPr/>
          <a:lstStyle/>
          <a:p>
            <a:r>
              <a:rPr lang="zh-CN" altLang="en-US" dirty="0"/>
              <a:t>4. 定时方法</a:t>
            </a:r>
            <a:endParaRPr lang="zh-CN" altLang="en-US" b="0" dirty="0"/>
          </a:p>
        </p:txBody>
      </p:sp>
      <p:sp>
        <p:nvSpPr>
          <p:cNvPr id="1468420" name="Text Box 4"/>
          <p:cNvSpPr txBox="1">
            <a:spLocks noChangeArrowheads="1"/>
          </p:cNvSpPr>
          <p:nvPr/>
        </p:nvSpPr>
        <p:spPr bwMode="auto">
          <a:xfrm>
            <a:off x="467544" y="1701006"/>
            <a:ext cx="8136904" cy="4032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76200" cmpd="tri">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635A55"/>
                  </a:outerShdw>
                </a:effectLst>
              </a14:hiddenEffects>
            </a:ext>
          </a:extLst>
        </p:spPr>
        <p:txBody>
          <a:bodyPr/>
          <a:lstStyle>
            <a:lvl1pPr algn="l">
              <a:spcBef>
                <a:spcPct val="0"/>
              </a:spcBef>
              <a:spcAft>
                <a:spcPct val="0"/>
              </a:spcAft>
              <a:defRPr kumimoji="1" sz="2400">
                <a:solidFill>
                  <a:schemeClr val="tx1"/>
                </a:solidFill>
                <a:latin typeface="Times New Roman" pitchFamily="18" charset="0"/>
                <a:ea typeface="宋体" pitchFamily="2" charset="-122"/>
              </a:defRPr>
            </a:lvl1pPr>
            <a:lvl2pPr marL="742950" indent="-285750" algn="l">
              <a:spcBef>
                <a:spcPct val="0"/>
              </a:spcBef>
              <a:spcAft>
                <a:spcPct val="0"/>
              </a:spcAft>
              <a:defRPr kumimoji="1" sz="2400">
                <a:solidFill>
                  <a:schemeClr val="tx1"/>
                </a:solidFill>
                <a:latin typeface="Times New Roman" pitchFamily="18" charset="0"/>
                <a:ea typeface="宋体" pitchFamily="2" charset="-122"/>
              </a:defRPr>
            </a:lvl2pPr>
            <a:lvl3pPr marL="1143000" indent="-228600" algn="l">
              <a:spcBef>
                <a:spcPct val="0"/>
              </a:spcBef>
              <a:spcAft>
                <a:spcPct val="0"/>
              </a:spcAft>
              <a:defRPr kumimoji="1" sz="2400">
                <a:solidFill>
                  <a:schemeClr val="tx1"/>
                </a:solidFill>
                <a:latin typeface="Times New Roman" pitchFamily="18" charset="0"/>
                <a:ea typeface="宋体" pitchFamily="2" charset="-122"/>
              </a:defRPr>
            </a:lvl3pPr>
            <a:lvl4pPr marL="1600200" indent="-228600" algn="l">
              <a:spcBef>
                <a:spcPct val="0"/>
              </a:spcBef>
              <a:spcAft>
                <a:spcPct val="0"/>
              </a:spcAft>
              <a:defRPr kumimoji="1" sz="2400">
                <a:solidFill>
                  <a:schemeClr val="tx1"/>
                </a:solidFill>
                <a:latin typeface="Times New Roman" pitchFamily="18" charset="0"/>
                <a:ea typeface="宋体" pitchFamily="2" charset="-122"/>
              </a:defRPr>
            </a:lvl4pPr>
            <a:lvl5pPr marL="2057400" indent="-228600" algn="l">
              <a:spcBef>
                <a:spcPct val="0"/>
              </a:spcBef>
              <a:spcAft>
                <a:spcPct val="0"/>
              </a:spcAft>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00000"/>
              </a:lnSpc>
              <a:spcBef>
                <a:spcPct val="70000"/>
              </a:spcBef>
              <a:spcAft>
                <a:spcPct val="10000"/>
              </a:spcAft>
            </a:pPr>
            <a:r>
              <a:rPr kumimoji="0" lang="en-US" altLang="zh-CN" b="0" dirty="0" smtClean="0">
                <a:solidFill>
                  <a:srgbClr val="FF0000"/>
                </a:solidFill>
                <a:latin typeface="Arial" pitchFamily="34" charset="0"/>
                <a:ea typeface="幼圆" pitchFamily="49" charset="-122"/>
                <a:cs typeface="Arial" pitchFamily="34" charset="0"/>
              </a:rPr>
              <a:t>(</a:t>
            </a:r>
            <a:r>
              <a:rPr kumimoji="0" lang="zh-CN" altLang="en-US" b="0" dirty="0" smtClean="0">
                <a:solidFill>
                  <a:srgbClr val="FF0000"/>
                </a:solidFill>
                <a:latin typeface="Arial" pitchFamily="34" charset="0"/>
                <a:ea typeface="幼圆" pitchFamily="49" charset="-122"/>
                <a:cs typeface="Arial" pitchFamily="34" charset="0"/>
              </a:rPr>
              <a:t>3</a:t>
            </a:r>
            <a:r>
              <a:rPr kumimoji="0" lang="en-US" altLang="zh-CN" b="0" dirty="0" smtClean="0">
                <a:solidFill>
                  <a:srgbClr val="FF0000"/>
                </a:solidFill>
                <a:latin typeface="Arial" pitchFamily="34" charset="0"/>
                <a:ea typeface="幼圆" pitchFamily="49" charset="-122"/>
                <a:cs typeface="Arial" pitchFamily="34" charset="0"/>
              </a:rPr>
              <a:t>)</a:t>
            </a:r>
            <a:r>
              <a:rPr kumimoji="0" lang="zh-CN" altLang="en-US" b="0" dirty="0" smtClean="0">
                <a:solidFill>
                  <a:srgbClr val="FF0000"/>
                </a:solidFill>
                <a:latin typeface="Arial" pitchFamily="34" charset="0"/>
                <a:ea typeface="幼圆" pitchFamily="49" charset="-122"/>
                <a:cs typeface="Arial" pitchFamily="34" charset="0"/>
              </a:rPr>
              <a:t> </a:t>
            </a:r>
            <a:r>
              <a:rPr kumimoji="0" lang="zh-CN" altLang="en-US" b="0" dirty="0">
                <a:solidFill>
                  <a:srgbClr val="FF0000"/>
                </a:solidFill>
                <a:latin typeface="Arial" pitchFamily="34" charset="0"/>
                <a:ea typeface="幼圆" pitchFamily="49" charset="-122"/>
                <a:cs typeface="Arial" pitchFamily="34" charset="0"/>
              </a:rPr>
              <a:t>可编程的硬件定时</a:t>
            </a:r>
          </a:p>
          <a:p>
            <a:pPr algn="just">
              <a:lnSpc>
                <a:spcPct val="125000"/>
              </a:lnSpc>
              <a:spcBef>
                <a:spcPts val="1200"/>
              </a:spcBef>
              <a:spcAft>
                <a:spcPts val="0"/>
              </a:spcAft>
            </a:pPr>
            <a:r>
              <a:rPr kumimoji="0" lang="zh-CN" altLang="en-US" b="0" dirty="0">
                <a:solidFill>
                  <a:srgbClr val="0000CC"/>
                </a:solidFill>
                <a:latin typeface="Arial" pitchFamily="34" charset="0"/>
                <a:ea typeface="幼圆" pitchFamily="49" charset="-122"/>
                <a:cs typeface="Arial" pitchFamily="34" charset="0"/>
              </a:rPr>
              <a:t>用大规模集成电路构成的</a:t>
            </a:r>
            <a:r>
              <a:rPr kumimoji="0" lang="zh-CN" altLang="en-US" b="0" dirty="0">
                <a:solidFill>
                  <a:srgbClr val="0000CC"/>
                </a:solidFill>
                <a:uFill>
                  <a:solidFill>
                    <a:srgbClr val="FF0000"/>
                  </a:solidFill>
                </a:uFill>
                <a:latin typeface="Arial" pitchFamily="34" charset="0"/>
                <a:ea typeface="幼圆" pitchFamily="49" charset="-122"/>
                <a:cs typeface="Arial" pitchFamily="34" charset="0"/>
              </a:rPr>
              <a:t>可编程定时器/</a:t>
            </a:r>
            <a:r>
              <a:rPr kumimoji="0" lang="zh-CN" altLang="en-US" b="0" dirty="0" smtClean="0">
                <a:solidFill>
                  <a:srgbClr val="0000CC"/>
                </a:solidFill>
                <a:uFill>
                  <a:solidFill>
                    <a:srgbClr val="FF0000"/>
                  </a:solidFill>
                </a:uFill>
                <a:latin typeface="Arial" pitchFamily="34" charset="0"/>
                <a:ea typeface="幼圆" pitchFamily="49" charset="-122"/>
                <a:cs typeface="Arial" pitchFamily="34" charset="0"/>
              </a:rPr>
              <a:t>计数器</a:t>
            </a:r>
            <a:r>
              <a:rPr kumimoji="0" lang="zh-CN" altLang="en-US" b="0" dirty="0" smtClean="0">
                <a:solidFill>
                  <a:srgbClr val="0000CC"/>
                </a:solidFill>
                <a:latin typeface="Arial" pitchFamily="34" charset="0"/>
                <a:ea typeface="幼圆" pitchFamily="49" charset="-122"/>
                <a:cs typeface="Arial" pitchFamily="34" charset="0"/>
              </a:rPr>
              <a:t>，</a:t>
            </a:r>
            <a:r>
              <a:rPr kumimoji="0" lang="zh-CN" altLang="en-US" b="0" dirty="0">
                <a:solidFill>
                  <a:srgbClr val="0000CC"/>
                </a:solidFill>
                <a:latin typeface="Arial" pitchFamily="34" charset="0"/>
                <a:ea typeface="幼圆" pitchFamily="49" charset="-122"/>
                <a:cs typeface="Arial" pitchFamily="34" charset="0"/>
              </a:rPr>
              <a:t>定时时间可以通过软件来设置。对芯片设置初值后，计数器开始工作，</a:t>
            </a:r>
            <a:r>
              <a:rPr kumimoji="0" lang="en-US" altLang="zh-CN" b="0" dirty="0">
                <a:solidFill>
                  <a:srgbClr val="0000CC"/>
                </a:solidFill>
                <a:latin typeface="Arial" pitchFamily="34" charset="0"/>
                <a:ea typeface="幼圆" pitchFamily="49" charset="-122"/>
                <a:cs typeface="Arial" pitchFamily="34" charset="0"/>
              </a:rPr>
              <a:t>CPU</a:t>
            </a:r>
            <a:r>
              <a:rPr kumimoji="0" lang="zh-CN" altLang="en-US" b="0" dirty="0">
                <a:solidFill>
                  <a:srgbClr val="0000CC"/>
                </a:solidFill>
                <a:latin typeface="Arial" pitchFamily="34" charset="0"/>
                <a:ea typeface="幼圆" pitchFamily="49" charset="-122"/>
                <a:cs typeface="Arial" pitchFamily="34" charset="0"/>
              </a:rPr>
              <a:t>就可以去做其他工作，定时时间到，电路会产生一</a:t>
            </a:r>
            <a:r>
              <a:rPr kumimoji="0" lang="zh-CN" altLang="en-US" b="0" dirty="0" smtClean="0">
                <a:solidFill>
                  <a:srgbClr val="0000CC"/>
                </a:solidFill>
                <a:latin typeface="Arial" pitchFamily="34" charset="0"/>
                <a:ea typeface="幼圆" pitchFamily="49" charset="-122"/>
                <a:cs typeface="Arial" pitchFamily="34" charset="0"/>
              </a:rPr>
              <a:t>个中断请求信号通知</a:t>
            </a:r>
            <a:r>
              <a:rPr kumimoji="0" lang="en-US" altLang="zh-CN" b="0" dirty="0" smtClean="0">
                <a:solidFill>
                  <a:srgbClr val="0000CC"/>
                </a:solidFill>
                <a:latin typeface="Arial" pitchFamily="34" charset="0"/>
                <a:ea typeface="幼圆" pitchFamily="49" charset="-122"/>
                <a:cs typeface="Arial" pitchFamily="34" charset="0"/>
              </a:rPr>
              <a:t>CPU</a:t>
            </a:r>
            <a:r>
              <a:rPr kumimoji="0" lang="zh-CN" altLang="en-US" b="0" dirty="0" smtClean="0">
                <a:solidFill>
                  <a:srgbClr val="0000CC"/>
                </a:solidFill>
                <a:latin typeface="Arial" pitchFamily="34" charset="0"/>
                <a:ea typeface="幼圆" pitchFamily="49" charset="-122"/>
                <a:cs typeface="Arial" pitchFamily="34" charset="0"/>
              </a:rPr>
              <a:t>。这种</a:t>
            </a:r>
            <a:r>
              <a:rPr kumimoji="0" lang="zh-CN" altLang="en-US" b="0" dirty="0">
                <a:solidFill>
                  <a:srgbClr val="0000CC"/>
                </a:solidFill>
                <a:latin typeface="Arial" pitchFamily="34" charset="0"/>
                <a:ea typeface="幼圆" pitchFamily="49" charset="-122"/>
                <a:cs typeface="Arial" pitchFamily="34" charset="0"/>
              </a:rPr>
              <a:t>方法定时精确，使用方便，灵活性大，因而得到广泛应用。</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68420"/>
                                        </p:tgtEl>
                                        <p:attrNameLst>
                                          <p:attrName>style.visibility</p:attrName>
                                        </p:attrNameLst>
                                      </p:cBhvr>
                                      <p:to>
                                        <p:strVal val="visible"/>
                                      </p:to>
                                    </p:set>
                                    <p:animEffect transition="in" filter="randombar(horizontal)">
                                      <p:cBhvr>
                                        <p:cTn id="7" dur="500"/>
                                        <p:tgtEl>
                                          <p:spTgt spid="1468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2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570" name="Rectangle 2"/>
          <p:cNvSpPr>
            <a:spLocks noGrp="1" noChangeArrowheads="1"/>
          </p:cNvSpPr>
          <p:nvPr>
            <p:ph type="body" idx="1"/>
          </p:nvPr>
        </p:nvSpPr>
        <p:spPr>
          <a:xfrm>
            <a:off x="468312" y="981075"/>
            <a:ext cx="8294687" cy="4176117"/>
          </a:xfrm>
        </p:spPr>
        <p:txBody>
          <a:bodyPr/>
          <a:lstStyle/>
          <a:p>
            <a:pPr>
              <a:lnSpc>
                <a:spcPct val="90000"/>
              </a:lnSpc>
            </a:pPr>
            <a:r>
              <a:rPr lang="zh-CN" altLang="en-US" sz="2800" dirty="0"/>
              <a:t>6.  方式5－硬件触发选通</a:t>
            </a:r>
            <a:endParaRPr lang="zh-CN" altLang="en-US" b="0" dirty="0"/>
          </a:p>
          <a:p>
            <a:pPr>
              <a:lnSpc>
                <a:spcPct val="90000"/>
              </a:lnSpc>
            </a:pPr>
            <a:r>
              <a:rPr lang="zh-CN" altLang="en-US" b="0" dirty="0"/>
              <a:t>（1）基本工作过程</a:t>
            </a:r>
            <a:br>
              <a:rPr lang="zh-CN" altLang="en-US" b="0" dirty="0"/>
            </a:br>
            <a:r>
              <a:rPr lang="zh-CN" altLang="en-US" b="0" dirty="0"/>
              <a:t>①写入8254方式字后，</a:t>
            </a:r>
            <a:r>
              <a:rPr lang="en-US" altLang="zh-CN" b="0" dirty="0"/>
              <a:t>OUT</a:t>
            </a:r>
            <a:r>
              <a:rPr lang="zh-CN" altLang="en-US" b="0" dirty="0"/>
              <a:t>输出高电平。</a:t>
            </a:r>
            <a:br>
              <a:rPr lang="zh-CN" altLang="en-US" b="0" dirty="0"/>
            </a:br>
            <a:r>
              <a:rPr lang="zh-CN" altLang="en-US" b="0" dirty="0"/>
              <a:t>②写入计数初值后，计数器并不立即开始计数，在</a:t>
            </a:r>
            <a:r>
              <a:rPr lang="en-US" altLang="zh-CN" b="0" dirty="0"/>
              <a:t>GATE</a:t>
            </a:r>
            <a:r>
              <a:rPr lang="zh-CN" altLang="en-US" b="0" dirty="0"/>
              <a:t>端输入上升沿触发信号后，计数开始。</a:t>
            </a:r>
            <a:br>
              <a:rPr lang="zh-CN" altLang="en-US" b="0" dirty="0"/>
            </a:br>
            <a:r>
              <a:rPr lang="zh-CN" altLang="en-US" b="0" dirty="0"/>
              <a:t>③计数器减到0时，输出一个持续时间为一个时钟周期的负脉冲，然后输出恢复为高电平，并自动装入初值，等待下一个</a:t>
            </a:r>
            <a:r>
              <a:rPr lang="en-US" altLang="zh-CN" b="0" dirty="0"/>
              <a:t>GATE</a:t>
            </a:r>
            <a:r>
              <a:rPr lang="zh-CN" altLang="en-US" b="0" dirty="0"/>
              <a:t>触发信号。</a:t>
            </a:r>
          </a:p>
          <a:p>
            <a:pPr>
              <a:lnSpc>
                <a:spcPct val="90000"/>
              </a:lnSpc>
            </a:pPr>
            <a:r>
              <a:rPr lang="zh-CN" altLang="en-US" b="0" dirty="0"/>
              <a:t>输出负脉冲可以用作选通脉冲，它是通过硬件电路产生的门控信号上升沿触发得到的，所以叫硬件触发选通脉冲。这时8254相当于一个硬件触发的选通信号发生器。</a:t>
            </a:r>
          </a:p>
        </p:txBody>
      </p:sp>
      <p:sp>
        <p:nvSpPr>
          <p:cNvPr id="1517571" name="Rectangle 3"/>
          <p:cNvSpPr>
            <a:spLocks noGrp="1" noChangeArrowheads="1"/>
          </p:cNvSpPr>
          <p:nvPr>
            <p:ph type="title"/>
          </p:nvPr>
        </p:nvSpPr>
        <p:spPr>
          <a:noFill/>
          <a:ln/>
        </p:spPr>
        <p:txBody>
          <a:bodyPr/>
          <a:lstStyle/>
          <a:p>
            <a:r>
              <a:rPr lang="zh-CN" altLang="en-US" b="0">
                <a:solidFill>
                  <a:srgbClr val="003399"/>
                </a:solidFill>
              </a:rPr>
              <a:t>4.  8254的工作方式</a:t>
            </a:r>
          </a:p>
        </p:txBody>
      </p:sp>
      <p:sp>
        <p:nvSpPr>
          <p:cNvPr id="5" name="圆角矩形 4">
            <a:hlinkClick r:id="rId3" action="ppaction://hlinksldjump"/>
          </p:cNvPr>
          <p:cNvSpPr/>
          <p:nvPr/>
        </p:nvSpPr>
        <p:spPr bwMode="auto">
          <a:xfrm>
            <a:off x="7812360" y="5589240"/>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5</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618" name="Rectangle 2"/>
          <p:cNvSpPr>
            <a:spLocks noGrp="1" noChangeArrowheads="1"/>
          </p:cNvSpPr>
          <p:nvPr>
            <p:ph type="body" idx="1"/>
          </p:nvPr>
        </p:nvSpPr>
        <p:spPr>
          <a:xfrm>
            <a:off x="468312" y="981075"/>
            <a:ext cx="8294687" cy="3816077"/>
          </a:xfrm>
        </p:spPr>
        <p:txBody>
          <a:bodyPr/>
          <a:lstStyle/>
          <a:p>
            <a:pPr algn="just"/>
            <a:r>
              <a:rPr lang="zh-CN" altLang="en-US" sz="2800" dirty="0"/>
              <a:t>6.  方式5－硬件触发选通</a:t>
            </a:r>
            <a:endParaRPr lang="zh-CN" altLang="en-US" b="0" dirty="0"/>
          </a:p>
          <a:p>
            <a:r>
              <a:rPr lang="zh-CN" altLang="en-US" b="0" dirty="0"/>
              <a:t>（2）若计数过程中，又有一个门控信号的上升沿出现，则立即终止现行的计数过程，且在下一个时钟下降沿又从初值开始计数。</a:t>
            </a:r>
          </a:p>
          <a:p>
            <a:pPr algn="just"/>
            <a:r>
              <a:rPr lang="zh-CN" altLang="en-US" b="0" dirty="0"/>
              <a:t>（3）如果在计数过程中写入新的初值，则新的初值不会立即影响当前的计数过程，直到下一个门控信号上升沿到来后，才从新的初值开始进行减1计数。</a:t>
            </a:r>
          </a:p>
        </p:txBody>
      </p:sp>
      <p:sp>
        <p:nvSpPr>
          <p:cNvPr id="1519620" name="Rectangle 4"/>
          <p:cNvSpPr>
            <a:spLocks noGrp="1" noChangeArrowheads="1"/>
          </p:cNvSpPr>
          <p:nvPr>
            <p:ph type="title"/>
          </p:nvPr>
        </p:nvSpPr>
        <p:spPr>
          <a:noFill/>
          <a:ln/>
        </p:spPr>
        <p:txBody>
          <a:bodyPr/>
          <a:lstStyle/>
          <a:p>
            <a:r>
              <a:rPr lang="zh-CN" altLang="en-US" b="0">
                <a:solidFill>
                  <a:srgbClr val="003399"/>
                </a:solidFill>
              </a:rPr>
              <a:t>4.  8254的工作方式</a:t>
            </a:r>
          </a:p>
        </p:txBody>
      </p:sp>
      <p:sp>
        <p:nvSpPr>
          <p:cNvPr id="5" name="圆角矩形 4">
            <a:hlinkClick r:id="rId3" action="ppaction://hlinksldjump"/>
          </p:cNvPr>
          <p:cNvSpPr/>
          <p:nvPr/>
        </p:nvSpPr>
        <p:spPr bwMode="auto">
          <a:xfrm>
            <a:off x="7812360" y="5589240"/>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方式</a:t>
            </a:r>
            <a:r>
              <a:rPr lang="en-US" altLang="zh-CN" b="0" kern="0" dirty="0" smtClean="0">
                <a:solidFill>
                  <a:srgbClr val="0000CC"/>
                </a:solidFill>
                <a:latin typeface="Arial"/>
                <a:ea typeface="幼圆"/>
              </a:rPr>
              <a:t>5</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1026"/>
          <p:cNvSpPr>
            <a:spLocks noGrp="1" noChangeArrowheads="1"/>
          </p:cNvSpPr>
          <p:nvPr>
            <p:ph type="body" idx="1"/>
          </p:nvPr>
        </p:nvSpPr>
        <p:spPr>
          <a:xfrm>
            <a:off x="468312" y="981869"/>
            <a:ext cx="8393807" cy="3095203"/>
          </a:xfrm>
        </p:spPr>
        <p:txBody>
          <a:bodyPr/>
          <a:lstStyle/>
          <a:p>
            <a:r>
              <a:rPr lang="zh-CN" altLang="en-US" sz="2500" b="0" dirty="0"/>
              <a:t>（1）</a:t>
            </a:r>
            <a:r>
              <a:rPr lang="en-US" altLang="zh-CN" sz="2500" b="0" dirty="0"/>
              <a:t>D7、D6</a:t>
            </a:r>
            <a:r>
              <a:rPr lang="zh-CN" altLang="en-US" sz="2500" b="0" dirty="0"/>
              <a:t>为“计数器/读出控制字”选择位</a:t>
            </a:r>
          </a:p>
          <a:p>
            <a:pPr algn="just"/>
            <a:r>
              <a:rPr lang="zh-CN" altLang="en-US" sz="2500" b="0" dirty="0"/>
              <a:t>8254三个计数通道的方式控制字和读出控制字都共用同一个端口地址，即</a:t>
            </a:r>
            <a:r>
              <a:rPr lang="en-US" altLang="zh-CN" sz="2500" b="0" dirty="0"/>
              <a:t>A</a:t>
            </a:r>
            <a:r>
              <a:rPr lang="en-US" altLang="zh-CN" sz="2500" b="0" baseline="-25000" dirty="0"/>
              <a:t>1</a:t>
            </a:r>
            <a:r>
              <a:rPr lang="en-US" altLang="zh-CN" sz="2500" b="0" dirty="0"/>
              <a:t>A</a:t>
            </a:r>
            <a:r>
              <a:rPr lang="en-US" altLang="zh-CN" sz="2500" b="0" baseline="-25000" dirty="0"/>
              <a:t>0</a:t>
            </a:r>
            <a:r>
              <a:rPr lang="en-US" altLang="zh-CN" sz="2500" b="0" dirty="0"/>
              <a:t>=11。</a:t>
            </a:r>
            <a:r>
              <a:rPr lang="zh-CN" altLang="en-US" sz="2500" b="0" dirty="0"/>
              <a:t>因此，必须用控制字本身来区分写入的是哪一个计数器的命令。控制字的</a:t>
            </a:r>
            <a:r>
              <a:rPr lang="en-US" altLang="zh-CN" sz="2500" b="0" dirty="0"/>
              <a:t>D</a:t>
            </a:r>
            <a:r>
              <a:rPr lang="en-US" altLang="zh-CN" sz="2500" b="0" baseline="-25000" dirty="0"/>
              <a:t>7</a:t>
            </a:r>
            <a:r>
              <a:rPr lang="en-US" altLang="zh-CN" sz="2500" b="0" dirty="0"/>
              <a:t>D</a:t>
            </a:r>
            <a:r>
              <a:rPr lang="en-US" altLang="zh-CN" sz="2500" b="0" baseline="-25000" dirty="0"/>
              <a:t>6</a:t>
            </a:r>
            <a:r>
              <a:rPr lang="zh-CN" altLang="en-US" sz="2500" b="0" dirty="0"/>
              <a:t>两位为00，01，10分别选择三个计数通道，为11选择控制寄存器，用于读出控制寄存器内容。</a:t>
            </a:r>
          </a:p>
        </p:txBody>
      </p:sp>
      <p:sp>
        <p:nvSpPr>
          <p:cNvPr id="1540099" name="Rectangle 1027"/>
          <p:cNvSpPr>
            <a:spLocks noGrp="1" noChangeArrowheads="1"/>
          </p:cNvSpPr>
          <p:nvPr>
            <p:ph type="title"/>
          </p:nvPr>
        </p:nvSpPr>
        <p:spPr>
          <a:xfrm>
            <a:off x="463202" y="158750"/>
            <a:ext cx="6269038" cy="533400"/>
          </a:xfrm>
          <a:noFill/>
          <a:ln/>
        </p:spPr>
        <p:txBody>
          <a:bodyPr/>
          <a:lstStyle/>
          <a:p>
            <a:r>
              <a:rPr lang="zh-CN" altLang="en-US" dirty="0">
                <a:solidFill>
                  <a:srgbClr val="003399"/>
                </a:solidFill>
              </a:rPr>
              <a:t>5.  8254的编程：控制字</a:t>
            </a:r>
          </a:p>
        </p:txBody>
      </p:sp>
      <p:sp>
        <p:nvSpPr>
          <p:cNvPr id="5" name="圆角矩形 4">
            <a:hlinkClick r:id="rId3" action="ppaction://hlinksldjump"/>
          </p:cNvPr>
          <p:cNvSpPr/>
          <p:nvPr/>
        </p:nvSpPr>
        <p:spPr bwMode="auto">
          <a:xfrm>
            <a:off x="7668344" y="5517232"/>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控制字</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p:cNvSpPr>
            <a:spLocks noGrp="1" noChangeArrowheads="1"/>
          </p:cNvSpPr>
          <p:nvPr>
            <p:ph type="body" idx="1"/>
          </p:nvPr>
        </p:nvSpPr>
        <p:spPr>
          <a:xfrm>
            <a:off x="304800" y="1052513"/>
            <a:ext cx="8610600" cy="4176687"/>
          </a:xfrm>
        </p:spPr>
        <p:txBody>
          <a:bodyPr/>
          <a:lstStyle/>
          <a:p>
            <a:pPr algn="just">
              <a:lnSpc>
                <a:spcPct val="90000"/>
              </a:lnSpc>
            </a:pPr>
            <a:r>
              <a:rPr lang="zh-CN" altLang="en-US" sz="2500" b="0" dirty="0"/>
              <a:t>（2）</a:t>
            </a:r>
            <a:r>
              <a:rPr lang="en-US" altLang="zh-CN" sz="2500" b="0" dirty="0"/>
              <a:t>D</a:t>
            </a:r>
            <a:r>
              <a:rPr lang="en-US" altLang="zh-CN" sz="2500" b="0" baseline="-25000" dirty="0"/>
              <a:t>5</a:t>
            </a:r>
            <a:r>
              <a:rPr lang="en-US" altLang="zh-CN" sz="2500" b="0" dirty="0"/>
              <a:t>、D</a:t>
            </a:r>
            <a:r>
              <a:rPr lang="en-US" altLang="zh-CN" sz="2500" b="0" baseline="-25000" dirty="0"/>
              <a:t>4</a:t>
            </a:r>
            <a:r>
              <a:rPr lang="zh-CN" altLang="en-US" sz="2500" b="0" dirty="0"/>
              <a:t>为读/写方式选择位</a:t>
            </a:r>
          </a:p>
          <a:p>
            <a:pPr algn="just">
              <a:lnSpc>
                <a:spcPct val="90000"/>
              </a:lnSpc>
            </a:pPr>
            <a:r>
              <a:rPr lang="zh-CN" altLang="en-US" sz="2500" b="0" dirty="0"/>
              <a:t>为了对计数器的计数值进行实时显示、实时检测或对计数值进行数据处理，有时需要读回计数器的当前计数值。</a:t>
            </a:r>
            <a:r>
              <a:rPr lang="en-US" altLang="zh-CN" sz="2500" b="0" dirty="0"/>
              <a:t>D</a:t>
            </a:r>
            <a:r>
              <a:rPr lang="en-US" altLang="zh-CN" sz="2500" b="0" baseline="-25000" dirty="0"/>
              <a:t>5</a:t>
            </a:r>
            <a:r>
              <a:rPr lang="en-US" altLang="zh-CN" sz="2500" b="0" dirty="0"/>
              <a:t>D</a:t>
            </a:r>
            <a:r>
              <a:rPr lang="en-US" altLang="zh-CN" sz="2500" b="0" baseline="-25000" dirty="0"/>
              <a:t>4</a:t>
            </a:r>
            <a:r>
              <a:rPr lang="en-US" altLang="zh-CN" sz="2500" b="0" dirty="0"/>
              <a:t>=00，</a:t>
            </a:r>
            <a:r>
              <a:rPr lang="zh-CN" altLang="en-US" sz="2500" b="0" dirty="0"/>
              <a:t>表示锁存计数器的当前计数值，以便读出。</a:t>
            </a:r>
          </a:p>
          <a:p>
            <a:pPr algn="just">
              <a:lnSpc>
                <a:spcPct val="90000"/>
              </a:lnSpc>
            </a:pPr>
            <a:r>
              <a:rPr lang="en-US" altLang="zh-CN" sz="2500" b="0" dirty="0"/>
              <a:t>D</a:t>
            </a:r>
            <a:r>
              <a:rPr lang="en-US" altLang="zh-CN" sz="2500" b="0" baseline="-25000" dirty="0"/>
              <a:t>5</a:t>
            </a:r>
            <a:r>
              <a:rPr lang="en-US" altLang="zh-CN" sz="2500" b="0" dirty="0"/>
              <a:t>D</a:t>
            </a:r>
            <a:r>
              <a:rPr lang="en-US" altLang="zh-CN" sz="2500" b="0" baseline="-25000" dirty="0"/>
              <a:t>4</a:t>
            </a:r>
            <a:r>
              <a:rPr lang="en-US" altLang="zh-CN" sz="2500" b="0" dirty="0"/>
              <a:t>=01，</a:t>
            </a:r>
            <a:r>
              <a:rPr lang="zh-CN" altLang="en-US" sz="2500" b="0" dirty="0"/>
              <a:t>表示写入时，只写入计数初值低8位，高8位置0；读出时，只读出低8位的当前计数值。</a:t>
            </a:r>
          </a:p>
          <a:p>
            <a:pPr algn="just">
              <a:lnSpc>
                <a:spcPct val="90000"/>
              </a:lnSpc>
            </a:pPr>
            <a:r>
              <a:rPr lang="en-US" altLang="zh-CN" sz="2500" b="0" dirty="0"/>
              <a:t>D</a:t>
            </a:r>
            <a:r>
              <a:rPr lang="en-US" altLang="zh-CN" sz="2500" b="0" baseline="-25000" dirty="0"/>
              <a:t>5</a:t>
            </a:r>
            <a:r>
              <a:rPr lang="en-US" altLang="zh-CN" sz="2500" b="0" dirty="0"/>
              <a:t>D</a:t>
            </a:r>
            <a:r>
              <a:rPr lang="en-US" altLang="zh-CN" sz="2500" b="0" baseline="-25000" dirty="0"/>
              <a:t>4</a:t>
            </a:r>
            <a:r>
              <a:rPr lang="en-US" altLang="zh-CN" sz="2500" b="0" dirty="0"/>
              <a:t>=10，</a:t>
            </a:r>
            <a:r>
              <a:rPr lang="zh-CN" altLang="en-US" sz="2500" b="0" dirty="0"/>
              <a:t>表示写入时，只写入计数初值高8位，低8位置0；读出时，只读出高8位的当前计数值。</a:t>
            </a:r>
          </a:p>
          <a:p>
            <a:pPr algn="just">
              <a:lnSpc>
                <a:spcPct val="90000"/>
              </a:lnSpc>
            </a:pPr>
            <a:r>
              <a:rPr lang="en-US" altLang="zh-CN" b="0" dirty="0"/>
              <a:t>D</a:t>
            </a:r>
            <a:r>
              <a:rPr lang="en-US" altLang="zh-CN" b="0" baseline="-25000" dirty="0"/>
              <a:t>5</a:t>
            </a:r>
            <a:r>
              <a:rPr lang="en-US" altLang="zh-CN" b="0" dirty="0"/>
              <a:t>D</a:t>
            </a:r>
            <a:r>
              <a:rPr lang="en-US" altLang="zh-CN" b="0" baseline="-25000" dirty="0"/>
              <a:t>4</a:t>
            </a:r>
            <a:r>
              <a:rPr lang="en-US" altLang="zh-CN" b="0" dirty="0"/>
              <a:t>=11，</a:t>
            </a:r>
            <a:r>
              <a:rPr lang="zh-CN" altLang="en-US" b="0" dirty="0"/>
              <a:t>计数初值为16位，分两次读/写入计数初值寄存器，先读/写低8位，后读/写高8位。</a:t>
            </a:r>
          </a:p>
        </p:txBody>
      </p:sp>
      <p:sp>
        <p:nvSpPr>
          <p:cNvPr id="1542147" name="Rectangle 3"/>
          <p:cNvSpPr>
            <a:spLocks noGrp="1" noChangeArrowheads="1"/>
          </p:cNvSpPr>
          <p:nvPr>
            <p:ph type="title"/>
          </p:nvPr>
        </p:nvSpPr>
        <p:spPr>
          <a:xfrm>
            <a:off x="463202" y="158750"/>
            <a:ext cx="6269038" cy="533400"/>
          </a:xfrm>
          <a:noFill/>
          <a:ln/>
        </p:spPr>
        <p:txBody>
          <a:bodyPr/>
          <a:lstStyle/>
          <a:p>
            <a:r>
              <a:rPr lang="zh-CN" altLang="en-US" dirty="0">
                <a:solidFill>
                  <a:srgbClr val="003399"/>
                </a:solidFill>
              </a:rPr>
              <a:t>5.  8254的编程</a:t>
            </a:r>
          </a:p>
        </p:txBody>
      </p:sp>
      <p:sp>
        <p:nvSpPr>
          <p:cNvPr id="5" name="圆角矩形 4">
            <a:hlinkClick r:id="rId3" action="ppaction://hlinksldjump"/>
          </p:cNvPr>
          <p:cNvSpPr/>
          <p:nvPr/>
        </p:nvSpPr>
        <p:spPr bwMode="auto">
          <a:xfrm>
            <a:off x="7668344" y="5517232"/>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控制字</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194" name="Rectangle 2"/>
          <p:cNvSpPr>
            <a:spLocks noGrp="1" noChangeArrowheads="1"/>
          </p:cNvSpPr>
          <p:nvPr>
            <p:ph type="body" idx="1"/>
          </p:nvPr>
        </p:nvSpPr>
        <p:spPr>
          <a:xfrm>
            <a:off x="179512" y="981075"/>
            <a:ext cx="8610600" cy="2015877"/>
          </a:xfrm>
        </p:spPr>
        <p:txBody>
          <a:bodyPr/>
          <a:lstStyle/>
          <a:p>
            <a:pPr algn="just">
              <a:lnSpc>
                <a:spcPct val="90000"/>
              </a:lnSpc>
            </a:pPr>
            <a:r>
              <a:rPr lang="zh-CN" altLang="en-US" b="0" dirty="0"/>
              <a:t>（3）</a:t>
            </a:r>
            <a:r>
              <a:rPr lang="en-US" altLang="zh-CN" b="0" dirty="0"/>
              <a:t>D</a:t>
            </a:r>
            <a:r>
              <a:rPr lang="en-US" altLang="zh-CN" b="0" baseline="-25000" dirty="0"/>
              <a:t>3</a:t>
            </a:r>
            <a:r>
              <a:rPr lang="en-US" altLang="zh-CN" b="0" dirty="0"/>
              <a:t>、D</a:t>
            </a:r>
            <a:r>
              <a:rPr lang="en-US" altLang="zh-CN" b="0" baseline="-25000" dirty="0"/>
              <a:t>2</a:t>
            </a:r>
            <a:r>
              <a:rPr lang="en-US" altLang="zh-CN" b="0" dirty="0"/>
              <a:t>、D</a:t>
            </a:r>
            <a:r>
              <a:rPr lang="en-US" altLang="zh-CN" b="0" baseline="-25000" dirty="0"/>
              <a:t>1</a:t>
            </a:r>
            <a:r>
              <a:rPr lang="zh-CN" altLang="en-US" b="0" dirty="0"/>
              <a:t>为工作方式选择位。</a:t>
            </a:r>
          </a:p>
          <a:p>
            <a:pPr algn="just">
              <a:lnSpc>
                <a:spcPct val="90000"/>
              </a:lnSpc>
            </a:pPr>
            <a:r>
              <a:rPr lang="en-US" altLang="zh-CN" b="0" dirty="0"/>
              <a:t>   D</a:t>
            </a:r>
            <a:r>
              <a:rPr lang="en-US" altLang="zh-CN" b="0" baseline="-25000" dirty="0"/>
              <a:t>3</a:t>
            </a:r>
            <a:r>
              <a:rPr lang="en-US" altLang="zh-CN" b="0" dirty="0"/>
              <a:t>D</a:t>
            </a:r>
            <a:r>
              <a:rPr lang="en-US" altLang="zh-CN" b="0" baseline="-25000" dirty="0"/>
              <a:t>2</a:t>
            </a:r>
            <a:r>
              <a:rPr lang="en-US" altLang="zh-CN" b="0" dirty="0"/>
              <a:t>D</a:t>
            </a:r>
            <a:r>
              <a:rPr lang="en-US" altLang="zh-CN" b="0" baseline="-25000" dirty="0"/>
              <a:t>1</a:t>
            </a:r>
            <a:r>
              <a:rPr lang="zh-CN" altLang="en-US" b="0" dirty="0"/>
              <a:t>取值000到101分别代表方式0到方式5。</a:t>
            </a:r>
          </a:p>
          <a:p>
            <a:pPr algn="just">
              <a:lnSpc>
                <a:spcPct val="90000"/>
              </a:lnSpc>
            </a:pPr>
            <a:r>
              <a:rPr lang="zh-CN" altLang="en-US" b="0" dirty="0"/>
              <a:t>（4）</a:t>
            </a:r>
            <a:r>
              <a:rPr lang="en-US" altLang="zh-CN" b="0" dirty="0"/>
              <a:t>D</a:t>
            </a:r>
            <a:r>
              <a:rPr lang="en-US" altLang="zh-CN" b="0" baseline="-25000" dirty="0"/>
              <a:t>0</a:t>
            </a:r>
            <a:r>
              <a:rPr lang="zh-CN" altLang="en-US" b="0" dirty="0"/>
              <a:t>为计数格式选择位</a:t>
            </a:r>
          </a:p>
          <a:p>
            <a:pPr algn="just">
              <a:lnSpc>
                <a:spcPct val="90000"/>
              </a:lnSpc>
            </a:pPr>
            <a:r>
              <a:rPr lang="en-US" altLang="zh-CN" b="0" dirty="0"/>
              <a:t>   D</a:t>
            </a:r>
            <a:r>
              <a:rPr lang="en-US" altLang="zh-CN" b="0" baseline="-25000" dirty="0"/>
              <a:t>0</a:t>
            </a:r>
            <a:r>
              <a:rPr lang="en-US" altLang="zh-CN" b="0" dirty="0"/>
              <a:t>=0，</a:t>
            </a:r>
            <a:r>
              <a:rPr lang="zh-CN" altLang="en-US" b="0" dirty="0"/>
              <a:t>按二进制格式计数；</a:t>
            </a:r>
            <a:r>
              <a:rPr lang="en-US" altLang="zh-CN" b="0" dirty="0"/>
              <a:t>D</a:t>
            </a:r>
            <a:r>
              <a:rPr lang="en-US" altLang="zh-CN" b="0" baseline="-25000" dirty="0"/>
              <a:t>0</a:t>
            </a:r>
            <a:r>
              <a:rPr lang="en-US" altLang="zh-CN" b="0" dirty="0"/>
              <a:t>=1，</a:t>
            </a:r>
            <a:r>
              <a:rPr lang="zh-CN" altLang="en-US" b="0" dirty="0"/>
              <a:t>按</a:t>
            </a:r>
            <a:r>
              <a:rPr lang="en-US" altLang="zh-CN" b="0" dirty="0"/>
              <a:t>BCD</a:t>
            </a:r>
            <a:r>
              <a:rPr lang="zh-CN" altLang="en-US" b="0" dirty="0"/>
              <a:t>码格式计数。</a:t>
            </a:r>
          </a:p>
        </p:txBody>
      </p:sp>
      <p:sp>
        <p:nvSpPr>
          <p:cNvPr id="1544195" name="Rectangle 3"/>
          <p:cNvSpPr>
            <a:spLocks noGrp="1" noChangeArrowheads="1"/>
          </p:cNvSpPr>
          <p:nvPr>
            <p:ph type="title"/>
          </p:nvPr>
        </p:nvSpPr>
        <p:spPr>
          <a:xfrm>
            <a:off x="463202" y="158750"/>
            <a:ext cx="6269038" cy="533400"/>
          </a:xfrm>
          <a:noFill/>
          <a:ln/>
        </p:spPr>
        <p:txBody>
          <a:bodyPr/>
          <a:lstStyle/>
          <a:p>
            <a:r>
              <a:rPr lang="zh-CN" altLang="en-US" dirty="0">
                <a:solidFill>
                  <a:srgbClr val="003399"/>
                </a:solidFill>
              </a:rPr>
              <a:t>5.  8254的编程</a:t>
            </a:r>
          </a:p>
        </p:txBody>
      </p:sp>
      <p:sp>
        <p:nvSpPr>
          <p:cNvPr id="5" name="圆角矩形 4">
            <a:hlinkClick r:id="rId3" action="ppaction://hlinksldjump"/>
          </p:cNvPr>
          <p:cNvSpPr/>
          <p:nvPr/>
        </p:nvSpPr>
        <p:spPr bwMode="auto">
          <a:xfrm>
            <a:off x="7668344" y="5517232"/>
            <a:ext cx="115212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控制字</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zh-CN" altLang="en-US">
                <a:solidFill>
                  <a:srgbClr val="003399"/>
                </a:solidFill>
              </a:rPr>
              <a:t>2. 8254的读出控制字</a:t>
            </a:r>
          </a:p>
        </p:txBody>
      </p:sp>
      <p:sp>
        <p:nvSpPr>
          <p:cNvPr id="1615875" name="Rectangle 3"/>
          <p:cNvSpPr>
            <a:spLocks noGrp="1" noChangeArrowheads="1"/>
          </p:cNvSpPr>
          <p:nvPr>
            <p:ph type="body" idx="1"/>
          </p:nvPr>
        </p:nvSpPr>
        <p:spPr>
          <a:xfrm>
            <a:off x="468313" y="981074"/>
            <a:ext cx="8208168" cy="4824189"/>
          </a:xfrm>
        </p:spPr>
        <p:txBody>
          <a:bodyPr/>
          <a:lstStyle/>
          <a:p>
            <a:pPr algn="just"/>
            <a:r>
              <a:rPr lang="zh-CN" altLang="en-US" b="0" dirty="0"/>
              <a:t>读出控制字</a:t>
            </a:r>
            <a:r>
              <a:rPr lang="en-US" altLang="zh-CN" b="0" dirty="0"/>
              <a:t>D</a:t>
            </a:r>
            <a:r>
              <a:rPr lang="en-US" altLang="zh-CN" b="0" baseline="-25000" dirty="0"/>
              <a:t>7</a:t>
            </a:r>
            <a:r>
              <a:rPr lang="en-US" altLang="zh-CN" b="0" dirty="0"/>
              <a:t>D</a:t>
            </a:r>
            <a:r>
              <a:rPr lang="en-US" altLang="zh-CN" b="0" baseline="-25000" dirty="0"/>
              <a:t>6</a:t>
            </a:r>
            <a:r>
              <a:rPr lang="zh-CN" altLang="en-US" b="0" dirty="0"/>
              <a:t>必须为11，</a:t>
            </a:r>
            <a:r>
              <a:rPr lang="en-US" altLang="zh-CN" b="0" dirty="0"/>
              <a:t>D</a:t>
            </a:r>
            <a:r>
              <a:rPr lang="en-US" altLang="zh-CN" b="0" baseline="-25000" dirty="0"/>
              <a:t>0</a:t>
            </a:r>
            <a:r>
              <a:rPr lang="zh-CN" altLang="en-US" b="0" dirty="0"/>
              <a:t>必须为0，这三位合起来构成8254的读出控制字的标志。</a:t>
            </a:r>
          </a:p>
          <a:p>
            <a:pPr algn="just"/>
            <a:r>
              <a:rPr lang="en-US" altLang="zh-CN" b="0" dirty="0"/>
              <a:t>D</a:t>
            </a:r>
            <a:r>
              <a:rPr lang="en-US" altLang="zh-CN" b="0" baseline="-25000" dirty="0"/>
              <a:t>5</a:t>
            </a:r>
            <a:r>
              <a:rPr lang="en-US" altLang="zh-CN" b="0" dirty="0"/>
              <a:t>=0</a:t>
            </a:r>
            <a:r>
              <a:rPr lang="zh-CN" altLang="en-US" b="0" dirty="0"/>
              <a:t>锁存计数值，以便</a:t>
            </a:r>
            <a:r>
              <a:rPr lang="en-US" altLang="zh-CN" b="0" dirty="0"/>
              <a:t>CPU</a:t>
            </a:r>
            <a:r>
              <a:rPr lang="zh-CN" altLang="en-US" b="0" dirty="0"/>
              <a:t>读取；</a:t>
            </a:r>
          </a:p>
          <a:p>
            <a:pPr algn="just"/>
            <a:r>
              <a:rPr lang="en-US" altLang="zh-CN" b="0" dirty="0"/>
              <a:t>D</a:t>
            </a:r>
            <a:r>
              <a:rPr lang="en-US" altLang="zh-CN" b="0" baseline="-25000" dirty="0"/>
              <a:t>4</a:t>
            </a:r>
            <a:r>
              <a:rPr lang="en-US" altLang="zh-CN" b="0" dirty="0"/>
              <a:t>=0</a:t>
            </a:r>
            <a:r>
              <a:rPr lang="zh-CN" altLang="en-US" b="0" dirty="0"/>
              <a:t>将状态信息锁存进状态寄存器；</a:t>
            </a:r>
          </a:p>
          <a:p>
            <a:pPr algn="just"/>
            <a:r>
              <a:rPr lang="en-US" altLang="zh-CN" b="0" dirty="0"/>
              <a:t>D</a:t>
            </a:r>
            <a:r>
              <a:rPr lang="en-US" altLang="zh-CN" b="0" baseline="-25000" dirty="0"/>
              <a:t>3</a:t>
            </a:r>
            <a:r>
              <a:rPr lang="en-US" altLang="zh-CN" b="0" dirty="0"/>
              <a:t>~D</a:t>
            </a:r>
            <a:r>
              <a:rPr lang="en-US" altLang="zh-CN" b="0" baseline="-25000" dirty="0"/>
              <a:t>1</a:t>
            </a:r>
            <a:r>
              <a:rPr lang="zh-CN" altLang="en-US" b="0" dirty="0"/>
              <a:t>用来选择计数器0~2，无论是锁存计数值还是锁存状态信息，都不影响计数。</a:t>
            </a:r>
          </a:p>
          <a:p>
            <a:pPr algn="just"/>
            <a:r>
              <a:rPr lang="zh-CN" altLang="en-US" sz="2500" b="0" dirty="0"/>
              <a:t>读出命令可以同时锁存3个计数器的计数值/状态信息， </a:t>
            </a:r>
            <a:r>
              <a:rPr lang="en-US" altLang="zh-CN" sz="2500" b="0" dirty="0"/>
              <a:t>CPU</a:t>
            </a:r>
            <a:r>
              <a:rPr lang="zh-CN" altLang="en-US" sz="2500" b="0" dirty="0"/>
              <a:t>读取其中一个计数器的计数值/状态信息时，该计数器自动解锁，其他计数器不受影响。</a:t>
            </a:r>
          </a:p>
        </p:txBody>
      </p:sp>
      <p:sp>
        <p:nvSpPr>
          <p:cNvPr id="5" name="圆角矩形 4">
            <a:hlinkClick r:id="rId2" action="ppaction://hlinksldjump"/>
          </p:cNvPr>
          <p:cNvSpPr/>
          <p:nvPr/>
        </p:nvSpPr>
        <p:spPr bwMode="auto">
          <a:xfrm>
            <a:off x="6948264" y="5517232"/>
            <a:ext cx="1872208" cy="510778"/>
          </a:xfrm>
          <a:prstGeom prst="roundRect">
            <a:avLst/>
          </a:prstGeom>
          <a:noFill/>
          <a:ln w="12700" cap="flat" cmpd="sng" algn="ctr">
            <a:solidFill>
              <a:schemeClr val="hlink"/>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eaLnBrk="0" hangingPunct="0">
              <a:lnSpc>
                <a:spcPct val="100000"/>
              </a:lnSpc>
              <a:spcBef>
                <a:spcPct val="20000"/>
              </a:spcBef>
              <a:spcAft>
                <a:spcPct val="0"/>
              </a:spcAft>
              <a:buClrTx/>
              <a:buSzTx/>
            </a:pPr>
            <a:r>
              <a:rPr lang="zh-CN" altLang="en-US" b="0" kern="0" dirty="0" smtClean="0">
                <a:solidFill>
                  <a:srgbClr val="0000CC"/>
                </a:solidFill>
                <a:latin typeface="Arial"/>
                <a:ea typeface="幼圆"/>
              </a:rPr>
              <a:t>读出控制字</a:t>
            </a:r>
            <a:endParaRPr lang="zh-CN" altLang="en-US" b="0" kern="0" dirty="0">
              <a:solidFill>
                <a:srgbClr val="0000CC"/>
              </a:solidFill>
              <a:latin typeface="Arial"/>
              <a:ea typeface="幼圆"/>
            </a:endParaRPr>
          </a:p>
        </p:txBody>
      </p:sp>
    </p:spTree>
  </p:cSld>
  <p:clrMapOvr>
    <a:masterClrMapping/>
  </p:clrMapOvr>
  <p:transition spd="med">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Rectangle 1026"/>
          <p:cNvSpPr>
            <a:spLocks noGrp="1" noChangeArrowheads="1"/>
          </p:cNvSpPr>
          <p:nvPr>
            <p:ph type="body" idx="1"/>
          </p:nvPr>
        </p:nvSpPr>
        <p:spPr>
          <a:xfrm>
            <a:off x="179512" y="980728"/>
            <a:ext cx="8610600" cy="1838325"/>
          </a:xfrm>
        </p:spPr>
        <p:txBody>
          <a:bodyPr/>
          <a:lstStyle/>
          <a:p>
            <a:pPr marL="533400" indent="-533400" algn="just"/>
            <a:r>
              <a:rPr lang="zh-CN" altLang="en-US" b="0" dirty="0"/>
              <a:t>例1:  某微机系统中8254的端口地址为40</a:t>
            </a:r>
            <a:r>
              <a:rPr lang="en-US" altLang="zh-CN" b="0" dirty="0"/>
              <a:t>H～43H，</a:t>
            </a:r>
            <a:r>
              <a:rPr lang="zh-CN" altLang="en-US" b="0" dirty="0"/>
              <a:t>要求计数器0工作在方式0，计数初值为0</a:t>
            </a:r>
            <a:r>
              <a:rPr lang="en-US" altLang="zh-CN" b="0" dirty="0"/>
              <a:t>DEH，</a:t>
            </a:r>
            <a:r>
              <a:rPr lang="zh-CN" altLang="en-US" b="0" dirty="0"/>
              <a:t>按二进制计数；计数器1工作在方式2，计数初值为1000</a:t>
            </a:r>
            <a:r>
              <a:rPr lang="en-US" altLang="zh-CN" b="0" dirty="0"/>
              <a:t>D，</a:t>
            </a:r>
            <a:r>
              <a:rPr lang="zh-CN" altLang="en-US" b="0" dirty="0"/>
              <a:t>按</a:t>
            </a:r>
            <a:r>
              <a:rPr lang="en-US" altLang="zh-CN" b="0" dirty="0"/>
              <a:t>BCD</a:t>
            </a:r>
            <a:r>
              <a:rPr lang="zh-CN" altLang="en-US" b="0" dirty="0"/>
              <a:t>码计数。试写出初始化程序段。</a:t>
            </a:r>
          </a:p>
        </p:txBody>
      </p:sp>
    </p:spTree>
  </p:cSld>
  <p:clrMapOvr>
    <a:masterClrMapping/>
  </p:clrMapOvr>
  <p:transition spd="med">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6" name="Rectangle 2"/>
          <p:cNvSpPr>
            <a:spLocks noGrp="1" noChangeArrowheads="1"/>
          </p:cNvSpPr>
          <p:nvPr>
            <p:ph type="title"/>
          </p:nvPr>
        </p:nvSpPr>
        <p:spPr/>
        <p:txBody>
          <a:bodyPr/>
          <a:lstStyle/>
          <a:p>
            <a:endParaRPr lang="zh-CN" altLang="en-US"/>
          </a:p>
        </p:txBody>
      </p:sp>
      <p:sp>
        <p:nvSpPr>
          <p:cNvPr id="1552387" name="Rectangle 3"/>
          <p:cNvSpPr>
            <a:spLocks noGrp="1" noChangeArrowheads="1"/>
          </p:cNvSpPr>
          <p:nvPr>
            <p:ph type="body" idx="1"/>
          </p:nvPr>
        </p:nvSpPr>
        <p:spPr>
          <a:xfrm>
            <a:off x="468313" y="1124744"/>
            <a:ext cx="8462962" cy="533400"/>
          </a:xfrm>
        </p:spPr>
        <p:txBody>
          <a:bodyPr/>
          <a:lstStyle/>
          <a:p>
            <a:r>
              <a:rPr lang="zh-CN" altLang="en-US" b="0" dirty="0"/>
              <a:t>按要求计数器0的控制字为：</a:t>
            </a:r>
          </a:p>
        </p:txBody>
      </p:sp>
      <p:pic>
        <p:nvPicPr>
          <p:cNvPr id="1552388" name="Picture 4" descr="计数器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88840"/>
            <a:ext cx="75438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1026"/>
          <p:cNvSpPr>
            <a:spLocks noGrp="1" noChangeArrowheads="1"/>
          </p:cNvSpPr>
          <p:nvPr>
            <p:ph type="body" idx="1"/>
          </p:nvPr>
        </p:nvSpPr>
        <p:spPr>
          <a:xfrm>
            <a:off x="468313" y="1052736"/>
            <a:ext cx="8294687" cy="533400"/>
          </a:xfrm>
        </p:spPr>
        <p:txBody>
          <a:bodyPr/>
          <a:lstStyle/>
          <a:p>
            <a:pPr marL="533400" indent="-533400" algn="just"/>
            <a:r>
              <a:rPr lang="zh-CN" altLang="en-US" b="0" dirty="0"/>
              <a:t>计数器1的控制字为：</a:t>
            </a:r>
          </a:p>
        </p:txBody>
      </p:sp>
      <p:graphicFrame>
        <p:nvGraphicFramePr>
          <p:cNvPr id="1553411" name="Group 1027"/>
          <p:cNvGraphicFramePr>
            <a:graphicFrameLocks noGrp="1"/>
          </p:cNvGraphicFramePr>
          <p:nvPr/>
        </p:nvGraphicFramePr>
        <p:xfrm>
          <a:off x="609600" y="2209800"/>
          <a:ext cx="8153400" cy="609600"/>
        </p:xfrm>
        <a:graphic>
          <a:graphicData uri="http://schemas.openxmlformats.org/drawingml/2006/table">
            <a:tbl>
              <a:tblPr/>
              <a:tblGrid>
                <a:gridCol w="1019175"/>
                <a:gridCol w="1019175"/>
                <a:gridCol w="1019175"/>
                <a:gridCol w="1019175"/>
                <a:gridCol w="1019175"/>
                <a:gridCol w="1019175"/>
                <a:gridCol w="1019175"/>
                <a:gridCol w="1019175"/>
              </a:tblGrid>
              <a:tr h="609600">
                <a:tc>
                  <a:txBody>
                    <a:bodyPr/>
                    <a:lstStyle/>
                    <a:p>
                      <a:pPr marL="0" marR="0" lvl="0" indent="0" algn="ctr" defTabSz="914400" rtl="0" eaLnBrk="1" fontAlgn="base"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70000"/>
                        </a:spcBef>
                        <a:spcAft>
                          <a:spcPct val="10000"/>
                        </a:spcAft>
                        <a:buClr>
                          <a:schemeClr val="accent1"/>
                        </a:buClr>
                        <a:buSzPct val="50000"/>
                        <a:buFont typeface="Monotype Sorts" charset="2"/>
                        <a:buNone/>
                        <a:tabLst/>
                      </a:pPr>
                      <a:r>
                        <a: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58" name="Rectangle 2"/>
          <p:cNvSpPr>
            <a:spLocks noGrp="1" noChangeArrowheads="1"/>
          </p:cNvSpPr>
          <p:nvPr>
            <p:ph type="body" idx="1"/>
          </p:nvPr>
        </p:nvSpPr>
        <p:spPr>
          <a:xfrm>
            <a:off x="354013" y="981075"/>
            <a:ext cx="8610600" cy="5105400"/>
          </a:xfrm>
        </p:spPr>
        <p:txBody>
          <a:bodyPr/>
          <a:lstStyle/>
          <a:p>
            <a:pPr marL="533400" indent="-533400" algn="just"/>
            <a:r>
              <a:rPr lang="zh-CN" altLang="en-US" b="0" dirty="0"/>
              <a:t>初始化程序如下：</a:t>
            </a:r>
          </a:p>
          <a:p>
            <a:pPr marL="533400" indent="-533400" algn="just">
              <a:spcBef>
                <a:spcPct val="0"/>
              </a:spcBef>
              <a:spcAft>
                <a:spcPct val="0"/>
              </a:spcAft>
            </a:pPr>
            <a:r>
              <a:rPr lang="en-US" altLang="zh-CN" b="0" dirty="0">
                <a:solidFill>
                  <a:srgbClr val="FF3300"/>
                </a:solidFill>
              </a:rPr>
              <a:t>MOV		AL，10H		；</a:t>
            </a:r>
            <a:r>
              <a:rPr lang="zh-CN" altLang="en-US" b="0" dirty="0">
                <a:solidFill>
                  <a:srgbClr val="FF3300"/>
                </a:solidFill>
              </a:rPr>
              <a:t>写通道0控制字</a:t>
            </a:r>
          </a:p>
          <a:p>
            <a:pPr marL="533400" indent="-533400" algn="just">
              <a:spcBef>
                <a:spcPct val="0"/>
              </a:spcBef>
              <a:spcAft>
                <a:spcPct val="0"/>
              </a:spcAft>
            </a:pPr>
            <a:r>
              <a:rPr lang="en-US" altLang="zh-CN" b="0" dirty="0">
                <a:solidFill>
                  <a:srgbClr val="FF3300"/>
                </a:solidFill>
              </a:rPr>
              <a:t>OUT		43H，AL		</a:t>
            </a:r>
          </a:p>
          <a:p>
            <a:pPr marL="533400" indent="-533400" algn="just">
              <a:spcBef>
                <a:spcPct val="0"/>
              </a:spcBef>
              <a:spcAft>
                <a:spcPct val="0"/>
              </a:spcAft>
            </a:pPr>
            <a:r>
              <a:rPr lang="en-US" altLang="zh-CN" b="0" dirty="0">
                <a:solidFill>
                  <a:srgbClr val="FF3300"/>
                </a:solidFill>
              </a:rPr>
              <a:t>MOV		AL，0DEH 		；</a:t>
            </a:r>
            <a:r>
              <a:rPr lang="zh-CN" altLang="en-US" b="0" dirty="0">
                <a:solidFill>
                  <a:srgbClr val="FF3300"/>
                </a:solidFill>
              </a:rPr>
              <a:t>写通道0计数初值</a:t>
            </a:r>
          </a:p>
          <a:p>
            <a:pPr marL="533400" indent="-533400" algn="just">
              <a:spcBef>
                <a:spcPct val="0"/>
              </a:spcBef>
              <a:spcAft>
                <a:spcPct val="0"/>
              </a:spcAft>
            </a:pPr>
            <a:r>
              <a:rPr lang="en-US" altLang="zh-CN" b="0" dirty="0">
                <a:solidFill>
                  <a:srgbClr val="FF3300"/>
                </a:solidFill>
              </a:rPr>
              <a:t>OUT		40H，AL</a:t>
            </a:r>
          </a:p>
          <a:p>
            <a:pPr marL="533400" indent="-533400" algn="just">
              <a:spcBef>
                <a:spcPct val="0"/>
              </a:spcBef>
              <a:spcAft>
                <a:spcPct val="0"/>
              </a:spcAft>
            </a:pPr>
            <a:r>
              <a:rPr lang="en-US" altLang="zh-CN" b="0" dirty="0">
                <a:solidFill>
                  <a:srgbClr val="0000CC"/>
                </a:solidFill>
              </a:rPr>
              <a:t>MOV		AL，65H		；</a:t>
            </a:r>
            <a:r>
              <a:rPr lang="zh-CN" altLang="en-US" b="0" dirty="0">
                <a:solidFill>
                  <a:srgbClr val="0000CC"/>
                </a:solidFill>
              </a:rPr>
              <a:t>写通道1控制字</a:t>
            </a:r>
          </a:p>
          <a:p>
            <a:pPr marL="533400" indent="-533400" algn="just">
              <a:spcBef>
                <a:spcPct val="0"/>
              </a:spcBef>
              <a:spcAft>
                <a:spcPct val="0"/>
              </a:spcAft>
            </a:pPr>
            <a:r>
              <a:rPr lang="en-US" altLang="zh-CN" b="0" dirty="0">
                <a:solidFill>
                  <a:srgbClr val="0000CC"/>
                </a:solidFill>
              </a:rPr>
              <a:t>OUT		43H，AL</a:t>
            </a:r>
          </a:p>
          <a:p>
            <a:pPr marL="533400" indent="-533400" algn="just">
              <a:spcBef>
                <a:spcPct val="0"/>
              </a:spcBef>
              <a:spcAft>
                <a:spcPct val="0"/>
              </a:spcAft>
            </a:pPr>
            <a:r>
              <a:rPr lang="en-US" altLang="zh-CN" b="0" dirty="0">
                <a:solidFill>
                  <a:srgbClr val="0000CC"/>
                </a:solidFill>
              </a:rPr>
              <a:t>MOV		AL，10H		；</a:t>
            </a:r>
            <a:r>
              <a:rPr lang="zh-CN" altLang="en-US" b="0" dirty="0">
                <a:solidFill>
                  <a:srgbClr val="0000CC"/>
                </a:solidFill>
              </a:rPr>
              <a:t>写通道1计数初值</a:t>
            </a:r>
          </a:p>
          <a:p>
            <a:pPr marL="533400" indent="-533400" algn="just">
              <a:spcBef>
                <a:spcPct val="0"/>
              </a:spcBef>
              <a:spcAft>
                <a:spcPct val="0"/>
              </a:spcAft>
            </a:pPr>
            <a:r>
              <a:rPr lang="en-US" altLang="zh-CN" b="0" dirty="0">
                <a:solidFill>
                  <a:srgbClr val="0000CC"/>
                </a:solidFill>
              </a:rPr>
              <a:t>OUT		41H，AL</a:t>
            </a:r>
            <a:endParaRPr lang="zh-CN" altLang="en-US" b="0" dirty="0">
              <a:solidFill>
                <a:srgbClr val="0000CC"/>
              </a:solidFill>
            </a:endParaRPr>
          </a:p>
        </p:txBody>
      </p:sp>
      <p:sp>
        <p:nvSpPr>
          <p:cNvPr id="1555459" name="Text Box 3">
            <a:hlinkClick r:id="rId3" action="ppaction://hlinksldjump"/>
          </p:cNvPr>
          <p:cNvSpPr txBox="1">
            <a:spLocks noChangeArrowheads="1"/>
          </p:cNvSpPr>
          <p:nvPr/>
        </p:nvSpPr>
        <p:spPr bwMode="auto">
          <a:xfrm>
            <a:off x="7315200" y="5516563"/>
            <a:ext cx="1600200" cy="533400"/>
          </a:xfrm>
          <a:prstGeom prst="rect">
            <a:avLst/>
          </a:prstGeom>
          <a:solidFill>
            <a:schemeClr val="hlink"/>
          </a:solidFill>
          <a:ln w="76200" cmpd="tri">
            <a:solidFill>
              <a:srgbClr val="FFFF00"/>
            </a:solidFill>
            <a:miter lim="800000"/>
            <a:headEnd/>
            <a:tailEnd/>
          </a:ln>
          <a:effectLst>
            <a:outerShdw dist="35921" dir="2700000" algn="ctr" rotWithShape="0">
              <a:schemeClr val="tx1"/>
            </a:outerShdw>
          </a:effectLst>
        </p:spPr>
        <p:txBody>
          <a:bodyPr>
            <a:spAutoFit/>
          </a:bodyPr>
          <a:lstStyle/>
          <a:p>
            <a:pPr eaLnBrk="0" hangingPunct="0">
              <a:lnSpc>
                <a:spcPct val="100000"/>
              </a:lnSpc>
              <a:spcBef>
                <a:spcPct val="0"/>
              </a:spcBef>
              <a:spcAft>
                <a:spcPct val="0"/>
              </a:spcAft>
              <a:buClrTx/>
              <a:buSzTx/>
              <a:buFontTx/>
              <a:buNone/>
            </a:pPr>
            <a:r>
              <a:rPr lang="zh-CN" altLang="en-US">
                <a:solidFill>
                  <a:srgbClr val="FFFF00"/>
                </a:solidFill>
              </a:rPr>
              <a:t>初始化</a:t>
            </a:r>
          </a:p>
        </p:txBody>
      </p:sp>
    </p:spTree>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微机原理模板">
  <a:themeElements>
    <a:clrScheme name="自定义 10">
      <a:dk1>
        <a:srgbClr val="000000"/>
      </a:dk1>
      <a:lt1>
        <a:srgbClr val="FFFFFF"/>
      </a:lt1>
      <a:dk2>
        <a:srgbClr val="000000"/>
      </a:dk2>
      <a:lt2>
        <a:srgbClr val="A79E99"/>
      </a:lt2>
      <a:accent1>
        <a:srgbClr val="D0A660"/>
      </a:accent1>
      <a:accent2>
        <a:srgbClr val="A79E99"/>
      </a:accent2>
      <a:accent3>
        <a:srgbClr val="FFFFFF"/>
      </a:accent3>
      <a:accent4>
        <a:srgbClr val="000000"/>
      </a:accent4>
      <a:accent5>
        <a:srgbClr val="E4D0B6"/>
      </a:accent5>
      <a:accent6>
        <a:srgbClr val="978F8A"/>
      </a:accent6>
      <a:hlink>
        <a:srgbClr val="0000FF"/>
      </a:hlink>
      <a:folHlink>
        <a:srgbClr val="0000FF"/>
      </a:folHlink>
    </a:clrScheme>
    <a:fontScheme name="微机原理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hlink"/>
          </a:solidFill>
          <a:prstDash val="solid"/>
          <a:round/>
          <a:headEnd type="none" w="med" len="med"/>
          <a:tailEnd type="none" w="med" len="med"/>
        </a:ln>
        <a:effectLst/>
        <a:extLst/>
      </a:spPr>
      <a:bodyPr vert="horz" wrap="square" lIns="91440" tIns="45720" rIns="91440" bIns="45720" numCol="1" rtlCol="0" anchor="t" anchorCtr="0" compatLnSpc="1">
        <a:prstTxWarp prst="textNoShape">
          <a:avLst/>
        </a:prstTxWarp>
        <a:spAutoFit/>
      </a:bodyPr>
      <a:lstStyle>
        <a:defPPr algn="just" eaLnBrk="0" hangingPunct="0">
          <a:lnSpc>
            <a:spcPct val="100000"/>
          </a:lnSpc>
          <a:spcBef>
            <a:spcPct val="20000"/>
          </a:spcBef>
          <a:spcAft>
            <a:spcPct val="0"/>
          </a:spcAft>
          <a:buClrTx/>
          <a:buSzTx/>
          <a:defRPr sz="2000" b="0" kern="0" dirty="0">
            <a:solidFill>
              <a:srgbClr val="003399"/>
            </a:solidFill>
            <a:latin typeface="Arial"/>
            <a:ea typeface="幼圆"/>
          </a:defRPr>
        </a:defPPr>
      </a:lstStyle>
    </a:spDef>
    <a:lnDef>
      <a:spPr bwMode="auto">
        <a:xfrm>
          <a:off x="0" y="0"/>
          <a:ext cx="1" cy="1"/>
        </a:xfrm>
        <a:custGeom>
          <a:avLst/>
          <a:gdLst/>
          <a:ahLst/>
          <a:cxnLst/>
          <a:rect l="0" t="0" r="0" b="0"/>
          <a:pathLst/>
        </a:custGeom>
        <a:solidFill>
          <a:schemeClr val="accent1"/>
        </a:solidFill>
        <a:ln w="12700" cap="flat" cmpd="sng" algn="ctr">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45791" dir="3378596" algn="ctr" rotWithShape="0">
                  <a:schemeClr val="tx1"/>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90000"/>
          </a:lnSpc>
          <a:spcBef>
            <a:spcPct val="70000"/>
          </a:spcBef>
          <a:spcAft>
            <a:spcPct val="10000"/>
          </a:spcAft>
          <a:buClr>
            <a:schemeClr val="accent1"/>
          </a:buClr>
          <a:buSzPct val="50000"/>
          <a:buFont typeface="Monotype Sorts" charset="2"/>
          <a:buNone/>
          <a:tabLst/>
          <a:defRPr kumimoji="0" lang="en-US" sz="2400" b="1" i="0" u="none" strike="noStrike" cap="none" normalizeH="0" baseline="0" smtClean="0">
            <a:ln>
              <a:noFill/>
            </a:ln>
            <a:solidFill>
              <a:srgbClr val="008000"/>
            </a:solidFill>
            <a:effectLst/>
            <a:latin typeface="Times New Roman" pitchFamily="18" charset="0"/>
            <a:ea typeface="楷体_GB2312" pitchFamily="49" charset="-122"/>
          </a:defRPr>
        </a:defPPr>
      </a:lstStyle>
    </a:lnDef>
  </a:objectDefaults>
  <a:extraClrSchemeLst>
    <a:extraClrScheme>
      <a:clrScheme name="微机原理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微机原理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微机原理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微机原理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微机原理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微机原理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微机原理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015">
  <a:themeElements>
    <a:clrScheme name="自定义 1">
      <a:dk1>
        <a:srgbClr val="000000"/>
      </a:dk1>
      <a:lt1>
        <a:srgbClr val="FFFFFF"/>
      </a:lt1>
      <a:dk2>
        <a:srgbClr val="000000"/>
      </a:dk2>
      <a:lt2>
        <a:srgbClr val="808080"/>
      </a:lt2>
      <a:accent1>
        <a:srgbClr val="0000FF"/>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015">
      <a:majorFont>
        <a:latin typeface="Arial"/>
        <a:ea typeface="宋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0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E:\汇编语言与微机原理2005\000 教材插图及设计模板\微机原理模板.pot</Template>
  <TotalTime>5859</TotalTime>
  <Words>6228</Words>
  <Application>Microsoft Office PowerPoint</Application>
  <PresentationFormat>全屏显示(4:3)</PresentationFormat>
  <Paragraphs>877</Paragraphs>
  <Slides>109</Slides>
  <Notes>45</Notes>
  <HiddenSlides>5</HiddenSlides>
  <MMClips>2</MMClips>
  <ScaleCrop>false</ScaleCrop>
  <HeadingPairs>
    <vt:vector size="4" baseType="variant">
      <vt:variant>
        <vt:lpstr>主题</vt:lpstr>
      </vt:variant>
      <vt:variant>
        <vt:i4>2</vt:i4>
      </vt:variant>
      <vt:variant>
        <vt:lpstr>幻灯片标题</vt:lpstr>
      </vt:variant>
      <vt:variant>
        <vt:i4>109</vt:i4>
      </vt:variant>
    </vt:vector>
  </HeadingPairs>
  <TitlesOfParts>
    <vt:vector size="111" baseType="lpstr">
      <vt:lpstr>微机原理模板</vt:lpstr>
      <vt:lpstr>1_015</vt:lpstr>
      <vt:lpstr>第8章   定时计数控制接口</vt:lpstr>
      <vt:lpstr>8.0 定时与计数技术概述</vt:lpstr>
      <vt:lpstr>8.0 定时与计数技术概述</vt:lpstr>
      <vt:lpstr>8.0 定时与计数技术概述</vt:lpstr>
      <vt:lpstr>8.0 定时与计数技术概述</vt:lpstr>
      <vt:lpstr>8.0 定时与计数技术概述</vt:lpstr>
      <vt:lpstr>8.0 定时与计数技术概述</vt:lpstr>
      <vt:lpstr>8.0 定时与计数技术概述</vt:lpstr>
      <vt:lpstr>8.0 定时与计数技术概述</vt:lpstr>
      <vt:lpstr>8.1  可编程定时器/计数器8254</vt:lpstr>
      <vt:lpstr>PowerPoint 演示文稿</vt:lpstr>
      <vt:lpstr>8.1.1  8254的内部结构</vt:lpstr>
      <vt:lpstr>1. 计数器结构示意图</vt:lpstr>
      <vt:lpstr>1. 计数器结构示意图</vt:lpstr>
      <vt:lpstr>1. 计数器结构示意图</vt:lpstr>
      <vt:lpstr>PowerPoint 演示文稿</vt:lpstr>
      <vt:lpstr>3. 8254 与处理器的接口</vt:lpstr>
      <vt:lpstr>3. 8254 与处理器的接口</vt:lpstr>
      <vt:lpstr>PowerPoint 演示文稿</vt:lpstr>
      <vt:lpstr>8.1.2  8254的工作方式</vt:lpstr>
      <vt:lpstr>PowerPoint 演示文稿</vt:lpstr>
      <vt:lpstr>实验探究  计数开始的时刻</vt:lpstr>
      <vt:lpstr>方式0的波形  1</vt:lpstr>
      <vt:lpstr>方式0的波形  2</vt:lpstr>
      <vt:lpstr>8.1.2  8254的工作方式</vt:lpstr>
      <vt:lpstr>PowerPoint 演示文稿</vt:lpstr>
      <vt:lpstr>8.1.2  8254的工作方式</vt:lpstr>
      <vt:lpstr>PowerPoint 演示文稿</vt:lpstr>
      <vt:lpstr>8.1.2  8254的工作方式</vt:lpstr>
      <vt:lpstr>PowerPoint 演示文稿</vt:lpstr>
      <vt:lpstr>8.1.2  8254的工作方式</vt:lpstr>
      <vt:lpstr>PowerPoint 演示文稿</vt:lpstr>
      <vt:lpstr>8.1.2  8254的工作方式</vt:lpstr>
      <vt:lpstr>PowerPoint 演示文稿</vt:lpstr>
      <vt:lpstr>PowerPoint 演示文稿</vt:lpstr>
      <vt:lpstr>8.1.3  8254的编程</vt:lpstr>
      <vt:lpstr>8.1.3  8254的编程</vt:lpstr>
      <vt:lpstr>8.1.3  8254的编程</vt:lpstr>
      <vt:lpstr>8.1.3  8254的编程</vt:lpstr>
      <vt:lpstr>8.1.3  8254的编程</vt:lpstr>
      <vt:lpstr>锁存命令编程举例</vt:lpstr>
      <vt:lpstr>3. 8254的读出控制字</vt:lpstr>
      <vt:lpstr>读出控制字编程举例</vt:lpstr>
      <vt:lpstr>8.1.3  8254的编程</vt:lpstr>
      <vt:lpstr>8.2  8254/8253在 PC机中的应用</vt:lpstr>
      <vt:lpstr>PowerPoint 演示文稿</vt:lpstr>
      <vt:lpstr>PowerPoint 演示文稿</vt:lpstr>
      <vt:lpstr>PowerPoint 演示文稿</vt:lpstr>
      <vt:lpstr>计数器1 DRAM定时刷新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实验六   8253实验 </vt:lpstr>
      <vt:lpstr>详细说明</vt:lpstr>
      <vt:lpstr>1、8254的引脚</vt:lpstr>
      <vt:lpstr>PowerPoint 演示文稿</vt:lpstr>
      <vt:lpstr>PowerPoint 演示文稿</vt:lpstr>
      <vt:lpstr>2.  读/写控制逻辑</vt:lpstr>
      <vt:lpstr>3．计数器0~2</vt:lpstr>
      <vt:lpstr>计数器的3个引脚</vt:lpstr>
      <vt:lpstr>PowerPoint 演示文稿</vt:lpstr>
      <vt:lpstr>4.  控制寄存器</vt:lpstr>
      <vt:lpstr>4.  8254的工作方式</vt:lpstr>
      <vt:lpstr>PowerPoint 演示文稿</vt:lpstr>
      <vt:lpstr>4.  8254的工作方式</vt:lpstr>
      <vt:lpstr>PowerPoint 演示文稿</vt:lpstr>
      <vt:lpstr>PowerPoint 演示文稿</vt:lpstr>
      <vt:lpstr>PowerPoint 演示文稿</vt:lpstr>
      <vt:lpstr>PowerPoint 演示文稿</vt:lpstr>
      <vt:lpstr>4.  8254的工作方式</vt:lpstr>
      <vt:lpstr>4.  8254的工作方式</vt:lpstr>
      <vt:lpstr>4.  8254的工作方式</vt:lpstr>
      <vt:lpstr>5.  8254的编程：控制字</vt:lpstr>
      <vt:lpstr>5.  8254的编程</vt:lpstr>
      <vt:lpstr>5.  8254的编程</vt:lpstr>
      <vt:lpstr>2. 8254的读出控制字</vt:lpstr>
      <vt:lpstr>PowerPoint 演示文稿</vt:lpstr>
      <vt:lpstr>PowerPoint 演示文稿</vt:lpstr>
      <vt:lpstr>PowerPoint 演示文稿</vt:lpstr>
      <vt:lpstr>PowerPoint 演示文稿</vt:lpstr>
      <vt:lpstr>PowerPoint 演示文稿</vt:lpstr>
      <vt:lpstr>PowerPoint 演示文稿</vt:lpstr>
      <vt:lpstr>IBM PC/AT主机板的I/O译码电路</vt:lpstr>
      <vt:lpstr>5  8254的编程</vt:lpstr>
      <vt:lpstr>PowerPoint 演示文稿</vt:lpstr>
      <vt:lpstr>8.1.3  8254的编程</vt:lpstr>
      <vt:lpstr>8.1.3  8254的编程</vt:lpstr>
      <vt:lpstr>8.1.3  8254的编程</vt:lpstr>
      <vt:lpstr>8.1.3  8254的编程</vt:lpstr>
      <vt:lpstr>8.1.3  8254的编程</vt:lpstr>
    </vt:vector>
  </TitlesOfParts>
  <Company>tup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sgm</dc:creator>
  <cp:lastModifiedBy>AutoBVT</cp:lastModifiedBy>
  <cp:revision>1334</cp:revision>
  <cp:lastPrinted>1601-01-01T00:00:00Z</cp:lastPrinted>
  <dcterms:created xsi:type="dcterms:W3CDTF">2003-05-27T06:14:28Z</dcterms:created>
  <dcterms:modified xsi:type="dcterms:W3CDTF">2018-11-15T08:34:27Z</dcterms:modified>
</cp:coreProperties>
</file>