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1" r:id="rId3"/>
  </p:sldMasterIdLst>
  <p:notesMasterIdLst>
    <p:notesMasterId r:id="rId57"/>
  </p:notesMasterIdLst>
  <p:handoutMasterIdLst>
    <p:handoutMasterId r:id="rId58"/>
  </p:handoutMasterIdLst>
  <p:sldIdLst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26" r:id="rId50"/>
    <p:sldId id="514" r:id="rId51"/>
    <p:sldId id="515" r:id="rId52"/>
    <p:sldId id="516" r:id="rId53"/>
    <p:sldId id="523" r:id="rId54"/>
    <p:sldId id="524" r:id="rId55"/>
    <p:sldId id="525" r:id="rId56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ctr" rtl="0" fontAlgn="base">
      <a:lnSpc>
        <a:spcPct val="90000"/>
      </a:lnSpc>
      <a:spcBef>
        <a:spcPct val="70000"/>
      </a:spcBef>
      <a:spcAft>
        <a:spcPct val="10000"/>
      </a:spcAft>
      <a:buClr>
        <a:schemeClr val="accent1"/>
      </a:buClr>
      <a:buSzPct val="50000"/>
      <a:buFont typeface="Monotype Sorts" charset="2"/>
      <a:defRPr sz="2400" b="1" kern="1200">
        <a:solidFill>
          <a:srgbClr val="0080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80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80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80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80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336600"/>
    <a:srgbClr val="2876E8"/>
    <a:srgbClr val="FFFFCC"/>
    <a:srgbClr val="990033"/>
    <a:srgbClr val="9900FF"/>
    <a:srgbClr val="DDDDDD"/>
    <a:srgbClr val="FF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71" autoAdjust="0"/>
  </p:normalViewPr>
  <p:slideViewPr>
    <p:cSldViewPr showGuides="1">
      <p:cViewPr>
        <p:scale>
          <a:sx n="100" d="100"/>
          <a:sy n="100" d="100"/>
        </p:scale>
        <p:origin x="-1860" y="-186"/>
      </p:cViewPr>
      <p:guideLst>
        <p:guide orient="horz" pos="618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68464F5C-6CFA-413D-B529-68E8E45D458A}" type="slidenum">
              <a:rPr lang="zh-CN" altLang="en-US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28F0013D-B974-4375-970C-DD4C3401CD73}" type="slidenum">
              <a:rPr lang="zh-CN" altLang="en-US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²"/>
              <a:defRPr sz="2400" b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 sz="2400" b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control" Target="../activeX/activeX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5875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980728"/>
            <a:ext cx="8136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</p:txBody>
      </p:sp>
      <p:sp>
        <p:nvSpPr>
          <p:cNvPr id="1439749" name="Rectangle 5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750" name="Rectangle 6"/>
          <p:cNvSpPr>
            <a:spLocks noChangeArrowheads="1"/>
          </p:cNvSpPr>
          <p:nvPr/>
        </p:nvSpPr>
        <p:spPr bwMode="auto">
          <a:xfrm>
            <a:off x="38401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439760" name="Picture 16" descr="LINE03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761" name="Picture 17" descr="LINE03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8191450" y="6394450"/>
            <a:ext cx="8985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52E7D2-4E69-407C-945D-FA4275B6DB3C}" type="slidenum">
              <a:rPr lang="zh-CN" altLang="en-US" b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b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9789" name="" r:id="rId4" imgW="685800" imgH="304800"/>
        </mc:Choice>
        <mc:Fallback>
          <p:control name="" r:id="rId4" imgW="685800" imgH="304800">
            <p:pic>
              <p:nvPicPr>
                <p:cNvPr id="0" name="Host Control  143978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8458200" y="0"/>
                  <a:ext cx="685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algn="l" rtl="0" fontAlgn="base">
        <a:spcBef>
          <a:spcPct val="70000"/>
        </a:spcBef>
        <a:spcAft>
          <a:spcPct val="10000"/>
        </a:spcAft>
        <a:buClr>
          <a:schemeClr val="accent1"/>
        </a:buClr>
        <a:buSzPct val="50000"/>
        <a:buFont typeface="Monotype Sorts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10000"/>
        </a:spcAft>
        <a:buClr>
          <a:srgbClr val="003366"/>
        </a:buClr>
        <a:buSzPct val="75000"/>
        <a:buFont typeface="Wingdings" panose="05000000000000000000" pitchFamily="2" charset="2"/>
        <a:defRPr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1143000" indent="-228600" algn="l" rtl="0" fontAlgn="base">
        <a:spcBef>
          <a:spcPct val="50000"/>
        </a:spcBef>
        <a:spcAft>
          <a:spcPct val="10000"/>
        </a:spcAft>
        <a:buClr>
          <a:srgbClr val="003366"/>
        </a:buClr>
        <a:buSzPct val="75000"/>
        <a:buChar char="—"/>
        <a:defRPr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08275"/>
            <a:ext cx="673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微机原理及接口技术</a:t>
            </a:r>
            <a:endParaRPr lang="zh-CN" altLang="en-US" smtClean="0"/>
          </a:p>
        </p:txBody>
      </p:sp>
      <p:pic>
        <p:nvPicPr>
          <p:cNvPr id="4099" name="Picture 6" descr="LINE0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4790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7" descr="LINE0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226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1934845" y="6068695"/>
            <a:ext cx="551815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>
                <a:solidFill>
                  <a:srgbClr val="0000FF"/>
                </a:solidFill>
              </a:rPr>
              <a:t>计算机科学与技术</a:t>
            </a:r>
            <a:endParaRPr lang="zh-CN" altLang="en-US" b="0">
              <a:solidFill>
                <a:srgbClr val="0000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anose="02020603050405020304" pitchFamily="18" charset="0"/>
          <a:ea typeface="楷体_GB2312" panose="0201060903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anose="02020603050405020304" pitchFamily="18" charset="0"/>
          <a:ea typeface="楷体_GB2312" panose="02010609030101010101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anose="02020603050405020304" pitchFamily="18" charset="0"/>
          <a:ea typeface="楷体_GB2312" panose="02010609030101010101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anose="02020603050405020304" pitchFamily="18" charset="0"/>
          <a:ea typeface="楷体_GB2312" panose="02010609030101010101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anose="02020603050405020304" pitchFamily="18" charset="0"/>
          <a:ea typeface="楷体_GB2312" panose="02010609030101010101" pitchFamily="49" charset="-122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3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7.xml"/><Relationship Id="rId1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21.xml"/><Relationship Id="rId1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image" Target="../media/image25.GIF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://www.dzsc.com/uploadfile/syjh/bigpic/136817.jpg" TargetMode="External"/><Relationship Id="rId8" Type="http://schemas.openxmlformats.org/officeDocument/2006/relationships/image" Target="../media/image7.jpeg"/><Relationship Id="rId7" Type="http://schemas.openxmlformats.org/officeDocument/2006/relationships/tags" Target="../tags/tag3.xml"/><Relationship Id="rId6" Type="http://schemas.openxmlformats.org/officeDocument/2006/relationships/hyperlink" Target="http://www.dzsc.com/uploadfile/syjh/bigpic/136616.jpg" TargetMode="External"/><Relationship Id="rId5" Type="http://schemas.openxmlformats.org/officeDocument/2006/relationships/image" Target="../media/image6.jpeg"/><Relationship Id="rId4" Type="http://schemas.openxmlformats.org/officeDocument/2006/relationships/tags" Target="../tags/tag2.xml"/><Relationship Id="rId3" Type="http://schemas.openxmlformats.org/officeDocument/2006/relationships/hyperlink" Target="http://www.dzsc.com/uploadfile/syjh/bigpic/20061116145330968.jpg" TargetMode="External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8.jpeg"/><Relationship Id="rId10" Type="http://schemas.openxmlformats.org/officeDocument/2006/relationships/tags" Target="../tags/tag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53.xml"/><Relationship Id="rId2" Type="http://schemas.openxmlformats.org/officeDocument/2006/relationships/image" Target="../media/image40.png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43.xml"/><Relationship Id="rId2" Type="http://schemas.openxmlformats.org/officeDocument/2006/relationships/slide" Target="slide40.xml"/><Relationship Id="rId1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44.xml"/><Relationship Id="rId2" Type="http://schemas.openxmlformats.org/officeDocument/2006/relationships/slide" Target="slide46.xml"/><Relationship Id="rId1" Type="http://schemas.openxmlformats.org/officeDocument/2006/relationships/slide" Target="slide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10   </a:t>
            </a:r>
            <a:r>
              <a:rPr lang="zh-CN" altLang="en-US" dirty="0" smtClean="0">
                <a:solidFill>
                  <a:schemeClr val="accent1"/>
                </a:solidFill>
              </a:rPr>
              <a:t>并行接口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组合 35"/>
          <p:cNvGrpSpPr/>
          <p:nvPr/>
        </p:nvGrpSpPr>
        <p:grpSpPr bwMode="auto">
          <a:xfrm>
            <a:off x="528638" y="0"/>
            <a:ext cx="5835650" cy="6858000"/>
            <a:chOff x="528638" y="0"/>
            <a:chExt cx="5835650" cy="6858000"/>
          </a:xfrm>
        </p:grpSpPr>
        <p:pic>
          <p:nvPicPr>
            <p:cNvPr id="12293" name="Picture 2" descr="wx199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38" y="0"/>
              <a:ext cx="58356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5"/>
            <p:cNvSpPr/>
            <p:nvPr/>
          </p:nvSpPr>
          <p:spPr bwMode="auto">
            <a:xfrm>
              <a:off x="5127625" y="1282700"/>
              <a:ext cx="236538" cy="2825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119688" y="1952625"/>
              <a:ext cx="236537" cy="2825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129213" y="2678113"/>
              <a:ext cx="236537" cy="28416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119688" y="3414713"/>
              <a:ext cx="236537" cy="2825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129213" y="4451350"/>
              <a:ext cx="236537" cy="28257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299" name="组合 20"/>
            <p:cNvGrpSpPr/>
            <p:nvPr/>
          </p:nvGrpSpPr>
          <p:grpSpPr bwMode="auto">
            <a:xfrm>
              <a:off x="5120325" y="1319753"/>
              <a:ext cx="262380" cy="190106"/>
              <a:chOff x="5260156" y="315798"/>
              <a:chExt cx="202677" cy="193249"/>
            </a:xfrm>
          </p:grpSpPr>
          <p:sp>
            <p:nvSpPr>
              <p:cNvPr id="22" name="等腰三角形 21"/>
              <p:cNvSpPr/>
              <p:nvPr/>
            </p:nvSpPr>
            <p:spPr bwMode="auto">
              <a:xfrm rot="16200000">
                <a:off x="5279240" y="310388"/>
                <a:ext cx="179125" cy="188846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2313" name="直接连接符 22"/>
              <p:cNvCxnSpPr>
                <a:cxnSpLocks noChangeShapeType="1"/>
              </p:cNvCxnSpPr>
              <p:nvPr/>
            </p:nvCxnSpPr>
            <p:spPr bwMode="auto">
              <a:xfrm>
                <a:off x="5260156" y="320511"/>
                <a:ext cx="0" cy="188536"/>
              </a:xfrm>
              <a:prstGeom prst="line">
                <a:avLst/>
              </a:prstGeom>
              <a:noFill/>
              <a:ln w="28575" algn="ctr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0" name="组合 23"/>
            <p:cNvGrpSpPr/>
            <p:nvPr/>
          </p:nvGrpSpPr>
          <p:grpSpPr bwMode="auto">
            <a:xfrm>
              <a:off x="5112469" y="2018908"/>
              <a:ext cx="262380" cy="190106"/>
              <a:chOff x="5260156" y="315798"/>
              <a:chExt cx="202677" cy="193249"/>
            </a:xfrm>
          </p:grpSpPr>
          <p:sp>
            <p:nvSpPr>
              <p:cNvPr id="25" name="等腰三角形 24"/>
              <p:cNvSpPr/>
              <p:nvPr/>
            </p:nvSpPr>
            <p:spPr bwMode="auto">
              <a:xfrm rot="16200000">
                <a:off x="5279176" y="311337"/>
                <a:ext cx="179126" cy="188846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2311" name="直接连接符 25"/>
              <p:cNvCxnSpPr>
                <a:cxnSpLocks noChangeShapeType="1"/>
              </p:cNvCxnSpPr>
              <p:nvPr/>
            </p:nvCxnSpPr>
            <p:spPr bwMode="auto">
              <a:xfrm>
                <a:off x="5260156" y="320511"/>
                <a:ext cx="0" cy="188536"/>
              </a:xfrm>
              <a:prstGeom prst="line">
                <a:avLst/>
              </a:prstGeom>
              <a:noFill/>
              <a:ln w="28575" algn="ctr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1" name="组合 26"/>
            <p:cNvGrpSpPr/>
            <p:nvPr/>
          </p:nvGrpSpPr>
          <p:grpSpPr bwMode="auto">
            <a:xfrm>
              <a:off x="5121896" y="2735345"/>
              <a:ext cx="262380" cy="190106"/>
              <a:chOff x="5260156" y="315798"/>
              <a:chExt cx="202677" cy="193249"/>
            </a:xfrm>
          </p:grpSpPr>
          <p:sp>
            <p:nvSpPr>
              <p:cNvPr id="28" name="等腰三角形 27"/>
              <p:cNvSpPr/>
              <p:nvPr/>
            </p:nvSpPr>
            <p:spPr bwMode="auto">
              <a:xfrm rot="16200000">
                <a:off x="5279252" y="310854"/>
                <a:ext cx="179125" cy="188846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2309" name="直接连接符 28"/>
              <p:cNvCxnSpPr>
                <a:cxnSpLocks noChangeShapeType="1"/>
              </p:cNvCxnSpPr>
              <p:nvPr/>
            </p:nvCxnSpPr>
            <p:spPr bwMode="auto">
              <a:xfrm>
                <a:off x="5260156" y="320511"/>
                <a:ext cx="0" cy="188536"/>
              </a:xfrm>
              <a:prstGeom prst="line">
                <a:avLst/>
              </a:prstGeom>
              <a:noFill/>
              <a:ln w="28575" algn="ctr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2" name="组合 29"/>
            <p:cNvGrpSpPr/>
            <p:nvPr/>
          </p:nvGrpSpPr>
          <p:grpSpPr bwMode="auto">
            <a:xfrm>
              <a:off x="5121896" y="3423501"/>
              <a:ext cx="262380" cy="190106"/>
              <a:chOff x="5260156" y="315798"/>
              <a:chExt cx="202677" cy="193249"/>
            </a:xfrm>
          </p:grpSpPr>
          <p:sp>
            <p:nvSpPr>
              <p:cNvPr id="31" name="等腰三角形 30"/>
              <p:cNvSpPr/>
              <p:nvPr/>
            </p:nvSpPr>
            <p:spPr bwMode="auto">
              <a:xfrm rot="16200000">
                <a:off x="5280059" y="310880"/>
                <a:ext cx="177512" cy="188846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2307" name="直接连接符 31"/>
              <p:cNvCxnSpPr>
                <a:cxnSpLocks noChangeShapeType="1"/>
              </p:cNvCxnSpPr>
              <p:nvPr/>
            </p:nvCxnSpPr>
            <p:spPr bwMode="auto">
              <a:xfrm>
                <a:off x="5260156" y="320511"/>
                <a:ext cx="0" cy="188536"/>
              </a:xfrm>
              <a:prstGeom prst="line">
                <a:avLst/>
              </a:prstGeom>
              <a:noFill/>
              <a:ln w="28575" algn="ctr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3" name="组合 32"/>
            <p:cNvGrpSpPr/>
            <p:nvPr/>
          </p:nvGrpSpPr>
          <p:grpSpPr bwMode="auto">
            <a:xfrm>
              <a:off x="5121896" y="4479304"/>
              <a:ext cx="262380" cy="190106"/>
              <a:chOff x="5260156" y="315798"/>
              <a:chExt cx="202677" cy="193249"/>
            </a:xfrm>
          </p:grpSpPr>
          <p:sp>
            <p:nvSpPr>
              <p:cNvPr id="34" name="等腰三角形 33"/>
              <p:cNvSpPr/>
              <p:nvPr/>
            </p:nvSpPr>
            <p:spPr bwMode="auto">
              <a:xfrm rot="16200000">
                <a:off x="5280059" y="310762"/>
                <a:ext cx="177512" cy="188846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2305" name="直接连接符 34"/>
              <p:cNvCxnSpPr>
                <a:cxnSpLocks noChangeShapeType="1"/>
              </p:cNvCxnSpPr>
              <p:nvPr/>
            </p:nvCxnSpPr>
            <p:spPr bwMode="auto">
              <a:xfrm>
                <a:off x="5260156" y="320511"/>
                <a:ext cx="0" cy="188536"/>
              </a:xfrm>
              <a:prstGeom prst="line">
                <a:avLst/>
              </a:prstGeom>
              <a:noFill/>
              <a:ln w="28575" algn="ctr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6" name="TextBox 25"/>
          <p:cNvSpPr txBox="1"/>
          <p:nvPr/>
        </p:nvSpPr>
        <p:spPr>
          <a:xfrm>
            <a:off x="1399592" y="877078"/>
            <a:ext cx="242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0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9211" y="889513"/>
            <a:ext cx="242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1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99705" y="880182"/>
            <a:ext cx="242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2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3544" y="880182"/>
            <a:ext cx="242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3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63195" y="908173"/>
            <a:ext cx="242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7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2027" y="1561345"/>
            <a:ext cx="242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8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3315" name="Group 3"/>
            <p:cNvGrpSpPr/>
            <p:nvPr/>
          </p:nvGrpSpPr>
          <p:grpSpPr bwMode="auto">
            <a:xfrm>
              <a:off x="288" y="0"/>
              <a:ext cx="4523" cy="4320"/>
              <a:chOff x="288" y="0"/>
              <a:chExt cx="4523" cy="4320"/>
            </a:xfrm>
          </p:grpSpPr>
          <p:pic>
            <p:nvPicPr>
              <p:cNvPr id="13320" name="Picture 4" descr="wx200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0"/>
                <a:ext cx="3287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1" name="AutoShape 5"/>
              <p:cNvSpPr>
                <a:spLocks noChangeArrowheads="1"/>
              </p:cNvSpPr>
              <p:nvPr/>
            </p:nvSpPr>
            <p:spPr bwMode="auto">
              <a:xfrm>
                <a:off x="3758" y="939"/>
                <a:ext cx="1053" cy="372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读进列值</a:t>
                </a:r>
                <a:endParaRPr lang="zh-CN" altLang="en-US" sz="2000" b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9750" name="Line 6"/>
              <p:cNvSpPr>
                <a:spLocks noChangeShapeType="1"/>
              </p:cNvSpPr>
              <p:nvPr/>
            </p:nvSpPr>
            <p:spPr bwMode="auto">
              <a:xfrm>
                <a:off x="3536" y="1125"/>
                <a:ext cx="22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51" name="Line 7"/>
              <p:cNvSpPr>
                <a:spLocks noChangeShapeType="1"/>
              </p:cNvSpPr>
              <p:nvPr/>
            </p:nvSpPr>
            <p:spPr bwMode="auto">
              <a:xfrm>
                <a:off x="4271" y="1303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52" name="Line 8"/>
              <p:cNvSpPr>
                <a:spLocks noChangeShapeType="1"/>
              </p:cNvSpPr>
              <p:nvPr/>
            </p:nvSpPr>
            <p:spPr bwMode="auto">
              <a:xfrm flipH="1">
                <a:off x="2667" y="1409"/>
                <a:ext cx="16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53" name="Rectangle 9"/>
              <p:cNvSpPr>
                <a:spLocks noChangeArrowheads="1"/>
              </p:cNvSpPr>
              <p:nvPr/>
            </p:nvSpPr>
            <p:spPr bwMode="auto">
              <a:xfrm>
                <a:off x="2595" y="1321"/>
                <a:ext cx="178" cy="56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54" name="Line 10"/>
              <p:cNvSpPr>
                <a:spLocks noChangeShapeType="1"/>
              </p:cNvSpPr>
              <p:nvPr/>
            </p:nvSpPr>
            <p:spPr bwMode="auto">
              <a:xfrm>
                <a:off x="1790" y="1328"/>
                <a:ext cx="17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55" name="Rectangle 11"/>
              <p:cNvSpPr>
                <a:spLocks noChangeArrowheads="1"/>
              </p:cNvSpPr>
              <p:nvPr/>
            </p:nvSpPr>
            <p:spPr bwMode="auto">
              <a:xfrm>
                <a:off x="1958" y="2153"/>
                <a:ext cx="1392" cy="346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56" name="Line 12"/>
              <p:cNvSpPr>
                <a:spLocks noChangeShapeType="1"/>
              </p:cNvSpPr>
              <p:nvPr/>
            </p:nvSpPr>
            <p:spPr bwMode="auto">
              <a:xfrm>
                <a:off x="2675" y="1976"/>
                <a:ext cx="0" cy="7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3316" name="Text Box 13"/>
            <p:cNvSpPr txBox="1">
              <a:spLocks noChangeArrowheads="1"/>
            </p:cNvSpPr>
            <p:nvPr/>
          </p:nvSpPr>
          <p:spPr bwMode="auto">
            <a:xfrm>
              <a:off x="2491" y="4010"/>
              <a:ext cx="179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zh-CN" altLang="en-US" sz="2400" b="0" dirty="0">
                  <a:solidFill>
                    <a:srgbClr val="0000FF"/>
                  </a:solidFill>
                </a:rPr>
                <a:t>判按键的流程</a:t>
              </a:r>
              <a:endParaRPr kumimoji="1" lang="zh-CN" alt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3545" y="3970"/>
              <a:ext cx="2215" cy="71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759" name="Rectangle 15"/>
            <p:cNvSpPr>
              <a:spLocks noChangeArrowheads="1"/>
            </p:cNvSpPr>
            <p:nvPr/>
          </p:nvSpPr>
          <p:spPr bwMode="auto">
            <a:xfrm>
              <a:off x="0" y="470"/>
              <a:ext cx="310" cy="117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760" name="Rectangle 16"/>
            <p:cNvSpPr>
              <a:spLocks noChangeArrowheads="1"/>
            </p:cNvSpPr>
            <p:nvPr/>
          </p:nvSpPr>
          <p:spPr bwMode="auto">
            <a:xfrm>
              <a:off x="3571" y="470"/>
              <a:ext cx="674" cy="117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655975" y="5589037"/>
            <a:ext cx="1511560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键号加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0175"/>
            <a:ext cx="6324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>
                <a:solidFill>
                  <a:srgbClr val="0000CC"/>
                </a:solidFill>
              </a:rPr>
              <a:t>判断是否有按键程序段</a:t>
            </a:r>
            <a:endParaRPr lang="zh-CN" altLang="en-US" b="0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057275"/>
            <a:ext cx="7926387" cy="5100638"/>
          </a:xfrm>
          <a:noFill/>
        </p:spPr>
        <p:txBody>
          <a:bodyPr/>
          <a:lstStyle/>
          <a:p>
            <a:pPr algn="just" ea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>
                <a:hlinkClick r:id="rId1" action="ppaction://hlinksldjump"/>
              </a:rPr>
              <a:t>WAIT</a:t>
            </a:r>
            <a:r>
              <a:rPr lang="zh-CN" altLang="en-US" sz="2400" dirty="0" smtClean="0"/>
              <a:t>：</a:t>
            </a:r>
            <a:endParaRPr lang="zh-CN" altLang="en-US" sz="2400" dirty="0" smtClean="0"/>
          </a:p>
          <a:p>
            <a:pPr algn="just" eaLnBrk="1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MOV  AL,00H</a:t>
            </a:r>
            <a:endParaRPr lang="en-US" altLang="zh-CN" sz="2400" dirty="0" smtClean="0"/>
          </a:p>
          <a:p>
            <a:pPr algn="just" eaLnBrk="1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/>
              <a:t>	MOV  </a:t>
            </a:r>
            <a:r>
              <a:rPr lang="en-US" altLang="zh-CN" sz="2400" dirty="0" err="1" smtClean="0"/>
              <a:t>DX,</a:t>
            </a:r>
            <a:r>
              <a:rPr kumimoji="1"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rowport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algn="just" eaLnBrk="1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OUT  DX,AL	;</a:t>
            </a:r>
            <a:r>
              <a:rPr lang="zh-CN" altLang="en-US" sz="2400" dirty="0" smtClean="0"/>
              <a:t>往所有行线上输出低电平</a:t>
            </a:r>
            <a:endParaRPr lang="zh-CN" altLang="en-US" sz="2400" dirty="0" smtClean="0"/>
          </a:p>
          <a:p>
            <a:pPr algn="just" eaLnBrk="1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MOV  </a:t>
            </a:r>
            <a:r>
              <a:rPr lang="en-US" altLang="zh-CN" sz="2400" dirty="0" err="1" smtClean="0"/>
              <a:t>DX,</a:t>
            </a:r>
            <a:r>
              <a:rPr kumimoji="1"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colport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algn="just" eaLnBrk="1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IN	    AL,DX	;</a:t>
            </a:r>
            <a:r>
              <a:rPr lang="zh-CN" altLang="en-US" sz="2400" dirty="0" smtClean="0"/>
              <a:t>读取列值</a:t>
            </a:r>
            <a:endParaRPr lang="zh-CN" altLang="en-US" sz="2400" dirty="0" smtClean="0"/>
          </a:p>
          <a:p>
            <a:pPr algn="just" eaLnBrk="1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CMP   AL,0FFH	;</a:t>
            </a:r>
            <a:r>
              <a:rPr lang="zh-CN" altLang="en-US" sz="2400" dirty="0" smtClean="0"/>
              <a:t>是否有列线为低电平</a:t>
            </a:r>
            <a:endParaRPr lang="zh-CN" altLang="en-US" sz="2400" dirty="0" smtClean="0"/>
          </a:p>
          <a:p>
            <a:pPr algn="just" eaLnBrk="1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dirty="0" smtClean="0"/>
              <a:t>  	</a:t>
            </a:r>
            <a:r>
              <a:rPr lang="en-US" altLang="zh-CN" sz="2400" dirty="0" smtClean="0"/>
              <a:t>JZ	    WAIT		;</a:t>
            </a:r>
            <a:r>
              <a:rPr lang="zh-CN" altLang="en-US" sz="2400" dirty="0" smtClean="0"/>
              <a:t>否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则循环等待</a:t>
            </a:r>
            <a:endParaRPr lang="zh-CN" altLang="en-US" sz="2400" dirty="0" smtClean="0"/>
          </a:p>
          <a:p>
            <a:pPr algn="just" eaLnBrk="1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dirty="0" smtClean="0"/>
              <a:t>DONE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CALL DELAY 	;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,</a:t>
            </a:r>
            <a:r>
              <a:rPr lang="zh-CN" altLang="en-US" sz="2400" dirty="0" smtClean="0">
                <a:hlinkClick r:id="rId2" action="ppaction://hlinksldjump"/>
              </a:rPr>
              <a:t>则延迟去抖动</a:t>
            </a:r>
            <a:endParaRPr lang="zh-CN" altLang="en-US" sz="2400" dirty="0" smtClean="0"/>
          </a:p>
          <a:p>
            <a:pPr eaLnBrk="1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… </a:t>
            </a:r>
            <a:endParaRPr lang="en-US" altLang="zh-CN" sz="24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 smtClean="0">
                <a:solidFill>
                  <a:srgbClr val="0000CC"/>
                </a:solidFill>
              </a:rPr>
              <a:t>识别按键</a:t>
            </a:r>
            <a:endParaRPr lang="zh-CN" altLang="en-US" b="0" dirty="0" smtClean="0">
              <a:solidFill>
                <a:srgbClr val="0000CC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931863"/>
            <a:ext cx="8067675" cy="5256212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</a:rPr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cx,8		;</a:t>
            </a:r>
            <a:r>
              <a:rPr lang="zh-CN" altLang="en-US" dirty="0"/>
              <a:t>行数送</a:t>
            </a:r>
            <a:r>
              <a:rPr lang="en-US" altLang="zh-CN" dirty="0"/>
              <a:t>CX</a:t>
            </a:r>
            <a:endParaRPr lang="en-US" altLang="zh-CN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ah,0feh	;</a:t>
            </a:r>
            <a:r>
              <a:rPr lang="zh-CN" altLang="en-US" dirty="0"/>
              <a:t>扫描</a:t>
            </a:r>
            <a:r>
              <a:rPr lang="zh-CN" altLang="en-US" dirty="0" smtClean="0"/>
              <a:t>初值</a:t>
            </a:r>
            <a:r>
              <a:rPr lang="en-US" altLang="zh-CN" dirty="0" smtClean="0"/>
              <a:t>1111 1110</a:t>
            </a:r>
            <a:r>
              <a:rPr lang="zh-CN" altLang="en-US" dirty="0" smtClean="0"/>
              <a:t>送</a:t>
            </a:r>
            <a:r>
              <a:rPr lang="en-US" altLang="zh-CN" dirty="0"/>
              <a:t>AH</a:t>
            </a:r>
            <a:endParaRPr lang="en-US" altLang="zh-CN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dirty="0"/>
              <a:t>key2: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al,ah</a:t>
            </a:r>
            <a:endParaRPr lang="en-US" altLang="zh-CN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dx,rowport</a:t>
            </a:r>
            <a:endParaRPr lang="en-US" altLang="zh-CN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dirty="0"/>
              <a:t>	out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dx,al</a:t>
            </a:r>
            <a:r>
              <a:rPr lang="en-US" altLang="zh-CN" dirty="0"/>
              <a:t>		;</a:t>
            </a:r>
            <a:r>
              <a:rPr lang="zh-CN" altLang="en-US" dirty="0"/>
              <a:t>输出行值（扫描值）</a:t>
            </a:r>
            <a:endParaRPr lang="zh-CN" altLang="en-US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dx,colport</a:t>
            </a:r>
            <a:endParaRPr lang="en-US" altLang="zh-CN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dirty="0"/>
              <a:t>	in 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al,dx</a:t>
            </a:r>
            <a:r>
              <a:rPr lang="en-US" altLang="zh-CN" dirty="0"/>
              <a:t>		;</a:t>
            </a:r>
            <a:r>
              <a:rPr lang="zh-CN" altLang="en-US" dirty="0"/>
              <a:t>读进列值</a:t>
            </a:r>
            <a:endParaRPr lang="zh-CN" altLang="en-US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al,0ffh	;</a:t>
            </a:r>
            <a:r>
              <a:rPr lang="zh-CN" altLang="en-US" dirty="0"/>
              <a:t>判断有无低电平的列线</a:t>
            </a:r>
            <a:endParaRPr lang="zh-CN" altLang="en-US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jnz</a:t>
            </a:r>
            <a:r>
              <a:rPr lang="en-US" altLang="zh-CN" dirty="0"/>
              <a:t> </a:t>
            </a:r>
            <a:r>
              <a:rPr lang="en-US" altLang="zh-CN" dirty="0" smtClean="0"/>
              <a:t>  key3</a:t>
            </a:r>
            <a:r>
              <a:rPr lang="en-US" altLang="zh-CN" dirty="0"/>
              <a:t>		;</a:t>
            </a:r>
            <a:r>
              <a:rPr lang="zh-CN" altLang="en-US" dirty="0"/>
              <a:t>有，则转下一步处理</a:t>
            </a:r>
            <a:endParaRPr lang="zh-CN" altLang="en-US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rol</a:t>
            </a:r>
            <a:r>
              <a:rPr lang="en-US" altLang="zh-CN" dirty="0"/>
              <a:t> </a:t>
            </a:r>
            <a:r>
              <a:rPr lang="en-US" altLang="zh-CN" dirty="0" smtClean="0"/>
              <a:t>   ah,1</a:t>
            </a:r>
            <a:r>
              <a:rPr lang="en-US" altLang="zh-CN" dirty="0"/>
              <a:t>		;</a:t>
            </a:r>
            <a:r>
              <a:rPr lang="zh-CN" altLang="en-US" dirty="0"/>
              <a:t>无，则移位扫描值</a:t>
            </a:r>
            <a:endParaRPr lang="zh-CN" altLang="en-US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/>
              <a:t>loop key2		;</a:t>
            </a:r>
            <a:r>
              <a:rPr lang="zh-CN" altLang="en-US" dirty="0"/>
              <a:t>准备下一行扫描</a:t>
            </a:r>
            <a:endParaRPr lang="zh-CN" altLang="en-US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jmp</a:t>
            </a:r>
            <a:r>
              <a:rPr lang="en-US" altLang="zh-CN" dirty="0"/>
              <a:t> </a:t>
            </a:r>
            <a:r>
              <a:rPr lang="en-US" altLang="zh-CN" dirty="0" smtClean="0">
                <a:hlinkClick r:id="rId1" action="ppaction://hlinksldjump"/>
              </a:rPr>
              <a:t>WAIT</a:t>
            </a:r>
            <a:r>
              <a:rPr lang="en-US" altLang="zh-CN" dirty="0" smtClean="0"/>
              <a:t>        ;</a:t>
            </a:r>
            <a:r>
              <a:rPr lang="zh-CN" altLang="en-US" dirty="0"/>
              <a:t>所有行都没有键按下，则返回继续检测</a:t>
            </a:r>
            <a:endParaRPr lang="zh-CN" altLang="en-US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dirty="0"/>
              <a:t>key3:……</a:t>
            </a:r>
            <a:endParaRPr lang="en-US" altLang="zh-CN" dirty="0"/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dirty="0"/>
              <a:t>				;</a:t>
            </a:r>
            <a:r>
              <a:rPr lang="zh-CN" altLang="en-US" dirty="0"/>
              <a:t>此时，</a:t>
            </a:r>
            <a:r>
              <a:rPr lang="en-US" altLang="zh-CN" dirty="0"/>
              <a:t>al</a:t>
            </a:r>
            <a:r>
              <a:rPr lang="zh-CN" altLang="en-US" dirty="0"/>
              <a:t>＝列值，</a:t>
            </a:r>
            <a:r>
              <a:rPr lang="en-US" altLang="zh-CN" dirty="0"/>
              <a:t>ah</a:t>
            </a:r>
            <a:r>
              <a:rPr lang="zh-CN" altLang="en-US" dirty="0"/>
              <a:t>＝行值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0" dirty="0" smtClean="0">
                <a:effectLst/>
              </a:rPr>
              <a:t>2. </a:t>
            </a:r>
            <a:r>
              <a:rPr lang="zh-CN" altLang="en-US" sz="4800" b="0" dirty="0" smtClean="0">
                <a:effectLst/>
              </a:rPr>
              <a:t>行翻转法的原理</a:t>
            </a:r>
            <a:endParaRPr lang="zh-CN" altLang="en-US" sz="4800" b="0" dirty="0" smtClean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wx20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2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364088" y="548680"/>
            <a:ext cx="3096344" cy="480131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b="0" dirty="0">
                <a:solidFill>
                  <a:srgbClr val="0000FF"/>
                </a:solidFill>
              </a:rPr>
              <a:t>行翻转</a:t>
            </a:r>
            <a:r>
              <a:rPr kumimoji="1" lang="zh-CN" altLang="en-US" b="0" dirty="0" smtClean="0">
                <a:solidFill>
                  <a:srgbClr val="0000FF"/>
                </a:solidFill>
              </a:rPr>
              <a:t>法电路结构</a:t>
            </a:r>
            <a:endParaRPr kumimoji="1" lang="zh-CN" altLang="en-US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x2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9688"/>
            <a:ext cx="91440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25450" y="4795838"/>
            <a:ext cx="8351838" cy="9417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行翻转法的工作示意图</a:t>
            </a:r>
            <a:endParaRPr kumimoji="1" lang="zh-CN" altLang="en-US" sz="2400" b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行线输出，列线输入	     </a:t>
            </a:r>
            <a:r>
              <a:rPr kumimoji="1" lang="en-US" altLang="zh-CN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kumimoji="1" lang="zh-CN" altLang="en-US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列线输出，行线输入 </a:t>
            </a:r>
            <a:endParaRPr kumimoji="1" lang="zh-CN" altLang="en-US" sz="2400" b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395536" y="116632"/>
            <a:ext cx="6611938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003366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2.</a:t>
            </a:r>
            <a:r>
              <a:rPr lang="zh-CN" altLang="en-US" sz="2800" b="0" dirty="0">
                <a:solidFill>
                  <a:srgbClr val="003366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行翻转法的原理 </a:t>
            </a:r>
            <a:endParaRPr lang="zh-CN" altLang="en-US" sz="2800" b="0" dirty="0">
              <a:solidFill>
                <a:srgbClr val="003366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wx20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96" y="0"/>
            <a:ext cx="39372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8313" y="188640"/>
            <a:ext cx="329088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b="0" dirty="0">
                <a:solidFill>
                  <a:srgbClr val="0000FF"/>
                </a:solidFill>
                <a:latin typeface="幼圆" panose="02010509060101010101" pitchFamily="49" charset="-122"/>
              </a:rPr>
              <a:t>行翻转法的流程</a:t>
            </a:r>
            <a:endParaRPr kumimoji="1" lang="zh-CN" altLang="en-US" b="0" dirty="0">
              <a:solidFill>
                <a:srgbClr val="0000FF"/>
              </a:solidFill>
              <a:latin typeface="幼圆" panose="02010509060101010101" pitchFamily="49" charset="-122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654675" y="6273800"/>
            <a:ext cx="3489325" cy="1825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6324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行翻转法识别按键程序</a:t>
            </a:r>
            <a:endParaRPr lang="zh-CN" altLang="en-US" b="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136904" cy="5328592"/>
          </a:xfrm>
        </p:spPr>
        <p:txBody>
          <a:bodyPr/>
          <a:lstStyle/>
          <a:p>
            <a:pPr algn="just" ea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solidFill>
                  <a:srgbClr val="006600"/>
                </a:solidFill>
              </a:rPr>
              <a:t>……	;</a:t>
            </a:r>
            <a:r>
              <a:rPr kumimoji="1" lang="zh-CN" altLang="en-US" sz="2400" dirty="0" smtClean="0">
                <a:solidFill>
                  <a:srgbClr val="006600"/>
                </a:solidFill>
              </a:rPr>
              <a:t>设置行线接输出端口，列线接输入端口</a:t>
            </a:r>
            <a:endParaRPr kumimoji="1" lang="zh-CN" altLang="en-US" sz="2400" dirty="0" smtClean="0">
              <a:solidFill>
                <a:srgbClr val="006600"/>
              </a:solidFill>
            </a:endParaRPr>
          </a:p>
          <a:p>
            <a:pPr algn="just" eaLnBrk="1" hangingPunct="1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key2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:mov  al,0</a:t>
            </a:r>
            <a:endParaRPr kumimoji="1" lang="en-US" altLang="zh-CN" b="1" dirty="0" smtClean="0"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dirty="0" smtClean="0"/>
              <a:t>	  </a:t>
            </a:r>
            <a:r>
              <a:rPr kumimoji="1" lang="en-US" altLang="zh-CN" b="1" dirty="0" err="1" smtClean="0">
                <a:latin typeface="Courier New" panose="02070309020205020404" pitchFamily="49" charset="0"/>
              </a:rPr>
              <a:t>mov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 smtClean="0">
                <a:latin typeface="Courier New" panose="02070309020205020404" pitchFamily="49" charset="0"/>
              </a:rPr>
              <a:t>dx,rowport</a:t>
            </a:r>
            <a:endParaRPr kumimoji="1" lang="en-US" altLang="zh-CN" b="1" dirty="0" smtClean="0"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dirty="0" smtClean="0"/>
              <a:t>	  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out  </a:t>
            </a:r>
            <a:r>
              <a:rPr kumimoji="1" lang="en-US" altLang="zh-CN" b="1" dirty="0" err="1" smtClean="0">
                <a:latin typeface="Courier New" panose="02070309020205020404" pitchFamily="49" charset="0"/>
              </a:rPr>
              <a:t>dx,al</a:t>
            </a:r>
            <a:r>
              <a:rPr kumimoji="1" lang="en-US" altLang="zh-CN" dirty="0" smtClean="0"/>
              <a:t>	</a:t>
            </a:r>
            <a:r>
              <a:rPr kumimoji="1" lang="en-US" altLang="zh-CN" sz="2400" dirty="0" smtClean="0">
                <a:solidFill>
                  <a:srgbClr val="006600"/>
                </a:solidFill>
              </a:rPr>
              <a:t>;</a:t>
            </a:r>
            <a:r>
              <a:rPr kumimoji="1" lang="zh-CN" altLang="en-US" sz="2400" dirty="0" smtClean="0">
                <a:solidFill>
                  <a:srgbClr val="006600"/>
                </a:solidFill>
              </a:rPr>
              <a:t>设置行线全为低</a:t>
            </a:r>
            <a:endParaRPr kumimoji="1" lang="zh-CN" altLang="en-US" sz="2400" dirty="0" smtClean="0">
              <a:solidFill>
                <a:srgbClr val="006600"/>
              </a:solidFill>
            </a:endParaRPr>
          </a:p>
          <a:p>
            <a:pPr algn="just" eaLnBrk="1" hangingPunct="1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dirty="0" smtClean="0"/>
              <a:t>	  </a:t>
            </a:r>
            <a:r>
              <a:rPr kumimoji="1" lang="en-US" altLang="zh-CN" b="1" dirty="0" err="1" smtClean="0">
                <a:latin typeface="Courier New" panose="02070309020205020404" pitchFamily="49" charset="0"/>
              </a:rPr>
              <a:t>mov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 smtClean="0">
                <a:latin typeface="Courier New" panose="02070309020205020404" pitchFamily="49" charset="0"/>
              </a:rPr>
              <a:t>dx,colport</a:t>
            </a:r>
            <a:endParaRPr kumimoji="1" lang="en-US" altLang="zh-CN" b="1" dirty="0" smtClean="0"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dirty="0" smtClean="0"/>
              <a:t>	  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in   </a:t>
            </a:r>
            <a:r>
              <a:rPr kumimoji="1" lang="en-US" altLang="zh-CN" b="1" dirty="0" err="1" smtClean="0">
                <a:latin typeface="Courier New" panose="02070309020205020404" pitchFamily="49" charset="0"/>
              </a:rPr>
              <a:t>al,dx</a:t>
            </a:r>
            <a:r>
              <a:rPr kumimoji="1" lang="en-US" altLang="zh-CN" dirty="0" smtClean="0"/>
              <a:t>	</a:t>
            </a:r>
            <a:r>
              <a:rPr kumimoji="1" lang="en-US" altLang="zh-CN" sz="2400" dirty="0" smtClean="0">
                <a:solidFill>
                  <a:srgbClr val="006600"/>
                </a:solidFill>
              </a:rPr>
              <a:t>;</a:t>
            </a:r>
            <a:r>
              <a:rPr kumimoji="1" lang="zh-CN" altLang="en-US" sz="2400" dirty="0" smtClean="0">
                <a:solidFill>
                  <a:srgbClr val="006600"/>
                </a:solidFill>
              </a:rPr>
              <a:t>读取列值</a:t>
            </a:r>
            <a:endParaRPr kumimoji="1" lang="zh-CN" altLang="en-US" sz="2400" dirty="0" smtClean="0">
              <a:solidFill>
                <a:srgbClr val="006600"/>
              </a:solidFill>
            </a:endParaRPr>
          </a:p>
          <a:p>
            <a:pPr algn="just" eaLnBrk="1" hangingPunct="1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dirty="0" smtClean="0"/>
              <a:t>	  </a:t>
            </a:r>
            <a:r>
              <a:rPr kumimoji="1" lang="en-US" altLang="zh-CN" b="1" dirty="0" err="1" smtClean="0">
                <a:latin typeface="Courier New" panose="02070309020205020404" pitchFamily="49" charset="0"/>
              </a:rPr>
              <a:t>cmp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  al,0ffh</a:t>
            </a:r>
            <a:endParaRPr kumimoji="1" lang="en-US" altLang="zh-CN" b="1" dirty="0" smtClean="0"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dirty="0" smtClean="0"/>
              <a:t>	  </a:t>
            </a:r>
            <a:r>
              <a:rPr kumimoji="1" lang="en-US" altLang="zh-CN" b="1" dirty="0" err="1" smtClean="0">
                <a:latin typeface="Courier New" panose="02070309020205020404" pitchFamily="49" charset="0"/>
              </a:rPr>
              <a:t>jz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key2</a:t>
            </a:r>
            <a:r>
              <a:rPr kumimoji="1" lang="en-US" altLang="zh-CN" dirty="0" smtClean="0"/>
              <a:t>	</a:t>
            </a:r>
            <a:r>
              <a:rPr kumimoji="1" lang="en-US" altLang="zh-CN" sz="2400" dirty="0" smtClean="0">
                <a:solidFill>
                  <a:srgbClr val="006600"/>
                </a:solidFill>
              </a:rPr>
              <a:t>;</a:t>
            </a:r>
            <a:r>
              <a:rPr kumimoji="1" lang="zh-CN" altLang="en-US" sz="2400" dirty="0" smtClean="0">
                <a:solidFill>
                  <a:srgbClr val="006600"/>
                </a:solidFill>
              </a:rPr>
              <a:t>无闭合键，循环等待</a:t>
            </a:r>
            <a:endParaRPr kumimoji="1" lang="zh-CN" altLang="en-US" sz="2400" dirty="0" smtClean="0">
              <a:solidFill>
                <a:srgbClr val="006600"/>
              </a:solidFill>
            </a:endParaRPr>
          </a:p>
          <a:p>
            <a:pPr algn="just" eaLnBrk="1" hangingPunct="1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dirty="0" smtClean="0"/>
              <a:t>	  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push ax</a:t>
            </a:r>
            <a:r>
              <a:rPr kumimoji="1" lang="en-US" altLang="zh-CN" dirty="0" smtClean="0"/>
              <a:t>		</a:t>
            </a:r>
            <a:r>
              <a:rPr kumimoji="1" lang="en-US" altLang="zh-CN" sz="2400" dirty="0" smtClean="0">
                <a:solidFill>
                  <a:srgbClr val="006600"/>
                </a:solidFill>
              </a:rPr>
              <a:t>;</a:t>
            </a:r>
            <a:r>
              <a:rPr kumimoji="1" lang="zh-CN" altLang="en-US" sz="2400" dirty="0" smtClean="0">
                <a:solidFill>
                  <a:srgbClr val="006600"/>
                </a:solidFill>
              </a:rPr>
              <a:t>有闭合键，保存列值</a:t>
            </a:r>
            <a:endParaRPr kumimoji="1" lang="zh-CN" altLang="en-US" sz="2400" dirty="0" smtClean="0">
              <a:solidFill>
                <a:srgbClr val="006600"/>
              </a:solidFill>
            </a:endParaRPr>
          </a:p>
          <a:p>
            <a:pPr algn="just" eaLnBrk="1" hangingPunct="1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dirty="0" smtClean="0"/>
              <a:t>	  </a:t>
            </a:r>
            <a:r>
              <a:rPr kumimoji="1" lang="en-US" altLang="zh-CN" b="1" dirty="0" smtClean="0">
                <a:latin typeface="Courier New" panose="02070309020205020404" pitchFamily="49" charset="0"/>
                <a:hlinkClick r:id="rId1" action="ppaction://hlinksldjump"/>
              </a:rPr>
              <a:t>push ax</a:t>
            </a:r>
            <a:r>
              <a:rPr kumimoji="1" lang="en-US" altLang="zh-CN" dirty="0" smtClean="0">
                <a:latin typeface="Courier New" panose="02070309020205020404" pitchFamily="49" charset="0"/>
              </a:rPr>
              <a:t>		</a:t>
            </a:r>
            <a:r>
              <a:rPr kumimoji="1" lang="en-US" altLang="zh-CN" dirty="0">
                <a:solidFill>
                  <a:srgbClr val="006600"/>
                </a:solidFill>
              </a:rPr>
              <a:t>;</a:t>
            </a:r>
            <a:r>
              <a:rPr kumimoji="1" lang="zh-CN" altLang="en-US" dirty="0">
                <a:solidFill>
                  <a:srgbClr val="006600"/>
                </a:solidFill>
              </a:rPr>
              <a:t>一次用于输出，一次用于组成键码</a:t>
            </a:r>
            <a:endParaRPr kumimoji="1" lang="en-US" altLang="zh-CN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信纸"/>
          <p:cNvSpPr>
            <a:spLocks noChangeArrowheads="1"/>
          </p:cNvSpPr>
          <p:nvPr/>
        </p:nvSpPr>
        <p:spPr bwMode="auto">
          <a:xfrm>
            <a:off x="457200" y="1017588"/>
            <a:ext cx="80391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……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设置行线接输入端口，列线接输出端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dx,colport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1" action="ppaction://hlinksldjump"/>
              </a:rPr>
              <a:t>pop ax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out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dx,al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输出列值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dx,rowport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in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al,dx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读取行值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pop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bx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组合行列值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ah,bl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此时，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al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＝行值，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ah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＝列值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348208" y="116632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行翻转法识别按键程序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>
                <a:solidFill>
                  <a:srgbClr val="003399"/>
                </a:solidFill>
              </a:rPr>
              <a:t>主要内容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3960440"/>
          </a:xfrm>
          <a:noFill/>
        </p:spPr>
        <p:txBody>
          <a:bodyPr/>
          <a:lstStyle/>
          <a:p>
            <a:pPr marL="266700" indent="-266700" algn="just"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理解键盘的工作原理，包括键盘的矩阵结构及用行扫描法和行反转法识别按键的原理</a:t>
            </a:r>
            <a:endParaRPr lang="zh-CN" altLang="en-US" dirty="0" smtClean="0">
              <a:solidFill>
                <a:schemeClr val="hlink"/>
              </a:solidFill>
            </a:endParaRPr>
          </a:p>
          <a:p>
            <a:pPr marL="266700" indent="-266700" algn="just"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掌握解决抖动和重键</a:t>
            </a:r>
            <a:r>
              <a:rPr lang="zh-CN" altLang="en-US" dirty="0" smtClean="0">
                <a:solidFill>
                  <a:schemeClr val="hlink"/>
                </a:solidFill>
                <a:sym typeface="+mn-ea"/>
              </a:rPr>
              <a:t>的</a:t>
            </a:r>
            <a:r>
              <a:rPr lang="zh-CN" altLang="en-US" dirty="0" smtClean="0">
                <a:solidFill>
                  <a:schemeClr val="hlink"/>
                </a:solidFill>
              </a:rPr>
              <a:t>方法</a:t>
            </a:r>
            <a:endParaRPr lang="zh-CN" altLang="en-US" dirty="0" smtClean="0">
              <a:solidFill>
                <a:schemeClr val="hlink"/>
              </a:solidFill>
            </a:endParaRPr>
          </a:p>
          <a:p>
            <a:pPr marL="266700" indent="-266700" algn="just"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掌握数码管显示原理和多位显示驱动方法</a:t>
            </a:r>
            <a:endParaRPr lang="zh-CN" altLang="en-US" dirty="0" smtClean="0">
              <a:solidFill>
                <a:schemeClr val="hlink"/>
              </a:solidFill>
            </a:endParaRPr>
          </a:p>
          <a:p>
            <a:pPr marL="266700" indent="-266700" algn="just" eaLnBrk="1" hangingPunct="1">
              <a:spcBef>
                <a:spcPct val="20000"/>
              </a:spcBef>
            </a:pPr>
            <a:endParaRPr lang="en-US" altLang="zh-CN" dirty="0" smtClean="0">
              <a:solidFill>
                <a:schemeClr val="hlink"/>
              </a:solidFill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88" y="1068388"/>
            <a:ext cx="9144000" cy="0"/>
          </a:xfrm>
          <a:prstGeom prst="rect">
            <a:avLst/>
          </a:prstGeom>
          <a:solidFill>
            <a:srgbClr val="FFFFFF"/>
          </a:solidFill>
          <a:ln w="76200" cmpd="tri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信纸"/>
          <p:cNvSpPr>
            <a:spLocks noChangeArrowheads="1"/>
          </p:cNvSpPr>
          <p:nvPr/>
        </p:nvSpPr>
        <p:spPr bwMode="auto">
          <a:xfrm>
            <a:off x="484188" y="1174750"/>
            <a:ext cx="8178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si,offset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1" action="ppaction://hlinksldjump"/>
              </a:rPr>
              <a:t>table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di,offset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1" action="ppaction://hlinksldjump"/>
              </a:rPr>
              <a:t>char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cx,64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;cx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＝键的个数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key3: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cmp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ax,[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si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]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与键值比较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jz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2" action="ppaction://hlinksldjump"/>
              </a:rPr>
              <a:t>key4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相同，说明查到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inc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si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不相同，继续比较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inc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si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inc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di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loop </a:t>
            </a:r>
            <a:r>
              <a:rPr lang="en-US" altLang="zh-CN" sz="2800" dirty="0">
                <a:solidFill>
                  <a:srgbClr val="FF33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key3</a:t>
            </a:r>
            <a:endParaRPr lang="en-US" altLang="zh-CN" sz="2800" dirty="0">
              <a:solidFill>
                <a:srgbClr val="FF33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jmp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key1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		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全部比较完，仍无相同，说明是重键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95536" y="116632"/>
            <a:ext cx="624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eaLnBrk="1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行翻转法识别按键程序</a:t>
            </a:r>
            <a:r>
              <a:rPr lang="en-US" altLang="zh-CN" dirty="0"/>
              <a:t>:</a:t>
            </a:r>
            <a:r>
              <a:rPr lang="zh-CN" altLang="en-US" dirty="0"/>
              <a:t>查找键代码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信纸"/>
          <p:cNvSpPr>
            <a:spLocks noChangeArrowheads="1"/>
          </p:cNvSpPr>
          <p:nvPr/>
        </p:nvSpPr>
        <p:spPr bwMode="auto">
          <a:xfrm>
            <a:off x="484188" y="1143000"/>
            <a:ext cx="81788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1" action="ppaction://hlinksldjump"/>
              </a:rPr>
              <a:t>key4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: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al,[di]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获取键代码送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AL</a:t>
            </a:r>
            <a:endParaRPr lang="en-US" altLang="zh-CN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……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判断按键是否释放，没有则等待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call delay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按键释放，延时消除抖动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……  </a:t>
            </a:r>
            <a:endParaRPr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后续处理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95536" y="116632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eaLnBrk="1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段：等待按键释放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信纸"/>
          <p:cNvSpPr>
            <a:spLocks noChangeArrowheads="1"/>
          </p:cNvSpPr>
          <p:nvPr/>
        </p:nvSpPr>
        <p:spPr bwMode="auto">
          <a:xfrm>
            <a:off x="533400" y="1143000"/>
            <a:ext cx="8178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键盘的行列值表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1" action="ppaction://hlinksldjump"/>
              </a:rPr>
              <a:t>table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dw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0fefeh</a:t>
            </a:r>
            <a:r>
              <a:rPr lang="en-US" altLang="zh-CN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键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0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的行列值（键值）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dw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0fdfeh</a:t>
            </a:r>
            <a:r>
              <a:rPr lang="en-US" altLang="zh-CN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键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1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的行列值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 </a:t>
            </a:r>
            <a:r>
              <a:rPr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dw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0fbfeh</a:t>
            </a:r>
            <a:r>
              <a:rPr lang="en-US" altLang="zh-CN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键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2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的行列值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 </a:t>
            </a:r>
            <a:r>
              <a:rPr lang="en-US" altLang="zh-CN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……        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其他键的行列值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键盘的键代码表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1" action="ppaction://hlinksldjump"/>
              </a:rPr>
              <a:t>char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db ……</a:t>
            </a:r>
            <a:r>
              <a:rPr lang="en-US" altLang="zh-CN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  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键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0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的代码值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 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db ……</a:t>
            </a:r>
            <a:r>
              <a:rPr lang="en-US" altLang="zh-CN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  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键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1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的代码值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 </a:t>
            </a: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……  </a:t>
            </a:r>
            <a:r>
              <a:rPr lang="en-US" altLang="zh-CN" sz="2800" b="0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其他键的代码值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55848" y="116632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eaLnBrk="1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行列值表和键代码表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>
                <a:solidFill>
                  <a:schemeClr val="hlink"/>
                </a:solidFill>
              </a:rPr>
              <a:t>重键和抖动的处理</a:t>
            </a:r>
            <a:endParaRPr lang="zh-CN" altLang="en-US" b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6324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重键的处理</a:t>
            </a:r>
            <a:endParaRPr lang="zh-CN" altLang="en-US" b="0" dirty="0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81013" y="1198563"/>
            <a:ext cx="77057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0" dirty="0">
                <a:solidFill>
                  <a:srgbClr val="FF3300"/>
                </a:solidFill>
                <a:latin typeface="幼圆" panose="02010509060101010101" pitchFamily="49" charset="-122"/>
              </a:rPr>
              <a:t>重键</a:t>
            </a:r>
            <a:r>
              <a:rPr lang="en-US" altLang="zh-CN" b="0" dirty="0">
                <a:solidFill>
                  <a:srgbClr val="FF3300"/>
                </a:solidFill>
                <a:latin typeface="幼圆" panose="02010509060101010101" pitchFamily="49" charset="-122"/>
              </a:rPr>
              <a:t>:</a:t>
            </a:r>
            <a:r>
              <a:rPr lang="zh-CN" altLang="en-US" b="0" dirty="0">
                <a:solidFill>
                  <a:srgbClr val="0000CC"/>
                </a:solidFill>
                <a:latin typeface="幼圆" panose="02010509060101010101" pitchFamily="49" charset="-122"/>
              </a:rPr>
              <a:t>一次按键操作使两个以上的键同时闭合。</a:t>
            </a:r>
            <a:endParaRPr lang="zh-CN" altLang="en-US" b="0" dirty="0">
              <a:solidFill>
                <a:srgbClr val="0000CC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wx20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6629400" cy="659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429000" y="1752600"/>
            <a:ext cx="4343400" cy="424732"/>
          </a:xfrm>
          <a:prstGeom prst="rect">
            <a:avLst/>
          </a:prstGeom>
          <a:noFill/>
          <a:ln w="76200" cmpd="tri">
            <a:noFill/>
            <a:miter lim="800000"/>
          </a:ln>
          <a:effectLst/>
        </p:spPr>
        <p:txBody>
          <a:bodyPr>
            <a:spAutoFit/>
          </a:bodyPr>
          <a:lstStyle/>
          <a:p>
            <a:pPr marL="190500" lvl="1" algn="l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chemeClr val="tx1"/>
                </a:solidFill>
              </a:rPr>
              <a:t>A</a:t>
            </a:r>
            <a:r>
              <a:rPr kumimoji="1" lang="zh-CN" altLang="en-US" b="0" dirty="0">
                <a:solidFill>
                  <a:schemeClr val="tx1"/>
                </a:solidFill>
              </a:rPr>
              <a:t>键先按后放，</a:t>
            </a:r>
            <a:r>
              <a:rPr kumimoji="1" lang="en-US" altLang="zh-CN" b="0" dirty="0">
                <a:solidFill>
                  <a:schemeClr val="tx1"/>
                </a:solidFill>
              </a:rPr>
              <a:t>B</a:t>
            </a:r>
            <a:r>
              <a:rPr kumimoji="1" lang="zh-CN" altLang="en-US" b="0" dirty="0">
                <a:solidFill>
                  <a:schemeClr val="tx1"/>
                </a:solidFill>
              </a:rPr>
              <a:t>键后按先放 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429000" y="6400800"/>
            <a:ext cx="5181600" cy="424732"/>
          </a:xfrm>
          <a:prstGeom prst="rect">
            <a:avLst/>
          </a:prstGeom>
          <a:noFill/>
          <a:ln w="76200" cmpd="tri">
            <a:noFill/>
            <a:miter lim="800000"/>
          </a:ln>
          <a:effectLst/>
        </p:spPr>
        <p:txBody>
          <a:bodyPr>
            <a:spAutoFit/>
          </a:bodyPr>
          <a:lstStyle/>
          <a:p>
            <a:pPr marL="190500" lvl="1" algn="l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chemeClr val="tx1"/>
                </a:solidFill>
              </a:rPr>
              <a:t>A</a:t>
            </a:r>
            <a:r>
              <a:rPr kumimoji="1" lang="zh-CN" altLang="en-US" b="0" dirty="0">
                <a:solidFill>
                  <a:schemeClr val="tx1"/>
                </a:solidFill>
              </a:rPr>
              <a:t>键、</a:t>
            </a:r>
            <a:r>
              <a:rPr kumimoji="1" lang="en-US" altLang="zh-CN" b="0" dirty="0">
                <a:solidFill>
                  <a:schemeClr val="tx1"/>
                </a:solidFill>
              </a:rPr>
              <a:t>B</a:t>
            </a:r>
            <a:r>
              <a:rPr kumimoji="1" lang="zh-CN" altLang="en-US" b="0" dirty="0">
                <a:solidFill>
                  <a:schemeClr val="tx1"/>
                </a:solidFill>
              </a:rPr>
              <a:t>键同时按下，但</a:t>
            </a:r>
            <a:r>
              <a:rPr kumimoji="1" lang="en-US" altLang="zh-CN" b="0" dirty="0">
                <a:solidFill>
                  <a:schemeClr val="tx1"/>
                </a:solidFill>
              </a:rPr>
              <a:t>A</a:t>
            </a:r>
            <a:r>
              <a:rPr kumimoji="1" lang="zh-CN" altLang="en-US" b="0" dirty="0">
                <a:solidFill>
                  <a:schemeClr val="tx1"/>
                </a:solidFill>
              </a:rPr>
              <a:t>键先放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429000" y="4114800"/>
            <a:ext cx="4191000" cy="424732"/>
          </a:xfrm>
          <a:prstGeom prst="rect">
            <a:avLst/>
          </a:prstGeom>
          <a:noFill/>
          <a:ln w="76200" cmpd="tri">
            <a:noFill/>
            <a:miter lim="800000"/>
          </a:ln>
          <a:effectLst/>
        </p:spPr>
        <p:txBody>
          <a:bodyPr>
            <a:spAutoFit/>
          </a:bodyPr>
          <a:lstStyle/>
          <a:p>
            <a:pPr marL="190500" lvl="1" algn="l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chemeClr val="tx1"/>
                </a:solidFill>
              </a:rPr>
              <a:t>A</a:t>
            </a:r>
            <a:r>
              <a:rPr kumimoji="1" lang="zh-CN" altLang="en-US" b="0" dirty="0">
                <a:solidFill>
                  <a:schemeClr val="tx1"/>
                </a:solidFill>
              </a:rPr>
              <a:t>键先按先放，</a:t>
            </a:r>
            <a:r>
              <a:rPr kumimoji="1" lang="en-US" altLang="zh-CN" b="0" dirty="0">
                <a:solidFill>
                  <a:schemeClr val="tx1"/>
                </a:solidFill>
              </a:rPr>
              <a:t>B</a:t>
            </a:r>
            <a:r>
              <a:rPr kumimoji="1" lang="zh-CN" altLang="en-US" b="0" dirty="0">
                <a:solidFill>
                  <a:schemeClr val="tx1"/>
                </a:solidFill>
              </a:rPr>
              <a:t>键后按后放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3909" y="-171400"/>
            <a:ext cx="4856163" cy="833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>
                <a:solidFill>
                  <a:srgbClr val="0000CC"/>
                </a:solidFill>
              </a:rPr>
              <a:t>重键问题的处理</a:t>
            </a:r>
            <a:endParaRPr lang="zh-CN" altLang="en-US" b="0" dirty="0" smtClean="0">
              <a:solidFill>
                <a:srgbClr val="0000CC"/>
              </a:solidFill>
            </a:endParaRPr>
          </a:p>
        </p:txBody>
      </p:sp>
      <p:sp>
        <p:nvSpPr>
          <p:cNvPr id="175107" name="Rectangle 3" descr="羊皮纸"/>
          <p:cNvSpPr>
            <a:spLocks noGrp="1" noChangeArrowheads="1"/>
          </p:cNvSpPr>
          <p:nvPr>
            <p:ph type="body" idx="1"/>
          </p:nvPr>
        </p:nvSpPr>
        <p:spPr>
          <a:xfrm>
            <a:off x="533400" y="1050329"/>
            <a:ext cx="8054975" cy="4106863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 smtClean="0"/>
              <a:t>简单情况：不予识别，认为是错误的按键</a:t>
            </a:r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通常情况：只承认先识别出来的键</a:t>
            </a:r>
            <a:endParaRPr lang="zh-CN" altLang="en-US" sz="2800" dirty="0" smtClean="0"/>
          </a:p>
          <a:p>
            <a:pPr marL="190500" lvl="1" indent="0" eaLnBrk="1" hangingPunct="1">
              <a:buFont typeface="Wingdings" panose="05000000000000000000" pitchFamily="2" charset="2"/>
              <a:buChar char="±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连锁法：直到所有键都释放后，读入下一个键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marL="190500" lvl="1" indent="0" eaLnBrk="1" hangingPunct="1">
              <a:buFont typeface="Wingdings" panose="05000000000000000000" pitchFamily="2" charset="2"/>
              <a:buChar char="±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巡回法：等被识别的键释放以后，就可以对其他闭合键作识别，而不必等待全部键释放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/>
              <a:t>正常的组合键：都识别出来</a:t>
            </a:r>
            <a:endParaRPr lang="zh-CN" altLang="en-US" sz="2800" dirty="0" smtClean="0"/>
          </a:p>
        </p:txBody>
      </p:sp>
      <p:pic>
        <p:nvPicPr>
          <p:cNvPr id="28676" name="Picture 4" descr="KEYS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581650"/>
            <a:ext cx="6064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ldLvl="2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1196"/>
            <a:ext cx="6324600" cy="5334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>
                <a:solidFill>
                  <a:srgbClr val="0000CC"/>
                </a:solidFill>
              </a:rPr>
              <a:t>抖动的处理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447675" y="1154113"/>
            <a:ext cx="8032750" cy="8679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900430" indent="-900430"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0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抖动</a:t>
            </a:r>
            <a:r>
              <a:rPr lang="en-US" altLang="zh-CN" sz="2800" b="0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800" b="0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指按键过程中，键在闭合和断开位置之间的的机械抖动。</a:t>
            </a:r>
            <a:endParaRPr lang="zh-CN" altLang="en-US" sz="2800" b="0" dirty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9700" name="Picture 4" descr="dpj27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5" y="5229200"/>
            <a:ext cx="21050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1" name="Group 5"/>
          <p:cNvGrpSpPr/>
          <p:nvPr/>
        </p:nvGrpSpPr>
        <p:grpSpPr bwMode="auto">
          <a:xfrm>
            <a:off x="107505" y="2551508"/>
            <a:ext cx="4608512" cy="2389660"/>
            <a:chOff x="1683" y="9008"/>
            <a:chExt cx="2431" cy="1631"/>
          </a:xfrm>
        </p:grpSpPr>
        <p:sp>
          <p:nvSpPr>
            <p:cNvPr id="176134" name="Freeform 6"/>
            <p:cNvSpPr/>
            <p:nvPr/>
          </p:nvSpPr>
          <p:spPr bwMode="auto">
            <a:xfrm>
              <a:off x="1683" y="9333"/>
              <a:ext cx="2431" cy="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05" y="0"/>
                </a:cxn>
                <a:cxn ang="0">
                  <a:pos x="3274" y="14873"/>
                </a:cxn>
                <a:cxn ang="0">
                  <a:pos x="3743" y="17847"/>
                </a:cxn>
                <a:cxn ang="0">
                  <a:pos x="4327" y="15722"/>
                </a:cxn>
                <a:cxn ang="0">
                  <a:pos x="4443" y="5524"/>
                </a:cxn>
                <a:cxn ang="0">
                  <a:pos x="4796" y="4674"/>
                </a:cxn>
                <a:cxn ang="0">
                  <a:pos x="5142" y="4674"/>
                </a:cxn>
                <a:cxn ang="0">
                  <a:pos x="5142" y="6374"/>
                </a:cxn>
                <a:cxn ang="0">
                  <a:pos x="5027" y="19972"/>
                </a:cxn>
                <a:cxn ang="0">
                  <a:pos x="5381" y="19972"/>
                </a:cxn>
                <a:cxn ang="0">
                  <a:pos x="5726" y="17847"/>
                </a:cxn>
                <a:cxn ang="0">
                  <a:pos x="5726" y="14448"/>
                </a:cxn>
                <a:cxn ang="0">
                  <a:pos x="5965" y="13598"/>
                </a:cxn>
                <a:cxn ang="0">
                  <a:pos x="6310" y="13598"/>
                </a:cxn>
                <a:cxn ang="0">
                  <a:pos x="6310" y="19547"/>
                </a:cxn>
                <a:cxn ang="0">
                  <a:pos x="13328" y="19547"/>
                </a:cxn>
                <a:cxn ang="0">
                  <a:pos x="14151" y="2125"/>
                </a:cxn>
                <a:cxn ang="0">
                  <a:pos x="14735" y="1700"/>
                </a:cxn>
                <a:cxn ang="0">
                  <a:pos x="14735" y="18272"/>
                </a:cxn>
                <a:cxn ang="0">
                  <a:pos x="14965" y="19547"/>
                </a:cxn>
                <a:cxn ang="0">
                  <a:pos x="15195" y="19122"/>
                </a:cxn>
                <a:cxn ang="0">
                  <a:pos x="15434" y="5099"/>
                </a:cxn>
                <a:cxn ang="0">
                  <a:pos x="15664" y="4249"/>
                </a:cxn>
                <a:cxn ang="0">
                  <a:pos x="15780" y="4249"/>
                </a:cxn>
                <a:cxn ang="0">
                  <a:pos x="16133" y="5099"/>
                </a:cxn>
                <a:cxn ang="0">
                  <a:pos x="16133" y="7224"/>
                </a:cxn>
                <a:cxn ang="0">
                  <a:pos x="16248" y="10198"/>
                </a:cxn>
                <a:cxn ang="0">
                  <a:pos x="16602" y="10198"/>
                </a:cxn>
                <a:cxn ang="0">
                  <a:pos x="16956" y="4674"/>
                </a:cxn>
                <a:cxn ang="0">
                  <a:pos x="16956" y="425"/>
                </a:cxn>
                <a:cxn ang="0">
                  <a:pos x="19992" y="42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805" y="0"/>
                  </a:lnTo>
                  <a:lnTo>
                    <a:pt x="3274" y="14873"/>
                  </a:lnTo>
                  <a:lnTo>
                    <a:pt x="3743" y="17847"/>
                  </a:lnTo>
                  <a:lnTo>
                    <a:pt x="4327" y="15722"/>
                  </a:lnTo>
                  <a:lnTo>
                    <a:pt x="4443" y="5524"/>
                  </a:lnTo>
                  <a:lnTo>
                    <a:pt x="4796" y="4674"/>
                  </a:lnTo>
                  <a:lnTo>
                    <a:pt x="5142" y="4674"/>
                  </a:lnTo>
                  <a:lnTo>
                    <a:pt x="5142" y="6374"/>
                  </a:lnTo>
                  <a:lnTo>
                    <a:pt x="5027" y="19972"/>
                  </a:lnTo>
                  <a:lnTo>
                    <a:pt x="5381" y="19972"/>
                  </a:lnTo>
                  <a:lnTo>
                    <a:pt x="5726" y="17847"/>
                  </a:lnTo>
                  <a:lnTo>
                    <a:pt x="5726" y="14448"/>
                  </a:lnTo>
                  <a:lnTo>
                    <a:pt x="5965" y="13598"/>
                  </a:lnTo>
                  <a:lnTo>
                    <a:pt x="6310" y="13598"/>
                  </a:lnTo>
                  <a:lnTo>
                    <a:pt x="6310" y="19547"/>
                  </a:lnTo>
                  <a:lnTo>
                    <a:pt x="13328" y="19547"/>
                  </a:lnTo>
                  <a:lnTo>
                    <a:pt x="14151" y="2125"/>
                  </a:lnTo>
                  <a:lnTo>
                    <a:pt x="14735" y="1700"/>
                  </a:lnTo>
                  <a:lnTo>
                    <a:pt x="14735" y="18272"/>
                  </a:lnTo>
                  <a:lnTo>
                    <a:pt x="14965" y="19547"/>
                  </a:lnTo>
                  <a:lnTo>
                    <a:pt x="15195" y="19122"/>
                  </a:lnTo>
                  <a:lnTo>
                    <a:pt x="15434" y="5099"/>
                  </a:lnTo>
                  <a:lnTo>
                    <a:pt x="15664" y="4249"/>
                  </a:lnTo>
                  <a:lnTo>
                    <a:pt x="15780" y="4249"/>
                  </a:lnTo>
                  <a:lnTo>
                    <a:pt x="16133" y="5099"/>
                  </a:lnTo>
                  <a:lnTo>
                    <a:pt x="16133" y="7224"/>
                  </a:lnTo>
                  <a:lnTo>
                    <a:pt x="16248" y="10198"/>
                  </a:lnTo>
                  <a:lnTo>
                    <a:pt x="16602" y="10198"/>
                  </a:lnTo>
                  <a:lnTo>
                    <a:pt x="16956" y="4674"/>
                  </a:lnTo>
                  <a:lnTo>
                    <a:pt x="16956" y="425"/>
                  </a:lnTo>
                  <a:lnTo>
                    <a:pt x="19992" y="4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9703" name="Group 7"/>
            <p:cNvGrpSpPr/>
            <p:nvPr/>
          </p:nvGrpSpPr>
          <p:grpSpPr bwMode="auto">
            <a:xfrm>
              <a:off x="1937" y="10088"/>
              <a:ext cx="677" cy="551"/>
              <a:chOff x="0" y="-1"/>
              <a:chExt cx="20000" cy="20001"/>
            </a:xfrm>
          </p:grpSpPr>
          <p:sp>
            <p:nvSpPr>
              <p:cNvPr id="29717" name="Rectangle 8"/>
              <p:cNvSpPr>
                <a:spLocks noChangeArrowheads="1"/>
              </p:cNvSpPr>
              <p:nvPr/>
            </p:nvSpPr>
            <p:spPr bwMode="auto">
              <a:xfrm>
                <a:off x="0" y="12523"/>
                <a:ext cx="20000" cy="7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前沿抖动</a:t>
                </a:r>
                <a:endParaRPr lang="zh-CN" altLang="en-US" dirty="0">
                  <a:solidFill>
                    <a:srgbClr val="0000CC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6137" name="Line 9"/>
              <p:cNvSpPr>
                <a:spLocks noChangeShapeType="1"/>
              </p:cNvSpPr>
              <p:nvPr/>
            </p:nvSpPr>
            <p:spPr bwMode="auto">
              <a:xfrm>
                <a:off x="2694" y="5079"/>
                <a:ext cx="12874" cy="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9719" name="Group 10"/>
              <p:cNvGrpSpPr/>
              <p:nvPr/>
            </p:nvGrpSpPr>
            <p:grpSpPr bwMode="auto">
              <a:xfrm>
                <a:off x="2254" y="-1"/>
                <a:ext cx="13674" cy="11288"/>
                <a:chOff x="0" y="0"/>
                <a:chExt cx="20185" cy="19998"/>
              </a:xfrm>
            </p:grpSpPr>
            <p:sp>
              <p:nvSpPr>
                <p:cNvPr id="176139" name="Line 11"/>
                <p:cNvSpPr>
                  <a:spLocks noChangeShapeType="1"/>
                </p:cNvSpPr>
                <p:nvPr/>
              </p:nvSpPr>
              <p:spPr bwMode="auto">
                <a:xfrm>
                  <a:off x="-13" y="11"/>
                  <a:ext cx="28" cy="199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6140" name="Line 12"/>
                <p:cNvSpPr>
                  <a:spLocks noChangeShapeType="1"/>
                </p:cNvSpPr>
                <p:nvPr/>
              </p:nvSpPr>
              <p:spPr bwMode="auto">
                <a:xfrm>
                  <a:off x="20124" y="11"/>
                  <a:ext cx="55" cy="199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29704" name="Group 13"/>
            <p:cNvGrpSpPr/>
            <p:nvPr/>
          </p:nvGrpSpPr>
          <p:grpSpPr bwMode="auto">
            <a:xfrm>
              <a:off x="3197" y="10088"/>
              <a:ext cx="797" cy="551"/>
              <a:chOff x="0" y="-1"/>
              <a:chExt cx="20000" cy="20001"/>
            </a:xfrm>
          </p:grpSpPr>
          <p:sp>
            <p:nvSpPr>
              <p:cNvPr id="29712" name="Rectangle 14"/>
              <p:cNvSpPr>
                <a:spLocks noChangeArrowheads="1"/>
              </p:cNvSpPr>
              <p:nvPr/>
            </p:nvSpPr>
            <p:spPr bwMode="auto">
              <a:xfrm>
                <a:off x="0" y="12523"/>
                <a:ext cx="20000" cy="7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0000CC"/>
                    </a:solidFill>
                    <a:ea typeface="宋体" panose="02010600030101010101" pitchFamily="2" charset="-122"/>
                  </a:rPr>
                  <a:t>后沿抖动</a:t>
                </a:r>
                <a:endParaRPr lang="zh-CN" altLang="en-US">
                  <a:solidFill>
                    <a:srgbClr val="0000CC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6143" name="Line 15"/>
              <p:cNvSpPr>
                <a:spLocks noChangeShapeType="1"/>
              </p:cNvSpPr>
              <p:nvPr/>
            </p:nvSpPr>
            <p:spPr bwMode="auto">
              <a:xfrm>
                <a:off x="2682" y="5079"/>
                <a:ext cx="12875" cy="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9714" name="Group 16"/>
              <p:cNvGrpSpPr/>
              <p:nvPr/>
            </p:nvGrpSpPr>
            <p:grpSpPr bwMode="auto">
              <a:xfrm>
                <a:off x="2231" y="-1"/>
                <a:ext cx="13704" cy="11288"/>
                <a:chOff x="0" y="0"/>
                <a:chExt cx="19795" cy="19998"/>
              </a:xfrm>
            </p:grpSpPr>
            <p:sp>
              <p:nvSpPr>
                <p:cNvPr id="176145" name="Line 17"/>
                <p:cNvSpPr>
                  <a:spLocks noChangeShapeType="1"/>
                </p:cNvSpPr>
                <p:nvPr/>
              </p:nvSpPr>
              <p:spPr bwMode="auto">
                <a:xfrm>
                  <a:off x="-60" y="11"/>
                  <a:ext cx="46" cy="199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6146" name="Line 18"/>
                <p:cNvSpPr>
                  <a:spLocks noChangeShapeType="1"/>
                </p:cNvSpPr>
                <p:nvPr/>
              </p:nvSpPr>
              <p:spPr bwMode="auto">
                <a:xfrm>
                  <a:off x="19754" y="11"/>
                  <a:ext cx="46" cy="199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76147" name="Line 19"/>
            <p:cNvSpPr>
              <a:spLocks noChangeShapeType="1"/>
            </p:cNvSpPr>
            <p:nvPr/>
          </p:nvSpPr>
          <p:spPr bwMode="auto">
            <a:xfrm>
              <a:off x="2051" y="9163"/>
              <a:ext cx="167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9706" name="Group 20"/>
            <p:cNvGrpSpPr/>
            <p:nvPr/>
          </p:nvGrpSpPr>
          <p:grpSpPr bwMode="auto">
            <a:xfrm>
              <a:off x="2026" y="9008"/>
              <a:ext cx="1713" cy="311"/>
              <a:chOff x="0" y="0"/>
              <a:chExt cx="19028" cy="20000"/>
            </a:xfrm>
          </p:grpSpPr>
          <p:sp>
            <p:nvSpPr>
              <p:cNvPr id="176149" name="Line 21"/>
              <p:cNvSpPr>
                <a:spLocks noChangeShapeType="1"/>
              </p:cNvSpPr>
              <p:nvPr/>
            </p:nvSpPr>
            <p:spPr bwMode="auto">
              <a:xfrm>
                <a:off x="3" y="0"/>
                <a:ext cx="7" cy="199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6150" name="Line 22"/>
              <p:cNvSpPr>
                <a:spLocks noChangeShapeType="1"/>
              </p:cNvSpPr>
              <p:nvPr/>
            </p:nvSpPr>
            <p:spPr bwMode="auto">
              <a:xfrm>
                <a:off x="19021" y="0"/>
                <a:ext cx="7" cy="199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9707" name="Rectangle 23"/>
            <p:cNvSpPr>
              <a:spLocks noChangeArrowheads="1"/>
            </p:cNvSpPr>
            <p:nvPr/>
          </p:nvSpPr>
          <p:spPr bwMode="auto">
            <a:xfrm>
              <a:off x="2598" y="10253"/>
              <a:ext cx="64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CC"/>
                  </a:solidFill>
                  <a:ea typeface="宋体" panose="02010600030101010101" pitchFamily="2" charset="-122"/>
                </a:rPr>
                <a:t>键稳定</a:t>
              </a:r>
              <a:endParaRPr lang="zh-CN" altLang="en-US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08" name="Rectangle 24"/>
            <p:cNvSpPr>
              <a:spLocks noChangeArrowheads="1"/>
            </p:cNvSpPr>
            <p:nvPr/>
          </p:nvSpPr>
          <p:spPr bwMode="auto">
            <a:xfrm>
              <a:off x="2523" y="9083"/>
              <a:ext cx="646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CC"/>
                  </a:solidFill>
                  <a:ea typeface="宋体" panose="02010600030101010101" pitchFamily="2" charset="-122"/>
                </a:rPr>
                <a:t>键按下</a:t>
              </a:r>
              <a:endParaRPr lang="zh-CN" altLang="en-US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6153" name="Line 25"/>
            <p:cNvSpPr>
              <a:spLocks noChangeShapeType="1"/>
            </p:cNvSpPr>
            <p:nvPr/>
          </p:nvSpPr>
          <p:spPr bwMode="auto">
            <a:xfrm>
              <a:off x="2486" y="10228"/>
              <a:ext cx="7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40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570" y="2420888"/>
            <a:ext cx="4300637" cy="322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60" y="5355590"/>
            <a:ext cx="720725" cy="72072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6324600" cy="5334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/>
              <a:t>键抖动的处理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473" y="1052736"/>
            <a:ext cx="8181975" cy="54927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软件消抖</a:t>
            </a:r>
            <a:endParaRPr lang="zh-CN" alt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21655" y="1828800"/>
            <a:ext cx="818279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CC"/>
                </a:solidFill>
                <a:latin typeface="Courier New" panose="02070309020205020404" pitchFamily="49" charset="0"/>
              </a:rPr>
              <a:t>退出行扫描之后，延时一段时间（</a:t>
            </a:r>
            <a:r>
              <a:rPr lang="en-US" altLang="zh-CN" b="0" dirty="0" err="1">
                <a:solidFill>
                  <a:srgbClr val="0000CC"/>
                </a:solidFill>
                <a:latin typeface="Courier New" panose="02070309020205020404" pitchFamily="49" charset="0"/>
              </a:rPr>
              <a:t>ms</a:t>
            </a:r>
            <a:r>
              <a:rPr lang="zh-CN" altLang="en-US" b="0" dirty="0">
                <a:solidFill>
                  <a:srgbClr val="0000CC"/>
                </a:solidFill>
                <a:latin typeface="Courier New" panose="02070309020205020404" pitchFamily="49" charset="0"/>
              </a:rPr>
              <a:t>级），等待“键抖动”结束再读取列值，延时时间根据实际情况而定。</a:t>
            </a:r>
            <a:endParaRPr lang="zh-CN" altLang="en-US" b="0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5536" y="1117600"/>
            <a:ext cx="415131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FF"/>
                </a:solidFill>
              </a:rPr>
              <a:t>硬件消</a:t>
            </a:r>
            <a:r>
              <a:rPr lang="zh-CN" altLang="en-US" b="0" dirty="0" smtClean="0">
                <a:solidFill>
                  <a:srgbClr val="0000FF"/>
                </a:solidFill>
              </a:rPr>
              <a:t>抖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55376" y="-169317"/>
            <a:ext cx="661193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键抖动的处理</a:t>
            </a:r>
            <a:endParaRPr lang="zh-CN" altLang="en-US" sz="2800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407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25191"/>
            <a:ext cx="3758441" cy="342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0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4864"/>
            <a:ext cx="36766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0" dirty="0" smtClean="0">
                <a:solidFill>
                  <a:srgbClr val="0000CC"/>
                </a:solidFill>
              </a:rPr>
              <a:t>10.3  </a:t>
            </a:r>
            <a:r>
              <a:rPr lang="zh-CN" altLang="en-US" sz="4800" b="0" dirty="0" smtClean="0">
                <a:solidFill>
                  <a:srgbClr val="0000CC"/>
                </a:solidFill>
              </a:rPr>
              <a:t>键盘及其接口</a:t>
            </a:r>
            <a:endParaRPr lang="zh-CN" altLang="en-US" sz="4800" b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600" b="0" dirty="0" smtClean="0">
                <a:solidFill>
                  <a:srgbClr val="0000CC"/>
                </a:solidFill>
              </a:rPr>
              <a:t>10.4  LED</a:t>
            </a:r>
            <a:r>
              <a:rPr lang="zh-CN" altLang="en-US" sz="4600" b="0" dirty="0" smtClean="0">
                <a:solidFill>
                  <a:srgbClr val="0000CC"/>
                </a:solidFill>
              </a:rPr>
              <a:t>数码管及其接口</a:t>
            </a:r>
            <a:endParaRPr lang="zh-CN" altLang="en-US" sz="4600" b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LED</a:t>
            </a:r>
            <a:r>
              <a:rPr lang="zh-CN" altLang="en-US" dirty="0" smtClean="0">
                <a:solidFill>
                  <a:srgbClr val="0000CC"/>
                </a:solidFill>
              </a:rPr>
              <a:t>显示接口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7242175" cy="3044825"/>
          </a:xfrm>
        </p:spPr>
        <p:txBody>
          <a:bodyPr/>
          <a:lstStyle/>
          <a:p>
            <a:pPr marL="365125" indent="-365125" eaLnBrk="1" hangingPunct="1">
              <a:lnSpc>
                <a:spcPct val="90000"/>
              </a:lnSpc>
            </a:pPr>
            <a:r>
              <a:rPr lang="zh-CN" altLang="en-US" dirty="0" smtClean="0"/>
              <a:t>发光二极管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是最简单的显示设备</a:t>
            </a:r>
            <a:endParaRPr lang="zh-CN" altLang="en-US" dirty="0" smtClean="0"/>
          </a:p>
          <a:p>
            <a:pPr marL="365125" indent="-365125" eaLnBrk="1" hangingPunct="1">
              <a:lnSpc>
                <a:spcPct val="90000"/>
              </a:lnSpc>
            </a:pPr>
            <a:r>
              <a:rPr lang="zh-CN" altLang="en-US" dirty="0" smtClean="0"/>
              <a:t>由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</a:t>
            </a:r>
            <a:r>
              <a:rPr lang="en-US" altLang="zh-CN" dirty="0" smtClean="0"/>
              <a:t>LED</a:t>
            </a:r>
            <a:r>
              <a:rPr lang="zh-CN" altLang="en-US" dirty="0" smtClean="0"/>
              <a:t>就可以组成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数码管</a:t>
            </a:r>
            <a:endParaRPr lang="zh-CN" altLang="en-US" dirty="0" smtClean="0"/>
          </a:p>
          <a:p>
            <a:pPr marL="365125" indent="-365125" eaLnBrk="1" hangingPunct="1">
              <a:lnSpc>
                <a:spcPct val="90000"/>
              </a:lnSpc>
            </a:pPr>
            <a:r>
              <a:rPr lang="en-US" altLang="zh-CN" dirty="0" smtClean="0"/>
              <a:t>LED</a:t>
            </a:r>
            <a:r>
              <a:rPr lang="zh-CN" altLang="en-US" dirty="0" smtClean="0"/>
              <a:t>数码管广泛用于单板微型机、微型机控制系统及数字化仪器中</a:t>
            </a:r>
            <a:endParaRPr lang="zh-CN" altLang="en-US" dirty="0" smtClean="0"/>
          </a:p>
        </p:txBody>
      </p:sp>
      <p:pic>
        <p:nvPicPr>
          <p:cNvPr id="33796" name="Picture 6" descr="LED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7588" y="5390998"/>
            <a:ext cx="791319" cy="84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 descr="3"/>
          <p:cNvPicPr>
            <a:picLocks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5390998"/>
            <a:ext cx="792000" cy="87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804146"/>
            <a:ext cx="2263130" cy="136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65612"/>
            <a:ext cx="43815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LED</a:t>
            </a:r>
            <a:r>
              <a:rPr lang="zh-CN" altLang="en-US" dirty="0" smtClean="0">
                <a:solidFill>
                  <a:srgbClr val="0000CC"/>
                </a:solidFill>
              </a:rPr>
              <a:t>数码管的工作原理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539551" y="1054009"/>
            <a:ext cx="7848873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组成：</a:t>
            </a:r>
            <a:endParaRPr kumimoji="1" lang="zh-CN" altLang="en-US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主要部分由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7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段发光管组成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 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按顺时针排列分别称为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，有的产品还附带有一个小数点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</a:t>
            </a:r>
            <a:endParaRPr kumimoji="1" lang="zh-CN" altLang="en-US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通过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7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个发光段的不同组合</a:t>
            </a:r>
            <a:endParaRPr kumimoji="1" lang="zh-CN" altLang="en-US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主要显示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0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～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9</a:t>
            </a:r>
            <a:endParaRPr kumimoji="1" lang="en-US" altLang="zh-CN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也可显示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～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16</a:t>
            </a: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进制数）</a:t>
            </a:r>
            <a:endParaRPr kumimoji="1" lang="zh-CN" altLang="en-US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zh-CN" altLang="en-US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还可显示个别特殊字符：－、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endParaRPr kumimoji="1" lang="en-US" altLang="zh-CN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709058" name="Picture 2" descr="c:\users\george\appdata\roaming\360se6\User Data\temp\u=3275610437,3108635723&amp;fm=21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52089"/>
            <a:ext cx="3662560" cy="18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9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04" y="3645024"/>
            <a:ext cx="1723020" cy="256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0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52089"/>
            <a:ext cx="1109538" cy="181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1. LED</a:t>
            </a:r>
            <a:r>
              <a:rPr lang="zh-CN" altLang="en-US" dirty="0" smtClean="0">
                <a:solidFill>
                  <a:srgbClr val="0000CC"/>
                </a:solidFill>
              </a:rPr>
              <a:t>数码管的结构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32520"/>
            <a:ext cx="8313738" cy="1676400"/>
          </a:xfrm>
        </p:spPr>
        <p:txBody>
          <a:bodyPr/>
          <a:lstStyle/>
          <a:p>
            <a:pPr marL="361950" lvl="1" indent="-361950" eaLnBrk="1" hangingPunct="1">
              <a:lnSpc>
                <a:spcPct val="90000"/>
              </a:lnSpc>
            </a:pPr>
            <a:r>
              <a:rPr lang="en-US" altLang="zh-CN" dirty="0" smtClean="0"/>
              <a:t>LED</a:t>
            </a:r>
            <a:r>
              <a:rPr lang="zh-CN" altLang="en-US" dirty="0" smtClean="0"/>
              <a:t>结构</a:t>
            </a:r>
            <a:endParaRPr lang="zh-CN" altLang="en-US" dirty="0" smtClean="0"/>
          </a:p>
          <a:p>
            <a:pPr marL="361950" lvl="2" indent="0" eaLnBrk="1" hangingPunct="1">
              <a:lnSpc>
                <a:spcPct val="90000"/>
              </a:lnSpc>
              <a:buClr>
                <a:srgbClr val="CCCC00"/>
              </a:buClr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共阳极</a:t>
            </a:r>
            <a:r>
              <a:rPr lang="zh-CN" altLang="en-US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cs typeface="Arial" panose="020B0604020202020204" pitchFamily="34" charset="0"/>
              </a:rPr>
              <a:t>～</a:t>
            </a:r>
            <a:r>
              <a:rPr lang="en-US" altLang="zh-CN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h</a:t>
            </a:r>
            <a:r>
              <a:rPr lang="zh-CN" altLang="en-US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各引脚中接低电平的</a:t>
            </a:r>
            <a:r>
              <a:rPr lang="en-US" altLang="zh-CN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led</a:t>
            </a:r>
            <a:r>
              <a:rPr lang="zh-CN" altLang="en-US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发光；</a:t>
            </a:r>
            <a:endParaRPr lang="zh-CN" altLang="en-US" sz="2400" dirty="0" smtClean="0">
              <a:solidFill>
                <a:srgbClr val="0000CC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2" indent="-695325" eaLnBrk="1" hangingPunct="1">
              <a:lnSpc>
                <a:spcPct val="90000"/>
              </a:lnSpc>
              <a:buClr>
                <a:srgbClr val="CCCC00"/>
              </a:buClr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共阴极</a:t>
            </a:r>
            <a:r>
              <a:rPr lang="zh-CN" altLang="en-US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h</a:t>
            </a: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各引脚中</a:t>
            </a:r>
            <a:r>
              <a:rPr lang="zh-CN" altLang="en-US" sz="2400" dirty="0" smtClean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接高电平</a:t>
            </a: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led</a:t>
            </a:r>
            <a:r>
              <a:rPr lang="zh-CN" altLang="en-US" sz="2400" dirty="0">
                <a:solidFill>
                  <a:srgbClr val="0000CC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发光；</a:t>
            </a:r>
            <a:endParaRPr lang="zh-CN" altLang="en-US" sz="2400" dirty="0" smtClean="0">
              <a:solidFill>
                <a:srgbClr val="0000CC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417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01118"/>
            <a:ext cx="18097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275856" y="2953519"/>
            <a:ext cx="5143500" cy="3181350"/>
            <a:chOff x="3628356" y="3001118"/>
            <a:chExt cx="5143500" cy="3181350"/>
          </a:xfrm>
        </p:grpSpPr>
        <p:pic>
          <p:nvPicPr>
            <p:cNvPr id="14417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356" y="3001118"/>
              <a:ext cx="5143500" cy="292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417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5925293"/>
              <a:ext cx="28098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2.  </a:t>
            </a:r>
            <a:r>
              <a:rPr lang="zh-CN" altLang="en-US" dirty="0" smtClean="0">
                <a:solidFill>
                  <a:srgbClr val="0000CC"/>
                </a:solidFill>
              </a:rPr>
              <a:t>单个</a:t>
            </a:r>
            <a:r>
              <a:rPr lang="en-US" altLang="zh-CN" dirty="0" smtClean="0">
                <a:solidFill>
                  <a:srgbClr val="0000CC"/>
                </a:solidFill>
              </a:rPr>
              <a:t>LED</a:t>
            </a:r>
            <a:r>
              <a:rPr lang="zh-CN" altLang="en-US" dirty="0" smtClean="0">
                <a:solidFill>
                  <a:srgbClr val="0000CC"/>
                </a:solidFill>
              </a:rPr>
              <a:t>数码管的显示</a:t>
            </a:r>
            <a:r>
              <a:rPr lang="en-US" altLang="zh-CN" dirty="0" smtClean="0">
                <a:solidFill>
                  <a:srgbClr val="0000CC"/>
                </a:solidFill>
              </a:rPr>
              <a:t>(1)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65163" y="4800600"/>
            <a:ext cx="7794625" cy="127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实际使用时，</a:t>
            </a:r>
            <a:r>
              <a:rPr lang="en-US" altLang="zh-CN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通过并行接口往</a:t>
            </a:r>
            <a:r>
              <a:rPr lang="en-US" altLang="zh-CN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zh-CN" altLang="en-US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传送</a:t>
            </a:r>
            <a:r>
              <a:rPr lang="en-US" altLang="zh-CN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位代码。采用共阴极</a:t>
            </a:r>
            <a:r>
              <a:rPr lang="en-US" altLang="zh-CN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zh-CN" altLang="en-US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的一段发光时，需要</a:t>
            </a:r>
            <a:r>
              <a:rPr lang="en-US" altLang="zh-CN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10mA</a:t>
            </a:r>
            <a:r>
              <a:rPr lang="zh-CN" altLang="en-US" sz="2400" b="0" dirty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  <a:cs typeface="Arial" panose="020B0604020202020204" pitchFamily="34" charset="0"/>
              </a:rPr>
              <a:t>～</a:t>
            </a:r>
            <a:r>
              <a:rPr lang="en-US" altLang="zh-CN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20mA</a:t>
            </a:r>
            <a:r>
              <a:rPr lang="zh-CN" altLang="en-US" sz="24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的电流，所以要加驱动电路，提供驱动电流。</a:t>
            </a:r>
            <a:endParaRPr lang="zh-CN" altLang="en-US" sz="2400" b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2329" y="908720"/>
            <a:ext cx="5703887" cy="3890294"/>
            <a:chOff x="1782763" y="908720"/>
            <a:chExt cx="5703887" cy="3890294"/>
          </a:xfrm>
        </p:grpSpPr>
        <p:sp>
          <p:nvSpPr>
            <p:cNvPr id="36869" name="Rectangle 8"/>
            <p:cNvSpPr>
              <a:spLocks noChangeArrowheads="1"/>
            </p:cNvSpPr>
            <p:nvPr/>
          </p:nvSpPr>
          <p:spPr bwMode="auto">
            <a:xfrm>
              <a:off x="1782763" y="4341814"/>
              <a:ext cx="13874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CC"/>
                  </a:solidFill>
                  <a:ea typeface="宋体" panose="02010600030101010101" pitchFamily="2" charset="-122"/>
                </a:rPr>
                <a:t>8255A</a:t>
              </a:r>
              <a:endParaRPr lang="en-US" altLang="zh-CN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70" name="Rectangle 9"/>
            <p:cNvSpPr>
              <a:spLocks noChangeArrowheads="1"/>
            </p:cNvSpPr>
            <p:nvPr/>
          </p:nvSpPr>
          <p:spPr bwMode="auto">
            <a:xfrm>
              <a:off x="1782763" y="1054101"/>
              <a:ext cx="1217612" cy="3209925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algn="r" eaLnBrk="0" hangingPunct="0"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CC"/>
                  </a:solidFill>
                  <a:ea typeface="宋体" panose="02010600030101010101" pitchFamily="2" charset="-122"/>
                </a:rPr>
                <a:t>PA</a:t>
              </a:r>
              <a:r>
                <a:rPr lang="en-US" altLang="zh-CN" sz="2000" dirty="0">
                  <a:solidFill>
                    <a:srgbClr val="0000CC"/>
                  </a:solidFill>
                  <a:ea typeface="宋体" panose="02010600030101010101" pitchFamily="2" charset="-122"/>
                </a:rPr>
                <a:t>0</a:t>
              </a:r>
              <a:endPara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algn="r" eaLnBrk="0" hangingPunct="0"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CC"/>
                  </a:solidFill>
                  <a:ea typeface="宋体" panose="02010600030101010101" pitchFamily="2" charset="-122"/>
                </a:rPr>
                <a:t>PA</a:t>
              </a:r>
              <a:r>
                <a:rPr lang="en-US" altLang="zh-CN" sz="2000" dirty="0">
                  <a:solidFill>
                    <a:srgbClr val="0000CC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algn="r" eaLnBrk="0" hangingPunct="0"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CC"/>
                  </a:solidFill>
                  <a:ea typeface="宋体" panose="02010600030101010101" pitchFamily="2" charset="-122"/>
                </a:rPr>
                <a:t>PA</a:t>
              </a:r>
              <a:r>
                <a:rPr lang="en-US" altLang="zh-CN" sz="2000" dirty="0">
                  <a:solidFill>
                    <a:srgbClr val="0000CC"/>
                  </a:solidFill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algn="r" eaLnBrk="0" hangingPunct="0"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CC"/>
                  </a:solidFill>
                  <a:ea typeface="宋体" panose="02010600030101010101" pitchFamily="2" charset="-122"/>
                </a:rPr>
                <a:t>PA</a:t>
              </a:r>
              <a:r>
                <a:rPr lang="en-US" altLang="zh-CN" sz="2000" dirty="0">
                  <a:solidFill>
                    <a:srgbClr val="00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algn="r" eaLnBrk="0" hangingPunct="0"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CC"/>
                  </a:solidFill>
                  <a:ea typeface="宋体" panose="02010600030101010101" pitchFamily="2" charset="-122"/>
                </a:rPr>
                <a:t>PA</a:t>
              </a:r>
              <a:r>
                <a:rPr lang="en-US" altLang="zh-CN" sz="2000" dirty="0">
                  <a:solidFill>
                    <a:srgbClr val="0000CC"/>
                  </a:solidFill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algn="r" eaLnBrk="0" hangingPunct="0"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CC"/>
                  </a:solidFill>
                  <a:ea typeface="宋体" panose="02010600030101010101" pitchFamily="2" charset="-122"/>
                </a:rPr>
                <a:t>PA</a:t>
              </a:r>
              <a:r>
                <a:rPr lang="en-US" altLang="zh-CN" sz="2000" dirty="0">
                  <a:solidFill>
                    <a:srgbClr val="0000CC"/>
                  </a:solidFill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algn="r" eaLnBrk="0" hangingPunct="0"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CC"/>
                  </a:solidFill>
                  <a:ea typeface="宋体" panose="02010600030101010101" pitchFamily="2" charset="-122"/>
                </a:rPr>
                <a:t>PA</a:t>
              </a:r>
              <a:r>
                <a:rPr lang="en-US" altLang="zh-CN" sz="2000" dirty="0">
                  <a:solidFill>
                    <a:srgbClr val="0000CC"/>
                  </a:solidFill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algn="r" eaLnBrk="0" hangingPunct="0"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0000CC"/>
                  </a:solidFill>
                  <a:ea typeface="宋体" panose="02010600030101010101" pitchFamily="2" charset="-122"/>
                </a:rPr>
                <a:t>PA</a:t>
              </a:r>
              <a:r>
                <a:rPr lang="en-US" altLang="zh-CN" sz="2000" dirty="0">
                  <a:solidFill>
                    <a:srgbClr val="0000CC"/>
                  </a:solidFill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71" name="Rectangle 10"/>
            <p:cNvSpPr>
              <a:spLocks noChangeArrowheads="1"/>
            </p:cNvSpPr>
            <p:nvPr/>
          </p:nvSpPr>
          <p:spPr bwMode="auto">
            <a:xfrm>
              <a:off x="3683000" y="1027114"/>
              <a:ext cx="960437" cy="3208338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eaLnBrk="0" hangingPunct="0"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0000CC"/>
                  </a:solidFill>
                  <a:ea typeface="宋体" panose="02010600030101010101" pitchFamily="2" charset="-122"/>
                </a:rPr>
                <a:t>驱</a:t>
              </a:r>
              <a:endParaRPr lang="zh-CN" altLang="en-US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0000CC"/>
                  </a:solidFill>
                  <a:ea typeface="宋体" panose="02010600030101010101" pitchFamily="2" charset="-122"/>
                </a:rPr>
                <a:t>动</a:t>
              </a:r>
              <a:endParaRPr lang="zh-CN" altLang="en-US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0000CC"/>
                  </a:solidFill>
                  <a:ea typeface="宋体" panose="02010600030101010101" pitchFamily="2" charset="-122"/>
                </a:rPr>
                <a:t>电</a:t>
              </a:r>
              <a:endParaRPr lang="zh-CN" altLang="en-US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0000CC"/>
                  </a:solidFill>
                  <a:ea typeface="宋体" panose="02010600030101010101" pitchFamily="2" charset="-122"/>
                </a:rPr>
                <a:t>路</a:t>
              </a:r>
              <a:endParaRPr lang="zh-CN" altLang="en-US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5326063" y="1009651"/>
              <a:ext cx="1509712" cy="3243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6164263" y="1101726"/>
              <a:ext cx="1587" cy="3651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875" name="Group 14"/>
            <p:cNvGrpSpPr/>
            <p:nvPr/>
          </p:nvGrpSpPr>
          <p:grpSpPr bwMode="auto">
            <a:xfrm>
              <a:off x="5735638" y="1112839"/>
              <a:ext cx="422275" cy="330200"/>
              <a:chOff x="0" y="0"/>
              <a:chExt cx="20000" cy="20000"/>
            </a:xfrm>
          </p:grpSpPr>
          <p:sp>
            <p:nvSpPr>
              <p:cNvPr id="9231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32" name="Line 16"/>
              <p:cNvSpPr>
                <a:spLocks noChangeShapeType="1"/>
              </p:cNvSpPr>
              <p:nvPr/>
            </p:nvSpPr>
            <p:spPr bwMode="auto">
              <a:xfrm flipV="1">
                <a:off x="0" y="9712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0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6164263" y="1487489"/>
              <a:ext cx="1587" cy="3651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877" name="Group 19"/>
            <p:cNvGrpSpPr/>
            <p:nvPr/>
          </p:nvGrpSpPr>
          <p:grpSpPr bwMode="auto">
            <a:xfrm>
              <a:off x="5735638" y="1498601"/>
              <a:ext cx="422275" cy="330200"/>
              <a:chOff x="0" y="0"/>
              <a:chExt cx="20000" cy="20000"/>
            </a:xfrm>
          </p:grpSpPr>
          <p:sp>
            <p:nvSpPr>
              <p:cNvPr id="9236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37" name="Line 21"/>
              <p:cNvSpPr>
                <a:spLocks noChangeShapeType="1"/>
              </p:cNvSpPr>
              <p:nvPr/>
            </p:nvSpPr>
            <p:spPr bwMode="auto">
              <a:xfrm flipV="1">
                <a:off x="0" y="9615"/>
                <a:ext cx="20000" cy="10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38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0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6164263" y="1873251"/>
              <a:ext cx="1587" cy="3651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879" name="Group 24"/>
            <p:cNvGrpSpPr/>
            <p:nvPr/>
          </p:nvGrpSpPr>
          <p:grpSpPr bwMode="auto">
            <a:xfrm>
              <a:off x="5735638" y="1884364"/>
              <a:ext cx="422275" cy="330200"/>
              <a:chOff x="0" y="0"/>
              <a:chExt cx="20000" cy="19999"/>
            </a:xfrm>
          </p:grpSpPr>
          <p:sp>
            <p:nvSpPr>
              <p:cNvPr id="9241" name="Line 2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 flipV="1">
                <a:off x="0" y="9711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0" cy="1999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6164263" y="2257426"/>
              <a:ext cx="1587" cy="3651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881" name="Group 29"/>
            <p:cNvGrpSpPr/>
            <p:nvPr/>
          </p:nvGrpSpPr>
          <p:grpSpPr bwMode="auto">
            <a:xfrm>
              <a:off x="5735638" y="2268539"/>
              <a:ext cx="422275" cy="330200"/>
              <a:chOff x="0" y="0"/>
              <a:chExt cx="20000" cy="19999"/>
            </a:xfrm>
          </p:grpSpPr>
          <p:sp>
            <p:nvSpPr>
              <p:cNvPr id="9246" name="Line 3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47" name="Line 31"/>
              <p:cNvSpPr>
                <a:spLocks noChangeShapeType="1"/>
              </p:cNvSpPr>
              <p:nvPr/>
            </p:nvSpPr>
            <p:spPr bwMode="auto">
              <a:xfrm flipV="1">
                <a:off x="0" y="9711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48" name="Line 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0" cy="1999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>
              <a:off x="6164263" y="2643189"/>
              <a:ext cx="1587" cy="3651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883" name="Group 34"/>
            <p:cNvGrpSpPr/>
            <p:nvPr/>
          </p:nvGrpSpPr>
          <p:grpSpPr bwMode="auto">
            <a:xfrm>
              <a:off x="5735638" y="2654301"/>
              <a:ext cx="422275" cy="330200"/>
              <a:chOff x="0" y="0"/>
              <a:chExt cx="20000" cy="20000"/>
            </a:xfrm>
          </p:grpSpPr>
          <p:sp>
            <p:nvSpPr>
              <p:cNvPr id="9251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52" name="Line 36"/>
              <p:cNvSpPr>
                <a:spLocks noChangeShapeType="1"/>
              </p:cNvSpPr>
              <p:nvPr/>
            </p:nvSpPr>
            <p:spPr bwMode="auto">
              <a:xfrm flipV="1">
                <a:off x="0" y="9615"/>
                <a:ext cx="20000" cy="10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53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0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>
              <a:off x="6164263" y="3028951"/>
              <a:ext cx="1587" cy="3651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885" name="Group 39"/>
            <p:cNvGrpSpPr/>
            <p:nvPr/>
          </p:nvGrpSpPr>
          <p:grpSpPr bwMode="auto">
            <a:xfrm>
              <a:off x="5735638" y="3040064"/>
              <a:ext cx="422275" cy="330200"/>
              <a:chOff x="0" y="0"/>
              <a:chExt cx="20000" cy="19999"/>
            </a:xfrm>
          </p:grpSpPr>
          <p:sp>
            <p:nvSpPr>
              <p:cNvPr id="9256" name="Line 4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57" name="Line 41"/>
              <p:cNvSpPr>
                <a:spLocks noChangeShapeType="1"/>
              </p:cNvSpPr>
              <p:nvPr/>
            </p:nvSpPr>
            <p:spPr bwMode="auto">
              <a:xfrm flipV="1">
                <a:off x="0" y="9711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58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0" cy="1999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6164263" y="3414714"/>
              <a:ext cx="1587" cy="36353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887" name="Group 44"/>
            <p:cNvGrpSpPr/>
            <p:nvPr/>
          </p:nvGrpSpPr>
          <p:grpSpPr bwMode="auto">
            <a:xfrm>
              <a:off x="5735638" y="3424239"/>
              <a:ext cx="422275" cy="330200"/>
              <a:chOff x="0" y="0"/>
              <a:chExt cx="20000" cy="20000"/>
            </a:xfrm>
          </p:grpSpPr>
          <p:sp>
            <p:nvSpPr>
              <p:cNvPr id="9261" name="Line 4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62" name="Line 46"/>
              <p:cNvSpPr>
                <a:spLocks noChangeShapeType="1"/>
              </p:cNvSpPr>
              <p:nvPr/>
            </p:nvSpPr>
            <p:spPr bwMode="auto">
              <a:xfrm flipV="1">
                <a:off x="0" y="9712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63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0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888" name="Group 48"/>
            <p:cNvGrpSpPr/>
            <p:nvPr/>
          </p:nvGrpSpPr>
          <p:grpSpPr bwMode="auto">
            <a:xfrm>
              <a:off x="4649788" y="1284289"/>
              <a:ext cx="1089025" cy="2703513"/>
              <a:chOff x="0" y="-47"/>
              <a:chExt cx="19628" cy="20186"/>
            </a:xfrm>
          </p:grpSpPr>
          <p:sp>
            <p:nvSpPr>
              <p:cNvPr id="9265" name="Line 49"/>
              <p:cNvSpPr>
                <a:spLocks noChangeShapeType="1"/>
              </p:cNvSpPr>
              <p:nvPr/>
            </p:nvSpPr>
            <p:spPr bwMode="auto">
              <a:xfrm>
                <a:off x="0" y="-47"/>
                <a:ext cx="19571" cy="5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66" name="Line 50"/>
              <p:cNvSpPr>
                <a:spLocks noChangeShapeType="1"/>
              </p:cNvSpPr>
              <p:nvPr/>
            </p:nvSpPr>
            <p:spPr bwMode="auto">
              <a:xfrm flipV="1">
                <a:off x="0" y="2809"/>
                <a:ext cx="19628" cy="7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67" name="Line 51"/>
              <p:cNvSpPr>
                <a:spLocks noChangeShapeType="1"/>
              </p:cNvSpPr>
              <p:nvPr/>
            </p:nvSpPr>
            <p:spPr bwMode="auto">
              <a:xfrm>
                <a:off x="0" y="5749"/>
                <a:ext cx="19571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68" name="Line 52"/>
              <p:cNvSpPr>
                <a:spLocks noChangeShapeType="1"/>
              </p:cNvSpPr>
              <p:nvPr/>
            </p:nvSpPr>
            <p:spPr bwMode="auto">
              <a:xfrm>
                <a:off x="0" y="8629"/>
                <a:ext cx="19628" cy="1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69" name="Line 53"/>
              <p:cNvSpPr>
                <a:spLocks noChangeShapeType="1"/>
              </p:cNvSpPr>
              <p:nvPr/>
            </p:nvSpPr>
            <p:spPr bwMode="auto">
              <a:xfrm>
                <a:off x="0" y="11510"/>
                <a:ext cx="19571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70" name="Line 54"/>
              <p:cNvSpPr>
                <a:spLocks noChangeShapeType="1"/>
              </p:cNvSpPr>
              <p:nvPr/>
            </p:nvSpPr>
            <p:spPr bwMode="auto">
              <a:xfrm>
                <a:off x="0" y="14390"/>
                <a:ext cx="19571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71" name="Line 55"/>
              <p:cNvSpPr>
                <a:spLocks noChangeShapeType="1"/>
              </p:cNvSpPr>
              <p:nvPr/>
            </p:nvSpPr>
            <p:spPr bwMode="auto">
              <a:xfrm flipV="1">
                <a:off x="0" y="17246"/>
                <a:ext cx="19571" cy="13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72" name="Line 56"/>
              <p:cNvSpPr>
                <a:spLocks noChangeShapeType="1"/>
              </p:cNvSpPr>
              <p:nvPr/>
            </p:nvSpPr>
            <p:spPr bwMode="auto">
              <a:xfrm>
                <a:off x="0" y="20139"/>
                <a:ext cx="1962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73" name="Line 57"/>
            <p:cNvSpPr>
              <a:spLocks noChangeShapeType="1"/>
            </p:cNvSpPr>
            <p:nvPr/>
          </p:nvSpPr>
          <p:spPr bwMode="auto">
            <a:xfrm>
              <a:off x="6164263" y="3798889"/>
              <a:ext cx="1587" cy="3651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890" name="Group 58"/>
            <p:cNvGrpSpPr/>
            <p:nvPr/>
          </p:nvGrpSpPr>
          <p:grpSpPr bwMode="auto">
            <a:xfrm>
              <a:off x="5735638" y="3810001"/>
              <a:ext cx="422275" cy="330200"/>
              <a:chOff x="0" y="0"/>
              <a:chExt cx="20000" cy="20000"/>
            </a:xfrm>
          </p:grpSpPr>
          <p:sp>
            <p:nvSpPr>
              <p:cNvPr id="9275" name="Line 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19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76" name="Line 60"/>
              <p:cNvSpPr>
                <a:spLocks noChangeShapeType="1"/>
              </p:cNvSpPr>
              <p:nvPr/>
            </p:nvSpPr>
            <p:spPr bwMode="auto">
              <a:xfrm flipV="1">
                <a:off x="0" y="9615"/>
                <a:ext cx="20000" cy="10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77" name="Line 6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0" cy="2000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79" name="Line 63"/>
            <p:cNvSpPr>
              <a:spLocks noChangeShapeType="1"/>
            </p:cNvSpPr>
            <p:nvPr/>
          </p:nvSpPr>
          <p:spPr bwMode="auto">
            <a:xfrm>
              <a:off x="6170613" y="1289051"/>
              <a:ext cx="37306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0" name="Line 64"/>
            <p:cNvSpPr>
              <a:spLocks noChangeShapeType="1"/>
            </p:cNvSpPr>
            <p:nvPr/>
          </p:nvSpPr>
          <p:spPr bwMode="auto">
            <a:xfrm>
              <a:off x="6170613" y="1674777"/>
              <a:ext cx="427037" cy="153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1" name="Line 65"/>
            <p:cNvSpPr>
              <a:spLocks noChangeShapeType="1"/>
            </p:cNvSpPr>
            <p:nvPr/>
          </p:nvSpPr>
          <p:spPr bwMode="auto">
            <a:xfrm>
              <a:off x="6170613" y="2058973"/>
              <a:ext cx="427037" cy="153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2" name="Line 66"/>
            <p:cNvSpPr>
              <a:spLocks noChangeShapeType="1"/>
            </p:cNvSpPr>
            <p:nvPr/>
          </p:nvSpPr>
          <p:spPr bwMode="auto">
            <a:xfrm>
              <a:off x="6170613" y="2444700"/>
              <a:ext cx="427037" cy="153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3" name="Line 67"/>
            <p:cNvSpPr>
              <a:spLocks noChangeShapeType="1"/>
            </p:cNvSpPr>
            <p:nvPr/>
          </p:nvSpPr>
          <p:spPr bwMode="auto">
            <a:xfrm>
              <a:off x="6170613" y="2830426"/>
              <a:ext cx="427037" cy="153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4" name="Line 68"/>
            <p:cNvSpPr>
              <a:spLocks noChangeShapeType="1"/>
            </p:cNvSpPr>
            <p:nvPr/>
          </p:nvSpPr>
          <p:spPr bwMode="auto">
            <a:xfrm>
              <a:off x="6170613" y="3216292"/>
              <a:ext cx="427037" cy="153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5" name="Line 69"/>
            <p:cNvSpPr>
              <a:spLocks noChangeShapeType="1"/>
            </p:cNvSpPr>
            <p:nvPr/>
          </p:nvSpPr>
          <p:spPr bwMode="auto">
            <a:xfrm>
              <a:off x="6170613" y="3600349"/>
              <a:ext cx="427037" cy="153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6" name="Line 70"/>
            <p:cNvSpPr>
              <a:spLocks noChangeShapeType="1"/>
            </p:cNvSpPr>
            <p:nvPr/>
          </p:nvSpPr>
          <p:spPr bwMode="auto">
            <a:xfrm>
              <a:off x="6170613" y="3986214"/>
              <a:ext cx="37306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8" name="Oval 72"/>
            <p:cNvSpPr>
              <a:spLocks noChangeArrowheads="1"/>
            </p:cNvSpPr>
            <p:nvPr/>
          </p:nvSpPr>
          <p:spPr bwMode="auto">
            <a:xfrm>
              <a:off x="6497638" y="2398817"/>
              <a:ext cx="96839" cy="82543"/>
            </a:xfrm>
            <a:prstGeom prst="ellipse">
              <a:avLst/>
            </a:prstGeom>
            <a:solidFill>
              <a:srgbClr val="0000CC"/>
            </a:solidFill>
            <a:ln w="28575">
              <a:solidFill>
                <a:srgbClr val="0000CC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9" name="Line 73"/>
            <p:cNvSpPr>
              <a:spLocks noChangeShapeType="1"/>
            </p:cNvSpPr>
            <p:nvPr/>
          </p:nvSpPr>
          <p:spPr bwMode="auto">
            <a:xfrm>
              <a:off x="6543671" y="1284289"/>
              <a:ext cx="1589" cy="2692400"/>
            </a:xfrm>
            <a:prstGeom prst="line">
              <a:avLst/>
            </a:prstGeom>
            <a:solidFill>
              <a:srgbClr val="0000CC"/>
            </a:solidFill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90" name="Oval 74"/>
            <p:cNvSpPr>
              <a:spLocks noChangeArrowheads="1"/>
            </p:cNvSpPr>
            <p:nvPr/>
          </p:nvSpPr>
          <p:spPr bwMode="auto">
            <a:xfrm>
              <a:off x="6507163" y="1627252"/>
              <a:ext cx="96839" cy="82543"/>
            </a:xfrm>
            <a:prstGeom prst="ellipse">
              <a:avLst/>
            </a:prstGeom>
            <a:solidFill>
              <a:srgbClr val="0000CC"/>
            </a:solidFill>
            <a:ln w="28575">
              <a:solidFill>
                <a:srgbClr val="0000CC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91" name="Oval 75"/>
            <p:cNvSpPr>
              <a:spLocks noChangeArrowheads="1"/>
            </p:cNvSpPr>
            <p:nvPr/>
          </p:nvSpPr>
          <p:spPr bwMode="auto">
            <a:xfrm>
              <a:off x="6507163" y="2013035"/>
              <a:ext cx="96839" cy="82543"/>
            </a:xfrm>
            <a:prstGeom prst="ellipse">
              <a:avLst/>
            </a:prstGeom>
            <a:solidFill>
              <a:srgbClr val="0000CC"/>
            </a:solidFill>
            <a:ln w="28575">
              <a:solidFill>
                <a:srgbClr val="0000CC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92" name="Oval 76"/>
            <p:cNvSpPr>
              <a:spLocks noChangeArrowheads="1"/>
            </p:cNvSpPr>
            <p:nvPr/>
          </p:nvSpPr>
          <p:spPr bwMode="auto">
            <a:xfrm>
              <a:off x="6510336" y="2784600"/>
              <a:ext cx="96839" cy="82543"/>
            </a:xfrm>
            <a:prstGeom prst="ellipse">
              <a:avLst/>
            </a:prstGeom>
            <a:solidFill>
              <a:srgbClr val="0000CC"/>
            </a:solidFill>
            <a:ln w="28575">
              <a:solidFill>
                <a:srgbClr val="0000CC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93" name="Oval 77"/>
            <p:cNvSpPr>
              <a:spLocks noChangeArrowheads="1"/>
            </p:cNvSpPr>
            <p:nvPr/>
          </p:nvSpPr>
          <p:spPr bwMode="auto">
            <a:xfrm>
              <a:off x="6500811" y="3178327"/>
              <a:ext cx="96839" cy="82543"/>
            </a:xfrm>
            <a:prstGeom prst="ellipse">
              <a:avLst/>
            </a:prstGeom>
            <a:solidFill>
              <a:srgbClr val="0000CC"/>
            </a:solidFill>
            <a:ln w="28575">
              <a:solidFill>
                <a:srgbClr val="0000CC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94" name="Oval 78"/>
            <p:cNvSpPr>
              <a:spLocks noChangeArrowheads="1"/>
            </p:cNvSpPr>
            <p:nvPr/>
          </p:nvSpPr>
          <p:spPr bwMode="auto">
            <a:xfrm>
              <a:off x="6500811" y="3554550"/>
              <a:ext cx="96839" cy="82543"/>
            </a:xfrm>
            <a:prstGeom prst="ellipse">
              <a:avLst/>
            </a:prstGeom>
            <a:solidFill>
              <a:srgbClr val="0000CC"/>
            </a:solidFill>
            <a:ln w="28575">
              <a:solidFill>
                <a:srgbClr val="0000CC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95" name="Oval 79"/>
            <p:cNvSpPr>
              <a:spLocks noChangeArrowheads="1"/>
            </p:cNvSpPr>
            <p:nvPr/>
          </p:nvSpPr>
          <p:spPr bwMode="auto">
            <a:xfrm>
              <a:off x="6500811" y="2590968"/>
              <a:ext cx="96839" cy="82543"/>
            </a:xfrm>
            <a:prstGeom prst="ellipse">
              <a:avLst/>
            </a:prstGeom>
            <a:solidFill>
              <a:srgbClr val="0000CC"/>
            </a:solidFill>
            <a:ln w="28575">
              <a:solidFill>
                <a:srgbClr val="0000CC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96" name="Line 80"/>
            <p:cNvSpPr>
              <a:spLocks noChangeShapeType="1"/>
            </p:cNvSpPr>
            <p:nvPr/>
          </p:nvSpPr>
          <p:spPr bwMode="auto">
            <a:xfrm flipH="1">
              <a:off x="6565900" y="2625726"/>
              <a:ext cx="792162" cy="0"/>
            </a:xfrm>
            <a:prstGeom prst="line">
              <a:avLst/>
            </a:prstGeom>
            <a:solidFill>
              <a:srgbClr val="0000CC"/>
            </a:solidFill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97" name="Line 81"/>
            <p:cNvSpPr>
              <a:spLocks noChangeShapeType="1"/>
            </p:cNvSpPr>
            <p:nvPr/>
          </p:nvSpPr>
          <p:spPr bwMode="auto">
            <a:xfrm>
              <a:off x="7226300" y="3067051"/>
              <a:ext cx="260350" cy="15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98" name="Line 82"/>
            <p:cNvSpPr>
              <a:spLocks noChangeShapeType="1"/>
            </p:cNvSpPr>
            <p:nvPr/>
          </p:nvSpPr>
          <p:spPr bwMode="auto">
            <a:xfrm flipV="1">
              <a:off x="7354888" y="2630489"/>
              <a:ext cx="0" cy="4365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896" name="Group 83"/>
            <p:cNvGrpSpPr/>
            <p:nvPr/>
          </p:nvGrpSpPr>
          <p:grpSpPr bwMode="auto">
            <a:xfrm>
              <a:off x="3006725" y="1290639"/>
              <a:ext cx="692150" cy="2698750"/>
              <a:chOff x="0" y="0"/>
              <a:chExt cx="20000" cy="20151"/>
            </a:xfrm>
          </p:grpSpPr>
          <p:sp>
            <p:nvSpPr>
              <p:cNvPr id="9300" name="Line 8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01" name="Line 85"/>
              <p:cNvSpPr>
                <a:spLocks noChangeShapeType="1"/>
              </p:cNvSpPr>
              <p:nvPr/>
            </p:nvSpPr>
            <p:spPr bwMode="auto">
              <a:xfrm>
                <a:off x="0" y="2880"/>
                <a:ext cx="20000" cy="1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02" name="Line 86"/>
              <p:cNvSpPr>
                <a:spLocks noChangeShapeType="1"/>
              </p:cNvSpPr>
              <p:nvPr/>
            </p:nvSpPr>
            <p:spPr bwMode="auto">
              <a:xfrm>
                <a:off x="0" y="5749"/>
                <a:ext cx="20000" cy="24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03" name="Line 87"/>
              <p:cNvSpPr>
                <a:spLocks noChangeShapeType="1"/>
              </p:cNvSpPr>
              <p:nvPr/>
            </p:nvSpPr>
            <p:spPr bwMode="auto">
              <a:xfrm>
                <a:off x="0" y="8629"/>
                <a:ext cx="20000" cy="1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04" name="Line 88"/>
              <p:cNvSpPr>
                <a:spLocks noChangeShapeType="1"/>
              </p:cNvSpPr>
              <p:nvPr/>
            </p:nvSpPr>
            <p:spPr bwMode="auto">
              <a:xfrm>
                <a:off x="0" y="11510"/>
                <a:ext cx="20000" cy="1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05" name="Line 89"/>
              <p:cNvSpPr>
                <a:spLocks noChangeShapeType="1"/>
              </p:cNvSpPr>
              <p:nvPr/>
            </p:nvSpPr>
            <p:spPr bwMode="auto">
              <a:xfrm>
                <a:off x="0" y="14390"/>
                <a:ext cx="20000" cy="1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06" name="Line 90"/>
              <p:cNvSpPr>
                <a:spLocks noChangeShapeType="1"/>
              </p:cNvSpPr>
              <p:nvPr/>
            </p:nvSpPr>
            <p:spPr bwMode="auto">
              <a:xfrm>
                <a:off x="0" y="17259"/>
                <a:ext cx="20000" cy="1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07" name="Line 91"/>
              <p:cNvSpPr>
                <a:spLocks noChangeShapeType="1"/>
              </p:cNvSpPr>
              <p:nvPr/>
            </p:nvSpPr>
            <p:spPr bwMode="auto">
              <a:xfrm>
                <a:off x="0" y="20139"/>
                <a:ext cx="20000" cy="1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004048" y="908720"/>
              <a:ext cx="28803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04048" y="1281109"/>
              <a:ext cx="28803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004048" y="1705841"/>
              <a:ext cx="28803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ea typeface="宋体" panose="02010600030101010101" pitchFamily="2" charset="-122"/>
                </a:rPr>
                <a:t>c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04048" y="2104224"/>
              <a:ext cx="28803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ea typeface="宋体" panose="02010600030101010101" pitchFamily="2" charset="-122"/>
                </a:rPr>
                <a:t>d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04048" y="2449465"/>
              <a:ext cx="28803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ea typeface="宋体" panose="02010600030101010101" pitchFamily="2" charset="-122"/>
                </a:rPr>
                <a:t>e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04048" y="2854685"/>
              <a:ext cx="28803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ea typeface="宋体" panose="02010600030101010101" pitchFamily="2" charset="-122"/>
                </a:rPr>
                <a:t>f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004048" y="3212976"/>
              <a:ext cx="28803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ea typeface="宋体" panose="02010600030101010101" pitchFamily="2" charset="-122"/>
                </a:rPr>
                <a:t>g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04048" y="3654438"/>
              <a:ext cx="28803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ea typeface="宋体" panose="02010600030101010101" pitchFamily="2" charset="-122"/>
                </a:rPr>
                <a:t>h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33068"/>
            <a:ext cx="18097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CC"/>
                </a:solidFill>
              </a:rPr>
              <a:t>软件译码法显示一位数字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37891" name="Text Box 2052"/>
          <p:cNvSpPr txBox="1">
            <a:spLocks noChangeArrowheads="1"/>
          </p:cNvSpPr>
          <p:nvPr/>
        </p:nvSpPr>
        <p:spPr bwMode="auto">
          <a:xfrm>
            <a:off x="436563" y="1042988"/>
            <a:ext cx="81407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400" b="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CN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400" b="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对应的显示代码组成一个表。</a:t>
            </a:r>
            <a:br>
              <a:rPr lang="zh-CN" altLang="en-US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例如：共</a:t>
            </a:r>
            <a:r>
              <a:rPr lang="zh-CN" altLang="en-US" sz="2400" b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阴极的</a:t>
            </a:r>
            <a:r>
              <a:rPr lang="zh-CN" altLang="en-US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编码表</a:t>
            </a:r>
            <a:r>
              <a:rPr lang="zh-CN" altLang="en-US" sz="2400" b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如下</a:t>
            </a:r>
            <a:r>
              <a:rPr lang="en-US" altLang="zh-CN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共阳极与它相反</a:t>
            </a:r>
            <a:r>
              <a:rPr lang="en-US" altLang="zh-CN" sz="24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b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en-US" sz="2400" b="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7" name="Text Box 2053"/>
          <p:cNvSpPr txBox="1">
            <a:spLocks noChangeArrowheads="1"/>
          </p:cNvSpPr>
          <p:nvPr/>
        </p:nvSpPr>
        <p:spPr bwMode="auto">
          <a:xfrm>
            <a:off x="4860032" y="2007072"/>
            <a:ext cx="38918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spcBef>
                <a:spcPct val="50000"/>
              </a:spcBef>
              <a:buFont typeface="Wingdings" panose="05000000000000000000" pitchFamily="2" charset="2"/>
              <a:buNone/>
              <a:defRPr b="0">
                <a:solidFill>
                  <a:srgbClr val="000099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/>
              <a:t>将该表放在内存单元中，然后用</a:t>
            </a:r>
            <a:r>
              <a:rPr lang="en-US" altLang="zh-CN" dirty="0"/>
              <a:t>XLAT</a:t>
            </a:r>
            <a:r>
              <a:rPr lang="zh-CN" altLang="en-US" dirty="0"/>
              <a:t>查表</a:t>
            </a:r>
            <a:r>
              <a:rPr lang="zh-CN" altLang="en-US" dirty="0" smtClean="0"/>
              <a:t>指令取得要显示符号的代码，</a:t>
            </a:r>
            <a:r>
              <a:rPr lang="zh-CN" altLang="en-US" dirty="0"/>
              <a:t>送</a:t>
            </a:r>
            <a:r>
              <a:rPr lang="en-US" altLang="zh-CN" dirty="0"/>
              <a:t>LED</a:t>
            </a:r>
            <a:r>
              <a:rPr lang="zh-CN" altLang="en-US" dirty="0"/>
              <a:t>显示电路。其程序段</a:t>
            </a:r>
            <a:r>
              <a:rPr lang="zh-CN" altLang="en-US" dirty="0" smtClean="0"/>
              <a:t>如下页所示。</a:t>
            </a:r>
            <a:endParaRPr lang="zh-CN" altLang="en-US" dirty="0"/>
          </a:p>
        </p:txBody>
      </p:sp>
      <p:graphicFrame>
        <p:nvGraphicFramePr>
          <p:cNvPr id="49221" name="Group 2117"/>
          <p:cNvGraphicFramePr>
            <a:graphicFrameLocks noGrp="1"/>
          </p:cNvGraphicFramePr>
          <p:nvPr/>
        </p:nvGraphicFramePr>
        <p:xfrm>
          <a:off x="466725" y="2060848"/>
          <a:ext cx="4105275" cy="4086225"/>
        </p:xfrm>
        <a:graphic>
          <a:graphicData uri="http://schemas.openxmlformats.org/drawingml/2006/table">
            <a:tbl>
              <a:tblPr/>
              <a:tblGrid>
                <a:gridCol w="747713"/>
                <a:gridCol w="2536825"/>
                <a:gridCol w="820737"/>
              </a:tblGrid>
              <a:tr h="634950"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 f e  d c b a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37"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0 1 1  1 1 1 1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3FH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665"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0 0 0  0 1 1 0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06H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06"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1 0 1  1 0 1 1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5BH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490"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1 0 0  1 1 1 1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4FH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077"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: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: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50000"/>
                        </a:spcBef>
                        <a:buClr>
                          <a:srgbClr val="006600"/>
                        </a:buClr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50000"/>
                        </a:spcBef>
                        <a:buClr>
                          <a:srgbClr val="003366"/>
                        </a:buClr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: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111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78" y="4509120"/>
            <a:ext cx="1331792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 descr="蓝色面巾纸"/>
          <p:cNvSpPr>
            <a:spLocks noChangeArrowheads="1"/>
          </p:cNvSpPr>
          <p:nvPr/>
        </p:nvSpPr>
        <p:spPr bwMode="auto">
          <a:xfrm>
            <a:off x="484188" y="1125538"/>
            <a:ext cx="81788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50850" algn="l"/>
                <a:tab pos="1809750" algn="l"/>
                <a:tab pos="3619500" algn="l"/>
              </a:tabLst>
            </a:pPr>
            <a:r>
              <a:rPr kumimoji="1" lang="en-US" altLang="zh-CN" b="0" dirty="0" err="1">
                <a:solidFill>
                  <a:schemeClr val="folHlink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LEDtb</a:t>
            </a:r>
            <a:r>
              <a:rPr kumimoji="1" lang="en-US" altLang="zh-CN" b="0" dirty="0">
                <a:solidFill>
                  <a:schemeClr val="folHlink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db 3fh,06h,5bh</a:t>
            </a:r>
            <a:r>
              <a:rPr kumimoji="1" lang="en-US" altLang="zh-CN" b="0" dirty="0" smtClean="0">
                <a:solidFill>
                  <a:schemeClr val="folHlink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,……</a:t>
            </a:r>
            <a:r>
              <a:rPr kumimoji="1" lang="en-US" altLang="zh-CN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</a:t>
            </a:r>
            <a:r>
              <a:rPr kumimoji="1" lang="en-US" altLang="zh-CN" b="0" dirty="0" smtClean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</a:t>
            </a:r>
            <a:r>
              <a:rPr kumimoji="1" lang="zh-CN" altLang="en-US" b="0" dirty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显示代码表</a:t>
            </a:r>
            <a:endParaRPr kumimoji="1" lang="zh-CN" altLang="en-US" b="0" dirty="0">
              <a:solidFill>
                <a:srgbClr val="0066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50850" algn="l"/>
                <a:tab pos="1809750" algn="l"/>
                <a:tab pos="3619500" algn="l"/>
              </a:tabLst>
            </a:pPr>
            <a:r>
              <a:rPr kumimoji="1" lang="zh-CN" altLang="en-US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……</a:t>
            </a:r>
            <a:endParaRPr kumimoji="1" lang="en-US" altLang="zh-CN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50850" algn="l"/>
                <a:tab pos="1809750" algn="l"/>
                <a:tab pos="3619500" algn="l"/>
              </a:tabLst>
            </a:pP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kumimoji="1" lang="en-US" altLang="zh-CN" b="0" dirty="0" err="1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mov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al,1</a:t>
            </a:r>
            <a:r>
              <a:rPr kumimoji="1" lang="en-US" altLang="zh-CN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kumimoji="1" lang="en-US" altLang="zh-CN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                </a:t>
            </a:r>
            <a:r>
              <a:rPr kumimoji="1" lang="en-US" altLang="zh-CN" b="0" dirty="0" smtClean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</a:t>
            </a:r>
            <a:r>
              <a:rPr kumimoji="1" lang="en-US" altLang="zh-CN" b="0" dirty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AL←</a:t>
            </a:r>
            <a:r>
              <a:rPr kumimoji="1" lang="zh-CN" altLang="en-US" b="0" dirty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要显示的数字</a:t>
            </a:r>
            <a:endParaRPr kumimoji="1" lang="zh-CN" altLang="en-US" b="0" dirty="0">
              <a:solidFill>
                <a:srgbClr val="0066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50850" algn="l"/>
                <a:tab pos="1809750" algn="l"/>
                <a:tab pos="3619500" algn="l"/>
              </a:tabLst>
            </a:pPr>
            <a:r>
              <a:rPr kumimoji="1" lang="zh-CN" altLang="en-US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kumimoji="1" lang="en-US" altLang="zh-CN" b="0" dirty="0" err="1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mov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b="0" dirty="0" err="1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bx,offset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b="0" dirty="0" err="1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LEDtb</a:t>
            </a:r>
            <a:endParaRPr kumimoji="1" lang="en-US" altLang="zh-CN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50850" algn="l"/>
                <a:tab pos="1809750" algn="l"/>
                <a:tab pos="3619500" algn="l"/>
              </a:tabLst>
            </a:pPr>
            <a:r>
              <a:rPr kumimoji="1" lang="en-US" altLang="zh-CN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kumimoji="1" lang="en-US" altLang="zh-CN" b="0" dirty="0" err="1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xlat</a:t>
            </a:r>
            <a:r>
              <a:rPr kumimoji="1" lang="en-US" altLang="zh-CN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		</a:t>
            </a:r>
            <a:r>
              <a:rPr kumimoji="1" lang="en-US" altLang="zh-CN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</a:t>
            </a:r>
            <a:r>
              <a:rPr kumimoji="1" lang="en-US" altLang="zh-CN" b="0" dirty="0" smtClean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</a:t>
            </a:r>
            <a:r>
              <a:rPr kumimoji="1" lang="zh-CN" altLang="en-US" b="0" dirty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换码：</a:t>
            </a:r>
            <a:r>
              <a:rPr kumimoji="1" lang="en-US" altLang="zh-CN" b="0" dirty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AL←DS:[BX</a:t>
            </a:r>
            <a:r>
              <a:rPr kumimoji="1" lang="zh-CN" altLang="en-US" b="0" dirty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＋</a:t>
            </a:r>
            <a:r>
              <a:rPr kumimoji="1" lang="en-US" altLang="zh-CN" b="0" dirty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AL]</a:t>
            </a:r>
            <a:endParaRPr kumimoji="1" lang="en-US" altLang="zh-CN" b="0" dirty="0">
              <a:solidFill>
                <a:srgbClr val="0066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50850" algn="l"/>
                <a:tab pos="1809750" algn="l"/>
                <a:tab pos="3619500" algn="l"/>
              </a:tabLst>
            </a:pPr>
            <a:r>
              <a:rPr kumimoji="1" lang="en-US" altLang="zh-CN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kumimoji="1" lang="en-US" altLang="zh-CN" b="0" dirty="0" err="1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mov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b="0" dirty="0" err="1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dx,port</a:t>
            </a:r>
            <a:endParaRPr kumimoji="1" lang="en-US" altLang="zh-CN" b="0" dirty="0">
              <a:solidFill>
                <a:srgbClr val="0000CC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50850" algn="l"/>
                <a:tab pos="1809750" algn="l"/>
                <a:tab pos="3619500" algn="l"/>
              </a:tabLst>
            </a:pPr>
            <a:r>
              <a:rPr kumimoji="1" lang="en-US" altLang="zh-CN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kumimoji="1" lang="en-US" altLang="zh-CN" b="0" dirty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out </a:t>
            </a:r>
            <a:r>
              <a:rPr kumimoji="1" lang="en-US" altLang="zh-CN" b="0" dirty="0" smtClean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kumimoji="1" lang="en-US" altLang="zh-CN" b="0" dirty="0" err="1" smtClean="0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dx,al</a:t>
            </a:r>
            <a:r>
              <a:rPr kumimoji="1" lang="en-US" altLang="zh-CN" b="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	</a:t>
            </a:r>
            <a:r>
              <a:rPr kumimoji="1" lang="en-US" altLang="zh-CN" b="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                </a:t>
            </a:r>
            <a:r>
              <a:rPr kumimoji="1" lang="en-US" altLang="zh-CN" b="0" dirty="0" smtClean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;</a:t>
            </a:r>
            <a:r>
              <a:rPr kumimoji="1" lang="zh-CN" altLang="en-US" b="0" dirty="0">
                <a:solidFill>
                  <a:srgbClr val="0066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输出显示</a:t>
            </a:r>
            <a:endParaRPr kumimoji="1" lang="zh-CN" altLang="en-US" b="0" dirty="0">
              <a:solidFill>
                <a:srgbClr val="0066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2050"/>
          <p:cNvSpPr txBox="1">
            <a:spLocks noChangeArrowheads="1"/>
          </p:cNvSpPr>
          <p:nvPr/>
        </p:nvSpPr>
        <p:spPr>
          <a:xfrm>
            <a:off x="467544" y="15875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3366"/>
                </a:solidFill>
                <a:effectLst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软件译码法显示一位数字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2.  </a:t>
            </a:r>
            <a:r>
              <a:rPr lang="zh-CN" altLang="en-US" dirty="0" smtClean="0">
                <a:solidFill>
                  <a:srgbClr val="0000CC"/>
                </a:solidFill>
              </a:rPr>
              <a:t>单个</a:t>
            </a:r>
            <a:r>
              <a:rPr lang="en-US" altLang="zh-CN" dirty="0" smtClean="0">
                <a:solidFill>
                  <a:srgbClr val="0000CC"/>
                </a:solidFill>
              </a:rPr>
              <a:t>LED</a:t>
            </a:r>
            <a:r>
              <a:rPr lang="zh-CN" altLang="en-US" dirty="0" smtClean="0">
                <a:solidFill>
                  <a:srgbClr val="0000CC"/>
                </a:solidFill>
              </a:rPr>
              <a:t>数码管的显示</a:t>
            </a:r>
            <a:r>
              <a:rPr lang="en-US" altLang="zh-CN" dirty="0" smtClean="0">
                <a:solidFill>
                  <a:srgbClr val="0000CC"/>
                </a:solidFill>
              </a:rPr>
              <a:t>(2)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pic>
        <p:nvPicPr>
          <p:cNvPr id="39939" name="Picture 4" descr="wx20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495351" cy="2880320"/>
          </a:xfrm>
          <a:prstGeom prst="rect">
            <a:avLst/>
          </a:prstGeom>
          <a:noFill/>
          <a:ln w="76200" cmpd="tri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70495" y="979368"/>
            <a:ext cx="6934200" cy="4247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用专用芯片完成段译码的示意</a:t>
            </a:r>
            <a:r>
              <a:rPr kumimoji="1" lang="en-US" altLang="zh-CN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kumimoji="1" lang="zh-CN" altLang="en-US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共阳极</a:t>
            </a:r>
            <a:r>
              <a:rPr kumimoji="1" lang="en-US" altLang="zh-CN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 </a:t>
            </a:r>
            <a:endParaRPr kumimoji="1" lang="en-US" altLang="zh-CN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467544" y="4725144"/>
            <a:ext cx="8305800" cy="757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 kumimoji="1" b="0">
                <a:solidFill>
                  <a:srgbClr val="FF3300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just"/>
            <a:r>
              <a:rPr lang="en-US" altLang="zh-CN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DM7447</a:t>
            </a: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是专用的带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驱动器的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zh-CN" altLang="en-US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译码器，使用它驱动数码管时，微机仅需输出要显示符号的</a:t>
            </a:r>
            <a:r>
              <a:rPr lang="en-US" altLang="zh-CN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码。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3.  </a:t>
            </a:r>
            <a:r>
              <a:rPr lang="zh-CN" altLang="en-US" dirty="0" smtClean="0">
                <a:solidFill>
                  <a:srgbClr val="0000CC"/>
                </a:solidFill>
              </a:rPr>
              <a:t>多个</a:t>
            </a:r>
            <a:r>
              <a:rPr lang="en-US" altLang="zh-CN" dirty="0" smtClean="0">
                <a:solidFill>
                  <a:srgbClr val="0000CC"/>
                </a:solidFill>
              </a:rPr>
              <a:t>LED</a:t>
            </a:r>
            <a:r>
              <a:rPr lang="zh-CN" altLang="en-US" dirty="0" smtClean="0">
                <a:solidFill>
                  <a:srgbClr val="0000CC"/>
                </a:solidFill>
              </a:rPr>
              <a:t>数码管的显示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9"/>
            <a:ext cx="8208143" cy="2088232"/>
          </a:xfrm>
          <a:noFill/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实际应用中常需要</a:t>
            </a:r>
            <a:r>
              <a:rPr lang="zh-CN" altLang="en-US" dirty="0" smtClean="0">
                <a:solidFill>
                  <a:schemeClr val="folHlink"/>
                </a:solidFill>
              </a:rPr>
              <a:t>多位显示</a:t>
            </a:r>
            <a:r>
              <a:rPr lang="zh-CN" altLang="en-US" dirty="0" smtClean="0">
                <a:solidFill>
                  <a:srgbClr val="000099"/>
                </a:solidFill>
              </a:rPr>
              <a:t>，如果每一个</a:t>
            </a:r>
            <a:r>
              <a:rPr lang="en-US" altLang="zh-CN" dirty="0" smtClean="0">
                <a:solidFill>
                  <a:srgbClr val="000099"/>
                </a:solidFill>
              </a:rPr>
              <a:t>LED</a:t>
            </a:r>
            <a:r>
              <a:rPr lang="zh-CN" altLang="en-US" dirty="0" smtClean="0">
                <a:solidFill>
                  <a:srgbClr val="000099"/>
                </a:solidFill>
              </a:rPr>
              <a:t>占用一个独立的输出端口，则多位显示需要多个端口，而通常的系统很难满足这一要求。</a:t>
            </a:r>
            <a:endParaRPr lang="zh-CN" altLang="en-US" dirty="0" smtClean="0">
              <a:solidFill>
                <a:srgbClr val="000099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这时需要将多个数码管并联，</a:t>
            </a:r>
            <a:r>
              <a:rPr lang="zh-CN" altLang="en-US" dirty="0">
                <a:solidFill>
                  <a:srgbClr val="000099"/>
                </a:solidFill>
              </a:rPr>
              <a:t>通过</a:t>
            </a:r>
            <a:r>
              <a:rPr lang="zh-CN" altLang="en-US" dirty="0" smtClean="0">
                <a:solidFill>
                  <a:srgbClr val="000099"/>
                </a:solidFill>
              </a:rPr>
              <a:t>硬件和软件配合来解决。</a:t>
            </a:r>
            <a:endParaRPr lang="zh-CN" altLang="en-US" dirty="0" smtClean="0">
              <a:solidFill>
                <a:srgbClr val="000099"/>
              </a:solidFill>
            </a:endParaRPr>
          </a:p>
        </p:txBody>
      </p:sp>
      <p:grpSp>
        <p:nvGrpSpPr>
          <p:cNvPr id="40964" name="Group 7"/>
          <p:cNvGrpSpPr/>
          <p:nvPr/>
        </p:nvGrpSpPr>
        <p:grpSpPr bwMode="auto">
          <a:xfrm>
            <a:off x="3930618" y="5229200"/>
            <a:ext cx="4929188" cy="862012"/>
            <a:chOff x="911" y="2575"/>
            <a:chExt cx="3539" cy="958"/>
          </a:xfrm>
        </p:grpSpPr>
        <p:pic>
          <p:nvPicPr>
            <p:cNvPr id="40965" name="Picture 8" descr="7"/>
            <p:cNvPicPr>
              <a:picLocks noChangeAspect="1" noChangeArrowheads="1" noCrop="1"/>
            </p:cNvPicPr>
            <p:nvPr/>
          </p:nvPicPr>
          <p:blipFill>
            <a:blip r:embed="rId1">
              <a:lum bright="-52000" contrast="44000"/>
            </a:blip>
            <a:srcRect/>
            <a:stretch>
              <a:fillRect/>
            </a:stretch>
          </p:blipFill>
          <p:spPr bwMode="auto">
            <a:xfrm>
              <a:off x="911" y="2575"/>
              <a:ext cx="876" cy="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6" name="Picture 9" descr="7"/>
            <p:cNvPicPr>
              <a:picLocks noChangeAspect="1" noChangeArrowheads="1" noCrop="1"/>
            </p:cNvPicPr>
            <p:nvPr/>
          </p:nvPicPr>
          <p:blipFill>
            <a:blip r:embed="rId1">
              <a:lum bright="-52000" contrast="44000"/>
            </a:blip>
            <a:srcRect/>
            <a:stretch>
              <a:fillRect/>
            </a:stretch>
          </p:blipFill>
          <p:spPr bwMode="auto">
            <a:xfrm>
              <a:off x="1788" y="2575"/>
              <a:ext cx="876" cy="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7" name="Picture 10" descr="7"/>
            <p:cNvPicPr>
              <a:picLocks noChangeAspect="1" noChangeArrowheads="1" noCrop="1"/>
            </p:cNvPicPr>
            <p:nvPr/>
          </p:nvPicPr>
          <p:blipFill>
            <a:blip r:embed="rId1">
              <a:lum bright="-52000" contrast="44000"/>
            </a:blip>
            <a:srcRect/>
            <a:stretch>
              <a:fillRect/>
            </a:stretch>
          </p:blipFill>
          <p:spPr bwMode="auto">
            <a:xfrm>
              <a:off x="2681" y="2575"/>
              <a:ext cx="876" cy="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8" name="Picture 11" descr="7"/>
            <p:cNvPicPr>
              <a:picLocks noChangeAspect="1" noChangeArrowheads="1" noCrop="1"/>
            </p:cNvPicPr>
            <p:nvPr/>
          </p:nvPicPr>
          <p:blipFill>
            <a:blip r:embed="rId1">
              <a:lum bright="-52000" contrast="44000"/>
            </a:blip>
            <a:srcRect/>
            <a:stretch>
              <a:fillRect/>
            </a:stretch>
          </p:blipFill>
          <p:spPr bwMode="auto">
            <a:xfrm>
              <a:off x="3574" y="2575"/>
              <a:ext cx="876" cy="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12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29000"/>
            <a:ext cx="36576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3.  </a:t>
            </a:r>
            <a:r>
              <a:rPr lang="zh-CN" altLang="en-US" dirty="0" smtClean="0">
                <a:solidFill>
                  <a:srgbClr val="0000CC"/>
                </a:solidFill>
              </a:rPr>
              <a:t>多个</a:t>
            </a:r>
            <a:r>
              <a:rPr lang="en-US" altLang="zh-CN" dirty="0" smtClean="0">
                <a:solidFill>
                  <a:srgbClr val="0000CC"/>
                </a:solidFill>
              </a:rPr>
              <a:t>LED</a:t>
            </a:r>
            <a:r>
              <a:rPr lang="zh-CN" altLang="en-US" dirty="0" smtClean="0">
                <a:solidFill>
                  <a:srgbClr val="0000CC"/>
                </a:solidFill>
              </a:rPr>
              <a:t>数码管的显示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68312" y="981075"/>
            <a:ext cx="8064127" cy="266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可行的方案是用两个输出端口</a:t>
            </a:r>
            <a:r>
              <a:rPr lang="en-US" altLang="zh-CN" b="0" dirty="0">
                <a:solidFill>
                  <a:srgbClr val="0000CC"/>
                </a:solidFill>
                <a:ea typeface="幼圆" panose="02010509060101010101" pitchFamily="49" charset="-122"/>
              </a:rPr>
              <a:t>:</a:t>
            </a:r>
            <a:endParaRPr lang="en-US" altLang="zh-CN" b="0" dirty="0">
              <a:solidFill>
                <a:srgbClr val="0000CC"/>
              </a:solidFill>
              <a:ea typeface="幼圆" panose="020105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一</a:t>
            </a:r>
            <a:r>
              <a:rPr lang="zh-CN" altLang="en-US" b="0" dirty="0" smtClean="0">
                <a:solidFill>
                  <a:srgbClr val="0000CC"/>
                </a:solidFill>
                <a:ea typeface="幼圆" panose="02010509060101010101" pitchFamily="49" charset="-122"/>
              </a:rPr>
              <a:t>个作为</a:t>
            </a:r>
            <a:r>
              <a:rPr lang="zh-CN" altLang="en-US" b="0" dirty="0" smtClean="0">
                <a:solidFill>
                  <a:srgbClr val="FF0000"/>
                </a:solidFill>
                <a:ea typeface="幼圆" panose="02010509060101010101" pitchFamily="49" charset="-122"/>
              </a:rPr>
              <a:t>位</a:t>
            </a:r>
            <a:r>
              <a:rPr lang="zh-CN" altLang="en-US" b="0" dirty="0">
                <a:solidFill>
                  <a:srgbClr val="FF0000"/>
                </a:solidFill>
                <a:ea typeface="幼圆" panose="02010509060101010101" pitchFamily="49" charset="-122"/>
              </a:rPr>
              <a:t>控制</a:t>
            </a: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输出端口；</a:t>
            </a:r>
            <a:endParaRPr lang="zh-CN" altLang="en-US" b="0" dirty="0">
              <a:solidFill>
                <a:srgbClr val="0000CC"/>
              </a:solidFill>
              <a:ea typeface="幼圆" panose="02010509060101010101" pitchFamily="49" charset="-122"/>
            </a:endParaRPr>
          </a:p>
          <a:p>
            <a:pPr marL="450850" lvl="1" indent="635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Tx/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例如</a:t>
            </a:r>
            <a:r>
              <a:rPr lang="zh-CN" altLang="en-US" b="0" dirty="0" smtClean="0">
                <a:solidFill>
                  <a:srgbClr val="0000CC"/>
                </a:solidFill>
                <a:ea typeface="幼圆" panose="02010509060101010101" pitchFamily="49" charset="-122"/>
              </a:rPr>
              <a:t>共</a:t>
            </a: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阳</a:t>
            </a:r>
            <a:r>
              <a:rPr lang="zh-CN" altLang="en-US" b="0" dirty="0" smtClean="0">
                <a:solidFill>
                  <a:srgbClr val="0000CC"/>
                </a:solidFill>
                <a:ea typeface="幼圆" panose="02010509060101010101" pitchFamily="49" charset="-122"/>
              </a:rPr>
              <a:t>极</a:t>
            </a:r>
            <a:r>
              <a:rPr lang="en-US" altLang="zh-CN" b="0" dirty="0">
                <a:solidFill>
                  <a:srgbClr val="0000CC"/>
                </a:solidFill>
                <a:ea typeface="幼圆" panose="02010509060101010101" pitchFamily="49" charset="-122"/>
              </a:rPr>
              <a:t>LED</a:t>
            </a: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，当位控制端口输出的控制码某一位</a:t>
            </a:r>
            <a:r>
              <a:rPr lang="zh-CN" altLang="en-US" b="0" dirty="0" smtClean="0">
                <a:solidFill>
                  <a:srgbClr val="0000CC"/>
                </a:solidFill>
                <a:ea typeface="幼圆" panose="02010509060101010101" pitchFamily="49" charset="-122"/>
              </a:rPr>
              <a:t>为高电平</a:t>
            </a: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时，此位对应的</a:t>
            </a:r>
            <a:r>
              <a:rPr lang="en-US" altLang="zh-CN" b="0" dirty="0">
                <a:solidFill>
                  <a:srgbClr val="0000CC"/>
                </a:solidFill>
                <a:ea typeface="幼圆" panose="02010509060101010101" pitchFamily="49" charset="-122"/>
              </a:rPr>
              <a:t>LED</a:t>
            </a: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显示数据。</a:t>
            </a:r>
            <a:endParaRPr lang="zh-CN" altLang="en-US" b="0" dirty="0">
              <a:solidFill>
                <a:srgbClr val="0000CC"/>
              </a:solidFill>
              <a:ea typeface="幼圆" panose="02010509060101010101" pitchFamily="49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另一</a:t>
            </a:r>
            <a:r>
              <a:rPr lang="zh-CN" altLang="en-US" b="0" dirty="0" smtClean="0">
                <a:solidFill>
                  <a:srgbClr val="0000CC"/>
                </a:solidFill>
                <a:ea typeface="幼圆" panose="02010509060101010101" pitchFamily="49" charset="-122"/>
              </a:rPr>
              <a:t>个作为</a:t>
            </a:r>
            <a:r>
              <a:rPr lang="zh-CN" altLang="en-US" b="0" dirty="0">
                <a:solidFill>
                  <a:srgbClr val="FF0000"/>
                </a:solidFill>
                <a:ea typeface="幼圆" panose="02010509060101010101" pitchFamily="49" charset="-122"/>
              </a:rPr>
              <a:t>段控制</a:t>
            </a: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输出端口，输出</a:t>
            </a:r>
            <a:r>
              <a:rPr lang="en-US" altLang="zh-CN" b="0" dirty="0">
                <a:solidFill>
                  <a:srgbClr val="0000CC"/>
                </a:solidFill>
                <a:ea typeface="幼圆" panose="02010509060101010101" pitchFamily="49" charset="-122"/>
              </a:rPr>
              <a:t>8</a:t>
            </a:r>
            <a:r>
              <a:rPr lang="zh-CN" altLang="en-US" b="0" dirty="0">
                <a:solidFill>
                  <a:srgbClr val="0000CC"/>
                </a:solidFill>
                <a:ea typeface="幼圆" panose="02010509060101010101" pitchFamily="49" charset="-122"/>
              </a:rPr>
              <a:t>段译码值。</a:t>
            </a:r>
            <a:endParaRPr lang="zh-CN" altLang="en-US" b="0" dirty="0">
              <a:solidFill>
                <a:srgbClr val="0000CC"/>
              </a:solidFill>
              <a:ea typeface="幼圆" panose="020105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4904" y="4029050"/>
            <a:ext cx="6845488" cy="1776214"/>
            <a:chOff x="1897832" y="4265240"/>
            <a:chExt cx="6845488" cy="1776214"/>
          </a:xfrm>
        </p:grpSpPr>
        <p:pic>
          <p:nvPicPr>
            <p:cNvPr id="171315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681" y="4745310"/>
              <a:ext cx="5505639" cy="1296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283968" y="4265240"/>
              <a:ext cx="42484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1    0    0   0   0    0   0   0</a:t>
              </a:r>
              <a:endPara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987824" y="4293096"/>
              <a:ext cx="1415773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0" dirty="0">
                  <a:solidFill>
                    <a:srgbClr val="FF0000"/>
                  </a:solidFill>
                  <a:ea typeface="幼圆" panose="02010509060101010101" pitchFamily="49" charset="-122"/>
                </a:rPr>
                <a:t>位</a:t>
              </a:r>
              <a:r>
                <a:rPr lang="zh-CN" altLang="en-US" b="0" dirty="0" smtClean="0">
                  <a:solidFill>
                    <a:srgbClr val="FF0000"/>
                  </a:solidFill>
                  <a:ea typeface="幼圆" panose="02010509060101010101" pitchFamily="49" charset="-122"/>
                </a:rPr>
                <a:t>控制码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97832" y="5616722"/>
              <a:ext cx="1415773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0" dirty="0">
                  <a:solidFill>
                    <a:srgbClr val="FF0000"/>
                  </a:solidFill>
                  <a:ea typeface="幼圆" panose="02010509060101010101" pitchFamily="49" charset="-122"/>
                </a:rPr>
                <a:t>段</a:t>
              </a:r>
              <a:r>
                <a:rPr lang="zh-CN" altLang="en-US" b="0" dirty="0" smtClean="0">
                  <a:solidFill>
                    <a:srgbClr val="FF0000"/>
                  </a:solidFill>
                  <a:ea typeface="幼圆" panose="02010509060101010101" pitchFamily="49" charset="-122"/>
                </a:rPr>
                <a:t>控制码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935" y="3202305"/>
            <a:ext cx="6614160" cy="2286000"/>
          </a:xfrm>
          <a:prstGeom prst="rect">
            <a:avLst/>
          </a:prstGeom>
        </p:spPr>
      </p:pic>
      <p:pic>
        <p:nvPicPr>
          <p:cNvPr id="6146" name="Picture 2" descr="20061116145330968">
            <a:hlinkClick r:id="rId3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26528"/>
            <a:ext cx="195738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136616">
            <a:hlinkClick r:id="rId6"/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1426528"/>
            <a:ext cx="24653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136817">
            <a:hlinkClick r:id="rId9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03" y="1426845"/>
            <a:ext cx="19050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536" y="0"/>
            <a:ext cx="66119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3399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键盘实例</a:t>
            </a:r>
            <a:endParaRPr lang="zh-CN" altLang="en-US" sz="2800" b="0" dirty="0">
              <a:solidFill>
                <a:srgbClr val="003399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026" descr="wx2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25" y="0"/>
            <a:ext cx="5273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1028"/>
          <p:cNvSpPr txBox="1">
            <a:spLocks noChangeArrowheads="1"/>
          </p:cNvSpPr>
          <p:nvPr/>
        </p:nvSpPr>
        <p:spPr bwMode="auto">
          <a:xfrm>
            <a:off x="8245475" y="5805264"/>
            <a:ext cx="898525" cy="457200"/>
          </a:xfrm>
          <a:prstGeom prst="rect">
            <a:avLst/>
          </a:prstGeom>
          <a:noFill/>
          <a:ln w="76200" cmpd="tri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hlinkClick r:id="" action="ppaction://hlinkshowjump?jump=lastslideviewed"/>
              </a:rPr>
              <a:t>back</a:t>
            </a:r>
            <a:endParaRPr lang="en-US" altLang="zh-CN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2" name="Text Box 2199"/>
          <p:cNvSpPr txBox="1">
            <a:spLocks noChangeArrowheads="1"/>
          </p:cNvSpPr>
          <p:nvPr/>
        </p:nvSpPr>
        <p:spPr bwMode="auto">
          <a:xfrm>
            <a:off x="2884438" y="715963"/>
            <a:ext cx="4905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FF"/>
                </a:solidFill>
              </a:rPr>
              <a:t>位控制</a:t>
            </a:r>
            <a:endParaRPr lang="zh-CN" altLang="en-US" sz="2400" b="0" dirty="0">
              <a:solidFill>
                <a:srgbClr val="0000FF"/>
              </a:solidFill>
            </a:endParaRPr>
          </a:p>
        </p:txBody>
      </p:sp>
      <p:sp>
        <p:nvSpPr>
          <p:cNvPr id="43013" name="Text Box 2200"/>
          <p:cNvSpPr txBox="1">
            <a:spLocks noChangeArrowheads="1"/>
          </p:cNvSpPr>
          <p:nvPr/>
        </p:nvSpPr>
        <p:spPr bwMode="auto">
          <a:xfrm>
            <a:off x="2152600" y="4138613"/>
            <a:ext cx="4905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FF"/>
                </a:solidFill>
              </a:rPr>
              <a:t>段控制</a:t>
            </a:r>
            <a:endParaRPr lang="zh-CN" altLang="en-US" sz="2400" b="0" dirty="0">
              <a:solidFill>
                <a:srgbClr val="0000FF"/>
              </a:solidFill>
            </a:endParaRPr>
          </a:p>
        </p:txBody>
      </p:sp>
      <p:sp>
        <p:nvSpPr>
          <p:cNvPr id="63641" name="AutoShape 2201"/>
          <p:cNvSpPr/>
          <p:nvPr/>
        </p:nvSpPr>
        <p:spPr bwMode="auto">
          <a:xfrm>
            <a:off x="2620913" y="3163888"/>
            <a:ext cx="320675" cy="3292475"/>
          </a:xfrm>
          <a:prstGeom prst="leftBrace">
            <a:avLst>
              <a:gd name="adj1" fmla="val 55693"/>
              <a:gd name="adj2" fmla="val 49133"/>
            </a:avLst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 dirty="0"/>
          </a:p>
        </p:txBody>
      </p:sp>
      <p:sp>
        <p:nvSpPr>
          <p:cNvPr id="43015" name="Text Box 2202"/>
          <p:cNvSpPr txBox="1">
            <a:spLocks noChangeArrowheads="1"/>
          </p:cNvSpPr>
          <p:nvPr/>
        </p:nvSpPr>
        <p:spPr bwMode="auto">
          <a:xfrm>
            <a:off x="458736" y="836613"/>
            <a:ext cx="2322513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chemeClr val="hlink"/>
                </a:solidFill>
              </a:rPr>
              <a:t>8</a:t>
            </a:r>
            <a:r>
              <a:rPr kumimoji="1" lang="zh-CN" altLang="en-US" b="0" dirty="0">
                <a:solidFill>
                  <a:schemeClr val="hlink"/>
                </a:solidFill>
              </a:rPr>
              <a:t>位</a:t>
            </a:r>
            <a:r>
              <a:rPr kumimoji="1" lang="en-US" altLang="zh-CN" b="0" dirty="0">
                <a:solidFill>
                  <a:schemeClr val="hlink"/>
                </a:solidFill>
              </a:rPr>
              <a:t>LED</a:t>
            </a:r>
            <a:r>
              <a:rPr kumimoji="1" lang="zh-CN" altLang="en-US" b="0" dirty="0">
                <a:solidFill>
                  <a:schemeClr val="hlink"/>
                </a:solidFill>
              </a:rPr>
              <a:t>扫描显示驱动电路</a:t>
            </a:r>
            <a:endParaRPr kumimoji="1" lang="zh-CN" altLang="en-US" b="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3.  </a:t>
            </a:r>
            <a:r>
              <a:rPr lang="zh-CN" altLang="en-US" dirty="0" smtClean="0">
                <a:solidFill>
                  <a:srgbClr val="0000CC"/>
                </a:solidFill>
              </a:rPr>
              <a:t>多个</a:t>
            </a:r>
            <a:r>
              <a:rPr lang="en-US" altLang="zh-CN" dirty="0" smtClean="0">
                <a:solidFill>
                  <a:srgbClr val="0000CC"/>
                </a:solidFill>
              </a:rPr>
              <a:t>LED</a:t>
            </a:r>
            <a:r>
              <a:rPr lang="zh-CN" altLang="en-US" dirty="0" smtClean="0">
                <a:solidFill>
                  <a:srgbClr val="0000CC"/>
                </a:solidFill>
              </a:rPr>
              <a:t>数码管的显示驱动方案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7"/>
            <a:ext cx="7340600" cy="187220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位输出端口控制</a:t>
            </a:r>
            <a:r>
              <a:rPr lang="en-US" altLang="zh-CN" dirty="0"/>
              <a:t>8</a:t>
            </a:r>
            <a:r>
              <a:rPr lang="zh-CN" altLang="en-US" dirty="0"/>
              <a:t>个数码</a:t>
            </a:r>
            <a:r>
              <a:rPr lang="zh-CN" altLang="en-US" dirty="0" smtClean="0"/>
              <a:t>管的显示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硬件上用公用的驱动电路来驱动各数码管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软件上用扫描方法实现数码显示</a:t>
            </a:r>
            <a:endParaRPr lang="zh-CN" altLang="en-US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wx2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687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1026" descr="wx2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0"/>
            <a:ext cx="5273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86519" y="5986463"/>
            <a:ext cx="1847850" cy="7571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1" lang="zh-CN" altLang="en-US" sz="2400" b="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位</a:t>
            </a:r>
            <a:r>
              <a:rPr kumimoji="1" lang="en-US" altLang="zh-CN" sz="2400" b="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kumimoji="1" lang="zh-CN" altLang="en-US" sz="2400" b="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显示的流程图</a:t>
            </a:r>
            <a:endParaRPr kumimoji="1" lang="zh-CN" altLang="en-US" sz="2400" b="0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hlinkClick r:id="rId3" action="ppaction://hlinksldjump"/>
          </p:cNvPr>
          <p:cNvSpPr/>
          <p:nvPr/>
        </p:nvSpPr>
        <p:spPr bwMode="auto">
          <a:xfrm>
            <a:off x="5591175" y="393700"/>
            <a:ext cx="3251200" cy="53816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dash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84188" y="1114425"/>
            <a:ext cx="81788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defTabSz="89535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</a:tabLst>
            </a:pPr>
            <a:r>
              <a:rPr kumimoji="1" lang="en-US" altLang="zh-CN" b="0" dirty="0">
                <a:solidFill>
                  <a:srgbClr val="00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r>
              <a:rPr kumimoji="1" lang="zh-CN" altLang="en-US" b="0" dirty="0">
                <a:solidFill>
                  <a:srgbClr val="00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数据段</a:t>
            </a:r>
            <a:endParaRPr kumimoji="1" lang="zh-CN" altLang="en-US" b="0" dirty="0">
              <a:solidFill>
                <a:srgbClr val="0066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 defTabSz="89535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</a:tabLst>
            </a:pPr>
            <a:r>
              <a:rPr kumimoji="1" lang="en-US" altLang="zh-CN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LEDdt</a:t>
            </a:r>
            <a:r>
              <a:rPr kumimoji="1"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db</a:t>
            </a:r>
            <a:r>
              <a:rPr kumimoji="1"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8 dup(0)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1" lang="en-US" altLang="zh-CN" b="0" dirty="0">
                <a:solidFill>
                  <a:srgbClr val="00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r>
              <a:rPr kumimoji="1" lang="zh-CN" altLang="en-US" b="0" dirty="0">
                <a:solidFill>
                  <a:srgbClr val="00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数码缓冲区</a:t>
            </a:r>
            <a:endParaRPr kumimoji="1" lang="zh-CN" altLang="en-US" b="0" dirty="0">
              <a:solidFill>
                <a:srgbClr val="0066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 defTabSz="89535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</a:tabLst>
            </a:pPr>
            <a:endParaRPr kumimoji="1" lang="zh-CN" altLang="en-US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89535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</a:tabLst>
            </a:pPr>
            <a:r>
              <a:rPr kumimoji="1" lang="en-US" altLang="zh-CN" b="0" dirty="0">
                <a:solidFill>
                  <a:srgbClr val="00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r>
              <a:rPr kumimoji="1" lang="zh-CN" altLang="en-US" b="0" dirty="0">
                <a:solidFill>
                  <a:srgbClr val="00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主程序</a:t>
            </a:r>
            <a:endParaRPr kumimoji="1" lang="zh-CN" altLang="en-US" b="0" dirty="0">
              <a:solidFill>
                <a:srgbClr val="0066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just" defTabSz="89535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</a:tabLst>
            </a:pP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mov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si,offset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LEDdt</a:t>
            </a:r>
            <a:endParaRPr kumimoji="1" lang="en-US" altLang="zh-CN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89535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</a:tabLst>
            </a:pP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call 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  <a:hlinkClick r:id="rId1" action="ppaction://hlinksldjump"/>
              </a:rPr>
              <a:t>LEDdisp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1" lang="en-US" altLang="zh-CN" b="0" dirty="0">
                <a:solidFill>
                  <a:srgbClr val="00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r>
              <a:rPr kumimoji="1" lang="zh-CN" altLang="en-US" b="0" dirty="0">
                <a:solidFill>
                  <a:srgbClr val="00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调用显示子程序</a:t>
            </a:r>
            <a:endParaRPr kumimoji="1" lang="zh-CN" altLang="en-US" b="0" dirty="0">
              <a:solidFill>
                <a:srgbClr val="0066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9384" y="114300"/>
            <a:ext cx="4038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3366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扫描显示程序</a:t>
            </a:r>
            <a:endParaRPr lang="zh-CN" altLang="en-US" sz="2800" b="0" dirty="0">
              <a:solidFill>
                <a:srgbClr val="003366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574756" y="1434744"/>
            <a:ext cx="2088232" cy="469916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charset="2"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panose="02010609030101010101" pitchFamily="49" charset="-122"/>
              </a:rPr>
              <a:t>ch16-01.asm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9738" y="115888"/>
            <a:ext cx="2674937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单次扫描子程序</a:t>
            </a:r>
            <a:endParaRPr kumimoji="1" lang="zh-CN" altLang="en-US" sz="2800" b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00063" y="1069975"/>
            <a:ext cx="804545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  <a:tab pos="4381500" algn="l"/>
              </a:tabLst>
            </a:pP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LEDdisp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proc</a:t>
            </a:r>
            <a:endParaRPr kumimoji="1" lang="en-US" altLang="zh-CN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  <a:tab pos="4381500" algn="l"/>
              </a:tabLst>
            </a:pP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push ax</a:t>
            </a:r>
            <a:endParaRPr kumimoji="1" lang="en-US" altLang="zh-CN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  <a:tab pos="4381500" algn="l"/>
              </a:tabLst>
            </a:pP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push 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bx</a:t>
            </a:r>
            <a:endParaRPr kumimoji="1" lang="en-US" altLang="zh-CN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  <a:tab pos="4381500" algn="l"/>
              </a:tabLst>
            </a:pP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push 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dx</a:t>
            </a:r>
            <a:endParaRPr kumimoji="1" lang="en-US" altLang="zh-CN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  <a:tab pos="4381500" algn="l"/>
              </a:tabLst>
            </a:pP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mov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bx,offset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hlinkClick r:id="rId1" action="ppaction://hlinksldjump"/>
              </a:rPr>
              <a:t>LEDtb</a:t>
            </a:r>
            <a:endParaRPr kumimoji="1" lang="en-US" altLang="zh-CN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  <a:tab pos="4381500" algn="l"/>
              </a:tabLst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mov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ah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hlinkClick r:id="rId2" action="ppaction://hlinksldjump"/>
              </a:rPr>
              <a:t>0feh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kumimoji="1"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指向最左边数码管</a:t>
            </a:r>
            <a:endParaRPr kumimoji="1"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marL="342900" indent="-342900"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  <a:tab pos="4381500" algn="l"/>
              </a:tabLst>
            </a:pP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  <a:hlinkClick r:id="rId1" action="ppaction://hlinksldjump"/>
              </a:rPr>
              <a:t>LED1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hlinkClick r:id="rId3" action="ppaction://hlinksldjump"/>
              </a:rPr>
              <a:t>lodsb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 </a:t>
            </a:r>
            <a:r>
              <a:rPr kumimoji="1"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kumimoji="1"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取出要显示的数字</a:t>
            </a:r>
            <a:endParaRPr kumimoji="1"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marL="342900" indent="-342900"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  <a:tab pos="4381500" algn="l"/>
              </a:tabLst>
            </a:pPr>
            <a:r>
              <a:rPr kumimoji="1"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xlat</a:t>
            </a:r>
            <a:r>
              <a:rPr kumimoji="1"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cs:LEDtb</a:t>
            </a:r>
            <a:endParaRPr kumimoji="1" lang="en-US" altLang="zh-CN" dirty="0">
              <a:solidFill>
                <a:srgbClr val="00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89535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  <a:tab pos="4381500" algn="l"/>
              </a:tabLst>
            </a:pPr>
            <a:r>
              <a:rPr kumimoji="1"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              ;</a:t>
            </a:r>
            <a:r>
              <a:rPr kumimoji="1"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得到显示代码：</a:t>
            </a:r>
            <a:r>
              <a:rPr kumimoji="1"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AL←CS:[BX</a:t>
            </a:r>
            <a:r>
              <a:rPr kumimoji="1"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＋</a:t>
            </a:r>
            <a:r>
              <a:rPr kumimoji="1"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AL]</a:t>
            </a:r>
            <a:endParaRPr kumimoji="1" lang="en-US" altLang="zh-CN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9263" y="0"/>
            <a:ext cx="4038600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单次扫描子程序</a:t>
            </a:r>
            <a:endParaRPr kumimoji="1" lang="zh-CN" altLang="en-US" b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 descr="羊皮纸"/>
          <p:cNvSpPr>
            <a:spLocks noChangeArrowheads="1"/>
          </p:cNvSpPr>
          <p:nvPr/>
        </p:nvSpPr>
        <p:spPr bwMode="auto">
          <a:xfrm>
            <a:off x="683568" y="980728"/>
            <a:ext cx="7799387" cy="5045422"/>
          </a:xfrm>
          <a:prstGeom prst="rect">
            <a:avLst/>
          </a:prstGeom>
          <a:noFill/>
          <a:ln w="76200" cmpd="tri">
            <a:noFill/>
            <a:miter lim="800000"/>
          </a:ln>
          <a:effectLst/>
        </p:spPr>
        <p:txBody>
          <a:bodyPr/>
          <a:lstStyle/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dx,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1" action="ppaction://hlinksldjump"/>
              </a:rPr>
              <a:t>segport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en-US" altLang="zh-CN" b="0" dirty="0" err="1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segport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为段控制端口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out </a:t>
            </a:r>
            <a:r>
              <a:rPr lang="en-US" altLang="zh-CN" dirty="0" err="1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dx,al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幼圆" panose="02010509060101010101" pitchFamily="49" charset="-122"/>
              </a:rPr>
              <a:t>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送出段码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al,ah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取出位显示代码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mov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dx,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1" action="ppaction://hlinksldjump"/>
              </a:rPr>
              <a:t>bitport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en-US" altLang="zh-CN" b="0" dirty="0" err="1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bitport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为位控制端口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out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dx,al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送出位码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call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2" action="ppaction://hlinksldjump"/>
              </a:rPr>
              <a:t>delay	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实现数码管延时显示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rol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ah,1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指向下一个数码管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cmp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ah,0feh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;8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个管显示一遍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jnz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  <a:hlinkClick r:id="rId3" action="ppaction://hlinksldjump"/>
              </a:rPr>
              <a:t>LED1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显示下一个数字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pop dx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pop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bx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pop ax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ret	     		</a:t>
            </a:r>
            <a:r>
              <a:rPr lang="en-US" altLang="zh-CN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;8</a:t>
            </a:r>
            <a:r>
              <a:rPr lang="zh-CN" altLang="en-US" b="0" dirty="0">
                <a:solidFill>
                  <a:srgbClr val="0066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位数码管都显示</a:t>
            </a:r>
            <a:endParaRPr lang="zh-CN" altLang="en-US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srgbClr val="FF33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LEDtb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 </a:t>
            </a:r>
            <a:r>
              <a:rPr lang="en-US" altLang="zh-CN" dirty="0" err="1">
                <a:solidFill>
                  <a:srgbClr val="FF33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db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 03fh,06h, ……</a:t>
            </a:r>
            <a:endParaRPr lang="en-US" altLang="zh-CN" dirty="0">
              <a:solidFill>
                <a:srgbClr val="FF33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  <a:p>
            <a:pPr algn="just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schemeClr val="hlink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LEDdisp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	</a:t>
            </a:r>
            <a:r>
              <a:rPr lang="en-US" altLang="zh-CN" dirty="0" err="1">
                <a:solidFill>
                  <a:schemeClr val="hlink"/>
                </a:solidFill>
                <a:latin typeface="Courier New" panose="02070309020205020404" pitchFamily="49" charset="0"/>
                <a:ea typeface="幼圆" panose="02010509060101010101" pitchFamily="49" charset="-122"/>
              </a:rPr>
              <a:t>endp</a:t>
            </a:r>
            <a:endParaRPr lang="en-US" altLang="zh-CN" b="0" dirty="0">
              <a:solidFill>
                <a:srgbClr val="006600"/>
              </a:solidFill>
              <a:latin typeface="Courier New" panose="02070309020205020404" pitchFamily="49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 smtClean="0">
                <a:solidFill>
                  <a:srgbClr val="0000CC"/>
                </a:solidFill>
              </a:rPr>
              <a:t>软件延时子程序</a:t>
            </a:r>
            <a:endParaRPr lang="zh-CN" altLang="en-US" b="0" dirty="0" smtClean="0">
              <a:solidFill>
                <a:srgbClr val="0000CC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Timer = 10				</a:t>
            </a:r>
            <a:r>
              <a:rPr kumimoji="1" lang="en-US" altLang="zh-CN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;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延时常量</a:t>
            </a:r>
            <a:endParaRPr kumimoji="1" lang="zh-CN" altLang="en-US" sz="2000" dirty="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Delay	</a:t>
            </a:r>
            <a:r>
              <a:rPr kumimoji="1" lang="en-US" altLang="zh-CN" sz="2400" b="1" dirty="0" err="1" smtClean="0">
                <a:solidFill>
                  <a:schemeClr val="hlink"/>
                </a:solidFill>
                <a:latin typeface="Courier New" panose="02070309020205020404" pitchFamily="49" charset="0"/>
              </a:rPr>
              <a:t>proc</a:t>
            </a:r>
            <a:r>
              <a:rPr kumimoji="1" lang="en-US" altLang="zh-CN" sz="24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endParaRPr kumimoji="1" lang="en-US" altLang="zh-CN" sz="2400" b="1" dirty="0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		push </a:t>
            </a:r>
            <a:r>
              <a:rPr kumimoji="1" lang="en-US" altLang="zh-CN" sz="2400" b="1" dirty="0" err="1" smtClean="0">
                <a:latin typeface="Courier New" panose="02070309020205020404" pitchFamily="49" charset="0"/>
              </a:rPr>
              <a:t>bx</a:t>
            </a:r>
            <a:endParaRPr kumimoji="1" lang="en-US" altLang="zh-CN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		push cx</a:t>
            </a:r>
            <a:endParaRPr kumimoji="1" lang="en-US" altLang="zh-CN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		</a:t>
            </a:r>
            <a:r>
              <a:rPr kumimoji="1" lang="en-US" altLang="zh-CN" sz="2400" b="1" dirty="0" err="1" smtClean="0">
                <a:latin typeface="Courier New" panose="02070309020205020404" pitchFamily="49" charset="0"/>
              </a:rPr>
              <a:t>mov</a:t>
            </a:r>
            <a:r>
              <a:rPr kumimoji="1" lang="en-US" altLang="zh-CN" sz="2400" b="1" dirty="0" smtClean="0">
                <a:latin typeface="Courier New" panose="02070309020205020404" pitchFamily="49" charset="0"/>
              </a:rPr>
              <a:t>  </a:t>
            </a:r>
            <a:r>
              <a:rPr kumimoji="1" lang="en-US" altLang="zh-CN" sz="2400" b="1" dirty="0" err="1" smtClean="0">
                <a:latin typeface="Courier New" panose="02070309020205020404" pitchFamily="49" charset="0"/>
              </a:rPr>
              <a:t>bx,timer</a:t>
            </a:r>
            <a:r>
              <a:rPr kumimoji="1" lang="en-US" altLang="zh-CN" sz="2400" b="1" dirty="0" smtClean="0">
                <a:latin typeface="Courier New" panose="02070309020205020404" pitchFamily="49" charset="0"/>
              </a:rPr>
              <a:t>	</a:t>
            </a:r>
            <a:r>
              <a:rPr kumimoji="1" lang="en-US" altLang="zh-CN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;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外循环次数由</a:t>
            </a:r>
            <a:r>
              <a:rPr kumimoji="1" lang="en-US" altLang="zh-CN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timer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确定</a:t>
            </a:r>
            <a:endParaRPr kumimoji="1" lang="zh-CN" altLang="en-US" sz="2000" dirty="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delay1:	</a:t>
            </a:r>
            <a:r>
              <a:rPr kumimoji="1" lang="en-US" altLang="zh-CN" sz="2400" b="1" dirty="0" err="1" smtClean="0">
                <a:latin typeface="Courier New" panose="02070309020205020404" pitchFamily="49" charset="0"/>
              </a:rPr>
              <a:t>xor</a:t>
            </a:r>
            <a:r>
              <a:rPr kumimoji="1" lang="en-US" altLang="zh-CN" sz="2400" b="1" dirty="0" smtClean="0">
                <a:latin typeface="Courier New" panose="02070309020205020404" pitchFamily="49" charset="0"/>
              </a:rPr>
              <a:t>  </a:t>
            </a:r>
            <a:r>
              <a:rPr kumimoji="1" lang="en-US" altLang="zh-CN" sz="2400" b="1" dirty="0" err="1" smtClean="0">
                <a:latin typeface="Courier New" panose="02070309020205020404" pitchFamily="49" charset="0"/>
              </a:rPr>
              <a:t>cx,cx</a:t>
            </a:r>
            <a:endParaRPr kumimoji="1" lang="en-US" altLang="zh-CN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delay2:	loop delay2	</a:t>
            </a:r>
            <a:r>
              <a:rPr kumimoji="1" lang="en-US" altLang="zh-CN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;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内循环：</a:t>
            </a:r>
            <a:r>
              <a:rPr kumimoji="1" lang="en-US" altLang="zh-CN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216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次循环</a:t>
            </a:r>
            <a:endParaRPr kumimoji="1" lang="zh-CN" altLang="en-US" sz="2000" dirty="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latin typeface="Courier New" panose="02070309020205020404" pitchFamily="49" charset="0"/>
              </a:rPr>
              <a:t>		</a:t>
            </a:r>
            <a:r>
              <a:rPr kumimoji="1" lang="en-US" altLang="zh-CN" sz="2400" b="1" dirty="0" err="1" smtClean="0">
                <a:latin typeface="Courier New" panose="02070309020205020404" pitchFamily="49" charset="0"/>
              </a:rPr>
              <a:t>dec</a:t>
            </a:r>
            <a:r>
              <a:rPr kumimoji="1" lang="en-US" altLang="zh-CN" sz="2400" b="1" dirty="0" smtClean="0">
                <a:latin typeface="Courier New" panose="02070309020205020404" pitchFamily="49" charset="0"/>
              </a:rPr>
              <a:t>	</a:t>
            </a:r>
            <a:r>
              <a:rPr kumimoji="1" lang="en-US" altLang="zh-CN" sz="2400" b="1" dirty="0" err="1" smtClean="0">
                <a:latin typeface="Courier New" panose="02070309020205020404" pitchFamily="49" charset="0"/>
              </a:rPr>
              <a:t>bx</a:t>
            </a:r>
            <a:endParaRPr kumimoji="1" lang="en-US" altLang="zh-CN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		</a:t>
            </a:r>
            <a:r>
              <a:rPr kumimoji="1" lang="en-US" altLang="zh-CN" sz="2400" b="1" dirty="0" err="1" smtClean="0">
                <a:latin typeface="Courier New" panose="02070309020205020404" pitchFamily="49" charset="0"/>
              </a:rPr>
              <a:t>jnz</a:t>
            </a:r>
            <a:r>
              <a:rPr kumimoji="1" lang="en-US" altLang="zh-CN" sz="2400" b="1" dirty="0" smtClean="0">
                <a:latin typeface="Courier New" panose="02070309020205020404" pitchFamily="49" charset="0"/>
              </a:rPr>
              <a:t>	delay1</a:t>
            </a:r>
            <a:endParaRPr kumimoji="1" lang="en-US" altLang="zh-CN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		pop	cx</a:t>
            </a:r>
            <a:endParaRPr kumimoji="1" lang="en-US" altLang="zh-CN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		pop	</a:t>
            </a:r>
            <a:r>
              <a:rPr kumimoji="1" lang="en-US" altLang="zh-CN" sz="2400" b="1" dirty="0" err="1" smtClean="0">
                <a:latin typeface="Courier New" panose="02070309020205020404" pitchFamily="49" charset="0"/>
              </a:rPr>
              <a:t>bx</a:t>
            </a:r>
            <a:endParaRPr kumimoji="1" lang="en-US" altLang="zh-CN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latin typeface="Courier New" panose="02070309020205020404" pitchFamily="49" charset="0"/>
              </a:rPr>
              <a:t>		ret</a:t>
            </a:r>
            <a:endParaRPr kumimoji="1" lang="en-US" altLang="zh-CN" sz="24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delay	</a:t>
            </a:r>
            <a:r>
              <a:rPr kumimoji="1" lang="en-US" altLang="zh-CN" sz="2400" b="1" dirty="0" err="1" smtClean="0">
                <a:solidFill>
                  <a:schemeClr val="hlink"/>
                </a:solidFill>
                <a:latin typeface="Courier New" panose="02070309020205020404" pitchFamily="49" charset="0"/>
              </a:rPr>
              <a:t>endp</a:t>
            </a:r>
            <a:endParaRPr kumimoji="1" lang="en-US" altLang="zh-CN" sz="2000" dirty="0" smtClean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135563" y="4416425"/>
            <a:ext cx="33194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400" b="0">
                <a:solidFill>
                  <a:srgbClr val="0000CC"/>
                </a:solidFill>
                <a:latin typeface="幼圆" panose="02010509060101010101" pitchFamily="49" charset="-122"/>
              </a:rPr>
              <a:t>通过控制重复频率和延时时间就可以得到各种显示效果。</a:t>
            </a:r>
            <a:endParaRPr kumimoji="1" lang="zh-CN" altLang="en-US" sz="2400" b="0">
              <a:solidFill>
                <a:srgbClr val="0000CC"/>
              </a:solidFill>
              <a:latin typeface="幼圆" panose="02010509060101010101" pitchFamily="49" charset="-122"/>
            </a:endParaRPr>
          </a:p>
        </p:txBody>
      </p:sp>
      <p:pic>
        <p:nvPicPr>
          <p:cNvPr id="2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73" y="5301208"/>
            <a:ext cx="787152" cy="787152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并行接口实验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543050" y="1357313"/>
            <a:ext cx="9144000" cy="0"/>
          </a:xfrm>
          <a:prstGeom prst="rect">
            <a:avLst/>
          </a:prstGeom>
          <a:noFill/>
          <a:ln w="76200" cmpd="tri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768607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1187624" y="2276872"/>
            <a:ext cx="6912768" cy="1757077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charset="2"/>
              <a:buNone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panose="02010609030101010101" pitchFamily="49" charset="-122"/>
              </a:rPr>
              <a:t>并行接口电路的学习到此结束，谢谢！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本节要点</a:t>
            </a:r>
            <a:endParaRPr lang="zh-CN" altLang="en-US" b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</a:pPr>
            <a:r>
              <a:rPr lang="zh-CN" altLang="en-US" sz="2800" dirty="0" smtClean="0">
                <a:solidFill>
                  <a:srgbClr val="000099"/>
                </a:solidFill>
                <a:latin typeface="Tahoma" panose="020B0604030504040204" pitchFamily="34" charset="0"/>
              </a:rPr>
              <a:t>键盘的基本工作原理</a:t>
            </a:r>
            <a:endParaRPr lang="zh-CN" altLang="en-US" sz="2800" dirty="0" smtClean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</a:pPr>
            <a:r>
              <a:rPr lang="zh-CN" altLang="en-US" sz="2800" dirty="0" smtClean="0">
                <a:solidFill>
                  <a:srgbClr val="000099"/>
                </a:solidFill>
                <a:latin typeface="Tahoma" panose="020B0604030504040204" pitchFamily="34" charset="0"/>
              </a:rPr>
              <a:t>键的识别</a:t>
            </a:r>
            <a:endParaRPr lang="zh-CN" altLang="en-US" sz="2800" dirty="0" smtClean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</a:pPr>
            <a:r>
              <a:rPr lang="zh-CN" altLang="en-US" sz="2800" dirty="0" smtClean="0">
                <a:solidFill>
                  <a:srgbClr val="000099"/>
                </a:solidFill>
                <a:latin typeface="Tahoma" panose="020B0604030504040204" pitchFamily="34" charset="0"/>
              </a:rPr>
              <a:t>重键和抖动处理</a:t>
            </a:r>
            <a:endParaRPr lang="zh-CN" altLang="en-US" sz="2800" dirty="0" smtClean="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pic>
        <p:nvPicPr>
          <p:cNvPr id="7172" name="Picture 4" descr="kmai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65104"/>
            <a:ext cx="374271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Group 2"/>
          <p:cNvGraphicFramePr>
            <a:graphicFrameLocks noGrp="1"/>
          </p:cNvGraphicFramePr>
          <p:nvPr>
            <p:ph type="tbl" idx="4294967295"/>
          </p:nvPr>
        </p:nvGraphicFramePr>
        <p:xfrm>
          <a:off x="657225" y="762000"/>
          <a:ext cx="8486775" cy="5561014"/>
        </p:xfrm>
        <a:graphic>
          <a:graphicData uri="http://schemas.openxmlformats.org/drawingml/2006/table">
            <a:tbl>
              <a:tblPr/>
              <a:tblGrid>
                <a:gridCol w="1368425"/>
                <a:gridCol w="1223962"/>
                <a:gridCol w="1651000"/>
                <a:gridCol w="1414463"/>
                <a:gridCol w="1182687"/>
                <a:gridCol w="1646238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符号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形状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段码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.gfedcba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符号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形状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段码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.gfedcba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’0’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00111111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’8’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01111111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’1’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00000110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’9’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01100111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’2’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01011011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’A’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01110111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’3’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01001111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’B’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01111100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’4’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01100110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’C’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00111001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’5’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01101101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’D’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01011110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’6’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01111101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’E’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01111001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’7’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00000111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’F’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1000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01110001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62" name="Line 74"/>
          <p:cNvSpPr>
            <a:spLocks noChangeShapeType="1"/>
          </p:cNvSpPr>
          <p:nvPr/>
        </p:nvSpPr>
        <p:spPr bwMode="auto">
          <a:xfrm>
            <a:off x="2195513" y="1574800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63" name="Line 75"/>
          <p:cNvSpPr>
            <a:spLocks noChangeShapeType="1"/>
          </p:cNvSpPr>
          <p:nvPr/>
        </p:nvSpPr>
        <p:spPr bwMode="auto">
          <a:xfrm>
            <a:off x="2166938" y="1603375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64" name="Line 76"/>
          <p:cNvSpPr>
            <a:spLocks noChangeShapeType="1"/>
          </p:cNvSpPr>
          <p:nvPr/>
        </p:nvSpPr>
        <p:spPr bwMode="auto">
          <a:xfrm>
            <a:off x="2439988" y="1603375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65" name="Line 77"/>
          <p:cNvSpPr>
            <a:spLocks noChangeShapeType="1"/>
          </p:cNvSpPr>
          <p:nvPr/>
        </p:nvSpPr>
        <p:spPr bwMode="auto">
          <a:xfrm>
            <a:off x="2195513" y="2006600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66" name="Line 78"/>
          <p:cNvSpPr>
            <a:spLocks noChangeShapeType="1"/>
          </p:cNvSpPr>
          <p:nvPr/>
        </p:nvSpPr>
        <p:spPr bwMode="auto">
          <a:xfrm>
            <a:off x="2166938" y="1819275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67" name="Line 79"/>
          <p:cNvSpPr>
            <a:spLocks noChangeShapeType="1"/>
          </p:cNvSpPr>
          <p:nvPr/>
        </p:nvSpPr>
        <p:spPr bwMode="auto">
          <a:xfrm>
            <a:off x="2439988" y="1819275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68" name="Line 80"/>
          <p:cNvSpPr>
            <a:spLocks noChangeShapeType="1"/>
          </p:cNvSpPr>
          <p:nvPr/>
        </p:nvSpPr>
        <p:spPr bwMode="auto">
          <a:xfrm>
            <a:off x="2439988" y="2133600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69" name="Line 81"/>
          <p:cNvSpPr>
            <a:spLocks noChangeShapeType="1"/>
          </p:cNvSpPr>
          <p:nvPr/>
        </p:nvSpPr>
        <p:spPr bwMode="auto">
          <a:xfrm>
            <a:off x="2439988" y="2349500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0" name="Line 82"/>
          <p:cNvSpPr>
            <a:spLocks noChangeShapeType="1"/>
          </p:cNvSpPr>
          <p:nvPr/>
        </p:nvSpPr>
        <p:spPr bwMode="auto">
          <a:xfrm>
            <a:off x="2195513" y="2700338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1" name="Line 83"/>
          <p:cNvSpPr>
            <a:spLocks noChangeShapeType="1"/>
          </p:cNvSpPr>
          <p:nvPr/>
        </p:nvSpPr>
        <p:spPr bwMode="auto">
          <a:xfrm>
            <a:off x="2439988" y="2728913"/>
            <a:ext cx="0" cy="14446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2" name="Line 84"/>
          <p:cNvSpPr>
            <a:spLocks noChangeShapeType="1"/>
          </p:cNvSpPr>
          <p:nvPr/>
        </p:nvSpPr>
        <p:spPr bwMode="auto">
          <a:xfrm>
            <a:off x="2195513" y="2916238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3" name="Line 85"/>
          <p:cNvSpPr>
            <a:spLocks noChangeShapeType="1"/>
          </p:cNvSpPr>
          <p:nvPr/>
        </p:nvSpPr>
        <p:spPr bwMode="auto">
          <a:xfrm>
            <a:off x="2195513" y="3132138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4" name="Line 86"/>
          <p:cNvSpPr>
            <a:spLocks noChangeShapeType="1"/>
          </p:cNvSpPr>
          <p:nvPr/>
        </p:nvSpPr>
        <p:spPr bwMode="auto">
          <a:xfrm>
            <a:off x="2166938" y="2944813"/>
            <a:ext cx="0" cy="14446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5" name="Line 87"/>
          <p:cNvSpPr>
            <a:spLocks noChangeShapeType="1"/>
          </p:cNvSpPr>
          <p:nvPr/>
        </p:nvSpPr>
        <p:spPr bwMode="auto">
          <a:xfrm>
            <a:off x="2195513" y="3352800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6" name="Line 88"/>
          <p:cNvSpPr>
            <a:spLocks noChangeShapeType="1"/>
          </p:cNvSpPr>
          <p:nvPr/>
        </p:nvSpPr>
        <p:spPr bwMode="auto">
          <a:xfrm>
            <a:off x="2439988" y="3403600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7" name="Line 89"/>
          <p:cNvSpPr>
            <a:spLocks noChangeShapeType="1"/>
          </p:cNvSpPr>
          <p:nvPr/>
        </p:nvSpPr>
        <p:spPr bwMode="auto">
          <a:xfrm>
            <a:off x="2195513" y="3590925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8" name="Line 90"/>
          <p:cNvSpPr>
            <a:spLocks noChangeShapeType="1"/>
          </p:cNvSpPr>
          <p:nvPr/>
        </p:nvSpPr>
        <p:spPr bwMode="auto">
          <a:xfrm>
            <a:off x="2195513" y="3806825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79" name="Line 91"/>
          <p:cNvSpPr>
            <a:spLocks noChangeShapeType="1"/>
          </p:cNvSpPr>
          <p:nvPr/>
        </p:nvSpPr>
        <p:spPr bwMode="auto">
          <a:xfrm>
            <a:off x="2439988" y="3619500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0" name="Line 92"/>
          <p:cNvSpPr>
            <a:spLocks noChangeShapeType="1"/>
          </p:cNvSpPr>
          <p:nvPr/>
        </p:nvSpPr>
        <p:spPr bwMode="auto">
          <a:xfrm>
            <a:off x="2166938" y="3979863"/>
            <a:ext cx="0" cy="14446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1" name="Line 93"/>
          <p:cNvSpPr>
            <a:spLocks noChangeShapeType="1"/>
          </p:cNvSpPr>
          <p:nvPr/>
        </p:nvSpPr>
        <p:spPr bwMode="auto">
          <a:xfrm>
            <a:off x="2439988" y="3979863"/>
            <a:ext cx="0" cy="14446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2" name="Line 94"/>
          <p:cNvSpPr>
            <a:spLocks noChangeShapeType="1"/>
          </p:cNvSpPr>
          <p:nvPr/>
        </p:nvSpPr>
        <p:spPr bwMode="auto">
          <a:xfrm>
            <a:off x="2195513" y="4167188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3" name="Line 95"/>
          <p:cNvSpPr>
            <a:spLocks noChangeShapeType="1"/>
          </p:cNvSpPr>
          <p:nvPr/>
        </p:nvSpPr>
        <p:spPr bwMode="auto">
          <a:xfrm>
            <a:off x="2439988" y="4195763"/>
            <a:ext cx="0" cy="14446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4" name="Line 96"/>
          <p:cNvSpPr>
            <a:spLocks noChangeShapeType="1"/>
          </p:cNvSpPr>
          <p:nvPr/>
        </p:nvSpPr>
        <p:spPr bwMode="auto">
          <a:xfrm>
            <a:off x="2195513" y="4598988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5" name="Line 97"/>
          <p:cNvSpPr>
            <a:spLocks noChangeShapeType="1"/>
          </p:cNvSpPr>
          <p:nvPr/>
        </p:nvSpPr>
        <p:spPr bwMode="auto">
          <a:xfrm>
            <a:off x="2166938" y="4627563"/>
            <a:ext cx="0" cy="14446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6" name="Line 98"/>
          <p:cNvSpPr>
            <a:spLocks noChangeShapeType="1"/>
          </p:cNvSpPr>
          <p:nvPr/>
        </p:nvSpPr>
        <p:spPr bwMode="auto">
          <a:xfrm>
            <a:off x="2195513" y="4814888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7" name="Line 99"/>
          <p:cNvSpPr>
            <a:spLocks noChangeShapeType="1"/>
          </p:cNvSpPr>
          <p:nvPr/>
        </p:nvSpPr>
        <p:spPr bwMode="auto">
          <a:xfrm>
            <a:off x="2195513" y="5030788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8" name="Line 100"/>
          <p:cNvSpPr>
            <a:spLocks noChangeShapeType="1"/>
          </p:cNvSpPr>
          <p:nvPr/>
        </p:nvSpPr>
        <p:spPr bwMode="auto">
          <a:xfrm>
            <a:off x="2439988" y="4843463"/>
            <a:ext cx="0" cy="14446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89" name="Line 101"/>
          <p:cNvSpPr>
            <a:spLocks noChangeShapeType="1"/>
          </p:cNvSpPr>
          <p:nvPr/>
        </p:nvSpPr>
        <p:spPr bwMode="auto">
          <a:xfrm>
            <a:off x="2195513" y="5175250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" name="Line 102"/>
          <p:cNvSpPr>
            <a:spLocks noChangeShapeType="1"/>
          </p:cNvSpPr>
          <p:nvPr/>
        </p:nvSpPr>
        <p:spPr bwMode="auto">
          <a:xfrm>
            <a:off x="2166938" y="5203825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1" name="Line 103"/>
          <p:cNvSpPr>
            <a:spLocks noChangeShapeType="1"/>
          </p:cNvSpPr>
          <p:nvPr/>
        </p:nvSpPr>
        <p:spPr bwMode="auto">
          <a:xfrm>
            <a:off x="2195513" y="5391150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2195513" y="5607050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3" name="Line 105"/>
          <p:cNvSpPr>
            <a:spLocks noChangeShapeType="1"/>
          </p:cNvSpPr>
          <p:nvPr/>
        </p:nvSpPr>
        <p:spPr bwMode="auto">
          <a:xfrm>
            <a:off x="2166938" y="5419725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4" name="Line 106"/>
          <p:cNvSpPr>
            <a:spLocks noChangeShapeType="1"/>
          </p:cNvSpPr>
          <p:nvPr/>
        </p:nvSpPr>
        <p:spPr bwMode="auto">
          <a:xfrm>
            <a:off x="2439988" y="5419725"/>
            <a:ext cx="0" cy="144463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5" name="Line 107"/>
          <p:cNvSpPr>
            <a:spLocks noChangeShapeType="1"/>
          </p:cNvSpPr>
          <p:nvPr/>
        </p:nvSpPr>
        <p:spPr bwMode="auto">
          <a:xfrm>
            <a:off x="2195513" y="5751513"/>
            <a:ext cx="2159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>
            <a:off x="2439988" y="5780088"/>
            <a:ext cx="0" cy="14446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439988" y="5995988"/>
            <a:ext cx="0" cy="14446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>
            <a:off x="6588125" y="1517650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9" name="Line 111"/>
          <p:cNvSpPr>
            <a:spLocks noChangeShapeType="1"/>
          </p:cNvSpPr>
          <p:nvPr/>
        </p:nvSpPr>
        <p:spPr bwMode="auto">
          <a:xfrm>
            <a:off x="6559550" y="1546225"/>
            <a:ext cx="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0" name="Line 112"/>
          <p:cNvSpPr>
            <a:spLocks noChangeShapeType="1"/>
          </p:cNvSpPr>
          <p:nvPr/>
        </p:nvSpPr>
        <p:spPr bwMode="auto">
          <a:xfrm>
            <a:off x="6832600" y="1546225"/>
            <a:ext cx="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6588125" y="1733550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>
            <a:off x="6588125" y="1949450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3" name="Line 115"/>
          <p:cNvSpPr>
            <a:spLocks noChangeShapeType="1"/>
          </p:cNvSpPr>
          <p:nvPr/>
        </p:nvSpPr>
        <p:spPr bwMode="auto">
          <a:xfrm>
            <a:off x="6559550" y="1762125"/>
            <a:ext cx="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4" name="Line 116"/>
          <p:cNvSpPr>
            <a:spLocks noChangeShapeType="1"/>
          </p:cNvSpPr>
          <p:nvPr/>
        </p:nvSpPr>
        <p:spPr bwMode="auto">
          <a:xfrm>
            <a:off x="6832600" y="1762125"/>
            <a:ext cx="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5" name="Line 117"/>
          <p:cNvSpPr>
            <a:spLocks noChangeShapeType="1"/>
          </p:cNvSpPr>
          <p:nvPr/>
        </p:nvSpPr>
        <p:spPr bwMode="auto">
          <a:xfrm>
            <a:off x="6588125" y="2151063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6" name="Line 118"/>
          <p:cNvSpPr>
            <a:spLocks noChangeShapeType="1"/>
          </p:cNvSpPr>
          <p:nvPr/>
        </p:nvSpPr>
        <p:spPr bwMode="auto">
          <a:xfrm>
            <a:off x="6559550" y="217963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7" name="Line 119"/>
          <p:cNvSpPr>
            <a:spLocks noChangeShapeType="1"/>
          </p:cNvSpPr>
          <p:nvPr/>
        </p:nvSpPr>
        <p:spPr bwMode="auto">
          <a:xfrm>
            <a:off x="6832600" y="217963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8" name="Line 120"/>
          <p:cNvSpPr>
            <a:spLocks noChangeShapeType="1"/>
          </p:cNvSpPr>
          <p:nvPr/>
        </p:nvSpPr>
        <p:spPr bwMode="auto">
          <a:xfrm>
            <a:off x="6588125" y="2366963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9" name="Line 121"/>
          <p:cNvSpPr>
            <a:spLocks noChangeShapeType="1"/>
          </p:cNvSpPr>
          <p:nvPr/>
        </p:nvSpPr>
        <p:spPr bwMode="auto">
          <a:xfrm>
            <a:off x="6832600" y="239553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0" name="Line 122"/>
          <p:cNvSpPr>
            <a:spLocks noChangeShapeType="1"/>
          </p:cNvSpPr>
          <p:nvPr/>
        </p:nvSpPr>
        <p:spPr bwMode="auto">
          <a:xfrm>
            <a:off x="6588125" y="2798763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1" name="Line 123"/>
          <p:cNvSpPr>
            <a:spLocks noChangeShapeType="1"/>
          </p:cNvSpPr>
          <p:nvPr/>
        </p:nvSpPr>
        <p:spPr bwMode="auto">
          <a:xfrm>
            <a:off x="6559550" y="282733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2" name="Line 124"/>
          <p:cNvSpPr>
            <a:spLocks noChangeShapeType="1"/>
          </p:cNvSpPr>
          <p:nvPr/>
        </p:nvSpPr>
        <p:spPr bwMode="auto">
          <a:xfrm>
            <a:off x="6832600" y="282733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3" name="Line 125"/>
          <p:cNvSpPr>
            <a:spLocks noChangeShapeType="1"/>
          </p:cNvSpPr>
          <p:nvPr/>
        </p:nvSpPr>
        <p:spPr bwMode="auto">
          <a:xfrm>
            <a:off x="6588125" y="3014663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4" name="Line 126"/>
          <p:cNvSpPr>
            <a:spLocks noChangeShapeType="1"/>
          </p:cNvSpPr>
          <p:nvPr/>
        </p:nvSpPr>
        <p:spPr bwMode="auto">
          <a:xfrm>
            <a:off x="6559550" y="304323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5" name="Line 127"/>
          <p:cNvSpPr>
            <a:spLocks noChangeShapeType="1"/>
          </p:cNvSpPr>
          <p:nvPr/>
        </p:nvSpPr>
        <p:spPr bwMode="auto">
          <a:xfrm>
            <a:off x="6832600" y="304323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6" name="Line 128"/>
          <p:cNvSpPr>
            <a:spLocks noChangeShapeType="1"/>
          </p:cNvSpPr>
          <p:nvPr/>
        </p:nvSpPr>
        <p:spPr bwMode="auto">
          <a:xfrm>
            <a:off x="6559550" y="3403600"/>
            <a:ext cx="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7" name="Line 129"/>
          <p:cNvSpPr>
            <a:spLocks noChangeShapeType="1"/>
          </p:cNvSpPr>
          <p:nvPr/>
        </p:nvSpPr>
        <p:spPr bwMode="auto">
          <a:xfrm>
            <a:off x="6588125" y="3590925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8" name="Line 130"/>
          <p:cNvSpPr>
            <a:spLocks noChangeShapeType="1"/>
          </p:cNvSpPr>
          <p:nvPr/>
        </p:nvSpPr>
        <p:spPr bwMode="auto">
          <a:xfrm>
            <a:off x="6588125" y="3806825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19" name="Line 131"/>
          <p:cNvSpPr>
            <a:spLocks noChangeShapeType="1"/>
          </p:cNvSpPr>
          <p:nvPr/>
        </p:nvSpPr>
        <p:spPr bwMode="auto">
          <a:xfrm>
            <a:off x="6559550" y="3619500"/>
            <a:ext cx="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0" name="Line 132"/>
          <p:cNvSpPr>
            <a:spLocks noChangeShapeType="1"/>
          </p:cNvSpPr>
          <p:nvPr/>
        </p:nvSpPr>
        <p:spPr bwMode="auto">
          <a:xfrm>
            <a:off x="6832600" y="3619500"/>
            <a:ext cx="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1" name="Line 133"/>
          <p:cNvSpPr>
            <a:spLocks noChangeShapeType="1"/>
          </p:cNvSpPr>
          <p:nvPr/>
        </p:nvSpPr>
        <p:spPr bwMode="auto">
          <a:xfrm>
            <a:off x="6588125" y="3951288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2" name="Line 134"/>
          <p:cNvSpPr>
            <a:spLocks noChangeShapeType="1"/>
          </p:cNvSpPr>
          <p:nvPr/>
        </p:nvSpPr>
        <p:spPr bwMode="auto">
          <a:xfrm>
            <a:off x="6559550" y="3979863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3" name="Line 135"/>
          <p:cNvSpPr>
            <a:spLocks noChangeShapeType="1"/>
          </p:cNvSpPr>
          <p:nvPr/>
        </p:nvSpPr>
        <p:spPr bwMode="auto">
          <a:xfrm>
            <a:off x="6588125" y="4383088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4" name="Line 136"/>
          <p:cNvSpPr>
            <a:spLocks noChangeShapeType="1"/>
          </p:cNvSpPr>
          <p:nvPr/>
        </p:nvSpPr>
        <p:spPr bwMode="auto">
          <a:xfrm>
            <a:off x="6559550" y="4195763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5" name="Line 137"/>
          <p:cNvSpPr>
            <a:spLocks noChangeShapeType="1"/>
          </p:cNvSpPr>
          <p:nvPr/>
        </p:nvSpPr>
        <p:spPr bwMode="auto">
          <a:xfrm>
            <a:off x="6832600" y="459898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6" name="Line 138"/>
          <p:cNvSpPr>
            <a:spLocks noChangeShapeType="1"/>
          </p:cNvSpPr>
          <p:nvPr/>
        </p:nvSpPr>
        <p:spPr bwMode="auto">
          <a:xfrm>
            <a:off x="6588125" y="4786313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7" name="Line 139"/>
          <p:cNvSpPr>
            <a:spLocks noChangeShapeType="1"/>
          </p:cNvSpPr>
          <p:nvPr/>
        </p:nvSpPr>
        <p:spPr bwMode="auto">
          <a:xfrm>
            <a:off x="6588125" y="5002213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8" name="Line 140"/>
          <p:cNvSpPr>
            <a:spLocks noChangeShapeType="1"/>
          </p:cNvSpPr>
          <p:nvPr/>
        </p:nvSpPr>
        <p:spPr bwMode="auto">
          <a:xfrm>
            <a:off x="6559550" y="481488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29" name="Line 141"/>
          <p:cNvSpPr>
            <a:spLocks noChangeShapeType="1"/>
          </p:cNvSpPr>
          <p:nvPr/>
        </p:nvSpPr>
        <p:spPr bwMode="auto">
          <a:xfrm>
            <a:off x="6832600" y="481488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30" name="Line 142"/>
          <p:cNvSpPr>
            <a:spLocks noChangeShapeType="1"/>
          </p:cNvSpPr>
          <p:nvPr/>
        </p:nvSpPr>
        <p:spPr bwMode="auto">
          <a:xfrm>
            <a:off x="6588125" y="5175250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31" name="Line 143"/>
          <p:cNvSpPr>
            <a:spLocks noChangeShapeType="1"/>
          </p:cNvSpPr>
          <p:nvPr/>
        </p:nvSpPr>
        <p:spPr bwMode="auto">
          <a:xfrm>
            <a:off x="6559550" y="5203825"/>
            <a:ext cx="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32" name="Line 144"/>
          <p:cNvSpPr>
            <a:spLocks noChangeShapeType="1"/>
          </p:cNvSpPr>
          <p:nvPr/>
        </p:nvSpPr>
        <p:spPr bwMode="auto">
          <a:xfrm>
            <a:off x="6588125" y="5391150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33" name="Line 145"/>
          <p:cNvSpPr>
            <a:spLocks noChangeShapeType="1"/>
          </p:cNvSpPr>
          <p:nvPr/>
        </p:nvSpPr>
        <p:spPr bwMode="auto">
          <a:xfrm>
            <a:off x="6588125" y="5607050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34" name="Line 146"/>
          <p:cNvSpPr>
            <a:spLocks noChangeShapeType="1"/>
          </p:cNvSpPr>
          <p:nvPr/>
        </p:nvSpPr>
        <p:spPr bwMode="auto">
          <a:xfrm>
            <a:off x="6559550" y="5419725"/>
            <a:ext cx="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35" name="Line 147"/>
          <p:cNvSpPr>
            <a:spLocks noChangeShapeType="1"/>
          </p:cNvSpPr>
          <p:nvPr/>
        </p:nvSpPr>
        <p:spPr bwMode="auto">
          <a:xfrm>
            <a:off x="6588125" y="5751513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36" name="Line 148"/>
          <p:cNvSpPr>
            <a:spLocks noChangeShapeType="1"/>
          </p:cNvSpPr>
          <p:nvPr/>
        </p:nvSpPr>
        <p:spPr bwMode="auto">
          <a:xfrm>
            <a:off x="6559550" y="578008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37" name="Line 149"/>
          <p:cNvSpPr>
            <a:spLocks noChangeShapeType="1"/>
          </p:cNvSpPr>
          <p:nvPr/>
        </p:nvSpPr>
        <p:spPr bwMode="auto">
          <a:xfrm>
            <a:off x="6588125" y="5967413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38" name="Line 150"/>
          <p:cNvSpPr>
            <a:spLocks noChangeShapeType="1"/>
          </p:cNvSpPr>
          <p:nvPr/>
        </p:nvSpPr>
        <p:spPr bwMode="auto">
          <a:xfrm>
            <a:off x="6559550" y="5995988"/>
            <a:ext cx="0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wx20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5778730" y="2057400"/>
            <a:ext cx="517065" cy="2971800"/>
          </a:xfrm>
          <a:prstGeom prst="rect">
            <a:avLst/>
          </a:prstGeom>
          <a:solidFill>
            <a:srgbClr val="FF3300"/>
          </a:solidFill>
          <a:ln w="57150" cmpd="thickThin">
            <a:solidFill>
              <a:srgbClr val="FFFF00"/>
            </a:solidFill>
            <a:miter lim="800000"/>
          </a:ln>
          <a:effectLst/>
        </p:spPr>
        <p:txBody>
          <a:bodyPr vert="eaVert" anchor="ctr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0">
                <a:solidFill>
                  <a:srgbClr val="FFFF00"/>
                </a:solidFill>
              </a:rPr>
              <a:t>连锁法程序流程图 </a:t>
            </a:r>
            <a:endParaRPr kumimoji="1" lang="zh-CN" altLang="en-US" b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wx20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449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5499560" y="2362200"/>
            <a:ext cx="517065" cy="2590800"/>
          </a:xfrm>
          <a:prstGeom prst="rect">
            <a:avLst/>
          </a:prstGeom>
          <a:solidFill>
            <a:srgbClr val="FF3300"/>
          </a:solidFill>
          <a:ln w="57150" cmpd="thickThin">
            <a:solidFill>
              <a:srgbClr val="FFFF00"/>
            </a:solidFill>
            <a:miter lim="800000"/>
          </a:ln>
          <a:effectLst/>
        </p:spPr>
        <p:txBody>
          <a:bodyPr vert="eaVert" anchor="ctr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0">
                <a:solidFill>
                  <a:srgbClr val="FFFF00"/>
                </a:solidFill>
              </a:rPr>
              <a:t>巡回法的流程图 </a:t>
            </a:r>
            <a:endParaRPr kumimoji="1" lang="zh-CN" altLang="en-US" b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1863"/>
            <a:ext cx="5286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849688"/>
            <a:ext cx="18097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516313"/>
            <a:ext cx="28289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一 键盘的基本工作原理</a:t>
            </a:r>
            <a:endParaRPr lang="zh-CN" altLang="en-US" b="0" dirty="0" smtClean="0"/>
          </a:p>
        </p:txBody>
      </p:sp>
      <p:pic>
        <p:nvPicPr>
          <p:cNvPr id="8195" name="Picture 3" descr="wx19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158875"/>
            <a:ext cx="5562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4848225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936875" y="5780088"/>
            <a:ext cx="31781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b="0" dirty="0">
                <a:solidFill>
                  <a:schemeClr val="hlink"/>
                </a:solidFill>
              </a:rPr>
              <a:t>最简单的键盘结构</a:t>
            </a:r>
            <a:endParaRPr kumimoji="1" lang="zh-CN" altLang="en-US" b="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一 键盘的基本工作原理</a:t>
            </a:r>
            <a:endParaRPr lang="zh-CN" altLang="en-US" b="0" dirty="0" smtClean="0"/>
          </a:p>
        </p:txBody>
      </p:sp>
      <p:pic>
        <p:nvPicPr>
          <p:cNvPr id="9219" name="Picture 3" descr="wx19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103313"/>
            <a:ext cx="5638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563888" y="5659438"/>
            <a:ext cx="37147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b="0" dirty="0">
                <a:solidFill>
                  <a:schemeClr val="hlink"/>
                </a:solidFill>
              </a:rPr>
              <a:t>矩阵式键盘结构</a:t>
            </a:r>
            <a:endParaRPr kumimoji="1" lang="zh-CN" altLang="en-US" b="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二 键的识别</a:t>
            </a:r>
            <a:endParaRPr lang="zh-CN" altLang="en-US" b="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054100"/>
            <a:ext cx="8181975" cy="56197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中宋" panose="02010600040101010101" pitchFamily="2" charset="-122"/>
              </a:rPr>
              <a:t>识别闭合键有两种方法：</a:t>
            </a:r>
            <a:endParaRPr lang="zh-CN" altLang="en-US" dirty="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99828" y="1844824"/>
            <a:ext cx="592137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Clr>
                <a:srgbClr val="0000CC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sz="2400" b="0" dirty="0">
                <a:solidFill>
                  <a:srgbClr val="0000FF"/>
                </a:solidFill>
              </a:rPr>
              <a:t>行扫描法</a:t>
            </a:r>
            <a:endParaRPr lang="zh-CN" altLang="en-US" sz="2400" b="0" dirty="0">
              <a:solidFill>
                <a:srgbClr val="0000FF"/>
              </a:solidFill>
            </a:endParaRPr>
          </a:p>
          <a:p>
            <a:pPr marL="342900" indent="-342900" algn="l">
              <a:buClr>
                <a:srgbClr val="0000CC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sz="2400" b="0" dirty="0">
                <a:solidFill>
                  <a:srgbClr val="0000FF"/>
                </a:solidFill>
              </a:rPr>
              <a:t>行翻转法</a:t>
            </a:r>
            <a:endParaRPr lang="zh-CN" altLang="en-US" sz="24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0" dirty="0" smtClean="0"/>
              <a:t>1. </a:t>
            </a:r>
            <a:r>
              <a:rPr lang="zh-CN" altLang="en-US" sz="4800" b="0" dirty="0" smtClean="0"/>
              <a:t>行扫描法的原理</a:t>
            </a:r>
            <a:endParaRPr lang="zh-CN" altLang="en-US" sz="48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600,&quot;width&quot;:10416}"/>
</p:tagLst>
</file>

<file path=ppt/tags/tag2.xml><?xml version="1.0" encoding="utf-8"?>
<p:tagLst xmlns:p="http://schemas.openxmlformats.org/presentationml/2006/main">
  <p:tag name="KSO_WM_UNIT_PLACING_PICTURE_USER_VIEWPORT" val="{&quot;height&quot;:2312.4992125984249,&quot;width&quot;:3082.5007874015746}"/>
</p:tagLst>
</file>

<file path=ppt/tags/tag3.xml><?xml version="1.0" encoding="utf-8"?>
<p:tagLst xmlns:p="http://schemas.openxmlformats.org/presentationml/2006/main">
  <p:tag name="KSO_WM_UNIT_PLACING_PICTURE_USER_VIEWPORT" val="{&quot;height&quot;:2427.4992125984249,&quot;width&quot;:3882.4992125984249}"/>
</p:tagLst>
</file>

<file path=ppt/tags/tag4.xml><?xml version="1.0" encoding="utf-8"?>
<p:tagLst xmlns:p="http://schemas.openxmlformats.org/presentationml/2006/main">
  <p:tag name="KSO_WM_UNIT_PLACING_PICTURE_USER_VIEWPORT" val="{&quot;height&quot;:3990,&quot;width&quot;:3000}"/>
</p:tagLst>
</file>

<file path=ppt/theme/theme1.xml><?xml version="1.0" encoding="utf-8"?>
<a:theme xmlns:a="http://schemas.openxmlformats.org/drawingml/2006/main" name="微机原理模板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0000FF"/>
      </a:hlink>
      <a:folHlink>
        <a:srgbClr val="0000FF"/>
      </a:folHlink>
    </a:clrScheme>
    <a:fontScheme name="微机原理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70000"/>
          </a:spcBef>
          <a:spcAft>
            <a:spcPct val="10000"/>
          </a:spcAft>
          <a:buClr>
            <a:schemeClr val="accent1"/>
          </a:buClr>
          <a:buSzPct val="50000"/>
          <a:buFont typeface="Monotype Sorts" charset="2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70000"/>
          </a:spcBef>
          <a:spcAft>
            <a:spcPct val="10000"/>
          </a:spcAft>
          <a:buClr>
            <a:schemeClr val="accent1"/>
          </a:buClr>
          <a:buSzPct val="50000"/>
          <a:buFont typeface="Monotype Sorts" charset="2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微机原理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原理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原理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E:\汇编语言与微机原理2005\000 教材插图及设计模板\微机原理模板.pot</Template>
  <TotalTime>0</TotalTime>
  <Words>4194</Words>
  <Application>WPS 演示</Application>
  <PresentationFormat>全屏显示(4:3)</PresentationFormat>
  <Paragraphs>492</Paragraphs>
  <Slides>53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幼圆</vt:lpstr>
      <vt:lpstr>Tahoma</vt:lpstr>
      <vt:lpstr>Courier New</vt:lpstr>
      <vt:lpstr>华文中宋</vt:lpstr>
      <vt:lpstr>微软雅黑</vt:lpstr>
      <vt:lpstr>Arial Unicode MS</vt:lpstr>
      <vt:lpstr>Adobe 黑体 Std R</vt:lpstr>
      <vt:lpstr>黑体</vt:lpstr>
      <vt:lpstr>微机原理模板</vt:lpstr>
      <vt:lpstr>1_015</vt:lpstr>
      <vt:lpstr>10   并行接口</vt:lpstr>
      <vt:lpstr>主要内容</vt:lpstr>
      <vt:lpstr>10.3  键盘及其接口</vt:lpstr>
      <vt:lpstr>PowerPoint 演示文稿</vt:lpstr>
      <vt:lpstr>本节要点</vt:lpstr>
      <vt:lpstr>一 键盘的基本工作原理</vt:lpstr>
      <vt:lpstr>一 键盘的基本工作原理</vt:lpstr>
      <vt:lpstr>二 键的识别</vt:lpstr>
      <vt:lpstr>1. 行扫描法的原理</vt:lpstr>
      <vt:lpstr>PowerPoint 演示文稿</vt:lpstr>
      <vt:lpstr>PowerPoint 演示文稿</vt:lpstr>
      <vt:lpstr>判断是否有按键程序段</vt:lpstr>
      <vt:lpstr>识别按键</vt:lpstr>
      <vt:lpstr>2. 行翻转法的原理</vt:lpstr>
      <vt:lpstr>PowerPoint 演示文稿</vt:lpstr>
      <vt:lpstr>PowerPoint 演示文稿</vt:lpstr>
      <vt:lpstr>PowerPoint 演示文稿</vt:lpstr>
      <vt:lpstr>行翻转法识别按键程序</vt:lpstr>
      <vt:lpstr>PowerPoint 演示文稿</vt:lpstr>
      <vt:lpstr>PowerPoint 演示文稿</vt:lpstr>
      <vt:lpstr>PowerPoint 演示文稿</vt:lpstr>
      <vt:lpstr>PowerPoint 演示文稿</vt:lpstr>
      <vt:lpstr>重键和抖动的处理</vt:lpstr>
      <vt:lpstr>重键的处理</vt:lpstr>
      <vt:lpstr>PowerPoint 演示文稿</vt:lpstr>
      <vt:lpstr>重键问题的处理</vt:lpstr>
      <vt:lpstr>抖动的处理</vt:lpstr>
      <vt:lpstr>键抖动的处理</vt:lpstr>
      <vt:lpstr>PowerPoint 演示文稿</vt:lpstr>
      <vt:lpstr>10.4  LED数码管及其接口</vt:lpstr>
      <vt:lpstr>LED显示接口</vt:lpstr>
      <vt:lpstr>LED数码管的工作原理</vt:lpstr>
      <vt:lpstr>1. LED数码管的结构</vt:lpstr>
      <vt:lpstr>2.  单个LED数码管的显示(1)</vt:lpstr>
      <vt:lpstr>软件译码法显示一位数字</vt:lpstr>
      <vt:lpstr>PowerPoint 演示文稿</vt:lpstr>
      <vt:lpstr>2.  单个LED数码管的显示(2)</vt:lpstr>
      <vt:lpstr>3.  多个LED数码管的显示</vt:lpstr>
      <vt:lpstr>3.  多个LED数码管的显示</vt:lpstr>
      <vt:lpstr>PowerPoint 演示文稿</vt:lpstr>
      <vt:lpstr>3.  多个LED数码管的显示驱动方案</vt:lpstr>
      <vt:lpstr>PowerPoint 演示文稿</vt:lpstr>
      <vt:lpstr>PowerPoint 演示文稿</vt:lpstr>
      <vt:lpstr>PowerPoint 演示文稿</vt:lpstr>
      <vt:lpstr>PowerPoint 演示文稿</vt:lpstr>
      <vt:lpstr>软件延时子程序</vt:lpstr>
      <vt:lpstr>并行接口实验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sgm</dc:creator>
  <cp:lastModifiedBy>George</cp:lastModifiedBy>
  <cp:revision>1273</cp:revision>
  <cp:lastPrinted>2113-01-01T00:00:00Z</cp:lastPrinted>
  <dcterms:created xsi:type="dcterms:W3CDTF">2003-05-27T06:14:00Z</dcterms:created>
  <dcterms:modified xsi:type="dcterms:W3CDTF">2020-11-22T12:29:22Z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