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65" r:id="rId2"/>
  </p:sldMasterIdLst>
  <p:notesMasterIdLst>
    <p:notesMasterId r:id="rId86"/>
  </p:notesMasterIdLst>
  <p:handoutMasterIdLst>
    <p:handoutMasterId r:id="rId87"/>
  </p:handoutMasterIdLst>
  <p:sldIdLst>
    <p:sldId id="468" r:id="rId3"/>
    <p:sldId id="366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555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556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554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8" r:id="rId70"/>
    <p:sldId id="539" r:id="rId71"/>
    <p:sldId id="540" r:id="rId72"/>
    <p:sldId id="541" r:id="rId73"/>
    <p:sldId id="542" r:id="rId74"/>
    <p:sldId id="543" r:id="rId75"/>
    <p:sldId id="544" r:id="rId76"/>
    <p:sldId id="545" r:id="rId77"/>
    <p:sldId id="546" r:id="rId78"/>
    <p:sldId id="547" r:id="rId79"/>
    <p:sldId id="548" r:id="rId80"/>
    <p:sldId id="549" r:id="rId81"/>
    <p:sldId id="550" r:id="rId82"/>
    <p:sldId id="551" r:id="rId83"/>
    <p:sldId id="552" r:id="rId84"/>
    <p:sldId id="553" r:id="rId85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8000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66"/>
    <a:srgbClr val="FF6600"/>
    <a:srgbClr val="2876E8"/>
    <a:srgbClr val="000099"/>
    <a:srgbClr val="FFFFCC"/>
    <a:srgbClr val="336600"/>
    <a:srgbClr val="990033"/>
    <a:srgbClr val="99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71" autoAdjust="0"/>
  </p:normalViewPr>
  <p:slideViewPr>
    <p:cSldViewPr showGuides="1">
      <p:cViewPr>
        <p:scale>
          <a:sx n="100" d="100"/>
          <a:sy n="100" d="100"/>
        </p:scale>
        <p:origin x="-1278" y="-186"/>
      </p:cViewPr>
      <p:guideLst>
        <p:guide orient="horz" pos="618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68464F5C-6CFA-413D-B529-68E8E45D458A}" type="slidenum">
              <a:rPr lang="zh-CN" altLang="en-US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632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28F0013D-B974-4375-970C-DD4C3401CD73}" type="slidenum">
              <a:rPr lang="zh-CN" altLang="en-US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79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D26264-AFDF-485D-8756-40E77941FDA3}" type="datetime1">
              <a:rPr lang="zh-CN" altLang="en-US" sz="1200" smtClean="0">
                <a:latin typeface="Times New Roman" pitchFamily="18" charset="0"/>
              </a:rPr>
              <a:pPr eaLnBrk="1" hangingPunct="1"/>
              <a:t>2019/11/18 Monday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DED452-D1C9-429E-A5E7-865D40EDD8AA}" type="slidenum">
              <a:rPr lang="en-US" altLang="zh-CN" sz="1200" smtClean="0">
                <a:latin typeface="Times New Roman" pitchFamily="18" charset="0"/>
              </a:rPr>
              <a:pPr eaLnBrk="1" hangingPunct="1"/>
              <a:t>36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</a:t>
            </a:r>
            <a:r>
              <a:rPr lang="en-US" altLang="zh-CN" smtClean="0"/>
              <a:t>C</a:t>
            </a:r>
            <a:r>
              <a:rPr lang="zh-CN" altLang="en-US" smtClean="0"/>
              <a:t>口控制字虽然是对端口</a:t>
            </a:r>
            <a:r>
              <a:rPr lang="en-US" altLang="zh-CN" smtClean="0"/>
              <a:t>C</a:t>
            </a:r>
            <a:r>
              <a:rPr lang="zh-CN" altLang="en-US" smtClean="0"/>
              <a:t>操作，但应写入到控制口地址，而不是写入到</a:t>
            </a:r>
            <a:r>
              <a:rPr lang="en-US" altLang="zh-CN" smtClean="0"/>
              <a:t>C</a:t>
            </a:r>
            <a:r>
              <a:rPr lang="zh-CN" altLang="en-US" smtClean="0"/>
              <a:t>数据口。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607656-4D48-440D-BA76-E4DCA4962FAA}" type="datetime1">
              <a:rPr lang="zh-CN" altLang="en-US" sz="1200" smtClean="0">
                <a:latin typeface="Times New Roman" pitchFamily="18" charset="0"/>
              </a:rPr>
              <a:pPr eaLnBrk="1" hangingPunct="1"/>
              <a:t>2019/11/18 Monday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D82CF2-D6C1-4604-8653-323CA4D1E405}" type="slidenum">
              <a:rPr lang="en-US" altLang="zh-CN" sz="1200" smtClean="0">
                <a:latin typeface="Times New Roman" pitchFamily="18" charset="0"/>
              </a:rPr>
              <a:pPr eaLnBrk="1" hangingPunct="1"/>
              <a:t>66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1800" smtClean="0"/>
              <a:t>例如：</a:t>
            </a:r>
          </a:p>
          <a:p>
            <a:pPr eaLnBrk="1" hangingPunct="1"/>
            <a:r>
              <a:rPr lang="zh-CN" altLang="en-US" sz="1800" smtClean="0"/>
              <a:t>一个并行接口连接一个打印机，那么它作为输出接口使用；</a:t>
            </a:r>
          </a:p>
          <a:p>
            <a:pPr eaLnBrk="1" hangingPunct="1"/>
            <a:r>
              <a:rPr lang="zh-CN" altLang="en-US" sz="1800" smtClean="0"/>
              <a:t>一个并行接口连接卡片读入机，那么它作为输入接口使用；</a:t>
            </a:r>
          </a:p>
          <a:p>
            <a:pPr eaLnBrk="1" hangingPunct="1"/>
            <a:r>
              <a:rPr lang="zh-CN" altLang="en-US" sz="1800" smtClean="0"/>
              <a:t>一个并行接口既连接纸带穿孔机，又连接纸带读入机，则利用同一个接口中的两个通路，一个作为输出通路，一个作为输入通路。</a:t>
            </a:r>
          </a:p>
          <a:p>
            <a:pPr eaLnBrk="1" hangingPunct="1"/>
            <a:r>
              <a:rPr lang="zh-CN" altLang="en-US" sz="1800" smtClean="0"/>
              <a:t>有些情况下，一个设备尽管既可输入又可输出，但输入动作和输出动作并不是同时进行的，这时就可以用一个双向的通路和设备相连，如磁盘驱动器。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8DC2FF-15B6-4C0E-B20C-C9A39E923555}" type="datetime1">
              <a:rPr lang="zh-CN" altLang="en-US" sz="1200" smtClean="0">
                <a:latin typeface="Times New Roman" pitchFamily="18" charset="0"/>
              </a:rPr>
              <a:pPr eaLnBrk="1" hangingPunct="1"/>
              <a:t>2019/11/18 Monday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C5723C-163A-4D52-A7FF-26AA739A888B}" type="slidenum">
              <a:rPr lang="en-US" altLang="zh-CN" sz="1200" smtClean="0">
                <a:latin typeface="Times New Roman" pitchFamily="18" charset="0"/>
              </a:rPr>
              <a:pPr eaLnBrk="1" hangingPunct="1"/>
              <a:t>67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主机对打印机的控制可以通过对其适配器的编程来实现，也可以通过</a:t>
            </a:r>
            <a:r>
              <a:rPr lang="en-US" altLang="zh-CN" smtClean="0"/>
              <a:t>BIOS</a:t>
            </a:r>
            <a:r>
              <a:rPr lang="zh-CN" altLang="en-US" smtClean="0"/>
              <a:t>或</a:t>
            </a:r>
            <a:r>
              <a:rPr lang="en-US" altLang="zh-CN" smtClean="0"/>
              <a:t>DOS</a:t>
            </a:r>
            <a:r>
              <a:rPr lang="zh-CN" altLang="en-US" smtClean="0"/>
              <a:t>功能调用来实现。凡送打印机的字符，全部需用</a:t>
            </a:r>
            <a:r>
              <a:rPr lang="en-US" altLang="zh-CN" smtClean="0"/>
              <a:t>ASCII</a:t>
            </a:r>
            <a:r>
              <a:rPr lang="zh-CN" altLang="en-US" smtClean="0"/>
              <a:t>码表示。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FA72C8-C001-49E9-B483-3597F037B343}" type="datetime1">
              <a:rPr lang="zh-CN" altLang="en-US" sz="1200" smtClean="0">
                <a:latin typeface="Times New Roman" pitchFamily="18" charset="0"/>
              </a:rPr>
              <a:pPr eaLnBrk="1" hangingPunct="1"/>
              <a:t>2019/11/18 Monday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9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7FDE5A-3694-4DB2-93F2-A268D618946B}" type="slidenum">
              <a:rPr lang="en-US" altLang="zh-CN" sz="1200" smtClean="0">
                <a:latin typeface="Times New Roman" pitchFamily="18" charset="0"/>
              </a:rPr>
              <a:pPr eaLnBrk="1" hangingPunct="1"/>
              <a:t>68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8B94AB-50D0-4260-9807-69BCC6CED3CC}" type="datetime1">
              <a:rPr lang="zh-CN" altLang="en-US" sz="1200" smtClean="0">
                <a:latin typeface="Times New Roman" pitchFamily="18" charset="0"/>
              </a:rPr>
              <a:pPr eaLnBrk="1" hangingPunct="1"/>
              <a:t>2019/11/18 Monday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00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07D244-0CA0-485A-9FE2-0F70804C5F78}" type="slidenum">
              <a:rPr lang="en-US" altLang="zh-CN" sz="1200" smtClean="0">
                <a:latin typeface="Times New Roman" pitchFamily="18" charset="0"/>
              </a:rPr>
              <a:pPr eaLnBrk="1" hangingPunct="1"/>
              <a:t>72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读</a:t>
            </a:r>
            <a:r>
              <a:rPr lang="en-US" altLang="zh-CN" smtClean="0"/>
              <a:t>/</a:t>
            </a:r>
            <a:r>
              <a:rPr lang="zh-CN" altLang="en-US" smtClean="0"/>
              <a:t>写控制逻辑电路接系统控制、地址总线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D7~D0</a:t>
            </a:r>
            <a:r>
              <a:rPr lang="zh-CN" altLang="en-US" smtClean="0"/>
              <a:t>：三态，双向，接系统数据总线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6467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  <a:defRPr sz="2400"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 sz="2400"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381328"/>
            <a:ext cx="7920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0F7562-C50D-428D-AF25-CEFD8C3694E5}" type="slidenum">
              <a:rPr lang="zh-CN" altLang="en-US" b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‹#›</a:t>
            </a:fld>
            <a:endParaRPr lang="zh-CN" altLang="en-US" b="0" dirty="0">
              <a:solidFill>
                <a:srgbClr val="0000CC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288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40009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56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control" Target="../activeX/activeX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5875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980728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1439749" name="Rectangle 5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750" name="Rectangle 6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439760" name="Picture 16" descr="LINE03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LINE03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244408" y="6381328"/>
            <a:ext cx="7920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0F7562-C50D-428D-AF25-CEFD8C3694E5}" type="slidenum">
              <a:rPr lang="zh-CN" altLang="en-US" b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‹#›</a:t>
            </a:fld>
            <a:endParaRPr lang="zh-CN" altLang="en-US" b="0" dirty="0">
              <a:solidFill>
                <a:srgbClr val="0000CC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9788" name="ShockwaveFlash1" r:id="rId6" imgW="685714" imgH="304923"/>
        </mc:Choice>
        <mc:Fallback>
          <p:control name="ShockwaveFlash1" r:id="rId6" imgW="685714" imgH="30492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58200" y="0"/>
                  <a:ext cx="685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7" r:id="rId2"/>
    <p:sldLayoutId id="2147483667" r:id="rId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algn="l" rtl="0" fontAlgn="base">
        <a:spcBef>
          <a:spcPct val="70000"/>
        </a:spcBef>
        <a:spcAft>
          <a:spcPct val="10000"/>
        </a:spcAft>
        <a:buClr>
          <a:schemeClr val="accent1"/>
        </a:buClr>
        <a:buSzPct val="50000"/>
        <a:buFont typeface="Monotype Sorts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10000"/>
        </a:spcAft>
        <a:buClr>
          <a:srgbClr val="003366"/>
        </a:buClr>
        <a:buSzPct val="75000"/>
        <a:buFont typeface="Wingdings" pitchFamily="2" charset="2"/>
        <a:defRPr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1143000" indent="-228600" algn="l" rtl="0" fontAlgn="base">
        <a:spcBef>
          <a:spcPct val="50000"/>
        </a:spcBef>
        <a:spcAft>
          <a:spcPct val="10000"/>
        </a:spcAft>
        <a:buClr>
          <a:srgbClr val="003366"/>
        </a:buClr>
        <a:buSzPct val="75000"/>
        <a:buChar char="—"/>
        <a:defRPr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4099" name="Picture 6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7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3.xml"/><Relationship Id="rId4" Type="http://schemas.openxmlformats.org/officeDocument/2006/relationships/slide" Target="slide7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jpg"/><Relationship Id="rId4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10   </a:t>
            </a:r>
            <a:r>
              <a:rPr lang="zh-CN" altLang="en-US" dirty="0" smtClean="0">
                <a:solidFill>
                  <a:schemeClr val="accent1"/>
                </a:solidFill>
              </a:rPr>
              <a:t>并行接口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31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490538" y="1425575"/>
            <a:ext cx="7881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</a:pPr>
            <a:r>
              <a:rPr lang="en-US" altLang="zh-CN" sz="3200" b="1">
                <a:latin typeface="Times New Roman" pitchFamily="18" charset="0"/>
              </a:rPr>
              <a:t>         </a:t>
            </a:r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5" y="44624"/>
            <a:ext cx="7704856" cy="5701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第三节 可编程并行通讯接口芯片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468312" y="981076"/>
            <a:ext cx="8352159" cy="381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</a:pPr>
            <a:r>
              <a:rPr lang="zh-CN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通常作为微机系统总线与外部设备的接口控制部件，可通过软件来设置芯片的工作方式，使用方便。</a:t>
            </a:r>
          </a:p>
          <a:p>
            <a:pPr marL="342900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IBM PC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就是采用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与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键盘、扬声器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等其他外设进行接口。</a:t>
            </a:r>
          </a:p>
          <a:p>
            <a:pPr marL="342900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40PIN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DIP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封装，芯片体积大，设计简单的系统通常不用。</a:t>
            </a:r>
          </a:p>
          <a:p>
            <a:pPr marL="342900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在目前</a:t>
            </a: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的微机主板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上</a:t>
            </a: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功能已经集成在芯片组中，但使用和编程与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完全一致。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5184"/>
            <a:ext cx="2876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0556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24936" cy="589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00" y="-27384"/>
            <a:ext cx="777240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一 </a:t>
            </a:r>
            <a:r>
              <a:rPr lang="en-US" altLang="zh-CN" kern="1200" dirty="0" smtClean="0"/>
              <a:t>8255A</a:t>
            </a:r>
            <a:r>
              <a:rPr lang="zh-CN" altLang="en-US" kern="1200" dirty="0"/>
              <a:t>内部结构</a:t>
            </a:r>
          </a:p>
        </p:txBody>
      </p:sp>
      <p:sp>
        <p:nvSpPr>
          <p:cNvPr id="21509" name="AutoShape 3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90644" y="553120"/>
            <a:ext cx="1058862" cy="711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38100">
            <a:solidFill>
              <a:srgbClr val="2876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SzTx/>
            </a:pPr>
            <a:r>
              <a:rPr lang="zh-CN" altLang="en-US" b="0">
                <a:solidFill>
                  <a:srgbClr val="0000CC"/>
                </a:solidFill>
                <a:latin typeface="Times New Roman" pitchFamily="18" charset="0"/>
              </a:rPr>
              <a:t>说明</a:t>
            </a:r>
          </a:p>
        </p:txBody>
      </p:sp>
      <p:sp>
        <p:nvSpPr>
          <p:cNvPr id="21510" name="AutoShape 3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483768" y="973137"/>
            <a:ext cx="944562" cy="798513"/>
          </a:xfrm>
          <a:prstGeom prst="wedgeRoundRectCallout">
            <a:avLst>
              <a:gd name="adj1" fmla="val 39948"/>
              <a:gd name="adj2" fmla="val 59264"/>
              <a:gd name="adj3" fmla="val 16667"/>
            </a:avLst>
          </a:prstGeom>
          <a:noFill/>
          <a:ln w="38100">
            <a:solidFill>
              <a:srgbClr val="2876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SzTx/>
            </a:pPr>
            <a:r>
              <a:rPr lang="zh-CN" altLang="en-US" b="0">
                <a:solidFill>
                  <a:srgbClr val="0000CC"/>
                </a:solidFill>
                <a:latin typeface="Times New Roman" pitchFamily="18" charset="0"/>
              </a:rPr>
              <a:t>说明</a:t>
            </a:r>
          </a:p>
        </p:txBody>
      </p:sp>
      <p:sp>
        <p:nvSpPr>
          <p:cNvPr id="21511" name="AutoShape 31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03648" y="2204864"/>
            <a:ext cx="944563" cy="798513"/>
          </a:xfrm>
          <a:prstGeom prst="wedgeRoundRectCallout">
            <a:avLst>
              <a:gd name="adj1" fmla="val 33023"/>
              <a:gd name="adj2" fmla="val 66301"/>
              <a:gd name="adj3" fmla="val 16667"/>
            </a:avLst>
          </a:prstGeom>
          <a:noFill/>
          <a:ln w="38100">
            <a:solidFill>
              <a:srgbClr val="2876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SzTx/>
            </a:pPr>
            <a:r>
              <a:rPr lang="zh-CN" altLang="en-US" b="0">
                <a:solidFill>
                  <a:srgbClr val="0000CC"/>
                </a:solidFill>
                <a:latin typeface="Times New Roman" pitchFamily="18" charset="0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23783491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2225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端口编址及配置</a:t>
            </a:r>
            <a:endParaRPr lang="zh-CN" altLang="en-US" kern="12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572500" cy="229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		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0		 </a:t>
            </a:r>
            <a:r>
              <a:rPr lang="zh-CN" altLang="en-US" sz="2400" dirty="0" smtClean="0"/>
              <a:t>端口		口线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 smtClean="0"/>
              <a:t>		        	</a:t>
            </a:r>
            <a:r>
              <a:rPr lang="en-US" altLang="zh-CN" sz="2400" dirty="0" smtClean="0"/>
              <a:t>00		</a:t>
            </a:r>
            <a:r>
              <a:rPr lang="zh-CN" altLang="en-US" sz="2400" dirty="0" smtClean="0"/>
              <a:t>端口</a:t>
            </a:r>
            <a:r>
              <a:rPr lang="en-US" altLang="en-US" sz="2400" dirty="0" smtClean="0"/>
              <a:t>A</a:t>
            </a:r>
            <a:r>
              <a:rPr lang="en-US" altLang="zh-CN" sz="2400" dirty="0" smtClean="0"/>
              <a:t>		</a:t>
            </a:r>
            <a:r>
              <a:rPr lang="en-US" altLang="en-US" sz="2400" dirty="0" smtClean="0"/>
              <a:t>PA</a:t>
            </a:r>
            <a:r>
              <a:rPr lang="en-US" altLang="en-US" sz="2400" baseline="-25000" dirty="0" smtClean="0"/>
              <a:t>7</a:t>
            </a:r>
            <a:r>
              <a:rPr lang="en-US" altLang="en-US" sz="2400" dirty="0" smtClean="0"/>
              <a:t>~PA</a:t>
            </a:r>
            <a:r>
              <a:rPr lang="en-US" altLang="en-US" sz="2400" baseline="-25000" dirty="0" smtClean="0"/>
              <a:t>0</a:t>
            </a:r>
            <a:endParaRPr lang="en-US" altLang="en-US" sz="24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			01		</a:t>
            </a:r>
            <a:r>
              <a:rPr lang="zh-CN" altLang="en-US" sz="2400" dirty="0" smtClean="0"/>
              <a:t>端口</a:t>
            </a:r>
            <a:r>
              <a:rPr lang="en-US" altLang="en-US" sz="2400" dirty="0" smtClean="0"/>
              <a:t>B</a:t>
            </a:r>
            <a:r>
              <a:rPr lang="en-US" altLang="zh-CN" sz="2400" dirty="0" smtClean="0"/>
              <a:t>		</a:t>
            </a:r>
            <a:r>
              <a:rPr lang="en-US" altLang="en-US" sz="2400" dirty="0" smtClean="0"/>
              <a:t>PB</a:t>
            </a:r>
            <a:r>
              <a:rPr lang="en-US" altLang="en-US" sz="2400" baseline="-25000" dirty="0" smtClean="0"/>
              <a:t>7</a:t>
            </a:r>
            <a:r>
              <a:rPr lang="en-US" altLang="en-US" sz="2400" dirty="0" smtClean="0"/>
              <a:t>~PB</a:t>
            </a:r>
            <a:r>
              <a:rPr lang="en-US" altLang="en-US" sz="2400" baseline="-25000" dirty="0" smtClean="0"/>
              <a:t>0</a:t>
            </a:r>
            <a:r>
              <a:rPr lang="en-US" altLang="zh-CN" sz="2400" dirty="0" smtClean="0"/>
              <a:t>			           10		</a:t>
            </a:r>
            <a:r>
              <a:rPr lang="zh-CN" altLang="en-US" sz="2400" dirty="0" smtClean="0"/>
              <a:t>端口</a:t>
            </a:r>
            <a:r>
              <a:rPr lang="en-US" altLang="en-US" sz="2400" dirty="0" smtClean="0"/>
              <a:t>C		PC</a:t>
            </a:r>
            <a:r>
              <a:rPr lang="en-US" altLang="en-US" sz="2400" baseline="-25000" dirty="0" smtClean="0"/>
              <a:t>7</a:t>
            </a:r>
            <a:r>
              <a:rPr lang="en-US" altLang="en-US" sz="2400" dirty="0" smtClean="0"/>
              <a:t>~PC</a:t>
            </a:r>
            <a:r>
              <a:rPr lang="en-US" altLang="en-US" sz="2400" baseline="-25000" dirty="0" smtClean="0"/>
              <a:t>0</a:t>
            </a:r>
          </a:p>
          <a:p>
            <a:pPr eaLnBrk="1" hangingPunct="1">
              <a:buFontTx/>
              <a:buNone/>
            </a:pPr>
            <a:r>
              <a:rPr lang="en-US" altLang="en-US" sz="2400" baseline="-25000" dirty="0" smtClean="0"/>
              <a:t>			</a:t>
            </a:r>
            <a:r>
              <a:rPr lang="en-US" altLang="en-US" sz="2400" dirty="0" smtClean="0"/>
              <a:t>11	       </a:t>
            </a:r>
            <a:r>
              <a:rPr lang="zh-CN" altLang="en-US" sz="2400" dirty="0" smtClean="0"/>
              <a:t>对控制端口写控制字</a:t>
            </a:r>
            <a:endParaRPr lang="zh-CN" altLang="en-US" dirty="0" smtClean="0"/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957386" y="1082328"/>
            <a:ext cx="5638800" cy="2057400"/>
            <a:chOff x="1259" y="672"/>
            <a:chExt cx="3552" cy="1296"/>
          </a:xfrm>
        </p:grpSpPr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1259" y="960"/>
              <a:ext cx="3552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3515" y="672"/>
              <a:ext cx="0" cy="100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>
              <a:off x="1259" y="1680"/>
              <a:ext cx="3552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>
              <a:off x="2315" y="672"/>
              <a:ext cx="0" cy="1296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468313" y="3482975"/>
            <a:ext cx="8208143" cy="268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</a:lstStyle>
          <a:p>
            <a:pPr marL="714375" indent="-714375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）端口</a:t>
            </a:r>
            <a:r>
              <a:rPr lang="en-US" altLang="en-US" dirty="0"/>
              <a:t>C</a:t>
            </a:r>
            <a:r>
              <a:rPr lang="zh-CN" altLang="en-US" dirty="0"/>
              <a:t>又可以分成“上</a:t>
            </a:r>
            <a:r>
              <a:rPr lang="en-US" altLang="en-US" dirty="0"/>
              <a:t>C</a:t>
            </a:r>
            <a:r>
              <a:rPr lang="zh-CN" altLang="en-US" dirty="0"/>
              <a:t>口”和“下</a:t>
            </a:r>
            <a:r>
              <a:rPr lang="en-US" altLang="en-US" dirty="0"/>
              <a:t>C</a:t>
            </a:r>
            <a:r>
              <a:rPr lang="zh-CN" altLang="en-US" dirty="0"/>
              <a:t>口”</a:t>
            </a:r>
            <a:r>
              <a:rPr lang="en-US" altLang="zh-CN" dirty="0"/>
              <a:t>2</a:t>
            </a:r>
            <a:r>
              <a:rPr lang="zh-CN" altLang="en-US" dirty="0"/>
              <a:t>个部分，用作</a:t>
            </a:r>
            <a:r>
              <a:rPr lang="en-US" altLang="en-US" dirty="0"/>
              <a:t>A</a:t>
            </a:r>
            <a:r>
              <a:rPr lang="zh-CN" altLang="en-US" dirty="0"/>
              <a:t>口和</a:t>
            </a:r>
            <a:r>
              <a:rPr lang="en-US" altLang="en-US" dirty="0"/>
              <a:t>B</a:t>
            </a:r>
            <a:r>
              <a:rPr lang="zh-CN" altLang="en-US" dirty="0"/>
              <a:t>口的控制信号线，所以把</a:t>
            </a:r>
            <a:r>
              <a:rPr lang="en-US" altLang="en-US" dirty="0"/>
              <a:t>A</a:t>
            </a:r>
            <a:r>
              <a:rPr lang="zh-CN" altLang="en-US" dirty="0"/>
              <a:t>口</a:t>
            </a:r>
            <a:r>
              <a:rPr lang="en-US" altLang="zh-CN" dirty="0"/>
              <a:t>+</a:t>
            </a:r>
            <a:r>
              <a:rPr lang="zh-CN" altLang="en-US" dirty="0"/>
              <a:t>上</a:t>
            </a:r>
            <a:r>
              <a:rPr lang="en-US" altLang="zh-CN" dirty="0"/>
              <a:t>C</a:t>
            </a:r>
            <a:r>
              <a:rPr lang="zh-CN" altLang="en-US" dirty="0"/>
              <a:t>口称为</a:t>
            </a:r>
            <a:r>
              <a:rPr lang="en-US" altLang="zh-CN" dirty="0"/>
              <a:t>A</a:t>
            </a:r>
            <a:r>
              <a:rPr lang="zh-CN" altLang="en-US" dirty="0"/>
              <a:t>组，</a:t>
            </a:r>
            <a:r>
              <a:rPr lang="en-US" altLang="zh-CN" dirty="0"/>
              <a:t>B</a:t>
            </a:r>
            <a:r>
              <a:rPr lang="zh-CN" altLang="en-US" dirty="0"/>
              <a:t>口</a:t>
            </a:r>
            <a:r>
              <a:rPr lang="en-US" altLang="zh-CN" dirty="0"/>
              <a:t>+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口称为</a:t>
            </a:r>
            <a:r>
              <a:rPr lang="en-US" altLang="zh-CN" dirty="0"/>
              <a:t>B</a:t>
            </a:r>
            <a:r>
              <a:rPr lang="zh-CN" altLang="en-US" dirty="0"/>
              <a:t>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en-US" dirty="0"/>
              <a:t>PA</a:t>
            </a:r>
            <a:r>
              <a:rPr lang="zh-CN" altLang="en-US" dirty="0"/>
              <a:t>口：输入有锁存器，输出有锁存器和缓冲器；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PB</a:t>
            </a:r>
            <a:r>
              <a:rPr lang="zh-CN" altLang="en-US" dirty="0"/>
              <a:t>和</a:t>
            </a:r>
            <a:r>
              <a:rPr lang="en-US" altLang="en-US" dirty="0"/>
              <a:t>PC</a:t>
            </a:r>
            <a:r>
              <a:rPr lang="zh-CN" altLang="en-US" dirty="0"/>
              <a:t>口：输入有缓冲器，输出有锁存器和缓冲器。</a:t>
            </a:r>
          </a:p>
        </p:txBody>
      </p:sp>
    </p:spTree>
    <p:extLst>
      <p:ext uri="{BB962C8B-B14F-4D97-AF65-F5344CB8AC3E}">
        <p14:creationId xmlns:p14="http://schemas.microsoft.com/office/powerpoint/2010/main" val="2910613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1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2225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二 </a:t>
            </a:r>
            <a:r>
              <a:rPr lang="en-US" altLang="zh-CN" kern="1200" dirty="0" smtClean="0"/>
              <a:t>8255A</a:t>
            </a:r>
            <a:r>
              <a:rPr lang="zh-CN" altLang="en-US" kern="1200" dirty="0" smtClean="0"/>
              <a:t>引脚</a:t>
            </a:r>
            <a:endParaRPr lang="zh-CN" altLang="en-US" kern="1200" dirty="0"/>
          </a:p>
        </p:txBody>
      </p:sp>
      <p:pic>
        <p:nvPicPr>
          <p:cNvPr id="171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939651"/>
            <a:ext cx="3156080" cy="52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35732"/>
            <a:ext cx="29146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2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29000"/>
            <a:ext cx="29527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195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1346"/>
            <a:ext cx="7848103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 dirty="0"/>
              <a:t>8255A</a:t>
            </a:r>
            <a:r>
              <a:rPr lang="zh-CN" altLang="en-US" kern="1200" dirty="0"/>
              <a:t>的控制信号和传输动作的对应关系</a:t>
            </a:r>
          </a:p>
        </p:txBody>
      </p:sp>
      <p:graphicFrame>
        <p:nvGraphicFramePr>
          <p:cNvPr id="372892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23712"/>
              </p:ext>
            </p:extLst>
          </p:nvPr>
        </p:nvGraphicFramePr>
        <p:xfrm>
          <a:off x="239713" y="946555"/>
          <a:ext cx="8832850" cy="521874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1987"/>
                <a:gridCol w="563563"/>
                <a:gridCol w="587375"/>
                <a:gridCol w="630237"/>
                <a:gridCol w="673100"/>
                <a:gridCol w="896938"/>
                <a:gridCol w="481965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RD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WR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PC/XT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传输说明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60H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数据从口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送到数据总线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61H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数据从口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送到数据总线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62H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数据从口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送到数据总线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60H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数据从数据总线送端口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61H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数据从数据总线送端口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62H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数据从数据总线送端口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63H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=1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，则由数据总线往控制寄存器写入控制字；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=0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，则由数据总线输入的数据作为对口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的置位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复位命令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~D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进入高阻抗状态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非法的信号组合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~D</a:t>
                      </a:r>
                      <a:r>
                        <a:rPr kumimoji="1" lang="en-US" altLang="zh-CN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进入高阻抗状态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pSp>
        <p:nvGrpSpPr>
          <p:cNvPr id="24678" name="Group 144"/>
          <p:cNvGrpSpPr>
            <a:grpSpLocks/>
          </p:cNvGrpSpPr>
          <p:nvPr/>
        </p:nvGrpSpPr>
        <p:grpSpPr bwMode="auto">
          <a:xfrm>
            <a:off x="432073" y="1184052"/>
            <a:ext cx="2771775" cy="12700"/>
            <a:chOff x="214" y="560"/>
            <a:chExt cx="1746" cy="8"/>
          </a:xfrm>
        </p:grpSpPr>
        <p:sp>
          <p:nvSpPr>
            <p:cNvPr id="24679" name="Line 136"/>
            <p:cNvSpPr>
              <a:spLocks noChangeShapeType="1"/>
            </p:cNvSpPr>
            <p:nvPr/>
          </p:nvSpPr>
          <p:spPr bwMode="auto">
            <a:xfrm>
              <a:off x="214" y="56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" name="Line 137"/>
            <p:cNvSpPr>
              <a:spLocks noChangeShapeType="1"/>
            </p:cNvSpPr>
            <p:nvPr/>
          </p:nvSpPr>
          <p:spPr bwMode="auto">
            <a:xfrm>
              <a:off x="1311" y="568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1" name="Line 138"/>
            <p:cNvSpPr>
              <a:spLocks noChangeShapeType="1"/>
            </p:cNvSpPr>
            <p:nvPr/>
          </p:nvSpPr>
          <p:spPr bwMode="auto">
            <a:xfrm>
              <a:off x="1719" y="560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0946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200" dirty="0" smtClean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kern="1200" dirty="0" smtClean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基本操作</a:t>
            </a:r>
            <a:endParaRPr lang="zh-CN" altLang="en-US" dirty="0"/>
          </a:p>
        </p:txBody>
      </p:sp>
      <p:pic>
        <p:nvPicPr>
          <p:cNvPr id="1713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1625"/>
            <a:ext cx="7992888" cy="591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905561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47663" y="22225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三 </a:t>
            </a:r>
            <a:r>
              <a:rPr lang="en-US" altLang="zh-CN" kern="1200" dirty="0" smtClean="0"/>
              <a:t>8255A</a:t>
            </a:r>
            <a:r>
              <a:rPr lang="zh-CN" altLang="en-US" kern="1200" dirty="0"/>
              <a:t>工作方式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1056060"/>
            <a:ext cx="6503987" cy="3021012"/>
          </a:xfrm>
        </p:spPr>
        <p:txBody>
          <a:bodyPr/>
          <a:lstStyle/>
          <a:p>
            <a:pPr marL="361950" indent="-361950" algn="just" eaLnBrk="1" hangingPunct="1">
              <a:buFontTx/>
              <a:buAutoNum type="arabicPeriod"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：基本的输入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</a:t>
            </a:r>
            <a:endParaRPr lang="en-US" altLang="zh-CN" dirty="0" smtClean="0"/>
          </a:p>
          <a:p>
            <a:pPr marL="0" indent="0" algn="just" eaLnBrk="1" hangingPunct="1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：应答式输入输出方式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：双向选通传送方式	</a:t>
            </a:r>
          </a:p>
        </p:txBody>
      </p:sp>
    </p:spTree>
    <p:extLst>
      <p:ext uri="{BB962C8B-B14F-4D97-AF65-F5344CB8AC3E}">
        <p14:creationId xmlns:p14="http://schemas.microsoft.com/office/powerpoint/2010/main" val="4924590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22225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三 </a:t>
            </a:r>
            <a:r>
              <a:rPr lang="en-US" altLang="zh-CN" kern="1200" dirty="0" smtClean="0"/>
              <a:t>8255A</a:t>
            </a:r>
            <a:r>
              <a:rPr lang="zh-CN" altLang="en-US" kern="1200" dirty="0"/>
              <a:t>工作方式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602662" cy="7762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工作方式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：基本的输入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			</a:t>
            </a:r>
          </a:p>
        </p:txBody>
      </p:sp>
      <p:sp>
        <p:nvSpPr>
          <p:cNvPr id="488452" name="Text Box 1028"/>
          <p:cNvSpPr txBox="1">
            <a:spLocks noChangeArrowheads="1"/>
          </p:cNvSpPr>
          <p:nvPr/>
        </p:nvSpPr>
        <p:spPr bwMode="auto">
          <a:xfrm>
            <a:off x="795536" y="1772816"/>
            <a:ext cx="780891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buClr>
                <a:srgbClr val="0000CC"/>
              </a:buClr>
              <a:buSzTx/>
              <a:buFont typeface="Wingdings" pitchFamily="2" charset="2"/>
              <a:buChar char="²"/>
            </a:pPr>
            <a:r>
              <a:rPr lang="en-US" altLang="en-US" sz="2400" b="0" dirty="0">
                <a:solidFill>
                  <a:srgbClr val="0000CC"/>
                </a:solidFill>
                <a:ea typeface="幼圆" pitchFamily="49" charset="-122"/>
              </a:rPr>
              <a:t>A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口、</a:t>
            </a:r>
            <a:r>
              <a:rPr lang="en-US" altLang="zh-CN" sz="2400" b="0" dirty="0">
                <a:solidFill>
                  <a:srgbClr val="0000CC"/>
                </a:solidFill>
                <a:ea typeface="幼圆" pitchFamily="49" charset="-122"/>
              </a:rPr>
              <a:t>B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口、上</a:t>
            </a:r>
            <a:r>
              <a:rPr lang="en-US" altLang="zh-CN" sz="2400" b="0" dirty="0">
                <a:solidFill>
                  <a:srgbClr val="0000CC"/>
                </a:solidFill>
                <a:ea typeface="幼圆" pitchFamily="49" charset="-122"/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口、下</a:t>
            </a:r>
            <a:r>
              <a:rPr lang="en-US" altLang="zh-CN" sz="2400" b="0" dirty="0">
                <a:solidFill>
                  <a:srgbClr val="0000CC"/>
                </a:solidFill>
                <a:ea typeface="幼圆" pitchFamily="49" charset="-122"/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口都可以独立设置作为输入或输出使用。</a:t>
            </a:r>
          </a:p>
          <a:p>
            <a:pPr marL="342900" indent="-342900" algn="just" eaLnBrk="1" hangingPunct="1">
              <a:buClr>
                <a:srgbClr val="0000CC"/>
              </a:buClr>
              <a:buSzTx/>
              <a:buFont typeface="Wingdings" pitchFamily="2" charset="2"/>
              <a:buChar char="²"/>
            </a:pP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适合用于无条件传送。</a:t>
            </a:r>
          </a:p>
          <a:p>
            <a:pPr marL="342900" indent="-342900" algn="just" eaLnBrk="1" hangingPunct="1">
              <a:buClr>
                <a:srgbClr val="0000CC"/>
              </a:buClr>
              <a:buSzTx/>
              <a:buFont typeface="Wingdings" pitchFamily="2" charset="2"/>
              <a:buChar char="²"/>
            </a:pPr>
            <a:r>
              <a:rPr lang="zh-CN" altLang="en-US" sz="2400" b="0" dirty="0" smtClean="0">
                <a:solidFill>
                  <a:srgbClr val="0000CC"/>
                </a:solidFill>
                <a:ea typeface="幼圆" pitchFamily="49" charset="-122"/>
              </a:rPr>
              <a:t>也可以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将联络信号接入</a:t>
            </a:r>
            <a:r>
              <a:rPr lang="en-US" altLang="zh-CN" sz="2400" b="0" dirty="0">
                <a:solidFill>
                  <a:srgbClr val="0000CC"/>
                </a:solidFill>
                <a:ea typeface="幼圆" pitchFamily="49" charset="-122"/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口，实现查询</a:t>
            </a:r>
            <a:r>
              <a:rPr lang="zh-CN" altLang="en-US" sz="2400" b="0" dirty="0" smtClean="0">
                <a:solidFill>
                  <a:srgbClr val="0000CC"/>
                </a:solidFill>
                <a:ea typeface="幼圆" pitchFamily="49" charset="-122"/>
              </a:rPr>
              <a:t>方式。</a:t>
            </a:r>
            <a:r>
              <a:rPr lang="zh-CN" altLang="en-US" sz="2400" b="0" dirty="0">
                <a:solidFill>
                  <a:srgbClr val="0000CC"/>
                </a:solidFill>
                <a:ea typeface="幼圆" pitchFamily="49" charset="-122"/>
              </a:rPr>
              <a:t>	</a:t>
            </a:r>
          </a:p>
        </p:txBody>
      </p:sp>
      <p:pic>
        <p:nvPicPr>
          <p:cNvPr id="1709058" name="Picture 2" descr="c:\users\george\appdata\roaming\360se6\User Data\temp\20130804231125-12611136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16076"/>
            <a:ext cx="45339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623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67544" y="116632"/>
            <a:ext cx="85455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(1) 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方式</a:t>
            </a: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的应用</a:t>
            </a:r>
          </a:p>
        </p:txBody>
      </p:sp>
      <p:pic>
        <p:nvPicPr>
          <p:cNvPr id="27652" name="Picture 7" descr="8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00" y="1196752"/>
            <a:ext cx="65532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721838" y="4927487"/>
            <a:ext cx="87075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8088</a:t>
            </a:r>
          </a:p>
        </p:txBody>
      </p:sp>
    </p:spTree>
    <p:extLst>
      <p:ext uri="{BB962C8B-B14F-4D97-AF65-F5344CB8AC3E}">
        <p14:creationId xmlns:p14="http://schemas.microsoft.com/office/powerpoint/2010/main" val="10799254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467544" y="116632"/>
            <a:ext cx="85455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(1) 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方式</a:t>
            </a: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的应用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9552" y="1060052"/>
            <a:ext cx="55721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</a:pP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作为打印机接口，工作于方式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1959"/>
              </p:ext>
            </p:extLst>
          </p:nvPr>
        </p:nvGraphicFramePr>
        <p:xfrm>
          <a:off x="2267744" y="2132856"/>
          <a:ext cx="3817937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102" name="PhotoStyler Image" r:id="rId3" imgW="3390476" imgH="2371429" progId="PhotoStylerImage">
                  <p:embed/>
                </p:oleObj>
              </mc:Choice>
              <mc:Fallback>
                <p:oleObj name="PhotoStyler Image" r:id="rId3" imgW="3390476" imgH="2371429" progId="PhotoStyler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3817937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4995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399"/>
                </a:solidFill>
              </a:rPr>
              <a:t>主要学习内容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066088" cy="4505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35A55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just">
              <a:buClr>
                <a:srgbClr val="0000FF"/>
              </a:buClr>
              <a:buSzPct val="100000"/>
              <a:buNone/>
            </a:pPr>
            <a:r>
              <a:rPr lang="zh-CN" altLang="en-US" sz="2800" dirty="0"/>
              <a:t>第一节 并行接口概述</a:t>
            </a:r>
          </a:p>
          <a:p>
            <a:pPr marL="0" indent="0" algn="just">
              <a:buClr>
                <a:srgbClr val="0000FF"/>
              </a:buClr>
              <a:buSzPct val="100000"/>
              <a:buNone/>
            </a:pPr>
            <a:r>
              <a:rPr lang="zh-CN" altLang="en-US" sz="2800" dirty="0"/>
              <a:t>第二节 并行接口电路</a:t>
            </a:r>
          </a:p>
          <a:p>
            <a:pPr marL="0" indent="0" algn="just">
              <a:buClr>
                <a:srgbClr val="0000FF"/>
              </a:buClr>
              <a:buSzPct val="100000"/>
              <a:buNone/>
            </a:pPr>
            <a:r>
              <a:rPr lang="zh-CN" altLang="en-US" sz="2800" dirty="0"/>
              <a:t>第三节 可编程并行通信接口芯片</a:t>
            </a:r>
            <a:r>
              <a:rPr lang="en-US" altLang="zh-CN" sz="2800" dirty="0" smtClean="0"/>
              <a:t>8255A</a:t>
            </a:r>
            <a:endParaRPr lang="en-US" altLang="zh-CN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6324600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输入</a:t>
            </a:r>
            <a:r>
              <a:rPr lang="zh-CN" altLang="en-US" dirty="0" smtClean="0"/>
              <a:t>时序</a:t>
            </a:r>
            <a:endParaRPr lang="zh-CN" altLang="zh-CN" kern="12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978" y="986879"/>
            <a:ext cx="8545512" cy="5699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IN    AL,PORT</a:t>
            </a:r>
          </a:p>
        </p:txBody>
      </p:sp>
      <p:pic>
        <p:nvPicPr>
          <p:cNvPr id="1709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6" y="1628800"/>
            <a:ext cx="69151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91" y="1844824"/>
            <a:ext cx="1810751" cy="368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3952503" y="3645024"/>
            <a:ext cx="576064" cy="171599"/>
          </a:xfrm>
          <a:prstGeom prst="roundRect">
            <a:avLst/>
          </a:prstGeom>
          <a:solidFill>
            <a:srgbClr val="0000CC"/>
          </a:solidFill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9855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输出时序 </a:t>
            </a:r>
            <a:endParaRPr lang="zh-CN" altLang="zh-CN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6879"/>
            <a:ext cx="8545512" cy="5699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OUT   PORT,AL</a:t>
            </a:r>
          </a:p>
        </p:txBody>
      </p:sp>
      <p:grpSp>
        <p:nvGrpSpPr>
          <p:cNvPr id="4102" name="Group 5"/>
          <p:cNvGrpSpPr>
            <a:grpSpLocks/>
          </p:cNvGrpSpPr>
          <p:nvPr/>
        </p:nvGrpSpPr>
        <p:grpSpPr bwMode="auto">
          <a:xfrm>
            <a:off x="0" y="1647726"/>
            <a:ext cx="9144000" cy="4373562"/>
            <a:chOff x="0" y="528"/>
            <a:chExt cx="5760" cy="2755"/>
          </a:xfrm>
        </p:grpSpPr>
        <p:graphicFrame>
          <p:nvGraphicFramePr>
            <p:cNvPr id="40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025802"/>
                </p:ext>
              </p:extLst>
            </p:nvPr>
          </p:nvGraphicFramePr>
          <p:xfrm>
            <a:off x="0" y="528"/>
            <a:ext cx="5760" cy="2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126" r:id="rId3" imgW="3867285" imgH="1838235" progId="Visio.Drawing.4">
                    <p:embed/>
                  </p:oleObj>
                </mc:Choice>
                <mc:Fallback>
                  <p:oleObj r:id="rId3" imgW="3867285" imgH="1838235" progId="Visio.Drawing.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28"/>
                          <a:ext cx="5760" cy="2755"/>
                        </a:xfrm>
                        <a:prstGeom prst="rect">
                          <a:avLst/>
                        </a:prstGeom>
                        <a:solidFill>
                          <a:srgbClr val="2876E8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918" y="197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</a:pPr>
              <a:r>
                <a:rPr lang="zh-CN" altLang="en-US" sz="2000" b="0" dirty="0">
                  <a:solidFill>
                    <a:srgbClr val="FFFF00"/>
                  </a:solidFill>
                  <a:latin typeface="Times New Roman" pitchFamily="18" charset="0"/>
                </a:rPr>
                <a:t>有效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4503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730" y="0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三 </a:t>
            </a:r>
            <a:r>
              <a:rPr lang="en-US" altLang="zh-CN" kern="1200" dirty="0" smtClean="0"/>
              <a:t>8255A</a:t>
            </a:r>
            <a:r>
              <a:rPr lang="zh-CN" altLang="en-US" kern="1200" dirty="0"/>
              <a:t>工作方式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94" y="980728"/>
            <a:ext cx="8136854" cy="3528045"/>
          </a:xfrm>
        </p:spPr>
        <p:txBody>
          <a:bodyPr/>
          <a:lstStyle/>
          <a:p>
            <a:pPr marL="542925" indent="-542925" algn="just" eaLnBrk="1" hangingPunct="1">
              <a:buFontTx/>
              <a:buNone/>
            </a:pPr>
            <a:r>
              <a:rPr lang="en-US" altLang="zh-CN" dirty="0"/>
              <a:t>2. </a:t>
            </a:r>
            <a:r>
              <a:rPr lang="zh-CN" altLang="en-US" dirty="0"/>
              <a:t>工作方式</a:t>
            </a:r>
            <a:r>
              <a:rPr lang="en-US" altLang="zh-CN" dirty="0"/>
              <a:t>1</a:t>
            </a:r>
            <a:r>
              <a:rPr lang="zh-CN" altLang="en-US" dirty="0"/>
              <a:t>：应答式（选通型）输入输出方式</a:t>
            </a:r>
          </a:p>
          <a:p>
            <a:pPr marL="542925" indent="-542925" algn="just" eaLnBrk="1" hangingPunct="1">
              <a:buSzTx/>
              <a:buFont typeface="Wingdings" pitchFamily="2" charset="2"/>
              <a:buChar char="²"/>
            </a:pPr>
            <a:r>
              <a:rPr lang="en-US" altLang="en-US" dirty="0" smtClean="0">
                <a:ea typeface="幼圆" pitchFamily="49" charset="-122"/>
              </a:rPr>
              <a:t>A</a:t>
            </a:r>
            <a:r>
              <a:rPr lang="zh-CN" altLang="en-US" dirty="0" smtClean="0">
                <a:ea typeface="幼圆" pitchFamily="49" charset="-122"/>
              </a:rPr>
              <a:t>口、</a:t>
            </a:r>
            <a:r>
              <a:rPr lang="en-US" altLang="en-US" dirty="0" smtClean="0">
                <a:ea typeface="幼圆" pitchFamily="49" charset="-122"/>
              </a:rPr>
              <a:t>B</a:t>
            </a:r>
            <a:r>
              <a:rPr lang="zh-CN" altLang="en-US" dirty="0" smtClean="0">
                <a:ea typeface="幼圆" pitchFamily="49" charset="-122"/>
              </a:rPr>
              <a:t>口可以分别作为数据口工作在方式</a:t>
            </a:r>
            <a:r>
              <a:rPr lang="en-US" altLang="zh-CN" dirty="0" smtClean="0">
                <a:ea typeface="幼圆" pitchFamily="49" charset="-122"/>
              </a:rPr>
              <a:t>1</a:t>
            </a:r>
            <a:r>
              <a:rPr lang="zh-CN" altLang="en-US" dirty="0" smtClean="0">
                <a:ea typeface="幼圆" pitchFamily="49" charset="-122"/>
              </a:rPr>
              <a:t>。</a:t>
            </a:r>
          </a:p>
          <a:p>
            <a:pPr marL="542925" indent="-542925" algn="just" eaLnBrk="1" hangingPunct="1">
              <a:buSzTx/>
              <a:buFont typeface="Wingdings" pitchFamily="2" charset="2"/>
              <a:buChar char="²"/>
            </a:pPr>
            <a:r>
              <a:rPr lang="zh-CN" altLang="en-US" dirty="0" smtClean="0">
                <a:ea typeface="幼圆" pitchFamily="49" charset="-122"/>
              </a:rPr>
              <a:t>需要使用</a:t>
            </a:r>
            <a:r>
              <a:rPr lang="en-US" altLang="en-US" dirty="0" smtClean="0">
                <a:ea typeface="幼圆" pitchFamily="49" charset="-122"/>
              </a:rPr>
              <a:t>C</a:t>
            </a:r>
            <a:r>
              <a:rPr lang="zh-CN" altLang="en-US" dirty="0" smtClean="0">
                <a:ea typeface="幼圆" pitchFamily="49" charset="-122"/>
              </a:rPr>
              <a:t>口中特定的引脚作为选通和应答使用。</a:t>
            </a:r>
            <a:endParaRPr lang="en-US" altLang="zh-CN" dirty="0" smtClean="0">
              <a:ea typeface="幼圆" pitchFamily="49" charset="-122"/>
            </a:endParaRPr>
          </a:p>
          <a:p>
            <a:pPr marL="542925" indent="-542925" algn="just" eaLnBrk="1" hangingPunct="1">
              <a:buSzTx/>
              <a:buFont typeface="Wingdings" pitchFamily="2" charset="2"/>
              <a:buChar char="²"/>
            </a:pPr>
            <a:r>
              <a:rPr lang="en-US" altLang="zh-CN" dirty="0" smtClean="0">
                <a:ea typeface="幼圆" pitchFamily="49" charset="-122"/>
              </a:rPr>
              <a:t>C</a:t>
            </a:r>
            <a:r>
              <a:rPr lang="zh-CN" altLang="en-US" dirty="0" smtClean="0">
                <a:ea typeface="幼圆" pitchFamily="49" charset="-122"/>
              </a:rPr>
              <a:t>口中其余的引脚仍可工作在方式</a:t>
            </a:r>
            <a:r>
              <a:rPr lang="en-US" altLang="zh-CN" dirty="0" smtClean="0">
                <a:ea typeface="幼圆" pitchFamily="49" charset="-122"/>
              </a:rPr>
              <a:t>0</a:t>
            </a:r>
            <a:r>
              <a:rPr lang="zh-CN" altLang="en-US" dirty="0" smtClean="0">
                <a:ea typeface="幼圆" pitchFamily="49" charset="-122"/>
              </a:rPr>
              <a:t>，定义为输入或输出使用。</a:t>
            </a:r>
          </a:p>
          <a:p>
            <a:pPr marL="542925" indent="-542925" algn="just" eaLnBrk="1" hangingPunct="1">
              <a:buSzTx/>
              <a:buFont typeface="Wingdings" pitchFamily="2" charset="2"/>
              <a:buChar char="²"/>
            </a:pPr>
            <a:r>
              <a:rPr lang="zh-CN" altLang="en-US" dirty="0" smtClean="0">
                <a:ea typeface="幼圆" pitchFamily="49" charset="-122"/>
              </a:rPr>
              <a:t>适合用于中断式传送和程序查询方式</a:t>
            </a:r>
            <a:r>
              <a:rPr lang="en-US" altLang="zh-CN" dirty="0" smtClean="0">
                <a:ea typeface="幼圆" pitchFamily="49" charset="-122"/>
              </a:rPr>
              <a:t>I/O</a:t>
            </a:r>
            <a:r>
              <a:rPr lang="zh-CN" altLang="en-US" dirty="0" smtClean="0">
                <a:ea typeface="幼圆" pitchFamily="49" charset="-122"/>
              </a:rPr>
              <a:t>传送。</a:t>
            </a:r>
            <a:r>
              <a:rPr lang="zh-CN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75543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61950" y="44624"/>
            <a:ext cx="3824288" cy="600075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lang="en-US" altLang="en-US" sz="2800" dirty="0"/>
              <a:t>A</a:t>
            </a:r>
            <a:r>
              <a:rPr lang="zh-CN" altLang="en-US" sz="2800" dirty="0" smtClean="0"/>
              <a:t>口方式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输出图解</a:t>
            </a:r>
            <a:endParaRPr lang="zh-CN" altLang="en-US" sz="2800" dirty="0"/>
          </a:p>
        </p:txBody>
      </p:sp>
      <p:sp>
        <p:nvSpPr>
          <p:cNvPr id="481283" name="AutoShape 1027"/>
          <p:cNvSpPr>
            <a:spLocks noChangeArrowheads="1"/>
          </p:cNvSpPr>
          <p:nvPr/>
        </p:nvSpPr>
        <p:spPr bwMode="auto">
          <a:xfrm>
            <a:off x="5050274" y="1464143"/>
            <a:ext cx="3639264" cy="878538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</a:rPr>
              <a:t>外设响应信号</a:t>
            </a:r>
          </a:p>
          <a:p>
            <a:pPr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</a:rPr>
              <a:t>表示外设已经接收到数据</a:t>
            </a:r>
            <a:endParaRPr lang="zh-CN" altLang="en-US" sz="2000" b="0" dirty="0">
              <a:solidFill>
                <a:srgbClr val="0000CC"/>
              </a:solidFill>
            </a:endParaRPr>
          </a:p>
        </p:txBody>
      </p:sp>
      <p:sp>
        <p:nvSpPr>
          <p:cNvPr id="481284" name="AutoShape 1028"/>
          <p:cNvSpPr>
            <a:spLocks noChangeArrowheads="1"/>
          </p:cNvSpPr>
          <p:nvPr/>
        </p:nvSpPr>
        <p:spPr bwMode="auto">
          <a:xfrm>
            <a:off x="5253707" y="3542230"/>
            <a:ext cx="3622924" cy="878538"/>
          </a:xfrm>
          <a:prstGeom prst="wedgeRoundRectCallout">
            <a:avLst>
              <a:gd name="adj1" fmla="val -55454"/>
              <a:gd name="adj2" fmla="val -72125"/>
              <a:gd name="adj3" fmla="val 1666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输出缓冲器满信号</a:t>
            </a:r>
          </a:p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表示</a:t>
            </a:r>
            <a:r>
              <a:rPr lang="en-US" altLang="en-US" sz="2400" b="0">
                <a:solidFill>
                  <a:srgbClr val="0000CC"/>
                </a:solidFill>
              </a:rPr>
              <a:t>CPU</a:t>
            </a:r>
            <a:r>
              <a:rPr lang="zh-CN" altLang="en-US" sz="2400" b="0">
                <a:solidFill>
                  <a:srgbClr val="0000CC"/>
                </a:solidFill>
              </a:rPr>
              <a:t>已经输出了数据</a:t>
            </a:r>
            <a:endParaRPr lang="zh-CN" altLang="en-US" sz="2000" b="0">
              <a:solidFill>
                <a:srgbClr val="0000CC"/>
              </a:solidFill>
            </a:endParaRPr>
          </a:p>
        </p:txBody>
      </p:sp>
      <p:sp>
        <p:nvSpPr>
          <p:cNvPr id="481285" name="AutoShape 1029"/>
          <p:cNvSpPr>
            <a:spLocks noChangeArrowheads="1"/>
          </p:cNvSpPr>
          <p:nvPr/>
        </p:nvSpPr>
        <p:spPr bwMode="auto">
          <a:xfrm>
            <a:off x="5173663" y="5282876"/>
            <a:ext cx="3430785" cy="878538"/>
          </a:xfrm>
          <a:prstGeom prst="wedgeRoundRectCallout">
            <a:avLst>
              <a:gd name="adj1" fmla="val -58565"/>
              <a:gd name="adj2" fmla="val -130662"/>
              <a:gd name="adj3" fmla="val 1666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中断请求信号</a:t>
            </a:r>
          </a:p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请求</a:t>
            </a:r>
            <a:r>
              <a:rPr lang="en-US" altLang="en-US" sz="2400" b="0">
                <a:solidFill>
                  <a:srgbClr val="0000CC"/>
                </a:solidFill>
              </a:rPr>
              <a:t>CPU</a:t>
            </a:r>
            <a:r>
              <a:rPr lang="zh-CN" altLang="en-US" sz="2400" b="0">
                <a:solidFill>
                  <a:srgbClr val="0000CC"/>
                </a:solidFill>
              </a:rPr>
              <a:t>再次输出数据</a:t>
            </a:r>
            <a:endParaRPr lang="zh-CN" altLang="en-US" sz="2000" b="0">
              <a:solidFill>
                <a:srgbClr val="0000CC"/>
              </a:solidFill>
            </a:endParaRPr>
          </a:p>
        </p:txBody>
      </p:sp>
      <p:grpSp>
        <p:nvGrpSpPr>
          <p:cNvPr id="30727" name="Group 1070"/>
          <p:cNvGrpSpPr>
            <a:grpSpLocks/>
          </p:cNvGrpSpPr>
          <p:nvPr/>
        </p:nvGrpSpPr>
        <p:grpSpPr bwMode="auto">
          <a:xfrm>
            <a:off x="-85725" y="1131888"/>
            <a:ext cx="4951413" cy="4738688"/>
            <a:chOff x="-40" y="713"/>
            <a:chExt cx="3119" cy="2985"/>
          </a:xfrm>
        </p:grpSpPr>
        <p:sp>
          <p:nvSpPr>
            <p:cNvPr id="30729" name="Text Box 1031"/>
            <p:cNvSpPr txBox="1">
              <a:spLocks noChangeArrowheads="1"/>
            </p:cNvSpPr>
            <p:nvPr/>
          </p:nvSpPr>
          <p:spPr bwMode="auto">
            <a:xfrm>
              <a:off x="480" y="3430"/>
              <a:ext cx="1481" cy="268"/>
            </a:xfrm>
            <a:prstGeom prst="rect">
              <a:avLst/>
            </a:prstGeom>
            <a:noFill/>
            <a:ln w="28575">
              <a:solidFill>
                <a:srgbClr val="2876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</a:pPr>
              <a:r>
                <a:rPr lang="zh-CN" altLang="en-US" sz="2400" b="0" dirty="0">
                  <a:solidFill>
                    <a:srgbClr val="2876E8"/>
                  </a:solidFill>
                  <a:latin typeface="幼圆" pitchFamily="49" charset="-122"/>
                  <a:ea typeface="幼圆" pitchFamily="49" charset="-122"/>
                </a:rPr>
                <a:t>中断允许触发器</a:t>
              </a:r>
              <a:endParaRPr lang="zh-CN" altLang="en-US" sz="2000" b="0" dirty="0">
                <a:solidFill>
                  <a:srgbClr val="2876E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0730" name="Line 1033"/>
            <p:cNvSpPr>
              <a:spLocks noChangeShapeType="1"/>
            </p:cNvSpPr>
            <p:nvPr/>
          </p:nvSpPr>
          <p:spPr bwMode="auto">
            <a:xfrm>
              <a:off x="144" y="3408"/>
              <a:ext cx="192" cy="9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31" name="Group 1035"/>
            <p:cNvGrpSpPr>
              <a:grpSpLocks/>
            </p:cNvGrpSpPr>
            <p:nvPr/>
          </p:nvGrpSpPr>
          <p:grpSpPr bwMode="auto">
            <a:xfrm>
              <a:off x="367" y="713"/>
              <a:ext cx="2712" cy="2407"/>
              <a:chOff x="367" y="713"/>
              <a:chExt cx="2712" cy="2407"/>
            </a:xfrm>
          </p:grpSpPr>
          <p:grpSp>
            <p:nvGrpSpPr>
              <p:cNvPr id="30742" name="Group 1036"/>
              <p:cNvGrpSpPr>
                <a:grpSpLocks/>
              </p:cNvGrpSpPr>
              <p:nvPr/>
            </p:nvGrpSpPr>
            <p:grpSpPr bwMode="auto">
              <a:xfrm>
                <a:off x="528" y="1056"/>
                <a:ext cx="2551" cy="2064"/>
                <a:chOff x="1152" y="960"/>
                <a:chExt cx="2551" cy="2064"/>
              </a:xfrm>
            </p:grpSpPr>
            <p:sp>
              <p:nvSpPr>
                <p:cNvPr id="30744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152" y="960"/>
                  <a:ext cx="1344" cy="206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Rectangle 1038"/>
                <p:cNvSpPr>
                  <a:spLocks noChangeArrowheads="1"/>
                </p:cNvSpPr>
                <p:nvPr/>
              </p:nvSpPr>
              <p:spPr bwMode="auto">
                <a:xfrm>
                  <a:off x="2032" y="1507"/>
                  <a:ext cx="439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 dirty="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 dirty="0">
                      <a:solidFill>
                        <a:srgbClr val="0000CC"/>
                      </a:solidFill>
                    </a:rPr>
                    <a:t>6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46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032" y="1891"/>
                  <a:ext cx="439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7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47" name="Rectangle 1040"/>
                <p:cNvSpPr>
                  <a:spLocks noChangeArrowheads="1"/>
                </p:cNvSpPr>
                <p:nvPr/>
              </p:nvSpPr>
              <p:spPr bwMode="auto">
                <a:xfrm>
                  <a:off x="2040" y="2611"/>
                  <a:ext cx="439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3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48" name="AutoShape 1041"/>
                <p:cNvSpPr>
                  <a:spLocks noChangeArrowheads="1"/>
                </p:cNvSpPr>
                <p:nvPr/>
              </p:nvSpPr>
              <p:spPr bwMode="auto">
                <a:xfrm>
                  <a:off x="2496" y="1056"/>
                  <a:ext cx="480" cy="336"/>
                </a:xfrm>
                <a:prstGeom prst="rightArrow">
                  <a:avLst>
                    <a:gd name="adj1" fmla="val 50000"/>
                    <a:gd name="adj2" fmla="val 35714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9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1631" y="1114"/>
                  <a:ext cx="883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PA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7</a:t>
                  </a:r>
                  <a:r>
                    <a:rPr lang="en-US" altLang="zh-CN" sz="2400">
                      <a:solidFill>
                        <a:srgbClr val="0000CC"/>
                      </a:solidFill>
                    </a:rPr>
                    <a:t>~PA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0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50" name="AutoShape 1043"/>
                <p:cNvSpPr>
                  <a:spLocks noChangeArrowheads="1"/>
                </p:cNvSpPr>
                <p:nvPr/>
              </p:nvSpPr>
              <p:spPr bwMode="auto">
                <a:xfrm rot="5400000">
                  <a:off x="1392" y="2208"/>
                  <a:ext cx="384" cy="384"/>
                </a:xfrm>
                <a:prstGeom prst="flowChartDelay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1044"/>
                <p:cNvSpPr>
                  <a:spLocks noChangeShapeType="1"/>
                </p:cNvSpPr>
                <p:nvPr/>
              </p:nvSpPr>
              <p:spPr bwMode="auto">
                <a:xfrm>
                  <a:off x="1584" y="259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1045"/>
                <p:cNvSpPr>
                  <a:spLocks noChangeShapeType="1"/>
                </p:cNvSpPr>
                <p:nvPr/>
              </p:nvSpPr>
              <p:spPr bwMode="auto">
                <a:xfrm flipH="1">
                  <a:off x="1584" y="273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248" y="1488"/>
                  <a:ext cx="528" cy="336"/>
                </a:xfrm>
                <a:prstGeom prst="rect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1242" y="1545"/>
                  <a:ext cx="5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000">
                      <a:solidFill>
                        <a:srgbClr val="0000CC"/>
                      </a:solidFill>
                    </a:rPr>
                    <a:t>INTE</a:t>
                  </a:r>
                  <a:r>
                    <a:rPr lang="en-US" altLang="zh-CN" sz="2000" baseline="-2500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0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55" name="Line 1048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1049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7" name="Line 1050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8" name="Line 1051"/>
                <p:cNvSpPr>
                  <a:spLocks noChangeShapeType="1"/>
                </p:cNvSpPr>
                <p:nvPr/>
              </p:nvSpPr>
              <p:spPr bwMode="auto">
                <a:xfrm>
                  <a:off x="2496" y="273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9" name="Line 1052"/>
                <p:cNvSpPr>
                  <a:spLocks noChangeShapeType="1"/>
                </p:cNvSpPr>
                <p:nvPr/>
              </p:nvSpPr>
              <p:spPr bwMode="auto">
                <a:xfrm>
                  <a:off x="2496" y="201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60" name="Line 1053"/>
                <p:cNvSpPr>
                  <a:spLocks noChangeShapeType="1"/>
                </p:cNvSpPr>
                <p:nvPr/>
              </p:nvSpPr>
              <p:spPr bwMode="auto">
                <a:xfrm flipH="1">
                  <a:off x="2496" y="168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61" name="Text Box 1054"/>
                <p:cNvSpPr txBox="1">
                  <a:spLocks noChangeArrowheads="1"/>
                </p:cNvSpPr>
                <p:nvPr/>
              </p:nvSpPr>
              <p:spPr bwMode="auto">
                <a:xfrm>
                  <a:off x="3018" y="1930"/>
                  <a:ext cx="607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OBF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62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3041" y="2602"/>
                  <a:ext cx="662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INTR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63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3007" y="1546"/>
                  <a:ext cx="630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ACK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0764" name="Line 1057"/>
                <p:cNvSpPr>
                  <a:spLocks noChangeShapeType="1"/>
                </p:cNvSpPr>
                <p:nvPr/>
              </p:nvSpPr>
              <p:spPr bwMode="auto">
                <a:xfrm>
                  <a:off x="3084" y="1560"/>
                  <a:ext cx="450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65" name="Line 1058"/>
                <p:cNvSpPr>
                  <a:spLocks noChangeShapeType="1"/>
                </p:cNvSpPr>
                <p:nvPr/>
              </p:nvSpPr>
              <p:spPr bwMode="auto">
                <a:xfrm flipV="1">
                  <a:off x="3076" y="1953"/>
                  <a:ext cx="442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743" name="Text Box 1059"/>
              <p:cNvSpPr txBox="1">
                <a:spLocks noChangeArrowheads="1"/>
              </p:cNvSpPr>
              <p:nvPr/>
            </p:nvSpPr>
            <p:spPr bwMode="auto">
              <a:xfrm>
                <a:off x="367" y="713"/>
                <a:ext cx="171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SzTx/>
                </a:pPr>
                <a:r>
                  <a:rPr lang="en-US" altLang="en-US" sz="2400" b="0" dirty="0">
                    <a:solidFill>
                      <a:srgbClr val="0000CC"/>
                    </a:solidFill>
                    <a:latin typeface="Arial" pitchFamily="34" charset="0"/>
                    <a:ea typeface="幼圆" pitchFamily="49" charset="-122"/>
                    <a:cs typeface="Arial" pitchFamily="34" charset="0"/>
                  </a:rPr>
                  <a:t>A</a:t>
                </a:r>
                <a:r>
                  <a:rPr lang="zh-CN" altLang="en-US" sz="2400" b="0" dirty="0">
                    <a:solidFill>
                      <a:srgbClr val="0000CC"/>
                    </a:solidFill>
                    <a:latin typeface="Arial" pitchFamily="34" charset="0"/>
                    <a:ea typeface="幼圆" pitchFamily="49" charset="-122"/>
                    <a:cs typeface="Arial" pitchFamily="34" charset="0"/>
                  </a:rPr>
                  <a:t>口、方式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Arial" pitchFamily="34" charset="0"/>
                    <a:ea typeface="幼圆" pitchFamily="49" charset="-122"/>
                    <a:cs typeface="Arial" pitchFamily="34" charset="0"/>
                  </a:rPr>
                  <a:t>1</a:t>
                </a:r>
                <a:r>
                  <a:rPr lang="zh-CN" altLang="en-US" sz="2400" b="0" dirty="0">
                    <a:solidFill>
                      <a:srgbClr val="0000CC"/>
                    </a:solidFill>
                    <a:latin typeface="Arial" pitchFamily="34" charset="0"/>
                    <a:ea typeface="幼圆" pitchFamily="49" charset="-122"/>
                    <a:cs typeface="Arial" pitchFamily="34" charset="0"/>
                  </a:rPr>
                  <a:t>、输出</a:t>
                </a:r>
              </a:p>
            </p:txBody>
          </p:sp>
        </p:grpSp>
        <p:grpSp>
          <p:nvGrpSpPr>
            <p:cNvPr id="30732" name="Group 1060"/>
            <p:cNvGrpSpPr>
              <a:grpSpLocks/>
            </p:cNvGrpSpPr>
            <p:nvPr/>
          </p:nvGrpSpPr>
          <p:grpSpPr bwMode="auto">
            <a:xfrm>
              <a:off x="-40" y="990"/>
              <a:ext cx="905" cy="1108"/>
              <a:chOff x="-40" y="990"/>
              <a:chExt cx="905" cy="1108"/>
            </a:xfrm>
          </p:grpSpPr>
          <p:sp>
            <p:nvSpPr>
              <p:cNvPr id="30734" name="AutoShape 1061"/>
              <p:cNvSpPr>
                <a:spLocks noChangeArrowheads="1"/>
              </p:cNvSpPr>
              <p:nvPr/>
            </p:nvSpPr>
            <p:spPr bwMode="auto">
              <a:xfrm>
                <a:off x="78" y="1207"/>
                <a:ext cx="451" cy="272"/>
              </a:xfrm>
              <a:prstGeom prst="rightArrow">
                <a:avLst>
                  <a:gd name="adj1" fmla="val 56249"/>
                  <a:gd name="adj2" fmla="val 48177"/>
                </a:avLst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5" name="Text Box 1062"/>
              <p:cNvSpPr txBox="1">
                <a:spLocks noChangeArrowheads="1"/>
              </p:cNvSpPr>
              <p:nvPr/>
            </p:nvSpPr>
            <p:spPr bwMode="auto">
              <a:xfrm>
                <a:off x="-40" y="990"/>
                <a:ext cx="90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400" baseline="-25000" dirty="0">
                    <a:solidFill>
                      <a:srgbClr val="0000CC"/>
                    </a:solidFill>
                    <a:latin typeface="Times New Roman" pitchFamily="18" charset="0"/>
                  </a:rPr>
                  <a:t>7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</a:rPr>
                  <a:t>~D</a:t>
                </a:r>
                <a:r>
                  <a:rPr lang="en-US" altLang="zh-CN" sz="2400" baseline="-25000" dirty="0">
                    <a:solidFill>
                      <a:srgbClr val="0000CC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grpSp>
            <p:nvGrpSpPr>
              <p:cNvPr id="30736" name="Group 1063"/>
              <p:cNvGrpSpPr>
                <a:grpSpLocks/>
              </p:cNvGrpSpPr>
              <p:nvPr/>
            </p:nvGrpSpPr>
            <p:grpSpPr bwMode="auto">
              <a:xfrm>
                <a:off x="84" y="1781"/>
                <a:ext cx="535" cy="317"/>
                <a:chOff x="84" y="1781"/>
                <a:chExt cx="535" cy="317"/>
              </a:xfrm>
            </p:grpSpPr>
            <p:sp>
              <p:nvSpPr>
                <p:cNvPr id="30737" name="Oval 1064"/>
                <p:cNvSpPr>
                  <a:spLocks noChangeArrowheads="1"/>
                </p:cNvSpPr>
                <p:nvPr/>
              </p:nvSpPr>
              <p:spPr bwMode="auto">
                <a:xfrm>
                  <a:off x="466" y="2030"/>
                  <a:ext cx="56" cy="68"/>
                </a:xfrm>
                <a:prstGeom prst="ellips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38" name="Line 1065"/>
                <p:cNvSpPr>
                  <a:spLocks noChangeShapeType="1"/>
                </p:cNvSpPr>
                <p:nvPr/>
              </p:nvSpPr>
              <p:spPr bwMode="auto">
                <a:xfrm flipV="1">
                  <a:off x="105" y="2068"/>
                  <a:ext cx="375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0739" name="Group 1066"/>
                <p:cNvGrpSpPr>
                  <a:grpSpLocks/>
                </p:cNvGrpSpPr>
                <p:nvPr/>
              </p:nvGrpSpPr>
              <p:grpSpPr bwMode="auto">
                <a:xfrm>
                  <a:off x="84" y="1781"/>
                  <a:ext cx="535" cy="268"/>
                  <a:chOff x="0" y="1879"/>
                  <a:chExt cx="535" cy="268"/>
                </a:xfrm>
              </p:grpSpPr>
              <p:sp>
                <p:nvSpPr>
                  <p:cNvPr id="30740" name="Text Box 10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879"/>
                    <a:ext cx="535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5000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5000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5000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5000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  <a:buSzTx/>
                    </a:pPr>
                    <a:r>
                      <a:rPr lang="en-US" altLang="zh-CN" sz="240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WR</a:t>
                    </a:r>
                  </a:p>
                </p:txBody>
              </p:sp>
              <p:sp>
                <p:nvSpPr>
                  <p:cNvPr id="30741" name="Line 1068"/>
                  <p:cNvSpPr>
                    <a:spLocks noChangeShapeType="1"/>
                  </p:cNvSpPr>
                  <p:nvPr/>
                </p:nvSpPr>
                <p:spPr bwMode="auto">
                  <a:xfrm>
                    <a:off x="60" y="1893"/>
                    <a:ext cx="32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0733" name="Line 1032"/>
            <p:cNvSpPr>
              <a:spLocks noChangeShapeType="1"/>
            </p:cNvSpPr>
            <p:nvPr/>
          </p:nvSpPr>
          <p:spPr bwMode="auto">
            <a:xfrm flipV="1">
              <a:off x="144" y="1968"/>
              <a:ext cx="528" cy="14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28" name="Text Box 1071"/>
          <p:cNvSpPr txBox="1">
            <a:spLocks noChangeArrowheads="1"/>
          </p:cNvSpPr>
          <p:nvPr/>
        </p:nvSpPr>
        <p:spPr bwMode="auto">
          <a:xfrm>
            <a:off x="7939088" y="219075"/>
            <a:ext cx="825500" cy="50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例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2</a:t>
            </a:r>
            <a:endParaRPr lang="en-US" altLang="zh-CN" sz="2400" b="0" dirty="0">
              <a:solidFill>
                <a:srgbClr val="0000CC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 bwMode="auto">
          <a:xfrm>
            <a:off x="6876256" y="260648"/>
            <a:ext cx="990824" cy="469916"/>
          </a:xfrm>
          <a:prstGeom prst="roundRect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charset="2"/>
              <a:buNone/>
              <a:tabLst/>
            </a:pPr>
            <a:r>
              <a:rPr lang="zh-CN" altLang="en-US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图例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7300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nimBg="1" autoUpdateAnimBg="0"/>
      <p:bldP spid="481284" grpId="0" animBg="1" autoUpdateAnimBg="0"/>
      <p:bldP spid="48128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4" y="188640"/>
            <a:ext cx="37623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8234"/>
            <a:ext cx="50673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37473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8255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输出时序图</a:t>
            </a:r>
            <a:endParaRPr lang="zh-CN" altLang="zh-CN" dirty="0" smtClean="0"/>
          </a:p>
        </p:txBody>
      </p:sp>
      <p:pic>
        <p:nvPicPr>
          <p:cNvPr id="1709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980728"/>
            <a:ext cx="71342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15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9"/>
            <a:ext cx="8208912" cy="4968552"/>
          </a:xfrm>
        </p:spPr>
        <p:txBody>
          <a:bodyPr/>
          <a:lstStyle/>
          <a:p>
            <a:pPr marL="266700" lvl="1" indent="-266700" algn="just" eaLnBrk="1" hangingPunct="1">
              <a:buSzPct val="100000"/>
              <a:buFont typeface="Wingdings" pitchFamily="2" charset="2"/>
              <a:buChar char="²"/>
            </a:pPr>
            <a:r>
              <a:rPr lang="zh-CN" altLang="en-US" dirty="0" smtClean="0">
                <a:ea typeface="幼圆" pitchFamily="49" charset="-122"/>
              </a:rPr>
              <a:t>当</a:t>
            </a:r>
            <a:r>
              <a:rPr lang="en-US" altLang="en-US" dirty="0" smtClean="0">
                <a:ea typeface="幼圆" pitchFamily="49" charset="-122"/>
              </a:rPr>
              <a:t>CPU</a:t>
            </a:r>
            <a:r>
              <a:rPr lang="zh-CN" altLang="en-US" dirty="0" smtClean="0">
                <a:ea typeface="幼圆" pitchFamily="49" charset="-122"/>
              </a:rPr>
              <a:t>向端口</a:t>
            </a:r>
            <a:r>
              <a:rPr lang="en-US" altLang="en-US" dirty="0" smtClean="0">
                <a:ea typeface="幼圆" pitchFamily="49" charset="-122"/>
              </a:rPr>
              <a:t>A</a:t>
            </a:r>
            <a:r>
              <a:rPr lang="zh-CN" altLang="en-US" dirty="0" smtClean="0">
                <a:ea typeface="幼圆" pitchFamily="49" charset="-122"/>
              </a:rPr>
              <a:t>输出数据以后，在</a:t>
            </a:r>
            <a:r>
              <a:rPr lang="en-US" altLang="en-US" dirty="0" smtClean="0">
                <a:ea typeface="幼圆" pitchFamily="49" charset="-122"/>
              </a:rPr>
              <a:t>WR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的上升沿使</a:t>
            </a:r>
            <a:r>
              <a:rPr lang="en-US" altLang="en-US" dirty="0" smtClean="0">
                <a:ea typeface="幼圆" pitchFamily="49" charset="-122"/>
              </a:rPr>
              <a:t>OBF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变为低电平。</a:t>
            </a:r>
          </a:p>
          <a:p>
            <a:pPr marL="266700" indent="-209550" algn="just"/>
            <a:r>
              <a:rPr lang="zh-CN" altLang="en-US" dirty="0" smtClean="0">
                <a:ea typeface="幼圆" pitchFamily="49" charset="-122"/>
              </a:rPr>
              <a:t>当外设接收到数据以后，发出一个负脉冲</a:t>
            </a:r>
            <a:r>
              <a:rPr lang="en-US" altLang="en-US" dirty="0" smtClean="0">
                <a:ea typeface="幼圆" pitchFamily="49" charset="-122"/>
              </a:rPr>
              <a:t>ACK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送给</a:t>
            </a:r>
            <a:r>
              <a:rPr lang="en-US" altLang="zh-CN" dirty="0" smtClean="0">
                <a:ea typeface="幼圆" pitchFamily="49" charset="-122"/>
              </a:rPr>
              <a:t>8255A</a:t>
            </a:r>
            <a:r>
              <a:rPr lang="zh-CN" altLang="en-US" dirty="0" smtClean="0">
                <a:ea typeface="幼圆" pitchFamily="49" charset="-122"/>
              </a:rPr>
              <a:t>，使</a:t>
            </a:r>
            <a:r>
              <a:rPr lang="en-US" altLang="en-US" dirty="0" smtClean="0">
                <a:ea typeface="幼圆" pitchFamily="49" charset="-122"/>
              </a:rPr>
              <a:t>OBF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变为高电平。</a:t>
            </a:r>
          </a:p>
          <a:p>
            <a:pPr marL="361950" indent="-304800" algn="just"/>
            <a:r>
              <a:rPr lang="en-US" altLang="en-US" dirty="0" smtClean="0">
                <a:ea typeface="幼圆" pitchFamily="49" charset="-122"/>
              </a:rPr>
              <a:t>ACK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和</a:t>
            </a:r>
            <a:r>
              <a:rPr lang="en-US" altLang="en-US" dirty="0" smtClean="0">
                <a:ea typeface="幼圆" pitchFamily="49" charset="-122"/>
              </a:rPr>
              <a:t>OBF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都变为高电平以后，如果</a:t>
            </a:r>
            <a:r>
              <a:rPr lang="en-US" altLang="en-US" dirty="0" smtClean="0">
                <a:ea typeface="幼圆" pitchFamily="49" charset="-122"/>
              </a:rPr>
              <a:t>INTE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zh-CN" altLang="en-US" dirty="0" smtClean="0">
                <a:ea typeface="幼圆" pitchFamily="49" charset="-122"/>
              </a:rPr>
              <a:t>允许，则</a:t>
            </a:r>
            <a:r>
              <a:rPr lang="en-US" altLang="zh-CN" dirty="0" smtClean="0">
                <a:ea typeface="幼圆" pitchFamily="49" charset="-122"/>
              </a:rPr>
              <a:t>8255A</a:t>
            </a:r>
            <a:r>
              <a:rPr lang="zh-CN" altLang="en-US" dirty="0" smtClean="0">
                <a:ea typeface="幼圆" pitchFamily="49" charset="-122"/>
              </a:rPr>
              <a:t>发出中断请求信号，以便使</a:t>
            </a:r>
            <a:r>
              <a:rPr lang="en-US" altLang="en-US" dirty="0" smtClean="0">
                <a:ea typeface="幼圆" pitchFamily="49" charset="-122"/>
              </a:rPr>
              <a:t>CPU</a:t>
            </a:r>
            <a:r>
              <a:rPr lang="zh-CN" altLang="en-US" dirty="0" smtClean="0">
                <a:ea typeface="幼圆" pitchFamily="49" charset="-122"/>
              </a:rPr>
              <a:t>再次输出数据。</a:t>
            </a:r>
            <a:r>
              <a:rPr lang="en-US" altLang="en-US" dirty="0" smtClean="0">
                <a:ea typeface="幼圆" pitchFamily="49" charset="-122"/>
              </a:rPr>
              <a:t>WR</a:t>
            </a:r>
            <a:r>
              <a:rPr lang="en-US" altLang="zh-CN" dirty="0" smtClean="0">
                <a:ea typeface="幼圆" pitchFamily="49" charset="-122"/>
              </a:rPr>
              <a:t>*</a:t>
            </a:r>
            <a:r>
              <a:rPr lang="zh-CN" altLang="en-US" dirty="0" smtClean="0">
                <a:ea typeface="幼圆" pitchFamily="49" charset="-122"/>
              </a:rPr>
              <a:t>的下降沿使</a:t>
            </a:r>
            <a:r>
              <a:rPr lang="en-US" altLang="en-US" dirty="0" smtClean="0">
                <a:ea typeface="幼圆" pitchFamily="49" charset="-122"/>
              </a:rPr>
              <a:t>INTR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zh-CN" altLang="en-US" dirty="0" smtClean="0">
                <a:ea typeface="幼圆" pitchFamily="49" charset="-122"/>
              </a:rPr>
              <a:t>恢复低电平。</a:t>
            </a:r>
          </a:p>
          <a:p>
            <a:pPr marL="361950" indent="-304800" algn="just"/>
            <a:r>
              <a:rPr lang="zh-CN" altLang="en-US" dirty="0" smtClean="0">
                <a:ea typeface="幼圆" pitchFamily="49" charset="-122"/>
              </a:rPr>
              <a:t>可以通过对</a:t>
            </a:r>
            <a:r>
              <a:rPr lang="en-US" altLang="en-US" dirty="0" smtClean="0">
                <a:ea typeface="幼圆" pitchFamily="49" charset="-122"/>
              </a:rPr>
              <a:t>PC</a:t>
            </a:r>
            <a:r>
              <a:rPr lang="en-US" altLang="en-US" baseline="-25000" dirty="0" smtClean="0">
                <a:ea typeface="幼圆" pitchFamily="49" charset="-122"/>
              </a:rPr>
              <a:t>6</a:t>
            </a:r>
            <a:r>
              <a:rPr lang="zh-CN" altLang="en-US" dirty="0" smtClean="0">
                <a:ea typeface="幼圆" pitchFamily="49" charset="-122"/>
              </a:rPr>
              <a:t>的置位和复位来设置</a:t>
            </a:r>
            <a:r>
              <a:rPr lang="en-US" altLang="en-US" dirty="0" smtClean="0">
                <a:ea typeface="幼圆" pitchFamily="49" charset="-122"/>
              </a:rPr>
              <a:t>INTE</a:t>
            </a:r>
            <a:r>
              <a:rPr lang="en-US" altLang="en-US" baseline="-25000" dirty="0" smtClean="0">
                <a:ea typeface="幼圆" pitchFamily="49" charset="-122"/>
              </a:rPr>
              <a:t>A</a:t>
            </a:r>
            <a:r>
              <a:rPr lang="zh-CN" altLang="en-US" dirty="0" smtClean="0">
                <a:ea typeface="幼圆" pitchFamily="49" charset="-122"/>
              </a:rPr>
              <a:t>。</a:t>
            </a:r>
          </a:p>
        </p:txBody>
      </p: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366763" y="140557"/>
            <a:ext cx="737358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en-US" altLang="zh-CN" dirty="0"/>
              <a:t>8255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输出时序说明</a:t>
            </a:r>
          </a:p>
        </p:txBody>
      </p:sp>
    </p:spTree>
    <p:extLst>
      <p:ext uri="{BB962C8B-B14F-4D97-AF65-F5344CB8AC3E}">
        <p14:creationId xmlns:p14="http://schemas.microsoft.com/office/powerpoint/2010/main" val="10467022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2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88640"/>
            <a:ext cx="7536705" cy="4984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A</a:t>
            </a:r>
            <a:r>
              <a:rPr lang="zh-CN" altLang="en-US" sz="2800" dirty="0" smtClean="0"/>
              <a:t>口方式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输入图解</a:t>
            </a:r>
            <a:endParaRPr lang="zh-CN" altLang="en-US" sz="2800" dirty="0"/>
          </a:p>
        </p:txBody>
      </p:sp>
      <p:sp>
        <p:nvSpPr>
          <p:cNvPr id="483331" name="AutoShape 3"/>
          <p:cNvSpPr>
            <a:spLocks noChangeArrowheads="1"/>
          </p:cNvSpPr>
          <p:nvPr/>
        </p:nvSpPr>
        <p:spPr bwMode="auto">
          <a:xfrm>
            <a:off x="4946264" y="1902763"/>
            <a:ext cx="3657238" cy="878538"/>
          </a:xfrm>
          <a:prstGeom prst="wedgeRoundRectCallout">
            <a:avLst>
              <a:gd name="adj1" fmla="val -58561"/>
              <a:gd name="adj2" fmla="val 39983"/>
              <a:gd name="adj3" fmla="val 1666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数据选通信号</a:t>
            </a:r>
          </a:p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表示外设已经准备好数据</a:t>
            </a:r>
            <a:endParaRPr lang="zh-CN" altLang="en-US" sz="2000" b="0">
              <a:solidFill>
                <a:srgbClr val="0000CC"/>
              </a:solidFill>
            </a:endParaRP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4946264" y="3269314"/>
            <a:ext cx="3253638" cy="878538"/>
          </a:xfrm>
          <a:prstGeom prst="wedgeRoundRectCallout">
            <a:avLst>
              <a:gd name="adj1" fmla="val -63944"/>
              <a:gd name="adj2" fmla="val -24421"/>
              <a:gd name="adj3" fmla="val 1666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输入缓冲器满信号</a:t>
            </a:r>
          </a:p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表示</a:t>
            </a:r>
            <a:r>
              <a:rPr lang="en-US" altLang="en-US" sz="2400" b="0">
                <a:solidFill>
                  <a:srgbClr val="0000CC"/>
                </a:solidFill>
              </a:rPr>
              <a:t>A</a:t>
            </a:r>
            <a:r>
              <a:rPr lang="zh-CN" altLang="en-US" sz="2400" b="0">
                <a:solidFill>
                  <a:srgbClr val="0000CC"/>
                </a:solidFill>
              </a:rPr>
              <a:t>口已经接收数据</a:t>
            </a:r>
            <a:endParaRPr lang="zh-CN" altLang="en-US" sz="2000" b="0">
              <a:solidFill>
                <a:srgbClr val="0000CC"/>
              </a:solidFill>
            </a:endParaRP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4946264" y="4606698"/>
            <a:ext cx="2751716" cy="878538"/>
          </a:xfrm>
          <a:prstGeom prst="wedgeRoundRectCallout">
            <a:avLst>
              <a:gd name="adj1" fmla="val -58566"/>
              <a:gd name="adj2" fmla="val -43927"/>
              <a:gd name="adj3" fmla="val 1666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中断请求信号</a:t>
            </a:r>
          </a:p>
          <a:p>
            <a:pPr>
              <a:spcBef>
                <a:spcPct val="0"/>
              </a:spcBef>
              <a:buSzTx/>
            </a:pPr>
            <a:r>
              <a:rPr lang="zh-CN" altLang="en-US" sz="2400" b="0">
                <a:solidFill>
                  <a:srgbClr val="0000CC"/>
                </a:solidFill>
              </a:rPr>
              <a:t>请求</a:t>
            </a:r>
            <a:r>
              <a:rPr lang="en-US" altLang="en-US" sz="2400" b="0">
                <a:solidFill>
                  <a:srgbClr val="0000CC"/>
                </a:solidFill>
              </a:rPr>
              <a:t>CPU</a:t>
            </a:r>
            <a:r>
              <a:rPr lang="zh-CN" altLang="en-US" sz="2400" b="0">
                <a:solidFill>
                  <a:srgbClr val="0000CC"/>
                </a:solidFill>
              </a:rPr>
              <a:t>接收数据</a:t>
            </a:r>
            <a:endParaRPr lang="zh-CN" altLang="en-US" sz="2000" b="0">
              <a:solidFill>
                <a:srgbClr val="0000CC"/>
              </a:solidFill>
            </a:endParaRPr>
          </a:p>
        </p:txBody>
      </p:sp>
      <p:grpSp>
        <p:nvGrpSpPr>
          <p:cNvPr id="33799" name="Group 44"/>
          <p:cNvGrpSpPr>
            <a:grpSpLocks/>
          </p:cNvGrpSpPr>
          <p:nvPr/>
        </p:nvGrpSpPr>
        <p:grpSpPr bwMode="auto">
          <a:xfrm>
            <a:off x="-69851" y="979488"/>
            <a:ext cx="4822826" cy="5130800"/>
            <a:chOff x="-44" y="617"/>
            <a:chExt cx="3038" cy="3232"/>
          </a:xfrm>
        </p:grpSpPr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480" y="3581"/>
              <a:ext cx="1481" cy="268"/>
            </a:xfrm>
            <a:prstGeom prst="rect">
              <a:avLst/>
            </a:prstGeom>
            <a:noFill/>
            <a:ln w="28575">
              <a:solidFill>
                <a:srgbClr val="2876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</a:pPr>
              <a:r>
                <a:rPr lang="zh-CN" altLang="en-US" sz="2400" b="1" dirty="0">
                  <a:solidFill>
                    <a:srgbClr val="0000CC"/>
                  </a:solidFill>
                </a:rPr>
                <a:t>中断允许触发器</a:t>
              </a:r>
              <a:endParaRPr lang="zh-CN" altLang="en-US" sz="2000" b="1" dirty="0">
                <a:solidFill>
                  <a:srgbClr val="0000CC"/>
                </a:solidFill>
              </a:endParaRP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44" y="3408"/>
              <a:ext cx="192" cy="9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802" name="Group 10"/>
            <p:cNvGrpSpPr>
              <a:grpSpLocks/>
            </p:cNvGrpSpPr>
            <p:nvPr/>
          </p:nvGrpSpPr>
          <p:grpSpPr bwMode="auto">
            <a:xfrm>
              <a:off x="-44" y="617"/>
              <a:ext cx="3038" cy="2503"/>
              <a:chOff x="-44" y="617"/>
              <a:chExt cx="3038" cy="2503"/>
            </a:xfrm>
          </p:grpSpPr>
          <p:grpSp>
            <p:nvGrpSpPr>
              <p:cNvPr id="33804" name="Group 11"/>
              <p:cNvGrpSpPr>
                <a:grpSpLocks/>
              </p:cNvGrpSpPr>
              <p:nvPr/>
            </p:nvGrpSpPr>
            <p:grpSpPr bwMode="auto">
              <a:xfrm>
                <a:off x="465" y="617"/>
                <a:ext cx="2529" cy="2503"/>
                <a:chOff x="465" y="617"/>
                <a:chExt cx="2529" cy="2503"/>
              </a:xfrm>
            </p:grpSpPr>
            <p:sp>
              <p:nvSpPr>
                <p:cNvPr id="33815" name="Rectangle 12"/>
                <p:cNvSpPr>
                  <a:spLocks noChangeArrowheads="1"/>
                </p:cNvSpPr>
                <p:nvPr/>
              </p:nvSpPr>
              <p:spPr bwMode="auto">
                <a:xfrm>
                  <a:off x="528" y="1056"/>
                  <a:ext cx="1344" cy="206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16" name="Rectangle 13"/>
                <p:cNvSpPr>
                  <a:spLocks noChangeArrowheads="1"/>
                </p:cNvSpPr>
                <p:nvPr/>
              </p:nvSpPr>
              <p:spPr bwMode="auto">
                <a:xfrm>
                  <a:off x="1431" y="1603"/>
                  <a:ext cx="439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 dirty="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 dirty="0">
                      <a:solidFill>
                        <a:srgbClr val="0000CC"/>
                      </a:solidFill>
                    </a:rPr>
                    <a:t>4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17" name="Rectangle 14"/>
                <p:cNvSpPr>
                  <a:spLocks noChangeArrowheads="1"/>
                </p:cNvSpPr>
                <p:nvPr/>
              </p:nvSpPr>
              <p:spPr bwMode="auto">
                <a:xfrm>
                  <a:off x="1432" y="1987"/>
                  <a:ext cx="439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5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18" name="Rectangle 15"/>
                <p:cNvSpPr>
                  <a:spLocks noChangeArrowheads="1"/>
                </p:cNvSpPr>
                <p:nvPr/>
              </p:nvSpPr>
              <p:spPr bwMode="auto">
                <a:xfrm>
                  <a:off x="1434" y="2707"/>
                  <a:ext cx="439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3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19" name="AutoShape 16"/>
                <p:cNvSpPr>
                  <a:spLocks noChangeArrowheads="1"/>
                </p:cNvSpPr>
                <p:nvPr/>
              </p:nvSpPr>
              <p:spPr bwMode="auto">
                <a:xfrm flipH="1">
                  <a:off x="1872" y="1194"/>
                  <a:ext cx="480" cy="295"/>
                </a:xfrm>
                <a:prstGeom prst="rightArrow">
                  <a:avLst>
                    <a:gd name="adj1" fmla="val 50000"/>
                    <a:gd name="adj2" fmla="val 35714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07" y="1210"/>
                  <a:ext cx="883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PA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7</a:t>
                  </a: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~PA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0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21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768" y="2304"/>
                  <a:ext cx="384" cy="384"/>
                </a:xfrm>
                <a:prstGeom prst="flowChartDelay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2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960" y="2832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4" name="Rectangle 21"/>
                <p:cNvSpPr>
                  <a:spLocks noChangeArrowheads="1"/>
                </p:cNvSpPr>
                <p:nvPr/>
              </p:nvSpPr>
              <p:spPr bwMode="auto">
                <a:xfrm>
                  <a:off x="624" y="1584"/>
                  <a:ext cx="528" cy="336"/>
                </a:xfrm>
                <a:prstGeom prst="rect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18" y="1641"/>
                  <a:ext cx="5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000" dirty="0">
                      <a:solidFill>
                        <a:srgbClr val="0000CC"/>
                      </a:solidFill>
                    </a:rPr>
                    <a:t>INTE</a:t>
                  </a:r>
                  <a:r>
                    <a:rPr lang="en-US" altLang="zh-CN" sz="2000" baseline="-25000" dirty="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0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26" name="Line 23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7" name="Line 24"/>
                <p:cNvSpPr>
                  <a:spLocks noChangeShapeType="1"/>
                </p:cNvSpPr>
                <p:nvPr/>
              </p:nvSpPr>
              <p:spPr bwMode="auto">
                <a:xfrm>
                  <a:off x="1056" y="2112"/>
                  <a:ext cx="37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8" name="Line 25"/>
                <p:cNvSpPr>
                  <a:spLocks noChangeShapeType="1"/>
                </p:cNvSpPr>
                <p:nvPr/>
              </p:nvSpPr>
              <p:spPr bwMode="auto">
                <a:xfrm>
                  <a:off x="1056" y="211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9" name="Line 26"/>
                <p:cNvSpPr>
                  <a:spLocks noChangeShapeType="1"/>
                </p:cNvSpPr>
                <p:nvPr/>
              </p:nvSpPr>
              <p:spPr bwMode="auto">
                <a:xfrm>
                  <a:off x="1872" y="283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30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2119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3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872" y="173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3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32" y="1997"/>
                  <a:ext cx="511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IBF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3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32" y="2698"/>
                  <a:ext cx="662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INTR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3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20" y="1602"/>
                  <a:ext cx="597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STB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A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3835" name="Line 32"/>
                <p:cNvSpPr>
                  <a:spLocks noChangeShapeType="1"/>
                </p:cNvSpPr>
                <p:nvPr/>
              </p:nvSpPr>
              <p:spPr bwMode="auto">
                <a:xfrm>
                  <a:off x="2368" y="161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3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5" y="617"/>
                  <a:ext cx="1989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SzTx/>
                  </a:pPr>
                  <a:r>
                    <a:rPr lang="en-US" altLang="en-US" b="0" dirty="0">
                      <a:solidFill>
                        <a:srgbClr val="0000CC"/>
                      </a:solidFill>
                      <a:latin typeface="Arial" pitchFamily="34" charset="0"/>
                      <a:ea typeface="幼圆" pitchFamily="49" charset="-122"/>
                      <a:cs typeface="Arial" pitchFamily="34" charset="0"/>
                    </a:rPr>
                    <a:t>A</a:t>
                  </a:r>
                  <a:r>
                    <a:rPr lang="zh-CN" altLang="en-US" b="0" dirty="0">
                      <a:solidFill>
                        <a:srgbClr val="0000CC"/>
                      </a:solidFill>
                      <a:latin typeface="Arial" pitchFamily="34" charset="0"/>
                      <a:ea typeface="幼圆" pitchFamily="49" charset="-122"/>
                      <a:cs typeface="Arial" pitchFamily="34" charset="0"/>
                    </a:rPr>
                    <a:t>口、方式</a:t>
                  </a:r>
                  <a:r>
                    <a:rPr lang="en-US" altLang="zh-CN" b="0" dirty="0">
                      <a:solidFill>
                        <a:srgbClr val="0000CC"/>
                      </a:solidFill>
                      <a:latin typeface="Arial" pitchFamily="34" charset="0"/>
                      <a:ea typeface="幼圆" pitchFamily="49" charset="-122"/>
                      <a:cs typeface="Arial" pitchFamily="34" charset="0"/>
                    </a:rPr>
                    <a:t>1</a:t>
                  </a:r>
                  <a:r>
                    <a:rPr lang="zh-CN" altLang="en-US" b="0" dirty="0">
                      <a:solidFill>
                        <a:srgbClr val="0000CC"/>
                      </a:solidFill>
                      <a:latin typeface="Arial" pitchFamily="34" charset="0"/>
                      <a:ea typeface="幼圆" pitchFamily="49" charset="-122"/>
                      <a:cs typeface="Arial" pitchFamily="34" charset="0"/>
                    </a:rPr>
                    <a:t>、输入</a:t>
                  </a:r>
                </a:p>
              </p:txBody>
            </p:sp>
          </p:grpSp>
          <p:grpSp>
            <p:nvGrpSpPr>
              <p:cNvPr id="33805" name="Group 34"/>
              <p:cNvGrpSpPr>
                <a:grpSpLocks/>
              </p:cNvGrpSpPr>
              <p:nvPr/>
            </p:nvGrpSpPr>
            <p:grpSpPr bwMode="auto">
              <a:xfrm>
                <a:off x="-44" y="1017"/>
                <a:ext cx="663" cy="1081"/>
                <a:chOff x="-44" y="1017"/>
                <a:chExt cx="663" cy="1081"/>
              </a:xfrm>
            </p:grpSpPr>
            <p:grpSp>
              <p:nvGrpSpPr>
                <p:cNvPr id="33806" name="Group 35"/>
                <p:cNvGrpSpPr>
                  <a:grpSpLocks/>
                </p:cNvGrpSpPr>
                <p:nvPr/>
              </p:nvGrpSpPr>
              <p:grpSpPr bwMode="auto">
                <a:xfrm>
                  <a:off x="84" y="1781"/>
                  <a:ext cx="535" cy="317"/>
                  <a:chOff x="84" y="1781"/>
                  <a:chExt cx="535" cy="317"/>
                </a:xfrm>
              </p:grpSpPr>
              <p:sp>
                <p:nvSpPr>
                  <p:cNvPr id="33810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2030"/>
                    <a:ext cx="56" cy="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19" y="2071"/>
                    <a:ext cx="24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9933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1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84" y="1781"/>
                    <a:ext cx="535" cy="268"/>
                    <a:chOff x="0" y="1879"/>
                    <a:chExt cx="535" cy="268"/>
                  </a:xfrm>
                </p:grpSpPr>
                <p:sp>
                  <p:nvSpPr>
                    <p:cNvPr id="3381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879"/>
                      <a:ext cx="535" cy="2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l" eaLnBrk="1" hangingPunct="1">
                        <a:spcBef>
                          <a:spcPct val="50000"/>
                        </a:spcBef>
                        <a:buSzTx/>
                      </a:pPr>
                      <a:r>
                        <a:rPr lang="en-US" altLang="zh-CN" sz="2400">
                          <a:solidFill>
                            <a:srgbClr val="0000CC"/>
                          </a:solidFill>
                          <a:latin typeface="Times New Roman" pitchFamily="18" charset="0"/>
                        </a:rPr>
                        <a:t>RD</a:t>
                      </a:r>
                    </a:p>
                  </p:txBody>
                </p:sp>
                <p:sp>
                  <p:nvSpPr>
                    <p:cNvPr id="33814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" y="1893"/>
                      <a:ext cx="25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3807" name="Group 41"/>
                <p:cNvGrpSpPr>
                  <a:grpSpLocks/>
                </p:cNvGrpSpPr>
                <p:nvPr/>
              </p:nvGrpSpPr>
              <p:grpSpPr bwMode="auto">
                <a:xfrm>
                  <a:off x="-44" y="1017"/>
                  <a:ext cx="627" cy="497"/>
                  <a:chOff x="-44" y="1017"/>
                  <a:chExt cx="627" cy="497"/>
                </a:xfrm>
              </p:grpSpPr>
              <p:sp>
                <p:nvSpPr>
                  <p:cNvPr id="33808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64" y="1219"/>
                    <a:ext cx="363" cy="295"/>
                  </a:xfrm>
                  <a:prstGeom prst="leftArrow">
                    <a:avLst>
                      <a:gd name="adj1" fmla="val 50000"/>
                      <a:gd name="adj2" fmla="val 29091"/>
                    </a:avLst>
                  </a:prstGeom>
                  <a:noFill/>
                  <a:ln w="28575">
                    <a:solidFill>
                      <a:srgbClr val="FF99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0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-44" y="1017"/>
                    <a:ext cx="627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  <a:buSzTx/>
                    </a:pPr>
                    <a:r>
                      <a:rPr lang="en-US" altLang="zh-CN" sz="24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D</a:t>
                    </a:r>
                    <a:r>
                      <a:rPr lang="en-US" altLang="zh-CN" sz="2400" baseline="-250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7</a:t>
                    </a:r>
                    <a:r>
                      <a:rPr lang="en-US" altLang="zh-CN" sz="24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~D</a:t>
                    </a:r>
                    <a:r>
                      <a:rPr lang="en-US" altLang="zh-CN" sz="2400" baseline="-250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</p:grpSp>
          </p:grpSp>
        </p:grp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 flipV="1">
              <a:off x="144" y="1968"/>
              <a:ext cx="528" cy="14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3259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animBg="1" autoUpdateAnimBg="0"/>
      <p:bldP spid="483332" grpId="0" animBg="1" autoUpdateAnimBg="0"/>
      <p:bldP spid="48333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8255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的输入时序图</a:t>
            </a:r>
            <a:endParaRPr lang="zh-CN" altLang="zh-CN" dirty="0" smtClean="0"/>
          </a:p>
        </p:txBody>
      </p:sp>
      <p:pic>
        <p:nvPicPr>
          <p:cNvPr id="171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2" y="1214438"/>
            <a:ext cx="77533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6353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989887" cy="46081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lvl="1" indent="-266700" algn="just">
              <a:buSzPct val="100000"/>
              <a:buChar char="²"/>
            </a:pPr>
            <a:r>
              <a:rPr lang="zh-CN" altLang="en-US" dirty="0"/>
              <a:t>当外设数据准备好以后，发出一个负脉冲选通信号</a:t>
            </a:r>
            <a:r>
              <a:rPr lang="en-US" altLang="en-US" dirty="0"/>
              <a:t>STB</a:t>
            </a:r>
            <a:r>
              <a:rPr lang="en-US" altLang="zh-CN" dirty="0"/>
              <a:t>* </a:t>
            </a:r>
            <a:r>
              <a:rPr lang="zh-CN" altLang="en-US" dirty="0"/>
              <a:t>，使</a:t>
            </a:r>
            <a:r>
              <a:rPr lang="zh-CN" altLang="en-US" dirty="0" smtClean="0"/>
              <a:t>数据存入</a:t>
            </a:r>
            <a:r>
              <a:rPr lang="en-US" altLang="en-US" dirty="0" smtClean="0"/>
              <a:t>A</a:t>
            </a:r>
            <a:r>
              <a:rPr lang="zh-CN" altLang="en-US" dirty="0" smtClean="0"/>
              <a:t>口锁存器。</a:t>
            </a:r>
            <a:endParaRPr lang="zh-CN" altLang="en-US" dirty="0"/>
          </a:p>
          <a:p>
            <a:pPr marL="266700" lvl="1" indent="-266700" algn="just">
              <a:buSzPct val="100000"/>
              <a:buChar char="²"/>
            </a:pPr>
            <a:r>
              <a:rPr lang="en-US" altLang="en-US" dirty="0" smtClean="0"/>
              <a:t>A</a:t>
            </a:r>
            <a:r>
              <a:rPr lang="zh-CN" altLang="en-US" dirty="0"/>
              <a:t>口接收到数据以后，发出</a:t>
            </a:r>
            <a:r>
              <a:rPr lang="en-US" altLang="en-US" dirty="0"/>
              <a:t>IBF</a:t>
            </a:r>
            <a:r>
              <a:rPr lang="en-US" altLang="en-US" baseline="-25000" dirty="0"/>
              <a:t>A</a:t>
            </a:r>
            <a:r>
              <a:rPr lang="zh-CN" altLang="en-US" dirty="0"/>
              <a:t>，由</a:t>
            </a:r>
            <a:r>
              <a:rPr lang="en-US" altLang="en-US" dirty="0"/>
              <a:t>RD</a:t>
            </a:r>
            <a:r>
              <a:rPr lang="en-US" altLang="zh-CN" dirty="0"/>
              <a:t>*</a:t>
            </a:r>
            <a:r>
              <a:rPr lang="zh-CN" altLang="en-US" dirty="0"/>
              <a:t>信号的上升沿使</a:t>
            </a:r>
            <a:r>
              <a:rPr lang="en-US" altLang="en-US" dirty="0"/>
              <a:t>IBF</a:t>
            </a:r>
            <a:r>
              <a:rPr lang="en-US" altLang="en-US" baseline="-25000" dirty="0"/>
              <a:t>A</a:t>
            </a:r>
            <a:r>
              <a:rPr lang="zh-CN" altLang="en-US" dirty="0"/>
              <a:t>恢复低电平。</a:t>
            </a:r>
          </a:p>
          <a:p>
            <a:pPr marL="266700" lvl="1" indent="-266700" algn="just">
              <a:buSzPct val="100000"/>
              <a:buChar char="²"/>
            </a:pPr>
            <a:r>
              <a:rPr lang="en-US" altLang="en-US" dirty="0" smtClean="0"/>
              <a:t>STB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en-US" dirty="0"/>
              <a:t>IBF</a:t>
            </a:r>
            <a:r>
              <a:rPr lang="en-US" altLang="en-US" baseline="-25000" dirty="0"/>
              <a:t>A</a:t>
            </a:r>
            <a:r>
              <a:rPr lang="zh-CN" altLang="en-US" dirty="0"/>
              <a:t>都变为高电平以后，如果</a:t>
            </a:r>
            <a:r>
              <a:rPr lang="en-US" altLang="en-US" dirty="0"/>
              <a:t>INTE</a:t>
            </a:r>
            <a:r>
              <a:rPr lang="en-US" altLang="en-US" baseline="-25000" dirty="0"/>
              <a:t>A</a:t>
            </a:r>
            <a:r>
              <a:rPr lang="zh-CN" altLang="en-US" dirty="0"/>
              <a:t>允许，则</a:t>
            </a:r>
            <a:r>
              <a:rPr lang="en-US" altLang="zh-CN" dirty="0"/>
              <a:t>8255A</a:t>
            </a:r>
            <a:r>
              <a:rPr lang="zh-CN" altLang="en-US" dirty="0"/>
              <a:t>发出中断请求信号，以便使</a:t>
            </a:r>
            <a:r>
              <a:rPr lang="en-US" altLang="en-US" dirty="0"/>
              <a:t>CPU</a:t>
            </a:r>
            <a:r>
              <a:rPr lang="zh-CN" altLang="en-US" dirty="0"/>
              <a:t>接收数据。</a:t>
            </a:r>
            <a:r>
              <a:rPr lang="en-US" altLang="en-US" dirty="0"/>
              <a:t>RD</a:t>
            </a:r>
            <a:r>
              <a:rPr lang="en-US" altLang="zh-CN" dirty="0"/>
              <a:t>*</a:t>
            </a:r>
            <a:r>
              <a:rPr lang="zh-CN" altLang="en-US" dirty="0"/>
              <a:t>信号的下降沿使</a:t>
            </a:r>
            <a:r>
              <a:rPr lang="en-US" altLang="en-US" dirty="0"/>
              <a:t>INTR</a:t>
            </a:r>
            <a:r>
              <a:rPr lang="en-US" altLang="en-US" baseline="-25000" dirty="0"/>
              <a:t>A</a:t>
            </a:r>
            <a:r>
              <a:rPr lang="zh-CN" altLang="en-US" dirty="0"/>
              <a:t>恢复低电平。</a:t>
            </a:r>
          </a:p>
          <a:p>
            <a:pPr marL="266700" lvl="1" indent="-266700" algn="just">
              <a:buSzPct val="100000"/>
              <a:buChar char="²"/>
            </a:pPr>
            <a:r>
              <a:rPr lang="zh-CN" altLang="en-US" dirty="0" smtClean="0"/>
              <a:t>可以</a:t>
            </a:r>
            <a:r>
              <a:rPr lang="zh-CN" altLang="en-US" dirty="0"/>
              <a:t>通过对</a:t>
            </a:r>
            <a:r>
              <a:rPr lang="en-US" altLang="en-US" dirty="0"/>
              <a:t>PC4</a:t>
            </a:r>
            <a:r>
              <a:rPr lang="zh-CN" altLang="en-US" dirty="0"/>
              <a:t>的置位和复位来设置</a:t>
            </a:r>
            <a:r>
              <a:rPr lang="en-US" altLang="en-US" dirty="0"/>
              <a:t>INTE</a:t>
            </a:r>
            <a:r>
              <a:rPr lang="en-US" altLang="en-US" baseline="-25000" dirty="0"/>
              <a:t>A</a:t>
            </a:r>
            <a:r>
              <a:rPr lang="zh-CN" altLang="en-US" dirty="0"/>
              <a:t>。</a:t>
            </a:r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368400" y="188640"/>
            <a:ext cx="693990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en-US" altLang="zh-CN" dirty="0"/>
              <a:t>8255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的输入时序说明</a:t>
            </a:r>
          </a:p>
        </p:txBody>
      </p:sp>
    </p:spTree>
    <p:extLst>
      <p:ext uri="{BB962C8B-B14F-4D97-AF65-F5344CB8AC3E}">
        <p14:creationId xmlns:p14="http://schemas.microsoft.com/office/powerpoint/2010/main" val="5196225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6"/>
            <a:ext cx="8208143" cy="4104108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并行接口是实现并行通信的接口。并行接口在多根数据线上，以字节</a:t>
            </a:r>
            <a:r>
              <a:rPr lang="en-US" altLang="zh-CN" dirty="0" smtClean="0">
                <a:solidFill>
                  <a:srgbClr val="000099"/>
                </a:solidFill>
              </a:rPr>
              <a:t>/</a:t>
            </a:r>
            <a:r>
              <a:rPr lang="zh-CN" altLang="en-US" dirty="0" smtClean="0">
                <a:solidFill>
                  <a:srgbClr val="000099"/>
                </a:solidFill>
              </a:rPr>
              <a:t>字为单位与</a:t>
            </a:r>
            <a:r>
              <a:rPr lang="en-US" altLang="zh-CN" dirty="0" smtClean="0">
                <a:solidFill>
                  <a:srgbClr val="000099"/>
                </a:solidFill>
              </a:rPr>
              <a:t>I/O</a:t>
            </a:r>
            <a:r>
              <a:rPr lang="zh-CN" altLang="en-US" dirty="0" smtClean="0">
                <a:solidFill>
                  <a:srgbClr val="000099"/>
                </a:solidFill>
              </a:rPr>
              <a:t>设备交换数据。</a:t>
            </a:r>
          </a:p>
          <a:p>
            <a:pPr algn="just" eaLnBrk="1" hangingPunct="1"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一个并行接口可以设计为只用来作为输出接口，也可以只用来作为输入接口，此外，还可以把它设计成既作为输入又作为输出的接口。</a:t>
            </a:r>
          </a:p>
          <a:p>
            <a:r>
              <a:rPr lang="zh-CN" altLang="en-US" dirty="0">
                <a:solidFill>
                  <a:srgbClr val="000099"/>
                </a:solidFill>
              </a:rPr>
              <a:t>从最简单的一个并行数据寄存器或专用接口集成电路芯片如</a:t>
            </a:r>
            <a:r>
              <a:rPr lang="en-US" altLang="zh-CN" dirty="0">
                <a:solidFill>
                  <a:srgbClr val="000099"/>
                </a:solidFill>
              </a:rPr>
              <a:t>8255</a:t>
            </a:r>
            <a:r>
              <a:rPr lang="zh-CN" altLang="en-US" dirty="0">
                <a:solidFill>
                  <a:srgbClr val="000099"/>
                </a:solidFill>
              </a:rPr>
              <a:t>、</a:t>
            </a:r>
            <a:r>
              <a:rPr lang="en-US" altLang="zh-CN" dirty="0">
                <a:solidFill>
                  <a:srgbClr val="000099"/>
                </a:solidFill>
              </a:rPr>
              <a:t>6820</a:t>
            </a:r>
            <a:r>
              <a:rPr lang="zh-CN" altLang="en-US" dirty="0">
                <a:solidFill>
                  <a:srgbClr val="000099"/>
                </a:solidFill>
              </a:rPr>
              <a:t>等，一直至较复杂的</a:t>
            </a:r>
            <a:r>
              <a:rPr lang="en-US" altLang="zh-CN" dirty="0">
                <a:solidFill>
                  <a:srgbClr val="000099"/>
                </a:solidFill>
              </a:rPr>
              <a:t>SCSI</a:t>
            </a:r>
            <a:r>
              <a:rPr lang="zh-CN" altLang="en-US" dirty="0">
                <a:solidFill>
                  <a:srgbClr val="000099"/>
                </a:solidFill>
              </a:rPr>
              <a:t>或</a:t>
            </a:r>
            <a:r>
              <a:rPr lang="en-US" altLang="zh-CN" dirty="0">
                <a:solidFill>
                  <a:srgbClr val="000099"/>
                </a:solidFill>
              </a:rPr>
              <a:t>IDE</a:t>
            </a:r>
            <a:r>
              <a:rPr lang="zh-CN" altLang="en-US" dirty="0">
                <a:solidFill>
                  <a:srgbClr val="000099"/>
                </a:solidFill>
              </a:rPr>
              <a:t>并行接口，种类有数十种。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8313" y="188640"/>
            <a:ext cx="387508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第一节 并行接口概述</a:t>
            </a:r>
            <a:endParaRPr lang="zh-CN" altLang="en-US" dirty="0"/>
          </a:p>
        </p:txBody>
      </p:sp>
      <p:pic>
        <p:nvPicPr>
          <p:cNvPr id="4" name="Picture 5" descr="LPT并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5078413"/>
            <a:ext cx="1905000" cy="762000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4556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3232" y="194221"/>
            <a:ext cx="8077200" cy="498475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altLang="en-US" sz="2800" dirty="0" smtClean="0"/>
              <a:t>B</a:t>
            </a:r>
            <a:r>
              <a:rPr lang="zh-CN" altLang="en-US" sz="2800" dirty="0" smtClean="0"/>
              <a:t>口方式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输出图解</a:t>
            </a:r>
            <a:r>
              <a:rPr lang="en-US" altLang="zh-CN" sz="2800" dirty="0" smtClean="0"/>
              <a:t>	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en-US" sz="2800" dirty="0" smtClean="0"/>
              <a:t>B</a:t>
            </a:r>
            <a:r>
              <a:rPr lang="zh-CN" altLang="en-US" sz="2800" dirty="0" smtClean="0"/>
              <a:t>口方式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输入图解</a:t>
            </a:r>
            <a:endParaRPr lang="zh-CN" altLang="en-US" sz="2800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815561" y="1160027"/>
            <a:ext cx="210025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en-US" sz="2400" b="0" dirty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sz="2400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口方式</a:t>
            </a:r>
            <a:r>
              <a:rPr lang="en-US" altLang="zh-CN" sz="2400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sz="2400" b="0" dirty="0" smtClean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输出</a:t>
            </a:r>
            <a:endParaRPr lang="zh-CN" altLang="en-US" sz="2400" b="0" dirty="0">
              <a:solidFill>
                <a:srgbClr val="FF0000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-52388" y="1158876"/>
            <a:ext cx="9170988" cy="3816350"/>
            <a:chOff x="-33" y="730"/>
            <a:chExt cx="5777" cy="2404"/>
          </a:xfrm>
        </p:grpSpPr>
        <p:grpSp>
          <p:nvGrpSpPr>
            <p:cNvPr id="36871" name="Group 5"/>
            <p:cNvGrpSpPr>
              <a:grpSpLocks/>
            </p:cNvGrpSpPr>
            <p:nvPr/>
          </p:nvGrpSpPr>
          <p:grpSpPr bwMode="auto">
            <a:xfrm>
              <a:off x="2744" y="730"/>
              <a:ext cx="3000" cy="2390"/>
              <a:chOff x="2598" y="730"/>
              <a:chExt cx="3207" cy="2390"/>
            </a:xfrm>
          </p:grpSpPr>
          <p:grpSp>
            <p:nvGrpSpPr>
              <p:cNvPr id="36905" name="Group 6"/>
              <p:cNvGrpSpPr>
                <a:grpSpLocks/>
              </p:cNvGrpSpPr>
              <p:nvPr/>
            </p:nvGrpSpPr>
            <p:grpSpPr bwMode="auto">
              <a:xfrm>
                <a:off x="3169" y="730"/>
                <a:ext cx="2636" cy="2390"/>
                <a:chOff x="3057" y="730"/>
                <a:chExt cx="2636" cy="2390"/>
              </a:xfrm>
            </p:grpSpPr>
            <p:sp>
              <p:nvSpPr>
                <p:cNvPr id="36916" name="Rectangle 7"/>
                <p:cNvSpPr>
                  <a:spLocks noChangeArrowheads="1"/>
                </p:cNvSpPr>
                <p:nvPr/>
              </p:nvSpPr>
              <p:spPr bwMode="auto">
                <a:xfrm>
                  <a:off x="3120" y="1056"/>
                  <a:ext cx="1344" cy="206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17" name="Rectangle 8"/>
                <p:cNvSpPr>
                  <a:spLocks noChangeArrowheads="1"/>
                </p:cNvSpPr>
                <p:nvPr/>
              </p:nvSpPr>
              <p:spPr bwMode="auto">
                <a:xfrm>
                  <a:off x="3997" y="1603"/>
                  <a:ext cx="470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 dirty="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 dirty="0">
                      <a:solidFill>
                        <a:srgbClr val="0000CC"/>
                      </a:solidFill>
                    </a:rPr>
                    <a:t>2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18" name="Rectangle 9"/>
                <p:cNvSpPr>
                  <a:spLocks noChangeArrowheads="1"/>
                </p:cNvSpPr>
                <p:nvPr/>
              </p:nvSpPr>
              <p:spPr bwMode="auto">
                <a:xfrm>
                  <a:off x="3997" y="1987"/>
                  <a:ext cx="470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1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19" name="Rectangle 10"/>
                <p:cNvSpPr>
                  <a:spLocks noChangeArrowheads="1"/>
                </p:cNvSpPr>
                <p:nvPr/>
              </p:nvSpPr>
              <p:spPr bwMode="auto">
                <a:xfrm>
                  <a:off x="3994" y="2707"/>
                  <a:ext cx="470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0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20" name="AutoShape 11"/>
                <p:cNvSpPr>
                  <a:spLocks noChangeArrowheads="1"/>
                </p:cNvSpPr>
                <p:nvPr/>
              </p:nvSpPr>
              <p:spPr bwMode="auto">
                <a:xfrm flipH="1">
                  <a:off x="4464" y="1152"/>
                  <a:ext cx="461" cy="317"/>
                </a:xfrm>
                <a:prstGeom prst="rightArrow">
                  <a:avLst>
                    <a:gd name="adj1" fmla="val 50000"/>
                    <a:gd name="adj2" fmla="val 35714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4" y="1210"/>
                  <a:ext cx="975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PB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7</a:t>
                  </a:r>
                  <a:r>
                    <a:rPr lang="en-US" altLang="zh-CN" sz="2400">
                      <a:solidFill>
                        <a:srgbClr val="0000CC"/>
                      </a:solidFill>
                    </a:rPr>
                    <a:t>~PB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0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22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3360" y="2304"/>
                  <a:ext cx="384" cy="384"/>
                </a:xfrm>
                <a:prstGeom prst="flowChartDelay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3" name="Line 14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552" y="2832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1584"/>
                  <a:ext cx="528" cy="336"/>
                </a:xfrm>
                <a:prstGeom prst="rect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189" y="1641"/>
                  <a:ext cx="60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000" dirty="0">
                      <a:solidFill>
                        <a:srgbClr val="0000CC"/>
                      </a:solidFill>
                    </a:rPr>
                    <a:t>INTE</a:t>
                  </a:r>
                  <a:r>
                    <a:rPr lang="en-US" altLang="zh-CN" sz="2000" baseline="-25000" dirty="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0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27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192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8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211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29" name="Line 20"/>
                <p:cNvSpPr>
                  <a:spLocks noChangeShapeType="1"/>
                </p:cNvSpPr>
                <p:nvPr/>
              </p:nvSpPr>
              <p:spPr bwMode="auto">
                <a:xfrm>
                  <a:off x="3648" y="211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30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83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31" name="Line 22"/>
                <p:cNvSpPr>
                  <a:spLocks noChangeShapeType="1"/>
                </p:cNvSpPr>
                <p:nvPr/>
              </p:nvSpPr>
              <p:spPr bwMode="auto">
                <a:xfrm>
                  <a:off x="4464" y="2113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3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464" y="172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09" y="1979"/>
                  <a:ext cx="557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IBF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986" y="2698"/>
                  <a:ext cx="707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INTR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971" y="1592"/>
                  <a:ext cx="638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STB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36" name="Line 27"/>
                <p:cNvSpPr>
                  <a:spLocks noChangeShapeType="1"/>
                </p:cNvSpPr>
                <p:nvPr/>
              </p:nvSpPr>
              <p:spPr bwMode="auto">
                <a:xfrm>
                  <a:off x="5040" y="160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3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57" y="730"/>
                  <a:ext cx="1414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algn="l" eaLnBrk="1" hangingPunct="1">
                    <a:spcBef>
                      <a:spcPct val="0"/>
                    </a:spcBef>
                    <a:buSzTx/>
                    <a:defRPr kumimoji="1" sz="2800" b="0">
                      <a:solidFill>
                        <a:srgbClr val="0000CC"/>
                      </a:solidFill>
                      <a:latin typeface="Arial" pitchFamily="34" charset="0"/>
                      <a:ea typeface="幼圆" pitchFamily="49" charset="-122"/>
                      <a:cs typeface="Arial" pitchFamily="34" charset="0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en-US" sz="2400" dirty="0">
                      <a:solidFill>
                        <a:srgbClr val="FF0000"/>
                      </a:solidFill>
                    </a:rPr>
                    <a:t>B</a:t>
                  </a:r>
                  <a:r>
                    <a:rPr lang="zh-CN" altLang="en-US" sz="2400" dirty="0" smtClean="0">
                      <a:solidFill>
                        <a:srgbClr val="FF0000"/>
                      </a:solidFill>
                    </a:rPr>
                    <a:t>口方式</a:t>
                  </a:r>
                  <a:r>
                    <a:rPr lang="en-US" altLang="zh-CN" sz="24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zh-CN" altLang="en-US" sz="2400" dirty="0" smtClean="0">
                      <a:solidFill>
                        <a:srgbClr val="FF0000"/>
                      </a:solidFill>
                    </a:rPr>
                    <a:t>输入</a:t>
                  </a:r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6906" name="Group 29"/>
              <p:cNvGrpSpPr>
                <a:grpSpLocks/>
              </p:cNvGrpSpPr>
              <p:nvPr/>
            </p:nvGrpSpPr>
            <p:grpSpPr bwMode="auto">
              <a:xfrm>
                <a:off x="2598" y="967"/>
                <a:ext cx="726" cy="1090"/>
                <a:chOff x="-107" y="1008"/>
                <a:chExt cx="726" cy="1090"/>
              </a:xfrm>
            </p:grpSpPr>
            <p:grpSp>
              <p:nvGrpSpPr>
                <p:cNvPr id="36907" name="Group 30"/>
                <p:cNvGrpSpPr>
                  <a:grpSpLocks/>
                </p:cNvGrpSpPr>
                <p:nvPr/>
              </p:nvGrpSpPr>
              <p:grpSpPr bwMode="auto">
                <a:xfrm>
                  <a:off x="84" y="1781"/>
                  <a:ext cx="535" cy="317"/>
                  <a:chOff x="84" y="1781"/>
                  <a:chExt cx="535" cy="317"/>
                </a:xfrm>
              </p:grpSpPr>
              <p:sp>
                <p:nvSpPr>
                  <p:cNvPr id="3691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2030"/>
                    <a:ext cx="56" cy="68"/>
                  </a:xfrm>
                  <a:prstGeom prst="ellips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84" y="2071"/>
                    <a:ext cx="3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9933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6913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84" y="1781"/>
                    <a:ext cx="535" cy="268"/>
                    <a:chOff x="0" y="1879"/>
                    <a:chExt cx="535" cy="268"/>
                  </a:xfrm>
                </p:grpSpPr>
                <p:sp>
                  <p:nvSpPr>
                    <p:cNvPr id="3691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879"/>
                      <a:ext cx="535" cy="2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l" eaLnBrk="1" hangingPunct="1">
                        <a:spcBef>
                          <a:spcPct val="50000"/>
                        </a:spcBef>
                        <a:buSzTx/>
                      </a:pPr>
                      <a:r>
                        <a:rPr lang="en-US" altLang="zh-CN" sz="2400">
                          <a:solidFill>
                            <a:srgbClr val="0000CC"/>
                          </a:solidFill>
                          <a:latin typeface="Times New Roman" pitchFamily="18" charset="0"/>
                        </a:rPr>
                        <a:t>RD</a:t>
                      </a:r>
                    </a:p>
                  </p:txBody>
                </p:sp>
                <p:sp>
                  <p:nvSpPr>
                    <p:cNvPr id="36915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1893"/>
                      <a:ext cx="37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6908" name="Group 36"/>
                <p:cNvGrpSpPr>
                  <a:grpSpLocks/>
                </p:cNvGrpSpPr>
                <p:nvPr/>
              </p:nvGrpSpPr>
              <p:grpSpPr bwMode="auto">
                <a:xfrm>
                  <a:off x="-107" y="1008"/>
                  <a:ext cx="671" cy="515"/>
                  <a:chOff x="-107" y="1008"/>
                  <a:chExt cx="671" cy="515"/>
                </a:xfrm>
              </p:grpSpPr>
              <p:sp>
                <p:nvSpPr>
                  <p:cNvPr id="36909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135" y="1206"/>
                    <a:ext cx="388" cy="317"/>
                  </a:xfrm>
                  <a:prstGeom prst="leftArrow">
                    <a:avLst>
                      <a:gd name="adj1" fmla="val 50000"/>
                      <a:gd name="adj2" fmla="val 29091"/>
                    </a:avLst>
                  </a:prstGeom>
                  <a:noFill/>
                  <a:ln w="28575">
                    <a:solidFill>
                      <a:srgbClr val="FF99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-107" y="1008"/>
                    <a:ext cx="671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  <a:buSzTx/>
                    </a:pPr>
                    <a:r>
                      <a:rPr lang="en-US" altLang="zh-CN" sz="24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D</a:t>
                    </a:r>
                    <a:r>
                      <a:rPr lang="en-US" altLang="zh-CN" sz="2400" baseline="-250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7</a:t>
                    </a:r>
                    <a:r>
                      <a:rPr lang="en-US" altLang="zh-CN" sz="24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~D</a:t>
                    </a:r>
                    <a:r>
                      <a:rPr lang="en-US" altLang="zh-CN" sz="2400" baseline="-25000" dirty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36872" name="Group 39"/>
            <p:cNvGrpSpPr>
              <a:grpSpLocks/>
            </p:cNvGrpSpPr>
            <p:nvPr/>
          </p:nvGrpSpPr>
          <p:grpSpPr bwMode="auto">
            <a:xfrm>
              <a:off x="-33" y="988"/>
              <a:ext cx="2905" cy="2146"/>
              <a:chOff x="-33" y="988"/>
              <a:chExt cx="2905" cy="2146"/>
            </a:xfrm>
          </p:grpSpPr>
          <p:grpSp>
            <p:nvGrpSpPr>
              <p:cNvPr id="36873" name="Group 40"/>
              <p:cNvGrpSpPr>
                <a:grpSpLocks/>
              </p:cNvGrpSpPr>
              <p:nvPr/>
            </p:nvGrpSpPr>
            <p:grpSpPr bwMode="auto">
              <a:xfrm>
                <a:off x="549" y="1070"/>
                <a:ext cx="2323" cy="2064"/>
                <a:chOff x="1152" y="960"/>
                <a:chExt cx="2588" cy="2064"/>
              </a:xfrm>
            </p:grpSpPr>
            <p:sp>
              <p:nvSpPr>
                <p:cNvPr id="36883" name="Rectangle 41"/>
                <p:cNvSpPr>
                  <a:spLocks noChangeArrowheads="1"/>
                </p:cNvSpPr>
                <p:nvPr/>
              </p:nvSpPr>
              <p:spPr bwMode="auto">
                <a:xfrm>
                  <a:off x="1152" y="960"/>
                  <a:ext cx="1344" cy="206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8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08" y="1507"/>
                  <a:ext cx="490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 dirty="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 dirty="0">
                      <a:solidFill>
                        <a:srgbClr val="0000CC"/>
                      </a:solidFill>
                    </a:rPr>
                    <a:t>2</a:t>
                  </a:r>
                  <a:endParaRPr lang="en-US" altLang="zh-CN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885" name="Rectangle 43"/>
                <p:cNvSpPr>
                  <a:spLocks noChangeArrowheads="1"/>
                </p:cNvSpPr>
                <p:nvPr/>
              </p:nvSpPr>
              <p:spPr bwMode="auto">
                <a:xfrm>
                  <a:off x="2008" y="1891"/>
                  <a:ext cx="490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1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886" name="Rectangle 44"/>
                <p:cNvSpPr>
                  <a:spLocks noChangeArrowheads="1"/>
                </p:cNvSpPr>
                <p:nvPr/>
              </p:nvSpPr>
              <p:spPr bwMode="auto">
                <a:xfrm>
                  <a:off x="2008" y="2611"/>
                  <a:ext cx="490" cy="268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</a:pPr>
                  <a:r>
                    <a:rPr lang="en-US" altLang="en-US" sz="2400">
                      <a:solidFill>
                        <a:srgbClr val="0000CC"/>
                      </a:solidFill>
                    </a:rPr>
                    <a:t>PC</a:t>
                  </a:r>
                  <a:r>
                    <a:rPr lang="en-US" altLang="en-US" sz="2400" baseline="-25000">
                      <a:solidFill>
                        <a:srgbClr val="0000CC"/>
                      </a:solidFill>
                    </a:rPr>
                    <a:t>0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887" name="AutoShape 45"/>
                <p:cNvSpPr>
                  <a:spLocks noChangeArrowheads="1"/>
                </p:cNvSpPr>
                <p:nvPr/>
              </p:nvSpPr>
              <p:spPr bwMode="auto">
                <a:xfrm>
                  <a:off x="2496" y="1074"/>
                  <a:ext cx="480" cy="336"/>
                </a:xfrm>
                <a:prstGeom prst="rightArrow">
                  <a:avLst>
                    <a:gd name="adj1" fmla="val 50000"/>
                    <a:gd name="adj2" fmla="val 35714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8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565" y="1114"/>
                  <a:ext cx="1016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PB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7</a:t>
                  </a:r>
                  <a:r>
                    <a:rPr lang="en-US" altLang="zh-CN" sz="2400">
                      <a:solidFill>
                        <a:srgbClr val="0000CC"/>
                      </a:solidFill>
                    </a:rPr>
                    <a:t>~PB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0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889" name="AutoShape 47"/>
                <p:cNvSpPr>
                  <a:spLocks noChangeArrowheads="1"/>
                </p:cNvSpPr>
                <p:nvPr/>
              </p:nvSpPr>
              <p:spPr bwMode="auto">
                <a:xfrm rot="5400000">
                  <a:off x="1392" y="2208"/>
                  <a:ext cx="384" cy="384"/>
                </a:xfrm>
                <a:prstGeom prst="flowChartDelay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0" name="Line 48"/>
                <p:cNvSpPr>
                  <a:spLocks noChangeShapeType="1"/>
                </p:cNvSpPr>
                <p:nvPr/>
              </p:nvSpPr>
              <p:spPr bwMode="auto">
                <a:xfrm>
                  <a:off x="1584" y="259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584" y="273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2" name="Rectangle 50"/>
                <p:cNvSpPr>
                  <a:spLocks noChangeArrowheads="1"/>
                </p:cNvSpPr>
                <p:nvPr/>
              </p:nvSpPr>
              <p:spPr bwMode="auto">
                <a:xfrm>
                  <a:off x="1248" y="1488"/>
                  <a:ext cx="528" cy="336"/>
                </a:xfrm>
                <a:prstGeom prst="rect">
                  <a:avLst/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10" y="1545"/>
                  <a:ext cx="627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000">
                      <a:solidFill>
                        <a:srgbClr val="0000CC"/>
                      </a:solidFill>
                    </a:rPr>
                    <a:t>INTE</a:t>
                  </a:r>
                  <a:r>
                    <a:rPr lang="en-US" altLang="zh-CN" sz="2000" baseline="-2500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0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894" name="Line 52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5" name="Line 53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6" name="Line 54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7" name="Line 55"/>
                <p:cNvSpPr>
                  <a:spLocks noChangeShapeType="1"/>
                </p:cNvSpPr>
                <p:nvPr/>
              </p:nvSpPr>
              <p:spPr bwMode="auto">
                <a:xfrm>
                  <a:off x="2496" y="273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8" name="Line 56"/>
                <p:cNvSpPr>
                  <a:spLocks noChangeShapeType="1"/>
                </p:cNvSpPr>
                <p:nvPr/>
              </p:nvSpPr>
              <p:spPr bwMode="auto">
                <a:xfrm>
                  <a:off x="2496" y="201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9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496" y="168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0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978" y="1930"/>
                  <a:ext cx="689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OBF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0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003" y="2602"/>
                  <a:ext cx="737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INTR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0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972" y="1546"/>
                  <a:ext cx="702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400">
                      <a:solidFill>
                        <a:srgbClr val="0000CC"/>
                      </a:solidFill>
                    </a:rPr>
                    <a:t>ACK</a:t>
                  </a:r>
                  <a:r>
                    <a:rPr lang="en-US" altLang="zh-CN" sz="2400" baseline="-25000">
                      <a:solidFill>
                        <a:srgbClr val="0000CC"/>
                      </a:solidFill>
                    </a:rPr>
                    <a:t>B</a:t>
                  </a:r>
                  <a:endParaRPr lang="en-US" altLang="zh-CN" sz="240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36903" name="Line 61"/>
                <p:cNvSpPr>
                  <a:spLocks noChangeShapeType="1"/>
                </p:cNvSpPr>
                <p:nvPr/>
              </p:nvSpPr>
              <p:spPr bwMode="auto">
                <a:xfrm>
                  <a:off x="3072" y="156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04" name="Line 62"/>
                <p:cNvSpPr>
                  <a:spLocks noChangeShapeType="1"/>
                </p:cNvSpPr>
                <p:nvPr/>
              </p:nvSpPr>
              <p:spPr bwMode="auto">
                <a:xfrm>
                  <a:off x="3072" y="1944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74" name="Group 63"/>
              <p:cNvGrpSpPr>
                <a:grpSpLocks/>
              </p:cNvGrpSpPr>
              <p:nvPr/>
            </p:nvGrpSpPr>
            <p:grpSpPr bwMode="auto">
              <a:xfrm>
                <a:off x="-33" y="988"/>
                <a:ext cx="656" cy="1110"/>
                <a:chOff x="-33" y="988"/>
                <a:chExt cx="656" cy="1110"/>
              </a:xfrm>
            </p:grpSpPr>
            <p:sp>
              <p:nvSpPr>
                <p:cNvPr id="36875" name="AutoShape 64"/>
                <p:cNvSpPr>
                  <a:spLocks noChangeArrowheads="1"/>
                </p:cNvSpPr>
                <p:nvPr/>
              </p:nvSpPr>
              <p:spPr bwMode="auto">
                <a:xfrm>
                  <a:off x="180" y="1201"/>
                  <a:ext cx="363" cy="317"/>
                </a:xfrm>
                <a:prstGeom prst="rightArrow">
                  <a:avLst>
                    <a:gd name="adj1" fmla="val 50000"/>
                    <a:gd name="adj2" fmla="val 48177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7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-33" y="988"/>
                  <a:ext cx="656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SzTx/>
                  </a:pPr>
                  <a:r>
                    <a:rPr lang="en-US" altLang="zh-CN" sz="2400" dirty="0">
                      <a:solidFill>
                        <a:srgbClr val="0000CC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  <a:latin typeface="Times New Roman" pitchFamily="18" charset="0"/>
                    </a:rPr>
                    <a:t>7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Times New Roman" pitchFamily="18" charset="0"/>
                    </a:rPr>
                    <a:t>~D</a:t>
                  </a:r>
                  <a:r>
                    <a:rPr lang="en-US" altLang="zh-CN" sz="2400" baseline="-25000" dirty="0">
                      <a:solidFill>
                        <a:srgbClr val="0000CC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grpSp>
              <p:nvGrpSpPr>
                <p:cNvPr id="36877" name="Group 66"/>
                <p:cNvGrpSpPr>
                  <a:grpSpLocks/>
                </p:cNvGrpSpPr>
                <p:nvPr/>
              </p:nvGrpSpPr>
              <p:grpSpPr bwMode="auto">
                <a:xfrm>
                  <a:off x="84" y="1781"/>
                  <a:ext cx="535" cy="317"/>
                  <a:chOff x="84" y="1781"/>
                  <a:chExt cx="535" cy="317"/>
                </a:xfrm>
              </p:grpSpPr>
              <p:sp>
                <p:nvSpPr>
                  <p:cNvPr id="36878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2030"/>
                    <a:ext cx="56" cy="68"/>
                  </a:xfrm>
                  <a:prstGeom prst="ellips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84" y="2071"/>
                    <a:ext cx="3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9933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6880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84" y="1781"/>
                    <a:ext cx="535" cy="268"/>
                    <a:chOff x="0" y="1879"/>
                    <a:chExt cx="535" cy="268"/>
                  </a:xfrm>
                </p:grpSpPr>
                <p:sp>
                  <p:nvSpPr>
                    <p:cNvPr id="36881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879"/>
                      <a:ext cx="535" cy="2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l" eaLnBrk="1" hangingPunct="1">
                        <a:spcBef>
                          <a:spcPct val="50000"/>
                        </a:spcBef>
                        <a:buSzTx/>
                      </a:pPr>
                      <a:r>
                        <a:rPr lang="en-US" altLang="zh-CN" sz="2400">
                          <a:solidFill>
                            <a:srgbClr val="0000CC"/>
                          </a:solidFill>
                          <a:latin typeface="Times New Roman" pitchFamily="18" charset="0"/>
                        </a:rPr>
                        <a:t>WR</a:t>
                      </a:r>
                    </a:p>
                  </p:txBody>
                </p:sp>
                <p:sp>
                  <p:nvSpPr>
                    <p:cNvPr id="36882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" y="1905"/>
                      <a:ext cx="341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36870" name="Text Box 72"/>
          <p:cNvSpPr txBox="1">
            <a:spLocks noChangeArrowheads="1"/>
          </p:cNvSpPr>
          <p:nvPr/>
        </p:nvSpPr>
        <p:spPr bwMode="auto">
          <a:xfrm>
            <a:off x="754063" y="5297488"/>
            <a:ext cx="76057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可通过对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置位或复位来设置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INTE</a:t>
            </a:r>
            <a:r>
              <a:rPr lang="en-US" altLang="en-US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09858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5659" y="764704"/>
            <a:ext cx="8382000" cy="93230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None/>
            </a:pPr>
            <a:r>
              <a:rPr lang="zh-CN" altLang="en-US" kern="1200" dirty="0" smtClean="0"/>
              <a:t>仅</a:t>
            </a:r>
            <a:r>
              <a:rPr lang="en-US" altLang="en-US" kern="1200" dirty="0" smtClean="0"/>
              <a:t>A</a:t>
            </a:r>
            <a:r>
              <a:rPr lang="zh-CN" altLang="en-US" kern="1200" dirty="0"/>
              <a:t>口可以作为数据口工作在方式</a:t>
            </a:r>
            <a:r>
              <a:rPr lang="en-US" altLang="zh-CN" kern="1200" dirty="0"/>
              <a:t>2</a:t>
            </a:r>
            <a:r>
              <a:rPr lang="zh-CN" altLang="en-US" kern="1200" dirty="0"/>
              <a:t>。相当于是</a:t>
            </a:r>
            <a:r>
              <a:rPr lang="en-US" altLang="en-US" kern="1200" dirty="0"/>
              <a:t>A</a:t>
            </a:r>
            <a:r>
              <a:rPr lang="zh-CN" altLang="en-US" kern="1200" dirty="0"/>
              <a:t>口工作在方式</a:t>
            </a:r>
            <a:r>
              <a:rPr lang="en-US" altLang="zh-CN" kern="1200" dirty="0"/>
              <a:t>1</a:t>
            </a:r>
            <a:r>
              <a:rPr lang="zh-CN" altLang="en-US" kern="1200" dirty="0"/>
              <a:t>的输入和输出的叠加。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1219200" y="1752600"/>
            <a:ext cx="3940176" cy="4572000"/>
            <a:chOff x="528" y="1104"/>
            <a:chExt cx="2482" cy="2880"/>
          </a:xfrm>
        </p:grpSpPr>
        <p:sp>
          <p:nvSpPr>
            <p:cNvPr id="37910" name="Rectangle 4"/>
            <p:cNvSpPr>
              <a:spLocks noChangeArrowheads="1"/>
            </p:cNvSpPr>
            <p:nvPr/>
          </p:nvSpPr>
          <p:spPr bwMode="auto">
            <a:xfrm>
              <a:off x="528" y="1104"/>
              <a:ext cx="1344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9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1" name="Rectangle 5"/>
            <p:cNvSpPr>
              <a:spLocks noChangeArrowheads="1"/>
            </p:cNvSpPr>
            <p:nvPr/>
          </p:nvSpPr>
          <p:spPr bwMode="auto">
            <a:xfrm>
              <a:off x="1432" y="1603"/>
              <a:ext cx="439" cy="2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SzTx/>
              </a:pPr>
              <a:r>
                <a:rPr lang="en-US" altLang="en-US" sz="2400" dirty="0">
                  <a:solidFill>
                    <a:srgbClr val="0000CC"/>
                  </a:solidFill>
                </a:rPr>
                <a:t>PC</a:t>
              </a:r>
              <a:r>
                <a:rPr lang="en-US" altLang="en-US" sz="2400" baseline="-25000" dirty="0">
                  <a:solidFill>
                    <a:srgbClr val="0000CC"/>
                  </a:solidFill>
                </a:rPr>
                <a:t>6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37912" name="Rectangle 6"/>
            <p:cNvSpPr>
              <a:spLocks noChangeArrowheads="1"/>
            </p:cNvSpPr>
            <p:nvPr/>
          </p:nvSpPr>
          <p:spPr bwMode="auto">
            <a:xfrm>
              <a:off x="1432" y="1987"/>
              <a:ext cx="439" cy="2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CC"/>
                  </a:solidFill>
                </a:rPr>
                <a:t>PC</a:t>
              </a:r>
              <a:r>
                <a:rPr lang="en-US" altLang="en-US" sz="2400" baseline="-25000">
                  <a:solidFill>
                    <a:srgbClr val="0000CC"/>
                  </a:solidFill>
                </a:rPr>
                <a:t>7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37913" name="Rectangle 7"/>
            <p:cNvSpPr>
              <a:spLocks noChangeArrowheads="1"/>
            </p:cNvSpPr>
            <p:nvPr/>
          </p:nvSpPr>
          <p:spPr bwMode="auto">
            <a:xfrm>
              <a:off x="1434" y="3505"/>
              <a:ext cx="439" cy="2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CC"/>
                  </a:solidFill>
                </a:rPr>
                <a:t>PC</a:t>
              </a:r>
              <a:r>
                <a:rPr lang="en-US" altLang="en-US" sz="2400" baseline="-25000">
                  <a:solidFill>
                    <a:srgbClr val="0000CC"/>
                  </a:solidFill>
                </a:rPr>
                <a:t>3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007" y="1210"/>
              <a:ext cx="88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</a:rPr>
                <a:t>PA</a:t>
              </a:r>
              <a:r>
                <a:rPr lang="en-US" altLang="zh-CN" sz="2400" baseline="-25000" dirty="0">
                  <a:solidFill>
                    <a:srgbClr val="0000CC"/>
                  </a:solidFill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</a:rPr>
                <a:t>~PA</a:t>
              </a:r>
              <a:r>
                <a:rPr lang="en-US" altLang="zh-CN" sz="2400" baseline="-25000" dirty="0">
                  <a:solidFill>
                    <a:srgbClr val="0000CC"/>
                  </a:solidFill>
                </a:rPr>
                <a:t>0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37915" name="AutoShape 9"/>
            <p:cNvSpPr>
              <a:spLocks noChangeArrowheads="1"/>
            </p:cNvSpPr>
            <p:nvPr/>
          </p:nvSpPr>
          <p:spPr bwMode="auto">
            <a:xfrm rot="5400000">
              <a:off x="696" y="2184"/>
              <a:ext cx="240" cy="384"/>
            </a:xfrm>
            <a:prstGeom prst="flowChartDelay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6" name="Line 10"/>
            <p:cNvSpPr>
              <a:spLocks noChangeShapeType="1"/>
            </p:cNvSpPr>
            <p:nvPr/>
          </p:nvSpPr>
          <p:spPr bwMode="auto">
            <a:xfrm>
              <a:off x="816" y="2496"/>
              <a:ext cx="0" cy="86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7" name="Line 11"/>
            <p:cNvSpPr>
              <a:spLocks noChangeShapeType="1"/>
            </p:cNvSpPr>
            <p:nvPr/>
          </p:nvSpPr>
          <p:spPr bwMode="auto">
            <a:xfrm flipH="1">
              <a:off x="960" y="3648"/>
              <a:ext cx="43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8" name="Rectangle 12"/>
            <p:cNvSpPr>
              <a:spLocks noChangeArrowheads="1"/>
            </p:cNvSpPr>
            <p:nvPr/>
          </p:nvSpPr>
          <p:spPr bwMode="auto">
            <a:xfrm>
              <a:off x="576" y="1632"/>
              <a:ext cx="480" cy="240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9" name="Text Box 13"/>
            <p:cNvSpPr txBox="1">
              <a:spLocks noChangeArrowheads="1"/>
            </p:cNvSpPr>
            <p:nvPr/>
          </p:nvSpPr>
          <p:spPr bwMode="auto">
            <a:xfrm>
              <a:off x="555" y="1631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000" dirty="0">
                  <a:solidFill>
                    <a:srgbClr val="0000CC"/>
                  </a:solidFill>
                </a:rPr>
                <a:t>INTE</a:t>
              </a:r>
              <a:r>
                <a:rPr lang="en-US" altLang="zh-CN" sz="2000" baseline="-25000" dirty="0">
                  <a:solidFill>
                    <a:srgbClr val="0000CC"/>
                  </a:solidFill>
                </a:rPr>
                <a:t>1</a:t>
              </a:r>
              <a:endParaRPr lang="en-US" altLang="zh-CN" sz="2000" dirty="0">
                <a:solidFill>
                  <a:srgbClr val="0000CC"/>
                </a:solidFill>
              </a:endParaRPr>
            </a:p>
          </p:txBody>
        </p:sp>
        <p:sp>
          <p:nvSpPr>
            <p:cNvPr id="37920" name="Line 14"/>
            <p:cNvSpPr>
              <a:spLocks noChangeShapeType="1"/>
            </p:cNvSpPr>
            <p:nvPr/>
          </p:nvSpPr>
          <p:spPr bwMode="auto">
            <a:xfrm>
              <a:off x="720" y="1872"/>
              <a:ext cx="0" cy="38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1" name="Line 15"/>
            <p:cNvSpPr>
              <a:spLocks noChangeShapeType="1"/>
            </p:cNvSpPr>
            <p:nvPr/>
          </p:nvSpPr>
          <p:spPr bwMode="auto">
            <a:xfrm>
              <a:off x="912" y="2064"/>
              <a:ext cx="48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2" name="Line 16"/>
            <p:cNvSpPr>
              <a:spLocks noChangeShapeType="1"/>
            </p:cNvSpPr>
            <p:nvPr/>
          </p:nvSpPr>
          <p:spPr bwMode="auto">
            <a:xfrm>
              <a:off x="912" y="2064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3" name="Line 17"/>
            <p:cNvSpPr>
              <a:spLocks noChangeShapeType="1"/>
            </p:cNvSpPr>
            <p:nvPr/>
          </p:nvSpPr>
          <p:spPr bwMode="auto">
            <a:xfrm>
              <a:off x="1872" y="3648"/>
              <a:ext cx="48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4" name="Line 18"/>
            <p:cNvSpPr>
              <a:spLocks noChangeShapeType="1"/>
            </p:cNvSpPr>
            <p:nvPr/>
          </p:nvSpPr>
          <p:spPr bwMode="auto">
            <a:xfrm>
              <a:off x="1872" y="2127"/>
              <a:ext cx="48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5" name="Line 19"/>
            <p:cNvSpPr>
              <a:spLocks noChangeShapeType="1"/>
            </p:cNvSpPr>
            <p:nvPr/>
          </p:nvSpPr>
          <p:spPr bwMode="auto">
            <a:xfrm flipH="1">
              <a:off x="1872" y="1734"/>
              <a:ext cx="48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6" name="Text Box 20"/>
            <p:cNvSpPr txBox="1">
              <a:spLocks noChangeArrowheads="1"/>
            </p:cNvSpPr>
            <p:nvPr/>
          </p:nvSpPr>
          <p:spPr bwMode="auto">
            <a:xfrm>
              <a:off x="2325" y="2026"/>
              <a:ext cx="60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</a:rPr>
                <a:t>OBF</a:t>
              </a:r>
              <a:r>
                <a:rPr lang="en-US" altLang="zh-CN" sz="2400" baseline="-25000" dirty="0">
                  <a:solidFill>
                    <a:srgbClr val="0000CC"/>
                  </a:solidFill>
                </a:rPr>
                <a:t>A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37927" name="Text Box 21"/>
            <p:cNvSpPr txBox="1">
              <a:spLocks noChangeArrowheads="1"/>
            </p:cNvSpPr>
            <p:nvPr/>
          </p:nvSpPr>
          <p:spPr bwMode="auto">
            <a:xfrm>
              <a:off x="2348" y="3514"/>
              <a:ext cx="66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>
                  <a:solidFill>
                    <a:srgbClr val="0000CC"/>
                  </a:solidFill>
                </a:rPr>
                <a:t>INTR</a:t>
              </a:r>
              <a:r>
                <a:rPr lang="en-US" altLang="zh-CN" sz="2400" baseline="-25000">
                  <a:solidFill>
                    <a:srgbClr val="0000CC"/>
                  </a:solidFill>
                </a:rPr>
                <a:t>A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37928" name="Text Box 22"/>
            <p:cNvSpPr txBox="1">
              <a:spLocks noChangeArrowheads="1"/>
            </p:cNvSpPr>
            <p:nvPr/>
          </p:nvSpPr>
          <p:spPr bwMode="auto">
            <a:xfrm>
              <a:off x="2314" y="1642"/>
              <a:ext cx="6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</a:rPr>
                <a:t>ACK</a:t>
              </a:r>
              <a:r>
                <a:rPr lang="en-US" altLang="zh-CN" sz="2400" baseline="-25000" dirty="0">
                  <a:solidFill>
                    <a:srgbClr val="0000CC"/>
                  </a:solidFill>
                </a:rPr>
                <a:t>A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37929" name="Line 23"/>
            <p:cNvSpPr>
              <a:spLocks noChangeShapeType="1"/>
            </p:cNvSpPr>
            <p:nvPr/>
          </p:nvSpPr>
          <p:spPr bwMode="auto">
            <a:xfrm>
              <a:off x="2379" y="1632"/>
              <a:ext cx="48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0" name="Line 24"/>
            <p:cNvSpPr>
              <a:spLocks noChangeShapeType="1"/>
            </p:cNvSpPr>
            <p:nvPr/>
          </p:nvSpPr>
          <p:spPr bwMode="auto">
            <a:xfrm>
              <a:off x="2379" y="2016"/>
              <a:ext cx="48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1" name="AutoShape 25"/>
            <p:cNvSpPr>
              <a:spLocks noChangeArrowheads="1"/>
            </p:cNvSpPr>
            <p:nvPr/>
          </p:nvSpPr>
          <p:spPr bwMode="auto">
            <a:xfrm>
              <a:off x="1869" y="1200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2" name="Rectangle 26"/>
            <p:cNvSpPr>
              <a:spLocks noChangeArrowheads="1"/>
            </p:cNvSpPr>
            <p:nvPr/>
          </p:nvSpPr>
          <p:spPr bwMode="auto">
            <a:xfrm>
              <a:off x="1432" y="2419"/>
              <a:ext cx="439" cy="2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CC"/>
                  </a:solidFill>
                </a:rPr>
                <a:t>PC</a:t>
              </a:r>
              <a:r>
                <a:rPr lang="en-US" altLang="en-US" sz="2400" baseline="-25000">
                  <a:solidFill>
                    <a:srgbClr val="0000CC"/>
                  </a:solidFill>
                </a:rPr>
                <a:t>4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37933" name="Rectangle 27"/>
            <p:cNvSpPr>
              <a:spLocks noChangeArrowheads="1"/>
            </p:cNvSpPr>
            <p:nvPr/>
          </p:nvSpPr>
          <p:spPr bwMode="auto">
            <a:xfrm>
              <a:off x="1432" y="2803"/>
              <a:ext cx="439" cy="2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CC"/>
                  </a:solidFill>
                </a:rPr>
                <a:t>PC</a:t>
              </a:r>
              <a:r>
                <a:rPr lang="en-US" altLang="en-US" sz="2400" baseline="-25000">
                  <a:solidFill>
                    <a:srgbClr val="0000CC"/>
                  </a:solidFill>
                </a:rPr>
                <a:t>5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37934" name="Line 28"/>
            <p:cNvSpPr>
              <a:spLocks noChangeShapeType="1"/>
            </p:cNvSpPr>
            <p:nvPr/>
          </p:nvSpPr>
          <p:spPr bwMode="auto">
            <a:xfrm>
              <a:off x="1872" y="2939"/>
              <a:ext cx="48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5" name="Line 29"/>
            <p:cNvSpPr>
              <a:spLocks noChangeShapeType="1"/>
            </p:cNvSpPr>
            <p:nvPr/>
          </p:nvSpPr>
          <p:spPr bwMode="auto">
            <a:xfrm flipH="1">
              <a:off x="1872" y="2547"/>
              <a:ext cx="48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6" name="Text Box 30"/>
            <p:cNvSpPr txBox="1">
              <a:spLocks noChangeArrowheads="1"/>
            </p:cNvSpPr>
            <p:nvPr/>
          </p:nvSpPr>
          <p:spPr bwMode="auto">
            <a:xfrm>
              <a:off x="2373" y="2805"/>
              <a:ext cx="51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</a:rPr>
                <a:t>IBF</a:t>
              </a:r>
              <a:r>
                <a:rPr lang="en-US" altLang="zh-CN" sz="2400" baseline="-25000" dirty="0">
                  <a:solidFill>
                    <a:srgbClr val="0000CC"/>
                  </a:solidFill>
                </a:rPr>
                <a:t>A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37937" name="Text Box 31"/>
            <p:cNvSpPr txBox="1">
              <a:spLocks noChangeArrowheads="1"/>
            </p:cNvSpPr>
            <p:nvPr/>
          </p:nvSpPr>
          <p:spPr bwMode="auto">
            <a:xfrm>
              <a:off x="2331" y="2458"/>
              <a:ext cx="59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>
                  <a:solidFill>
                    <a:srgbClr val="0000CC"/>
                  </a:solidFill>
                </a:rPr>
                <a:t>STB</a:t>
              </a:r>
              <a:r>
                <a:rPr lang="en-US" altLang="zh-CN" sz="2400" baseline="-25000">
                  <a:solidFill>
                    <a:srgbClr val="0000CC"/>
                  </a:solidFill>
                </a:rPr>
                <a:t>A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37938" name="Line 32"/>
            <p:cNvSpPr>
              <a:spLocks noChangeShapeType="1"/>
            </p:cNvSpPr>
            <p:nvPr/>
          </p:nvSpPr>
          <p:spPr bwMode="auto">
            <a:xfrm>
              <a:off x="2379" y="2448"/>
              <a:ext cx="48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9" name="Rectangle 33"/>
            <p:cNvSpPr>
              <a:spLocks noChangeArrowheads="1"/>
            </p:cNvSpPr>
            <p:nvPr/>
          </p:nvSpPr>
          <p:spPr bwMode="auto">
            <a:xfrm>
              <a:off x="912" y="2496"/>
              <a:ext cx="432" cy="240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0" name="Text Box 34"/>
            <p:cNvSpPr txBox="1">
              <a:spLocks noChangeArrowheads="1"/>
            </p:cNvSpPr>
            <p:nvPr/>
          </p:nvSpPr>
          <p:spPr bwMode="auto">
            <a:xfrm>
              <a:off x="861" y="2505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000" dirty="0">
                  <a:solidFill>
                    <a:srgbClr val="0000CC"/>
                  </a:solidFill>
                </a:rPr>
                <a:t>INTE</a:t>
              </a:r>
              <a:r>
                <a:rPr lang="en-US" altLang="zh-CN" sz="2000" baseline="-25000" dirty="0">
                  <a:solidFill>
                    <a:srgbClr val="0000CC"/>
                  </a:solidFill>
                </a:rPr>
                <a:t>2</a:t>
              </a:r>
              <a:endParaRPr lang="en-US" altLang="zh-CN" sz="2000" dirty="0">
                <a:solidFill>
                  <a:srgbClr val="0000CC"/>
                </a:solidFill>
              </a:endParaRPr>
            </a:p>
          </p:txBody>
        </p:sp>
        <p:sp>
          <p:nvSpPr>
            <p:cNvPr id="37941" name="AutoShape 35"/>
            <p:cNvSpPr>
              <a:spLocks noChangeArrowheads="1"/>
            </p:cNvSpPr>
            <p:nvPr/>
          </p:nvSpPr>
          <p:spPr bwMode="auto">
            <a:xfrm rot="5400000">
              <a:off x="936" y="2952"/>
              <a:ext cx="240" cy="384"/>
            </a:xfrm>
            <a:prstGeom prst="flowChartDelay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2" name="Line 36"/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3" name="Line 37"/>
            <p:cNvSpPr>
              <a:spLocks noChangeShapeType="1"/>
            </p:cNvSpPr>
            <p:nvPr/>
          </p:nvSpPr>
          <p:spPr bwMode="auto">
            <a:xfrm flipV="1">
              <a:off x="1152" y="2880"/>
              <a:ext cx="0" cy="14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4" name="Line 38"/>
            <p:cNvSpPr>
              <a:spLocks noChangeShapeType="1"/>
            </p:cNvSpPr>
            <p:nvPr/>
          </p:nvSpPr>
          <p:spPr bwMode="auto">
            <a:xfrm>
              <a:off x="960" y="2736"/>
              <a:ext cx="0" cy="28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5" name="Line 39"/>
            <p:cNvSpPr>
              <a:spLocks noChangeShapeType="1"/>
            </p:cNvSpPr>
            <p:nvPr/>
          </p:nvSpPr>
          <p:spPr bwMode="auto">
            <a:xfrm>
              <a:off x="1056" y="3264"/>
              <a:ext cx="0" cy="9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6" name="AutoShape 40"/>
            <p:cNvSpPr>
              <a:spLocks noChangeArrowheads="1"/>
            </p:cNvSpPr>
            <p:nvPr/>
          </p:nvSpPr>
          <p:spPr bwMode="auto">
            <a:xfrm rot="16200000">
              <a:off x="840" y="3192"/>
              <a:ext cx="192" cy="432"/>
            </a:xfrm>
            <a:prstGeom prst="moon">
              <a:avLst>
                <a:gd name="adj" fmla="val 50000"/>
              </a:avLst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7" name="Line 41"/>
            <p:cNvSpPr>
              <a:spLocks noChangeShapeType="1"/>
            </p:cNvSpPr>
            <p:nvPr/>
          </p:nvSpPr>
          <p:spPr bwMode="auto">
            <a:xfrm>
              <a:off x="960" y="3504"/>
              <a:ext cx="0" cy="14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3" name="Text Box 42"/>
          <p:cNvSpPr txBox="1">
            <a:spLocks noChangeArrowheads="1"/>
          </p:cNvSpPr>
          <p:nvPr/>
        </p:nvSpPr>
        <p:spPr bwMode="auto">
          <a:xfrm>
            <a:off x="5428524" y="2594287"/>
            <a:ext cx="277191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用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</a:t>
            </a:r>
            <a:r>
              <a:rPr lang="en-US" altLang="zh-CN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设置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INTE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</a:p>
          <a:p>
            <a:pPr algn="l" eaLnBrk="1" hangingPunct="1">
              <a:spcBef>
                <a:spcPct val="5000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用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</a:t>
            </a:r>
            <a:r>
              <a:rPr lang="en-US" altLang="zh-CN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设置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INTE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。</a:t>
            </a:r>
          </a:p>
        </p:txBody>
      </p:sp>
      <p:sp>
        <p:nvSpPr>
          <p:cNvPr id="37894" name="Text Box 43"/>
          <p:cNvSpPr txBox="1">
            <a:spLocks noChangeArrowheads="1"/>
          </p:cNvSpPr>
          <p:nvPr/>
        </p:nvSpPr>
        <p:spPr bwMode="auto">
          <a:xfrm>
            <a:off x="5428524" y="4991100"/>
            <a:ext cx="30400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输入和输出中断通过</a:t>
            </a:r>
          </a:p>
          <a:p>
            <a:pPr algn="l" eaLnBrk="1" hangingPunct="1">
              <a:spcBef>
                <a:spcPct val="5000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或门输出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INTR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信号。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5488" y="3422650"/>
            <a:ext cx="481012" cy="107950"/>
            <a:chOff x="725488" y="3422650"/>
            <a:chExt cx="481012" cy="107950"/>
          </a:xfrm>
        </p:grpSpPr>
        <p:sp>
          <p:nvSpPr>
            <p:cNvPr id="37905" name="Oval 47"/>
            <p:cNvSpPr>
              <a:spLocks noChangeArrowheads="1"/>
            </p:cNvSpPr>
            <p:nvPr/>
          </p:nvSpPr>
          <p:spPr bwMode="auto">
            <a:xfrm>
              <a:off x="1117600" y="3422650"/>
              <a:ext cx="88900" cy="107950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48"/>
            <p:cNvSpPr>
              <a:spLocks noChangeShapeType="1"/>
            </p:cNvSpPr>
            <p:nvPr/>
          </p:nvSpPr>
          <p:spPr bwMode="auto">
            <a:xfrm>
              <a:off x="725488" y="3487738"/>
              <a:ext cx="3921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1175" y="3027363"/>
            <a:ext cx="849313" cy="425450"/>
            <a:chOff x="511175" y="3027363"/>
            <a:chExt cx="849313" cy="425450"/>
          </a:xfrm>
        </p:grpSpPr>
        <p:sp>
          <p:nvSpPr>
            <p:cNvPr id="37908" name="Text Box 50"/>
            <p:cNvSpPr txBox="1">
              <a:spLocks noChangeArrowheads="1"/>
            </p:cNvSpPr>
            <p:nvPr/>
          </p:nvSpPr>
          <p:spPr bwMode="auto">
            <a:xfrm>
              <a:off x="511175" y="3027363"/>
              <a:ext cx="849313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37909" name="Line 51"/>
            <p:cNvSpPr>
              <a:spLocks noChangeShapeType="1"/>
            </p:cNvSpPr>
            <p:nvPr/>
          </p:nvSpPr>
          <p:spPr bwMode="auto">
            <a:xfrm>
              <a:off x="566342" y="3049588"/>
              <a:ext cx="54927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4538" y="4308475"/>
            <a:ext cx="481012" cy="107950"/>
            <a:chOff x="744538" y="4308475"/>
            <a:chExt cx="481012" cy="107950"/>
          </a:xfrm>
        </p:grpSpPr>
        <p:sp>
          <p:nvSpPr>
            <p:cNvPr id="37900" name="Oval 53"/>
            <p:cNvSpPr>
              <a:spLocks noChangeArrowheads="1"/>
            </p:cNvSpPr>
            <p:nvPr/>
          </p:nvSpPr>
          <p:spPr bwMode="auto">
            <a:xfrm>
              <a:off x="1136650" y="4308475"/>
              <a:ext cx="88900" cy="107950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54"/>
            <p:cNvSpPr>
              <a:spLocks noChangeShapeType="1"/>
            </p:cNvSpPr>
            <p:nvPr/>
          </p:nvSpPr>
          <p:spPr bwMode="auto">
            <a:xfrm>
              <a:off x="744538" y="4373563"/>
              <a:ext cx="3921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0225" y="3913188"/>
            <a:ext cx="849313" cy="424732"/>
            <a:chOff x="530225" y="3913188"/>
            <a:chExt cx="849313" cy="424732"/>
          </a:xfrm>
        </p:grpSpPr>
        <p:sp>
          <p:nvSpPr>
            <p:cNvPr id="37903" name="Text Box 56"/>
            <p:cNvSpPr txBox="1">
              <a:spLocks noChangeArrowheads="1"/>
            </p:cNvSpPr>
            <p:nvPr/>
          </p:nvSpPr>
          <p:spPr bwMode="auto">
            <a:xfrm>
              <a:off x="530225" y="3913188"/>
              <a:ext cx="84931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37904" name="Line 57"/>
            <p:cNvSpPr>
              <a:spLocks noChangeShapeType="1"/>
            </p:cNvSpPr>
            <p:nvPr/>
          </p:nvSpPr>
          <p:spPr bwMode="auto">
            <a:xfrm>
              <a:off x="530225" y="3935413"/>
              <a:ext cx="58737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6225" y="1676425"/>
            <a:ext cx="1095375" cy="744423"/>
            <a:chOff x="276225" y="1676425"/>
            <a:chExt cx="1095375" cy="744423"/>
          </a:xfrm>
        </p:grpSpPr>
        <p:sp>
          <p:nvSpPr>
            <p:cNvPr id="37896" name="Text Box 45"/>
            <p:cNvSpPr txBox="1">
              <a:spLocks noChangeArrowheads="1"/>
            </p:cNvSpPr>
            <p:nvPr/>
          </p:nvSpPr>
          <p:spPr bwMode="auto">
            <a:xfrm>
              <a:off x="276225" y="1676425"/>
              <a:ext cx="109537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</a:rPr>
                <a:t>~D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899" name="AutoShape 58"/>
            <p:cNvSpPr>
              <a:spLocks noChangeArrowheads="1"/>
            </p:cNvSpPr>
            <p:nvPr/>
          </p:nvSpPr>
          <p:spPr bwMode="auto">
            <a:xfrm>
              <a:off x="414338" y="2060848"/>
              <a:ext cx="779463" cy="360000"/>
            </a:xfrm>
            <a:prstGeom prst="leftRightArrow">
              <a:avLst>
                <a:gd name="adj1" fmla="val 50000"/>
                <a:gd name="adj2" fmla="val 50102"/>
              </a:avLst>
            </a:prstGeom>
            <a:noFill/>
            <a:ln w="19050">
              <a:solidFill>
                <a:srgbClr val="FF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368399" y="188640"/>
            <a:ext cx="794692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en-US" altLang="zh-CN" dirty="0"/>
              <a:t>3. </a:t>
            </a:r>
            <a:r>
              <a:rPr lang="zh-CN" altLang="en-US" dirty="0"/>
              <a:t>工作方式</a:t>
            </a:r>
            <a:r>
              <a:rPr lang="en-US" altLang="zh-CN" dirty="0"/>
              <a:t>2</a:t>
            </a:r>
            <a:r>
              <a:rPr lang="zh-CN" altLang="en-US" dirty="0"/>
              <a:t>：双向应答式输入输出方式</a:t>
            </a:r>
          </a:p>
        </p:txBody>
      </p:sp>
    </p:spTree>
    <p:extLst>
      <p:ext uri="{BB962C8B-B14F-4D97-AF65-F5344CB8AC3E}">
        <p14:creationId xmlns:p14="http://schemas.microsoft.com/office/powerpoint/2010/main" val="28467979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8313" y="188640"/>
            <a:ext cx="807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工作在方式</a:t>
            </a: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下的工作时序</a:t>
            </a:r>
          </a:p>
        </p:txBody>
      </p:sp>
      <p:pic>
        <p:nvPicPr>
          <p:cNvPr id="17111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0"/>
            <a:ext cx="9035512" cy="590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7666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8313" y="188640"/>
            <a:ext cx="807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工作在方式</a:t>
            </a:r>
            <a:r>
              <a:rPr lang="en-US" altLang="zh-CN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sz="2800" b="0" dirty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下的工作</a:t>
            </a:r>
            <a:r>
              <a:rPr lang="zh-CN" altLang="en-US" sz="2800" b="0" dirty="0" smtClean="0">
                <a:solidFill>
                  <a:srgbClr val="003366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时序说明</a:t>
            </a:r>
            <a:endParaRPr lang="zh-CN" altLang="en-US" sz="2800" b="0" dirty="0">
              <a:solidFill>
                <a:srgbClr val="003366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493574" name="Rectangle 6"/>
          <p:cNvSpPr>
            <a:spLocks noChangeArrowheads="1"/>
          </p:cNvSpPr>
          <p:nvPr/>
        </p:nvSpPr>
        <p:spPr bwMode="auto">
          <a:xfrm>
            <a:off x="455488" y="989422"/>
            <a:ext cx="8220968" cy="275152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SzTx/>
            </a:pP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当数据端口作为输入工作时，在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STB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有效时，由外设把输入数据送入端口，并发出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IBF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有效信号。当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CPU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执行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指令对该数据口进行读入操作后，由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RD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的上升沿使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IBF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复位，为下一次输入数据作好准备。如果该数据端口的中断允许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INTE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被置位，则在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STB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信号回复到高电平时，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通过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INTR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向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CPU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发中断请求。若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CPU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响应该中断请求，读取该数据端口的输入数据，则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RD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由下降沿使</a:t>
            </a:r>
            <a:r>
              <a:rPr kumimoji="0"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INTR</a:t>
            </a:r>
            <a:r>
              <a:rPr kumimoji="0"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复位，为下一次数据输入请求中断作好准备。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467544" y="4005064"/>
            <a:ext cx="8208143" cy="17912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SzTx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当数据端口作为输出口时，在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CPU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把数据写入端口后，由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WR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的上升沿使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OBF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有效并使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INTR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复位。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OBF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由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输出到外设，并通知外设可以取走端口的输出数据。当外设取走一个数据时，应向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发回应答信号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ACK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。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ACK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的有效低电平可以使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OBF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复位，为下一次输出作好准备。</a:t>
            </a:r>
          </a:p>
        </p:txBody>
      </p:sp>
    </p:spTree>
    <p:extLst>
      <p:ext uri="{BB962C8B-B14F-4D97-AF65-F5344CB8AC3E}">
        <p14:creationId xmlns:p14="http://schemas.microsoft.com/office/powerpoint/2010/main" val="34923941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4" grpId="0" animBg="1"/>
      <p:bldP spid="4935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61913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四 </a:t>
            </a:r>
            <a:r>
              <a:rPr lang="en-US" altLang="zh-CN" kern="1200" dirty="0" smtClean="0"/>
              <a:t>8255A</a:t>
            </a:r>
            <a:r>
              <a:rPr lang="zh-CN" altLang="en-US" kern="1200" dirty="0"/>
              <a:t>控制字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36135" cy="95885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dirty="0" smtClean="0"/>
              <a:t>通过在</a:t>
            </a:r>
            <a:r>
              <a:rPr lang="zh-CN" altLang="en-US" dirty="0" smtClean="0"/>
              <a:t>控制端口中设置控制字来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工作。其控制字可分为两类：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963613" y="2170113"/>
            <a:ext cx="64262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buClr>
                <a:srgbClr val="2876E8"/>
              </a:buClr>
              <a:buSzPct val="100000"/>
              <a:buFont typeface="Wingdings" pitchFamily="2" charset="2"/>
              <a:buChar char="²"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芯片各端口的方式选择控制字</a:t>
            </a:r>
          </a:p>
          <a:p>
            <a:pPr marL="342900" indent="-342900" algn="l">
              <a:buClr>
                <a:srgbClr val="2876E8"/>
              </a:buClr>
              <a:buSzPct val="100000"/>
              <a:buFont typeface="Wingdings" pitchFamily="2" charset="2"/>
              <a:buChar char="²"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端口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按位置</a:t>
            </a:r>
            <a:r>
              <a:rPr lang="en-US" altLang="zh-CN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1/</a:t>
            </a: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清</a:t>
            </a:r>
            <a:r>
              <a:rPr lang="en-US" altLang="zh-CN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控制字</a:t>
            </a:r>
          </a:p>
        </p:txBody>
      </p:sp>
    </p:spTree>
    <p:extLst>
      <p:ext uri="{BB962C8B-B14F-4D97-AF65-F5344CB8AC3E}">
        <p14:creationId xmlns:p14="http://schemas.microsoft.com/office/powerpoint/2010/main" val="41516779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  <p:bldP spid="375812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69875" y="188913"/>
            <a:ext cx="7772400" cy="5191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b="0" kern="120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1. </a:t>
            </a:r>
            <a:r>
              <a:rPr lang="zh-CN" altLang="en-US" b="0" kern="120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工作方式控制字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468313" y="981075"/>
            <a:ext cx="7992119" cy="5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marL="0" lvl="1" algn="l"/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通过对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en-US" altLang="en-US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en-US" altLang="en-US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=11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的端口写入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D</a:t>
            </a:r>
            <a:r>
              <a:rPr lang="en-US" altLang="en-US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7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=1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的数据来设置		</a:t>
            </a:r>
          </a:p>
        </p:txBody>
      </p:sp>
      <p:sp>
        <p:nvSpPr>
          <p:cNvPr id="2" name="圆角矩形 1">
            <a:hlinkClick r:id="" action="ppaction://hlinkshowjump?jump=lastslideviewed"/>
          </p:cNvPr>
          <p:cNvSpPr/>
          <p:nvPr/>
        </p:nvSpPr>
        <p:spPr bwMode="auto">
          <a:xfrm>
            <a:off x="7812360" y="5589240"/>
            <a:ext cx="936104" cy="46991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charset="2"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楷体_GB2312" pitchFamily="49" charset="-122"/>
              </a:rPr>
              <a:t>返回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3568" y="1700808"/>
            <a:ext cx="7845747" cy="4076700"/>
            <a:chOff x="683568" y="1700808"/>
            <a:chExt cx="7845747" cy="4076700"/>
          </a:xfrm>
        </p:grpSpPr>
        <p:pic>
          <p:nvPicPr>
            <p:cNvPr id="17141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6953250" cy="407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90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765" y="2392313"/>
              <a:ext cx="971550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104571" y="4107667"/>
              <a:ext cx="792088" cy="341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1330" y="4484095"/>
              <a:ext cx="792088" cy="341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4721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0000" y="173584"/>
            <a:ext cx="7772400" cy="5191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2. 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端口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置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1/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置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控制字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68313" y="981075"/>
            <a:ext cx="8216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/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通过对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A1A0=11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的端口写入</a:t>
            </a:r>
            <a:r>
              <a:rPr lang="en-US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D7=0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的数据进行设置。</a:t>
            </a:r>
          </a:p>
        </p:txBody>
      </p:sp>
      <p:pic>
        <p:nvPicPr>
          <p:cNvPr id="1712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36" y="1988840"/>
            <a:ext cx="69342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1392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47663" y="171450"/>
            <a:ext cx="57912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en-US" altLang="zh-CN" dirty="0"/>
              <a:t>3. 8255A</a:t>
            </a:r>
            <a:r>
              <a:rPr lang="zh-CN" altLang="en-US" dirty="0"/>
              <a:t>初始化编程步骤</a:t>
            </a:r>
          </a:p>
        </p:txBody>
      </p:sp>
      <p:sp>
        <p:nvSpPr>
          <p:cNvPr id="497668" name="Line 4"/>
          <p:cNvSpPr>
            <a:spLocks noChangeShapeType="1"/>
          </p:cNvSpPr>
          <p:nvPr/>
        </p:nvSpPr>
        <p:spPr bwMode="auto">
          <a:xfrm>
            <a:off x="3854450" y="2800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2617788" y="1431925"/>
            <a:ext cx="2447925" cy="504825"/>
          </a:xfrm>
          <a:prstGeom prst="rect">
            <a:avLst/>
          </a:prstGeom>
          <a:solidFill>
            <a:srgbClr val="2876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</a:pPr>
            <a:r>
              <a:rPr kumimoji="0" lang="zh-CN" altLang="en-US" sz="2400" b="0" dirty="0">
                <a:solidFill>
                  <a:srgbClr val="FFFF00"/>
                </a:solidFill>
                <a:latin typeface="Times New Roman" pitchFamily="18" charset="0"/>
              </a:rPr>
              <a:t>设置初始化命令字</a:t>
            </a:r>
          </a:p>
        </p:txBody>
      </p:sp>
      <p:sp>
        <p:nvSpPr>
          <p:cNvPr id="497670" name="AutoShape 6"/>
          <p:cNvSpPr>
            <a:spLocks noChangeArrowheads="1"/>
          </p:cNvSpPr>
          <p:nvPr/>
        </p:nvSpPr>
        <p:spPr bwMode="auto">
          <a:xfrm>
            <a:off x="2749550" y="2185988"/>
            <a:ext cx="2232025" cy="647700"/>
          </a:xfrm>
          <a:prstGeom prst="diamond">
            <a:avLst/>
          </a:prstGeom>
          <a:solidFill>
            <a:srgbClr val="2876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</a:pPr>
            <a:r>
              <a:rPr kumimoji="0" lang="zh-CN" altLang="en-US" sz="2400" b="0" dirty="0">
                <a:solidFill>
                  <a:srgbClr val="FFFF00"/>
                </a:solidFill>
                <a:latin typeface="Times New Roman" pitchFamily="18" charset="0"/>
              </a:rPr>
              <a:t>方式</a:t>
            </a:r>
            <a:r>
              <a:rPr kumimoji="0" lang="en-US" altLang="zh-CN" sz="2400" b="0" dirty="0">
                <a:solidFill>
                  <a:srgbClr val="FFFF00"/>
                </a:solidFill>
                <a:latin typeface="Times New Roman" pitchFamily="18" charset="0"/>
              </a:rPr>
              <a:t>0</a:t>
            </a:r>
            <a:r>
              <a:rPr kumimoji="0" lang="zh-CN" altLang="en-US" sz="2400" b="0" dirty="0">
                <a:solidFill>
                  <a:srgbClr val="FFFF0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497671" name="AutoShape 7"/>
          <p:cNvSpPr>
            <a:spLocks noChangeArrowheads="1"/>
          </p:cNvSpPr>
          <p:nvPr/>
        </p:nvSpPr>
        <p:spPr bwMode="auto">
          <a:xfrm>
            <a:off x="2741613" y="3143250"/>
            <a:ext cx="2232025" cy="647700"/>
          </a:xfrm>
          <a:prstGeom prst="diamond">
            <a:avLst/>
          </a:prstGeom>
          <a:solidFill>
            <a:srgbClr val="2876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</a:pPr>
            <a:r>
              <a:rPr kumimoji="0" lang="zh-CN" altLang="en-US" sz="2400" b="0">
                <a:solidFill>
                  <a:srgbClr val="FFFF00"/>
                </a:solidFill>
                <a:latin typeface="Times New Roman" pitchFamily="18" charset="0"/>
              </a:rPr>
              <a:t>查询方式？</a:t>
            </a:r>
          </a:p>
        </p:txBody>
      </p: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5286375" y="3201988"/>
            <a:ext cx="2447925" cy="504825"/>
          </a:xfrm>
          <a:prstGeom prst="rect">
            <a:avLst/>
          </a:prstGeom>
          <a:solidFill>
            <a:srgbClr val="2876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</a:pPr>
            <a:r>
              <a:rPr kumimoji="0" lang="zh-CN" altLang="en-US" sz="2400" b="0">
                <a:solidFill>
                  <a:srgbClr val="FFFF00"/>
                </a:solidFill>
                <a:latin typeface="Times New Roman" pitchFamily="18" charset="0"/>
              </a:rPr>
              <a:t>设置</a:t>
            </a:r>
            <a:r>
              <a:rPr kumimoji="0" lang="en-US" altLang="zh-CN" sz="2400" b="0">
                <a:solidFill>
                  <a:srgbClr val="FFFF00"/>
                </a:solidFill>
                <a:latin typeface="Times New Roman" pitchFamily="18" charset="0"/>
              </a:rPr>
              <a:t>INTE=0</a:t>
            </a:r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2627313" y="4910138"/>
            <a:ext cx="2447925" cy="504825"/>
          </a:xfrm>
          <a:prstGeom prst="rect">
            <a:avLst/>
          </a:prstGeom>
          <a:solidFill>
            <a:srgbClr val="2876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</a:pPr>
            <a:r>
              <a:rPr kumimoji="0" lang="zh-CN" altLang="en-US" sz="2400" b="0">
                <a:solidFill>
                  <a:srgbClr val="FFFF00"/>
                </a:solidFill>
                <a:latin typeface="Times New Roman" pitchFamily="18" charset="0"/>
              </a:rPr>
              <a:t>初始化结束</a:t>
            </a:r>
          </a:p>
        </p:txBody>
      </p:sp>
      <p:sp>
        <p:nvSpPr>
          <p:cNvPr id="497674" name="Line 10"/>
          <p:cNvSpPr>
            <a:spLocks noChangeShapeType="1"/>
          </p:cNvSpPr>
          <p:nvPr/>
        </p:nvSpPr>
        <p:spPr bwMode="auto">
          <a:xfrm>
            <a:off x="3841750" y="1936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75" name="Line 11"/>
          <p:cNvSpPr>
            <a:spLocks noChangeShapeType="1"/>
          </p:cNvSpPr>
          <p:nvPr/>
        </p:nvSpPr>
        <p:spPr bwMode="auto">
          <a:xfrm>
            <a:off x="4922838" y="3460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2635250" y="4095750"/>
            <a:ext cx="2447925" cy="504825"/>
          </a:xfrm>
          <a:prstGeom prst="rect">
            <a:avLst/>
          </a:prstGeom>
          <a:solidFill>
            <a:srgbClr val="2876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</a:pPr>
            <a:r>
              <a:rPr kumimoji="0" lang="zh-CN" altLang="en-US" sz="2400" b="0">
                <a:solidFill>
                  <a:srgbClr val="FFFF00"/>
                </a:solidFill>
                <a:latin typeface="Times New Roman" pitchFamily="18" charset="0"/>
              </a:rPr>
              <a:t>设置</a:t>
            </a:r>
            <a:r>
              <a:rPr kumimoji="0" lang="en-US" altLang="zh-CN" sz="2400" b="0">
                <a:solidFill>
                  <a:srgbClr val="FFFF00"/>
                </a:solidFill>
                <a:latin typeface="Times New Roman" pitchFamily="18" charset="0"/>
              </a:rPr>
              <a:t>INTE=1</a:t>
            </a:r>
          </a:p>
        </p:txBody>
      </p:sp>
      <p:sp>
        <p:nvSpPr>
          <p:cNvPr id="497677" name="Line 13"/>
          <p:cNvSpPr>
            <a:spLocks noChangeShapeType="1"/>
          </p:cNvSpPr>
          <p:nvPr/>
        </p:nvSpPr>
        <p:spPr bwMode="auto">
          <a:xfrm>
            <a:off x="3854450" y="38084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78" name="Line 14"/>
          <p:cNvSpPr>
            <a:spLocks noChangeShapeType="1"/>
          </p:cNvSpPr>
          <p:nvPr/>
        </p:nvSpPr>
        <p:spPr bwMode="auto">
          <a:xfrm>
            <a:off x="3841750" y="4600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79" name="Line 15"/>
          <p:cNvSpPr>
            <a:spLocks noChangeShapeType="1"/>
          </p:cNvSpPr>
          <p:nvPr/>
        </p:nvSpPr>
        <p:spPr bwMode="auto">
          <a:xfrm>
            <a:off x="2041525" y="25114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80" name="Line 16"/>
          <p:cNvSpPr>
            <a:spLocks noChangeShapeType="1"/>
          </p:cNvSpPr>
          <p:nvPr/>
        </p:nvSpPr>
        <p:spPr bwMode="auto">
          <a:xfrm>
            <a:off x="2041525" y="2511425"/>
            <a:ext cx="0" cy="223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81" name="Line 17"/>
          <p:cNvSpPr>
            <a:spLocks noChangeShapeType="1"/>
          </p:cNvSpPr>
          <p:nvPr/>
        </p:nvSpPr>
        <p:spPr bwMode="auto">
          <a:xfrm>
            <a:off x="2041525" y="4745038"/>
            <a:ext cx="180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82" name="Line 18"/>
          <p:cNvSpPr>
            <a:spLocks noChangeShapeType="1"/>
          </p:cNvSpPr>
          <p:nvPr/>
        </p:nvSpPr>
        <p:spPr bwMode="auto">
          <a:xfrm>
            <a:off x="6521450" y="3736975"/>
            <a:ext cx="0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83" name="Line 19"/>
          <p:cNvSpPr>
            <a:spLocks noChangeShapeType="1"/>
          </p:cNvSpPr>
          <p:nvPr/>
        </p:nvSpPr>
        <p:spPr bwMode="auto">
          <a:xfrm flipH="1">
            <a:off x="3854450" y="474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2259013" y="2187575"/>
            <a:ext cx="43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SzTx/>
            </a:pPr>
            <a:r>
              <a:rPr kumimoji="0" lang="en-US" altLang="zh-CN" sz="2000" b="1">
                <a:solidFill>
                  <a:srgbClr val="0000CC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4922838" y="3124200"/>
            <a:ext cx="43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SzTx/>
            </a:pPr>
            <a:r>
              <a:rPr kumimoji="0" lang="en-US" altLang="zh-CN" sz="2000" b="1">
                <a:solidFill>
                  <a:srgbClr val="0000CC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3409950" y="2763838"/>
            <a:ext cx="43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SzTx/>
            </a:pPr>
            <a:r>
              <a:rPr kumimoji="0"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3409950" y="3698875"/>
            <a:ext cx="43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SzTx/>
            </a:pPr>
            <a:r>
              <a:rPr kumimoji="0" lang="en-US" altLang="zh-CN" sz="2000" b="1">
                <a:solidFill>
                  <a:srgbClr val="0000CC"/>
                </a:solidFill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274650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9" grpId="0" animBg="1" autoUpdateAnimBg="0"/>
      <p:bldP spid="497670" grpId="0" animBg="1" autoUpdateAnimBg="0"/>
      <p:bldP spid="497671" grpId="0" animBg="1" autoUpdateAnimBg="0"/>
      <p:bldP spid="497672" grpId="0" animBg="1" autoUpdateAnimBg="0"/>
      <p:bldP spid="497673" grpId="0" animBg="1" autoUpdateAnimBg="0"/>
      <p:bldP spid="497674" grpId="0" animBg="1"/>
      <p:bldP spid="497675" grpId="0" animBg="1"/>
      <p:bldP spid="497676" grpId="0" animBg="1" autoUpdateAnimBg="0"/>
      <p:bldP spid="497677" grpId="0" animBg="1"/>
      <p:bldP spid="497678" grpId="0" animBg="1"/>
      <p:bldP spid="497679" grpId="0" animBg="1"/>
      <p:bldP spid="497680" grpId="0" animBg="1"/>
      <p:bldP spid="497681" grpId="0" animBg="1"/>
      <p:bldP spid="497682" grpId="0" animBg="1"/>
      <p:bldP spid="497683" grpId="0" animBg="1"/>
      <p:bldP spid="497684" grpId="0" autoUpdateAnimBg="0"/>
      <p:bldP spid="497685" grpId="0" autoUpdateAnimBg="0"/>
      <p:bldP spid="497686" grpId="0" autoUpdateAnimBg="0"/>
      <p:bldP spid="49768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2786" y="116632"/>
            <a:ext cx="8221662" cy="5191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 dirty="0"/>
              <a:t>4. </a:t>
            </a:r>
            <a:r>
              <a:rPr lang="zh-CN" altLang="en-US" kern="1200" dirty="0"/>
              <a:t>编程举例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36135" cy="120808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dirty="0" smtClean="0"/>
              <a:t>设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数据口地址分别为</a:t>
            </a:r>
            <a:r>
              <a:rPr lang="en-US" altLang="zh-CN" dirty="0" smtClean="0"/>
              <a:t>60H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61H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62H</a:t>
            </a:r>
            <a:r>
              <a:rPr lang="zh-CN" altLang="en-US" dirty="0" smtClean="0"/>
              <a:t>、控制口地址 </a:t>
            </a:r>
            <a:r>
              <a:rPr lang="en-US" altLang="zh-CN" dirty="0" smtClean="0"/>
              <a:t>63H</a:t>
            </a:r>
            <a:r>
              <a:rPr lang="zh-CN" altLang="en-US" dirty="0" smtClean="0"/>
              <a:t>，写出将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设置成如下工作方式的汇编指令。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758900" y="3271681"/>
            <a:ext cx="7504112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61950" lvl="2" algn="l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MOV AL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10000011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</a:p>
          <a:p>
            <a:pPr lvl="2" indent="-552450" algn="l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OUT 63H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AL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23528" y="2232025"/>
            <a:ext cx="8374062" cy="83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（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）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，输出</a:t>
            </a: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</a:t>
            </a:r>
            <a:r>
              <a:rPr lang="en-US" altLang="zh-CN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，输入；</a:t>
            </a:r>
            <a:b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</a:b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      </a:t>
            </a:r>
            <a:r>
              <a:rPr lang="en-US" altLang="zh-CN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口高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位输出，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口低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位输入。</a:t>
            </a:r>
          </a:p>
        </p:txBody>
      </p:sp>
    </p:spTree>
    <p:extLst>
      <p:ext uri="{BB962C8B-B14F-4D97-AF65-F5344CB8AC3E}">
        <p14:creationId xmlns:p14="http://schemas.microsoft.com/office/powerpoint/2010/main" val="38558445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  <p:bldP spid="399364" grpId="0" autoUpdateAnimBg="0"/>
      <p:bldP spid="39936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34" y="954782"/>
            <a:ext cx="7772400" cy="519112"/>
          </a:xfrm>
          <a:extLst/>
        </p:spPr>
        <p:txBody>
          <a:bodyPr/>
          <a:lstStyle/>
          <a:p>
            <a:pPr marL="1117600" indent="-1117600" algn="l" eaLnBrk="1" hangingPunct="1">
              <a:defRPr/>
            </a:pPr>
            <a:r>
              <a:rPr lang="zh-CN" altLang="en-US" sz="2400" dirty="0" smtClean="0">
                <a:solidFill>
                  <a:srgbClr val="0000CC"/>
                </a:solidFill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</a:rPr>
              <a:t>）设置</a:t>
            </a:r>
            <a:r>
              <a:rPr lang="en-US" altLang="zh-CN" sz="2400" dirty="0" smtClean="0">
                <a:solidFill>
                  <a:srgbClr val="0000CC"/>
                </a:solidFill>
              </a:rPr>
              <a:t>C</a:t>
            </a:r>
            <a:r>
              <a:rPr lang="zh-CN" altLang="en-US" sz="2400" dirty="0" smtClean="0">
                <a:solidFill>
                  <a:srgbClr val="0000CC"/>
                </a:solidFill>
              </a:rPr>
              <a:t>口指定位的状态：</a:t>
            </a:r>
            <a:r>
              <a:rPr lang="en-US" altLang="zh-CN" sz="2400" dirty="0" smtClean="0">
                <a:solidFill>
                  <a:srgbClr val="0000CC"/>
                </a:solidFill>
              </a:rPr>
              <a:t>PC7</a:t>
            </a:r>
            <a:r>
              <a:rPr lang="zh-CN" altLang="en-US" sz="2400" dirty="0" smtClean="0">
                <a:solidFill>
                  <a:srgbClr val="0000CC"/>
                </a:solidFill>
              </a:rPr>
              <a:t>置</a:t>
            </a:r>
            <a:r>
              <a:rPr lang="en-US" altLang="zh-CN" sz="2400" dirty="0" smtClean="0">
                <a:solidFill>
                  <a:srgbClr val="0000CC"/>
                </a:solidFill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PC3</a:t>
            </a:r>
            <a:r>
              <a:rPr lang="zh-CN" altLang="en-US" sz="2400" dirty="0" smtClean="0">
                <a:solidFill>
                  <a:srgbClr val="0000CC"/>
                </a:solidFill>
              </a:rPr>
              <a:t>清</a:t>
            </a:r>
            <a:r>
              <a:rPr lang="en-US" altLang="zh-CN" sz="2400" dirty="0" smtClean="0">
                <a:solidFill>
                  <a:srgbClr val="0000CC"/>
                </a:solidFill>
              </a:rPr>
              <a:t>0</a:t>
            </a:r>
            <a:r>
              <a:rPr lang="zh-CN" altLang="en-US" sz="2400" dirty="0" smtClean="0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7" y="1628800"/>
            <a:ext cx="7578303" cy="2292350"/>
          </a:xfrm>
        </p:spPr>
        <p:txBody>
          <a:bodyPr/>
          <a:lstStyle/>
          <a:p>
            <a:pPr marL="381000" lvl="2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MOV DX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63H</a:t>
            </a:r>
          </a:p>
          <a:p>
            <a:pPr marL="381000" lvl="2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MOV AL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0000,1111B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；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PC7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置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1</a:t>
            </a:r>
          </a:p>
          <a:p>
            <a:pPr marL="381000" lvl="2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OUT DX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AL</a:t>
            </a:r>
          </a:p>
          <a:p>
            <a:pPr marL="381000" lvl="2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MOV AL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0000,0110B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；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PC3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清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0</a:t>
            </a:r>
          </a:p>
          <a:p>
            <a:pPr marL="381000" lvl="2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Times New Roman" pitchFamily="18" charset="0"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OUT DX</a:t>
            </a:r>
            <a:r>
              <a:rPr lang="zh-CN" altLang="en-US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a typeface="幼圆" pitchFamily="49" charset="-122"/>
                <a:cs typeface="Arial" pitchFamily="34" charset="0"/>
              </a:rPr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34354763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6"/>
            <a:ext cx="8420100" cy="18938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并行接口电路芯片常用的有两类</a:t>
            </a:r>
            <a:endParaRPr lang="en-US" altLang="zh-CN" dirty="0" smtClean="0"/>
          </a:p>
          <a:p>
            <a:r>
              <a:rPr lang="zh-CN" altLang="en-US" dirty="0" smtClean="0"/>
              <a:t>普通的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位锁存器及缓冲器</a:t>
            </a:r>
            <a:endParaRPr lang="en-US" altLang="zh-CN" dirty="0" smtClean="0"/>
          </a:p>
          <a:p>
            <a:r>
              <a:rPr lang="zh-CN" altLang="en-US" dirty="0" smtClean="0"/>
              <a:t>可编程并行接口</a:t>
            </a:r>
            <a:endParaRPr lang="zh-CN" altLang="en-US" dirty="0" smtClean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7776095" cy="5760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/>
              <a:t>第二节 并行接口电路</a:t>
            </a:r>
          </a:p>
        </p:txBody>
      </p:sp>
    </p:spTree>
    <p:extLst>
      <p:ext uri="{BB962C8B-B14F-4D97-AF65-F5344CB8AC3E}">
        <p14:creationId xmlns:p14="http://schemas.microsoft.com/office/powerpoint/2010/main" val="5061768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7962900" cy="6429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五</a:t>
            </a:r>
            <a:r>
              <a:rPr lang="en-US" altLang="zh-CN" kern="1200" dirty="0" smtClean="0"/>
              <a:t>  </a:t>
            </a:r>
            <a:r>
              <a:rPr lang="en-US" altLang="zh-CN" kern="1200" dirty="0"/>
              <a:t>8255A</a:t>
            </a:r>
            <a:r>
              <a:rPr lang="zh-CN" altLang="en-US" kern="1200" dirty="0"/>
              <a:t>在</a:t>
            </a:r>
            <a:r>
              <a:rPr lang="en-US" altLang="en-US" kern="1200" dirty="0"/>
              <a:t>PC</a:t>
            </a:r>
            <a:r>
              <a:rPr lang="zh-CN" altLang="en-US" kern="1200" dirty="0"/>
              <a:t>机中的应用</a:t>
            </a:r>
            <a:r>
              <a:rPr lang="zh-CN" altLang="zh-CN" kern="1200" dirty="0"/>
              <a:t> 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981075"/>
            <a:ext cx="8370887" cy="3833813"/>
          </a:xfrm>
          <a:noFill/>
        </p:spPr>
        <p:txBody>
          <a:bodyPr lIns="92075" tIns="46038" rIns="92075" bIns="46038"/>
          <a:lstStyle/>
          <a:p>
            <a:pPr algn="just" eaLnBrk="1" hangingPunct="1"/>
            <a:r>
              <a:rPr lang="en-US" altLang="zh-CN" dirty="0" smtClean="0"/>
              <a:t>PC/XT</a:t>
            </a:r>
            <a:r>
              <a:rPr lang="zh-CN" altLang="en-US" dirty="0" smtClean="0"/>
              <a:t>机中有一片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，用作键盘输入和系统设置开关输入的并行接口，同时提供扬声器发声和其他控制信号。</a:t>
            </a:r>
          </a:p>
          <a:p>
            <a:pPr algn="just" eaLnBrk="1" hangingPunct="1"/>
            <a:r>
              <a:rPr lang="zh-CN" altLang="en-US" dirty="0" smtClean="0"/>
              <a:t>端口地址是</a:t>
            </a:r>
            <a:r>
              <a:rPr lang="en-US" altLang="zh-CN" dirty="0" smtClean="0"/>
              <a:t>60H~63H</a:t>
            </a:r>
            <a:r>
              <a:rPr lang="zh-CN" altLang="en-US" dirty="0" smtClean="0"/>
              <a:t>。正常工作时</a:t>
            </a:r>
            <a:r>
              <a:rPr lang="en-US" altLang="en-US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三个口都是方式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，其中</a:t>
            </a:r>
            <a:r>
              <a:rPr lang="en-US" altLang="en-US" dirty="0" smtClean="0"/>
              <a:t>A</a:t>
            </a:r>
            <a:r>
              <a:rPr lang="zh-CN" altLang="en-US" dirty="0" smtClean="0"/>
              <a:t>口、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口输入，</a:t>
            </a:r>
            <a:r>
              <a:rPr lang="en-US" altLang="en-US" dirty="0" smtClean="0"/>
              <a:t>B</a:t>
            </a:r>
            <a:r>
              <a:rPr lang="zh-CN" altLang="en-US" dirty="0" smtClean="0"/>
              <a:t>口输出。工作方式控制字是： </a:t>
            </a:r>
            <a:r>
              <a:rPr lang="en-US" altLang="zh-CN" dirty="0" smtClean="0"/>
              <a:t>99</a:t>
            </a:r>
            <a:r>
              <a:rPr lang="en-US" altLang="en-US" dirty="0" smtClean="0"/>
              <a:t>H</a:t>
            </a:r>
            <a:r>
              <a:rPr lang="zh-CN" altLang="en-US" dirty="0" smtClean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79513" y="4591050"/>
            <a:ext cx="7315200" cy="1022350"/>
            <a:chOff x="864" y="2928"/>
            <a:chExt cx="4608" cy="644"/>
          </a:xfrm>
        </p:grpSpPr>
        <p:grpSp>
          <p:nvGrpSpPr>
            <p:cNvPr id="45062" name="Group 5"/>
            <p:cNvGrpSpPr>
              <a:grpSpLocks/>
            </p:cNvGrpSpPr>
            <p:nvPr/>
          </p:nvGrpSpPr>
          <p:grpSpPr bwMode="auto">
            <a:xfrm>
              <a:off x="864" y="2928"/>
              <a:ext cx="4608" cy="624"/>
              <a:chOff x="576" y="1728"/>
              <a:chExt cx="4608" cy="624"/>
            </a:xfrm>
          </p:grpSpPr>
          <p:sp>
            <p:nvSpPr>
              <p:cNvPr id="45071" name="Rectangle 6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2" name="Text Box 7"/>
              <p:cNvSpPr txBox="1">
                <a:spLocks noChangeArrowheads="1"/>
              </p:cNvSpPr>
              <p:nvPr/>
            </p:nvSpPr>
            <p:spPr bwMode="auto">
              <a:xfrm>
                <a:off x="730" y="1728"/>
                <a:ext cx="43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SzTx/>
                </a:pPr>
                <a:r>
                  <a:rPr lang="en-US" altLang="zh-CN" sz="2400"/>
                  <a:t>D</a:t>
                </a:r>
                <a:r>
                  <a:rPr lang="en-US" altLang="zh-CN" sz="2400" baseline="-25000"/>
                  <a:t>7</a:t>
                </a:r>
                <a:r>
                  <a:rPr lang="en-US" altLang="zh-CN" sz="2400"/>
                  <a:t>	D</a:t>
                </a:r>
                <a:r>
                  <a:rPr lang="en-US" altLang="zh-CN" sz="2400" baseline="-25000"/>
                  <a:t>6</a:t>
                </a:r>
                <a:r>
                  <a:rPr lang="en-US" altLang="zh-CN" sz="2400"/>
                  <a:t>	D</a:t>
                </a:r>
                <a:r>
                  <a:rPr lang="en-US" altLang="zh-CN" sz="2400" baseline="-25000"/>
                  <a:t>5	</a:t>
                </a:r>
                <a:r>
                  <a:rPr lang="en-US" altLang="zh-CN" sz="2400"/>
                  <a:t>D</a:t>
                </a:r>
                <a:r>
                  <a:rPr lang="en-US" altLang="zh-CN" sz="2400" baseline="-25000"/>
                  <a:t>4	</a:t>
                </a:r>
                <a:r>
                  <a:rPr lang="en-US" altLang="zh-CN" sz="2400"/>
                  <a:t>D</a:t>
                </a:r>
                <a:r>
                  <a:rPr lang="en-US" altLang="zh-CN" sz="2400" baseline="-25000"/>
                  <a:t>3</a:t>
                </a:r>
                <a:r>
                  <a:rPr lang="en-US" altLang="zh-CN" sz="2400"/>
                  <a:t>	D</a:t>
                </a:r>
                <a:r>
                  <a:rPr lang="en-US" altLang="zh-CN" sz="2400" baseline="-25000"/>
                  <a:t>2</a:t>
                </a:r>
                <a:r>
                  <a:rPr lang="en-US" altLang="zh-CN" sz="2400"/>
                  <a:t>	D</a:t>
                </a:r>
                <a:r>
                  <a:rPr lang="en-US" altLang="zh-CN" sz="2400" baseline="-25000"/>
                  <a:t>1	</a:t>
                </a:r>
                <a:r>
                  <a:rPr lang="en-US" altLang="zh-CN" sz="2400"/>
                  <a:t>D</a:t>
                </a:r>
                <a:r>
                  <a:rPr lang="en-US" altLang="zh-CN" sz="2400" baseline="-25000"/>
                  <a:t>0</a:t>
                </a:r>
                <a:endParaRPr lang="en-US" altLang="zh-CN" sz="2400"/>
              </a:p>
            </p:txBody>
          </p:sp>
          <p:sp>
            <p:nvSpPr>
              <p:cNvPr id="45073" name="Rectangle 8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4" name="Rectangle 9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5" name="Rectangle 10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6" name="Rectangle 11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7" name="Rectangle 12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8" name="Rectangle 13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9" name="Rectangle 14"/>
              <p:cNvSpPr>
                <a:spLocks noChangeArrowheads="1"/>
              </p:cNvSpPr>
              <p:nvPr/>
            </p:nvSpPr>
            <p:spPr bwMode="auto">
              <a:xfrm>
                <a:off x="460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063" name="Text Box 15"/>
            <p:cNvSpPr txBox="1">
              <a:spLocks noChangeArrowheads="1"/>
            </p:cNvSpPr>
            <p:nvPr/>
          </p:nvSpPr>
          <p:spPr bwMode="auto">
            <a:xfrm>
              <a:off x="2721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45064" name="Text Box 16"/>
            <p:cNvSpPr txBox="1">
              <a:spLocks noChangeArrowheads="1"/>
            </p:cNvSpPr>
            <p:nvPr/>
          </p:nvSpPr>
          <p:spPr bwMode="auto">
            <a:xfrm>
              <a:off x="999" y="324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>
                  <a:solidFill>
                    <a:schemeClr val="tx2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45065" name="Text Box 17"/>
            <p:cNvSpPr txBox="1">
              <a:spLocks noChangeArrowheads="1"/>
            </p:cNvSpPr>
            <p:nvPr/>
          </p:nvSpPr>
          <p:spPr bwMode="auto">
            <a:xfrm>
              <a:off x="1631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45066" name="Text Box 18"/>
            <p:cNvSpPr txBox="1">
              <a:spLocks noChangeArrowheads="1"/>
            </p:cNvSpPr>
            <p:nvPr/>
          </p:nvSpPr>
          <p:spPr bwMode="auto">
            <a:xfrm>
              <a:off x="2207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45067" name="Text Box 19"/>
            <p:cNvSpPr txBox="1">
              <a:spLocks noChangeArrowheads="1"/>
            </p:cNvSpPr>
            <p:nvPr/>
          </p:nvSpPr>
          <p:spPr bwMode="auto">
            <a:xfrm>
              <a:off x="3935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 dirty="0">
                  <a:solidFill>
                    <a:srgbClr val="9900FF"/>
                  </a:solidFill>
                </a:rPr>
                <a:t>0</a:t>
              </a:r>
              <a:endParaRPr lang="zh-CN" altLang="zh-CN" sz="2400" dirty="0">
                <a:solidFill>
                  <a:srgbClr val="9900FF"/>
                </a:solidFill>
              </a:endParaRPr>
            </a:p>
          </p:txBody>
        </p:sp>
        <p:sp>
          <p:nvSpPr>
            <p:cNvPr id="45068" name="Text Box 20"/>
            <p:cNvSpPr txBox="1">
              <a:spLocks noChangeArrowheads="1"/>
            </p:cNvSpPr>
            <p:nvPr/>
          </p:nvSpPr>
          <p:spPr bwMode="auto">
            <a:xfrm>
              <a:off x="4511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zh-CN" sz="2400">
                  <a:solidFill>
                    <a:srgbClr val="9900FF"/>
                  </a:solidFill>
                </a:rPr>
                <a:t>0</a:t>
              </a:r>
            </a:p>
          </p:txBody>
        </p:sp>
        <p:sp>
          <p:nvSpPr>
            <p:cNvPr id="45069" name="Text Box 21"/>
            <p:cNvSpPr txBox="1">
              <a:spLocks noChangeArrowheads="1"/>
            </p:cNvSpPr>
            <p:nvPr/>
          </p:nvSpPr>
          <p:spPr bwMode="auto">
            <a:xfrm>
              <a:off x="3332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5070" name="Text Box 22"/>
            <p:cNvSpPr txBox="1">
              <a:spLocks noChangeArrowheads="1"/>
            </p:cNvSpPr>
            <p:nvPr/>
          </p:nvSpPr>
          <p:spPr bwMode="auto">
            <a:xfrm>
              <a:off x="5073" y="3274"/>
              <a:ext cx="2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zh-CN" sz="240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9876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64219" y="1368449"/>
            <a:ext cx="1905000" cy="34290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138882" y="835049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 dirty="0"/>
              <a:t>8255A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731019" y="3679849"/>
            <a:ext cx="703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PB</a:t>
            </a:r>
            <a:r>
              <a:rPr lang="en-US" altLang="zh-CN" sz="2400" baseline="-25000"/>
              <a:t>1</a:t>
            </a:r>
          </a:p>
          <a:p>
            <a:pPr eaLnBrk="1" hangingPunct="1">
              <a:spcBef>
                <a:spcPct val="0"/>
              </a:spcBef>
              <a:buSzTx/>
            </a:pPr>
            <a:endParaRPr lang="en-US" altLang="zh-CN" sz="2400" baseline="-25000"/>
          </a:p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PB</a:t>
            </a:r>
            <a:r>
              <a:rPr lang="en-US" altLang="zh-CN" sz="2400" baseline="-25000"/>
              <a:t>0</a:t>
            </a:r>
            <a:endParaRPr lang="en-US" altLang="zh-CN" sz="2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8019" y="3762399"/>
            <a:ext cx="7467600" cy="2474913"/>
            <a:chOff x="336" y="2132"/>
            <a:chExt cx="4704" cy="1559"/>
          </a:xfrm>
        </p:grpSpPr>
        <p:sp>
          <p:nvSpPr>
            <p:cNvPr id="46100" name="Line 6"/>
            <p:cNvSpPr>
              <a:spLocks noChangeShapeType="1"/>
            </p:cNvSpPr>
            <p:nvPr/>
          </p:nvSpPr>
          <p:spPr bwMode="auto">
            <a:xfrm>
              <a:off x="1584" y="2309"/>
              <a:ext cx="14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1" name="Line 7"/>
            <p:cNvSpPr>
              <a:spLocks noChangeShapeType="1"/>
            </p:cNvSpPr>
            <p:nvPr/>
          </p:nvSpPr>
          <p:spPr bwMode="auto">
            <a:xfrm>
              <a:off x="1584" y="2557"/>
              <a:ext cx="2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2" name="AutoShape 8"/>
            <p:cNvSpPr>
              <a:spLocks noChangeArrowheads="1"/>
            </p:cNvSpPr>
            <p:nvPr/>
          </p:nvSpPr>
          <p:spPr bwMode="auto">
            <a:xfrm>
              <a:off x="3072" y="2203"/>
              <a:ext cx="384" cy="354"/>
            </a:xfrm>
            <a:prstGeom prst="flowChartDelay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3" name="Line 9"/>
            <p:cNvSpPr>
              <a:spLocks noChangeShapeType="1"/>
            </p:cNvSpPr>
            <p:nvPr/>
          </p:nvSpPr>
          <p:spPr bwMode="auto">
            <a:xfrm>
              <a:off x="3456" y="2380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4" name="Rectangle 10"/>
            <p:cNvSpPr>
              <a:spLocks noChangeArrowheads="1"/>
            </p:cNvSpPr>
            <p:nvPr/>
          </p:nvSpPr>
          <p:spPr bwMode="auto">
            <a:xfrm>
              <a:off x="3696" y="2168"/>
              <a:ext cx="528" cy="459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5" name="Text Box 11"/>
            <p:cNvSpPr txBox="1">
              <a:spLocks noChangeArrowheads="1"/>
            </p:cNvSpPr>
            <p:nvPr/>
          </p:nvSpPr>
          <p:spPr bwMode="auto">
            <a:xfrm>
              <a:off x="3744" y="2135"/>
              <a:ext cx="5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驱动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电路</a:t>
              </a:r>
            </a:p>
          </p:txBody>
        </p:sp>
        <p:sp>
          <p:nvSpPr>
            <p:cNvPr id="46106" name="Line 12"/>
            <p:cNvSpPr>
              <a:spLocks noChangeShapeType="1"/>
            </p:cNvSpPr>
            <p:nvPr/>
          </p:nvSpPr>
          <p:spPr bwMode="auto">
            <a:xfrm>
              <a:off x="4224" y="2380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7" name="Rectangle 13"/>
            <p:cNvSpPr>
              <a:spLocks noChangeArrowheads="1"/>
            </p:cNvSpPr>
            <p:nvPr/>
          </p:nvSpPr>
          <p:spPr bwMode="auto">
            <a:xfrm>
              <a:off x="4464" y="2238"/>
              <a:ext cx="96" cy="283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8" name="Line 14"/>
            <p:cNvSpPr>
              <a:spLocks noChangeShapeType="1"/>
            </p:cNvSpPr>
            <p:nvPr/>
          </p:nvSpPr>
          <p:spPr bwMode="auto">
            <a:xfrm flipV="1">
              <a:off x="4560" y="2132"/>
              <a:ext cx="240" cy="14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9" name="Line 15"/>
            <p:cNvSpPr>
              <a:spLocks noChangeShapeType="1"/>
            </p:cNvSpPr>
            <p:nvPr/>
          </p:nvSpPr>
          <p:spPr bwMode="auto">
            <a:xfrm>
              <a:off x="4560" y="2486"/>
              <a:ext cx="240" cy="14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0" name="Line 16"/>
            <p:cNvSpPr>
              <a:spLocks noChangeShapeType="1"/>
            </p:cNvSpPr>
            <p:nvPr/>
          </p:nvSpPr>
          <p:spPr bwMode="auto">
            <a:xfrm>
              <a:off x="4800" y="2132"/>
              <a:ext cx="0" cy="495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1" name="Text Box 17"/>
            <p:cNvSpPr txBox="1">
              <a:spLocks noChangeArrowheads="1"/>
            </p:cNvSpPr>
            <p:nvPr/>
          </p:nvSpPr>
          <p:spPr bwMode="auto">
            <a:xfrm>
              <a:off x="4348" y="266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扬声器</a:t>
              </a:r>
            </a:p>
          </p:txBody>
        </p:sp>
        <p:sp>
          <p:nvSpPr>
            <p:cNvPr id="46112" name="Line 18"/>
            <p:cNvSpPr>
              <a:spLocks noChangeShapeType="1"/>
            </p:cNvSpPr>
            <p:nvPr/>
          </p:nvSpPr>
          <p:spPr bwMode="auto">
            <a:xfrm>
              <a:off x="1872" y="2557"/>
              <a:ext cx="0" cy="63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3" name="Rectangle 19"/>
            <p:cNvSpPr>
              <a:spLocks noChangeArrowheads="1"/>
            </p:cNvSpPr>
            <p:nvPr/>
          </p:nvSpPr>
          <p:spPr bwMode="auto">
            <a:xfrm>
              <a:off x="2160" y="3052"/>
              <a:ext cx="624" cy="565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Line 20"/>
            <p:cNvSpPr>
              <a:spLocks noChangeShapeType="1"/>
            </p:cNvSpPr>
            <p:nvPr/>
          </p:nvSpPr>
          <p:spPr bwMode="auto">
            <a:xfrm>
              <a:off x="1872" y="3193"/>
              <a:ext cx="2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5" name="Text Box 21"/>
            <p:cNvSpPr txBox="1">
              <a:spLocks noChangeArrowheads="1"/>
            </p:cNvSpPr>
            <p:nvPr/>
          </p:nvSpPr>
          <p:spPr bwMode="auto">
            <a:xfrm>
              <a:off x="2126" y="3082"/>
              <a:ext cx="6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000"/>
                <a:t>GATE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46116" name="Line 22"/>
            <p:cNvSpPr>
              <a:spLocks noChangeShapeType="1"/>
            </p:cNvSpPr>
            <p:nvPr/>
          </p:nvSpPr>
          <p:spPr bwMode="auto">
            <a:xfrm>
              <a:off x="1248" y="3476"/>
              <a:ext cx="91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7" name="Text Box 23"/>
            <p:cNvSpPr txBox="1">
              <a:spLocks noChangeArrowheads="1"/>
            </p:cNvSpPr>
            <p:nvPr/>
          </p:nvSpPr>
          <p:spPr bwMode="auto">
            <a:xfrm>
              <a:off x="2154" y="3336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000"/>
                <a:t>CLK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336" y="333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时钟信号</a:t>
              </a:r>
            </a:p>
          </p:txBody>
        </p:sp>
        <p:sp>
          <p:nvSpPr>
            <p:cNvPr id="46119" name="Line 25"/>
            <p:cNvSpPr>
              <a:spLocks noChangeShapeType="1"/>
            </p:cNvSpPr>
            <p:nvPr/>
          </p:nvSpPr>
          <p:spPr bwMode="auto">
            <a:xfrm>
              <a:off x="2784" y="3334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0" name="Line 26"/>
            <p:cNvSpPr>
              <a:spLocks noChangeShapeType="1"/>
            </p:cNvSpPr>
            <p:nvPr/>
          </p:nvSpPr>
          <p:spPr bwMode="auto">
            <a:xfrm>
              <a:off x="2928" y="2486"/>
              <a:ext cx="0" cy="84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1" name="Line 27"/>
            <p:cNvSpPr>
              <a:spLocks noChangeShapeType="1"/>
            </p:cNvSpPr>
            <p:nvPr/>
          </p:nvSpPr>
          <p:spPr bwMode="auto">
            <a:xfrm>
              <a:off x="2928" y="2486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2" name="Text Box 28"/>
            <p:cNvSpPr txBox="1">
              <a:spLocks noChangeArrowheads="1"/>
            </p:cNvSpPr>
            <p:nvPr/>
          </p:nvSpPr>
          <p:spPr bwMode="auto">
            <a:xfrm>
              <a:off x="3004" y="2519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与门</a:t>
              </a:r>
            </a:p>
          </p:txBody>
        </p:sp>
        <p:sp>
          <p:nvSpPr>
            <p:cNvPr id="46123" name="Text Box 29"/>
            <p:cNvSpPr txBox="1">
              <a:spLocks noChangeArrowheads="1"/>
            </p:cNvSpPr>
            <p:nvPr/>
          </p:nvSpPr>
          <p:spPr bwMode="auto">
            <a:xfrm>
              <a:off x="2928" y="3403"/>
              <a:ext cx="1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8253</a:t>
              </a:r>
              <a:r>
                <a:rPr lang="zh-CN" altLang="en-US" sz="2400"/>
                <a:t>的</a:t>
              </a:r>
              <a:r>
                <a:rPr lang="en-US" altLang="zh-CN" sz="2400"/>
                <a:t>2</a:t>
              </a:r>
              <a:r>
                <a:rPr lang="en-US" altLang="zh-CN" sz="2400" baseline="30000"/>
                <a:t>#</a:t>
              </a:r>
              <a:r>
                <a:rPr lang="zh-CN" altLang="en-US" sz="2400"/>
                <a:t>通道</a:t>
              </a:r>
            </a:p>
          </p:txBody>
        </p:sp>
      </p:grpSp>
      <p:sp>
        <p:nvSpPr>
          <p:cNvPr id="46087" name="Text Box 30"/>
          <p:cNvSpPr txBox="1">
            <a:spLocks noChangeArrowheads="1"/>
          </p:cNvSpPr>
          <p:nvPr/>
        </p:nvSpPr>
        <p:spPr bwMode="auto">
          <a:xfrm>
            <a:off x="892819" y="1825649"/>
            <a:ext cx="1652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/>
              <a:t>   </a:t>
            </a:r>
            <a:r>
              <a:rPr lang="en-US" altLang="en-US" sz="2400"/>
              <a:t>PA</a:t>
            </a:r>
            <a:r>
              <a:rPr lang="en-US" altLang="en-US" sz="2400" baseline="-25000"/>
              <a:t>7</a:t>
            </a:r>
            <a:r>
              <a:rPr lang="en-US" altLang="en-US" sz="2400"/>
              <a:t>~PA</a:t>
            </a:r>
            <a:r>
              <a:rPr lang="en-US" altLang="en-US" sz="2400" baseline="-25000"/>
              <a:t>0</a:t>
            </a:r>
            <a:endParaRPr lang="en-US" altLang="zh-CN" sz="2400"/>
          </a:p>
        </p:txBody>
      </p:sp>
      <p:sp>
        <p:nvSpPr>
          <p:cNvPr id="46088" name="Text Box 31"/>
          <p:cNvSpPr txBox="1">
            <a:spLocks noChangeArrowheads="1"/>
          </p:cNvSpPr>
          <p:nvPr/>
        </p:nvSpPr>
        <p:spPr bwMode="auto">
          <a:xfrm>
            <a:off x="1731019" y="2511449"/>
            <a:ext cx="703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PB</a:t>
            </a:r>
            <a:r>
              <a:rPr lang="en-US" altLang="zh-CN" sz="2400" baseline="-25000"/>
              <a:t>7</a:t>
            </a:r>
          </a:p>
          <a:p>
            <a:pPr eaLnBrk="1" hangingPunct="1">
              <a:spcBef>
                <a:spcPct val="0"/>
              </a:spcBef>
              <a:buSzTx/>
            </a:pPr>
            <a:endParaRPr lang="en-US" altLang="zh-CN" sz="2400" baseline="-25000"/>
          </a:p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PB</a:t>
            </a:r>
            <a:r>
              <a:rPr lang="en-US" altLang="zh-CN" sz="2400" baseline="-25000"/>
              <a:t>6</a:t>
            </a:r>
            <a:endParaRPr lang="en-US" altLang="zh-CN" sz="240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569219" y="1825649"/>
            <a:ext cx="5891213" cy="1752600"/>
            <a:chOff x="1584" y="912"/>
            <a:chExt cx="3711" cy="1104"/>
          </a:xfrm>
        </p:grpSpPr>
        <p:sp>
          <p:nvSpPr>
            <p:cNvPr id="46094" name="AutoShape 33"/>
            <p:cNvSpPr>
              <a:spLocks noChangeArrowheads="1"/>
            </p:cNvSpPr>
            <p:nvPr/>
          </p:nvSpPr>
          <p:spPr bwMode="auto">
            <a:xfrm>
              <a:off x="1584" y="912"/>
              <a:ext cx="528" cy="288"/>
            </a:xfrm>
            <a:prstGeom prst="leftArrow">
              <a:avLst>
                <a:gd name="adj1" fmla="val 50000"/>
                <a:gd name="adj2" fmla="val 45833"/>
              </a:avLst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5" name="Text Box 34"/>
            <p:cNvSpPr txBox="1">
              <a:spLocks noChangeArrowheads="1"/>
            </p:cNvSpPr>
            <p:nvPr/>
          </p:nvSpPr>
          <p:spPr bwMode="auto">
            <a:xfrm>
              <a:off x="2208" y="91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键盘扫描码</a:t>
              </a:r>
            </a:p>
          </p:txBody>
        </p:sp>
        <p:sp>
          <p:nvSpPr>
            <p:cNvPr id="46096" name="Line 35"/>
            <p:cNvSpPr>
              <a:spLocks noChangeShapeType="1"/>
            </p:cNvSpPr>
            <p:nvPr/>
          </p:nvSpPr>
          <p:spPr bwMode="auto">
            <a:xfrm>
              <a:off x="1584" y="1536"/>
              <a:ext cx="52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7" name="Text Box 36"/>
            <p:cNvSpPr txBox="1">
              <a:spLocks noChangeArrowheads="1"/>
            </p:cNvSpPr>
            <p:nvPr/>
          </p:nvSpPr>
          <p:spPr bwMode="auto">
            <a:xfrm>
              <a:off x="2256" y="1392"/>
              <a:ext cx="30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输出</a:t>
              </a:r>
              <a:r>
                <a:rPr lang="en-US" altLang="zh-CN" sz="2400"/>
                <a:t>0</a:t>
              </a:r>
              <a:r>
                <a:rPr lang="zh-CN" altLang="en-US" sz="2400"/>
                <a:t>，使</a:t>
              </a:r>
              <a:r>
                <a:rPr lang="en-US" altLang="en-US" sz="2400"/>
                <a:t>A</a:t>
              </a:r>
              <a:r>
                <a:rPr lang="zh-CN" altLang="en-US" sz="2400"/>
                <a:t>口接收到的是键盘数据</a:t>
              </a:r>
            </a:p>
          </p:txBody>
        </p:sp>
        <p:sp>
          <p:nvSpPr>
            <p:cNvPr id="46098" name="Line 37"/>
            <p:cNvSpPr>
              <a:spLocks noChangeShapeType="1"/>
            </p:cNvSpPr>
            <p:nvPr/>
          </p:nvSpPr>
          <p:spPr bwMode="auto">
            <a:xfrm>
              <a:off x="1584" y="1872"/>
              <a:ext cx="52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9" name="Text Box 38"/>
            <p:cNvSpPr txBox="1">
              <a:spLocks noChangeArrowheads="1"/>
            </p:cNvSpPr>
            <p:nvPr/>
          </p:nvSpPr>
          <p:spPr bwMode="auto">
            <a:xfrm>
              <a:off x="2256" y="1728"/>
              <a:ext cx="2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输出</a:t>
              </a:r>
              <a:r>
                <a:rPr lang="en-US" altLang="zh-CN" sz="2400"/>
                <a:t>1</a:t>
              </a:r>
              <a:r>
                <a:rPr lang="zh-CN" altLang="en-US" sz="2400"/>
                <a:t>，给键盘送时钟信号</a:t>
              </a:r>
            </a:p>
          </p:txBody>
        </p:sp>
      </p:grpSp>
      <p:grpSp>
        <p:nvGrpSpPr>
          <p:cNvPr id="46090" name="Group 39"/>
          <p:cNvGrpSpPr>
            <a:grpSpLocks/>
          </p:cNvGrpSpPr>
          <p:nvPr/>
        </p:nvGrpSpPr>
        <p:grpSpPr bwMode="auto">
          <a:xfrm>
            <a:off x="3864619" y="911249"/>
            <a:ext cx="3536950" cy="533400"/>
            <a:chOff x="2304" y="432"/>
            <a:chExt cx="2228" cy="336"/>
          </a:xfrm>
        </p:grpSpPr>
        <p:sp>
          <p:nvSpPr>
            <p:cNvPr id="46091" name="Text Box 40"/>
            <p:cNvSpPr txBox="1">
              <a:spLocks noChangeArrowheads="1"/>
            </p:cNvSpPr>
            <p:nvPr/>
          </p:nvSpPr>
          <p:spPr bwMode="auto">
            <a:xfrm>
              <a:off x="2304" y="432"/>
              <a:ext cx="2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键盘和扬声器控制示意图</a:t>
              </a:r>
            </a:p>
          </p:txBody>
        </p:sp>
        <p:sp>
          <p:nvSpPr>
            <p:cNvPr id="46092" name="Line 41"/>
            <p:cNvSpPr>
              <a:spLocks noChangeShapeType="1"/>
            </p:cNvSpPr>
            <p:nvPr/>
          </p:nvSpPr>
          <p:spPr bwMode="auto">
            <a:xfrm>
              <a:off x="2304" y="720"/>
              <a:ext cx="2208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3" name="Line 42"/>
            <p:cNvSpPr>
              <a:spLocks noChangeShapeType="1"/>
            </p:cNvSpPr>
            <p:nvPr/>
          </p:nvSpPr>
          <p:spPr bwMode="auto">
            <a:xfrm>
              <a:off x="2304" y="768"/>
              <a:ext cx="2208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4818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382000" cy="464096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PC</a:t>
            </a:r>
            <a:r>
              <a:rPr lang="zh-CN" altLang="en-US" dirty="0" smtClean="0"/>
              <a:t>机主板接口芯片片选信号译码电路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362200" y="1361728"/>
            <a:ext cx="2133600" cy="3124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803525" y="980728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/>
              <a:t>74</a:t>
            </a:r>
            <a:r>
              <a:rPr lang="en-US" altLang="en-US" sz="2400"/>
              <a:t>LS138</a:t>
            </a:r>
            <a:endParaRPr lang="en-US" altLang="zh-CN" sz="2400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362200" y="143792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G</a:t>
            </a:r>
            <a:r>
              <a:rPr lang="en-US" altLang="zh-CN" sz="2400" baseline="-25000"/>
              <a:t>1</a:t>
            </a:r>
            <a:endParaRPr lang="en-US" altLang="zh-CN" sz="2400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2362200" y="1895128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G</a:t>
            </a:r>
            <a:r>
              <a:rPr lang="en-US" altLang="zh-CN" sz="2400" baseline="-25000"/>
              <a:t>2A</a:t>
            </a:r>
            <a:endParaRPr lang="en-US" altLang="zh-CN" sz="2400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2362200" y="2352328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G</a:t>
            </a:r>
            <a:r>
              <a:rPr lang="en-US" altLang="zh-CN" sz="2400" baseline="-25000"/>
              <a:t>2B</a:t>
            </a:r>
            <a:endParaRPr lang="en-US" altLang="zh-CN" sz="2400"/>
          </a:p>
        </p:txBody>
      </p:sp>
      <p:grpSp>
        <p:nvGrpSpPr>
          <p:cNvPr id="47113" name="Group 8"/>
          <p:cNvGrpSpPr>
            <a:grpSpLocks/>
          </p:cNvGrpSpPr>
          <p:nvPr/>
        </p:nvGrpSpPr>
        <p:grpSpPr bwMode="auto">
          <a:xfrm>
            <a:off x="2362200" y="2961928"/>
            <a:ext cx="404813" cy="1371600"/>
            <a:chOff x="1488" y="1824"/>
            <a:chExt cx="255" cy="864"/>
          </a:xfrm>
        </p:grpSpPr>
        <p:sp>
          <p:nvSpPr>
            <p:cNvPr id="47150" name="Text Box 9"/>
            <p:cNvSpPr txBox="1">
              <a:spLocks noChangeArrowheads="1"/>
            </p:cNvSpPr>
            <p:nvPr/>
          </p:nvSpPr>
          <p:spPr bwMode="auto">
            <a:xfrm>
              <a:off x="1488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C</a:t>
              </a:r>
            </a:p>
          </p:txBody>
        </p:sp>
        <p:sp>
          <p:nvSpPr>
            <p:cNvPr id="47151" name="Text Box 10"/>
            <p:cNvSpPr txBox="1">
              <a:spLocks noChangeArrowheads="1"/>
            </p:cNvSpPr>
            <p:nvPr/>
          </p:nvSpPr>
          <p:spPr bwMode="auto">
            <a:xfrm>
              <a:off x="1493" y="211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B</a:t>
              </a:r>
            </a:p>
          </p:txBody>
        </p:sp>
        <p:sp>
          <p:nvSpPr>
            <p:cNvPr id="47152" name="Text Box 11"/>
            <p:cNvSpPr txBox="1">
              <a:spLocks noChangeArrowheads="1"/>
            </p:cNvSpPr>
            <p:nvPr/>
          </p:nvSpPr>
          <p:spPr bwMode="auto">
            <a:xfrm>
              <a:off x="1488" y="240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A</a:t>
              </a:r>
            </a:p>
          </p:txBody>
        </p:sp>
      </p:grp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1600200" y="31905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1600200" y="36477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1600200" y="41049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>
            <a:off x="1600200" y="16665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>
            <a:off x="1600200" y="21237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>
            <a:off x="1600200" y="25809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>
            <a:off x="2446338" y="2428528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1" name="Line 19"/>
          <p:cNvSpPr>
            <a:spLocks noChangeShapeType="1"/>
          </p:cNvSpPr>
          <p:nvPr/>
        </p:nvSpPr>
        <p:spPr bwMode="auto">
          <a:xfrm>
            <a:off x="2438400" y="1971328"/>
            <a:ext cx="525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2" name="Text Box 20"/>
          <p:cNvSpPr txBox="1">
            <a:spLocks noChangeArrowheads="1"/>
          </p:cNvSpPr>
          <p:nvPr/>
        </p:nvSpPr>
        <p:spPr bwMode="auto">
          <a:xfrm>
            <a:off x="3995738" y="1514128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Y</a:t>
            </a:r>
            <a:r>
              <a:rPr lang="en-US" altLang="zh-CN" sz="2400" baseline="-25000"/>
              <a:t>0</a:t>
            </a:r>
            <a:endParaRPr lang="en-US" altLang="zh-CN" sz="2400"/>
          </a:p>
        </p:txBody>
      </p:sp>
      <p:sp>
        <p:nvSpPr>
          <p:cNvPr id="47123" name="Text Box 21"/>
          <p:cNvSpPr txBox="1">
            <a:spLocks noChangeArrowheads="1"/>
          </p:cNvSpPr>
          <p:nvPr/>
        </p:nvSpPr>
        <p:spPr bwMode="auto">
          <a:xfrm>
            <a:off x="3995738" y="2123728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endParaRPr lang="en-US" altLang="zh-CN" sz="2400" dirty="0"/>
          </a:p>
        </p:txBody>
      </p:sp>
      <p:sp>
        <p:nvSpPr>
          <p:cNvPr id="47124" name="Text Box 22"/>
          <p:cNvSpPr txBox="1">
            <a:spLocks noChangeArrowheads="1"/>
          </p:cNvSpPr>
          <p:nvPr/>
        </p:nvSpPr>
        <p:spPr bwMode="auto">
          <a:xfrm>
            <a:off x="3995738" y="2733328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Y</a:t>
            </a:r>
            <a:r>
              <a:rPr lang="en-US" altLang="zh-CN" sz="2400" baseline="-25000"/>
              <a:t>2</a:t>
            </a:r>
            <a:endParaRPr lang="en-US" altLang="zh-CN" sz="2400"/>
          </a:p>
        </p:txBody>
      </p:sp>
      <p:sp>
        <p:nvSpPr>
          <p:cNvPr id="47125" name="Text Box 23"/>
          <p:cNvSpPr txBox="1">
            <a:spLocks noChangeArrowheads="1"/>
          </p:cNvSpPr>
          <p:nvPr/>
        </p:nvSpPr>
        <p:spPr bwMode="auto">
          <a:xfrm>
            <a:off x="3995738" y="3419128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Y</a:t>
            </a:r>
            <a:r>
              <a:rPr lang="en-US" altLang="zh-CN" sz="2400" baseline="-25000"/>
              <a:t>3</a:t>
            </a:r>
            <a:endParaRPr lang="en-US" altLang="zh-CN" sz="2400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4495800" y="17427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>
            <a:off x="4495800" y="24285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>
            <a:off x="4495800" y="30381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9" name="Line 27"/>
          <p:cNvSpPr>
            <a:spLocks noChangeShapeType="1"/>
          </p:cNvSpPr>
          <p:nvPr/>
        </p:nvSpPr>
        <p:spPr bwMode="auto">
          <a:xfrm>
            <a:off x="4495800" y="364772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>
            <a:off x="3962400" y="1514128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>
            <a:off x="3962400" y="2123728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32" name="Line 30"/>
          <p:cNvSpPr>
            <a:spLocks noChangeShapeType="1"/>
          </p:cNvSpPr>
          <p:nvPr/>
        </p:nvSpPr>
        <p:spPr bwMode="auto">
          <a:xfrm>
            <a:off x="3962400" y="2733328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33" name="Line 31"/>
          <p:cNvSpPr>
            <a:spLocks noChangeShapeType="1"/>
          </p:cNvSpPr>
          <p:nvPr/>
        </p:nvSpPr>
        <p:spPr bwMode="auto">
          <a:xfrm>
            <a:off x="3962400" y="3419128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34" name="Text Box 32"/>
          <p:cNvSpPr txBox="1">
            <a:spLocks noChangeArrowheads="1"/>
          </p:cNvSpPr>
          <p:nvPr/>
        </p:nvSpPr>
        <p:spPr bwMode="auto">
          <a:xfrm>
            <a:off x="5410200" y="1514128"/>
            <a:ext cx="337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/>
              <a:t>8237.CS </a:t>
            </a:r>
            <a:r>
              <a:rPr lang="zh-CN" altLang="en-US" sz="2400"/>
              <a:t>（</a:t>
            </a:r>
            <a:r>
              <a:rPr lang="en-US" altLang="zh-CN" sz="2400"/>
              <a:t>00H~1FH</a:t>
            </a:r>
            <a:r>
              <a:rPr lang="zh-CN" altLang="en-US" sz="2400"/>
              <a:t>）</a:t>
            </a:r>
            <a:endParaRPr lang="zh-CN" altLang="en-US" sz="2000"/>
          </a:p>
        </p:txBody>
      </p:sp>
      <p:sp>
        <p:nvSpPr>
          <p:cNvPr id="47135" name="Text Box 33"/>
          <p:cNvSpPr txBox="1">
            <a:spLocks noChangeArrowheads="1"/>
          </p:cNvSpPr>
          <p:nvPr/>
        </p:nvSpPr>
        <p:spPr bwMode="auto">
          <a:xfrm>
            <a:off x="5207000" y="2199928"/>
            <a:ext cx="358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</a:pPr>
            <a:r>
              <a:rPr lang="en-US" altLang="zh-CN" sz="2400" dirty="0"/>
              <a:t>8259A.CS </a:t>
            </a:r>
            <a:r>
              <a:rPr lang="zh-CN" altLang="en-US" sz="2400" dirty="0"/>
              <a:t>（</a:t>
            </a:r>
            <a:r>
              <a:rPr lang="en-US" altLang="zh-CN" sz="2400" dirty="0"/>
              <a:t>20H~3FH</a:t>
            </a:r>
            <a:r>
              <a:rPr lang="zh-CN" altLang="en-US" sz="2400" dirty="0"/>
              <a:t>）</a:t>
            </a:r>
            <a:endParaRPr lang="zh-CN" altLang="en-US" sz="2000" dirty="0"/>
          </a:p>
        </p:txBody>
      </p:sp>
      <p:sp>
        <p:nvSpPr>
          <p:cNvPr id="47136" name="Text Box 34"/>
          <p:cNvSpPr txBox="1">
            <a:spLocks noChangeArrowheads="1"/>
          </p:cNvSpPr>
          <p:nvPr/>
        </p:nvSpPr>
        <p:spPr bwMode="auto">
          <a:xfrm>
            <a:off x="5459413" y="2809528"/>
            <a:ext cx="337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/>
              <a:t>8253.CS </a:t>
            </a:r>
            <a:r>
              <a:rPr lang="zh-CN" altLang="en-US" sz="2400"/>
              <a:t>（</a:t>
            </a:r>
            <a:r>
              <a:rPr lang="en-US" altLang="zh-CN" sz="2400"/>
              <a:t>40H~5FH</a:t>
            </a:r>
            <a:r>
              <a:rPr lang="zh-CN" altLang="en-US" sz="2400"/>
              <a:t>）</a:t>
            </a:r>
            <a:endParaRPr lang="zh-CN" altLang="en-US" sz="2000"/>
          </a:p>
        </p:txBody>
      </p:sp>
      <p:sp>
        <p:nvSpPr>
          <p:cNvPr id="47137" name="Text Box 35"/>
          <p:cNvSpPr txBox="1">
            <a:spLocks noChangeArrowheads="1"/>
          </p:cNvSpPr>
          <p:nvPr/>
        </p:nvSpPr>
        <p:spPr bwMode="auto">
          <a:xfrm>
            <a:off x="5256213" y="3495328"/>
            <a:ext cx="358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</a:pPr>
            <a:r>
              <a:rPr lang="en-US" altLang="zh-CN" sz="2400"/>
              <a:t>8255A.CS </a:t>
            </a:r>
            <a:r>
              <a:rPr lang="zh-CN" altLang="en-US" sz="2400"/>
              <a:t>（</a:t>
            </a:r>
            <a:r>
              <a:rPr lang="en-US" altLang="zh-CN" sz="2400"/>
              <a:t>60H~7FH</a:t>
            </a:r>
            <a:r>
              <a:rPr lang="zh-CN" altLang="en-US" sz="2400"/>
              <a:t>）</a:t>
            </a:r>
            <a:endParaRPr lang="zh-CN" altLang="en-US" sz="2000"/>
          </a:p>
        </p:txBody>
      </p:sp>
      <p:sp>
        <p:nvSpPr>
          <p:cNvPr id="47138" name="Line 36"/>
          <p:cNvSpPr>
            <a:spLocks noChangeShapeType="1"/>
          </p:cNvSpPr>
          <p:nvPr/>
        </p:nvSpPr>
        <p:spPr bwMode="auto">
          <a:xfrm>
            <a:off x="6248400" y="151412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39" name="Line 37"/>
          <p:cNvSpPr>
            <a:spLocks noChangeShapeType="1"/>
          </p:cNvSpPr>
          <p:nvPr/>
        </p:nvSpPr>
        <p:spPr bwMode="auto">
          <a:xfrm>
            <a:off x="6248400" y="219992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40" name="Line 38"/>
          <p:cNvSpPr>
            <a:spLocks noChangeShapeType="1"/>
          </p:cNvSpPr>
          <p:nvPr/>
        </p:nvSpPr>
        <p:spPr bwMode="auto">
          <a:xfrm>
            <a:off x="6248400" y="280952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>
            <a:off x="6248400" y="349532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42" name="Text Box 40"/>
          <p:cNvSpPr txBox="1">
            <a:spLocks noChangeArrowheads="1"/>
          </p:cNvSpPr>
          <p:nvPr/>
        </p:nvSpPr>
        <p:spPr bwMode="auto">
          <a:xfrm>
            <a:off x="712788" y="143792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AEN</a:t>
            </a:r>
            <a:endParaRPr lang="en-US" altLang="zh-CN" sz="2000"/>
          </a:p>
        </p:txBody>
      </p:sp>
      <p:sp>
        <p:nvSpPr>
          <p:cNvPr id="47143" name="Text Box 41"/>
          <p:cNvSpPr txBox="1">
            <a:spLocks noChangeArrowheads="1"/>
          </p:cNvSpPr>
          <p:nvPr/>
        </p:nvSpPr>
        <p:spPr bwMode="auto">
          <a:xfrm>
            <a:off x="990600" y="1895128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A</a:t>
            </a:r>
            <a:r>
              <a:rPr lang="en-US" altLang="zh-CN" sz="2400" baseline="-25000"/>
              <a:t>9</a:t>
            </a:r>
            <a:endParaRPr lang="en-US" altLang="zh-CN" sz="2400"/>
          </a:p>
        </p:txBody>
      </p:sp>
      <p:sp>
        <p:nvSpPr>
          <p:cNvPr id="47144" name="Text Box 42"/>
          <p:cNvSpPr txBox="1">
            <a:spLocks noChangeArrowheads="1"/>
          </p:cNvSpPr>
          <p:nvPr/>
        </p:nvSpPr>
        <p:spPr bwMode="auto">
          <a:xfrm>
            <a:off x="990600" y="2352328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A</a:t>
            </a:r>
            <a:r>
              <a:rPr lang="en-US" altLang="zh-CN" sz="2400" baseline="-25000"/>
              <a:t>8</a:t>
            </a:r>
            <a:endParaRPr lang="en-US" altLang="zh-CN" sz="2400"/>
          </a:p>
        </p:txBody>
      </p:sp>
      <p:sp>
        <p:nvSpPr>
          <p:cNvPr id="47145" name="Text Box 43"/>
          <p:cNvSpPr txBox="1">
            <a:spLocks noChangeArrowheads="1"/>
          </p:cNvSpPr>
          <p:nvPr/>
        </p:nvSpPr>
        <p:spPr bwMode="auto">
          <a:xfrm>
            <a:off x="990600" y="2961928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A</a:t>
            </a:r>
            <a:r>
              <a:rPr lang="en-US" altLang="zh-CN" sz="2400" baseline="-25000"/>
              <a:t>7</a:t>
            </a:r>
            <a:endParaRPr lang="en-US" altLang="zh-CN" sz="2400"/>
          </a:p>
        </p:txBody>
      </p:sp>
      <p:sp>
        <p:nvSpPr>
          <p:cNvPr id="47146" name="Text Box 44"/>
          <p:cNvSpPr txBox="1">
            <a:spLocks noChangeArrowheads="1"/>
          </p:cNvSpPr>
          <p:nvPr/>
        </p:nvSpPr>
        <p:spPr bwMode="auto">
          <a:xfrm>
            <a:off x="990600" y="3419128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A</a:t>
            </a:r>
            <a:r>
              <a:rPr lang="en-US" altLang="zh-CN" sz="2400" baseline="-25000"/>
              <a:t>6</a:t>
            </a:r>
            <a:endParaRPr lang="en-US" altLang="zh-CN" sz="2400"/>
          </a:p>
        </p:txBody>
      </p:sp>
      <p:sp>
        <p:nvSpPr>
          <p:cNvPr id="47147" name="Text Box 45"/>
          <p:cNvSpPr txBox="1">
            <a:spLocks noChangeArrowheads="1"/>
          </p:cNvSpPr>
          <p:nvPr/>
        </p:nvSpPr>
        <p:spPr bwMode="auto">
          <a:xfrm>
            <a:off x="990600" y="3876328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A</a:t>
            </a:r>
            <a:r>
              <a:rPr lang="en-US" altLang="zh-CN" sz="2400" baseline="-25000"/>
              <a:t>5</a:t>
            </a:r>
            <a:endParaRPr lang="en-US" altLang="zh-CN" sz="2400"/>
          </a:p>
        </p:txBody>
      </p:sp>
      <p:sp>
        <p:nvSpPr>
          <p:cNvPr id="47148" name="Text Box 46"/>
          <p:cNvSpPr txBox="1">
            <a:spLocks noChangeArrowheads="1"/>
          </p:cNvSpPr>
          <p:nvPr/>
        </p:nvSpPr>
        <p:spPr bwMode="auto">
          <a:xfrm>
            <a:off x="467544" y="4725144"/>
            <a:ext cx="85788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Clr>
                <a:srgbClr val="0000CC"/>
              </a:buClr>
              <a:buSzPct val="100000"/>
              <a:buFont typeface="Wingdings" pitchFamily="2" charset="2"/>
              <a:buChar char="²"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由于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既没有作为片选地址线，也没有作为片内地址线使用，所以是不完全译码。端口地址会有重叠。</a:t>
            </a:r>
          </a:p>
          <a:p>
            <a:pPr marL="342900" indent="-342900" algn="l" eaLnBrk="1" hangingPunct="1">
              <a:buClr>
                <a:srgbClr val="0000CC"/>
              </a:buClr>
              <a:buSzPct val="100000"/>
              <a:buFont typeface="Wingdings" pitchFamily="2" charset="2"/>
              <a:buChar char="²"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例如：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70H~73H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64H~67H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等都同于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60H~63H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。</a:t>
            </a:r>
          </a:p>
        </p:txBody>
      </p:sp>
      <p:sp>
        <p:nvSpPr>
          <p:cNvPr id="47149" name="Text Box 47"/>
          <p:cNvSpPr txBox="1">
            <a:spLocks noChangeArrowheads="1"/>
          </p:cNvSpPr>
          <p:nvPr/>
        </p:nvSpPr>
        <p:spPr bwMode="auto">
          <a:xfrm>
            <a:off x="6242050" y="4006503"/>
            <a:ext cx="254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/>
              <a:t>00 </a:t>
            </a:r>
            <a:r>
              <a:rPr lang="en-US" altLang="zh-CN">
                <a:solidFill>
                  <a:schemeClr val="hlink"/>
                </a:solidFill>
              </a:rPr>
              <a:t>011</a:t>
            </a:r>
            <a:r>
              <a:rPr lang="en-US" altLang="zh-CN"/>
              <a:t>0 0000</a:t>
            </a:r>
          </a:p>
        </p:txBody>
      </p:sp>
    </p:spTree>
    <p:extLst>
      <p:ext uri="{BB962C8B-B14F-4D97-AF65-F5344CB8AC3E}">
        <p14:creationId xmlns:p14="http://schemas.microsoft.com/office/powerpoint/2010/main" val="19509974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88039"/>
            <a:ext cx="8258175" cy="37856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kumimoji="1" lang="zh-CN" altLang="en-US" kern="1200" dirty="0"/>
              <a:t>例</a:t>
            </a:r>
            <a:r>
              <a:rPr kumimoji="1" lang="en-US" altLang="zh-CN" kern="1200" dirty="0"/>
              <a:t>1. </a:t>
            </a:r>
            <a:r>
              <a:rPr kumimoji="1" lang="zh-CN" altLang="en-US" kern="1200" dirty="0"/>
              <a:t>某应用系统以</a:t>
            </a:r>
            <a:r>
              <a:rPr kumimoji="1" lang="en-US" altLang="zh-CN" kern="1200" dirty="0"/>
              <a:t>8255A</a:t>
            </a:r>
            <a:r>
              <a:rPr kumimoji="1" lang="zh-CN" altLang="en-US" kern="1200" dirty="0"/>
              <a:t>作为接口，采集一组开关</a:t>
            </a:r>
            <a:r>
              <a:rPr kumimoji="1" lang="en-US" altLang="zh-CN" kern="1200" dirty="0"/>
              <a:t>S7~S0 </a:t>
            </a:r>
            <a:r>
              <a:rPr kumimoji="1" lang="zh-CN" altLang="en-US" kern="1200" dirty="0"/>
              <a:t>的状态，然后通过一组发光二极管</a:t>
            </a:r>
            <a:r>
              <a:rPr kumimoji="1" lang="en-US" altLang="zh-CN" kern="1200" dirty="0"/>
              <a:t>LED7~LED0</a:t>
            </a:r>
            <a:r>
              <a:rPr kumimoji="1" lang="zh-CN" altLang="en-US" kern="1200" dirty="0"/>
              <a:t>显示开关状态</a:t>
            </a:r>
            <a:r>
              <a:rPr kumimoji="1" lang="en-US" altLang="zh-CN" kern="1200" dirty="0"/>
              <a:t>,(Si</a:t>
            </a:r>
            <a:r>
              <a:rPr kumimoji="1" lang="zh-CN" altLang="en-US" kern="1200" dirty="0"/>
              <a:t>闭合，则对应</a:t>
            </a:r>
            <a:r>
              <a:rPr kumimoji="1" lang="en-US" altLang="zh-CN" kern="1200" dirty="0" err="1"/>
              <a:t>LEDi</a:t>
            </a:r>
            <a:r>
              <a:rPr kumimoji="1" lang="zh-CN" altLang="en-US" kern="1200" dirty="0"/>
              <a:t>亮，</a:t>
            </a:r>
            <a:r>
              <a:rPr kumimoji="1" lang="en-US" altLang="zh-CN" kern="1200" dirty="0"/>
              <a:t>Si</a:t>
            </a:r>
            <a:r>
              <a:rPr kumimoji="1" lang="zh-CN" altLang="en-US" kern="1200" dirty="0"/>
              <a:t>断开，则对应的</a:t>
            </a:r>
            <a:r>
              <a:rPr kumimoji="1" lang="en-US" altLang="zh-CN" kern="1200" dirty="0" err="1"/>
              <a:t>LEDi</a:t>
            </a:r>
            <a:r>
              <a:rPr kumimoji="1" lang="zh-CN" altLang="en-US" kern="1200" dirty="0"/>
              <a:t>灭）电路连接如下图，已知</a:t>
            </a:r>
            <a:r>
              <a:rPr kumimoji="1" lang="en-US" altLang="zh-CN" kern="1200" dirty="0"/>
              <a:t>8255A</a:t>
            </a:r>
            <a:r>
              <a:rPr kumimoji="1" lang="zh-CN" altLang="en-US" kern="1200" dirty="0"/>
              <a:t>、</a:t>
            </a:r>
            <a:r>
              <a:rPr kumimoji="1" lang="en-US" altLang="zh-CN" kern="1200" dirty="0"/>
              <a:t>B</a:t>
            </a:r>
            <a:r>
              <a:rPr kumimoji="1" lang="zh-CN" altLang="en-US" kern="1200" dirty="0"/>
              <a:t>两组均工作在方式</a:t>
            </a:r>
            <a:r>
              <a:rPr kumimoji="1" lang="en-US" altLang="zh-CN" kern="1200" dirty="0"/>
              <a:t>0</a:t>
            </a:r>
            <a:r>
              <a:rPr kumimoji="1" lang="zh-CN" altLang="en-US" kern="1200" dirty="0"/>
              <a:t>。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kumimoji="1" lang="zh-CN" altLang="en-US" kern="1200" dirty="0" smtClean="0"/>
              <a:t>写出</a:t>
            </a:r>
            <a:r>
              <a:rPr kumimoji="1" lang="en-US" altLang="zh-CN" kern="1200" dirty="0"/>
              <a:t>8255</a:t>
            </a:r>
            <a:r>
              <a:rPr kumimoji="1" lang="zh-CN" altLang="en-US" kern="1200" dirty="0"/>
              <a:t>四个端口的地址。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kumimoji="1" lang="zh-CN" altLang="en-US" kern="1200" dirty="0"/>
              <a:t>写出</a:t>
            </a:r>
            <a:r>
              <a:rPr kumimoji="1" lang="en-US" altLang="zh-CN" kern="1200" dirty="0"/>
              <a:t>8255</a:t>
            </a:r>
            <a:r>
              <a:rPr kumimoji="1" lang="zh-CN" altLang="en-US" kern="1200" dirty="0"/>
              <a:t>工作方式控制字。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kumimoji="1" lang="zh-CN" altLang="en-US" kern="1200" dirty="0"/>
              <a:t>写出实现给定功能的汇编语言程序。</a:t>
            </a:r>
          </a:p>
        </p:txBody>
      </p:sp>
      <p:sp>
        <p:nvSpPr>
          <p:cNvPr id="48132" name="Rectangle 9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7962900" cy="6429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六</a:t>
            </a:r>
            <a:r>
              <a:rPr lang="en-US" altLang="zh-CN" kern="1200" dirty="0" smtClean="0"/>
              <a:t>  </a:t>
            </a:r>
            <a:r>
              <a:rPr lang="en-US" altLang="zh-CN" kern="1200" dirty="0"/>
              <a:t>8255A</a:t>
            </a:r>
            <a:r>
              <a:rPr lang="zh-CN" altLang="en-US" kern="1200" dirty="0"/>
              <a:t>其它应用举例</a:t>
            </a:r>
            <a:r>
              <a:rPr lang="zh-CN" altLang="zh-CN" kern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9245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5"/>
          <p:cNvGrpSpPr>
            <a:grpSpLocks/>
          </p:cNvGrpSpPr>
          <p:nvPr/>
        </p:nvGrpSpPr>
        <p:grpSpPr bwMode="auto">
          <a:xfrm>
            <a:off x="140022" y="655216"/>
            <a:ext cx="8680450" cy="5726112"/>
            <a:chOff x="0" y="219"/>
            <a:chExt cx="5468" cy="3607"/>
          </a:xfrm>
        </p:grpSpPr>
        <p:sp>
          <p:nvSpPr>
            <p:cNvPr id="49156" name="Rectangle 6"/>
            <p:cNvSpPr>
              <a:spLocks noChangeArrowheads="1"/>
            </p:cNvSpPr>
            <p:nvPr/>
          </p:nvSpPr>
          <p:spPr bwMode="auto">
            <a:xfrm>
              <a:off x="2621" y="430"/>
              <a:ext cx="1384" cy="33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57" name="Group 7"/>
            <p:cNvGrpSpPr>
              <a:grpSpLocks/>
            </p:cNvGrpSpPr>
            <p:nvPr/>
          </p:nvGrpSpPr>
          <p:grpSpPr bwMode="auto">
            <a:xfrm>
              <a:off x="4247" y="466"/>
              <a:ext cx="275" cy="283"/>
              <a:chOff x="4720" y="2477"/>
              <a:chExt cx="275" cy="283"/>
            </a:xfrm>
          </p:grpSpPr>
          <p:sp>
            <p:nvSpPr>
              <p:cNvPr id="49273" name="AutoShape 8"/>
              <p:cNvSpPr>
                <a:spLocks noChangeArrowheads="1"/>
              </p:cNvSpPr>
              <p:nvPr/>
            </p:nvSpPr>
            <p:spPr bwMode="auto">
              <a:xfrm rot="-5429587">
                <a:off x="4789" y="2562"/>
                <a:ext cx="120" cy="112"/>
              </a:xfrm>
              <a:prstGeom prst="flowChartMerg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74" name="Line 9"/>
              <p:cNvSpPr>
                <a:spLocks noChangeShapeType="1"/>
              </p:cNvSpPr>
              <p:nvPr/>
            </p:nvSpPr>
            <p:spPr bwMode="auto">
              <a:xfrm>
                <a:off x="4935" y="2519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75" name="Oval 10"/>
              <p:cNvSpPr>
                <a:spLocks noChangeArrowheads="1"/>
              </p:cNvSpPr>
              <p:nvPr/>
            </p:nvSpPr>
            <p:spPr bwMode="auto">
              <a:xfrm>
                <a:off x="4720" y="2477"/>
                <a:ext cx="275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58" name="Line 11"/>
            <p:cNvSpPr>
              <a:spLocks noChangeShapeType="1"/>
            </p:cNvSpPr>
            <p:nvPr/>
          </p:nvSpPr>
          <p:spPr bwMode="auto">
            <a:xfrm>
              <a:off x="4006" y="610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59" name="Line 12"/>
            <p:cNvSpPr>
              <a:spLocks noChangeShapeType="1"/>
            </p:cNvSpPr>
            <p:nvPr/>
          </p:nvSpPr>
          <p:spPr bwMode="auto">
            <a:xfrm>
              <a:off x="4547" y="601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0" name="Rectangle 13"/>
            <p:cNvSpPr>
              <a:spLocks noChangeArrowheads="1"/>
            </p:cNvSpPr>
            <p:nvPr/>
          </p:nvSpPr>
          <p:spPr bwMode="auto">
            <a:xfrm>
              <a:off x="4780" y="550"/>
              <a:ext cx="353" cy="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14"/>
            <p:cNvSpPr>
              <a:spLocks noChangeShapeType="1"/>
            </p:cNvSpPr>
            <p:nvPr/>
          </p:nvSpPr>
          <p:spPr bwMode="auto">
            <a:xfrm>
              <a:off x="5141" y="602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2" name="Line 15"/>
            <p:cNvSpPr>
              <a:spLocks noChangeShapeType="1"/>
            </p:cNvSpPr>
            <p:nvPr/>
          </p:nvSpPr>
          <p:spPr bwMode="auto">
            <a:xfrm flipH="1">
              <a:off x="5096" y="731"/>
              <a:ext cx="2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163" name="Group 16"/>
            <p:cNvGrpSpPr>
              <a:grpSpLocks/>
            </p:cNvGrpSpPr>
            <p:nvPr/>
          </p:nvGrpSpPr>
          <p:grpSpPr bwMode="auto">
            <a:xfrm>
              <a:off x="4264" y="1128"/>
              <a:ext cx="275" cy="283"/>
              <a:chOff x="4720" y="2477"/>
              <a:chExt cx="275" cy="283"/>
            </a:xfrm>
          </p:grpSpPr>
          <p:sp>
            <p:nvSpPr>
              <p:cNvPr id="49270" name="AutoShape 17"/>
              <p:cNvSpPr>
                <a:spLocks noChangeArrowheads="1"/>
              </p:cNvSpPr>
              <p:nvPr/>
            </p:nvSpPr>
            <p:spPr bwMode="auto">
              <a:xfrm rot="-5429587">
                <a:off x="4789" y="2562"/>
                <a:ext cx="120" cy="112"/>
              </a:xfrm>
              <a:prstGeom prst="flowChartMerg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71" name="Line 18"/>
              <p:cNvSpPr>
                <a:spLocks noChangeShapeType="1"/>
              </p:cNvSpPr>
              <p:nvPr/>
            </p:nvSpPr>
            <p:spPr bwMode="auto">
              <a:xfrm>
                <a:off x="4935" y="2519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72" name="Oval 19"/>
              <p:cNvSpPr>
                <a:spLocks noChangeArrowheads="1"/>
              </p:cNvSpPr>
              <p:nvPr/>
            </p:nvSpPr>
            <p:spPr bwMode="auto">
              <a:xfrm>
                <a:off x="4720" y="2477"/>
                <a:ext cx="275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64" name="Line 20"/>
            <p:cNvSpPr>
              <a:spLocks noChangeShapeType="1"/>
            </p:cNvSpPr>
            <p:nvPr/>
          </p:nvSpPr>
          <p:spPr bwMode="auto">
            <a:xfrm>
              <a:off x="4023" y="1272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5" name="Line 21"/>
            <p:cNvSpPr>
              <a:spLocks noChangeShapeType="1"/>
            </p:cNvSpPr>
            <p:nvPr/>
          </p:nvSpPr>
          <p:spPr bwMode="auto">
            <a:xfrm>
              <a:off x="4564" y="1263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6" name="Rectangle 22"/>
            <p:cNvSpPr>
              <a:spLocks noChangeArrowheads="1"/>
            </p:cNvSpPr>
            <p:nvPr/>
          </p:nvSpPr>
          <p:spPr bwMode="auto">
            <a:xfrm>
              <a:off x="4797" y="1212"/>
              <a:ext cx="353" cy="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23"/>
            <p:cNvSpPr>
              <a:spLocks noChangeShapeType="1"/>
            </p:cNvSpPr>
            <p:nvPr/>
          </p:nvSpPr>
          <p:spPr bwMode="auto">
            <a:xfrm>
              <a:off x="5158" y="1264"/>
              <a:ext cx="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24"/>
            <p:cNvSpPr>
              <a:spLocks noChangeShapeType="1"/>
            </p:cNvSpPr>
            <p:nvPr/>
          </p:nvSpPr>
          <p:spPr bwMode="auto">
            <a:xfrm>
              <a:off x="5382" y="593"/>
              <a:ext cx="0" cy="8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25"/>
            <p:cNvSpPr>
              <a:spLocks noChangeShapeType="1"/>
            </p:cNvSpPr>
            <p:nvPr/>
          </p:nvSpPr>
          <p:spPr bwMode="auto">
            <a:xfrm>
              <a:off x="5304" y="1453"/>
              <a:ext cx="1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Text Box 26"/>
            <p:cNvSpPr txBox="1">
              <a:spLocks noChangeArrowheads="1"/>
            </p:cNvSpPr>
            <p:nvPr/>
          </p:nvSpPr>
          <p:spPr bwMode="auto">
            <a:xfrm>
              <a:off x="4636" y="219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LED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171" name="Text Box 27"/>
            <p:cNvSpPr txBox="1">
              <a:spLocks noChangeArrowheads="1"/>
            </p:cNvSpPr>
            <p:nvPr/>
          </p:nvSpPr>
          <p:spPr bwMode="auto">
            <a:xfrm>
              <a:off x="4532" y="890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LED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172" name="Oval 28"/>
            <p:cNvSpPr>
              <a:spLocks noChangeArrowheads="1"/>
            </p:cNvSpPr>
            <p:nvPr/>
          </p:nvSpPr>
          <p:spPr bwMode="auto">
            <a:xfrm>
              <a:off x="5347" y="1230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29"/>
            <p:cNvSpPr>
              <a:spLocks noChangeShapeType="1"/>
            </p:cNvSpPr>
            <p:nvPr/>
          </p:nvSpPr>
          <p:spPr bwMode="auto">
            <a:xfrm>
              <a:off x="4213" y="1820"/>
              <a:ext cx="1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4" name="Oval 30"/>
            <p:cNvSpPr>
              <a:spLocks noChangeArrowheads="1"/>
            </p:cNvSpPr>
            <p:nvPr/>
          </p:nvSpPr>
          <p:spPr bwMode="auto">
            <a:xfrm>
              <a:off x="4806" y="3265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31"/>
            <p:cNvSpPr>
              <a:spLocks noChangeShapeType="1"/>
            </p:cNvSpPr>
            <p:nvPr/>
          </p:nvSpPr>
          <p:spPr bwMode="auto">
            <a:xfrm flipH="1">
              <a:off x="4220" y="1814"/>
              <a:ext cx="1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6" name="Rectangle 32"/>
            <p:cNvSpPr>
              <a:spLocks noChangeArrowheads="1"/>
            </p:cNvSpPr>
            <p:nvPr/>
          </p:nvSpPr>
          <p:spPr bwMode="auto">
            <a:xfrm>
              <a:off x="4168" y="2046"/>
              <a:ext cx="95" cy="3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33"/>
            <p:cNvSpPr>
              <a:spLocks noChangeShapeType="1"/>
            </p:cNvSpPr>
            <p:nvPr/>
          </p:nvSpPr>
          <p:spPr bwMode="auto">
            <a:xfrm flipH="1">
              <a:off x="4648" y="1814"/>
              <a:ext cx="1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8" name="Rectangle 34"/>
            <p:cNvSpPr>
              <a:spLocks noChangeArrowheads="1"/>
            </p:cNvSpPr>
            <p:nvPr/>
          </p:nvSpPr>
          <p:spPr bwMode="auto">
            <a:xfrm>
              <a:off x="4596" y="2046"/>
              <a:ext cx="95" cy="3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35"/>
            <p:cNvSpPr>
              <a:spLocks noChangeShapeType="1"/>
            </p:cNvSpPr>
            <p:nvPr/>
          </p:nvSpPr>
          <p:spPr bwMode="auto">
            <a:xfrm>
              <a:off x="4367" y="2201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Line 36"/>
            <p:cNvSpPr>
              <a:spLocks noChangeShapeType="1"/>
            </p:cNvSpPr>
            <p:nvPr/>
          </p:nvSpPr>
          <p:spPr bwMode="auto">
            <a:xfrm flipH="1">
              <a:off x="4641" y="2417"/>
              <a:ext cx="1" cy="9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1" name="Oval 37"/>
            <p:cNvSpPr>
              <a:spLocks noChangeArrowheads="1"/>
            </p:cNvSpPr>
            <p:nvPr/>
          </p:nvSpPr>
          <p:spPr bwMode="auto">
            <a:xfrm>
              <a:off x="5305" y="1785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Oval 38"/>
            <p:cNvSpPr>
              <a:spLocks noChangeArrowheads="1"/>
            </p:cNvSpPr>
            <p:nvPr/>
          </p:nvSpPr>
          <p:spPr bwMode="auto">
            <a:xfrm>
              <a:off x="5056" y="3255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Line 39"/>
            <p:cNvSpPr>
              <a:spLocks noChangeShapeType="1"/>
            </p:cNvSpPr>
            <p:nvPr/>
          </p:nvSpPr>
          <p:spPr bwMode="auto">
            <a:xfrm>
              <a:off x="4006" y="3318"/>
              <a:ext cx="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4" name="Line 40"/>
            <p:cNvSpPr>
              <a:spLocks noChangeShapeType="1"/>
            </p:cNvSpPr>
            <p:nvPr/>
          </p:nvSpPr>
          <p:spPr bwMode="auto">
            <a:xfrm flipV="1">
              <a:off x="4840" y="3155"/>
              <a:ext cx="215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5" name="Text Box 41"/>
            <p:cNvSpPr txBox="1">
              <a:spLocks noChangeArrowheads="1"/>
            </p:cNvSpPr>
            <p:nvPr/>
          </p:nvSpPr>
          <p:spPr bwMode="auto">
            <a:xfrm>
              <a:off x="4816" y="2197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186" name="Oval 42"/>
            <p:cNvSpPr>
              <a:spLocks noChangeArrowheads="1"/>
            </p:cNvSpPr>
            <p:nvPr/>
          </p:nvSpPr>
          <p:spPr bwMode="auto">
            <a:xfrm>
              <a:off x="4806" y="2603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43"/>
            <p:cNvSpPr>
              <a:spLocks noChangeShapeType="1"/>
            </p:cNvSpPr>
            <p:nvPr/>
          </p:nvSpPr>
          <p:spPr bwMode="auto">
            <a:xfrm flipH="1">
              <a:off x="4220" y="2425"/>
              <a:ext cx="1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8" name="Oval 44"/>
            <p:cNvSpPr>
              <a:spLocks noChangeArrowheads="1"/>
            </p:cNvSpPr>
            <p:nvPr/>
          </p:nvSpPr>
          <p:spPr bwMode="auto">
            <a:xfrm>
              <a:off x="5038" y="2593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45"/>
            <p:cNvSpPr>
              <a:spLocks noChangeShapeType="1"/>
            </p:cNvSpPr>
            <p:nvPr/>
          </p:nvSpPr>
          <p:spPr bwMode="auto">
            <a:xfrm>
              <a:off x="4006" y="2656"/>
              <a:ext cx="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0" name="Line 46"/>
            <p:cNvSpPr>
              <a:spLocks noChangeShapeType="1"/>
            </p:cNvSpPr>
            <p:nvPr/>
          </p:nvSpPr>
          <p:spPr bwMode="auto">
            <a:xfrm flipV="1">
              <a:off x="4840" y="2493"/>
              <a:ext cx="215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1" name="Oval 47"/>
            <p:cNvSpPr>
              <a:spLocks noChangeArrowheads="1"/>
            </p:cNvSpPr>
            <p:nvPr/>
          </p:nvSpPr>
          <p:spPr bwMode="auto">
            <a:xfrm>
              <a:off x="4203" y="2630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Oval 48"/>
            <p:cNvSpPr>
              <a:spLocks noChangeArrowheads="1"/>
            </p:cNvSpPr>
            <p:nvPr/>
          </p:nvSpPr>
          <p:spPr bwMode="auto">
            <a:xfrm>
              <a:off x="4616" y="3292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Text Box 49"/>
            <p:cNvSpPr txBox="1">
              <a:spLocks noChangeArrowheads="1"/>
            </p:cNvSpPr>
            <p:nvPr/>
          </p:nvSpPr>
          <p:spPr bwMode="auto">
            <a:xfrm>
              <a:off x="4782" y="2841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194" name="Line 50"/>
            <p:cNvSpPr>
              <a:spLocks noChangeShapeType="1"/>
            </p:cNvSpPr>
            <p:nvPr/>
          </p:nvSpPr>
          <p:spPr bwMode="auto">
            <a:xfrm>
              <a:off x="5132" y="2640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5" name="Line 51"/>
            <p:cNvSpPr>
              <a:spLocks noChangeShapeType="1"/>
            </p:cNvSpPr>
            <p:nvPr/>
          </p:nvSpPr>
          <p:spPr bwMode="auto">
            <a:xfrm flipH="1">
              <a:off x="5105" y="2769"/>
              <a:ext cx="2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6" name="Line 52"/>
            <p:cNvSpPr>
              <a:spLocks noChangeShapeType="1"/>
            </p:cNvSpPr>
            <p:nvPr/>
          </p:nvSpPr>
          <p:spPr bwMode="auto">
            <a:xfrm>
              <a:off x="5149" y="3302"/>
              <a:ext cx="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7" name="Line 53"/>
            <p:cNvSpPr>
              <a:spLocks noChangeShapeType="1"/>
            </p:cNvSpPr>
            <p:nvPr/>
          </p:nvSpPr>
          <p:spPr bwMode="auto">
            <a:xfrm>
              <a:off x="5373" y="2631"/>
              <a:ext cx="0" cy="8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8" name="Line 54"/>
            <p:cNvSpPr>
              <a:spLocks noChangeShapeType="1"/>
            </p:cNvSpPr>
            <p:nvPr/>
          </p:nvSpPr>
          <p:spPr bwMode="auto">
            <a:xfrm>
              <a:off x="5295" y="3491"/>
              <a:ext cx="1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9" name="Oval 55"/>
            <p:cNvSpPr>
              <a:spLocks noChangeArrowheads="1"/>
            </p:cNvSpPr>
            <p:nvPr/>
          </p:nvSpPr>
          <p:spPr bwMode="auto">
            <a:xfrm>
              <a:off x="5338" y="3268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56"/>
            <p:cNvSpPr>
              <a:spLocks noChangeShapeType="1"/>
            </p:cNvSpPr>
            <p:nvPr/>
          </p:nvSpPr>
          <p:spPr bwMode="auto">
            <a:xfrm flipH="1">
              <a:off x="4357" y="2829"/>
              <a:ext cx="2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1" name="Text Box 57"/>
            <p:cNvSpPr txBox="1">
              <a:spLocks noChangeArrowheads="1"/>
            </p:cNvSpPr>
            <p:nvPr/>
          </p:nvSpPr>
          <p:spPr bwMode="auto">
            <a:xfrm>
              <a:off x="3527" y="2505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PB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202" name="Text Box 58"/>
            <p:cNvSpPr txBox="1">
              <a:spLocks noChangeArrowheads="1"/>
            </p:cNvSpPr>
            <p:nvPr/>
          </p:nvSpPr>
          <p:spPr bwMode="auto">
            <a:xfrm>
              <a:off x="3536" y="3122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PB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03" name="Text Box 59"/>
            <p:cNvSpPr txBox="1">
              <a:spLocks noChangeArrowheads="1"/>
            </p:cNvSpPr>
            <p:nvPr/>
          </p:nvSpPr>
          <p:spPr bwMode="auto">
            <a:xfrm>
              <a:off x="3536" y="467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PA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204" name="Text Box 60"/>
            <p:cNvSpPr txBox="1">
              <a:spLocks noChangeArrowheads="1"/>
            </p:cNvSpPr>
            <p:nvPr/>
          </p:nvSpPr>
          <p:spPr bwMode="auto">
            <a:xfrm>
              <a:off x="3527" y="1146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PA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05" name="Text Box 61"/>
            <p:cNvSpPr txBox="1">
              <a:spLocks noChangeArrowheads="1"/>
            </p:cNvSpPr>
            <p:nvPr/>
          </p:nvSpPr>
          <p:spPr bwMode="auto">
            <a:xfrm>
              <a:off x="3028" y="1808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8255A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06" name="Text Box 62"/>
            <p:cNvSpPr txBox="1">
              <a:spLocks noChangeArrowheads="1"/>
            </p:cNvSpPr>
            <p:nvPr/>
          </p:nvSpPr>
          <p:spPr bwMode="auto">
            <a:xfrm>
              <a:off x="2615" y="466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  <a:r>
                <a:rPr lang="en-US" altLang="zh-CN" b="1">
                  <a:latin typeface="Times New Roman" pitchFamily="18" charset="0"/>
                </a:rPr>
                <a:t>~D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07" name="AutoShape 63"/>
            <p:cNvSpPr>
              <a:spLocks noChangeArrowheads="1"/>
            </p:cNvSpPr>
            <p:nvPr/>
          </p:nvSpPr>
          <p:spPr bwMode="auto">
            <a:xfrm>
              <a:off x="826" y="533"/>
              <a:ext cx="1796" cy="241"/>
            </a:xfrm>
            <a:prstGeom prst="leftRightArrow">
              <a:avLst>
                <a:gd name="adj1" fmla="val 50000"/>
                <a:gd name="adj2" fmla="val 14904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Text Box 64"/>
            <p:cNvSpPr txBox="1">
              <a:spLocks noChangeArrowheads="1"/>
            </p:cNvSpPr>
            <p:nvPr/>
          </p:nvSpPr>
          <p:spPr bwMode="auto">
            <a:xfrm>
              <a:off x="131" y="449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  <a:r>
                <a:rPr lang="en-US" altLang="zh-CN" b="1">
                  <a:latin typeface="Times New Roman" pitchFamily="18" charset="0"/>
                </a:rPr>
                <a:t>~D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09" name="Text Box 65"/>
            <p:cNvSpPr txBox="1">
              <a:spLocks noChangeArrowheads="1"/>
            </p:cNvSpPr>
            <p:nvPr/>
          </p:nvSpPr>
          <p:spPr bwMode="auto">
            <a:xfrm>
              <a:off x="2632" y="776"/>
              <a:ext cx="5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WR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10" name="Line 66"/>
            <p:cNvSpPr>
              <a:spLocks noChangeShapeType="1"/>
            </p:cNvSpPr>
            <p:nvPr/>
          </p:nvSpPr>
          <p:spPr bwMode="auto">
            <a:xfrm>
              <a:off x="2682" y="843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1" name="Oval 67"/>
            <p:cNvSpPr>
              <a:spLocks noChangeArrowheads="1"/>
            </p:cNvSpPr>
            <p:nvPr/>
          </p:nvSpPr>
          <p:spPr bwMode="auto">
            <a:xfrm>
              <a:off x="2528" y="882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Text Box 68"/>
            <p:cNvSpPr txBox="1">
              <a:spLocks noChangeArrowheads="1"/>
            </p:cNvSpPr>
            <p:nvPr/>
          </p:nvSpPr>
          <p:spPr bwMode="auto">
            <a:xfrm>
              <a:off x="2649" y="1034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RD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13" name="Line 69"/>
            <p:cNvSpPr>
              <a:spLocks noChangeShapeType="1"/>
            </p:cNvSpPr>
            <p:nvPr/>
          </p:nvSpPr>
          <p:spPr bwMode="auto">
            <a:xfrm>
              <a:off x="2699" y="1101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4" name="Oval 70"/>
            <p:cNvSpPr>
              <a:spLocks noChangeArrowheads="1"/>
            </p:cNvSpPr>
            <p:nvPr/>
          </p:nvSpPr>
          <p:spPr bwMode="auto">
            <a:xfrm>
              <a:off x="2519" y="1140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5" name="Line 71"/>
            <p:cNvSpPr>
              <a:spLocks noChangeShapeType="1"/>
            </p:cNvSpPr>
            <p:nvPr/>
          </p:nvSpPr>
          <p:spPr bwMode="auto">
            <a:xfrm flipH="1">
              <a:off x="911" y="928"/>
              <a:ext cx="1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6" name="Line 72"/>
            <p:cNvSpPr>
              <a:spLocks noChangeShapeType="1"/>
            </p:cNvSpPr>
            <p:nvPr/>
          </p:nvSpPr>
          <p:spPr bwMode="auto">
            <a:xfrm flipH="1">
              <a:off x="903" y="1195"/>
              <a:ext cx="1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7" name="Text Box 73"/>
            <p:cNvSpPr txBox="1">
              <a:spLocks noChangeArrowheads="1"/>
            </p:cNvSpPr>
            <p:nvPr/>
          </p:nvSpPr>
          <p:spPr bwMode="auto">
            <a:xfrm>
              <a:off x="242" y="776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IOW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18" name="Text Box 74"/>
            <p:cNvSpPr txBox="1">
              <a:spLocks noChangeArrowheads="1"/>
            </p:cNvSpPr>
            <p:nvPr/>
          </p:nvSpPr>
          <p:spPr bwMode="auto">
            <a:xfrm>
              <a:off x="260" y="1052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IOR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19" name="Line 75"/>
            <p:cNvSpPr>
              <a:spLocks noChangeShapeType="1"/>
            </p:cNvSpPr>
            <p:nvPr/>
          </p:nvSpPr>
          <p:spPr bwMode="auto">
            <a:xfrm>
              <a:off x="309" y="825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20" name="Line 76"/>
            <p:cNvSpPr>
              <a:spLocks noChangeShapeType="1"/>
            </p:cNvSpPr>
            <p:nvPr/>
          </p:nvSpPr>
          <p:spPr bwMode="auto">
            <a:xfrm>
              <a:off x="326" y="1108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21" name="Rectangle 77"/>
            <p:cNvSpPr>
              <a:spLocks noChangeArrowheads="1"/>
            </p:cNvSpPr>
            <p:nvPr/>
          </p:nvSpPr>
          <p:spPr bwMode="auto">
            <a:xfrm>
              <a:off x="1469" y="1375"/>
              <a:ext cx="860" cy="19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2" name="Text Box 78"/>
            <p:cNvSpPr txBox="1">
              <a:spLocks noChangeArrowheads="1"/>
            </p:cNvSpPr>
            <p:nvPr/>
          </p:nvSpPr>
          <p:spPr bwMode="auto">
            <a:xfrm>
              <a:off x="1980" y="1472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Y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23" name="Line 79"/>
            <p:cNvSpPr>
              <a:spLocks noChangeShapeType="1"/>
            </p:cNvSpPr>
            <p:nvPr/>
          </p:nvSpPr>
          <p:spPr bwMode="auto">
            <a:xfrm>
              <a:off x="2020" y="1514"/>
              <a:ext cx="2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24" name="Text Box 80"/>
            <p:cNvSpPr txBox="1">
              <a:spLocks noChangeArrowheads="1"/>
            </p:cNvSpPr>
            <p:nvPr/>
          </p:nvSpPr>
          <p:spPr bwMode="auto">
            <a:xfrm>
              <a:off x="1447" y="1327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G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25" name="Text Box 81"/>
            <p:cNvSpPr txBox="1">
              <a:spLocks noChangeArrowheads="1"/>
            </p:cNvSpPr>
            <p:nvPr/>
          </p:nvSpPr>
          <p:spPr bwMode="auto">
            <a:xfrm>
              <a:off x="1447" y="1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G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A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26" name="Text Box 82"/>
            <p:cNvSpPr txBox="1">
              <a:spLocks noChangeArrowheads="1"/>
            </p:cNvSpPr>
            <p:nvPr/>
          </p:nvSpPr>
          <p:spPr bwMode="auto">
            <a:xfrm>
              <a:off x="1453" y="2153"/>
              <a:ext cx="5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G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r>
                <a:rPr lang="en-US" altLang="zh-CN" b="1">
                  <a:latin typeface="Times New Roman" pitchFamily="18" charset="0"/>
                </a:rPr>
                <a:t>B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27" name="Text Box 83"/>
            <p:cNvSpPr txBox="1">
              <a:spLocks noChangeArrowheads="1"/>
            </p:cNvSpPr>
            <p:nvPr/>
          </p:nvSpPr>
          <p:spPr bwMode="auto">
            <a:xfrm>
              <a:off x="1482" y="267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C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28" name="Text Box 84"/>
            <p:cNvSpPr txBox="1">
              <a:spLocks noChangeArrowheads="1"/>
            </p:cNvSpPr>
            <p:nvPr/>
          </p:nvSpPr>
          <p:spPr bwMode="auto">
            <a:xfrm>
              <a:off x="1482" y="28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B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29" name="Text Box 85"/>
            <p:cNvSpPr txBox="1">
              <a:spLocks noChangeArrowheads="1"/>
            </p:cNvSpPr>
            <p:nvPr/>
          </p:nvSpPr>
          <p:spPr bwMode="auto">
            <a:xfrm>
              <a:off x="1481" y="303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30" name="Text Box 86"/>
            <p:cNvSpPr txBox="1">
              <a:spLocks noChangeArrowheads="1"/>
            </p:cNvSpPr>
            <p:nvPr/>
          </p:nvSpPr>
          <p:spPr bwMode="auto">
            <a:xfrm>
              <a:off x="1420" y="1911"/>
              <a:ext cx="9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74LS138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31" name="Oval 87"/>
            <p:cNvSpPr>
              <a:spLocks noChangeArrowheads="1"/>
            </p:cNvSpPr>
            <p:nvPr/>
          </p:nvSpPr>
          <p:spPr bwMode="auto">
            <a:xfrm>
              <a:off x="2338" y="1587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2" name="Oval 88"/>
            <p:cNvSpPr>
              <a:spLocks noChangeArrowheads="1"/>
            </p:cNvSpPr>
            <p:nvPr/>
          </p:nvSpPr>
          <p:spPr bwMode="auto">
            <a:xfrm>
              <a:off x="2536" y="1587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3" name="Line 89"/>
            <p:cNvSpPr>
              <a:spLocks noChangeShapeType="1"/>
            </p:cNvSpPr>
            <p:nvPr/>
          </p:nvSpPr>
          <p:spPr bwMode="auto">
            <a:xfrm>
              <a:off x="2433" y="1633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4" name="Text Box 90"/>
            <p:cNvSpPr txBox="1">
              <a:spLocks noChangeArrowheads="1"/>
            </p:cNvSpPr>
            <p:nvPr/>
          </p:nvSpPr>
          <p:spPr bwMode="auto">
            <a:xfrm>
              <a:off x="2632" y="1464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CS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35" name="Line 91"/>
            <p:cNvSpPr>
              <a:spLocks noChangeShapeType="1"/>
            </p:cNvSpPr>
            <p:nvPr/>
          </p:nvSpPr>
          <p:spPr bwMode="auto">
            <a:xfrm>
              <a:off x="2665" y="1513"/>
              <a:ext cx="3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6" name="Line 92"/>
            <p:cNvSpPr>
              <a:spLocks noChangeShapeType="1"/>
            </p:cNvSpPr>
            <p:nvPr/>
          </p:nvSpPr>
          <p:spPr bwMode="auto">
            <a:xfrm>
              <a:off x="1520" y="1660"/>
              <a:ext cx="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7" name="Line 93"/>
            <p:cNvSpPr>
              <a:spLocks noChangeShapeType="1"/>
            </p:cNvSpPr>
            <p:nvPr/>
          </p:nvSpPr>
          <p:spPr bwMode="auto">
            <a:xfrm>
              <a:off x="1536" y="2228"/>
              <a:ext cx="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8" name="Oval 94"/>
            <p:cNvSpPr>
              <a:spLocks noChangeArrowheads="1"/>
            </p:cNvSpPr>
            <p:nvPr/>
          </p:nvSpPr>
          <p:spPr bwMode="auto">
            <a:xfrm>
              <a:off x="1367" y="1733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9" name="Oval 95"/>
            <p:cNvSpPr>
              <a:spLocks noChangeArrowheads="1"/>
            </p:cNvSpPr>
            <p:nvPr/>
          </p:nvSpPr>
          <p:spPr bwMode="auto">
            <a:xfrm>
              <a:off x="1365" y="2274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0" name="Text Box 96"/>
            <p:cNvSpPr txBox="1">
              <a:spLocks noChangeArrowheads="1"/>
            </p:cNvSpPr>
            <p:nvPr/>
          </p:nvSpPr>
          <p:spPr bwMode="auto">
            <a:xfrm>
              <a:off x="399" y="1268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9241" name="Line 97"/>
            <p:cNvSpPr>
              <a:spLocks noChangeShapeType="1"/>
            </p:cNvSpPr>
            <p:nvPr/>
          </p:nvSpPr>
          <p:spPr bwMode="auto">
            <a:xfrm>
              <a:off x="739" y="1470"/>
              <a:ext cx="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2" name="Line 98"/>
            <p:cNvSpPr>
              <a:spLocks noChangeShapeType="1"/>
            </p:cNvSpPr>
            <p:nvPr/>
          </p:nvSpPr>
          <p:spPr bwMode="auto">
            <a:xfrm>
              <a:off x="773" y="1779"/>
              <a:ext cx="6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3" name="Text Box 99"/>
            <p:cNvSpPr txBox="1">
              <a:spLocks noChangeArrowheads="1"/>
            </p:cNvSpPr>
            <p:nvPr/>
          </p:nvSpPr>
          <p:spPr bwMode="auto">
            <a:xfrm>
              <a:off x="209" y="1595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AEN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49244" name="Rectangle 100"/>
            <p:cNvSpPr>
              <a:spLocks noChangeArrowheads="1"/>
            </p:cNvSpPr>
            <p:nvPr/>
          </p:nvSpPr>
          <p:spPr bwMode="auto">
            <a:xfrm>
              <a:off x="783" y="1952"/>
              <a:ext cx="344" cy="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5" name="Text Box 101"/>
            <p:cNvSpPr txBox="1">
              <a:spLocks noChangeArrowheads="1"/>
            </p:cNvSpPr>
            <p:nvPr/>
          </p:nvSpPr>
          <p:spPr bwMode="auto">
            <a:xfrm>
              <a:off x="776" y="2106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sz="3600" b="1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9246" name="Oval 102"/>
            <p:cNvSpPr>
              <a:spLocks noChangeArrowheads="1"/>
            </p:cNvSpPr>
            <p:nvPr/>
          </p:nvSpPr>
          <p:spPr bwMode="auto">
            <a:xfrm>
              <a:off x="1126" y="2283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7" name="Line 103"/>
            <p:cNvSpPr>
              <a:spLocks noChangeShapeType="1"/>
            </p:cNvSpPr>
            <p:nvPr/>
          </p:nvSpPr>
          <p:spPr bwMode="auto">
            <a:xfrm>
              <a:off x="1212" y="2321"/>
              <a:ext cx="16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8" name="Oval 104"/>
            <p:cNvSpPr>
              <a:spLocks noChangeArrowheads="1"/>
            </p:cNvSpPr>
            <p:nvPr/>
          </p:nvSpPr>
          <p:spPr bwMode="auto">
            <a:xfrm>
              <a:off x="678" y="2154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9" name="Oval 105"/>
            <p:cNvSpPr>
              <a:spLocks noChangeArrowheads="1"/>
            </p:cNvSpPr>
            <p:nvPr/>
          </p:nvSpPr>
          <p:spPr bwMode="auto">
            <a:xfrm>
              <a:off x="679" y="2352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0" name="Line 106"/>
            <p:cNvSpPr>
              <a:spLocks noChangeShapeType="1"/>
            </p:cNvSpPr>
            <p:nvPr/>
          </p:nvSpPr>
          <p:spPr bwMode="auto">
            <a:xfrm>
              <a:off x="422" y="2036"/>
              <a:ext cx="35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1" name="Text Box 107"/>
            <p:cNvSpPr txBox="1">
              <a:spLocks noChangeArrowheads="1"/>
            </p:cNvSpPr>
            <p:nvPr/>
          </p:nvSpPr>
          <p:spPr bwMode="auto">
            <a:xfrm>
              <a:off x="124" y="1860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252" name="Line 108"/>
            <p:cNvSpPr>
              <a:spLocks noChangeShapeType="1"/>
            </p:cNvSpPr>
            <p:nvPr/>
          </p:nvSpPr>
          <p:spPr bwMode="auto">
            <a:xfrm>
              <a:off x="327" y="2208"/>
              <a:ext cx="35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3" name="Text Box 109"/>
            <p:cNvSpPr txBox="1">
              <a:spLocks noChangeArrowheads="1"/>
            </p:cNvSpPr>
            <p:nvPr/>
          </p:nvSpPr>
          <p:spPr bwMode="auto">
            <a:xfrm>
              <a:off x="0" y="2032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254" name="Line 110"/>
            <p:cNvSpPr>
              <a:spLocks noChangeShapeType="1"/>
            </p:cNvSpPr>
            <p:nvPr/>
          </p:nvSpPr>
          <p:spPr bwMode="auto">
            <a:xfrm>
              <a:off x="327" y="2397"/>
              <a:ext cx="35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5" name="Text Box 111"/>
            <p:cNvSpPr txBox="1">
              <a:spLocks noChangeArrowheads="1"/>
            </p:cNvSpPr>
            <p:nvPr/>
          </p:nvSpPr>
          <p:spPr bwMode="auto">
            <a:xfrm>
              <a:off x="0" y="2213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256" name="Line 112"/>
            <p:cNvSpPr>
              <a:spLocks noChangeShapeType="1"/>
            </p:cNvSpPr>
            <p:nvPr/>
          </p:nvSpPr>
          <p:spPr bwMode="auto">
            <a:xfrm>
              <a:off x="431" y="2586"/>
              <a:ext cx="35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7" name="Text Box 113"/>
            <p:cNvSpPr txBox="1">
              <a:spLocks noChangeArrowheads="1"/>
            </p:cNvSpPr>
            <p:nvPr/>
          </p:nvSpPr>
          <p:spPr bwMode="auto">
            <a:xfrm>
              <a:off x="210" y="2439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258" name="Line 114"/>
            <p:cNvSpPr>
              <a:spLocks noChangeShapeType="1"/>
            </p:cNvSpPr>
            <p:nvPr/>
          </p:nvSpPr>
          <p:spPr bwMode="auto">
            <a:xfrm>
              <a:off x="764" y="2872"/>
              <a:ext cx="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9" name="Line 115"/>
            <p:cNvSpPr>
              <a:spLocks noChangeShapeType="1"/>
            </p:cNvSpPr>
            <p:nvPr/>
          </p:nvSpPr>
          <p:spPr bwMode="auto">
            <a:xfrm>
              <a:off x="764" y="3052"/>
              <a:ext cx="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0" name="Line 116"/>
            <p:cNvSpPr>
              <a:spLocks noChangeShapeType="1"/>
            </p:cNvSpPr>
            <p:nvPr/>
          </p:nvSpPr>
          <p:spPr bwMode="auto">
            <a:xfrm>
              <a:off x="756" y="3215"/>
              <a:ext cx="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1" name="Text Box 117"/>
            <p:cNvSpPr txBox="1">
              <a:spLocks noChangeArrowheads="1"/>
            </p:cNvSpPr>
            <p:nvPr/>
          </p:nvSpPr>
          <p:spPr bwMode="auto">
            <a:xfrm>
              <a:off x="434" y="2653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262" name="Text Box 118"/>
            <p:cNvSpPr txBox="1">
              <a:spLocks noChangeArrowheads="1"/>
            </p:cNvSpPr>
            <p:nvPr/>
          </p:nvSpPr>
          <p:spPr bwMode="auto">
            <a:xfrm>
              <a:off x="443" y="2851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263" name="Text Box 119"/>
            <p:cNvSpPr txBox="1">
              <a:spLocks noChangeArrowheads="1"/>
            </p:cNvSpPr>
            <p:nvPr/>
          </p:nvSpPr>
          <p:spPr bwMode="auto">
            <a:xfrm>
              <a:off x="443" y="3040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264" name="Text Box 120"/>
            <p:cNvSpPr txBox="1">
              <a:spLocks noChangeArrowheads="1"/>
            </p:cNvSpPr>
            <p:nvPr/>
          </p:nvSpPr>
          <p:spPr bwMode="auto">
            <a:xfrm>
              <a:off x="2636" y="325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65" name="Text Box 121"/>
            <p:cNvSpPr txBox="1">
              <a:spLocks noChangeArrowheads="1"/>
            </p:cNvSpPr>
            <p:nvPr/>
          </p:nvSpPr>
          <p:spPr bwMode="auto">
            <a:xfrm>
              <a:off x="2661" y="349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66" name="Line 122"/>
            <p:cNvSpPr>
              <a:spLocks noChangeShapeType="1"/>
            </p:cNvSpPr>
            <p:nvPr/>
          </p:nvSpPr>
          <p:spPr bwMode="auto">
            <a:xfrm flipH="1">
              <a:off x="997" y="3456"/>
              <a:ext cx="1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7" name="Line 123"/>
            <p:cNvSpPr>
              <a:spLocks noChangeShapeType="1"/>
            </p:cNvSpPr>
            <p:nvPr/>
          </p:nvSpPr>
          <p:spPr bwMode="auto">
            <a:xfrm flipH="1">
              <a:off x="1014" y="3689"/>
              <a:ext cx="1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8" name="Text Box 124"/>
            <p:cNvSpPr txBox="1">
              <a:spLocks noChangeArrowheads="1"/>
            </p:cNvSpPr>
            <p:nvPr/>
          </p:nvSpPr>
          <p:spPr bwMode="auto">
            <a:xfrm>
              <a:off x="693" y="3264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69" name="Text Box 125"/>
            <p:cNvSpPr txBox="1">
              <a:spLocks noChangeArrowheads="1"/>
            </p:cNvSpPr>
            <p:nvPr/>
          </p:nvSpPr>
          <p:spPr bwMode="auto">
            <a:xfrm>
              <a:off x="709" y="3494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  <a:buSzTx/>
              </a:pPr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23" name="Rectangle 9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7962900" cy="6429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六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 8255A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其它应用举例</a:t>
            </a:r>
            <a:r>
              <a:rPr lang="zh-CN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448734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-33858" y="836712"/>
            <a:ext cx="803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 kumimoji="1" b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marL="742950" indent="-28575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Wingdings" pitchFamily="2" charset="2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2pPr>
            <a:lvl3pPr marL="1143000" indent="-228600" algn="l">
              <a:spcBef>
                <a:spcPct val="50000"/>
              </a:spcBef>
              <a:buClr>
                <a:srgbClr val="003366"/>
              </a:buClr>
              <a:buSzPct val="75000"/>
              <a:buChar char="—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dirty="0"/>
              <a:t>答：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467544" y="904071"/>
            <a:ext cx="867251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 kumimoji="1" b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marL="742950" indent="-28575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Wingdings" pitchFamily="2" charset="2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2pPr>
            <a:lvl3pPr marL="1143000" indent="-228600" algn="l">
              <a:spcBef>
                <a:spcPct val="50000"/>
              </a:spcBef>
              <a:buClr>
                <a:srgbClr val="003366"/>
              </a:buClr>
              <a:buSzPct val="75000"/>
              <a:buChar char="—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口、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口、</a:t>
            </a:r>
            <a:r>
              <a:rPr lang="en-US" altLang="zh-CN" dirty="0">
                <a:solidFill>
                  <a:srgbClr val="0000CC"/>
                </a:solidFill>
              </a:rPr>
              <a:t>C</a:t>
            </a:r>
            <a:r>
              <a:rPr lang="zh-CN" altLang="en-US" dirty="0">
                <a:solidFill>
                  <a:srgbClr val="0000CC"/>
                </a:solidFill>
              </a:rPr>
              <a:t>口和控制口的地址分别是</a:t>
            </a:r>
            <a:br>
              <a:rPr lang="zh-CN" altLang="en-US" dirty="0">
                <a:solidFill>
                  <a:srgbClr val="0000CC"/>
                </a:solidFill>
              </a:rPr>
            </a:br>
            <a:r>
              <a:rPr lang="en-US" altLang="zh-CN" dirty="0">
                <a:solidFill>
                  <a:srgbClr val="0000CC"/>
                </a:solidFill>
              </a:rPr>
              <a:t>320H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321H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322H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0000CC"/>
                </a:solidFill>
              </a:rPr>
              <a:t>323H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口工作在方式</a:t>
            </a:r>
            <a:r>
              <a:rPr lang="en-US" altLang="zh-CN" dirty="0">
                <a:solidFill>
                  <a:srgbClr val="0000CC"/>
                </a:solidFill>
              </a:rPr>
              <a:t>0</a:t>
            </a:r>
            <a:r>
              <a:rPr lang="zh-CN" altLang="en-US" dirty="0">
                <a:solidFill>
                  <a:srgbClr val="0000CC"/>
                </a:solidFill>
              </a:rPr>
              <a:t>输出，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口工作在方式</a:t>
            </a:r>
            <a:r>
              <a:rPr lang="en-US" altLang="zh-CN" dirty="0">
                <a:solidFill>
                  <a:srgbClr val="0000CC"/>
                </a:solidFill>
              </a:rPr>
              <a:t>0</a:t>
            </a:r>
            <a:r>
              <a:rPr lang="zh-CN" altLang="en-US" dirty="0">
                <a:solidFill>
                  <a:srgbClr val="0000CC"/>
                </a:solidFill>
              </a:rPr>
              <a:t>输入，</a:t>
            </a:r>
            <a:r>
              <a:rPr lang="en-US" altLang="zh-CN" dirty="0">
                <a:solidFill>
                  <a:srgbClr val="0000CC"/>
                </a:solidFill>
              </a:rPr>
              <a:t>C</a:t>
            </a:r>
            <a:r>
              <a:rPr lang="zh-CN" altLang="en-US" dirty="0">
                <a:solidFill>
                  <a:srgbClr val="0000CC"/>
                </a:solidFill>
              </a:rPr>
              <a:t>口</a:t>
            </a:r>
            <a:r>
              <a:rPr lang="zh-CN" altLang="en-US" dirty="0" smtClean="0">
                <a:solidFill>
                  <a:srgbClr val="0000CC"/>
                </a:solidFill>
              </a:rPr>
              <a:t>空闲（设置为输入），</a:t>
            </a:r>
            <a:r>
              <a:rPr lang="zh-CN" altLang="en-US" dirty="0">
                <a:solidFill>
                  <a:srgbClr val="0000CC"/>
                </a:solidFill>
              </a:rPr>
              <a:t>所以其控制字是</a:t>
            </a:r>
            <a:r>
              <a:rPr lang="en-US" altLang="zh-CN" dirty="0" smtClean="0">
                <a:solidFill>
                  <a:srgbClr val="0000CC"/>
                </a:solidFill>
              </a:rPr>
              <a:t>10001011b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r>
              <a:rPr lang="en-US" altLang="zh-CN" dirty="0" smtClean="0">
                <a:solidFill>
                  <a:srgbClr val="0000CC"/>
                </a:solidFill>
              </a:rPr>
              <a:t>8BH</a:t>
            </a:r>
            <a:endParaRPr lang="en-US" altLang="zh-CN" dirty="0">
              <a:solidFill>
                <a:srgbClr val="0000CC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程序如下：</a:t>
            </a:r>
          </a:p>
        </p:txBody>
      </p: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323528" y="2893000"/>
            <a:ext cx="89376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 kumimoji="1" b="0">
                <a:solidFill>
                  <a:srgbClr val="FF0000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marL="742950" indent="-28575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Wingdings" pitchFamily="2" charset="2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2pPr>
            <a:lvl3pPr marL="1143000" indent="-228600" algn="l">
              <a:spcBef>
                <a:spcPct val="50000"/>
              </a:spcBef>
              <a:buClr>
                <a:srgbClr val="003366"/>
              </a:buClr>
              <a:buSzPct val="75000"/>
              <a:buChar char="—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2876E8"/>
                </a:solidFill>
              </a:rPr>
              <a:t>MOV		AL, </a:t>
            </a:r>
            <a:r>
              <a:rPr lang="en-US" altLang="zh-CN" dirty="0" smtClean="0">
                <a:solidFill>
                  <a:srgbClr val="2876E8"/>
                </a:solidFill>
              </a:rPr>
              <a:t>8BH</a:t>
            </a:r>
            <a:r>
              <a:rPr lang="en-US" altLang="zh-CN" dirty="0">
                <a:solidFill>
                  <a:srgbClr val="2876E8"/>
                </a:solidFill>
              </a:rPr>
              <a:t>	;</a:t>
            </a:r>
            <a:r>
              <a:rPr lang="zh-CN" altLang="en-US" dirty="0">
                <a:solidFill>
                  <a:srgbClr val="2876E8"/>
                </a:solidFill>
              </a:rPr>
              <a:t>置方式字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MOV		DX, 323H	;</a:t>
            </a:r>
            <a:r>
              <a:rPr lang="zh-CN" altLang="en-US" dirty="0">
                <a:solidFill>
                  <a:srgbClr val="2876E8"/>
                </a:solidFill>
              </a:rPr>
              <a:t>置控制端口地址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OUT		DX, 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2876E8"/>
                </a:solidFill>
              </a:rPr>
              <a:t>L1:	MOV		DX, 321H	;</a:t>
            </a:r>
            <a:r>
              <a:rPr lang="zh-CN" altLang="en-US" dirty="0">
                <a:solidFill>
                  <a:srgbClr val="2876E8"/>
                </a:solidFill>
              </a:rPr>
              <a:t>置</a:t>
            </a:r>
            <a:r>
              <a:rPr lang="en-US" altLang="zh-CN" dirty="0">
                <a:solidFill>
                  <a:srgbClr val="2876E8"/>
                </a:solidFill>
              </a:rPr>
              <a:t>B</a:t>
            </a:r>
            <a:r>
              <a:rPr lang="zh-CN" altLang="en-US" dirty="0">
                <a:solidFill>
                  <a:srgbClr val="2876E8"/>
                </a:solidFill>
              </a:rPr>
              <a:t>口地址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IN		AL, DX	;</a:t>
            </a:r>
            <a:r>
              <a:rPr lang="zh-CN" altLang="en-US" dirty="0">
                <a:solidFill>
                  <a:srgbClr val="2876E8"/>
                </a:solidFill>
              </a:rPr>
              <a:t>读开关状态（</a:t>
            </a:r>
            <a:r>
              <a:rPr lang="en-US" altLang="zh-CN" dirty="0">
                <a:solidFill>
                  <a:srgbClr val="2876E8"/>
                </a:solidFill>
              </a:rPr>
              <a:t>1</a:t>
            </a:r>
            <a:r>
              <a:rPr lang="zh-CN" altLang="en-US" dirty="0">
                <a:solidFill>
                  <a:srgbClr val="2876E8"/>
                </a:solidFill>
              </a:rPr>
              <a:t>断，</a:t>
            </a:r>
            <a:r>
              <a:rPr lang="en-US" altLang="zh-CN" dirty="0">
                <a:solidFill>
                  <a:srgbClr val="2876E8"/>
                </a:solidFill>
              </a:rPr>
              <a:t>0</a:t>
            </a:r>
            <a:r>
              <a:rPr lang="zh-CN" altLang="en-US" dirty="0">
                <a:solidFill>
                  <a:srgbClr val="2876E8"/>
                </a:solidFill>
              </a:rPr>
              <a:t>通）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NOT		AL		;</a:t>
            </a:r>
            <a:r>
              <a:rPr lang="zh-CN" altLang="en-US" dirty="0">
                <a:solidFill>
                  <a:srgbClr val="2876E8"/>
                </a:solidFill>
              </a:rPr>
              <a:t>状态取反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MOV		DX, 320H	;</a:t>
            </a:r>
            <a:r>
              <a:rPr lang="zh-CN" altLang="en-US" dirty="0">
                <a:solidFill>
                  <a:srgbClr val="2876E8"/>
                </a:solidFill>
              </a:rPr>
              <a:t>置</a:t>
            </a:r>
            <a:r>
              <a:rPr lang="en-US" altLang="zh-CN" dirty="0">
                <a:solidFill>
                  <a:srgbClr val="2876E8"/>
                </a:solidFill>
              </a:rPr>
              <a:t>A</a:t>
            </a:r>
            <a:r>
              <a:rPr lang="zh-CN" altLang="en-US" dirty="0">
                <a:solidFill>
                  <a:srgbClr val="2876E8"/>
                </a:solidFill>
              </a:rPr>
              <a:t>口地址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OUT		DX, AL	;</a:t>
            </a:r>
            <a:r>
              <a:rPr lang="zh-CN" altLang="en-US" dirty="0">
                <a:solidFill>
                  <a:srgbClr val="2876E8"/>
                </a:solidFill>
              </a:rPr>
              <a:t>输出（</a:t>
            </a:r>
            <a:r>
              <a:rPr lang="en-US" altLang="zh-CN" dirty="0">
                <a:solidFill>
                  <a:srgbClr val="2876E8"/>
                </a:solidFill>
              </a:rPr>
              <a:t>1</a:t>
            </a:r>
            <a:r>
              <a:rPr lang="zh-CN" altLang="en-US" dirty="0">
                <a:solidFill>
                  <a:srgbClr val="2876E8"/>
                </a:solidFill>
              </a:rPr>
              <a:t>亮，</a:t>
            </a:r>
            <a:r>
              <a:rPr lang="en-US" altLang="zh-CN" dirty="0">
                <a:solidFill>
                  <a:srgbClr val="2876E8"/>
                </a:solidFill>
              </a:rPr>
              <a:t>0</a:t>
            </a:r>
            <a:r>
              <a:rPr lang="zh-CN" altLang="en-US" dirty="0">
                <a:solidFill>
                  <a:srgbClr val="2876E8"/>
                </a:solidFill>
              </a:rPr>
              <a:t>灭）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876E8"/>
                </a:solidFill>
              </a:rPr>
              <a:t>	</a:t>
            </a:r>
            <a:r>
              <a:rPr lang="en-US" altLang="zh-CN" dirty="0">
                <a:solidFill>
                  <a:srgbClr val="2876E8"/>
                </a:solidFill>
              </a:rPr>
              <a:t>JMP		L1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7962900" cy="6429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六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 8255A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其它应用举例</a:t>
            </a:r>
            <a:r>
              <a:rPr lang="zh-CN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315051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4837" cy="3340100"/>
          </a:xfrm>
          <a:noFill/>
        </p:spPr>
        <p:txBody>
          <a:bodyPr lIns="92075" tIns="46038" rIns="92075" bIns="46038"/>
          <a:lstStyle/>
          <a:p>
            <a:pPr marL="0" indent="0" algn="just" eaLnBrk="1" hangingPunct="1">
              <a:buFontTx/>
              <a:buNone/>
            </a:pPr>
            <a:r>
              <a:rPr kumimoji="1" lang="zh-CN" altLang="en-US" kern="1200" dirty="0"/>
              <a:t>例</a:t>
            </a:r>
            <a:r>
              <a:rPr kumimoji="1" lang="en-US" altLang="zh-CN" kern="1200" dirty="0"/>
              <a:t>2. </a:t>
            </a:r>
            <a:r>
              <a:rPr kumimoji="1" lang="zh-CN" altLang="en-US" kern="1200" dirty="0"/>
              <a:t>将</a:t>
            </a:r>
            <a:r>
              <a:rPr kumimoji="1" lang="en-US" altLang="zh-CN" kern="1200" dirty="0"/>
              <a:t>8255A</a:t>
            </a:r>
            <a:r>
              <a:rPr kumimoji="1" lang="zh-CN" altLang="en-US" kern="1200" dirty="0"/>
              <a:t>作为连接打印机的接口，工作在方式</a:t>
            </a:r>
            <a:r>
              <a:rPr kumimoji="1" lang="en-US" altLang="zh-CN" kern="1200" dirty="0"/>
              <a:t>0</a:t>
            </a:r>
            <a:r>
              <a:rPr kumimoji="1" lang="zh-CN" altLang="en-US" kern="1200" dirty="0"/>
              <a:t>，输出。画出系统逻辑框图并编写程序，实现如下的打印过程。</a:t>
            </a:r>
          </a:p>
          <a:p>
            <a:pPr marL="0" indent="0" algn="just" eaLnBrk="1" hangingPunct="1">
              <a:buNone/>
            </a:pPr>
            <a:r>
              <a:rPr kumimoji="1" lang="zh-CN" altLang="en-US" kern="1200" dirty="0" smtClean="0"/>
              <a:t>工作过程</a:t>
            </a:r>
            <a:r>
              <a:rPr kumimoji="1" lang="zh-CN" altLang="en-US" kern="1200" dirty="0"/>
              <a:t>：需要打印时，查询打印机是否忙？不忙时通过</a:t>
            </a:r>
            <a:r>
              <a:rPr kumimoji="1" lang="en-US" altLang="zh-CN" kern="1200" dirty="0"/>
              <a:t>8255A</a:t>
            </a:r>
            <a:r>
              <a:rPr kumimoji="1" lang="zh-CN" altLang="en-US" kern="1200" dirty="0"/>
              <a:t>发送一个字符给打印机。为使打印机接收数据，要生成一个选通脉冲（初始值是</a:t>
            </a:r>
            <a:r>
              <a:rPr kumimoji="1" lang="en-US" altLang="zh-CN" kern="1200" dirty="0"/>
              <a:t>1</a:t>
            </a:r>
            <a:r>
              <a:rPr kumimoji="1" lang="zh-CN" altLang="en-US" kern="1200" dirty="0"/>
              <a:t>，置</a:t>
            </a:r>
            <a:r>
              <a:rPr kumimoji="1" lang="en-US" altLang="zh-CN" kern="1200" dirty="0"/>
              <a:t>0</a:t>
            </a:r>
            <a:r>
              <a:rPr kumimoji="1" lang="zh-CN" altLang="en-US" kern="1200" dirty="0"/>
              <a:t>，再置</a:t>
            </a:r>
            <a:r>
              <a:rPr kumimoji="1" lang="en-US" altLang="zh-CN" kern="1200" dirty="0" smtClean="0"/>
              <a:t>1</a:t>
            </a:r>
            <a:r>
              <a:rPr kumimoji="1" lang="zh-CN" altLang="en-US" kern="1200" dirty="0" smtClean="0"/>
              <a:t>）</a:t>
            </a:r>
            <a:r>
              <a:rPr kumimoji="1" lang="zh-CN" altLang="en-US" kern="1200" dirty="0"/>
              <a:t>。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7631906" y="3284984"/>
            <a:ext cx="838200" cy="304800"/>
            <a:chOff x="1296" y="2736"/>
            <a:chExt cx="1296" cy="384"/>
          </a:xfrm>
        </p:grpSpPr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2160" y="273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>
              <a:off x="1728" y="3120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1728" y="273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2160" y="273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51205" name="Picture 16" descr="2_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4767263"/>
            <a:ext cx="11414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7" descr="LPT并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5046663"/>
            <a:ext cx="1905000" cy="762000"/>
          </a:xfrm>
          <a:prstGeom prst="rect">
            <a:avLst/>
          </a:prstGeom>
          <a:noFill/>
          <a:ln w="57150" cmpd="thinThick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7962900" cy="6429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六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 8255A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其它应用举例</a:t>
            </a:r>
            <a:r>
              <a:rPr lang="zh-CN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090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371600" y="1295400"/>
            <a:ext cx="1219200" cy="2743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2613025" y="1811338"/>
            <a:ext cx="1389063" cy="474662"/>
          </a:xfrm>
          <a:prstGeom prst="leftRightArrow">
            <a:avLst>
              <a:gd name="adj1" fmla="val 50000"/>
              <a:gd name="adj2" fmla="val 58529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038600" y="1295400"/>
            <a:ext cx="1219200" cy="2743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6705600" y="1295400"/>
            <a:ext cx="1219200" cy="2743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>
            <a:off x="5257800" y="17526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H="1">
            <a:off x="5257800" y="3429000"/>
            <a:ext cx="1447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1574800" y="1981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8088</a:t>
            </a:r>
            <a:endParaRPr lang="en-US" altLang="zh-CN" sz="2000"/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4114800" y="1295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8255</a:t>
            </a:r>
            <a:r>
              <a:rPr lang="en-US" altLang="en-US" sz="2400"/>
              <a:t>A</a:t>
            </a:r>
            <a:endParaRPr lang="en-US" altLang="zh-CN" sz="2000"/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6842125" y="12954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zh-CN" altLang="en-US" sz="2400"/>
              <a:t>打印机</a:t>
            </a:r>
            <a:endParaRPr lang="zh-CN" altLang="zh-CN" sz="2000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2857500" y="106680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D</a:t>
            </a:r>
            <a:r>
              <a:rPr lang="en-US" altLang="zh-CN" sz="2400" baseline="-25000"/>
              <a:t>7</a:t>
            </a:r>
            <a:r>
              <a:rPr lang="en-US" altLang="zh-CN" sz="2400"/>
              <a:t>~D</a:t>
            </a:r>
            <a:r>
              <a:rPr lang="en-US" altLang="zh-CN" sz="2400" baseline="-25000"/>
              <a:t>0</a:t>
            </a:r>
            <a:endParaRPr lang="en-US" altLang="zh-CN" sz="2400"/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4724400" y="1752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PA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4613275" y="25908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PC</a:t>
            </a:r>
            <a:r>
              <a:rPr lang="en-US" altLang="zh-CN" sz="2400" baseline="-25000"/>
              <a:t>6</a:t>
            </a:r>
            <a:endParaRPr lang="en-US" altLang="zh-CN" sz="2400"/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4613275" y="32004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PC</a:t>
            </a:r>
            <a:r>
              <a:rPr lang="en-US" altLang="zh-CN" sz="2400" baseline="-25000"/>
              <a:t>2</a:t>
            </a:r>
            <a:endParaRPr lang="en-US" altLang="zh-CN" sz="2400"/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705600" y="2667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STB</a:t>
            </a: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6781800" y="2667000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6705600" y="3200400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/>
              <a:t>BUSY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2610598" y="4435834"/>
            <a:ext cx="358784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zh-CN" altLang="en-US" sz="2400" b="1" dirty="0">
                <a:solidFill>
                  <a:srgbClr val="2876E8"/>
                </a:solidFill>
              </a:rPr>
              <a:t>查询式打印机接口示意图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68313" y="141728"/>
            <a:ext cx="22878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 smtClean="0"/>
              <a:t>例题</a:t>
            </a:r>
            <a:r>
              <a:rPr lang="en-US" altLang="zh-CN" dirty="0" smtClean="0"/>
              <a:t>2 </a:t>
            </a:r>
            <a:r>
              <a:rPr lang="zh-CN" altLang="en-US" dirty="0"/>
              <a:t>题解：</a:t>
            </a:r>
          </a:p>
        </p:txBody>
      </p:sp>
      <p:sp>
        <p:nvSpPr>
          <p:cNvPr id="52245" name="Text Box 20"/>
          <p:cNvSpPr txBox="1">
            <a:spLocks noChangeArrowheads="1"/>
          </p:cNvSpPr>
          <p:nvPr/>
        </p:nvSpPr>
        <p:spPr bwMode="auto">
          <a:xfrm>
            <a:off x="481013" y="4977854"/>
            <a:ext cx="51181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zh-CN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 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口：方式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、输出数据</a:t>
            </a:r>
          </a:p>
          <a:p>
            <a:pPr algn="l"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下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口：方式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输入状态信号</a:t>
            </a:r>
          </a:p>
          <a:p>
            <a:pPr algn="l"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上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口：方式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输出选通信号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6121330" y="4977854"/>
            <a:ext cx="2339102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eaLnBrk="1" hangingPunct="1">
              <a:spcBef>
                <a:spcPct val="0"/>
              </a:spcBef>
              <a:buSzTx/>
              <a:defRPr kumimoji="1"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方式控制字为：</a:t>
            </a:r>
          </a:p>
          <a:p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000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990033"/>
                </a:solidFill>
              </a:rPr>
              <a:t>00</a:t>
            </a:r>
            <a:r>
              <a:rPr lang="en-US" altLang="zh-CN" dirty="0" smtClean="0"/>
              <a:t>1</a:t>
            </a:r>
            <a:r>
              <a:rPr lang="en-US" altLang="en-US" dirty="0" smtClean="0"/>
              <a:t>B</a:t>
            </a:r>
            <a:endParaRPr lang="zh-CN" altLang="en-US" dirty="0"/>
          </a:p>
        </p:txBody>
      </p:sp>
      <p:sp>
        <p:nvSpPr>
          <p:cNvPr id="391191" name="Text Box 23"/>
          <p:cNvSpPr txBox="1">
            <a:spLocks noChangeArrowheads="1"/>
          </p:cNvSpPr>
          <p:nvPr/>
        </p:nvSpPr>
        <p:spPr bwMode="auto">
          <a:xfrm>
            <a:off x="5333999" y="244318"/>
            <a:ext cx="2606675" cy="794064"/>
          </a:xfrm>
          <a:prstGeom prst="rect">
            <a:avLst/>
          </a:prstGeom>
          <a:solidFill>
            <a:schemeClr val="bg1"/>
          </a:solidFill>
          <a:ln w="28575">
            <a:solidFill>
              <a:srgbClr val="99CC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为增强驱动能力，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可加门电路驱动</a:t>
            </a:r>
          </a:p>
        </p:txBody>
      </p:sp>
      <p:sp>
        <p:nvSpPr>
          <p:cNvPr id="391192" name="Line 24"/>
          <p:cNvSpPr>
            <a:spLocks noChangeShapeType="1"/>
          </p:cNvSpPr>
          <p:nvPr/>
        </p:nvSpPr>
        <p:spPr bwMode="auto">
          <a:xfrm flipH="1">
            <a:off x="5818188" y="1066800"/>
            <a:ext cx="354012" cy="15240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Line 30"/>
          <p:cNvSpPr>
            <a:spLocks noChangeShapeType="1"/>
          </p:cNvSpPr>
          <p:nvPr/>
        </p:nvSpPr>
        <p:spPr bwMode="auto">
          <a:xfrm>
            <a:off x="5240338" y="2873375"/>
            <a:ext cx="1450975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45100" y="2703513"/>
            <a:ext cx="1447800" cy="381000"/>
            <a:chOff x="3312" y="1713"/>
            <a:chExt cx="912" cy="240"/>
          </a:xfrm>
        </p:grpSpPr>
        <p:sp>
          <p:nvSpPr>
            <p:cNvPr id="52251" name="Line 21"/>
            <p:cNvSpPr>
              <a:spLocks noChangeShapeType="1"/>
            </p:cNvSpPr>
            <p:nvPr/>
          </p:nvSpPr>
          <p:spPr bwMode="auto">
            <a:xfrm>
              <a:off x="3312" y="1824"/>
              <a:ext cx="91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>
              <a:off x="3888" y="1824"/>
              <a:ext cx="33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AutoShape 27"/>
            <p:cNvSpPr>
              <a:spLocks noChangeArrowheads="1"/>
            </p:cNvSpPr>
            <p:nvPr/>
          </p:nvSpPr>
          <p:spPr bwMode="auto">
            <a:xfrm rot="5400000">
              <a:off x="3648" y="1713"/>
              <a:ext cx="240" cy="240"/>
            </a:xfrm>
            <a:prstGeom prst="triangle">
              <a:avLst>
                <a:gd name="adj" fmla="val 47495"/>
              </a:avLst>
            </a:prstGeom>
            <a:noFill/>
            <a:ln w="28575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4" name="Line 28"/>
            <p:cNvSpPr>
              <a:spLocks noChangeShapeType="1"/>
            </p:cNvSpPr>
            <p:nvPr/>
          </p:nvSpPr>
          <p:spPr bwMode="auto">
            <a:xfrm>
              <a:off x="3312" y="1824"/>
              <a:ext cx="33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7997825" y="2724150"/>
            <a:ext cx="838200" cy="304800"/>
            <a:chOff x="1296" y="2736"/>
            <a:chExt cx="1296" cy="384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160" y="273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728" y="3120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728" y="273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2160" y="273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069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91" grpId="0" animBg="1" autoUpdateAnimBg="0"/>
      <p:bldP spid="3911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9144000" cy="5373216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设端口地址是：</a:t>
            </a:r>
            <a:r>
              <a:rPr lang="en-US" altLang="zh-CN" dirty="0" smtClean="0"/>
              <a:t>0D</a:t>
            </a:r>
            <a:r>
              <a:rPr lang="en-US" altLang="en-US" dirty="0" smtClean="0"/>
              <a:t>0H~0D3H</a:t>
            </a:r>
            <a:r>
              <a:rPr lang="zh-CN" altLang="en-US" dirty="0" smtClean="0"/>
              <a:t>，要打印的字符放在</a:t>
            </a:r>
            <a:r>
              <a:rPr lang="en-US" altLang="en-US" dirty="0" smtClean="0"/>
              <a:t>BL</a:t>
            </a:r>
            <a:r>
              <a:rPr lang="zh-CN" altLang="en-US" dirty="0" smtClean="0"/>
              <a:t>中。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程序如下：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 smtClean="0"/>
              <a:t>	</a:t>
            </a:r>
            <a:r>
              <a:rPr lang="en-US" altLang="zh-CN" sz="2000" dirty="0" smtClean="0"/>
              <a:t>Setup</a:t>
            </a:r>
            <a:r>
              <a:rPr lang="zh-CN" altLang="en-US" sz="2000" dirty="0" smtClean="0"/>
              <a:t>：	</a:t>
            </a:r>
            <a:r>
              <a:rPr lang="en-US" altLang="zh-CN" sz="2000" dirty="0" smtClean="0"/>
              <a:t>MOV	AL,81H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设置</a:t>
            </a:r>
            <a:r>
              <a:rPr lang="zh-CN" altLang="en-US" sz="2000" dirty="0">
                <a:solidFill>
                  <a:srgbClr val="336600"/>
                </a:solidFill>
              </a:rPr>
              <a:t>工作方式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 smtClean="0"/>
              <a:t>			</a:t>
            </a:r>
            <a:r>
              <a:rPr lang="en-US" altLang="zh-CN" sz="2000" dirty="0" smtClean="0"/>
              <a:t>OUT	0D3H,AL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/>
              <a:t>			</a:t>
            </a:r>
            <a:r>
              <a:rPr lang="en-US" altLang="zh-CN" sz="2000" dirty="0" smtClean="0">
                <a:solidFill>
                  <a:srgbClr val="FF0000"/>
                </a:solidFill>
              </a:rPr>
              <a:t>MOV 	AL,0DH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① </a:t>
            </a:r>
            <a:r>
              <a:rPr lang="en-US" altLang="zh-CN" sz="2000" dirty="0">
                <a:solidFill>
                  <a:srgbClr val="336600"/>
                </a:solidFill>
              </a:rPr>
              <a:t>PC6</a:t>
            </a:r>
            <a:r>
              <a:rPr lang="zh-CN" altLang="en-US" sz="2000" dirty="0">
                <a:solidFill>
                  <a:srgbClr val="336600"/>
                </a:solidFill>
              </a:rPr>
              <a:t>置</a:t>
            </a:r>
            <a:r>
              <a:rPr lang="en-US" altLang="zh-CN" sz="2000" dirty="0">
                <a:solidFill>
                  <a:srgbClr val="336600"/>
                </a:solidFill>
              </a:rPr>
              <a:t>1</a:t>
            </a:r>
            <a:r>
              <a:rPr lang="zh-CN" altLang="en-US" sz="2000" dirty="0">
                <a:solidFill>
                  <a:srgbClr val="336600"/>
                </a:solidFill>
              </a:rPr>
              <a:t>，</a:t>
            </a:r>
            <a:r>
              <a:rPr lang="en-US" altLang="zh-CN" sz="2000" dirty="0">
                <a:solidFill>
                  <a:srgbClr val="336600"/>
                </a:solidFill>
              </a:rPr>
              <a:t>0DH=0000,1101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smtClean="0">
                <a:solidFill>
                  <a:srgbClr val="FF0000"/>
                </a:solidFill>
              </a:rPr>
              <a:t>OUT	0D3H,AL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Ready</a:t>
            </a:r>
            <a:r>
              <a:rPr lang="zh-CN" altLang="en-US" sz="2000" dirty="0" smtClean="0"/>
              <a:t>：	</a:t>
            </a:r>
            <a:r>
              <a:rPr lang="en-US" altLang="zh-CN" sz="2000" dirty="0" smtClean="0"/>
              <a:t>IN         AL,0D2H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读</a:t>
            </a:r>
            <a:r>
              <a:rPr lang="en-US" altLang="zh-CN" sz="2000" dirty="0">
                <a:solidFill>
                  <a:srgbClr val="336600"/>
                </a:solidFill>
              </a:rPr>
              <a:t>PC</a:t>
            </a:r>
            <a:r>
              <a:rPr lang="zh-CN" altLang="en-US" sz="2000" dirty="0">
                <a:solidFill>
                  <a:srgbClr val="336600"/>
                </a:solidFill>
              </a:rPr>
              <a:t>口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			</a:t>
            </a:r>
            <a:r>
              <a:rPr lang="en-US" altLang="zh-CN" sz="2000" dirty="0" smtClean="0"/>
              <a:t>TEST	AL,04H	        ;</a:t>
            </a:r>
            <a:r>
              <a:rPr lang="zh-CN" altLang="en-US" sz="2000" dirty="0" smtClean="0">
                <a:solidFill>
                  <a:srgbClr val="336600"/>
                </a:solidFill>
              </a:rPr>
              <a:t>② </a:t>
            </a:r>
            <a:r>
              <a:rPr lang="zh-CN" altLang="en-US" sz="2000" dirty="0">
                <a:solidFill>
                  <a:srgbClr val="336600"/>
                </a:solidFill>
              </a:rPr>
              <a:t>打印机忙否（</a:t>
            </a:r>
            <a:r>
              <a:rPr lang="en-US" altLang="zh-CN" sz="2000" dirty="0">
                <a:solidFill>
                  <a:srgbClr val="336600"/>
                </a:solidFill>
              </a:rPr>
              <a:t>PC2 =BUSY</a:t>
            </a:r>
            <a:r>
              <a:rPr lang="zh-CN" altLang="en-US" sz="2000" dirty="0">
                <a:solidFill>
                  <a:srgbClr val="336600"/>
                </a:solidFill>
              </a:rPr>
              <a:t>？）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			</a:t>
            </a:r>
            <a:r>
              <a:rPr lang="en-US" altLang="en-US" sz="2000" dirty="0" smtClean="0"/>
              <a:t>JNZ	Ready    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;PC2=1</a:t>
            </a:r>
            <a:r>
              <a:rPr lang="zh-CN" altLang="en-US" sz="2000" dirty="0">
                <a:solidFill>
                  <a:srgbClr val="336600"/>
                </a:solidFill>
              </a:rPr>
              <a:t>，打印机忙，等待</a:t>
            </a:r>
            <a:endParaRPr lang="en-US" altLang="en-US" sz="2000" dirty="0">
              <a:solidFill>
                <a:srgbClr val="33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smtClean="0"/>
              <a:t>			MOV	AL</a:t>
            </a:r>
            <a:r>
              <a:rPr lang="en-US" altLang="zh-CN" sz="2000" dirty="0" smtClean="0"/>
              <a:t>,BL	</a:t>
            </a:r>
            <a:r>
              <a:rPr lang="en-US" altLang="zh-CN" sz="2000" dirty="0">
                <a:solidFill>
                  <a:srgbClr val="336600"/>
                </a:solidFill>
              </a:rPr>
              <a:t>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  ;</a:t>
            </a:r>
            <a:r>
              <a:rPr lang="zh-CN" altLang="en-US" sz="2000" dirty="0" smtClean="0">
                <a:solidFill>
                  <a:srgbClr val="336600"/>
                </a:solidFill>
              </a:rPr>
              <a:t>打印</a:t>
            </a:r>
            <a:r>
              <a:rPr lang="zh-CN" altLang="en-US" sz="2000" dirty="0">
                <a:solidFill>
                  <a:srgbClr val="336600"/>
                </a:solidFill>
              </a:rPr>
              <a:t>的字符送</a:t>
            </a:r>
            <a:r>
              <a:rPr lang="en-US" altLang="en-US" sz="2000" dirty="0">
                <a:solidFill>
                  <a:srgbClr val="336600"/>
                </a:solidFill>
              </a:rPr>
              <a:t>AL</a:t>
            </a:r>
            <a:r>
              <a:rPr lang="zh-CN" altLang="en-US" sz="2000" dirty="0">
                <a:solidFill>
                  <a:srgbClr val="336600"/>
                </a:solidFill>
              </a:rPr>
              <a:t>中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			</a:t>
            </a:r>
            <a:r>
              <a:rPr lang="en-US" altLang="zh-CN" sz="2000" dirty="0" smtClean="0"/>
              <a:t>OUT	0D0H,AL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③ </a:t>
            </a:r>
            <a:r>
              <a:rPr lang="en-US" altLang="zh-CN" sz="2000" dirty="0">
                <a:solidFill>
                  <a:srgbClr val="336600"/>
                </a:solidFill>
              </a:rPr>
              <a:t>BL</a:t>
            </a:r>
            <a:r>
              <a:rPr lang="zh-CN" altLang="en-US" sz="2000" dirty="0">
                <a:solidFill>
                  <a:srgbClr val="336600"/>
                </a:solidFill>
              </a:rPr>
              <a:t>中的字符送</a:t>
            </a:r>
            <a:r>
              <a:rPr lang="en-US" altLang="zh-CN" sz="2000" dirty="0">
                <a:solidFill>
                  <a:srgbClr val="336600"/>
                </a:solidFill>
              </a:rPr>
              <a:t>PA</a:t>
            </a:r>
            <a:r>
              <a:rPr lang="zh-CN" altLang="en-US" sz="2000" dirty="0">
                <a:solidFill>
                  <a:srgbClr val="336600"/>
                </a:solidFill>
              </a:rPr>
              <a:t>口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/>
              <a:t>			</a:t>
            </a:r>
            <a:r>
              <a:rPr lang="en-US" altLang="zh-CN" sz="2000" dirty="0" smtClean="0">
                <a:solidFill>
                  <a:srgbClr val="FF0000"/>
                </a:solidFill>
              </a:rPr>
              <a:t>MOV 	AL,0CH	  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置</a:t>
            </a:r>
            <a:r>
              <a:rPr lang="en-US" altLang="en-US" sz="2000" dirty="0" smtClean="0">
                <a:solidFill>
                  <a:srgbClr val="336600"/>
                </a:solidFill>
              </a:rPr>
              <a:t>PC</a:t>
            </a:r>
            <a:r>
              <a:rPr lang="en-US" altLang="en-US" sz="2000" baseline="-25000" dirty="0" smtClean="0">
                <a:solidFill>
                  <a:srgbClr val="336600"/>
                </a:solidFill>
              </a:rPr>
              <a:t>6</a:t>
            </a:r>
            <a:r>
              <a:rPr lang="zh-CN" altLang="en-US" sz="2000" dirty="0" smtClean="0">
                <a:solidFill>
                  <a:srgbClr val="336600"/>
                </a:solidFill>
              </a:rPr>
              <a:t>为</a:t>
            </a:r>
            <a:r>
              <a:rPr lang="en-US" altLang="zh-CN" sz="2000" dirty="0" smtClean="0">
                <a:solidFill>
                  <a:srgbClr val="3366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smtClean="0">
                <a:solidFill>
                  <a:srgbClr val="FF0000"/>
                </a:solidFill>
              </a:rPr>
              <a:t>OUT	0D3H,AL 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④ </a:t>
            </a:r>
            <a:r>
              <a:rPr lang="zh-CN" altLang="en-US" sz="2000" dirty="0">
                <a:solidFill>
                  <a:srgbClr val="336600"/>
                </a:solidFill>
              </a:rPr>
              <a:t>置</a:t>
            </a:r>
            <a:r>
              <a:rPr lang="en-US" altLang="zh-CN" sz="2000" dirty="0">
                <a:solidFill>
                  <a:srgbClr val="336600"/>
                </a:solidFill>
              </a:rPr>
              <a:t>PC6=0</a:t>
            </a:r>
            <a:r>
              <a:rPr lang="zh-CN" altLang="en-US" sz="2000" dirty="0">
                <a:solidFill>
                  <a:srgbClr val="336600"/>
                </a:solidFill>
              </a:rPr>
              <a:t>，即</a:t>
            </a:r>
            <a:r>
              <a:rPr lang="en-US" altLang="zh-CN" sz="2000" dirty="0">
                <a:solidFill>
                  <a:srgbClr val="336600"/>
                </a:solidFill>
              </a:rPr>
              <a:t>=0</a:t>
            </a:r>
            <a:r>
              <a:rPr lang="zh-CN" altLang="en-US" sz="2000" dirty="0">
                <a:solidFill>
                  <a:srgbClr val="336600"/>
                </a:solidFill>
              </a:rPr>
              <a:t>；</a:t>
            </a:r>
            <a:r>
              <a:rPr lang="en-US" altLang="zh-CN" sz="2000" dirty="0">
                <a:solidFill>
                  <a:srgbClr val="336600"/>
                </a:solidFill>
              </a:rPr>
              <a:t>00001100=0CH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INC 	AL	</a:t>
            </a:r>
            <a:r>
              <a:rPr lang="en-US" altLang="zh-CN" sz="2000" dirty="0">
                <a:solidFill>
                  <a:srgbClr val="336600"/>
                </a:solidFill>
              </a:rPr>
              <a:t>        ;</a:t>
            </a:r>
            <a:r>
              <a:rPr lang="zh-CN" altLang="en-US" sz="2000" dirty="0" smtClean="0">
                <a:solidFill>
                  <a:srgbClr val="336600"/>
                </a:solidFill>
              </a:rPr>
              <a:t>置</a:t>
            </a:r>
            <a:r>
              <a:rPr lang="en-US" altLang="en-US" sz="2000" dirty="0">
                <a:solidFill>
                  <a:srgbClr val="336600"/>
                </a:solidFill>
              </a:rPr>
              <a:t>PC6</a:t>
            </a:r>
            <a:r>
              <a:rPr lang="zh-CN" altLang="en-US" sz="2000" dirty="0">
                <a:solidFill>
                  <a:srgbClr val="336600"/>
                </a:solidFill>
              </a:rPr>
              <a:t>为</a:t>
            </a:r>
            <a:r>
              <a:rPr lang="en-US" altLang="zh-CN" sz="2000" dirty="0">
                <a:solidFill>
                  <a:srgbClr val="336600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smtClean="0">
                <a:solidFill>
                  <a:srgbClr val="FF0000"/>
                </a:solidFill>
              </a:rPr>
              <a:t>OUT	0D3H,AL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dirty="0" smtClean="0">
                <a:solidFill>
                  <a:srgbClr val="336600"/>
                </a:solidFill>
              </a:rPr>
              <a:t>;</a:t>
            </a:r>
            <a:r>
              <a:rPr lang="zh-CN" altLang="en-US" sz="2000" dirty="0" smtClean="0">
                <a:solidFill>
                  <a:srgbClr val="336600"/>
                </a:solidFill>
              </a:rPr>
              <a:t>置</a:t>
            </a:r>
            <a:r>
              <a:rPr lang="en-US" altLang="zh-CN" sz="2000" dirty="0">
                <a:solidFill>
                  <a:srgbClr val="336600"/>
                </a:solidFill>
              </a:rPr>
              <a:t>PC6=1</a:t>
            </a:r>
            <a:r>
              <a:rPr lang="zh-CN" altLang="en-US" sz="2000" dirty="0">
                <a:solidFill>
                  <a:srgbClr val="336600"/>
                </a:solidFill>
              </a:rPr>
              <a:t>，即</a:t>
            </a:r>
            <a:r>
              <a:rPr lang="en-US" altLang="zh-CN" sz="2000" dirty="0">
                <a:solidFill>
                  <a:srgbClr val="336600"/>
                </a:solidFill>
              </a:rPr>
              <a:t>=1</a:t>
            </a:r>
            <a:r>
              <a:rPr lang="zh-CN" altLang="en-US" sz="2000" dirty="0">
                <a:solidFill>
                  <a:srgbClr val="336600"/>
                </a:solidFill>
              </a:rPr>
              <a:t>，</a:t>
            </a:r>
            <a:r>
              <a:rPr lang="en-US" altLang="zh-CN" sz="2000" dirty="0">
                <a:solidFill>
                  <a:srgbClr val="336600"/>
                </a:solidFill>
              </a:rPr>
              <a:t>00001101=0DH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            ……</a:t>
            </a:r>
            <a:r>
              <a:rPr lang="en-US" altLang="zh-CN" sz="2000" dirty="0" smtClean="0"/>
              <a:t> </a:t>
            </a:r>
          </a:p>
        </p:txBody>
      </p:sp>
      <p:grpSp>
        <p:nvGrpSpPr>
          <p:cNvPr id="53252" name="Group 13"/>
          <p:cNvGrpSpPr>
            <a:grpSpLocks/>
          </p:cNvGrpSpPr>
          <p:nvPr/>
        </p:nvGrpSpPr>
        <p:grpSpPr bwMode="auto">
          <a:xfrm>
            <a:off x="531020" y="4530824"/>
            <a:ext cx="1473200" cy="1112837"/>
            <a:chOff x="4368" y="2960"/>
            <a:chExt cx="928" cy="701"/>
          </a:xfrm>
        </p:grpSpPr>
        <p:sp>
          <p:nvSpPr>
            <p:cNvPr id="53253" name="Line 3"/>
            <p:cNvSpPr>
              <a:spLocks noChangeShapeType="1"/>
            </p:cNvSpPr>
            <p:nvPr/>
          </p:nvSpPr>
          <p:spPr bwMode="auto">
            <a:xfrm>
              <a:off x="4368" y="3264"/>
              <a:ext cx="30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4" name="Line 4"/>
            <p:cNvSpPr>
              <a:spLocks noChangeShapeType="1"/>
            </p:cNvSpPr>
            <p:nvPr/>
          </p:nvSpPr>
          <p:spPr bwMode="auto">
            <a:xfrm>
              <a:off x="4976" y="3264"/>
              <a:ext cx="32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3255" name="Group 12"/>
            <p:cNvGrpSpPr>
              <a:grpSpLocks/>
            </p:cNvGrpSpPr>
            <p:nvPr/>
          </p:nvGrpSpPr>
          <p:grpSpPr bwMode="auto">
            <a:xfrm>
              <a:off x="4368" y="2960"/>
              <a:ext cx="928" cy="701"/>
              <a:chOff x="4368" y="2947"/>
              <a:chExt cx="928" cy="701"/>
            </a:xfrm>
          </p:grpSpPr>
          <p:sp>
            <p:nvSpPr>
              <p:cNvPr id="53256" name="Line 5"/>
              <p:cNvSpPr>
                <a:spLocks noChangeShapeType="1"/>
              </p:cNvSpPr>
              <p:nvPr/>
            </p:nvSpPr>
            <p:spPr bwMode="auto">
              <a:xfrm>
                <a:off x="4672" y="3648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257" name="Line 6"/>
              <p:cNvSpPr>
                <a:spLocks noChangeShapeType="1"/>
              </p:cNvSpPr>
              <p:nvPr/>
            </p:nvSpPr>
            <p:spPr bwMode="auto">
              <a:xfrm>
                <a:off x="4672" y="326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258" name="Line 7"/>
              <p:cNvSpPr>
                <a:spLocks noChangeShapeType="1"/>
              </p:cNvSpPr>
              <p:nvPr/>
            </p:nvSpPr>
            <p:spPr bwMode="auto">
              <a:xfrm>
                <a:off x="4976" y="326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3259" name="Group 8"/>
              <p:cNvGrpSpPr>
                <a:grpSpLocks/>
              </p:cNvGrpSpPr>
              <p:nvPr/>
            </p:nvGrpSpPr>
            <p:grpSpPr bwMode="auto">
              <a:xfrm>
                <a:off x="4368" y="2947"/>
                <a:ext cx="928" cy="509"/>
                <a:chOff x="4368" y="2947"/>
                <a:chExt cx="928" cy="509"/>
              </a:xfrm>
            </p:grpSpPr>
            <p:sp>
              <p:nvSpPr>
                <p:cNvPr id="5326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21" y="2947"/>
                  <a:ext cx="71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</a:pPr>
                  <a:r>
                    <a:rPr lang="en-US" altLang="zh-CN" sz="2000"/>
                    <a:t>≥0.5ms</a:t>
                  </a:r>
                </a:p>
              </p:txBody>
            </p:sp>
            <p:sp>
              <p:nvSpPr>
                <p:cNvPr id="53261" name="Line 10"/>
                <p:cNvSpPr>
                  <a:spLocks noChangeShapeType="1"/>
                </p:cNvSpPr>
                <p:nvPr/>
              </p:nvSpPr>
              <p:spPr bwMode="auto">
                <a:xfrm>
                  <a:off x="4368" y="3456"/>
                  <a:ext cx="304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6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992" y="3456"/>
                  <a:ext cx="304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8313" y="141728"/>
            <a:ext cx="22878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 smtClean="0"/>
              <a:t>例题</a:t>
            </a:r>
            <a:r>
              <a:rPr lang="en-US" altLang="zh-CN" dirty="0" smtClean="0"/>
              <a:t>2 </a:t>
            </a:r>
            <a:r>
              <a:rPr lang="zh-CN" altLang="en-US" dirty="0"/>
              <a:t>题解：</a:t>
            </a:r>
          </a:p>
        </p:txBody>
      </p:sp>
    </p:spTree>
    <p:extLst>
      <p:ext uri="{BB962C8B-B14F-4D97-AF65-F5344CB8AC3E}">
        <p14:creationId xmlns:p14="http://schemas.microsoft.com/office/powerpoint/2010/main" val="12834414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05775" cy="2605088"/>
          </a:xfrm>
        </p:spPr>
        <p:txBody>
          <a:bodyPr/>
          <a:lstStyle/>
          <a:p>
            <a:pPr marL="812800" indent="-812800" algn="just" eaLnBrk="1" hangingPunct="1">
              <a:spcBef>
                <a:spcPts val="600"/>
              </a:spcBef>
              <a:buFontTx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的工作方式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，设计中断方式的打印机接口。</a:t>
            </a:r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zh-CN" altLang="en-US" dirty="0" smtClean="0"/>
              <a:t>工作过程：在主程序中设置中断向量，开放中断（</a:t>
            </a:r>
            <a:r>
              <a:rPr lang="en-US" altLang="en-US" dirty="0" smtClean="0"/>
              <a:t>IF</a:t>
            </a:r>
            <a:r>
              <a:rPr lang="zh-CN" altLang="en-US" dirty="0" smtClean="0"/>
              <a:t>标志、</a:t>
            </a:r>
            <a:r>
              <a:rPr lang="en-US" altLang="zh-CN" dirty="0" smtClean="0"/>
              <a:t>8259</a:t>
            </a:r>
            <a:r>
              <a:rPr lang="en-US" altLang="en-US" dirty="0" smtClean="0"/>
              <a:t>A</a:t>
            </a:r>
            <a:r>
              <a:rPr lang="zh-CN" altLang="en-US" dirty="0" smtClean="0"/>
              <a:t>的</a:t>
            </a:r>
            <a:r>
              <a:rPr lang="en-US" altLang="en-US" dirty="0" smtClean="0"/>
              <a:t>IMR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</a:t>
            </a:r>
            <a:r>
              <a:rPr lang="en-US" altLang="en-US" dirty="0" smtClean="0"/>
              <a:t>INTE</a:t>
            </a:r>
            <a:r>
              <a:rPr lang="zh-CN" altLang="en-US" dirty="0" smtClean="0"/>
              <a:t>）。在中断服务程序中，发送打印字符、选通脉冲。</a:t>
            </a:r>
          </a:p>
        </p:txBody>
      </p:sp>
      <p:pic>
        <p:nvPicPr>
          <p:cNvPr id="6150" name="Picture 4" descr="2_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48423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9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7962900" cy="6429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六</a:t>
            </a:r>
            <a:r>
              <a:rPr lang="en-US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 8255A</a:t>
            </a:r>
            <a:r>
              <a:rPr lang="zh-CN" altLang="en-US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其它应用举例</a:t>
            </a:r>
            <a:r>
              <a:rPr lang="zh-CN" altLang="zh-CN" b="0" kern="1200" dirty="0">
                <a:effectLst/>
                <a:latin typeface="Arial" pitchFamily="34" charset="0"/>
                <a:ea typeface="幼圆" pitchFamily="49" charset="-122"/>
                <a:cs typeface="Arial" pitchFamily="34" charset="0"/>
              </a:rPr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55776" y="3441923"/>
            <a:ext cx="3590926" cy="2219326"/>
            <a:chOff x="2555776" y="3441923"/>
            <a:chExt cx="3590926" cy="2219326"/>
          </a:xfrm>
        </p:grpSpPr>
        <p:sp>
          <p:nvSpPr>
            <p:cNvPr id="6152" name="Rectangle 5"/>
            <p:cNvSpPr>
              <a:spLocks noChangeArrowheads="1"/>
            </p:cNvSpPr>
            <p:nvPr/>
          </p:nvSpPr>
          <p:spPr bwMode="auto">
            <a:xfrm>
              <a:off x="4840189" y="3513361"/>
              <a:ext cx="1306513" cy="2147888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" name="Text Box 6"/>
            <p:cNvSpPr txBox="1">
              <a:spLocks noChangeArrowheads="1"/>
            </p:cNvSpPr>
            <p:nvPr/>
          </p:nvSpPr>
          <p:spPr bwMode="auto">
            <a:xfrm>
              <a:off x="3736876" y="3441923"/>
              <a:ext cx="1393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000" b="0" dirty="0">
                  <a:solidFill>
                    <a:srgbClr val="0000CC"/>
                  </a:solidFill>
                </a:rPr>
                <a:t>D7~D0</a:t>
              </a:r>
            </a:p>
          </p:txBody>
        </p:sp>
        <p:sp>
          <p:nvSpPr>
            <p:cNvPr id="6154" name="AutoShape 7"/>
            <p:cNvSpPr>
              <a:spLocks noChangeArrowheads="1"/>
            </p:cNvSpPr>
            <p:nvPr/>
          </p:nvSpPr>
          <p:spPr bwMode="auto">
            <a:xfrm>
              <a:off x="3867051" y="3789586"/>
              <a:ext cx="944563" cy="333375"/>
            </a:xfrm>
            <a:prstGeom prst="rightArrow">
              <a:avLst>
                <a:gd name="adj1" fmla="val 50000"/>
                <a:gd name="adj2" fmla="val 70833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5238651" y="3934048"/>
              <a:ext cx="573088" cy="12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b="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打印机</a:t>
              </a:r>
            </a:p>
          </p:txBody>
        </p:sp>
        <p:sp>
          <p:nvSpPr>
            <p:cNvPr id="6156" name="Line 9"/>
            <p:cNvSpPr>
              <a:spLocks noChangeShapeType="1"/>
            </p:cNvSpPr>
            <p:nvPr/>
          </p:nvSpPr>
          <p:spPr bwMode="auto">
            <a:xfrm>
              <a:off x="3840064" y="4383311"/>
              <a:ext cx="98583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7" name="Line 10"/>
            <p:cNvSpPr>
              <a:spLocks noChangeShapeType="1"/>
            </p:cNvSpPr>
            <p:nvPr/>
          </p:nvSpPr>
          <p:spPr bwMode="auto">
            <a:xfrm flipH="1">
              <a:off x="3825776" y="5096098"/>
              <a:ext cx="1000125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58" name="Group 22"/>
            <p:cNvGrpSpPr>
              <a:grpSpLocks/>
            </p:cNvGrpSpPr>
            <p:nvPr/>
          </p:nvGrpSpPr>
          <p:grpSpPr bwMode="auto">
            <a:xfrm>
              <a:off x="2555776" y="4226148"/>
              <a:ext cx="1020763" cy="422275"/>
              <a:chOff x="759" y="3099"/>
              <a:chExt cx="643" cy="266"/>
            </a:xfrm>
          </p:grpSpPr>
          <p:sp>
            <p:nvSpPr>
              <p:cNvPr id="6159" name="Line 17"/>
              <p:cNvSpPr>
                <a:spLocks noChangeShapeType="1"/>
              </p:cNvSpPr>
              <p:nvPr/>
            </p:nvSpPr>
            <p:spPr bwMode="auto">
              <a:xfrm>
                <a:off x="759" y="3099"/>
                <a:ext cx="228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0" name="Line 18"/>
              <p:cNvSpPr>
                <a:spLocks noChangeShapeType="1"/>
              </p:cNvSpPr>
              <p:nvPr/>
            </p:nvSpPr>
            <p:spPr bwMode="auto">
              <a:xfrm>
                <a:off x="987" y="3099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1" name="Line 19"/>
              <p:cNvSpPr>
                <a:spLocks noChangeShapeType="1"/>
              </p:cNvSpPr>
              <p:nvPr/>
            </p:nvSpPr>
            <p:spPr bwMode="auto">
              <a:xfrm>
                <a:off x="987" y="3365"/>
                <a:ext cx="183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2" name="Line 20"/>
              <p:cNvSpPr>
                <a:spLocks noChangeShapeType="1"/>
              </p:cNvSpPr>
              <p:nvPr/>
            </p:nvSpPr>
            <p:spPr bwMode="auto">
              <a:xfrm>
                <a:off x="1168" y="3100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3" name="Line 21"/>
              <p:cNvSpPr>
                <a:spLocks noChangeShapeType="1"/>
              </p:cNvSpPr>
              <p:nvPr/>
            </p:nvSpPr>
            <p:spPr bwMode="auto">
              <a:xfrm>
                <a:off x="1174" y="3100"/>
                <a:ext cx="228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563888" y="450912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dirty="0" smtClean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STROBE</a:t>
              </a:r>
              <a:endParaRPr lang="zh-CN" altLang="en-US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3736876" y="4509120"/>
              <a:ext cx="101609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3641762" y="521990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dirty="0" smtClean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ACK</a:t>
              </a:r>
              <a:endParaRPr lang="zh-CN" altLang="en-US" sz="2000" b="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059957" y="5229200"/>
              <a:ext cx="58405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1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01263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8191500" cy="5648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普通的</a:t>
            </a:r>
            <a:r>
              <a:rPr lang="en-US" altLang="zh-CN" dirty="0"/>
              <a:t>8</a:t>
            </a:r>
            <a:r>
              <a:rPr lang="zh-CN" altLang="en-US" dirty="0"/>
              <a:t>位锁存器及缓冲器</a:t>
            </a:r>
            <a:endParaRPr lang="en-US" altLang="zh-CN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981074"/>
            <a:ext cx="7913687" cy="531813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（一）输入接口（数据部分）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1828800" y="1554064"/>
            <a:ext cx="5899150" cy="4467226"/>
            <a:chOff x="1200" y="786"/>
            <a:chExt cx="3716" cy="2814"/>
          </a:xfrm>
        </p:grpSpPr>
        <p:grpSp>
          <p:nvGrpSpPr>
            <p:cNvPr id="14342" name="Group 5"/>
            <p:cNvGrpSpPr>
              <a:grpSpLocks/>
            </p:cNvGrpSpPr>
            <p:nvPr/>
          </p:nvGrpSpPr>
          <p:grpSpPr bwMode="auto">
            <a:xfrm>
              <a:off x="1824" y="2544"/>
              <a:ext cx="864" cy="528"/>
              <a:chOff x="1488" y="2592"/>
              <a:chExt cx="864" cy="528"/>
            </a:xfrm>
          </p:grpSpPr>
          <p:grpSp>
            <p:nvGrpSpPr>
              <p:cNvPr id="14415" name="Group 6"/>
              <p:cNvGrpSpPr>
                <a:grpSpLocks/>
              </p:cNvGrpSpPr>
              <p:nvPr/>
            </p:nvGrpSpPr>
            <p:grpSpPr bwMode="auto">
              <a:xfrm>
                <a:off x="1872" y="2592"/>
                <a:ext cx="480" cy="528"/>
                <a:chOff x="1416" y="3192"/>
                <a:chExt cx="480" cy="552"/>
              </a:xfrm>
            </p:grpSpPr>
            <p:sp>
              <p:nvSpPr>
                <p:cNvPr id="14417" name="Oval 7"/>
                <p:cNvSpPr>
                  <a:spLocks noChangeArrowheads="1"/>
                </p:cNvSpPr>
                <p:nvPr/>
              </p:nvSpPr>
              <p:spPr bwMode="auto">
                <a:xfrm>
                  <a:off x="1584" y="3600"/>
                  <a:ext cx="144" cy="144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18" name="AutoShape 8"/>
                <p:cNvSpPr>
                  <a:spLocks noChangeArrowheads="1"/>
                </p:cNvSpPr>
                <p:nvPr/>
              </p:nvSpPr>
              <p:spPr bwMode="auto">
                <a:xfrm rot="-5400000">
                  <a:off x="1392" y="3216"/>
                  <a:ext cx="528" cy="48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16" name="Line 9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43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1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 flipH="1">
              <a:off x="3648" y="3408"/>
              <a:ext cx="3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45" name="Group 12"/>
            <p:cNvGrpSpPr>
              <a:grpSpLocks/>
            </p:cNvGrpSpPr>
            <p:nvPr/>
          </p:nvGrpSpPr>
          <p:grpSpPr bwMode="auto">
            <a:xfrm flipH="1">
              <a:off x="1248" y="912"/>
              <a:ext cx="384" cy="2304"/>
              <a:chOff x="1008" y="1248"/>
              <a:chExt cx="384" cy="2208"/>
            </a:xfrm>
          </p:grpSpPr>
          <p:sp>
            <p:nvSpPr>
              <p:cNvPr id="14413" name="Text Box 13"/>
              <p:cNvSpPr txBox="1">
                <a:spLocks noChangeArrowheads="1"/>
              </p:cNvSpPr>
              <p:nvPr/>
            </p:nvSpPr>
            <p:spPr bwMode="auto">
              <a:xfrm>
                <a:off x="1036" y="1665"/>
                <a:ext cx="308" cy="1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内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部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数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据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总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线</a:t>
                </a:r>
              </a:p>
            </p:txBody>
          </p:sp>
          <p:sp>
            <p:nvSpPr>
              <p:cNvPr id="14414" name="AutoShape 14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384" cy="2208"/>
              </a:xfrm>
              <a:prstGeom prst="flowChartPunchedTape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46" name="Group 15"/>
            <p:cNvGrpSpPr>
              <a:grpSpLocks/>
            </p:cNvGrpSpPr>
            <p:nvPr/>
          </p:nvGrpSpPr>
          <p:grpSpPr bwMode="auto">
            <a:xfrm>
              <a:off x="2208" y="1056"/>
              <a:ext cx="480" cy="528"/>
              <a:chOff x="1416" y="3192"/>
              <a:chExt cx="480" cy="552"/>
            </a:xfrm>
          </p:grpSpPr>
          <p:sp>
            <p:nvSpPr>
              <p:cNvPr id="14411" name="Oval 16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144" cy="144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12" name="AutoShape 17"/>
              <p:cNvSpPr>
                <a:spLocks noChangeArrowheads="1"/>
              </p:cNvSpPr>
              <p:nvPr/>
            </p:nvSpPr>
            <p:spPr bwMode="auto">
              <a:xfrm rot="-5400000">
                <a:off x="1392" y="3216"/>
                <a:ext cx="528" cy="48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47" name="Group 18"/>
            <p:cNvGrpSpPr>
              <a:grpSpLocks/>
            </p:cNvGrpSpPr>
            <p:nvPr/>
          </p:nvGrpSpPr>
          <p:grpSpPr bwMode="auto">
            <a:xfrm>
              <a:off x="2688" y="1056"/>
              <a:ext cx="1200" cy="480"/>
              <a:chOff x="2352" y="1104"/>
              <a:chExt cx="1200" cy="480"/>
            </a:xfrm>
          </p:grpSpPr>
          <p:sp>
            <p:nvSpPr>
              <p:cNvPr id="14405" name="Rectangle 19"/>
              <p:cNvSpPr>
                <a:spLocks noChangeArrowheads="1"/>
              </p:cNvSpPr>
              <p:nvPr/>
            </p:nvSpPr>
            <p:spPr bwMode="auto">
              <a:xfrm>
                <a:off x="2640" y="1104"/>
                <a:ext cx="528" cy="480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406" name="Group 20"/>
              <p:cNvGrpSpPr>
                <a:grpSpLocks/>
              </p:cNvGrpSpPr>
              <p:nvPr/>
            </p:nvGrpSpPr>
            <p:grpSpPr bwMode="auto">
              <a:xfrm rot="-5400000">
                <a:off x="3024" y="1392"/>
                <a:ext cx="192" cy="96"/>
                <a:chOff x="2928" y="1488"/>
                <a:chExt cx="192" cy="96"/>
              </a:xfrm>
            </p:grpSpPr>
            <p:sp>
              <p:nvSpPr>
                <p:cNvPr id="1440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28" y="14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10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4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07" name="Line 23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08" name="Line 24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48" name="Line 25"/>
            <p:cNvSpPr>
              <a:spLocks noChangeShapeType="1"/>
            </p:cNvSpPr>
            <p:nvPr/>
          </p:nvSpPr>
          <p:spPr bwMode="auto">
            <a:xfrm flipH="1">
              <a:off x="1824" y="1296"/>
              <a:ext cx="38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49" name="Group 26"/>
            <p:cNvGrpSpPr>
              <a:grpSpLocks/>
            </p:cNvGrpSpPr>
            <p:nvPr/>
          </p:nvGrpSpPr>
          <p:grpSpPr bwMode="auto">
            <a:xfrm>
              <a:off x="1824" y="1632"/>
              <a:ext cx="864" cy="528"/>
              <a:chOff x="1488" y="1680"/>
              <a:chExt cx="864" cy="528"/>
            </a:xfrm>
          </p:grpSpPr>
          <p:grpSp>
            <p:nvGrpSpPr>
              <p:cNvPr id="14401" name="Group 27"/>
              <p:cNvGrpSpPr>
                <a:grpSpLocks/>
              </p:cNvGrpSpPr>
              <p:nvPr/>
            </p:nvGrpSpPr>
            <p:grpSpPr bwMode="auto">
              <a:xfrm>
                <a:off x="1872" y="1680"/>
                <a:ext cx="480" cy="528"/>
                <a:chOff x="1416" y="3192"/>
                <a:chExt cx="480" cy="552"/>
              </a:xfrm>
            </p:grpSpPr>
            <p:sp>
              <p:nvSpPr>
                <p:cNvPr id="14403" name="Oval 28"/>
                <p:cNvSpPr>
                  <a:spLocks noChangeArrowheads="1"/>
                </p:cNvSpPr>
                <p:nvPr/>
              </p:nvSpPr>
              <p:spPr bwMode="auto">
                <a:xfrm>
                  <a:off x="1584" y="3600"/>
                  <a:ext cx="144" cy="144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4" name="AutoShape 29"/>
                <p:cNvSpPr>
                  <a:spLocks noChangeArrowheads="1"/>
                </p:cNvSpPr>
                <p:nvPr/>
              </p:nvSpPr>
              <p:spPr bwMode="auto">
                <a:xfrm rot="-5400000">
                  <a:off x="1392" y="3216"/>
                  <a:ext cx="528" cy="48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02" name="Line 30"/>
              <p:cNvSpPr>
                <a:spLocks noChangeShapeType="1"/>
              </p:cNvSpPr>
              <p:nvPr/>
            </p:nvSpPr>
            <p:spPr bwMode="auto">
              <a:xfrm flipH="1">
                <a:off x="1488" y="192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50" name="Line 31"/>
            <p:cNvSpPr>
              <a:spLocks noChangeShapeType="1"/>
            </p:cNvSpPr>
            <p:nvPr/>
          </p:nvSpPr>
          <p:spPr bwMode="auto">
            <a:xfrm>
              <a:off x="3504" y="1392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1" name="Group 32"/>
            <p:cNvGrpSpPr>
              <a:grpSpLocks/>
            </p:cNvGrpSpPr>
            <p:nvPr/>
          </p:nvGrpSpPr>
          <p:grpSpPr bwMode="auto">
            <a:xfrm>
              <a:off x="2688" y="1632"/>
              <a:ext cx="1200" cy="480"/>
              <a:chOff x="2352" y="1104"/>
              <a:chExt cx="1200" cy="480"/>
            </a:xfrm>
          </p:grpSpPr>
          <p:sp>
            <p:nvSpPr>
              <p:cNvPr id="14395" name="Rectangle 33"/>
              <p:cNvSpPr>
                <a:spLocks noChangeArrowheads="1"/>
              </p:cNvSpPr>
              <p:nvPr/>
            </p:nvSpPr>
            <p:spPr bwMode="auto">
              <a:xfrm>
                <a:off x="2640" y="1104"/>
                <a:ext cx="528" cy="480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396" name="Group 34"/>
              <p:cNvGrpSpPr>
                <a:grpSpLocks/>
              </p:cNvGrpSpPr>
              <p:nvPr/>
            </p:nvGrpSpPr>
            <p:grpSpPr bwMode="auto">
              <a:xfrm rot="-5400000">
                <a:off x="3024" y="1392"/>
                <a:ext cx="192" cy="96"/>
                <a:chOff x="2928" y="1488"/>
                <a:chExt cx="192" cy="96"/>
              </a:xfrm>
            </p:grpSpPr>
            <p:sp>
              <p:nvSpPr>
                <p:cNvPr id="1439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928" y="14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0" name="Line 36"/>
                <p:cNvSpPr>
                  <a:spLocks noChangeShapeType="1"/>
                </p:cNvSpPr>
                <p:nvPr/>
              </p:nvSpPr>
              <p:spPr bwMode="auto">
                <a:xfrm>
                  <a:off x="3024" y="14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97" name="Line 37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98" name="Line 38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52" name="Group 39"/>
            <p:cNvGrpSpPr>
              <a:grpSpLocks/>
            </p:cNvGrpSpPr>
            <p:nvPr/>
          </p:nvGrpSpPr>
          <p:grpSpPr bwMode="auto">
            <a:xfrm>
              <a:off x="2688" y="2544"/>
              <a:ext cx="1200" cy="480"/>
              <a:chOff x="2352" y="1104"/>
              <a:chExt cx="1200" cy="480"/>
            </a:xfrm>
          </p:grpSpPr>
          <p:sp>
            <p:nvSpPr>
              <p:cNvPr id="14389" name="Rectangle 40"/>
              <p:cNvSpPr>
                <a:spLocks noChangeArrowheads="1"/>
              </p:cNvSpPr>
              <p:nvPr/>
            </p:nvSpPr>
            <p:spPr bwMode="auto">
              <a:xfrm>
                <a:off x="2640" y="1104"/>
                <a:ext cx="528" cy="480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390" name="Group 41"/>
              <p:cNvGrpSpPr>
                <a:grpSpLocks/>
              </p:cNvGrpSpPr>
              <p:nvPr/>
            </p:nvGrpSpPr>
            <p:grpSpPr bwMode="auto">
              <a:xfrm rot="-5400000">
                <a:off x="3024" y="1392"/>
                <a:ext cx="192" cy="96"/>
                <a:chOff x="2928" y="1488"/>
                <a:chExt cx="192" cy="96"/>
              </a:xfrm>
            </p:grpSpPr>
            <p:sp>
              <p:nvSpPr>
                <p:cNvPr id="1439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928" y="14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4" name="Line 43"/>
                <p:cNvSpPr>
                  <a:spLocks noChangeShapeType="1"/>
                </p:cNvSpPr>
                <p:nvPr/>
              </p:nvSpPr>
              <p:spPr bwMode="auto">
                <a:xfrm>
                  <a:off x="3024" y="14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91" name="Line 44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92" name="Line 45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53" name="Line 46"/>
            <p:cNvSpPr>
              <a:spLocks noChangeShapeType="1"/>
            </p:cNvSpPr>
            <p:nvPr/>
          </p:nvSpPr>
          <p:spPr bwMode="auto">
            <a:xfrm>
              <a:off x="3504" y="1968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" name="Line 47"/>
            <p:cNvSpPr>
              <a:spLocks noChangeShapeType="1"/>
            </p:cNvSpPr>
            <p:nvPr/>
          </p:nvSpPr>
          <p:spPr bwMode="auto">
            <a:xfrm>
              <a:off x="3504" y="2880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Oval 48"/>
            <p:cNvSpPr>
              <a:spLocks noChangeArrowheads="1"/>
            </p:cNvSpPr>
            <p:nvPr/>
          </p:nvSpPr>
          <p:spPr bwMode="auto">
            <a:xfrm>
              <a:off x="3600" y="1920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Oval 49"/>
            <p:cNvSpPr>
              <a:spLocks noChangeArrowheads="1"/>
            </p:cNvSpPr>
            <p:nvPr/>
          </p:nvSpPr>
          <p:spPr bwMode="auto">
            <a:xfrm>
              <a:off x="3600" y="2832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7" name="Group 50"/>
            <p:cNvGrpSpPr>
              <a:grpSpLocks/>
            </p:cNvGrpSpPr>
            <p:nvPr/>
          </p:nvGrpSpPr>
          <p:grpSpPr bwMode="auto">
            <a:xfrm>
              <a:off x="2112" y="1584"/>
              <a:ext cx="336" cy="96"/>
              <a:chOff x="1776" y="1632"/>
              <a:chExt cx="336" cy="96"/>
            </a:xfrm>
          </p:grpSpPr>
          <p:sp>
            <p:nvSpPr>
              <p:cNvPr id="14387" name="Line 51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8" name="Line 52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58" name="Group 53"/>
            <p:cNvGrpSpPr>
              <a:grpSpLocks/>
            </p:cNvGrpSpPr>
            <p:nvPr/>
          </p:nvGrpSpPr>
          <p:grpSpPr bwMode="auto">
            <a:xfrm>
              <a:off x="2112" y="2160"/>
              <a:ext cx="336" cy="96"/>
              <a:chOff x="1776" y="1632"/>
              <a:chExt cx="336" cy="96"/>
            </a:xfrm>
          </p:grpSpPr>
          <p:sp>
            <p:nvSpPr>
              <p:cNvPr id="14385" name="Line 54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6" name="Line 55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59" name="Group 56"/>
            <p:cNvGrpSpPr>
              <a:grpSpLocks/>
            </p:cNvGrpSpPr>
            <p:nvPr/>
          </p:nvGrpSpPr>
          <p:grpSpPr bwMode="auto">
            <a:xfrm>
              <a:off x="2112" y="3072"/>
              <a:ext cx="336" cy="96"/>
              <a:chOff x="1776" y="1632"/>
              <a:chExt cx="336" cy="96"/>
            </a:xfrm>
          </p:grpSpPr>
          <p:sp>
            <p:nvSpPr>
              <p:cNvPr id="14383" name="Line 57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4" name="Line 58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60" name="Line 59"/>
            <p:cNvSpPr>
              <a:spLocks noChangeShapeType="1"/>
            </p:cNvSpPr>
            <p:nvPr/>
          </p:nvSpPr>
          <p:spPr bwMode="auto">
            <a:xfrm>
              <a:off x="2112" y="1680"/>
              <a:ext cx="0" cy="177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Oval 60"/>
            <p:cNvSpPr>
              <a:spLocks noChangeArrowheads="1"/>
            </p:cNvSpPr>
            <p:nvPr/>
          </p:nvSpPr>
          <p:spPr bwMode="auto">
            <a:xfrm>
              <a:off x="2064" y="2208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Oval 61"/>
            <p:cNvSpPr>
              <a:spLocks noChangeArrowheads="1"/>
            </p:cNvSpPr>
            <p:nvPr/>
          </p:nvSpPr>
          <p:spPr bwMode="auto">
            <a:xfrm>
              <a:off x="2064" y="3120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Text Box 62"/>
            <p:cNvSpPr txBox="1">
              <a:spLocks noChangeArrowheads="1"/>
            </p:cNvSpPr>
            <p:nvPr/>
          </p:nvSpPr>
          <p:spPr bwMode="auto">
            <a:xfrm>
              <a:off x="4032" y="1250"/>
              <a:ext cx="3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外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部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数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据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引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脚</a:t>
              </a:r>
            </a:p>
          </p:txBody>
        </p:sp>
        <p:sp>
          <p:nvSpPr>
            <p:cNvPr id="14364" name="Text Box 63"/>
            <p:cNvSpPr txBox="1">
              <a:spLocks noChangeArrowheads="1"/>
            </p:cNvSpPr>
            <p:nvPr/>
          </p:nvSpPr>
          <p:spPr bwMode="auto">
            <a:xfrm>
              <a:off x="4032" y="3264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锁存控制</a:t>
              </a:r>
            </a:p>
          </p:txBody>
        </p:sp>
        <p:sp>
          <p:nvSpPr>
            <p:cNvPr id="14365" name="Text Box 64"/>
            <p:cNvSpPr txBox="1">
              <a:spLocks noChangeArrowheads="1"/>
            </p:cNvSpPr>
            <p:nvPr/>
          </p:nvSpPr>
          <p:spPr bwMode="auto">
            <a:xfrm>
              <a:off x="2907" y="786"/>
              <a:ext cx="70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dirty="0"/>
                <a:t>锁存器</a:t>
              </a:r>
            </a:p>
          </p:txBody>
        </p:sp>
        <p:sp>
          <p:nvSpPr>
            <p:cNvPr id="14366" name="Text Box 65"/>
            <p:cNvSpPr txBox="1">
              <a:spLocks noChangeArrowheads="1"/>
            </p:cNvSpPr>
            <p:nvPr/>
          </p:nvSpPr>
          <p:spPr bwMode="auto">
            <a:xfrm>
              <a:off x="2141" y="797"/>
              <a:ext cx="70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dirty="0"/>
                <a:t>缓冲器</a:t>
              </a:r>
            </a:p>
          </p:txBody>
        </p:sp>
        <p:grpSp>
          <p:nvGrpSpPr>
            <p:cNvPr id="14367" name="Group 66"/>
            <p:cNvGrpSpPr>
              <a:grpSpLocks/>
            </p:cNvGrpSpPr>
            <p:nvPr/>
          </p:nvGrpSpPr>
          <p:grpSpPr bwMode="auto">
            <a:xfrm>
              <a:off x="2784" y="2064"/>
              <a:ext cx="48" cy="480"/>
              <a:chOff x="2832" y="2112"/>
              <a:chExt cx="48" cy="480"/>
            </a:xfrm>
          </p:grpSpPr>
          <p:sp>
            <p:nvSpPr>
              <p:cNvPr id="14379" name="Oval 67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0" name="Oval 68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1" name="Oval 69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2" name="Oval 70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68" name="Text Box 71"/>
            <p:cNvSpPr txBox="1">
              <a:spLocks noChangeArrowheads="1"/>
            </p:cNvSpPr>
            <p:nvPr/>
          </p:nvSpPr>
          <p:spPr bwMode="auto">
            <a:xfrm>
              <a:off x="3272" y="105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4369" name="Text Box 72"/>
            <p:cNvSpPr txBox="1">
              <a:spLocks noChangeArrowheads="1"/>
            </p:cNvSpPr>
            <p:nvPr/>
          </p:nvSpPr>
          <p:spPr bwMode="auto">
            <a:xfrm>
              <a:off x="3224" y="128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4370" name="Text Box 73"/>
            <p:cNvSpPr txBox="1">
              <a:spLocks noChangeArrowheads="1"/>
            </p:cNvSpPr>
            <p:nvPr/>
          </p:nvSpPr>
          <p:spPr bwMode="auto">
            <a:xfrm>
              <a:off x="3272" y="163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4371" name="Text Box 74"/>
            <p:cNvSpPr txBox="1">
              <a:spLocks noChangeArrowheads="1"/>
            </p:cNvSpPr>
            <p:nvPr/>
          </p:nvSpPr>
          <p:spPr bwMode="auto">
            <a:xfrm>
              <a:off x="3224" y="186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4372" name="Text Box 75"/>
            <p:cNvSpPr txBox="1">
              <a:spLocks noChangeArrowheads="1"/>
            </p:cNvSpPr>
            <p:nvPr/>
          </p:nvSpPr>
          <p:spPr bwMode="auto">
            <a:xfrm>
              <a:off x="3272" y="254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4373" name="Text Box 76"/>
            <p:cNvSpPr txBox="1">
              <a:spLocks noChangeArrowheads="1"/>
            </p:cNvSpPr>
            <p:nvPr/>
          </p:nvSpPr>
          <p:spPr bwMode="auto">
            <a:xfrm>
              <a:off x="3224" y="277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4374" name="Text Box 77"/>
            <p:cNvSpPr txBox="1">
              <a:spLocks noChangeArrowheads="1"/>
            </p:cNvSpPr>
            <p:nvPr/>
          </p:nvSpPr>
          <p:spPr bwMode="auto">
            <a:xfrm>
              <a:off x="2976" y="115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4375" name="Text Box 78"/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4376" name="Text Box 79"/>
            <p:cNvSpPr txBox="1">
              <a:spLocks noChangeArrowheads="1"/>
            </p:cNvSpPr>
            <p:nvPr/>
          </p:nvSpPr>
          <p:spPr bwMode="auto">
            <a:xfrm>
              <a:off x="2976" y="26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4377" name="Text Box 80"/>
            <p:cNvSpPr txBox="1">
              <a:spLocks noChangeArrowheads="1"/>
            </p:cNvSpPr>
            <p:nvPr/>
          </p:nvSpPr>
          <p:spPr bwMode="auto">
            <a:xfrm>
              <a:off x="1200" y="3312"/>
              <a:ext cx="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选通</a:t>
              </a:r>
            </a:p>
          </p:txBody>
        </p:sp>
        <p:sp>
          <p:nvSpPr>
            <p:cNvPr id="14378" name="Line 81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1939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371600" y="1012304"/>
            <a:ext cx="1219200" cy="2743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2598738" y="1383779"/>
            <a:ext cx="1433512" cy="533400"/>
          </a:xfrm>
          <a:prstGeom prst="leftRightArrow">
            <a:avLst>
              <a:gd name="adj1" fmla="val 44639"/>
              <a:gd name="adj2" fmla="val 50702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4038600" y="1012304"/>
            <a:ext cx="1219200" cy="2743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6705600" y="1012304"/>
            <a:ext cx="1219200" cy="27432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5257800" y="1393304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5257800" y="2764904"/>
            <a:ext cx="1447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281" name="Group 39"/>
          <p:cNvGrpSpPr>
            <a:grpSpLocks/>
          </p:cNvGrpSpPr>
          <p:nvPr/>
        </p:nvGrpSpPr>
        <p:grpSpPr bwMode="auto">
          <a:xfrm>
            <a:off x="5257800" y="2064817"/>
            <a:ext cx="1447800" cy="425450"/>
            <a:chOff x="3312" y="1248"/>
            <a:chExt cx="912" cy="268"/>
          </a:xfrm>
        </p:grpSpPr>
        <p:sp>
          <p:nvSpPr>
            <p:cNvPr id="54309" name="Line 9"/>
            <p:cNvSpPr>
              <a:spLocks noChangeShapeType="1"/>
            </p:cNvSpPr>
            <p:nvPr/>
          </p:nvSpPr>
          <p:spPr bwMode="auto">
            <a:xfrm>
              <a:off x="3888" y="1380"/>
              <a:ext cx="336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0" name="AutoShape 10"/>
            <p:cNvSpPr>
              <a:spLocks noChangeArrowheads="1"/>
            </p:cNvSpPr>
            <p:nvPr/>
          </p:nvSpPr>
          <p:spPr bwMode="auto">
            <a:xfrm rot="5400000">
              <a:off x="3634" y="1262"/>
              <a:ext cx="268" cy="240"/>
            </a:xfrm>
            <a:prstGeom prst="triangle">
              <a:avLst>
                <a:gd name="adj" fmla="val 48880"/>
              </a:avLst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1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336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1574800" y="1698104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8088</a:t>
            </a:r>
            <a:endParaRPr lang="en-US" altLang="zh-CN" sz="2000"/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4114800" y="101230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8255</a:t>
            </a:r>
            <a:r>
              <a:rPr lang="en-US" altLang="en-US" sz="2400"/>
              <a:t>A</a:t>
            </a:r>
            <a:endParaRPr lang="en-US" altLang="zh-CN" sz="2000"/>
          </a:p>
        </p:txBody>
      </p:sp>
      <p:sp>
        <p:nvSpPr>
          <p:cNvPr id="54284" name="Text Box 14"/>
          <p:cNvSpPr txBox="1">
            <a:spLocks noChangeArrowheads="1"/>
          </p:cNvSpPr>
          <p:nvPr/>
        </p:nvSpPr>
        <p:spPr bwMode="auto">
          <a:xfrm>
            <a:off x="6834909" y="1021829"/>
            <a:ext cx="998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zh-CN" altLang="en-US" sz="2400" dirty="0"/>
              <a:t>打印机</a:t>
            </a:r>
            <a:endParaRPr lang="zh-CN" altLang="zh-CN" sz="2000" dirty="0"/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2857500" y="783704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D</a:t>
            </a:r>
            <a:r>
              <a:rPr lang="en-US" altLang="zh-CN" sz="2400" baseline="-25000"/>
              <a:t>7</a:t>
            </a:r>
            <a:r>
              <a:rPr lang="en-US" altLang="zh-CN" sz="2400"/>
              <a:t>~D</a:t>
            </a:r>
            <a:r>
              <a:rPr lang="en-US" altLang="zh-CN" sz="2400" baseline="-25000"/>
              <a:t>0</a:t>
            </a:r>
            <a:endParaRPr lang="en-US" altLang="zh-CN" sz="2400"/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4724400" y="1393304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PA</a:t>
            </a:r>
          </a:p>
        </p:txBody>
      </p:sp>
      <p:sp>
        <p:nvSpPr>
          <p:cNvPr id="54287" name="Text Box 17"/>
          <p:cNvSpPr txBox="1">
            <a:spLocks noChangeArrowheads="1"/>
          </p:cNvSpPr>
          <p:nvPr/>
        </p:nvSpPr>
        <p:spPr bwMode="auto">
          <a:xfrm>
            <a:off x="4613275" y="2002904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PC</a:t>
            </a:r>
            <a:r>
              <a:rPr lang="en-US" altLang="zh-CN" sz="2400" baseline="-25000"/>
              <a:t>2</a:t>
            </a:r>
            <a:endParaRPr lang="en-US" altLang="zh-CN" sz="2400"/>
          </a:p>
        </p:txBody>
      </p:sp>
      <p:sp>
        <p:nvSpPr>
          <p:cNvPr id="54288" name="Text Box 18"/>
          <p:cNvSpPr txBox="1">
            <a:spLocks noChangeArrowheads="1"/>
          </p:cNvSpPr>
          <p:nvPr/>
        </p:nvSpPr>
        <p:spPr bwMode="auto">
          <a:xfrm>
            <a:off x="4613275" y="2536304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PC</a:t>
            </a:r>
            <a:r>
              <a:rPr lang="en-US" altLang="zh-CN" sz="2400" baseline="-25000"/>
              <a:t>6</a:t>
            </a:r>
            <a:endParaRPr lang="en-US" altLang="zh-CN" sz="2400"/>
          </a:p>
        </p:txBody>
      </p:sp>
      <p:sp>
        <p:nvSpPr>
          <p:cNvPr id="54289" name="Text Box 19"/>
          <p:cNvSpPr txBox="1">
            <a:spLocks noChangeArrowheads="1"/>
          </p:cNvSpPr>
          <p:nvPr/>
        </p:nvSpPr>
        <p:spPr bwMode="auto">
          <a:xfrm>
            <a:off x="6705600" y="2079104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STB</a:t>
            </a:r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>
            <a:off x="6781800" y="2098154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91" name="Text Box 21"/>
          <p:cNvSpPr txBox="1">
            <a:spLocks noChangeArrowheads="1"/>
          </p:cNvSpPr>
          <p:nvPr/>
        </p:nvSpPr>
        <p:spPr bwMode="auto">
          <a:xfrm>
            <a:off x="6705600" y="2612504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/>
              <a:t>ACK</a:t>
            </a:r>
          </a:p>
        </p:txBody>
      </p:sp>
      <p:sp>
        <p:nvSpPr>
          <p:cNvPr id="54292" name="Text Box 22"/>
          <p:cNvSpPr txBox="1">
            <a:spLocks noChangeArrowheads="1"/>
          </p:cNvSpPr>
          <p:nvPr/>
        </p:nvSpPr>
        <p:spPr bwMode="auto">
          <a:xfrm>
            <a:off x="2609804" y="4435834"/>
            <a:ext cx="358784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zh-CN" altLang="en-US" sz="2400" dirty="0">
                <a:solidFill>
                  <a:srgbClr val="2876E8"/>
                </a:solidFill>
              </a:rPr>
              <a:t>中断式打印机接口示意图</a:t>
            </a:r>
          </a:p>
        </p:txBody>
      </p:sp>
      <p:sp>
        <p:nvSpPr>
          <p:cNvPr id="54293" name="Text Box 23"/>
          <p:cNvSpPr txBox="1">
            <a:spLocks noChangeArrowheads="1"/>
          </p:cNvSpPr>
          <p:nvPr/>
        </p:nvSpPr>
        <p:spPr bwMode="auto">
          <a:xfrm>
            <a:off x="468313" y="141728"/>
            <a:ext cx="248126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硬件方案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294" name="Text Box 24"/>
          <p:cNvSpPr txBox="1">
            <a:spLocks noChangeArrowheads="1"/>
          </p:cNvSpPr>
          <p:nvPr/>
        </p:nvSpPr>
        <p:spPr bwMode="auto">
          <a:xfrm>
            <a:off x="565150" y="5060950"/>
            <a:ext cx="47688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SzTx/>
            </a:pPr>
            <a:r>
              <a:rPr lang="zh-CN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 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口：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方式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1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  <a:hlinkClick r:id="rId2" action="ppaction://hlinksldjump"/>
              </a:rPr>
              <a:t>、输出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数据</a:t>
            </a:r>
          </a:p>
          <a:p>
            <a:pPr algn="l"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	   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输入外设响应信号 	</a:t>
            </a:r>
          </a:p>
          <a:p>
            <a:pPr algn="l"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下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口：方式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</a:t>
            </a:r>
            <a:r>
              <a:rPr lang="en-US" altLang="en-US" sz="2400" b="0" baseline="-250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输出选通信号</a:t>
            </a:r>
          </a:p>
        </p:txBody>
      </p:sp>
      <p:sp>
        <p:nvSpPr>
          <p:cNvPr id="54295" name="Text Box 25"/>
          <p:cNvSpPr txBox="1">
            <a:spLocks noChangeArrowheads="1"/>
          </p:cNvSpPr>
          <p:nvPr/>
        </p:nvSpPr>
        <p:spPr bwMode="auto">
          <a:xfrm>
            <a:off x="4613275" y="2993504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PC</a:t>
            </a:r>
            <a:r>
              <a:rPr lang="en-US" altLang="zh-CN" sz="2400" baseline="-25000"/>
              <a:t>3</a:t>
            </a:r>
            <a:endParaRPr lang="en-US" altLang="zh-CN" sz="2400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5257800" y="3222104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>
            <a:off x="5791200" y="3222104"/>
            <a:ext cx="0" cy="9144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 flipH="1">
            <a:off x="3924300" y="4136504"/>
            <a:ext cx="18669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99" name="Text Box 29"/>
          <p:cNvSpPr txBox="1">
            <a:spLocks noChangeArrowheads="1"/>
          </p:cNvSpPr>
          <p:nvPr/>
        </p:nvSpPr>
        <p:spPr bwMode="auto">
          <a:xfrm>
            <a:off x="3284538" y="3831704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</a:pPr>
            <a:r>
              <a:rPr lang="en-US" altLang="zh-CN" sz="2400"/>
              <a:t>IR</a:t>
            </a:r>
            <a:r>
              <a:rPr lang="en-US" altLang="zh-CN" sz="2400" baseline="-25000"/>
              <a:t>2</a:t>
            </a:r>
            <a:endParaRPr lang="en-US" altLang="zh-CN" sz="2400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>
            <a:off x="6781800" y="2612504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01" name="Text Box 31"/>
          <p:cNvSpPr txBox="1">
            <a:spLocks noChangeArrowheads="1"/>
          </p:cNvSpPr>
          <p:nvPr/>
        </p:nvSpPr>
        <p:spPr bwMode="auto">
          <a:xfrm>
            <a:off x="1784350" y="2536304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INTR</a:t>
            </a:r>
          </a:p>
        </p:txBody>
      </p:sp>
      <p:sp>
        <p:nvSpPr>
          <p:cNvPr id="54302" name="Text Box 32"/>
          <p:cNvSpPr txBox="1">
            <a:spLocks noChangeArrowheads="1"/>
          </p:cNvSpPr>
          <p:nvPr/>
        </p:nvSpPr>
        <p:spPr bwMode="auto">
          <a:xfrm>
            <a:off x="1779588" y="3069704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en-US" altLang="zh-CN" sz="2400"/>
              <a:t>INTA</a:t>
            </a:r>
          </a:p>
        </p:txBody>
      </p:sp>
      <p:sp>
        <p:nvSpPr>
          <p:cNvPr id="54303" name="Line 33"/>
          <p:cNvSpPr>
            <a:spLocks noChangeShapeType="1"/>
          </p:cNvSpPr>
          <p:nvPr/>
        </p:nvSpPr>
        <p:spPr bwMode="auto">
          <a:xfrm>
            <a:off x="1798638" y="3145904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>
            <a:off x="2590800" y="3298304"/>
            <a:ext cx="2667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 flipH="1">
            <a:off x="2590800" y="2764904"/>
            <a:ext cx="2667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306" name="Text Box 36"/>
          <p:cNvSpPr txBox="1">
            <a:spLocks noChangeArrowheads="1"/>
          </p:cNvSpPr>
          <p:nvPr/>
        </p:nvSpPr>
        <p:spPr bwMode="auto">
          <a:xfrm>
            <a:off x="2857500" y="238390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</a:pPr>
            <a:r>
              <a:rPr lang="zh-CN" altLang="zh-CN" sz="2400"/>
              <a:t>8259</a:t>
            </a:r>
            <a:r>
              <a:rPr lang="en-US" altLang="zh-CN" sz="2400"/>
              <a:t>A</a:t>
            </a:r>
          </a:p>
        </p:txBody>
      </p:sp>
      <p:sp>
        <p:nvSpPr>
          <p:cNvPr id="54307" name="Rectangle 37"/>
          <p:cNvSpPr>
            <a:spLocks noChangeArrowheads="1"/>
          </p:cNvSpPr>
          <p:nvPr/>
        </p:nvSpPr>
        <p:spPr bwMode="auto">
          <a:xfrm>
            <a:off x="2857500" y="2307704"/>
            <a:ext cx="1028700" cy="2057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308" name="Text Box 38"/>
          <p:cNvSpPr txBox="1">
            <a:spLocks noChangeArrowheads="1"/>
          </p:cNvSpPr>
          <p:nvPr/>
        </p:nvSpPr>
        <p:spPr bwMode="auto">
          <a:xfrm>
            <a:off x="6004709" y="5060950"/>
            <a:ext cx="2339102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方式控制字为：</a:t>
            </a:r>
          </a:p>
          <a:p>
            <a:pPr algn="l" eaLnBrk="1" hangingPunct="1">
              <a:spcBef>
                <a:spcPct val="0"/>
              </a:spcBef>
              <a:buSzTx/>
            </a:pPr>
            <a:r>
              <a:rPr lang="en-US" altLang="zh-CN" sz="2400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10100000</a:t>
            </a:r>
            <a:r>
              <a:rPr lang="en-US" altLang="en-US" sz="2400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endParaRPr lang="zh-CN" altLang="en-US" sz="2400" b="0" dirty="0">
              <a:solidFill>
                <a:srgbClr val="0000CC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047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2181"/>
            <a:ext cx="7666038" cy="4791075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796925" y="5756483"/>
            <a:ext cx="83470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rgbClr val="0000CC"/>
                </a:solidFill>
              </a:rPr>
              <a:t>PW=(R</a:t>
            </a:r>
            <a:r>
              <a:rPr lang="en-US" altLang="zh-CN" sz="2400" b="0" baseline="-25000" dirty="0">
                <a:solidFill>
                  <a:srgbClr val="0000CC"/>
                </a:solidFill>
              </a:rPr>
              <a:t>EXT</a:t>
            </a:r>
            <a:r>
              <a:rPr lang="en-US" altLang="zh-CN" sz="2400" b="0" dirty="0">
                <a:solidFill>
                  <a:srgbClr val="0000CC"/>
                </a:solidFill>
              </a:rPr>
              <a:t>) (C</a:t>
            </a:r>
            <a:r>
              <a:rPr lang="en-US" altLang="zh-CN" sz="2400" b="0" baseline="-25000" dirty="0">
                <a:solidFill>
                  <a:srgbClr val="0000CC"/>
                </a:solidFill>
              </a:rPr>
              <a:t>EXT</a:t>
            </a:r>
            <a:r>
              <a:rPr lang="en-US" altLang="zh-CN" sz="2400" b="0" dirty="0">
                <a:solidFill>
                  <a:srgbClr val="0000CC"/>
                </a:solidFill>
              </a:rPr>
              <a:t>); 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rgbClr val="0000CC"/>
                </a:solidFill>
              </a:rPr>
              <a:t>where PW is in seconds, R is in ohms, and C is in farads</a:t>
            </a:r>
            <a:r>
              <a:rPr lang="en-US" altLang="zh-CN" sz="2400" dirty="0"/>
              <a:t>.</a:t>
            </a:r>
          </a:p>
        </p:txBody>
      </p:sp>
      <p:grpSp>
        <p:nvGrpSpPr>
          <p:cNvPr id="55302" name="Group 12"/>
          <p:cNvGrpSpPr>
            <a:grpSpLocks/>
          </p:cNvGrpSpPr>
          <p:nvPr/>
        </p:nvGrpSpPr>
        <p:grpSpPr bwMode="auto">
          <a:xfrm>
            <a:off x="7740352" y="3155949"/>
            <a:ext cx="1058862" cy="363538"/>
            <a:chOff x="2871" y="603"/>
            <a:chExt cx="667" cy="229"/>
          </a:xfrm>
        </p:grpSpPr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2871" y="613"/>
              <a:ext cx="2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3109" y="613"/>
              <a:ext cx="0" cy="2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6" name="Line 9"/>
            <p:cNvSpPr>
              <a:spLocks noChangeShapeType="1"/>
            </p:cNvSpPr>
            <p:nvPr/>
          </p:nvSpPr>
          <p:spPr bwMode="auto">
            <a:xfrm>
              <a:off x="3109" y="832"/>
              <a:ext cx="2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 flipV="1">
              <a:off x="3328" y="603"/>
              <a:ext cx="0" cy="2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3328" y="603"/>
              <a:ext cx="2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303" name="Oval 1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89388" y="2889250"/>
            <a:ext cx="1539875" cy="1581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硬件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311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8763000" cy="568828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设端口地址是：</a:t>
            </a:r>
            <a:r>
              <a:rPr lang="en-US" altLang="zh-CN" dirty="0" smtClean="0"/>
              <a:t>0D</a:t>
            </a:r>
            <a:r>
              <a:rPr lang="en-US" altLang="en-US" dirty="0" smtClean="0"/>
              <a:t>0H~0D3H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DI</a:t>
            </a:r>
            <a:r>
              <a:rPr lang="zh-CN" altLang="en-US" dirty="0" smtClean="0"/>
              <a:t>指示字符在缓冲区的位置。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程序如下：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400" dirty="0" smtClean="0"/>
              <a:t>1、</a:t>
            </a:r>
            <a:r>
              <a:rPr lang="zh-CN" altLang="en-US" sz="2400" dirty="0" smtClean="0"/>
              <a:t>中断服务程序：（假设开始位置是</a:t>
            </a:r>
            <a:r>
              <a:rPr lang="en-US" altLang="zh-CN" sz="2400" dirty="0" smtClean="0"/>
              <a:t>2000H:1000H</a:t>
            </a:r>
            <a:r>
              <a:rPr lang="zh-CN" altLang="en-US" sz="2400" dirty="0" smtClean="0"/>
              <a:t>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sz="2400" dirty="0" smtClean="0"/>
              <a:t>PRNDRV</a:t>
            </a:r>
            <a:r>
              <a:rPr lang="zh-CN" altLang="en-US" sz="2400" dirty="0" smtClean="0"/>
              <a:t>：	</a:t>
            </a:r>
            <a:r>
              <a:rPr lang="en-US" altLang="zh-CN" sz="2400" dirty="0" smtClean="0"/>
              <a:t>MOV	AL,[DI] 	</a:t>
            </a:r>
            <a:r>
              <a:rPr lang="zh-CN" altLang="en-US" sz="2400" dirty="0" smtClean="0"/>
              <a:t>；打印的字符送</a:t>
            </a:r>
            <a:r>
              <a:rPr lang="en-US" altLang="en-US" sz="2400" dirty="0" smtClean="0"/>
              <a:t>AL</a:t>
            </a:r>
            <a:r>
              <a:rPr lang="zh-CN" altLang="en-US" sz="2400" dirty="0" smtClean="0"/>
              <a:t>中</a:t>
            </a:r>
            <a:endParaRPr lang="zh-CN" altLang="zh-CN" sz="24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/>
              <a:t>			</a:t>
            </a:r>
            <a:r>
              <a:rPr lang="en-US" altLang="zh-CN" sz="2400" dirty="0" smtClean="0"/>
              <a:t>OUT	0D0H,AL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			INC     DI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MOV 	AL,4		</a:t>
            </a:r>
            <a:r>
              <a:rPr lang="zh-CN" altLang="en-US" sz="2400" dirty="0" smtClean="0">
                <a:solidFill>
                  <a:srgbClr val="FF0000"/>
                </a:solidFill>
              </a:rPr>
              <a:t>；置</a:t>
            </a:r>
            <a:r>
              <a:rPr lang="en-US" altLang="en-US" sz="2400" dirty="0" smtClean="0">
                <a:solidFill>
                  <a:srgbClr val="FF0000"/>
                </a:solidFill>
              </a:rPr>
              <a:t>PC</a:t>
            </a:r>
            <a:r>
              <a:rPr lang="en-US" alt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 smtClean="0">
                <a:solidFill>
                  <a:srgbClr val="FF0000"/>
                </a:solidFill>
              </a:rPr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OUT	0D3H,AL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		MOV 	AL,5		</a:t>
            </a:r>
            <a:r>
              <a:rPr lang="zh-CN" altLang="en-US" sz="2400" dirty="0" smtClean="0">
                <a:solidFill>
                  <a:srgbClr val="FF0000"/>
                </a:solidFill>
              </a:rPr>
              <a:t>；置</a:t>
            </a:r>
            <a:r>
              <a:rPr lang="en-US" altLang="en-US" sz="2400" dirty="0" smtClean="0">
                <a:solidFill>
                  <a:srgbClr val="FF0000"/>
                </a:solidFill>
              </a:rPr>
              <a:t>PC</a:t>
            </a:r>
            <a:r>
              <a:rPr lang="en-US" alt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400" dirty="0" smtClean="0">
                <a:solidFill>
                  <a:srgbClr val="FF0000"/>
                </a:solidFill>
              </a:rPr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OUT	0D3H,AL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			</a:t>
            </a:r>
            <a:r>
              <a:rPr lang="en-US" altLang="zh-CN" sz="2400" i="1" dirty="0" smtClean="0">
                <a:solidFill>
                  <a:srgbClr val="2876E8"/>
                </a:solidFill>
              </a:rPr>
              <a:t>MOV   AL,20H	</a:t>
            </a:r>
            <a:r>
              <a:rPr lang="zh-CN" altLang="en-US" sz="2400" i="1" dirty="0" smtClean="0">
                <a:solidFill>
                  <a:srgbClr val="2876E8"/>
                </a:solidFill>
              </a:rPr>
              <a:t>；向</a:t>
            </a:r>
            <a:r>
              <a:rPr lang="en-US" altLang="zh-CN" sz="2400" i="1" dirty="0" smtClean="0">
                <a:solidFill>
                  <a:srgbClr val="2876E8"/>
                </a:solidFill>
              </a:rPr>
              <a:t>8259A</a:t>
            </a:r>
            <a:r>
              <a:rPr lang="zh-CN" altLang="en-US" sz="2400" i="1" dirty="0" smtClean="0">
                <a:solidFill>
                  <a:srgbClr val="2876E8"/>
                </a:solidFill>
              </a:rPr>
              <a:t>发</a:t>
            </a:r>
            <a:r>
              <a:rPr lang="en-US" altLang="en-US" sz="2400" i="1" dirty="0" smtClean="0">
                <a:solidFill>
                  <a:srgbClr val="2876E8"/>
                </a:solidFill>
              </a:rPr>
              <a:t>EOI</a:t>
            </a:r>
            <a:r>
              <a:rPr lang="zh-CN" altLang="en-US" sz="2400" i="1" dirty="0" smtClean="0">
                <a:solidFill>
                  <a:srgbClr val="2876E8"/>
                </a:solidFill>
              </a:rPr>
              <a:t>命令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sz="2400" i="1" dirty="0" smtClean="0">
                <a:solidFill>
                  <a:srgbClr val="2876E8"/>
                </a:solidFill>
              </a:rPr>
              <a:t>			</a:t>
            </a:r>
            <a:r>
              <a:rPr lang="en-US" altLang="zh-CN" sz="2400" i="1" dirty="0" smtClean="0">
                <a:solidFill>
                  <a:srgbClr val="2876E8"/>
                </a:solidFill>
              </a:rPr>
              <a:t>OUT   20H,AL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</a:t>
            </a:r>
            <a:r>
              <a:rPr lang="en-US" altLang="zh-CN" sz="2400" dirty="0" smtClean="0"/>
              <a:t>IRET		     	</a:t>
            </a:r>
            <a:r>
              <a:rPr lang="zh-CN" altLang="en-US" sz="2400" dirty="0" smtClean="0"/>
              <a:t>；该程序做了简化处理。</a:t>
            </a:r>
            <a:r>
              <a:rPr lang="zh-CN" altLang="en-US" dirty="0" smtClean="0"/>
              <a:t>	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7544" y="158750"/>
            <a:ext cx="6324600" cy="5334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程序设计  </a:t>
            </a:r>
            <a:r>
              <a:rPr lang="en-US" altLang="zh-CN" dirty="0" smtClean="0"/>
              <a:t>ISR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625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686800" cy="48523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dirty="0" smtClean="0"/>
              <a:t>2、</a:t>
            </a:r>
            <a:r>
              <a:rPr lang="zh-CN" altLang="en-US" dirty="0" smtClean="0"/>
              <a:t>主程序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dirty="0" smtClean="0"/>
              <a:t>INIT8259A</a:t>
            </a:r>
            <a:r>
              <a:rPr lang="zh-CN" altLang="en-US" dirty="0" smtClean="0"/>
              <a:t>：   </a:t>
            </a:r>
            <a:r>
              <a:rPr lang="en-US" altLang="zh-CN" dirty="0" smtClean="0"/>
              <a:t>MOV  AL,13H    </a:t>
            </a:r>
            <a:r>
              <a:rPr lang="zh-CN" altLang="en-US" dirty="0" smtClean="0"/>
              <a:t>；初始化</a:t>
            </a:r>
            <a:r>
              <a:rPr lang="en-US" altLang="zh-CN" dirty="0" smtClean="0"/>
              <a:t>8259A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  OUT   20H,AL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  MOV  AL,8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  OUT   21H,AL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  MOV  AL,9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  OUT  21H,AL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INIT8255A</a:t>
            </a:r>
            <a:r>
              <a:rPr lang="zh-CN" altLang="en-US" dirty="0" smtClean="0"/>
              <a:t>：   </a:t>
            </a:r>
            <a:r>
              <a:rPr lang="en-US" altLang="zh-CN" dirty="0" smtClean="0"/>
              <a:t>MOV AL,0A0H   </a:t>
            </a:r>
            <a:r>
              <a:rPr lang="zh-CN" altLang="en-US" dirty="0" smtClean="0"/>
              <a:t>；设置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工作方式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/>
              <a:t>			</a:t>
            </a:r>
            <a:r>
              <a:rPr lang="zh-CN" altLang="en-US" dirty="0" smtClean="0"/>
              <a:t>  </a:t>
            </a:r>
            <a:r>
              <a:rPr lang="en-US" altLang="zh-CN" dirty="0" smtClean="0"/>
              <a:t>OUT  0D3H,AL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  MOV  AL,5          </a:t>
            </a:r>
            <a:r>
              <a:rPr lang="zh-CN" altLang="en-US" dirty="0" smtClean="0"/>
              <a:t>；置</a:t>
            </a:r>
            <a:r>
              <a:rPr lang="en-US" altLang="en-US" dirty="0" smtClean="0"/>
              <a:t>PC</a:t>
            </a:r>
            <a:r>
              <a:rPr lang="en-US" altLang="en-US" baseline="-25000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/>
              <a:t>			</a:t>
            </a:r>
            <a:r>
              <a:rPr lang="en-US" altLang="zh-CN" dirty="0" smtClean="0"/>
              <a:t>  OUT  0D3H,AL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4427984" y="2068164"/>
            <a:ext cx="30638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；单片，需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ICW4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4444305" y="2500212"/>
            <a:ext cx="32083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；中断类型码：</a:t>
            </a:r>
            <a:r>
              <a:rPr lang="en-US" altLang="zh-CN" sz="2400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4427984" y="3048718"/>
            <a:ext cx="32940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；缓冲方式，</a:t>
            </a:r>
            <a:r>
              <a:rPr lang="en-US" altLang="zh-CN" sz="2400"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8086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58750"/>
            <a:ext cx="6324600" cy="5334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程序设计  硬件初始化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5404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120" y="980728"/>
            <a:ext cx="8915400" cy="448027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INSTDRV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MOV  AX,0	  ;</a:t>
            </a:r>
            <a:r>
              <a:rPr lang="zh-CN" altLang="en-US" dirty="0" smtClean="0"/>
              <a:t>安装中断向量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/>
              <a:t>			</a:t>
            </a:r>
            <a:r>
              <a:rPr lang="en-US" altLang="zh-CN" dirty="0" smtClean="0"/>
              <a:t>MOV  DS,AX   ;IR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的中断类型是</a:t>
            </a:r>
            <a:r>
              <a:rPr lang="en-US" altLang="zh-CN" dirty="0" smtClean="0"/>
              <a:t>0AH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MOV  Word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[ 0AH*4 ],1000H   ;IP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MOV  Word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[ 0AH*4+2 ],2000H  ;CS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SETUPIF</a:t>
            </a:r>
            <a:r>
              <a:rPr lang="zh-CN" altLang="en-US" dirty="0" smtClean="0"/>
              <a:t>：   </a:t>
            </a:r>
            <a:r>
              <a:rPr lang="en-US" altLang="zh-CN" dirty="0" smtClean="0"/>
              <a:t>MOV  AL,0DH	</a:t>
            </a:r>
            <a:r>
              <a:rPr lang="zh-CN" altLang="en-US" dirty="0" smtClean="0"/>
              <a:t>；设置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</a:t>
            </a:r>
            <a:r>
              <a:rPr lang="en-US" altLang="en-US" dirty="0" smtClean="0"/>
              <a:t>INTE</a:t>
            </a:r>
            <a:r>
              <a:rPr lang="en-US" altLang="en-US" baseline="-25000" dirty="0" smtClean="0"/>
              <a:t>A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/>
              <a:t>			</a:t>
            </a:r>
            <a:r>
              <a:rPr lang="en-US" altLang="zh-CN" dirty="0" smtClean="0"/>
              <a:t>OUT	0D3H,AL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chemeClr val="hlink"/>
                </a:solidFill>
              </a:rPr>
              <a:t>IN       AL,21H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；设置</a:t>
            </a:r>
            <a:r>
              <a:rPr lang="en-US" altLang="zh-CN" dirty="0" smtClean="0"/>
              <a:t>8259A</a:t>
            </a:r>
            <a:r>
              <a:rPr lang="zh-CN" altLang="en-US" dirty="0" smtClean="0"/>
              <a:t>的</a:t>
            </a:r>
            <a:r>
              <a:rPr lang="en-US" altLang="en-US" dirty="0" smtClean="0"/>
              <a:t>IMR</a:t>
            </a:r>
            <a:r>
              <a:rPr lang="zh-CN" altLang="en-US" dirty="0" smtClean="0"/>
              <a:t>，允许</a:t>
            </a:r>
            <a:r>
              <a:rPr lang="en-US" altLang="en-US" dirty="0" smtClean="0"/>
              <a:t>IR</a:t>
            </a:r>
            <a:r>
              <a:rPr lang="en-US" altLang="en-US" baseline="-25000" dirty="0" smtClean="0"/>
              <a:t>2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/>
              <a:t>			</a:t>
            </a:r>
            <a:r>
              <a:rPr lang="zh-CN" altLang="zh-CN" dirty="0" smtClean="0">
                <a:solidFill>
                  <a:schemeClr val="hlink"/>
                </a:solidFill>
              </a:rPr>
              <a:t>AND  </a:t>
            </a:r>
            <a:r>
              <a:rPr lang="en-US" altLang="zh-CN" dirty="0" smtClean="0">
                <a:solidFill>
                  <a:schemeClr val="hlink"/>
                </a:solidFill>
              </a:rPr>
              <a:t> </a:t>
            </a:r>
            <a:r>
              <a:rPr lang="zh-CN" altLang="zh-CN" dirty="0" smtClean="0">
                <a:solidFill>
                  <a:schemeClr val="hlink"/>
                </a:solidFill>
              </a:rPr>
              <a:t>AL</a:t>
            </a:r>
            <a:r>
              <a:rPr lang="en-US" altLang="zh-CN" dirty="0" smtClean="0">
                <a:solidFill>
                  <a:schemeClr val="hlink"/>
                </a:solidFill>
              </a:rPr>
              <a:t>,0FBH</a:t>
            </a:r>
            <a:endParaRPr lang="zh-CN" altLang="zh-CN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zh-CN" dirty="0" smtClean="0">
                <a:solidFill>
                  <a:schemeClr val="hlink"/>
                </a:solidFill>
              </a:rPr>
              <a:t>			</a:t>
            </a:r>
            <a:r>
              <a:rPr lang="en-US" altLang="zh-CN" dirty="0" smtClean="0">
                <a:solidFill>
                  <a:schemeClr val="hlink"/>
                </a:solidFill>
              </a:rPr>
              <a:t>OUT  21H,AL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chemeClr val="folHlink"/>
                </a:solidFill>
              </a:rPr>
              <a:t>STI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；开中断</a:t>
            </a:r>
          </a:p>
        </p:txBody>
      </p:sp>
      <p:sp>
        <p:nvSpPr>
          <p:cNvPr id="58373" name="AutoShape 3"/>
          <p:cNvSpPr>
            <a:spLocks noChangeArrowheads="1"/>
          </p:cNvSpPr>
          <p:nvPr/>
        </p:nvSpPr>
        <p:spPr bwMode="auto">
          <a:xfrm>
            <a:off x="8197052" y="2262188"/>
            <a:ext cx="414337" cy="552450"/>
          </a:xfrm>
          <a:prstGeom prst="wedgeEllipseCallout">
            <a:avLst>
              <a:gd name="adj1" fmla="val -83718"/>
              <a:gd name="adj2" fmla="val 94829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altLang="zh-CN" sz="2000"/>
              <a:t>1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>
            <a:off x="8478039" y="4652963"/>
            <a:ext cx="414337" cy="552450"/>
          </a:xfrm>
          <a:prstGeom prst="wedgeEllipseCallout">
            <a:avLst>
              <a:gd name="adj1" fmla="val -134676"/>
              <a:gd name="adj2" fmla="val -106611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altLang="zh-CN" sz="2000"/>
              <a:t>2</a:t>
            </a:r>
          </a:p>
        </p:txBody>
      </p:sp>
      <p:sp>
        <p:nvSpPr>
          <p:cNvPr id="58375" name="AutoShape 5"/>
          <p:cNvSpPr>
            <a:spLocks noChangeArrowheads="1"/>
          </p:cNvSpPr>
          <p:nvPr/>
        </p:nvSpPr>
        <p:spPr bwMode="auto">
          <a:xfrm>
            <a:off x="6756272" y="5237163"/>
            <a:ext cx="414337" cy="552450"/>
          </a:xfrm>
          <a:prstGeom prst="wedgeEllipseCallout">
            <a:avLst>
              <a:gd name="adj1" fmla="val -142720"/>
              <a:gd name="adj2" fmla="val -40228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altLang="zh-CN" sz="2000" dirty="0"/>
              <a:t>3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3" y="158750"/>
            <a:ext cx="6703065" cy="5334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程序设计  软件初始化  安装中断向量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9379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80920" cy="5164088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zh-CN" dirty="0" smtClean="0"/>
              <a:t>3、</a:t>
            </a:r>
            <a:r>
              <a:rPr lang="zh-CN" altLang="en-US" dirty="0" smtClean="0"/>
              <a:t>打印驱动程序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dirty="0" smtClean="0"/>
              <a:t>	假设字符缓冲区从</a:t>
            </a:r>
            <a:r>
              <a:rPr lang="en-US" altLang="zh-CN" dirty="0" smtClean="0"/>
              <a:t>3000</a:t>
            </a:r>
            <a:r>
              <a:rPr lang="en-US" altLang="en-US" dirty="0" smtClean="0"/>
              <a:t>H</a:t>
            </a:r>
            <a:r>
              <a:rPr lang="en-US" altLang="zh-CN" dirty="0" smtClean="0"/>
              <a:t>:0000H</a:t>
            </a:r>
            <a:r>
              <a:rPr lang="zh-CN" altLang="en-US" dirty="0" smtClean="0"/>
              <a:t>处开始，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dirty="0" smtClean="0"/>
              <a:t>	在</a:t>
            </a:r>
            <a:r>
              <a:rPr lang="en-US" altLang="zh-CN" dirty="0" smtClean="0"/>
              <a:t>3000H:1000H</a:t>
            </a:r>
            <a:r>
              <a:rPr lang="zh-CN" altLang="en-US" dirty="0" smtClean="0"/>
              <a:t>处存放一个字，表示打印字符数。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PRINT</a:t>
            </a:r>
            <a:r>
              <a:rPr lang="zh-CN" altLang="en-US" dirty="0" smtClean="0"/>
              <a:t>：	</a:t>
            </a:r>
            <a:r>
              <a:rPr lang="en-US" altLang="zh-CN" dirty="0" smtClean="0"/>
              <a:t>MOV  AX,3000H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MOV  DS,AX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MOV  DI,0000H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INT     0AH	</a:t>
            </a:r>
            <a:r>
              <a:rPr lang="zh-CN" altLang="en-US" dirty="0" smtClean="0"/>
              <a:t>；第一次中断，可以软件触发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LOOP1</a:t>
            </a:r>
            <a:r>
              <a:rPr lang="zh-CN" altLang="en-US" dirty="0" smtClean="0"/>
              <a:t>：	</a:t>
            </a:r>
            <a:r>
              <a:rPr lang="en-US" altLang="zh-CN" dirty="0" smtClean="0"/>
              <a:t>CMP	DI,[1000H]	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JB      LOOP1	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MOV  AL,0CH	</a:t>
            </a:r>
            <a:r>
              <a:rPr lang="zh-CN" altLang="en-US" dirty="0" smtClean="0"/>
              <a:t>；关闭</a:t>
            </a:r>
            <a:r>
              <a:rPr lang="en-US" altLang="en-US" dirty="0" smtClean="0"/>
              <a:t>INTE</a:t>
            </a:r>
            <a:r>
              <a:rPr lang="en-US" altLang="en-US" baseline="-25000" dirty="0" smtClean="0"/>
              <a:t>A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			OUT  0D3H,AL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dirty="0" smtClean="0"/>
              <a:t>说明：打印结束也可以在中断服务程序中进行判断。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7544" y="158750"/>
            <a:ext cx="6324600" cy="5334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程序设计  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8584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WordArt 4"/>
          <p:cNvSpPr>
            <a:spLocks noChangeArrowheads="1" noChangeShapeType="1" noTextEdit="1"/>
          </p:cNvSpPr>
          <p:nvPr/>
        </p:nvSpPr>
        <p:spPr bwMode="auto">
          <a:xfrm>
            <a:off x="1711325" y="1854200"/>
            <a:ext cx="5588000" cy="1851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9260422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</a:t>
            </a:r>
            <a:r>
              <a:rPr lang="en-US" altLang="zh-CN" smtClean="0"/>
              <a:t>(</a:t>
            </a:r>
            <a:r>
              <a:rPr lang="zh-CN" altLang="en-US" smtClean="0"/>
              <a:t>判断</a:t>
            </a:r>
            <a:r>
              <a:rPr lang="en-US" altLang="zh-CN" smtClean="0"/>
              <a:t>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1600" indent="-101600" algn="just" eaLnBrk="1" hangingPunct="1">
              <a:buFontTx/>
              <a:buNone/>
            </a:pPr>
            <a:r>
              <a:rPr lang="en-US" altLang="zh-CN" dirty="0" smtClean="0"/>
              <a:t>1.8255A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口不能工作在方式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即双向选通输入输出方式。 </a:t>
            </a:r>
          </a:p>
          <a:p>
            <a:pPr marL="266700" indent="-266700" algn="just" eaLnBrk="1" hangingPunct="1">
              <a:buFont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当</a:t>
            </a:r>
            <a:r>
              <a:rPr lang="en-US" altLang="zh-CN" dirty="0" smtClean="0"/>
              <a:t>8255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</a:t>
            </a:r>
            <a:r>
              <a:rPr lang="zh-CN" altLang="en-US" dirty="0" smtClean="0"/>
              <a:t>口方式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输出时，若外设有负脉冲回答，则</a:t>
            </a:r>
            <a:r>
              <a:rPr lang="en-US" altLang="zh-CN" dirty="0" smtClean="0"/>
              <a:t>PC3</a:t>
            </a:r>
            <a:r>
              <a:rPr lang="zh-CN" altLang="en-US" dirty="0" smtClean="0"/>
              <a:t>定会上升为高电平。</a:t>
            </a:r>
          </a:p>
          <a:p>
            <a:pPr marL="266700" indent="-266700" algn="just" eaLnBrk="1" hangingPunct="1">
              <a:buFontTx/>
              <a:buNone/>
            </a:pPr>
            <a:r>
              <a:rPr lang="en-US" altLang="zh-CN" dirty="0" smtClean="0"/>
              <a:t>3.8255</a:t>
            </a:r>
            <a:r>
              <a:rPr lang="zh-CN" altLang="en-US" dirty="0" smtClean="0"/>
              <a:t>工作在方式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的输出时，</a:t>
            </a:r>
            <a:r>
              <a:rPr lang="en-US" altLang="zh-CN" dirty="0" smtClean="0"/>
              <a:t>OBF</a:t>
            </a:r>
            <a:r>
              <a:rPr lang="zh-CN" altLang="en-US" dirty="0" smtClean="0"/>
              <a:t>信号表示输出缓冲器满信号。</a:t>
            </a:r>
          </a:p>
          <a:p>
            <a:pPr marL="101600" indent="-101600" algn="just" eaLnBrk="1" hangingPunct="1">
              <a:buFontTx/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给</a:t>
            </a:r>
            <a:r>
              <a:rPr lang="en-US" altLang="zh-CN" dirty="0" smtClean="0"/>
              <a:t>8255 C</a:t>
            </a:r>
            <a:r>
              <a:rPr lang="zh-CN" altLang="en-US" dirty="0" smtClean="0"/>
              <a:t>口</a:t>
            </a:r>
            <a:r>
              <a:rPr lang="en-US" altLang="zh-CN" dirty="0" smtClean="0"/>
              <a:t>PC3</a:t>
            </a:r>
            <a:r>
              <a:rPr lang="zh-CN" altLang="en-US" dirty="0" smtClean="0"/>
              <a:t>按位置位字是</a:t>
            </a:r>
            <a:r>
              <a:rPr lang="en-US" altLang="zh-CN" dirty="0" smtClean="0"/>
              <a:t>06H</a:t>
            </a:r>
            <a:r>
              <a:rPr lang="zh-CN" altLang="en-US" dirty="0" smtClean="0"/>
              <a:t>。</a:t>
            </a:r>
          </a:p>
          <a:p>
            <a:pPr marL="101600" indent="-101600" algn="just" eaLnBrk="1" hangingPunct="1">
              <a:buFontTx/>
              <a:buNone/>
            </a:pPr>
            <a:r>
              <a:rPr lang="en-US" altLang="zh-CN" dirty="0" smtClean="0"/>
              <a:t>5. 8255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位的并行接口芯片。 </a:t>
            </a:r>
          </a:p>
        </p:txBody>
      </p:sp>
    </p:spTree>
    <p:extLst>
      <p:ext uri="{BB962C8B-B14F-4D97-AF65-F5344CB8AC3E}">
        <p14:creationId xmlns:p14="http://schemas.microsoft.com/office/powerpoint/2010/main" val="33289864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</a:t>
            </a:r>
            <a:r>
              <a:rPr lang="en-US" altLang="zh-CN" smtClean="0"/>
              <a:t>(</a:t>
            </a:r>
            <a:r>
              <a:rPr lang="zh-CN" altLang="en-US" smtClean="0"/>
              <a:t>填空</a:t>
            </a:r>
            <a:r>
              <a:rPr lang="en-US" altLang="zh-CN" smtClean="0"/>
              <a:t>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981075"/>
            <a:ext cx="8531225" cy="5259388"/>
          </a:xfrm>
        </p:spPr>
        <p:txBody>
          <a:bodyPr/>
          <a:lstStyle/>
          <a:p>
            <a:pPr marL="0" indent="0" algn="just" eaLnBrk="1" hangingPunct="1">
              <a:buFontTx/>
              <a:buAutoNum type="arabicPeriod"/>
            </a:pPr>
            <a:r>
              <a:rPr lang="en-US" altLang="zh-CN" dirty="0" smtClean="0"/>
              <a:t>8255A</a:t>
            </a:r>
            <a:r>
              <a:rPr lang="zh-CN" altLang="en-US" dirty="0" smtClean="0"/>
              <a:t>的方式选择控制字和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口置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／置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控制字都是写入</a:t>
            </a:r>
            <a:r>
              <a:rPr lang="zh-CN" altLang="en-US" u="sng" dirty="0" smtClean="0"/>
              <a:t>       </a:t>
            </a:r>
            <a:r>
              <a:rPr lang="zh-CN" altLang="en-US" dirty="0" smtClean="0"/>
              <a:t>端口的。</a:t>
            </a:r>
          </a:p>
          <a:p>
            <a:pPr marL="0" indent="0" algn="just" eaLnBrk="1" hangingPunct="1">
              <a:buFontTx/>
              <a:buAutoNum type="arabicPeriod"/>
            </a:pPr>
            <a:r>
              <a:rPr lang="en-US" altLang="zh-CN" dirty="0" smtClean="0"/>
              <a:t>8255A</a:t>
            </a:r>
            <a:r>
              <a:rPr lang="zh-CN" altLang="en-US" dirty="0" smtClean="0"/>
              <a:t>的方式选择控制字和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口置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／置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控制字都是写入</a:t>
            </a:r>
            <a:r>
              <a:rPr lang="zh-CN" altLang="en-US" u="sng" dirty="0" smtClean="0"/>
              <a:t>      </a:t>
            </a:r>
            <a:r>
              <a:rPr lang="zh-CN" altLang="en-US" dirty="0" smtClean="0"/>
              <a:t> 端口的，它们是由</a:t>
            </a:r>
            <a:r>
              <a:rPr lang="zh-CN" altLang="en-US" u="sng" dirty="0" smtClean="0"/>
              <a:t>            </a:t>
            </a:r>
            <a:r>
              <a:rPr lang="zh-CN" altLang="en-US" dirty="0" smtClean="0"/>
              <a:t>来区分的。</a:t>
            </a:r>
          </a:p>
          <a:p>
            <a:pPr marL="0" indent="0" algn="just" eaLnBrk="1" hangingPunct="1">
              <a:buFontTx/>
              <a:buAutoNum type="arabicPeriod"/>
            </a:pPr>
            <a:r>
              <a:rPr lang="en-US" altLang="zh-CN" dirty="0" smtClean="0"/>
              <a:t>8255A</a:t>
            </a:r>
            <a:r>
              <a:rPr lang="zh-CN" altLang="en-US" dirty="0" smtClean="0"/>
              <a:t>工作于“方式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输出”时与外设之间的一对</a:t>
            </a:r>
            <a:r>
              <a:rPr lang="en-US" altLang="zh-CN" dirty="0" smtClean="0"/>
              <a:t>"</a:t>
            </a:r>
            <a:r>
              <a:rPr lang="zh-CN" altLang="en-US" dirty="0" smtClean="0"/>
              <a:t>握手</a:t>
            </a:r>
            <a:r>
              <a:rPr lang="en-US" altLang="zh-CN" dirty="0" smtClean="0"/>
              <a:t>"</a:t>
            </a:r>
            <a:r>
              <a:rPr lang="zh-CN" altLang="en-US" dirty="0" smtClean="0"/>
              <a:t>信号是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949612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820863" cy="641350"/>
          </a:xfrm>
        </p:spPr>
        <p:txBody>
          <a:bodyPr/>
          <a:lstStyle/>
          <a:p>
            <a:pPr eaLnBrk="1" hangingPunct="1"/>
            <a:r>
              <a:rPr lang="zh-CN" altLang="en-US" smtClean="0"/>
              <a:t>习题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/>
        </p:nvSpPr>
        <p:spPr bwMode="auto">
          <a:xfrm>
            <a:off x="476697" y="981075"/>
            <a:ext cx="8055743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Tx/>
              <a:buAutoNum type="arabicPeriod"/>
            </a:pP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设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工作于方式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口为输入、输出时，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口的各位作为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口的控制与状态位，其中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口的中断请求信号是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口的（    ）。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Tx/>
              <a:buAutoNum type="arabicPeriod"/>
            </a:pP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当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工作于方式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口被分成两部分，分别作为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口的控制与状态位，这两部分的划分是（    ）。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Tx/>
              <a:buAutoNum type="arabicPeriod"/>
            </a:pPr>
            <a:r>
              <a:rPr lang="zh-CN" altLang="en-US" b="0" dirty="0" smtClean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当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口工作在方式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口工作在方式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时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,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其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口可用作部分联络线和部分（         ）。</a:t>
            </a:r>
          </a:p>
        </p:txBody>
      </p:sp>
    </p:spTree>
    <p:extLst>
      <p:ext uri="{BB962C8B-B14F-4D97-AF65-F5344CB8AC3E}">
        <p14:creationId xmlns:p14="http://schemas.microsoft.com/office/powerpoint/2010/main" val="30084878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81869"/>
            <a:ext cx="7899400" cy="574923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（二）输出接口（数据部分）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367234" y="1758280"/>
            <a:ext cx="6661150" cy="4191000"/>
            <a:chOff x="940" y="864"/>
            <a:chExt cx="4196" cy="2640"/>
          </a:xfrm>
        </p:grpSpPr>
        <p:sp>
          <p:nvSpPr>
            <p:cNvPr id="16391" name="Line 4"/>
            <p:cNvSpPr>
              <a:spLocks noChangeShapeType="1"/>
            </p:cNvSpPr>
            <p:nvPr/>
          </p:nvSpPr>
          <p:spPr bwMode="auto">
            <a:xfrm flipV="1">
              <a:off x="1872" y="3360"/>
              <a:ext cx="3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392" name="Group 5"/>
            <p:cNvGrpSpPr>
              <a:grpSpLocks/>
            </p:cNvGrpSpPr>
            <p:nvPr/>
          </p:nvGrpSpPr>
          <p:grpSpPr bwMode="auto">
            <a:xfrm>
              <a:off x="1248" y="864"/>
              <a:ext cx="384" cy="2256"/>
              <a:chOff x="1008" y="1248"/>
              <a:chExt cx="384" cy="2208"/>
            </a:xfrm>
          </p:grpSpPr>
          <p:sp>
            <p:nvSpPr>
              <p:cNvPr id="16452" name="Text Box 6"/>
              <p:cNvSpPr txBox="1">
                <a:spLocks noChangeArrowheads="1"/>
              </p:cNvSpPr>
              <p:nvPr/>
            </p:nvSpPr>
            <p:spPr bwMode="auto">
              <a:xfrm>
                <a:off x="1036" y="1649"/>
                <a:ext cx="308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内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部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数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据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总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/>
                  <a:t>线</a:t>
                </a:r>
              </a:p>
            </p:txBody>
          </p:sp>
          <p:sp>
            <p:nvSpPr>
              <p:cNvPr id="16453" name="AutoShape 7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384" cy="2208"/>
              </a:xfrm>
              <a:prstGeom prst="flowChartPunchedTape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2208" y="1536"/>
              <a:ext cx="0" cy="182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4444" y="1298"/>
              <a:ext cx="3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外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部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数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据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引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脚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940" y="3216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锁存控制</a:t>
              </a:r>
            </a:p>
          </p:txBody>
        </p:sp>
        <p:grpSp>
          <p:nvGrpSpPr>
            <p:cNvPr id="16396" name="Group 11"/>
            <p:cNvGrpSpPr>
              <a:grpSpLocks/>
            </p:cNvGrpSpPr>
            <p:nvPr/>
          </p:nvGrpSpPr>
          <p:grpSpPr bwMode="auto">
            <a:xfrm>
              <a:off x="1728" y="1152"/>
              <a:ext cx="2736" cy="624"/>
              <a:chOff x="1728" y="1152"/>
              <a:chExt cx="2736" cy="624"/>
            </a:xfrm>
          </p:grpSpPr>
          <p:sp>
            <p:nvSpPr>
              <p:cNvPr id="16438" name="Line 12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9" name="Line 13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40" name="Group 14"/>
              <p:cNvGrpSpPr>
                <a:grpSpLocks/>
              </p:cNvGrpSpPr>
              <p:nvPr/>
            </p:nvGrpSpPr>
            <p:grpSpPr bwMode="auto">
              <a:xfrm flipH="1">
                <a:off x="3408" y="1152"/>
                <a:ext cx="480" cy="528"/>
                <a:chOff x="1416" y="3192"/>
                <a:chExt cx="480" cy="552"/>
              </a:xfrm>
            </p:grpSpPr>
            <p:sp>
              <p:nvSpPr>
                <p:cNvPr id="16450" name="Oval 15"/>
                <p:cNvSpPr>
                  <a:spLocks noChangeArrowheads="1"/>
                </p:cNvSpPr>
                <p:nvPr/>
              </p:nvSpPr>
              <p:spPr bwMode="auto">
                <a:xfrm>
                  <a:off x="1584" y="3600"/>
                  <a:ext cx="144" cy="144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51" name="AutoShape 16"/>
                <p:cNvSpPr>
                  <a:spLocks noChangeArrowheads="1"/>
                </p:cNvSpPr>
                <p:nvPr/>
              </p:nvSpPr>
              <p:spPr bwMode="auto">
                <a:xfrm rot="-5400000">
                  <a:off x="1392" y="3216"/>
                  <a:ext cx="528" cy="48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441" name="Line 17"/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42" name="Group 18"/>
              <p:cNvGrpSpPr>
                <a:grpSpLocks/>
              </p:cNvGrpSpPr>
              <p:nvPr/>
            </p:nvGrpSpPr>
            <p:grpSpPr bwMode="auto">
              <a:xfrm flipH="1">
                <a:off x="3648" y="1680"/>
                <a:ext cx="336" cy="96"/>
                <a:chOff x="1776" y="1632"/>
                <a:chExt cx="336" cy="96"/>
              </a:xfrm>
            </p:grpSpPr>
            <p:sp>
              <p:nvSpPr>
                <p:cNvPr id="16448" name="Line 19"/>
                <p:cNvSpPr>
                  <a:spLocks noChangeShapeType="1"/>
                </p:cNvSpPr>
                <p:nvPr/>
              </p:nvSpPr>
              <p:spPr bwMode="auto">
                <a:xfrm>
                  <a:off x="2112" y="163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49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17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443" name="Line 21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44" name="Text Box 22"/>
              <p:cNvSpPr txBox="1">
                <a:spLocks noChangeArrowheads="1"/>
              </p:cNvSpPr>
              <p:nvPr/>
            </p:nvSpPr>
            <p:spPr bwMode="auto">
              <a:xfrm>
                <a:off x="2504" y="115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en-US" altLang="en-US" sz="2000"/>
                  <a:t>D</a:t>
                </a:r>
                <a:endParaRPr lang="en-US" altLang="zh-CN" sz="2000"/>
              </a:p>
            </p:txBody>
          </p:sp>
          <p:sp>
            <p:nvSpPr>
              <p:cNvPr id="16445" name="Text Box 2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en-US" altLang="en-US" sz="2000"/>
                  <a:t>C</a:t>
                </a:r>
                <a:endParaRPr lang="en-US" altLang="zh-CN" sz="2000"/>
              </a:p>
            </p:txBody>
          </p:sp>
          <p:sp>
            <p:nvSpPr>
              <p:cNvPr id="16446" name="Text Box 24"/>
              <p:cNvSpPr txBox="1">
                <a:spLocks noChangeArrowheads="1"/>
              </p:cNvSpPr>
              <p:nvPr/>
            </p:nvSpPr>
            <p:spPr bwMode="auto">
              <a:xfrm>
                <a:off x="2828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en-US" altLang="en-US" sz="2000"/>
                  <a:t>Q</a:t>
                </a:r>
                <a:endParaRPr lang="en-US" altLang="zh-CN" sz="2000"/>
              </a:p>
            </p:txBody>
          </p:sp>
          <p:sp>
            <p:nvSpPr>
              <p:cNvPr id="16447" name="Rectangle 25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576" cy="528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397" name="Line 26"/>
            <p:cNvSpPr>
              <a:spLocks noChangeShapeType="1"/>
            </p:cNvSpPr>
            <p:nvPr/>
          </p:nvSpPr>
          <p:spPr bwMode="auto">
            <a:xfrm>
              <a:off x="1728" y="1920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27"/>
            <p:cNvSpPr>
              <a:spLocks noChangeShapeType="1"/>
            </p:cNvSpPr>
            <p:nvPr/>
          </p:nvSpPr>
          <p:spPr bwMode="auto">
            <a:xfrm>
              <a:off x="2208" y="2160"/>
              <a:ext cx="2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399" name="Group 28"/>
            <p:cNvGrpSpPr>
              <a:grpSpLocks/>
            </p:cNvGrpSpPr>
            <p:nvPr/>
          </p:nvGrpSpPr>
          <p:grpSpPr bwMode="auto">
            <a:xfrm flipH="1">
              <a:off x="3408" y="1776"/>
              <a:ext cx="480" cy="528"/>
              <a:chOff x="1416" y="3192"/>
              <a:chExt cx="480" cy="552"/>
            </a:xfrm>
          </p:grpSpPr>
          <p:sp>
            <p:nvSpPr>
              <p:cNvPr id="16436" name="Oval 29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144" cy="144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7" name="AutoShape 30"/>
              <p:cNvSpPr>
                <a:spLocks noChangeArrowheads="1"/>
              </p:cNvSpPr>
              <p:nvPr/>
            </p:nvSpPr>
            <p:spPr bwMode="auto">
              <a:xfrm rot="-5400000">
                <a:off x="1392" y="3216"/>
                <a:ext cx="528" cy="48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00" name="Line 31"/>
            <p:cNvSpPr>
              <a:spLocks noChangeShapeType="1"/>
            </p:cNvSpPr>
            <p:nvPr/>
          </p:nvSpPr>
          <p:spPr bwMode="auto">
            <a:xfrm>
              <a:off x="3072" y="2016"/>
              <a:ext cx="3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01" name="Group 32"/>
            <p:cNvGrpSpPr>
              <a:grpSpLocks/>
            </p:cNvGrpSpPr>
            <p:nvPr/>
          </p:nvGrpSpPr>
          <p:grpSpPr bwMode="auto">
            <a:xfrm flipH="1">
              <a:off x="3648" y="2304"/>
              <a:ext cx="336" cy="96"/>
              <a:chOff x="1776" y="1632"/>
              <a:chExt cx="336" cy="96"/>
            </a:xfrm>
          </p:grpSpPr>
          <p:sp>
            <p:nvSpPr>
              <p:cNvPr id="16434" name="Line 33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5" name="Line 34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02" name="Line 35"/>
            <p:cNvSpPr>
              <a:spLocks noChangeShapeType="1"/>
            </p:cNvSpPr>
            <p:nvPr/>
          </p:nvSpPr>
          <p:spPr bwMode="auto">
            <a:xfrm>
              <a:off x="3888" y="2016"/>
              <a:ext cx="57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3" name="Text Box 36"/>
            <p:cNvSpPr txBox="1">
              <a:spLocks noChangeArrowheads="1"/>
            </p:cNvSpPr>
            <p:nvPr/>
          </p:nvSpPr>
          <p:spPr bwMode="auto">
            <a:xfrm>
              <a:off x="2504" y="177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6404" name="Text Box 37"/>
            <p:cNvSpPr txBox="1">
              <a:spLocks noChangeArrowheads="1"/>
            </p:cNvSpPr>
            <p:nvPr/>
          </p:nvSpPr>
          <p:spPr bwMode="auto">
            <a:xfrm>
              <a:off x="2496" y="201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6405" name="Text Box 38"/>
            <p:cNvSpPr txBox="1">
              <a:spLocks noChangeArrowheads="1"/>
            </p:cNvSpPr>
            <p:nvPr/>
          </p:nvSpPr>
          <p:spPr bwMode="auto">
            <a:xfrm>
              <a:off x="2828" y="18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6406" name="Rectangle 39"/>
            <p:cNvSpPr>
              <a:spLocks noChangeArrowheads="1"/>
            </p:cNvSpPr>
            <p:nvPr/>
          </p:nvSpPr>
          <p:spPr bwMode="auto">
            <a:xfrm>
              <a:off x="2496" y="1776"/>
              <a:ext cx="576" cy="528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07" name="Group 40"/>
            <p:cNvGrpSpPr>
              <a:grpSpLocks/>
            </p:cNvGrpSpPr>
            <p:nvPr/>
          </p:nvGrpSpPr>
          <p:grpSpPr bwMode="auto">
            <a:xfrm>
              <a:off x="1728" y="2640"/>
              <a:ext cx="2736" cy="624"/>
              <a:chOff x="1728" y="1152"/>
              <a:chExt cx="2736" cy="624"/>
            </a:xfrm>
          </p:grpSpPr>
          <p:sp>
            <p:nvSpPr>
              <p:cNvPr id="16420" name="Line 41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1" name="Line 42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22" name="Group 43"/>
              <p:cNvGrpSpPr>
                <a:grpSpLocks/>
              </p:cNvGrpSpPr>
              <p:nvPr/>
            </p:nvGrpSpPr>
            <p:grpSpPr bwMode="auto">
              <a:xfrm flipH="1">
                <a:off x="3408" y="1152"/>
                <a:ext cx="480" cy="528"/>
                <a:chOff x="1416" y="3192"/>
                <a:chExt cx="480" cy="552"/>
              </a:xfrm>
            </p:grpSpPr>
            <p:sp>
              <p:nvSpPr>
                <p:cNvPr id="16432" name="Oval 44"/>
                <p:cNvSpPr>
                  <a:spLocks noChangeArrowheads="1"/>
                </p:cNvSpPr>
                <p:nvPr/>
              </p:nvSpPr>
              <p:spPr bwMode="auto">
                <a:xfrm>
                  <a:off x="1584" y="3600"/>
                  <a:ext cx="144" cy="144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33" name="AutoShape 45"/>
                <p:cNvSpPr>
                  <a:spLocks noChangeArrowheads="1"/>
                </p:cNvSpPr>
                <p:nvPr/>
              </p:nvSpPr>
              <p:spPr bwMode="auto">
                <a:xfrm rot="-5400000">
                  <a:off x="1392" y="3216"/>
                  <a:ext cx="528" cy="48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423" name="Line 46"/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24" name="Group 47"/>
              <p:cNvGrpSpPr>
                <a:grpSpLocks/>
              </p:cNvGrpSpPr>
              <p:nvPr/>
            </p:nvGrpSpPr>
            <p:grpSpPr bwMode="auto">
              <a:xfrm flipH="1">
                <a:off x="3648" y="1680"/>
                <a:ext cx="336" cy="96"/>
                <a:chOff x="1776" y="1632"/>
                <a:chExt cx="336" cy="96"/>
              </a:xfrm>
            </p:grpSpPr>
            <p:sp>
              <p:nvSpPr>
                <p:cNvPr id="16430" name="Line 48"/>
                <p:cNvSpPr>
                  <a:spLocks noChangeShapeType="1"/>
                </p:cNvSpPr>
                <p:nvPr/>
              </p:nvSpPr>
              <p:spPr bwMode="auto">
                <a:xfrm>
                  <a:off x="2112" y="163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31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17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425" name="Line 50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6" name="Text Box 51"/>
              <p:cNvSpPr txBox="1">
                <a:spLocks noChangeArrowheads="1"/>
              </p:cNvSpPr>
              <p:nvPr/>
            </p:nvSpPr>
            <p:spPr bwMode="auto">
              <a:xfrm>
                <a:off x="2504" y="115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en-US" altLang="en-US" sz="2000"/>
                  <a:t>D</a:t>
                </a:r>
                <a:endParaRPr lang="en-US" altLang="zh-CN" sz="2000"/>
              </a:p>
            </p:txBody>
          </p:sp>
          <p:sp>
            <p:nvSpPr>
              <p:cNvPr id="16427" name="Text Box 52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en-US" altLang="en-US" sz="2000"/>
                  <a:t>C</a:t>
                </a:r>
                <a:endParaRPr lang="en-US" altLang="zh-CN" sz="2000"/>
              </a:p>
            </p:txBody>
          </p:sp>
          <p:sp>
            <p:nvSpPr>
              <p:cNvPr id="16428" name="Text Box 53"/>
              <p:cNvSpPr txBox="1">
                <a:spLocks noChangeArrowheads="1"/>
              </p:cNvSpPr>
              <p:nvPr/>
            </p:nvSpPr>
            <p:spPr bwMode="auto">
              <a:xfrm>
                <a:off x="2828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en-US" altLang="en-US" sz="2000"/>
                  <a:t>Q</a:t>
                </a:r>
                <a:endParaRPr lang="en-US" altLang="zh-CN" sz="2000"/>
              </a:p>
            </p:txBody>
          </p:sp>
          <p:sp>
            <p:nvSpPr>
              <p:cNvPr id="16429" name="Rectangle 54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576" cy="528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408" name="Group 55"/>
            <p:cNvGrpSpPr>
              <a:grpSpLocks/>
            </p:cNvGrpSpPr>
            <p:nvPr/>
          </p:nvGrpSpPr>
          <p:grpSpPr bwMode="auto">
            <a:xfrm>
              <a:off x="3216" y="2208"/>
              <a:ext cx="48" cy="480"/>
              <a:chOff x="2832" y="2112"/>
              <a:chExt cx="48" cy="480"/>
            </a:xfrm>
          </p:grpSpPr>
          <p:sp>
            <p:nvSpPr>
              <p:cNvPr id="16416" name="Oval 56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17" name="Oval 57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18" name="Oval 58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19" name="Oval 59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09" name="Line 60"/>
            <p:cNvSpPr>
              <a:spLocks noChangeShapeType="1"/>
            </p:cNvSpPr>
            <p:nvPr/>
          </p:nvSpPr>
          <p:spPr bwMode="auto">
            <a:xfrm flipH="1">
              <a:off x="3984" y="1776"/>
              <a:ext cx="0" cy="163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0" name="Oval 61"/>
            <p:cNvSpPr>
              <a:spLocks noChangeArrowheads="1"/>
            </p:cNvSpPr>
            <p:nvPr/>
          </p:nvSpPr>
          <p:spPr bwMode="auto">
            <a:xfrm>
              <a:off x="2160" y="2112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1" name="Oval 62"/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2" name="Oval 63"/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3" name="Oval 64"/>
            <p:cNvSpPr>
              <a:spLocks noChangeArrowheads="1"/>
            </p:cNvSpPr>
            <p:nvPr/>
          </p:nvSpPr>
          <p:spPr bwMode="auto">
            <a:xfrm>
              <a:off x="3936" y="3216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4" name="Line 65"/>
            <p:cNvSpPr>
              <a:spLocks noChangeShapeType="1"/>
            </p:cNvSpPr>
            <p:nvPr/>
          </p:nvSpPr>
          <p:spPr bwMode="auto">
            <a:xfrm flipH="1">
              <a:off x="3984" y="3408"/>
              <a:ext cx="48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5" name="Text Box 66"/>
            <p:cNvSpPr txBox="1">
              <a:spLocks noChangeArrowheads="1"/>
            </p:cNvSpPr>
            <p:nvPr/>
          </p:nvSpPr>
          <p:spPr bwMode="auto">
            <a:xfrm>
              <a:off x="4444" y="3216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读数据</a:t>
              </a:r>
            </a:p>
          </p:txBody>
        </p:sp>
      </p:grpSp>
      <p:sp>
        <p:nvSpPr>
          <p:cNvPr id="16389" name="Rectangle 67"/>
          <p:cNvSpPr>
            <a:spLocks noChangeArrowheads="1"/>
          </p:cNvSpPr>
          <p:nvPr/>
        </p:nvSpPr>
        <p:spPr bwMode="auto">
          <a:xfrm>
            <a:off x="3772693" y="1758280"/>
            <a:ext cx="11079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锁存器</a:t>
            </a:r>
          </a:p>
        </p:txBody>
      </p:sp>
      <p:sp>
        <p:nvSpPr>
          <p:cNvPr id="16390" name="Rectangle 68"/>
          <p:cNvSpPr>
            <a:spLocks noChangeArrowheads="1"/>
          </p:cNvSpPr>
          <p:nvPr/>
        </p:nvSpPr>
        <p:spPr bwMode="auto">
          <a:xfrm>
            <a:off x="5093078" y="1758280"/>
            <a:ext cx="11079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</a:pP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缓冲器</a:t>
            </a: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7920111" cy="5648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普通的</a:t>
            </a:r>
            <a:r>
              <a:rPr lang="en-US" altLang="zh-CN" dirty="0"/>
              <a:t>8</a:t>
            </a:r>
            <a:r>
              <a:rPr lang="zh-CN" altLang="en-US" dirty="0"/>
              <a:t>位锁存器及缓冲器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6517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/>
              <a:t>习题（简答与编程）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/>
        </p:nvSpPr>
        <p:spPr bwMode="auto">
          <a:xfrm>
            <a:off x="462160" y="980728"/>
            <a:ext cx="8142288" cy="502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4.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当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口工作在方式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口可以工作在方式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或方式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，为什么？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5.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当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口均工作在方式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口输出、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口输入，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口高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位输出， 低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位输入，其方式字为 （      ）。 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6.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设置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PC7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置位，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PC6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复位的程序段，端口地址为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60H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～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63H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21000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1075"/>
            <a:ext cx="8196263" cy="52593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altLang="zh-CN" kern="1200" dirty="0"/>
              <a:t>7.</a:t>
            </a:r>
            <a:r>
              <a:rPr lang="zh-CN" altLang="en-US" kern="1200" dirty="0"/>
              <a:t>设</a:t>
            </a:r>
            <a:r>
              <a:rPr lang="en-US" altLang="zh-CN" kern="1200" dirty="0"/>
              <a:t>8255A</a:t>
            </a:r>
            <a:r>
              <a:rPr lang="zh-CN" altLang="en-US" kern="1200" dirty="0"/>
              <a:t>的</a:t>
            </a:r>
            <a:r>
              <a:rPr lang="en-US" altLang="zh-CN" kern="1200" dirty="0"/>
              <a:t>A</a:t>
            </a:r>
            <a:r>
              <a:rPr lang="zh-CN" altLang="en-US" kern="1200" dirty="0"/>
              <a:t>口与</a:t>
            </a:r>
            <a:r>
              <a:rPr lang="en-US" altLang="zh-CN" kern="1200" dirty="0"/>
              <a:t>A/D</a:t>
            </a:r>
            <a:r>
              <a:rPr lang="zh-CN" altLang="en-US" kern="1200" dirty="0"/>
              <a:t>转换器相连（并行读入转换后的数据）， </a:t>
            </a:r>
            <a:r>
              <a:rPr lang="en-US" altLang="zh-CN" kern="1200" dirty="0"/>
              <a:t>B</a:t>
            </a:r>
            <a:r>
              <a:rPr lang="zh-CN" altLang="en-US" kern="1200" dirty="0"/>
              <a:t>口同</a:t>
            </a:r>
            <a:r>
              <a:rPr lang="en-US" altLang="zh-CN" kern="1200" dirty="0"/>
              <a:t>7</a:t>
            </a:r>
            <a:r>
              <a:rPr lang="zh-CN" altLang="en-US" kern="1200" dirty="0"/>
              <a:t>段</a:t>
            </a:r>
            <a:r>
              <a:rPr lang="en-US" altLang="zh-CN" kern="1200" dirty="0"/>
              <a:t>LED</a:t>
            </a:r>
            <a:r>
              <a:rPr lang="zh-CN" altLang="en-US" kern="1200" dirty="0"/>
              <a:t>相连，若读入的数据≥</a:t>
            </a:r>
            <a:r>
              <a:rPr lang="en-US" altLang="zh-CN" kern="1200" dirty="0"/>
              <a:t>128</a:t>
            </a:r>
            <a:r>
              <a:rPr lang="zh-CN" altLang="en-US" kern="1200" dirty="0"/>
              <a:t>时，显示</a:t>
            </a:r>
            <a:r>
              <a:rPr lang="en-US" altLang="zh-CN" kern="1200" dirty="0"/>
              <a:t>1</a:t>
            </a:r>
            <a:r>
              <a:rPr lang="zh-CN" altLang="en-US" kern="1200" dirty="0"/>
              <a:t>，否则显示</a:t>
            </a:r>
            <a:r>
              <a:rPr lang="en-US" altLang="zh-CN" kern="1200" dirty="0"/>
              <a:t>0</a:t>
            </a:r>
            <a:r>
              <a:rPr lang="zh-CN" altLang="en-US" kern="1200" dirty="0"/>
              <a:t>。</a:t>
            </a:r>
            <a:r>
              <a:rPr lang="en-US" altLang="zh-CN" kern="1200" dirty="0"/>
              <a:t>A</a:t>
            </a:r>
            <a:r>
              <a:rPr lang="zh-CN" altLang="en-US" kern="1200" dirty="0"/>
              <a:t>、</a:t>
            </a:r>
            <a:r>
              <a:rPr lang="en-US" altLang="zh-CN" kern="1200" dirty="0"/>
              <a:t>B</a:t>
            </a:r>
            <a:r>
              <a:rPr lang="zh-CN" altLang="en-US" kern="1200" dirty="0"/>
              <a:t>口工作于方式</a:t>
            </a:r>
            <a:r>
              <a:rPr lang="en-US" altLang="zh-CN" kern="1200" dirty="0"/>
              <a:t>0</a:t>
            </a:r>
            <a:r>
              <a:rPr lang="zh-CN" altLang="en-US" kern="1200" dirty="0"/>
              <a:t>，端口地址为</a:t>
            </a:r>
            <a:r>
              <a:rPr lang="en-US" altLang="zh-CN" kern="1200" dirty="0"/>
              <a:t>60H</a:t>
            </a:r>
            <a:r>
              <a:rPr lang="zh-CN" altLang="en-US" kern="1200" dirty="0"/>
              <a:t>～</a:t>
            </a:r>
            <a:r>
              <a:rPr lang="en-US" altLang="zh-CN" kern="1200" dirty="0"/>
              <a:t>63H</a:t>
            </a:r>
            <a:r>
              <a:rPr lang="zh-CN" altLang="en-US" kern="1200" dirty="0"/>
              <a:t>。求：</a:t>
            </a:r>
          </a:p>
          <a:p>
            <a:pPr marL="0" indent="0" algn="just">
              <a:buNone/>
            </a:pPr>
            <a:r>
              <a:rPr lang="zh-CN" altLang="en-US" kern="1200" dirty="0"/>
              <a:t>⑴设计</a:t>
            </a:r>
            <a:r>
              <a:rPr lang="en-US" altLang="zh-CN" kern="1200" dirty="0"/>
              <a:t>8255A</a:t>
            </a:r>
            <a:r>
              <a:rPr lang="zh-CN" altLang="en-US" kern="1200" dirty="0"/>
              <a:t>与其它设备的电路图；</a:t>
            </a:r>
          </a:p>
          <a:p>
            <a:pPr marL="0" indent="0" algn="just">
              <a:buNone/>
            </a:pPr>
            <a:r>
              <a:rPr lang="zh-CN" altLang="en-US" kern="1200" dirty="0"/>
              <a:t>⑵编写完成上述功能的程序段。</a:t>
            </a:r>
          </a:p>
          <a:p>
            <a:pPr marL="0" indent="0" algn="just">
              <a:buNone/>
            </a:pPr>
            <a:endParaRPr lang="zh-CN" altLang="en-US" kern="1200" dirty="0"/>
          </a:p>
          <a:p>
            <a:pPr marL="0" indent="0" algn="just">
              <a:buNone/>
            </a:pPr>
            <a:endParaRPr lang="en-US" altLang="zh-CN" kern="1200" dirty="0"/>
          </a:p>
        </p:txBody>
      </p:sp>
    </p:spTree>
    <p:extLst>
      <p:ext uri="{BB962C8B-B14F-4D97-AF65-F5344CB8AC3E}">
        <p14:creationId xmlns:p14="http://schemas.microsoft.com/office/powerpoint/2010/main" val="13980292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641350"/>
          </a:xfrm>
        </p:spPr>
        <p:txBody>
          <a:bodyPr/>
          <a:lstStyle/>
          <a:p>
            <a:pPr eaLnBrk="1" hangingPunct="1"/>
            <a:r>
              <a:rPr lang="zh-CN" altLang="en-US" smtClean="0"/>
              <a:t>习题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/>
        </p:nvSpPr>
        <p:spPr bwMode="auto">
          <a:xfrm>
            <a:off x="467544" y="981074"/>
            <a:ext cx="838993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8.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设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8255A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的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口发送数据，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口接收数据，然后在屏幕上显示，按任意键结束（键盘中断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16H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，功能号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ZF=0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有键入，否则没有）。端口地址为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218H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～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21BH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。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9.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编制程序，读取开关数据并在屏幕上显示。设置端口功在方式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口输出，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口输入。</a:t>
            </a:r>
          </a:p>
        </p:txBody>
      </p:sp>
    </p:spTree>
    <p:extLst>
      <p:ext uri="{BB962C8B-B14F-4D97-AF65-F5344CB8AC3E}">
        <p14:creationId xmlns:p14="http://schemas.microsoft.com/office/powerpoint/2010/main" val="31246649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641350"/>
          </a:xfrm>
        </p:spPr>
        <p:txBody>
          <a:bodyPr/>
          <a:lstStyle/>
          <a:p>
            <a:pPr eaLnBrk="1" hangingPunct="1"/>
            <a:r>
              <a:rPr lang="zh-CN" altLang="en-US" smtClean="0"/>
              <a:t>习题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/>
        </p:nvSpPr>
        <p:spPr bwMode="auto">
          <a:xfrm>
            <a:off x="467544" y="980728"/>
            <a:ext cx="8316913" cy="55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10.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设计题。模拟交通路灯的管理。设有一个十字路口，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1,3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为南、北方向，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2,4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为东、西方向，初始状态为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个路口的红灯全亮。之后，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路口的绿灯亮，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路口的红灯亮，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路口方向通车。延迟一段时间后，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路口的绿灯熄灭，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路口的黄灯闪烁。闪烁若干次后，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路口的红灯亮，同时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路口的绿灯亮，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路口方向通车。延迟一段时间后，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2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4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路口的绿灯熄灭，而黄灯开始闪烁。闪烁若干次后，再切换到 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、</a:t>
            </a:r>
            <a:r>
              <a:rPr lang="en-US" altLang="zh-CN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3</a:t>
            </a:r>
            <a:r>
              <a:rPr lang="zh-CN" altLang="en-US" b="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路口方向。之后，重复上述过程。</a:t>
            </a:r>
          </a:p>
        </p:txBody>
      </p:sp>
    </p:spTree>
    <p:extLst>
      <p:ext uri="{BB962C8B-B14F-4D97-AF65-F5344CB8AC3E}">
        <p14:creationId xmlns:p14="http://schemas.microsoft.com/office/powerpoint/2010/main" val="15038833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7772400" cy="6413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052736"/>
            <a:ext cx="8385497" cy="4752528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当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工作在方式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时，哪些引脚是联络线？这些联络信号有效时代表什么物理意义？</a:t>
            </a:r>
          </a:p>
          <a:p>
            <a:pPr algn="just" eaLnBrk="1" hangingPunct="1"/>
            <a:r>
              <a:rPr lang="zh-CN" altLang="en-US" dirty="0" smtClean="0"/>
              <a:t>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用查询方式和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交换信息时，应查询哪些信号？</a:t>
            </a:r>
          </a:p>
          <a:p>
            <a:pPr algn="just" eaLnBrk="1" hangingPunct="1"/>
            <a:r>
              <a:rPr lang="zh-CN" altLang="en-US" dirty="0" smtClean="0"/>
              <a:t>用中断方式和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交换信息时，利用哪些端子提出中断请求？</a:t>
            </a:r>
          </a:p>
          <a:p>
            <a:pPr algn="just" eaLnBrk="1" hangingPunct="1"/>
            <a:r>
              <a:rPr lang="en-US" altLang="zh-CN" dirty="0" smtClean="0"/>
              <a:t>8255A</a:t>
            </a:r>
            <a:r>
              <a:rPr lang="zh-CN" altLang="en-US" dirty="0" smtClean="0"/>
              <a:t>的方式选择控制字和口</a:t>
            </a:r>
            <a:r>
              <a:rPr lang="en-US" altLang="zh-CN" dirty="0" smtClean="0"/>
              <a:t>C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0/</a:t>
            </a:r>
            <a:r>
              <a:rPr lang="zh-CN" altLang="en-US" dirty="0" smtClean="0"/>
              <a:t>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控制字都是写入控制端口的，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是怎样识别的？</a:t>
            </a:r>
          </a:p>
          <a:p>
            <a:pPr algn="just" eaLnBrk="1" hangingPunct="1"/>
            <a:r>
              <a:rPr kumimoji="0" lang="en-US" altLang="zh-CN" dirty="0" smtClean="0"/>
              <a:t>Page298  6.8 6.9 6.10 6.12</a:t>
            </a:r>
          </a:p>
        </p:txBody>
      </p:sp>
    </p:spTree>
    <p:extLst>
      <p:ext uri="{BB962C8B-B14F-4D97-AF65-F5344CB8AC3E}">
        <p14:creationId xmlns:p14="http://schemas.microsoft.com/office/powerpoint/2010/main" val="12338955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WordArt 2"/>
          <p:cNvSpPr>
            <a:spLocks noChangeArrowheads="1" noChangeShapeType="1" noTextEdit="1"/>
          </p:cNvSpPr>
          <p:nvPr/>
        </p:nvSpPr>
        <p:spPr bwMode="auto">
          <a:xfrm>
            <a:off x="1475656" y="2420888"/>
            <a:ext cx="5846763" cy="1393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i="1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Thank you!</a:t>
            </a:r>
            <a:endParaRPr lang="zh-CN" altLang="en-US" sz="3600" i="1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2015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174625"/>
            <a:ext cx="7772400" cy="5794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/>
              <a:t>第一节 并行接口概述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90600"/>
            <a:ext cx="8610600" cy="5253038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计算机与外设交换信息的过程中：</a:t>
            </a:r>
          </a:p>
          <a:p>
            <a:pPr lvl="1" eaLnBrk="1" hangingPunct="1"/>
            <a:r>
              <a:rPr lang="zh-CN" altLang="en-US" smtClean="0"/>
              <a:t>	并行通信：多位数据通过多条数据线同时传送。</a:t>
            </a:r>
          </a:p>
          <a:p>
            <a:pPr lvl="1" eaLnBrk="1" hangingPunct="1"/>
            <a:r>
              <a:rPr lang="zh-CN" altLang="en-US" smtClean="0"/>
              <a:t>	串行通信：多位数据通过同一条数据线按位传送。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并行通信就是把一个字符的各数位用几条线同时进行传输。与串行通信（一位一位传输）相比，在相同传输率下，并行通信的信息实际传输速度快、信息率高。但并行通信比串行通信所用电缆多，随着距离的增加，电缆的开销会成为突出的问题。所以，并行通信总是用在数据传输率要求较高，而传输距离较短的场合。</a:t>
            </a:r>
          </a:p>
        </p:txBody>
      </p:sp>
      <p:sp>
        <p:nvSpPr>
          <p:cNvPr id="70661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60432" y="5583237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65462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973138"/>
            <a:ext cx="8193881" cy="473551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打印机适配器端口直接编程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 smtClean="0"/>
              <a:t>查询方式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 smtClean="0"/>
              <a:t>中断方式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BIOS</a:t>
            </a:r>
            <a:r>
              <a:rPr lang="zh-CN" altLang="en-US" dirty="0" smtClean="0">
                <a:solidFill>
                  <a:srgbClr val="FF0000"/>
                </a:solidFill>
              </a:rPr>
              <a:t>功能调用</a:t>
            </a:r>
          </a:p>
          <a:p>
            <a:pPr marL="447675" lvl="1" indent="9525" algn="just" eaLnBrk="1" hangingPunct="1">
              <a:spcBef>
                <a:spcPts val="60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系统中提供了打印机管理程序，用户可使用</a:t>
            </a:r>
            <a:r>
              <a:rPr lang="en-US" altLang="zh-CN" dirty="0" smtClean="0"/>
              <a:t>INT 17H</a:t>
            </a:r>
            <a:r>
              <a:rPr lang="zh-CN" altLang="en-US" dirty="0" smtClean="0"/>
              <a:t>功能调用，完成字符打印。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DOS</a:t>
            </a:r>
            <a:r>
              <a:rPr lang="zh-CN" altLang="en-US" dirty="0" smtClean="0">
                <a:solidFill>
                  <a:srgbClr val="FF0000"/>
                </a:solidFill>
              </a:rPr>
              <a:t>功能调用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zh-CN" altLang="en-US" dirty="0" smtClean="0"/>
              <a:t>用户可调用</a:t>
            </a:r>
            <a:r>
              <a:rPr lang="en-US" altLang="zh-CN" dirty="0" smtClean="0"/>
              <a:t>INT 21H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号子功能，完成字符打印功能。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347663" y="82550"/>
            <a:ext cx="777240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六</a:t>
            </a:r>
            <a:r>
              <a:rPr lang="en-US" altLang="zh-CN" kern="1200" dirty="0" smtClean="0"/>
              <a:t>  </a:t>
            </a:r>
            <a:r>
              <a:rPr lang="zh-CN" altLang="en-US" kern="1200" dirty="0" smtClean="0"/>
              <a:t>打印机</a:t>
            </a:r>
            <a:r>
              <a:rPr lang="zh-CN" altLang="en-US" kern="1200" dirty="0"/>
              <a:t>接口编程实例</a:t>
            </a:r>
            <a:r>
              <a:rPr lang="zh-CN" altLang="zh-CN" kern="1200" dirty="0"/>
              <a:t> </a:t>
            </a:r>
          </a:p>
        </p:txBody>
      </p:sp>
      <p:sp>
        <p:nvSpPr>
          <p:cNvPr id="71686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35963" y="5526087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01058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1052736"/>
            <a:ext cx="8193087" cy="5287962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dirty="0" smtClean="0"/>
              <a:t>早期的</a:t>
            </a:r>
            <a:r>
              <a:rPr lang="en-US" altLang="zh-CN" dirty="0" smtClean="0"/>
              <a:t>PC/XT</a:t>
            </a:r>
            <a:r>
              <a:rPr lang="zh-CN" altLang="en-US" dirty="0" smtClean="0"/>
              <a:t>微机系统（</a:t>
            </a:r>
            <a:r>
              <a:rPr lang="en-US" altLang="zh-CN" dirty="0" smtClean="0"/>
              <a:t>8088CPU</a:t>
            </a:r>
            <a:r>
              <a:rPr lang="zh-CN" altLang="en-US" dirty="0" smtClean="0"/>
              <a:t>）使用一片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，系统分配的端口地址为</a:t>
            </a:r>
            <a:r>
              <a:rPr lang="en-US" altLang="zh-CN" dirty="0" smtClean="0">
                <a:solidFill>
                  <a:srgbClr val="FF0000"/>
                </a:solidFill>
              </a:rPr>
              <a:t>60H~63H</a:t>
            </a:r>
            <a:r>
              <a:rPr lang="zh-CN" altLang="en-US" dirty="0" smtClean="0"/>
              <a:t>，工作在基本输入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口用作键盘接口电路，接收串并转换后的键盘扫描码。</a:t>
            </a:r>
            <a:r>
              <a:rPr lang="en-US" altLang="zh-CN" dirty="0" smtClean="0"/>
              <a:t>B</a:t>
            </a:r>
            <a:r>
              <a:rPr lang="zh-CN" altLang="en-US" dirty="0" smtClean="0"/>
              <a:t>口的</a:t>
            </a:r>
            <a:r>
              <a:rPr lang="en-US" altLang="zh-CN" dirty="0" smtClean="0"/>
              <a:t>PB</a:t>
            </a:r>
            <a:r>
              <a:rPr lang="en-US" altLang="zh-CN" baseline="-25000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PB</a:t>
            </a:r>
            <a:r>
              <a:rPr lang="en-US" altLang="zh-CN" baseline="-25000" dirty="0" smtClean="0"/>
              <a:t>6</a:t>
            </a:r>
            <a:r>
              <a:rPr lang="zh-CN" altLang="en-US" dirty="0" smtClean="0"/>
              <a:t>用于控制键盘接口电路，</a:t>
            </a:r>
            <a:r>
              <a:rPr lang="en-US" altLang="zh-CN" dirty="0" smtClean="0"/>
              <a:t>PB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PB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用于控制发声系统。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口连接“系统配置开关”。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dirty="0" smtClean="0"/>
              <a:t>80286</a:t>
            </a:r>
            <a:r>
              <a:rPr lang="zh-CN" altLang="en-US" dirty="0" smtClean="0"/>
              <a:t>以上的微机系统中，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的对应电路被集成到多功能芯片内部。为了保持兼容性，系统保留了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的端口地址和它的相应功能。也就是说，仍然可以用</a:t>
            </a:r>
            <a:r>
              <a:rPr lang="en-US" altLang="zh-CN" dirty="0" smtClean="0"/>
              <a:t>60H</a:t>
            </a:r>
            <a:r>
              <a:rPr lang="zh-CN" altLang="en-US" dirty="0" smtClean="0"/>
              <a:t>地址读取键盘扫描码，用</a:t>
            </a:r>
            <a:r>
              <a:rPr lang="en-US" altLang="zh-CN" dirty="0" smtClean="0"/>
              <a:t>PB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PB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控制发声系统。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 smtClean="0"/>
              <a:t>五</a:t>
            </a:r>
            <a:r>
              <a:rPr lang="en-US" altLang="zh-CN" kern="1200" dirty="0" smtClean="0"/>
              <a:t>  </a:t>
            </a:r>
            <a:r>
              <a:rPr lang="en-US" altLang="zh-CN" kern="1200" dirty="0"/>
              <a:t>8255A</a:t>
            </a:r>
            <a:r>
              <a:rPr lang="zh-CN" altLang="en-US" kern="1200" dirty="0"/>
              <a:t>在</a:t>
            </a:r>
            <a:r>
              <a:rPr lang="en-US" altLang="en-US" kern="1200" dirty="0"/>
              <a:t>PC</a:t>
            </a:r>
            <a:r>
              <a:rPr lang="zh-CN" altLang="en-US" kern="1200" dirty="0"/>
              <a:t>机中的应用</a:t>
            </a:r>
          </a:p>
        </p:txBody>
      </p:sp>
      <p:sp>
        <p:nvSpPr>
          <p:cNvPr id="78853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424" y="5589240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55299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4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1600"/>
            <a:ext cx="777240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/>
              <a:t>8255A</a:t>
            </a:r>
            <a:r>
              <a:rPr lang="zh-CN" altLang="en-US" kern="1200"/>
              <a:t>内部组成（</a:t>
            </a:r>
            <a:r>
              <a:rPr lang="en-US" altLang="zh-CN" kern="1200"/>
              <a:t>1</a:t>
            </a:r>
            <a:r>
              <a:rPr lang="zh-CN" altLang="en-US" kern="1200"/>
              <a:t>）：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0791"/>
            <a:ext cx="8955088" cy="457844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数据端口</a:t>
            </a:r>
            <a:r>
              <a:rPr lang="en-US" altLang="zh-CN" dirty="0" smtClean="0">
                <a:solidFill>
                  <a:srgbClr val="FF0000"/>
                </a:solidFill>
              </a:rPr>
              <a:t>A,B,C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8255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端口，设计人员可以用软件使它们分别作为输入端口或输出端口。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端口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对应了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位的数据</a:t>
            </a:r>
            <a:r>
              <a:rPr lang="zh-CN" altLang="en-US" dirty="0" smtClean="0">
                <a:hlinkClick r:id="rId2" action="ppaction://hlinksldjump"/>
              </a:rPr>
              <a:t>输入锁存器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位的数据输出</a:t>
            </a:r>
            <a:r>
              <a:rPr lang="zh-CN" altLang="en-US" dirty="0" smtClean="0">
                <a:hlinkClick r:id="rId3" action="ppaction://hlinksldjump"/>
              </a:rPr>
              <a:t>锁存</a:t>
            </a:r>
            <a:r>
              <a:rPr lang="en-US" altLang="zh-CN" dirty="0" smtClean="0">
                <a:hlinkClick r:id="rId3" action="ppaction://hlinksldjump"/>
              </a:rPr>
              <a:t>/</a:t>
            </a:r>
            <a:r>
              <a:rPr lang="zh-CN" altLang="en-US" dirty="0" smtClean="0">
                <a:hlinkClick r:id="rId3" action="ppaction://hlinksldjump"/>
              </a:rPr>
              <a:t>缓冲器</a:t>
            </a:r>
            <a:r>
              <a:rPr lang="zh-CN" altLang="en-US" dirty="0" smtClean="0"/>
              <a:t>。所以口</a:t>
            </a:r>
            <a:r>
              <a:rPr lang="en-US" altLang="zh-CN" dirty="0" smtClean="0"/>
              <a:t>A</a:t>
            </a:r>
            <a:r>
              <a:rPr lang="zh-CN" altLang="en-US" dirty="0" smtClean="0"/>
              <a:t>作为输入或输出时，数据均受到锁存。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端口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对应了一个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位的数据</a:t>
            </a:r>
            <a:r>
              <a:rPr lang="zh-CN" altLang="en-US" dirty="0" smtClean="0">
                <a:hlinkClick r:id="rId4" action="ppaction://hlinksldjump"/>
              </a:rPr>
              <a:t>输入缓冲器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位的数据输出锁存器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缓冲器。所以口</a:t>
            </a:r>
            <a:r>
              <a:rPr lang="en-US" altLang="zh-CN" dirty="0" smtClean="0"/>
              <a:t>B</a:t>
            </a:r>
            <a:r>
              <a:rPr lang="zh-CN" altLang="en-US" dirty="0" smtClean="0"/>
              <a:t>作为输入端口时，不会对数据进行锁存，而作为输出端口时，数据会受到锁存。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端口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与口</a:t>
            </a:r>
            <a:r>
              <a:rPr lang="en-US" altLang="zh-CN" dirty="0" smtClean="0"/>
              <a:t>B</a:t>
            </a:r>
            <a:r>
              <a:rPr lang="zh-CN" altLang="en-US" dirty="0" smtClean="0"/>
              <a:t>基本一致，对应了一个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位数据输入缓冲器和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位的数据输出锁存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缓冲器。所以口</a:t>
            </a:r>
            <a:r>
              <a:rPr lang="en-US" altLang="zh-CN" dirty="0" smtClean="0"/>
              <a:t>C</a:t>
            </a:r>
            <a:r>
              <a:rPr lang="zh-CN" altLang="en-US" dirty="0" smtClean="0"/>
              <a:t>作为输入端口时，对数据不作锁存，而作为输出端口时，对数据进行锁存。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 smtClean="0"/>
              <a:t>    </a:t>
            </a:r>
            <a:endParaRPr lang="zh-CN" altLang="en-US" sz="2400" dirty="0" smtClean="0"/>
          </a:p>
        </p:txBody>
      </p:sp>
      <p:sp>
        <p:nvSpPr>
          <p:cNvPr id="79877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09310" y="5589240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41966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981076"/>
            <a:ext cx="8294687" cy="64135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如果送给外设的数据都是静态数据，接口可以简化为锁存器。</a:t>
            </a:r>
          </a:p>
        </p:txBody>
      </p:sp>
      <p:grpSp>
        <p:nvGrpSpPr>
          <p:cNvPr id="17412" name="Group 39"/>
          <p:cNvGrpSpPr>
            <a:grpSpLocks/>
          </p:cNvGrpSpPr>
          <p:nvPr/>
        </p:nvGrpSpPr>
        <p:grpSpPr bwMode="auto">
          <a:xfrm>
            <a:off x="1789113" y="1622425"/>
            <a:ext cx="5149850" cy="4191000"/>
            <a:chOff x="816" y="912"/>
            <a:chExt cx="3244" cy="2640"/>
          </a:xfrm>
        </p:grpSpPr>
        <p:sp>
          <p:nvSpPr>
            <p:cNvPr id="17413" name="Line 3"/>
            <p:cNvSpPr>
              <a:spLocks noChangeShapeType="1"/>
            </p:cNvSpPr>
            <p:nvPr/>
          </p:nvSpPr>
          <p:spPr bwMode="auto">
            <a:xfrm flipV="1">
              <a:off x="1748" y="3408"/>
              <a:ext cx="3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1124" y="912"/>
              <a:ext cx="384" cy="2256"/>
              <a:chOff x="1008" y="1248"/>
              <a:chExt cx="384" cy="2208"/>
            </a:xfrm>
          </p:grpSpPr>
          <p:sp>
            <p:nvSpPr>
              <p:cNvPr id="17447" name="Text Box 5"/>
              <p:cNvSpPr txBox="1">
                <a:spLocks noChangeArrowheads="1"/>
              </p:cNvSpPr>
              <p:nvPr/>
            </p:nvSpPr>
            <p:spPr bwMode="auto">
              <a:xfrm>
                <a:off x="1036" y="1649"/>
                <a:ext cx="308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 b="1"/>
                  <a:t>内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 b="1"/>
                  <a:t>部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 b="1"/>
                  <a:t>数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 b="1"/>
                  <a:t>据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 b="1"/>
                  <a:t>总</a:t>
                </a:r>
              </a:p>
              <a:p>
                <a:pPr eaLnBrk="1" hangingPunct="1">
                  <a:spcBef>
                    <a:spcPct val="0"/>
                  </a:spcBef>
                  <a:buSzTx/>
                </a:pPr>
                <a:r>
                  <a:rPr lang="zh-CN" altLang="en-US" sz="2400" b="1"/>
                  <a:t>线</a:t>
                </a:r>
              </a:p>
            </p:txBody>
          </p:sp>
          <p:sp>
            <p:nvSpPr>
              <p:cNvPr id="17448" name="AutoShape 6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384" cy="2208"/>
              </a:xfrm>
              <a:prstGeom prst="flowChartPunchedTape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2084" y="1584"/>
              <a:ext cx="0" cy="182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3752" y="1394"/>
              <a:ext cx="30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b="1"/>
                <a:t>外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b="1"/>
                <a:t>部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b="1"/>
                <a:t>数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b="1"/>
                <a:t>据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b="1"/>
                <a:t>引</a:t>
              </a:r>
            </a:p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 b="1"/>
                <a:t>脚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816" y="3264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锁存控制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604" y="1344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084" y="1584"/>
              <a:ext cx="2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976" y="1440"/>
              <a:ext cx="57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2380" y="120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2372" y="144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704" y="129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2372" y="1200"/>
              <a:ext cx="576" cy="528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1604" y="1968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084" y="2208"/>
              <a:ext cx="2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2976" y="2064"/>
              <a:ext cx="57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2380" y="182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2372" y="206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2704" y="192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372" y="1824"/>
              <a:ext cx="576" cy="528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1604" y="2832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2084" y="3072"/>
              <a:ext cx="28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2976" y="2928"/>
              <a:ext cx="57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2380" y="26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D</a:t>
              </a:r>
              <a:endParaRPr lang="en-US" altLang="zh-CN" sz="2000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2372" y="292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</a:t>
              </a:r>
              <a:endParaRPr lang="en-US" altLang="zh-CN" sz="2000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704" y="27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Q</a:t>
              </a:r>
              <a:endParaRPr lang="en-US" altLang="zh-CN" sz="2000"/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2372" y="2688"/>
              <a:ext cx="576" cy="528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439" name="Group 31"/>
            <p:cNvGrpSpPr>
              <a:grpSpLocks/>
            </p:cNvGrpSpPr>
            <p:nvPr/>
          </p:nvGrpSpPr>
          <p:grpSpPr bwMode="auto">
            <a:xfrm>
              <a:off x="3264" y="2256"/>
              <a:ext cx="48" cy="480"/>
              <a:chOff x="2832" y="2112"/>
              <a:chExt cx="48" cy="480"/>
            </a:xfrm>
          </p:grpSpPr>
          <p:sp>
            <p:nvSpPr>
              <p:cNvPr id="17443" name="Oval 32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4" name="Oval 33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5" name="Oval 34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6" name="Oval 35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48" cy="48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40" name="Oval 36"/>
            <p:cNvSpPr>
              <a:spLocks noChangeArrowheads="1"/>
            </p:cNvSpPr>
            <p:nvPr/>
          </p:nvSpPr>
          <p:spPr bwMode="auto">
            <a:xfrm>
              <a:off x="2036" y="2160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1" name="Oval 37"/>
            <p:cNvSpPr>
              <a:spLocks noChangeArrowheads="1"/>
            </p:cNvSpPr>
            <p:nvPr/>
          </p:nvSpPr>
          <p:spPr bwMode="auto">
            <a:xfrm>
              <a:off x="2036" y="3024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Rectangle 38"/>
            <p:cNvSpPr>
              <a:spLocks noChangeArrowheads="1"/>
            </p:cNvSpPr>
            <p:nvPr/>
          </p:nvSpPr>
          <p:spPr bwMode="auto">
            <a:xfrm>
              <a:off x="2362" y="2376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</a:pPr>
              <a:r>
                <a:rPr lang="zh-CN" altLang="en-US" sz="2000" b="0" dirty="0">
                  <a:solidFill>
                    <a:srgbClr val="0000CC"/>
                  </a:solidFill>
                </a:rPr>
                <a:t>锁存器</a:t>
              </a: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7920111" cy="5648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dirty="0"/>
              <a:t>普通的</a:t>
            </a:r>
            <a:r>
              <a:rPr lang="en-US" altLang="zh-CN" dirty="0"/>
              <a:t>8</a:t>
            </a:r>
            <a:r>
              <a:rPr lang="zh-CN" altLang="en-US" dirty="0"/>
              <a:t>位锁存器及缓冲器</a:t>
            </a:r>
            <a:endParaRPr lang="zh-CN" altLang="en-US" kern="1200" dirty="0"/>
          </a:p>
        </p:txBody>
      </p:sp>
    </p:spTree>
    <p:extLst>
      <p:ext uri="{BB962C8B-B14F-4D97-AF65-F5344CB8AC3E}">
        <p14:creationId xmlns:p14="http://schemas.microsoft.com/office/powerpoint/2010/main" val="37664465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endParaRPr lang="zh-CN" altLang="zh-CN" kern="120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sz="2400" dirty="0" smtClean="0"/>
              <a:t>在使用中，端口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通常作为独立的输入端口或输出端口，端口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则配合端口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的工作。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400" dirty="0" smtClean="0"/>
              <a:t>具体讲，就是口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通过控制命令被分成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位端口，每个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位端口包含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位的输入缓冲器和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位的输出缓冲器，他们分别用来为端口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输出控制信号和输入状态信号。</a:t>
            </a:r>
          </a:p>
          <a:p>
            <a:pPr marL="0" indent="0" eaLnBrk="1" hangingPunct="1">
              <a:buFontTx/>
              <a:buNone/>
            </a:pPr>
            <a:endParaRPr lang="en-US" altLang="zh-CN" sz="2400" dirty="0" smtClean="0"/>
          </a:p>
        </p:txBody>
      </p:sp>
      <p:sp>
        <p:nvSpPr>
          <p:cNvPr id="80901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35963" y="5991225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67391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2225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/>
              <a:t>8255A</a:t>
            </a:r>
            <a:r>
              <a:rPr lang="zh-CN" altLang="en-US" kern="1200"/>
              <a:t>内部组成（</a:t>
            </a:r>
            <a:r>
              <a:rPr lang="en-US" altLang="zh-CN" kern="1200"/>
              <a:t>2</a:t>
            </a:r>
            <a:r>
              <a:rPr lang="zh-CN" altLang="en-US" kern="1200"/>
              <a:t>）：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92188"/>
            <a:ext cx="8378825" cy="5191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组控制和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组控制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   这两组控制电路一方面接收芯片内部总线上的控制字，一方面接收来自读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写控制逻辑电路的读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写命令，由此决定两组端口的工作方式和读写操作。</a:t>
            </a:r>
          </a:p>
          <a:p>
            <a:pPr lvl="1" algn="just" eaLnBrk="1" hangingPunct="1">
              <a:defRPr/>
            </a:pPr>
            <a:r>
              <a:rPr lang="en-US" altLang="zh-CN" dirty="0" smtClean="0"/>
              <a:t>    A</a:t>
            </a:r>
            <a:r>
              <a:rPr lang="zh-CN" altLang="en-US" dirty="0" smtClean="0"/>
              <a:t>组控制电路控制端口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和口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PC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~PC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）的工作方式和读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写操作。</a:t>
            </a:r>
          </a:p>
          <a:p>
            <a:pPr lvl="1" algn="just" eaLnBrk="1" hangingPunct="1">
              <a:defRPr/>
            </a:pPr>
            <a:r>
              <a:rPr lang="en-US" altLang="zh-CN" dirty="0" smtClean="0"/>
              <a:t>    B</a:t>
            </a:r>
            <a:r>
              <a:rPr lang="zh-CN" altLang="en-US" dirty="0" smtClean="0"/>
              <a:t>组控制电路控制端口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和口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PC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~PC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）的工作方式和读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写操作。</a:t>
            </a:r>
          </a:p>
        </p:txBody>
      </p:sp>
      <p:sp>
        <p:nvSpPr>
          <p:cNvPr id="81925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4408" y="5552033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02914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2225"/>
            <a:ext cx="85407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/>
              <a:t>8255A</a:t>
            </a:r>
            <a:r>
              <a:rPr lang="zh-CN" altLang="en-US" kern="1200"/>
              <a:t>内部组成（</a:t>
            </a:r>
            <a:r>
              <a:rPr lang="en-US" altLang="zh-CN" kern="1200"/>
              <a:t>3</a:t>
            </a:r>
            <a:r>
              <a:rPr lang="zh-CN" altLang="en-US" kern="1200"/>
              <a:t>）：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3" y="904875"/>
            <a:ext cx="8823325" cy="5532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写控制逻辑电路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   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写控制逻辑电路负责管理</a:t>
            </a:r>
            <a:r>
              <a:rPr lang="en-US" altLang="zh-CN" dirty="0" smtClean="0"/>
              <a:t>8255</a:t>
            </a:r>
            <a:r>
              <a:rPr lang="zh-CN" altLang="en-US" dirty="0" smtClean="0"/>
              <a:t>的数据传输过程。它接收</a:t>
            </a:r>
            <a:r>
              <a:rPr lang="en-US" altLang="zh-CN" dirty="0" smtClean="0"/>
              <a:t>CS*</a:t>
            </a:r>
            <a:r>
              <a:rPr lang="zh-CN" altLang="en-US" dirty="0" smtClean="0"/>
              <a:t>及来自系统地址总线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系统中为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）和控制总线的输入信号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RD*</a:t>
            </a:r>
            <a:r>
              <a:rPr lang="zh-CN" altLang="en-US" dirty="0" smtClean="0"/>
              <a:t>，将这些信号组合后，得到对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组控制部件和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组控制部件的控制命令，并将命令发送给这两个部件，以完成对数据、状态信息和控制信息的传输。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数据总线缓冲器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8255</a:t>
            </a:r>
            <a:r>
              <a:rPr lang="zh-CN" altLang="en-US" dirty="0" smtClean="0"/>
              <a:t>的数据总线缓冲器是双向三态的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位数据缓冲器，通过它直接与系统的数据总线相连。输入数据、输出数据、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8255</a:t>
            </a:r>
            <a:r>
              <a:rPr lang="zh-CN" altLang="en-US" dirty="0" smtClean="0"/>
              <a:t>的控制字都是通过这个缓冲器传送的。</a:t>
            </a:r>
          </a:p>
        </p:txBody>
      </p:sp>
      <p:sp>
        <p:nvSpPr>
          <p:cNvPr id="82949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424" y="5628158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97286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2225"/>
            <a:ext cx="314325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/>
              <a:t>信号说明：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947291"/>
            <a:ext cx="8845550" cy="529002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8255A</a:t>
            </a:r>
            <a:r>
              <a:rPr lang="zh-CN" altLang="en-US" dirty="0" smtClean="0"/>
              <a:t>和总线连接的引脚：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 smtClean="0"/>
              <a:t>D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~D</a:t>
            </a:r>
            <a:r>
              <a:rPr lang="en-US" altLang="en-US" baseline="-25000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数据线，与系统数据总线相连。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CS*</a:t>
            </a:r>
            <a:r>
              <a:rPr lang="zh-CN" altLang="en-US" dirty="0" smtClean="0"/>
              <a:t>：片选信号，低电平有效。只有</a:t>
            </a:r>
            <a:r>
              <a:rPr lang="en-US" altLang="zh-CN" dirty="0" smtClean="0"/>
              <a:t>CS*</a:t>
            </a:r>
            <a:r>
              <a:rPr lang="zh-CN" altLang="en-US" dirty="0" smtClean="0"/>
              <a:t>有效时，读信号</a:t>
            </a:r>
            <a:r>
              <a:rPr lang="en-US" altLang="zh-CN" dirty="0" smtClean="0"/>
              <a:t>RD</a:t>
            </a:r>
            <a:r>
              <a:rPr lang="zh-CN" altLang="en-US" dirty="0" smtClean="0"/>
              <a:t>和写信号</a:t>
            </a:r>
            <a:r>
              <a:rPr lang="en-US" altLang="zh-CN" dirty="0" smtClean="0"/>
              <a:t>WR</a:t>
            </a:r>
            <a:r>
              <a:rPr lang="zh-CN" altLang="en-US" dirty="0" smtClean="0"/>
              <a:t>才对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有效。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RESET</a:t>
            </a:r>
            <a:r>
              <a:rPr lang="zh-CN" altLang="en-US" dirty="0" smtClean="0"/>
              <a:t>：复位信号，高电平时，所有内部寄存器都被清除，同时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个数据端口被自动设为输入端口。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RD*</a:t>
            </a:r>
            <a:r>
              <a:rPr lang="zh-CN" altLang="en-US" dirty="0" smtClean="0"/>
              <a:t>：读出信号，低电平有效，当</a:t>
            </a:r>
            <a:r>
              <a:rPr lang="en-US" altLang="zh-CN" dirty="0" smtClean="0"/>
              <a:t>RD*</a:t>
            </a:r>
            <a:r>
              <a:rPr lang="zh-CN" altLang="en-US" dirty="0" smtClean="0"/>
              <a:t>有效时，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可以从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中读取输入数据。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WR*</a:t>
            </a:r>
            <a:r>
              <a:rPr lang="zh-CN" altLang="en-US" dirty="0" smtClean="0"/>
              <a:t>：写入信号，低电平有效，当</a:t>
            </a:r>
            <a:r>
              <a:rPr lang="en-US" altLang="zh-CN" dirty="0" smtClean="0"/>
              <a:t>WR*</a:t>
            </a:r>
            <a:r>
              <a:rPr lang="zh-CN" altLang="en-US" dirty="0" smtClean="0"/>
              <a:t>有效时，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可以往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中写入控制字或数据。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：端口选择信号。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内部有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个数据端口和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个控制端口，共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个端口，规定如下：</a:t>
            </a:r>
          </a:p>
        </p:txBody>
      </p:sp>
      <p:sp>
        <p:nvSpPr>
          <p:cNvPr id="83973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424" y="5661248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85811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-4763"/>
            <a:ext cx="3143250" cy="6413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/>
              <a:t>信号说明：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797300"/>
            <a:ext cx="8016875" cy="2690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8255A</a:t>
            </a:r>
            <a:r>
              <a:rPr lang="zh-CN" altLang="en-US" b="1" dirty="0" smtClean="0"/>
              <a:t>和外设连接的信号：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PA</a:t>
            </a:r>
            <a:r>
              <a:rPr lang="en-US" altLang="zh-CN" b="1" baseline="-25000" dirty="0" smtClean="0"/>
              <a:t>7</a:t>
            </a:r>
            <a:r>
              <a:rPr lang="en-US" altLang="zh-CN" b="1" dirty="0" smtClean="0"/>
              <a:t>~PA</a:t>
            </a:r>
            <a:r>
              <a:rPr lang="en-US" altLang="zh-CN" b="1" baseline="-25000" dirty="0" smtClean="0"/>
              <a:t>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PB</a:t>
            </a:r>
            <a:r>
              <a:rPr lang="en-US" altLang="zh-CN" b="1" baseline="-25000" dirty="0" smtClean="0"/>
              <a:t>7</a:t>
            </a:r>
            <a:r>
              <a:rPr lang="en-US" altLang="zh-CN" b="1" dirty="0" smtClean="0"/>
              <a:t>~PB</a:t>
            </a:r>
            <a:r>
              <a:rPr lang="en-US" altLang="zh-CN" b="1" baseline="-25000" dirty="0" smtClean="0"/>
              <a:t>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PC</a:t>
            </a:r>
            <a:r>
              <a:rPr lang="en-US" altLang="zh-CN" b="1" baseline="-25000" dirty="0" smtClean="0"/>
              <a:t>7</a:t>
            </a:r>
            <a:r>
              <a:rPr lang="en-US" altLang="zh-CN" b="1" dirty="0" smtClean="0"/>
              <a:t>~PC</a:t>
            </a:r>
            <a:r>
              <a:rPr lang="en-US" altLang="zh-CN" b="1" baseline="-25000" dirty="0" smtClean="0"/>
              <a:t>0</a:t>
            </a:r>
            <a:r>
              <a:rPr lang="zh-CN" altLang="en-US" b="1" dirty="0" smtClean="0"/>
              <a:t>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dirty="0" smtClean="0"/>
              <a:t>	说明：有</a:t>
            </a:r>
            <a:r>
              <a:rPr lang="en-US" altLang="en-US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三组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位的数据信号。</a:t>
            </a:r>
          </a:p>
          <a:p>
            <a:pPr eaLnBrk="1" hangingPunct="1"/>
            <a:r>
              <a:rPr lang="zh-CN" altLang="en-US" b="1" dirty="0" smtClean="0"/>
              <a:t>电源和地线：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err="1" smtClean="0"/>
              <a:t>Vcc</a:t>
            </a:r>
            <a:r>
              <a:rPr lang="zh-CN" altLang="en-US" b="1" dirty="0" smtClean="0"/>
              <a:t>和</a:t>
            </a:r>
            <a:r>
              <a:rPr lang="en-US" altLang="en-US" b="1" dirty="0" smtClean="0"/>
              <a:t>GND</a:t>
            </a:r>
            <a:r>
              <a:rPr lang="zh-CN" altLang="en-US" b="1" dirty="0" smtClean="0"/>
              <a:t>。</a:t>
            </a:r>
          </a:p>
        </p:txBody>
      </p:sp>
      <p:graphicFrame>
        <p:nvGraphicFramePr>
          <p:cNvPr id="574468" name="Group 4"/>
          <p:cNvGraphicFramePr>
            <a:graphicFrameLocks noGrp="1"/>
          </p:cNvGraphicFramePr>
          <p:nvPr/>
        </p:nvGraphicFramePr>
        <p:xfrm>
          <a:off x="1141413" y="779463"/>
          <a:ext cx="6096000" cy="2660652"/>
        </p:xfrm>
        <a:graphic>
          <a:graphicData uri="http://schemas.openxmlformats.org/drawingml/2006/table">
            <a:tbl>
              <a:tblPr/>
              <a:tblGrid>
                <a:gridCol w="1176337"/>
                <a:gridCol w="1169988"/>
                <a:gridCol w="374967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选中端口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口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口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口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控制口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23" name="AutoShape 3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35963" y="5991225"/>
            <a:ext cx="411162" cy="465138"/>
          </a:xfrm>
          <a:prstGeom prst="actionButtonReturn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50710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2" descr="8255方式1输入时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96752"/>
            <a:ext cx="87725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405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18870"/>
              </p:ext>
            </p:extLst>
          </p:nvPr>
        </p:nvGraphicFramePr>
        <p:xfrm>
          <a:off x="467544" y="972691"/>
          <a:ext cx="8346280" cy="5192613"/>
        </p:xfrm>
        <a:graphic>
          <a:graphicData uri="http://schemas.openxmlformats.org/drawingml/2006/table">
            <a:tbl>
              <a:tblPr/>
              <a:tblGrid>
                <a:gridCol w="759030"/>
                <a:gridCol w="757505"/>
                <a:gridCol w="759030"/>
                <a:gridCol w="759030"/>
                <a:gridCol w="757506"/>
                <a:gridCol w="762078"/>
                <a:gridCol w="757505"/>
                <a:gridCol w="759030"/>
                <a:gridCol w="759030"/>
                <a:gridCol w="757506"/>
                <a:gridCol w="759030"/>
              </a:tblGrid>
              <a:tr h="6084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1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1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1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65" name="Line 124"/>
          <p:cNvSpPr>
            <a:spLocks noChangeShapeType="1"/>
          </p:cNvSpPr>
          <p:nvPr/>
        </p:nvSpPr>
        <p:spPr bwMode="auto">
          <a:xfrm>
            <a:off x="645319" y="1628800"/>
            <a:ext cx="319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66" name="Line 125"/>
          <p:cNvSpPr>
            <a:spLocks noChangeShapeType="1"/>
          </p:cNvSpPr>
          <p:nvPr/>
        </p:nvSpPr>
        <p:spPr bwMode="auto">
          <a:xfrm>
            <a:off x="666749" y="2204864"/>
            <a:ext cx="274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67" name="Line 126"/>
          <p:cNvSpPr>
            <a:spLocks noChangeShapeType="1"/>
          </p:cNvSpPr>
          <p:nvPr/>
        </p:nvSpPr>
        <p:spPr bwMode="auto">
          <a:xfrm>
            <a:off x="679451" y="2780928"/>
            <a:ext cx="274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68" name="Line 127"/>
          <p:cNvSpPr>
            <a:spLocks noChangeShapeType="1"/>
          </p:cNvSpPr>
          <p:nvPr/>
        </p:nvSpPr>
        <p:spPr bwMode="auto">
          <a:xfrm>
            <a:off x="679451" y="3356992"/>
            <a:ext cx="2746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69" name="Line 128"/>
          <p:cNvSpPr>
            <a:spLocks noChangeShapeType="1"/>
          </p:cNvSpPr>
          <p:nvPr/>
        </p:nvSpPr>
        <p:spPr bwMode="auto">
          <a:xfrm>
            <a:off x="667544" y="3933056"/>
            <a:ext cx="274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70" name="Line 129"/>
          <p:cNvSpPr>
            <a:spLocks noChangeShapeType="1"/>
          </p:cNvSpPr>
          <p:nvPr/>
        </p:nvSpPr>
        <p:spPr bwMode="auto">
          <a:xfrm>
            <a:off x="666749" y="4509120"/>
            <a:ext cx="274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71" name="Line 130"/>
          <p:cNvSpPr>
            <a:spLocks noChangeShapeType="1"/>
          </p:cNvSpPr>
          <p:nvPr/>
        </p:nvSpPr>
        <p:spPr bwMode="auto">
          <a:xfrm>
            <a:off x="666750" y="5085184"/>
            <a:ext cx="2746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72" name="Line 131"/>
          <p:cNvSpPr>
            <a:spLocks noChangeShapeType="1"/>
          </p:cNvSpPr>
          <p:nvPr/>
        </p:nvSpPr>
        <p:spPr bwMode="auto">
          <a:xfrm>
            <a:off x="666750" y="5661248"/>
            <a:ext cx="274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28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/>
              <a:t>74123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3540944" cy="285306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668344" y="5471320"/>
            <a:ext cx="1046162" cy="576262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8673757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74123</a:t>
            </a:r>
            <a:r>
              <a:rPr lang="zh-CN" altLang="en-US" smtClean="0"/>
              <a:t>真值表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892154" cy="273326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96336" y="5472907"/>
            <a:ext cx="1046162" cy="576262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5379829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738" y="44624"/>
            <a:ext cx="8540750" cy="5794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/>
              <a:t>第一节 并行接口概述</a:t>
            </a:r>
          </a:p>
        </p:txBody>
      </p:sp>
      <p:pic>
        <p:nvPicPr>
          <p:cNvPr id="90116" name="Picture 3" descr="图17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2158"/>
            <a:ext cx="7559675" cy="382905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194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4" y="116632"/>
            <a:ext cx="7917730" cy="5191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/>
              <a:t>（三</a:t>
            </a:r>
            <a:r>
              <a:rPr lang="zh-CN" altLang="en-US" kern="1200" dirty="0" smtClean="0"/>
              <a:t>）</a:t>
            </a:r>
            <a:r>
              <a:rPr lang="zh-CN" altLang="en-US" dirty="0"/>
              <a:t>普通的</a:t>
            </a:r>
            <a:r>
              <a:rPr lang="en-US" altLang="zh-CN" dirty="0"/>
              <a:t>8</a:t>
            </a:r>
            <a:r>
              <a:rPr lang="zh-CN" altLang="en-US" dirty="0"/>
              <a:t>位锁存器及缓冲器</a:t>
            </a:r>
            <a:r>
              <a:rPr lang="zh-CN" altLang="en-US" kern="1200" dirty="0" smtClean="0"/>
              <a:t>实例</a:t>
            </a:r>
            <a:endParaRPr lang="zh-CN" altLang="en-US" kern="1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1075"/>
            <a:ext cx="6140450" cy="6048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/>
              <a:t>开关状态输入接口电路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714375" y="1556792"/>
            <a:ext cx="7929563" cy="3124200"/>
            <a:chOff x="285" y="960"/>
            <a:chExt cx="4995" cy="1968"/>
          </a:xfrm>
        </p:grpSpPr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720" cy="1200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>
              <a:off x="768" y="1248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>
              <a:off x="768" y="1392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768" y="1536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768" y="1680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768" y="1824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768" y="1968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768" y="2112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768" y="2256"/>
              <a:ext cx="72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8" name="Text Box 14"/>
            <p:cNvSpPr txBox="1">
              <a:spLocks noChangeArrowheads="1"/>
            </p:cNvSpPr>
            <p:nvPr/>
          </p:nvSpPr>
          <p:spPr bwMode="auto">
            <a:xfrm>
              <a:off x="1488" y="1708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000" dirty="0"/>
                <a:t>74LS244</a:t>
              </a:r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2208" y="1248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4176" y="1248"/>
              <a:ext cx="52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2208" y="1392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4176" y="1392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3" name="Oval 19"/>
            <p:cNvSpPr>
              <a:spLocks noChangeArrowheads="1"/>
            </p:cNvSpPr>
            <p:nvPr/>
          </p:nvSpPr>
          <p:spPr bwMode="auto">
            <a:xfrm>
              <a:off x="4416" y="1344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2208" y="1536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176" y="1536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6" name="Oval 22"/>
            <p:cNvSpPr>
              <a:spLocks noChangeArrowheads="1"/>
            </p:cNvSpPr>
            <p:nvPr/>
          </p:nvSpPr>
          <p:spPr bwMode="auto">
            <a:xfrm>
              <a:off x="4416" y="1488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>
              <a:off x="2208" y="1680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4176" y="1680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9" name="Oval 25"/>
            <p:cNvSpPr>
              <a:spLocks noChangeArrowheads="1"/>
            </p:cNvSpPr>
            <p:nvPr/>
          </p:nvSpPr>
          <p:spPr bwMode="auto">
            <a:xfrm>
              <a:off x="4416" y="1632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0" name="Line 26"/>
            <p:cNvSpPr>
              <a:spLocks noChangeShapeType="1"/>
            </p:cNvSpPr>
            <p:nvPr/>
          </p:nvSpPr>
          <p:spPr bwMode="auto">
            <a:xfrm>
              <a:off x="2208" y="1824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1" name="Line 27"/>
            <p:cNvSpPr>
              <a:spLocks noChangeShapeType="1"/>
            </p:cNvSpPr>
            <p:nvPr/>
          </p:nvSpPr>
          <p:spPr bwMode="auto">
            <a:xfrm>
              <a:off x="4176" y="1824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4416" y="1776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3" name="Line 29"/>
            <p:cNvSpPr>
              <a:spLocks noChangeShapeType="1"/>
            </p:cNvSpPr>
            <p:nvPr/>
          </p:nvSpPr>
          <p:spPr bwMode="auto">
            <a:xfrm>
              <a:off x="2208" y="1968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Line 30"/>
            <p:cNvSpPr>
              <a:spLocks noChangeShapeType="1"/>
            </p:cNvSpPr>
            <p:nvPr/>
          </p:nvSpPr>
          <p:spPr bwMode="auto">
            <a:xfrm>
              <a:off x="4176" y="1968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416" y="1920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208" y="2112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4176" y="2112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8" name="Oval 34"/>
            <p:cNvSpPr>
              <a:spLocks noChangeArrowheads="1"/>
            </p:cNvSpPr>
            <p:nvPr/>
          </p:nvSpPr>
          <p:spPr bwMode="auto">
            <a:xfrm>
              <a:off x="4416" y="2064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2208" y="2256"/>
              <a:ext cx="153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470" name="Group 36"/>
            <p:cNvGrpSpPr>
              <a:grpSpLocks/>
            </p:cNvGrpSpPr>
            <p:nvPr/>
          </p:nvGrpSpPr>
          <p:grpSpPr bwMode="auto">
            <a:xfrm>
              <a:off x="3744" y="1200"/>
              <a:ext cx="432" cy="1104"/>
              <a:chOff x="3744" y="1248"/>
              <a:chExt cx="432" cy="1104"/>
            </a:xfrm>
          </p:grpSpPr>
          <p:sp>
            <p:nvSpPr>
              <p:cNvPr id="18565" name="Rectangle 37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6" name="Rectangle 38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7" name="Rectangle 39"/>
              <p:cNvSpPr>
                <a:spLocks noChangeArrowheads="1"/>
              </p:cNvSpPr>
              <p:nvPr/>
            </p:nvSpPr>
            <p:spPr bwMode="auto">
              <a:xfrm>
                <a:off x="3744" y="1536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8" name="Rectangle 40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9" name="Rectangle 41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70" name="Rectangle 42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71" name="Rectangle 43"/>
              <p:cNvSpPr>
                <a:spLocks noChangeArrowheads="1"/>
              </p:cNvSpPr>
              <p:nvPr/>
            </p:nvSpPr>
            <p:spPr bwMode="auto">
              <a:xfrm>
                <a:off x="3744" y="2112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72" name="Rectangle 44"/>
              <p:cNvSpPr>
                <a:spLocks noChangeArrowheads="1"/>
              </p:cNvSpPr>
              <p:nvPr/>
            </p:nvSpPr>
            <p:spPr bwMode="auto">
              <a:xfrm>
                <a:off x="3744" y="2256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71" name="Line 45"/>
            <p:cNvSpPr>
              <a:spLocks noChangeShapeType="1"/>
            </p:cNvSpPr>
            <p:nvPr/>
          </p:nvSpPr>
          <p:spPr bwMode="auto">
            <a:xfrm>
              <a:off x="4176" y="2256"/>
              <a:ext cx="24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2" name="Oval 46"/>
            <p:cNvSpPr>
              <a:spLocks noChangeArrowheads="1"/>
            </p:cNvSpPr>
            <p:nvPr/>
          </p:nvSpPr>
          <p:spPr bwMode="auto">
            <a:xfrm>
              <a:off x="4416" y="2208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3" name="Line 47"/>
            <p:cNvSpPr>
              <a:spLocks noChangeShapeType="1"/>
            </p:cNvSpPr>
            <p:nvPr/>
          </p:nvSpPr>
          <p:spPr bwMode="auto">
            <a:xfrm>
              <a:off x="4464" y="1248"/>
              <a:ext cx="0" cy="105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4" name="Oval 48"/>
            <p:cNvSpPr>
              <a:spLocks noChangeArrowheads="1"/>
            </p:cNvSpPr>
            <p:nvPr/>
          </p:nvSpPr>
          <p:spPr bwMode="auto">
            <a:xfrm>
              <a:off x="4416" y="1200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5" name="Text Box 49"/>
            <p:cNvSpPr txBox="1">
              <a:spLocks noChangeArrowheads="1"/>
            </p:cNvSpPr>
            <p:nvPr/>
          </p:nvSpPr>
          <p:spPr bwMode="auto">
            <a:xfrm>
              <a:off x="4817" y="1104"/>
              <a:ext cx="4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+5V</a:t>
              </a:r>
              <a:endParaRPr lang="en-US" altLang="zh-CN" sz="2000"/>
            </a:p>
          </p:txBody>
        </p:sp>
        <p:grpSp>
          <p:nvGrpSpPr>
            <p:cNvPr id="18476" name="Group 50"/>
            <p:cNvGrpSpPr>
              <a:grpSpLocks/>
            </p:cNvGrpSpPr>
            <p:nvPr/>
          </p:nvGrpSpPr>
          <p:grpSpPr bwMode="auto">
            <a:xfrm>
              <a:off x="672" y="1200"/>
              <a:ext cx="96" cy="1104"/>
              <a:chOff x="672" y="912"/>
              <a:chExt cx="96" cy="1104"/>
            </a:xfrm>
          </p:grpSpPr>
          <p:sp>
            <p:nvSpPr>
              <p:cNvPr id="18557" name="Oval 51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8" name="Oval 52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9" name="Oval 53"/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0" name="Oval 54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1" name="Oval 55"/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2" name="Oval 56"/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3" name="Oval 57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64" name="Oval 58"/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477" name="Group 59"/>
            <p:cNvGrpSpPr>
              <a:grpSpLocks/>
            </p:cNvGrpSpPr>
            <p:nvPr/>
          </p:nvGrpSpPr>
          <p:grpSpPr bwMode="auto">
            <a:xfrm>
              <a:off x="2400" y="1200"/>
              <a:ext cx="1248" cy="1584"/>
              <a:chOff x="2400" y="912"/>
              <a:chExt cx="1248" cy="1584"/>
            </a:xfrm>
          </p:grpSpPr>
          <p:sp>
            <p:nvSpPr>
              <p:cNvPr id="18504" name="Oval 60"/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05" name="Line 61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06" name="Oval 6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07" name="Line 63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08" name="Oval 64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09" name="Line 65"/>
              <p:cNvSpPr>
                <a:spLocks noChangeShapeType="1"/>
              </p:cNvSpPr>
              <p:nvPr/>
            </p:nvSpPr>
            <p:spPr bwMode="auto">
              <a:xfrm>
                <a:off x="3216" y="1296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0" name="Oval 6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1" name="Line 67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2" name="Oval 68"/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3" name="Line 69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4" name="Oval 70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5" name="Line 71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6" name="Oval 72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7" name="Line 73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8" name="Oval 74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9" name="Line 75"/>
              <p:cNvSpPr>
                <a:spLocks noChangeShapeType="1"/>
              </p:cNvSpPr>
              <p:nvPr/>
            </p:nvSpPr>
            <p:spPr bwMode="auto">
              <a:xfrm>
                <a:off x="2496" y="2016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8520" name="Group 76"/>
              <p:cNvGrpSpPr>
                <a:grpSpLocks/>
              </p:cNvGrpSpPr>
              <p:nvPr/>
            </p:nvGrpSpPr>
            <p:grpSpPr bwMode="auto">
              <a:xfrm rot="-5400000">
                <a:off x="2952" y="1560"/>
                <a:ext cx="96" cy="1104"/>
                <a:chOff x="672" y="912"/>
                <a:chExt cx="96" cy="1104"/>
              </a:xfrm>
            </p:grpSpPr>
            <p:sp>
              <p:nvSpPr>
                <p:cNvPr id="18549" name="Oval 77"/>
                <p:cNvSpPr>
                  <a:spLocks noChangeArrowheads="1"/>
                </p:cNvSpPr>
                <p:nvPr/>
              </p:nvSpPr>
              <p:spPr bwMode="auto">
                <a:xfrm>
                  <a:off x="672" y="91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0" name="Oval 78"/>
                <p:cNvSpPr>
                  <a:spLocks noChangeArrowheads="1"/>
                </p:cNvSpPr>
                <p:nvPr/>
              </p:nvSpPr>
              <p:spPr bwMode="auto">
                <a:xfrm>
                  <a:off x="672" y="105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1" name="Oval 79"/>
                <p:cNvSpPr>
                  <a:spLocks noChangeArrowheads="1"/>
                </p:cNvSpPr>
                <p:nvPr/>
              </p:nvSpPr>
              <p:spPr bwMode="auto">
                <a:xfrm>
                  <a:off x="672" y="120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2" name="Oval 80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3" name="Oval 81"/>
                <p:cNvSpPr>
                  <a:spLocks noChangeArrowheads="1"/>
                </p:cNvSpPr>
                <p:nvPr/>
              </p:nvSpPr>
              <p:spPr bwMode="auto">
                <a:xfrm>
                  <a:off x="672" y="148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4" name="Oval 82"/>
                <p:cNvSpPr>
                  <a:spLocks noChangeArrowheads="1"/>
                </p:cNvSpPr>
                <p:nvPr/>
              </p:nvSpPr>
              <p:spPr bwMode="auto">
                <a:xfrm>
                  <a:off x="672" y="163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5" name="Oval 83"/>
                <p:cNvSpPr>
                  <a:spLocks noChangeArrowheads="1"/>
                </p:cNvSpPr>
                <p:nvPr/>
              </p:nvSpPr>
              <p:spPr bwMode="auto">
                <a:xfrm>
                  <a:off x="672" y="177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56" name="Oval 84"/>
                <p:cNvSpPr>
                  <a:spLocks noChangeArrowheads="1"/>
                </p:cNvSpPr>
                <p:nvPr/>
              </p:nvSpPr>
              <p:spPr bwMode="auto">
                <a:xfrm>
                  <a:off x="672" y="192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21" name="Group 85"/>
              <p:cNvGrpSpPr>
                <a:grpSpLocks/>
              </p:cNvGrpSpPr>
              <p:nvPr/>
            </p:nvGrpSpPr>
            <p:grpSpPr bwMode="auto">
              <a:xfrm>
                <a:off x="2400" y="2304"/>
                <a:ext cx="1248" cy="192"/>
                <a:chOff x="2400" y="2304"/>
                <a:chExt cx="1248" cy="192"/>
              </a:xfrm>
            </p:grpSpPr>
            <p:grpSp>
              <p:nvGrpSpPr>
                <p:cNvPr id="18531" name="Group 86"/>
                <p:cNvGrpSpPr>
                  <a:grpSpLocks/>
                </p:cNvGrpSpPr>
                <p:nvPr/>
              </p:nvGrpSpPr>
              <p:grpSpPr bwMode="auto">
                <a:xfrm rot="-5400000">
                  <a:off x="2952" y="1800"/>
                  <a:ext cx="96" cy="1104"/>
                  <a:chOff x="672" y="912"/>
                  <a:chExt cx="96" cy="1104"/>
                </a:xfrm>
              </p:grpSpPr>
              <p:sp>
                <p:nvSpPr>
                  <p:cNvPr id="1854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912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056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200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344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48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6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632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776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8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920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32" name="Line 95"/>
                <p:cNvSpPr>
                  <a:spLocks noChangeShapeType="1"/>
                </p:cNvSpPr>
                <p:nvPr/>
              </p:nvSpPr>
              <p:spPr bwMode="auto">
                <a:xfrm>
                  <a:off x="2496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3" name="Line 96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4" name="Line 97"/>
                <p:cNvSpPr>
                  <a:spLocks noChangeShapeType="1"/>
                </p:cNvSpPr>
                <p:nvPr/>
              </p:nvSpPr>
              <p:spPr bwMode="auto">
                <a:xfrm>
                  <a:off x="2784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5" name="Line 98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6" name="Line 99"/>
                <p:cNvSpPr>
                  <a:spLocks noChangeShapeType="1"/>
                </p:cNvSpPr>
                <p:nvPr/>
              </p:nvSpPr>
              <p:spPr bwMode="auto">
                <a:xfrm>
                  <a:off x="3072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7" name="Line 100"/>
                <p:cNvSpPr>
                  <a:spLocks noChangeShapeType="1"/>
                </p:cNvSpPr>
                <p:nvPr/>
              </p:nvSpPr>
              <p:spPr bwMode="auto">
                <a:xfrm>
                  <a:off x="3216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8" name="Line 101"/>
                <p:cNvSpPr>
                  <a:spLocks noChangeShapeType="1"/>
                </p:cNvSpPr>
                <p:nvPr/>
              </p:nvSpPr>
              <p:spPr bwMode="auto">
                <a:xfrm>
                  <a:off x="3360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9" name="Line 102"/>
                <p:cNvSpPr>
                  <a:spLocks noChangeShapeType="1"/>
                </p:cNvSpPr>
                <p:nvPr/>
              </p:nvSpPr>
              <p:spPr bwMode="auto">
                <a:xfrm>
                  <a:off x="3504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40" name="Line 103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1248" cy="0"/>
                </a:xfrm>
                <a:prstGeom prst="line">
                  <a:avLst/>
                </a:prstGeom>
                <a:noFill/>
                <a:ln w="38100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22" name="Group 104"/>
              <p:cNvGrpSpPr>
                <a:grpSpLocks/>
              </p:cNvGrpSpPr>
              <p:nvPr/>
            </p:nvGrpSpPr>
            <p:grpSpPr bwMode="auto">
              <a:xfrm>
                <a:off x="2400" y="2160"/>
                <a:ext cx="1056" cy="122"/>
                <a:chOff x="2448" y="2928"/>
                <a:chExt cx="1056" cy="144"/>
              </a:xfrm>
            </p:grpSpPr>
            <p:sp>
              <p:nvSpPr>
                <p:cNvPr id="18523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448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24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2592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2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2736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2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880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27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024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28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168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29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3312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30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3456" y="292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78" name="Text Box 113"/>
            <p:cNvSpPr txBox="1">
              <a:spLocks noChangeArrowheads="1"/>
            </p:cNvSpPr>
            <p:nvPr/>
          </p:nvSpPr>
          <p:spPr bwMode="auto">
            <a:xfrm>
              <a:off x="3697" y="960"/>
              <a:ext cx="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10K x 8</a:t>
              </a:r>
            </a:p>
          </p:txBody>
        </p:sp>
        <p:sp>
          <p:nvSpPr>
            <p:cNvPr id="18479" name="Oval 114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0" name="Line 115"/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1" name="Line 116"/>
            <p:cNvSpPr>
              <a:spLocks noChangeShapeType="1"/>
            </p:cNvSpPr>
            <p:nvPr/>
          </p:nvSpPr>
          <p:spPr bwMode="auto">
            <a:xfrm>
              <a:off x="1440" y="2640"/>
              <a:ext cx="48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2" name="Oval 117"/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3" name="Oval 118"/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4" name="Line 119"/>
            <p:cNvSpPr>
              <a:spLocks noChangeShapeType="1"/>
            </p:cNvSpPr>
            <p:nvPr/>
          </p:nvSpPr>
          <p:spPr bwMode="auto">
            <a:xfrm>
              <a:off x="1776" y="2448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5" name="Oval 120"/>
            <p:cNvSpPr>
              <a:spLocks noChangeArrowheads="1"/>
            </p:cNvSpPr>
            <p:nvPr/>
          </p:nvSpPr>
          <p:spPr bwMode="auto">
            <a:xfrm>
              <a:off x="1728" y="2592"/>
              <a:ext cx="96" cy="96"/>
            </a:xfrm>
            <a:prstGeom prst="ellipse">
              <a:avLst/>
            </a:prstGeom>
            <a:solidFill>
              <a:srgbClr val="FF9933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6" name="Text Box 121"/>
            <p:cNvSpPr txBox="1">
              <a:spLocks noChangeArrowheads="1"/>
            </p:cNvSpPr>
            <p:nvPr/>
          </p:nvSpPr>
          <p:spPr bwMode="auto">
            <a:xfrm>
              <a:off x="1584" y="2112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G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 G</a:t>
              </a:r>
              <a:r>
                <a:rPr lang="en-US" altLang="en-US" sz="2000" baseline="-25000"/>
                <a:t>2</a:t>
              </a:r>
              <a:endParaRPr lang="en-US" altLang="zh-CN" sz="2000"/>
            </a:p>
          </p:txBody>
        </p:sp>
        <p:sp>
          <p:nvSpPr>
            <p:cNvPr id="18487" name="Line 122"/>
            <p:cNvSpPr>
              <a:spLocks noChangeShapeType="1"/>
            </p:cNvSpPr>
            <p:nvPr/>
          </p:nvSpPr>
          <p:spPr bwMode="auto">
            <a:xfrm>
              <a:off x="1632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8" name="Line 123"/>
            <p:cNvSpPr>
              <a:spLocks noChangeShapeType="1"/>
            </p:cNvSpPr>
            <p:nvPr/>
          </p:nvSpPr>
          <p:spPr bwMode="auto">
            <a:xfrm>
              <a:off x="1872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9" name="Oval 124"/>
            <p:cNvSpPr>
              <a:spLocks noChangeArrowheads="1"/>
            </p:cNvSpPr>
            <p:nvPr/>
          </p:nvSpPr>
          <p:spPr bwMode="auto">
            <a:xfrm>
              <a:off x="1344" y="2592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0" name="Text Box 125"/>
            <p:cNvSpPr txBox="1">
              <a:spLocks noChangeArrowheads="1"/>
            </p:cNvSpPr>
            <p:nvPr/>
          </p:nvSpPr>
          <p:spPr bwMode="auto">
            <a:xfrm>
              <a:off x="288" y="1344"/>
              <a:ext cx="34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数据总线</a:t>
              </a:r>
            </a:p>
          </p:txBody>
        </p:sp>
        <p:sp>
          <p:nvSpPr>
            <p:cNvPr id="18491" name="AutoShape 126"/>
            <p:cNvSpPr>
              <a:spLocks noChangeArrowheads="1"/>
            </p:cNvSpPr>
            <p:nvPr/>
          </p:nvSpPr>
          <p:spPr bwMode="auto">
            <a:xfrm>
              <a:off x="1056" y="2448"/>
              <a:ext cx="288" cy="384"/>
            </a:xfrm>
            <a:prstGeom prst="flowChartDelay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2" name="Line 127"/>
            <p:cNvSpPr>
              <a:spLocks noChangeShapeType="1"/>
            </p:cNvSpPr>
            <p:nvPr/>
          </p:nvSpPr>
          <p:spPr bwMode="auto">
            <a:xfrm>
              <a:off x="768" y="2544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3" name="Oval 128"/>
            <p:cNvSpPr>
              <a:spLocks noChangeArrowheads="1"/>
            </p:cNvSpPr>
            <p:nvPr/>
          </p:nvSpPr>
          <p:spPr bwMode="auto">
            <a:xfrm>
              <a:off x="672" y="2496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4" name="Text Box 129"/>
            <p:cNvSpPr txBox="1">
              <a:spLocks noChangeArrowheads="1"/>
            </p:cNvSpPr>
            <p:nvPr/>
          </p:nvSpPr>
          <p:spPr bwMode="auto">
            <a:xfrm>
              <a:off x="285" y="240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CS</a:t>
              </a:r>
              <a:endParaRPr lang="en-US" altLang="zh-CN" sz="2400"/>
            </a:p>
          </p:txBody>
        </p:sp>
        <p:sp>
          <p:nvSpPr>
            <p:cNvPr id="18495" name="Text Box 130"/>
            <p:cNvSpPr txBox="1">
              <a:spLocks noChangeArrowheads="1"/>
            </p:cNvSpPr>
            <p:nvPr/>
          </p:nvSpPr>
          <p:spPr bwMode="auto">
            <a:xfrm>
              <a:off x="288" y="2640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RD</a:t>
              </a:r>
              <a:endParaRPr lang="en-US" altLang="zh-CN" sz="2400"/>
            </a:p>
          </p:txBody>
        </p:sp>
        <p:sp>
          <p:nvSpPr>
            <p:cNvPr id="18496" name="Line 131"/>
            <p:cNvSpPr>
              <a:spLocks noChangeShapeType="1"/>
            </p:cNvSpPr>
            <p:nvPr/>
          </p:nvSpPr>
          <p:spPr bwMode="auto">
            <a:xfrm>
              <a:off x="336" y="24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7" name="Line 132"/>
            <p:cNvSpPr>
              <a:spLocks noChangeShapeType="1"/>
            </p:cNvSpPr>
            <p:nvPr/>
          </p:nvSpPr>
          <p:spPr bwMode="auto">
            <a:xfrm>
              <a:off x="3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8" name="Oval 133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9" name="Line 134"/>
            <p:cNvSpPr>
              <a:spLocks noChangeShapeType="1"/>
            </p:cNvSpPr>
            <p:nvPr/>
          </p:nvSpPr>
          <p:spPr bwMode="auto">
            <a:xfrm>
              <a:off x="768" y="2736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0" name="Oval 135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1" name="Oval 136"/>
            <p:cNvSpPr>
              <a:spLocks noChangeArrowheads="1"/>
            </p:cNvSpPr>
            <p:nvPr/>
          </p:nvSpPr>
          <p:spPr bwMode="auto">
            <a:xfrm>
              <a:off x="960" y="2688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2" name="Line 137"/>
            <p:cNvSpPr>
              <a:spLocks noChangeShapeType="1"/>
            </p:cNvSpPr>
            <p:nvPr/>
          </p:nvSpPr>
          <p:spPr bwMode="auto">
            <a:xfrm>
              <a:off x="2976" y="2784"/>
              <a:ext cx="0" cy="14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3" name="Line 138"/>
            <p:cNvSpPr>
              <a:spLocks noChangeShapeType="1"/>
            </p:cNvSpPr>
            <p:nvPr/>
          </p:nvSpPr>
          <p:spPr bwMode="auto">
            <a:xfrm>
              <a:off x="2832" y="2928"/>
              <a:ext cx="288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709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3809" y="2031503"/>
            <a:ext cx="6781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144"/>
          <p:cNvSpPr txBox="1">
            <a:spLocks noChangeArrowheads="1"/>
          </p:cNvSpPr>
          <p:nvPr/>
        </p:nvSpPr>
        <p:spPr bwMode="auto">
          <a:xfrm>
            <a:off x="468313" y="4653136"/>
            <a:ext cx="81756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marL="742950" indent="-28575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Wingdings" pitchFamily="2" charset="2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2pPr>
            <a:lvl3pPr marL="1143000" indent="-228600" algn="l">
              <a:spcBef>
                <a:spcPct val="50000"/>
              </a:spcBef>
              <a:buClr>
                <a:srgbClr val="003366"/>
              </a:buClr>
              <a:buSzPct val="75000"/>
              <a:buChar char="—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dirty="0"/>
              <a:t>74LS244</a:t>
            </a:r>
            <a:r>
              <a:rPr lang="zh-CN" altLang="en-US" dirty="0"/>
              <a:t>是双</a:t>
            </a:r>
            <a:r>
              <a:rPr lang="en-US" altLang="zh-CN" dirty="0"/>
              <a:t>4</a:t>
            </a:r>
            <a:r>
              <a:rPr lang="zh-CN" altLang="en-US" dirty="0"/>
              <a:t>位的三态缓冲器，由</a:t>
            </a:r>
            <a:r>
              <a:rPr lang="en-US" altLang="en-US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各控制</a:t>
            </a:r>
            <a:r>
              <a:rPr lang="en-US" altLang="zh-CN" dirty="0"/>
              <a:t>4</a:t>
            </a:r>
            <a:r>
              <a:rPr lang="zh-CN" altLang="en-US" dirty="0"/>
              <a:t>位的选通。</a:t>
            </a:r>
          </a:p>
          <a:p>
            <a:r>
              <a:rPr lang="zh-CN" altLang="en-US" dirty="0"/>
              <a:t>注意：电阻用来限制输入电流。</a:t>
            </a:r>
          </a:p>
        </p:txBody>
      </p:sp>
    </p:spTree>
    <p:extLst>
      <p:ext uri="{BB962C8B-B14F-4D97-AF65-F5344CB8AC3E}">
        <p14:creationId xmlns:p14="http://schemas.microsoft.com/office/powerpoint/2010/main" val="34271555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-27384"/>
            <a:ext cx="7772400" cy="641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/>
              <a:t>并行接口连接外设的示意图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576638" y="1243013"/>
            <a:ext cx="2624137" cy="5067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1141" name="Group 4"/>
          <p:cNvGrpSpPr>
            <a:grpSpLocks/>
          </p:cNvGrpSpPr>
          <p:nvPr/>
        </p:nvGrpSpPr>
        <p:grpSpPr bwMode="auto">
          <a:xfrm>
            <a:off x="277813" y="1276350"/>
            <a:ext cx="5827712" cy="5067300"/>
            <a:chOff x="175" y="804"/>
            <a:chExt cx="3671" cy="3192"/>
          </a:xfrm>
        </p:grpSpPr>
        <p:grpSp>
          <p:nvGrpSpPr>
            <p:cNvPr id="91163" name="Group 5"/>
            <p:cNvGrpSpPr>
              <a:grpSpLocks/>
            </p:cNvGrpSpPr>
            <p:nvPr/>
          </p:nvGrpSpPr>
          <p:grpSpPr bwMode="auto">
            <a:xfrm>
              <a:off x="175" y="804"/>
              <a:ext cx="2072" cy="3192"/>
              <a:chOff x="763" y="804"/>
              <a:chExt cx="2072" cy="3192"/>
            </a:xfrm>
          </p:grpSpPr>
          <p:sp>
            <p:nvSpPr>
              <p:cNvPr id="91172" name="Rectangle 6"/>
              <p:cNvSpPr>
                <a:spLocks noChangeArrowheads="1"/>
              </p:cNvSpPr>
              <p:nvPr/>
            </p:nvSpPr>
            <p:spPr bwMode="auto">
              <a:xfrm>
                <a:off x="763" y="804"/>
                <a:ext cx="713" cy="319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73" name="Text Box 7"/>
              <p:cNvSpPr txBox="1">
                <a:spLocks noChangeArrowheads="1"/>
              </p:cNvSpPr>
              <p:nvPr/>
            </p:nvSpPr>
            <p:spPr bwMode="auto">
              <a:xfrm>
                <a:off x="864" y="2100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en-US" altLang="zh-CN" b="1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91174" name="AutoShape 8"/>
              <p:cNvSpPr>
                <a:spLocks noChangeArrowheads="1"/>
              </p:cNvSpPr>
              <p:nvPr/>
            </p:nvSpPr>
            <p:spPr bwMode="auto">
              <a:xfrm>
                <a:off x="1505" y="1140"/>
                <a:ext cx="1282" cy="177"/>
              </a:xfrm>
              <a:prstGeom prst="leftRightArrow">
                <a:avLst>
                  <a:gd name="adj1" fmla="val 50000"/>
                  <a:gd name="adj2" fmla="val 144859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75" name="Line 9"/>
              <p:cNvSpPr>
                <a:spLocks noChangeShapeType="1"/>
              </p:cNvSpPr>
              <p:nvPr/>
            </p:nvSpPr>
            <p:spPr bwMode="auto">
              <a:xfrm>
                <a:off x="1469" y="1587"/>
                <a:ext cx="13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6" name="Text Box 10"/>
              <p:cNvSpPr txBox="1">
                <a:spLocks noChangeArrowheads="1"/>
              </p:cNvSpPr>
              <p:nvPr/>
            </p:nvSpPr>
            <p:spPr bwMode="auto">
              <a:xfrm>
                <a:off x="1702" y="905"/>
                <a:ext cx="9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数据总线</a:t>
                </a:r>
              </a:p>
            </p:txBody>
          </p:sp>
          <p:sp>
            <p:nvSpPr>
              <p:cNvPr id="91177" name="Text Box 11"/>
              <p:cNvSpPr txBox="1">
                <a:spLocks noChangeArrowheads="1"/>
              </p:cNvSpPr>
              <p:nvPr/>
            </p:nvSpPr>
            <p:spPr bwMode="auto">
              <a:xfrm>
                <a:off x="1680" y="1319"/>
                <a:ext cx="9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读出信号</a:t>
                </a:r>
              </a:p>
            </p:txBody>
          </p:sp>
          <p:sp>
            <p:nvSpPr>
              <p:cNvPr id="91178" name="Line 12"/>
              <p:cNvSpPr>
                <a:spLocks noChangeShapeType="1"/>
              </p:cNvSpPr>
              <p:nvPr/>
            </p:nvSpPr>
            <p:spPr bwMode="auto">
              <a:xfrm>
                <a:off x="1469" y="1851"/>
                <a:ext cx="13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9" name="Text Box 13"/>
              <p:cNvSpPr txBox="1">
                <a:spLocks noChangeArrowheads="1"/>
              </p:cNvSpPr>
              <p:nvPr/>
            </p:nvSpPr>
            <p:spPr bwMode="auto">
              <a:xfrm>
                <a:off x="1680" y="1583"/>
                <a:ext cx="9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写入信号</a:t>
                </a:r>
              </a:p>
            </p:txBody>
          </p:sp>
          <p:sp>
            <p:nvSpPr>
              <p:cNvPr id="91180" name="Line 14"/>
              <p:cNvSpPr>
                <a:spLocks noChangeShapeType="1"/>
              </p:cNvSpPr>
              <p:nvPr/>
            </p:nvSpPr>
            <p:spPr bwMode="auto">
              <a:xfrm>
                <a:off x="1494" y="2093"/>
                <a:ext cx="13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1" name="Text Box 15"/>
              <p:cNvSpPr txBox="1">
                <a:spLocks noChangeArrowheads="1"/>
              </p:cNvSpPr>
              <p:nvPr/>
            </p:nvSpPr>
            <p:spPr bwMode="auto">
              <a:xfrm>
                <a:off x="1705" y="1825"/>
                <a:ext cx="9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复位</a:t>
                </a:r>
              </a:p>
            </p:txBody>
          </p:sp>
          <p:sp>
            <p:nvSpPr>
              <p:cNvPr id="91182" name="Line 16"/>
              <p:cNvSpPr>
                <a:spLocks noChangeShapeType="1"/>
              </p:cNvSpPr>
              <p:nvPr/>
            </p:nvSpPr>
            <p:spPr bwMode="auto">
              <a:xfrm>
                <a:off x="1495" y="2339"/>
                <a:ext cx="13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3" name="Text Box 17"/>
              <p:cNvSpPr txBox="1">
                <a:spLocks noChangeArrowheads="1"/>
              </p:cNvSpPr>
              <p:nvPr/>
            </p:nvSpPr>
            <p:spPr bwMode="auto">
              <a:xfrm>
                <a:off x="1706" y="2071"/>
                <a:ext cx="9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准备好</a:t>
                </a:r>
              </a:p>
            </p:txBody>
          </p:sp>
          <p:sp>
            <p:nvSpPr>
              <p:cNvPr id="91184" name="Line 18"/>
              <p:cNvSpPr>
                <a:spLocks noChangeShapeType="1"/>
              </p:cNvSpPr>
              <p:nvPr/>
            </p:nvSpPr>
            <p:spPr bwMode="auto">
              <a:xfrm>
                <a:off x="1495" y="2579"/>
                <a:ext cx="13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5" name="Text Box 19"/>
              <p:cNvSpPr txBox="1">
                <a:spLocks noChangeArrowheads="1"/>
              </p:cNvSpPr>
              <p:nvPr/>
            </p:nvSpPr>
            <p:spPr bwMode="auto">
              <a:xfrm>
                <a:off x="1718" y="2311"/>
                <a:ext cx="9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中断请求</a:t>
                </a:r>
              </a:p>
            </p:txBody>
          </p:sp>
          <p:grpSp>
            <p:nvGrpSpPr>
              <p:cNvPr id="91186" name="Group 20"/>
              <p:cNvGrpSpPr>
                <a:grpSpLocks/>
              </p:cNvGrpSpPr>
              <p:nvPr/>
            </p:nvGrpSpPr>
            <p:grpSpPr bwMode="auto">
              <a:xfrm>
                <a:off x="1984" y="2750"/>
                <a:ext cx="600" cy="589"/>
                <a:chOff x="2104" y="2750"/>
                <a:chExt cx="600" cy="589"/>
              </a:xfrm>
            </p:grpSpPr>
            <p:sp>
              <p:nvSpPr>
                <p:cNvPr id="9119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4" y="2750"/>
                  <a:ext cx="600" cy="589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1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38" y="2770"/>
                  <a:ext cx="51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SzTx/>
                  </a:pPr>
                  <a:r>
                    <a:rPr lang="zh-CN" altLang="en-US" sz="2400">
                      <a:latin typeface="Times New Roman" pitchFamily="18" charset="0"/>
                    </a:rPr>
                    <a:t>地址译码</a:t>
                  </a:r>
                </a:p>
              </p:txBody>
            </p:sp>
          </p:grpSp>
          <p:sp>
            <p:nvSpPr>
              <p:cNvPr id="91187" name="AutoShape 23"/>
              <p:cNvSpPr>
                <a:spLocks noChangeArrowheads="1"/>
              </p:cNvSpPr>
              <p:nvPr/>
            </p:nvSpPr>
            <p:spPr bwMode="auto">
              <a:xfrm>
                <a:off x="1469" y="3033"/>
                <a:ext cx="506" cy="176"/>
              </a:xfrm>
              <a:prstGeom prst="rightArrow">
                <a:avLst>
                  <a:gd name="adj1" fmla="val 50000"/>
                  <a:gd name="adj2" fmla="val 71875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88" name="Text Box 24"/>
              <p:cNvSpPr txBox="1">
                <a:spLocks noChangeArrowheads="1"/>
              </p:cNvSpPr>
              <p:nvPr/>
            </p:nvSpPr>
            <p:spPr bwMode="auto">
              <a:xfrm>
                <a:off x="1414" y="2813"/>
                <a:ext cx="5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地址</a:t>
                </a:r>
              </a:p>
            </p:txBody>
          </p:sp>
          <p:sp>
            <p:nvSpPr>
              <p:cNvPr id="91189" name="Line 25"/>
              <p:cNvSpPr>
                <a:spLocks noChangeShapeType="1"/>
              </p:cNvSpPr>
              <p:nvPr/>
            </p:nvSpPr>
            <p:spPr bwMode="auto">
              <a:xfrm>
                <a:off x="1752" y="3162"/>
                <a:ext cx="0" cy="3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0" name="Line 26"/>
              <p:cNvSpPr>
                <a:spLocks noChangeShapeType="1"/>
              </p:cNvSpPr>
              <p:nvPr/>
            </p:nvSpPr>
            <p:spPr bwMode="auto">
              <a:xfrm>
                <a:off x="1622" y="3162"/>
                <a:ext cx="0" cy="48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1" name="Line 27"/>
              <p:cNvSpPr>
                <a:spLocks noChangeShapeType="1"/>
              </p:cNvSpPr>
              <p:nvPr/>
            </p:nvSpPr>
            <p:spPr bwMode="auto">
              <a:xfrm>
                <a:off x="1752" y="3515"/>
                <a:ext cx="106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2" name="Line 28"/>
              <p:cNvSpPr>
                <a:spLocks noChangeShapeType="1"/>
              </p:cNvSpPr>
              <p:nvPr/>
            </p:nvSpPr>
            <p:spPr bwMode="auto">
              <a:xfrm>
                <a:off x="1622" y="3656"/>
                <a:ext cx="118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3" name="Line 29"/>
              <p:cNvSpPr>
                <a:spLocks noChangeShapeType="1"/>
              </p:cNvSpPr>
              <p:nvPr/>
            </p:nvSpPr>
            <p:spPr bwMode="auto">
              <a:xfrm>
                <a:off x="2574" y="3092"/>
                <a:ext cx="25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1164" name="Group 30"/>
            <p:cNvGrpSpPr>
              <a:grpSpLocks/>
            </p:cNvGrpSpPr>
            <p:nvPr/>
          </p:nvGrpSpPr>
          <p:grpSpPr bwMode="auto">
            <a:xfrm>
              <a:off x="2231" y="1046"/>
              <a:ext cx="1615" cy="2796"/>
              <a:chOff x="2231" y="1046"/>
              <a:chExt cx="1615" cy="2796"/>
            </a:xfrm>
          </p:grpSpPr>
          <p:sp>
            <p:nvSpPr>
              <p:cNvPr id="91165" name="Text Box 31"/>
              <p:cNvSpPr txBox="1">
                <a:spLocks noChangeArrowheads="1"/>
              </p:cNvSpPr>
              <p:nvPr/>
            </p:nvSpPr>
            <p:spPr bwMode="auto">
              <a:xfrm>
                <a:off x="2433" y="1046"/>
                <a:ext cx="1235" cy="312"/>
              </a:xfrm>
              <a:prstGeom prst="rect">
                <a:avLst/>
              </a:prstGeom>
              <a:noFill/>
              <a:ln w="38100">
                <a:solidFill>
                  <a:srgbClr val="CCFF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控制寄存器</a:t>
                </a:r>
              </a:p>
            </p:txBody>
          </p:sp>
          <p:sp>
            <p:nvSpPr>
              <p:cNvPr id="91166" name="Text Box 32"/>
              <p:cNvSpPr txBox="1">
                <a:spLocks noChangeArrowheads="1"/>
              </p:cNvSpPr>
              <p:nvPr/>
            </p:nvSpPr>
            <p:spPr bwMode="auto">
              <a:xfrm>
                <a:off x="2317" y="1507"/>
                <a:ext cx="1529" cy="312"/>
              </a:xfrm>
              <a:prstGeom prst="rect">
                <a:avLst/>
              </a:prstGeom>
              <a:noFill/>
              <a:ln w="38100">
                <a:solidFill>
                  <a:srgbClr val="CCFF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输入缓冲寄存器</a:t>
                </a:r>
              </a:p>
            </p:txBody>
          </p:sp>
          <p:sp>
            <p:nvSpPr>
              <p:cNvPr id="91167" name="Text Box 33"/>
              <p:cNvSpPr txBox="1">
                <a:spLocks noChangeArrowheads="1"/>
              </p:cNvSpPr>
              <p:nvPr/>
            </p:nvSpPr>
            <p:spPr bwMode="auto">
              <a:xfrm>
                <a:off x="2305" y="1999"/>
                <a:ext cx="1529" cy="312"/>
              </a:xfrm>
              <a:prstGeom prst="rect">
                <a:avLst/>
              </a:prstGeom>
              <a:noFill/>
              <a:ln w="38100">
                <a:solidFill>
                  <a:srgbClr val="CCFF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输出缓冲寄存器</a:t>
                </a:r>
              </a:p>
            </p:txBody>
          </p:sp>
          <p:sp>
            <p:nvSpPr>
              <p:cNvPr id="91168" name="Text Box 34"/>
              <p:cNvSpPr txBox="1">
                <a:spLocks noChangeArrowheads="1"/>
              </p:cNvSpPr>
              <p:nvPr/>
            </p:nvSpPr>
            <p:spPr bwMode="auto">
              <a:xfrm>
                <a:off x="2447" y="2494"/>
                <a:ext cx="1235" cy="312"/>
              </a:xfrm>
              <a:prstGeom prst="rect">
                <a:avLst/>
              </a:prstGeom>
              <a:noFill/>
              <a:ln w="38100">
                <a:solidFill>
                  <a:srgbClr val="CCFF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状态寄存器</a:t>
                </a:r>
              </a:p>
            </p:txBody>
          </p:sp>
          <p:sp>
            <p:nvSpPr>
              <p:cNvPr id="91169" name="Text Box 35"/>
              <p:cNvSpPr txBox="1">
                <a:spLocks noChangeArrowheads="1"/>
              </p:cNvSpPr>
              <p:nvPr/>
            </p:nvSpPr>
            <p:spPr bwMode="auto">
              <a:xfrm>
                <a:off x="2231" y="295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zh-CN" altLang="en-US" sz="2400">
                    <a:latin typeface="Times New Roman" pitchFamily="18" charset="0"/>
                  </a:rPr>
                  <a:t>片选</a:t>
                </a:r>
              </a:p>
            </p:txBody>
          </p:sp>
          <p:sp>
            <p:nvSpPr>
              <p:cNvPr id="91170" name="Text Box 36"/>
              <p:cNvSpPr txBox="1">
                <a:spLocks noChangeArrowheads="1"/>
              </p:cNvSpPr>
              <p:nvPr/>
            </p:nvSpPr>
            <p:spPr bwMode="auto">
              <a:xfrm>
                <a:off x="2232" y="3374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en-US" altLang="zh-CN" sz="2400">
                    <a:latin typeface="Times New Roman" pitchFamily="18" charset="0"/>
                  </a:rPr>
                  <a:t>A0</a:t>
                </a:r>
              </a:p>
            </p:txBody>
          </p:sp>
          <p:sp>
            <p:nvSpPr>
              <p:cNvPr id="91171" name="Text Box 37"/>
              <p:cNvSpPr txBox="1">
                <a:spLocks noChangeArrowheads="1"/>
              </p:cNvSpPr>
              <p:nvPr/>
            </p:nvSpPr>
            <p:spPr bwMode="auto">
              <a:xfrm>
                <a:off x="2244" y="3554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en-US" altLang="zh-CN" sz="2400">
                    <a:latin typeface="Times New Roman" pitchFamily="18" charset="0"/>
                  </a:rPr>
                  <a:t>A1</a:t>
                </a:r>
              </a:p>
            </p:txBody>
          </p:sp>
        </p:grpSp>
      </p:grpSp>
      <p:grpSp>
        <p:nvGrpSpPr>
          <p:cNvPr id="91142" name="Group 38"/>
          <p:cNvGrpSpPr>
            <a:grpSpLocks/>
          </p:cNvGrpSpPr>
          <p:nvPr/>
        </p:nvGrpSpPr>
        <p:grpSpPr bwMode="auto">
          <a:xfrm>
            <a:off x="6069013" y="777875"/>
            <a:ext cx="2714625" cy="5892800"/>
            <a:chOff x="3823" y="490"/>
            <a:chExt cx="1710" cy="3712"/>
          </a:xfrm>
        </p:grpSpPr>
        <p:grpSp>
          <p:nvGrpSpPr>
            <p:cNvPr id="91143" name="Group 39"/>
            <p:cNvGrpSpPr>
              <a:grpSpLocks/>
            </p:cNvGrpSpPr>
            <p:nvPr/>
          </p:nvGrpSpPr>
          <p:grpSpPr bwMode="auto">
            <a:xfrm>
              <a:off x="5125" y="740"/>
              <a:ext cx="408" cy="3245"/>
              <a:chOff x="5125" y="752"/>
              <a:chExt cx="408" cy="3245"/>
            </a:xfrm>
          </p:grpSpPr>
          <p:sp>
            <p:nvSpPr>
              <p:cNvPr id="91158" name="Rectangle 40"/>
              <p:cNvSpPr>
                <a:spLocks noChangeArrowheads="1"/>
              </p:cNvSpPr>
              <p:nvPr/>
            </p:nvSpPr>
            <p:spPr bwMode="auto">
              <a:xfrm>
                <a:off x="5125" y="752"/>
                <a:ext cx="388" cy="148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59" name="Text Box 41"/>
              <p:cNvSpPr txBox="1">
                <a:spLocks noChangeArrowheads="1"/>
              </p:cNvSpPr>
              <p:nvPr/>
            </p:nvSpPr>
            <p:spPr bwMode="auto">
              <a:xfrm>
                <a:off x="5175" y="1096"/>
                <a:ext cx="346" cy="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defRPr kumimoji="1"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SzTx/>
                </a:pPr>
                <a:r>
                  <a:rPr lang="zh-CN" altLang="en-US" sz="2400" b="1">
                    <a:latin typeface="Times New Roman" pitchFamily="18" charset="0"/>
                  </a:rPr>
                  <a:t>输入设备</a:t>
                </a:r>
              </a:p>
            </p:txBody>
          </p:sp>
          <p:grpSp>
            <p:nvGrpSpPr>
              <p:cNvPr id="91160" name="Group 42"/>
              <p:cNvGrpSpPr>
                <a:grpSpLocks/>
              </p:cNvGrpSpPr>
              <p:nvPr/>
            </p:nvGrpSpPr>
            <p:grpSpPr bwMode="auto">
              <a:xfrm>
                <a:off x="5137" y="2516"/>
                <a:ext cx="396" cy="1481"/>
                <a:chOff x="5137" y="2516"/>
                <a:chExt cx="396" cy="1481"/>
              </a:xfrm>
            </p:grpSpPr>
            <p:sp>
              <p:nvSpPr>
                <p:cNvPr id="91161" name="Rectangle 43"/>
                <p:cNvSpPr>
                  <a:spLocks noChangeArrowheads="1"/>
                </p:cNvSpPr>
                <p:nvPr/>
              </p:nvSpPr>
              <p:spPr bwMode="auto">
                <a:xfrm>
                  <a:off x="5137" y="2516"/>
                  <a:ext cx="388" cy="1481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16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87" y="2860"/>
                  <a:ext cx="346" cy="10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5000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SzTx/>
                  </a:pPr>
                  <a:r>
                    <a:rPr lang="zh-CN" altLang="en-US" sz="2400" b="1">
                      <a:latin typeface="Times New Roman" pitchFamily="18" charset="0"/>
                    </a:rPr>
                    <a:t>输出设备</a:t>
                  </a:r>
                </a:p>
              </p:txBody>
            </p:sp>
          </p:grpSp>
        </p:grpSp>
        <p:sp>
          <p:nvSpPr>
            <p:cNvPr id="91144" name="Line 45"/>
            <p:cNvSpPr>
              <a:spLocks noChangeShapeType="1"/>
            </p:cNvSpPr>
            <p:nvPr/>
          </p:nvSpPr>
          <p:spPr bwMode="auto">
            <a:xfrm flipH="1">
              <a:off x="3903" y="856"/>
              <a:ext cx="122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5" name="Line 46"/>
            <p:cNvSpPr>
              <a:spLocks noChangeShapeType="1"/>
            </p:cNvSpPr>
            <p:nvPr/>
          </p:nvSpPr>
          <p:spPr bwMode="auto">
            <a:xfrm>
              <a:off x="3903" y="1234"/>
              <a:ext cx="121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6" name="AutoShape 47"/>
            <p:cNvSpPr>
              <a:spLocks noChangeArrowheads="1"/>
            </p:cNvSpPr>
            <p:nvPr/>
          </p:nvSpPr>
          <p:spPr bwMode="auto">
            <a:xfrm>
              <a:off x="3928" y="1646"/>
              <a:ext cx="1174" cy="153"/>
            </a:xfrm>
            <a:prstGeom prst="leftArrow">
              <a:avLst>
                <a:gd name="adj1" fmla="val 50000"/>
                <a:gd name="adj2" fmla="val 191830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7" name="AutoShape 48"/>
            <p:cNvSpPr>
              <a:spLocks noChangeArrowheads="1"/>
            </p:cNvSpPr>
            <p:nvPr/>
          </p:nvSpPr>
          <p:spPr bwMode="auto">
            <a:xfrm>
              <a:off x="3902" y="2712"/>
              <a:ext cx="1234" cy="184"/>
            </a:xfrm>
            <a:prstGeom prst="rightArrow">
              <a:avLst>
                <a:gd name="adj1" fmla="val 40213"/>
                <a:gd name="adj2" fmla="val 122829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8" name="Line 49"/>
            <p:cNvSpPr>
              <a:spLocks noChangeShapeType="1"/>
            </p:cNvSpPr>
            <p:nvPr/>
          </p:nvSpPr>
          <p:spPr bwMode="auto">
            <a:xfrm>
              <a:off x="3891" y="3832"/>
              <a:ext cx="122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9" name="Line 50"/>
            <p:cNvSpPr>
              <a:spLocks noChangeShapeType="1"/>
            </p:cNvSpPr>
            <p:nvPr/>
          </p:nvSpPr>
          <p:spPr bwMode="auto">
            <a:xfrm flipH="1">
              <a:off x="3904" y="3514"/>
              <a:ext cx="1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0" name="Text Box 51"/>
            <p:cNvSpPr txBox="1">
              <a:spLocks noChangeArrowheads="1"/>
            </p:cNvSpPr>
            <p:nvPr/>
          </p:nvSpPr>
          <p:spPr bwMode="auto">
            <a:xfrm>
              <a:off x="3823" y="490"/>
              <a:ext cx="1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itchFamily="18" charset="0"/>
                </a:rPr>
                <a:t>数据输入准备好</a:t>
              </a:r>
            </a:p>
          </p:txBody>
        </p:sp>
        <p:sp>
          <p:nvSpPr>
            <p:cNvPr id="91151" name="Text Box 52"/>
            <p:cNvSpPr txBox="1">
              <a:spLocks noChangeArrowheads="1"/>
            </p:cNvSpPr>
            <p:nvPr/>
          </p:nvSpPr>
          <p:spPr bwMode="auto">
            <a:xfrm>
              <a:off x="3825" y="3914"/>
              <a:ext cx="1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itchFamily="18" charset="0"/>
                </a:rPr>
                <a:t>数据输出准备好</a:t>
              </a:r>
            </a:p>
          </p:txBody>
        </p:sp>
        <p:sp>
          <p:nvSpPr>
            <p:cNvPr id="91152" name="Text Box 53"/>
            <p:cNvSpPr txBox="1">
              <a:spLocks noChangeArrowheads="1"/>
            </p:cNvSpPr>
            <p:nvPr/>
          </p:nvSpPr>
          <p:spPr bwMode="auto">
            <a:xfrm>
              <a:off x="3896" y="937"/>
              <a:ext cx="1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itchFamily="18" charset="0"/>
                </a:rPr>
                <a:t>数据输入回答</a:t>
              </a:r>
            </a:p>
          </p:txBody>
        </p:sp>
        <p:sp>
          <p:nvSpPr>
            <p:cNvPr id="91153" name="Text Box 54"/>
            <p:cNvSpPr txBox="1">
              <a:spLocks noChangeArrowheads="1"/>
            </p:cNvSpPr>
            <p:nvPr/>
          </p:nvSpPr>
          <p:spPr bwMode="auto">
            <a:xfrm>
              <a:off x="3911" y="3196"/>
              <a:ext cx="1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itchFamily="18" charset="0"/>
                </a:rPr>
                <a:t>数据输出回答</a:t>
              </a:r>
            </a:p>
          </p:txBody>
        </p:sp>
        <p:sp>
          <p:nvSpPr>
            <p:cNvPr id="91154" name="Line 55"/>
            <p:cNvSpPr>
              <a:spLocks noChangeShapeType="1"/>
            </p:cNvSpPr>
            <p:nvPr/>
          </p:nvSpPr>
          <p:spPr bwMode="auto">
            <a:xfrm flipH="1">
              <a:off x="4549" y="2645"/>
              <a:ext cx="212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Line 56"/>
            <p:cNvSpPr>
              <a:spLocks noChangeShapeType="1"/>
            </p:cNvSpPr>
            <p:nvPr/>
          </p:nvSpPr>
          <p:spPr bwMode="auto">
            <a:xfrm flipH="1">
              <a:off x="4526" y="1610"/>
              <a:ext cx="258" cy="2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Text Box 57"/>
            <p:cNvSpPr txBox="1">
              <a:spLocks noChangeArrowheads="1"/>
            </p:cNvSpPr>
            <p:nvPr/>
          </p:nvSpPr>
          <p:spPr bwMode="auto">
            <a:xfrm>
              <a:off x="4089" y="1363"/>
              <a:ext cx="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itchFamily="18" charset="0"/>
                </a:rPr>
                <a:t>数据输入</a:t>
              </a:r>
            </a:p>
          </p:txBody>
        </p:sp>
        <p:sp>
          <p:nvSpPr>
            <p:cNvPr id="91157" name="Text Box 58"/>
            <p:cNvSpPr txBox="1">
              <a:spLocks noChangeArrowheads="1"/>
            </p:cNvSpPr>
            <p:nvPr/>
          </p:nvSpPr>
          <p:spPr bwMode="auto">
            <a:xfrm>
              <a:off x="3926" y="2423"/>
              <a:ext cx="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itchFamily="18" charset="0"/>
                </a:rPr>
                <a:t>数据输出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2033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74LS373</a:t>
            </a:r>
            <a:endParaRPr lang="zh-CN" altLang="en-US" dirty="0" smtClean="0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0" y="1005458"/>
            <a:ext cx="62484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65" y="3635846"/>
            <a:ext cx="27336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5477568"/>
            <a:ext cx="609600" cy="60960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6841"/>
            <a:ext cx="2647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4058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663" y="43548"/>
            <a:ext cx="854075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 dirty="0"/>
              <a:t>8255A</a:t>
            </a:r>
            <a:r>
              <a:rPr lang="zh-CN" altLang="en-US" kern="1200" dirty="0"/>
              <a:t>在</a:t>
            </a:r>
            <a:r>
              <a:rPr lang="en-US" altLang="zh-CN" kern="1200" dirty="0"/>
              <a:t>IBM  PC/XT</a:t>
            </a:r>
            <a:r>
              <a:rPr lang="zh-CN" altLang="en-US" kern="1200" dirty="0"/>
              <a:t>主板上的应用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40600"/>
              </p:ext>
            </p:extLst>
          </p:nvPr>
        </p:nvGraphicFramePr>
        <p:xfrm>
          <a:off x="1409754" y="1268760"/>
          <a:ext cx="6126279" cy="402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198" name="BMP 图象" r:id="rId3" imgW="5001323" imgH="3476190" progId="PBrush">
                  <p:embed/>
                </p:oleObj>
              </mc:Choice>
              <mc:Fallback>
                <p:oleObj name="BMP 图象" r:id="rId3" imgW="5001323" imgH="34761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54" y="1268760"/>
                        <a:ext cx="6126279" cy="4022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2106" y="5280070"/>
            <a:ext cx="375615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8255A</a:t>
            </a:r>
            <a:r>
              <a:rPr kumimoji="1" lang="zh-CN" altLang="en-US" sz="28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PC</a:t>
            </a:r>
            <a:r>
              <a:rPr kumimoji="1" lang="zh-CN" altLang="en-US" sz="28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机中的应用</a:t>
            </a:r>
            <a:endParaRPr kumimoji="1" lang="zh-CN" altLang="en-US" sz="2800" b="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7" name="图片 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54775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06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en-US" altLang="zh-CN" kern="1200" dirty="0"/>
              <a:t>8255A</a:t>
            </a:r>
            <a:r>
              <a:rPr lang="zh-CN" altLang="en-US" kern="1200" dirty="0"/>
              <a:t>在</a:t>
            </a:r>
            <a:r>
              <a:rPr lang="en-US" altLang="zh-CN" kern="1200" dirty="0"/>
              <a:t>IBM  PC/XT</a:t>
            </a:r>
            <a:r>
              <a:rPr lang="zh-CN" altLang="en-US" kern="1200" dirty="0"/>
              <a:t>主板上的应用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78414"/>
            <a:ext cx="83343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6408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663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82663"/>
            <a:ext cx="8534400" cy="5778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发光二极管输出接口电路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360892" y="1556792"/>
            <a:ext cx="8629650" cy="3352800"/>
            <a:chOff x="144" y="1056"/>
            <a:chExt cx="5436" cy="2112"/>
          </a:xfrm>
        </p:grpSpPr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5117" y="1056"/>
              <a:ext cx="4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+5V</a:t>
              </a:r>
              <a:endParaRPr lang="en-US" altLang="zh-CN" sz="2000"/>
            </a:p>
          </p:txBody>
        </p:sp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1119" y="1488"/>
              <a:ext cx="648" cy="1200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64" name="Group 6"/>
            <p:cNvGrpSpPr>
              <a:grpSpLocks/>
            </p:cNvGrpSpPr>
            <p:nvPr/>
          </p:nvGrpSpPr>
          <p:grpSpPr bwMode="auto">
            <a:xfrm>
              <a:off x="768" y="1584"/>
              <a:ext cx="351" cy="1008"/>
              <a:chOff x="470" y="1584"/>
              <a:chExt cx="649" cy="1008"/>
            </a:xfrm>
          </p:grpSpPr>
          <p:sp>
            <p:nvSpPr>
              <p:cNvPr id="19574" name="Line 7"/>
              <p:cNvSpPr>
                <a:spLocks noChangeShapeType="1"/>
              </p:cNvSpPr>
              <p:nvPr/>
            </p:nvSpPr>
            <p:spPr bwMode="auto">
              <a:xfrm>
                <a:off x="470" y="1584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5" name="Line 8"/>
              <p:cNvSpPr>
                <a:spLocks noChangeShapeType="1"/>
              </p:cNvSpPr>
              <p:nvPr/>
            </p:nvSpPr>
            <p:spPr bwMode="auto">
              <a:xfrm>
                <a:off x="470" y="1728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6" name="Line 9"/>
              <p:cNvSpPr>
                <a:spLocks noChangeShapeType="1"/>
              </p:cNvSpPr>
              <p:nvPr/>
            </p:nvSpPr>
            <p:spPr bwMode="auto">
              <a:xfrm>
                <a:off x="470" y="1872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7" name="Line 10"/>
              <p:cNvSpPr>
                <a:spLocks noChangeShapeType="1"/>
              </p:cNvSpPr>
              <p:nvPr/>
            </p:nvSpPr>
            <p:spPr bwMode="auto">
              <a:xfrm>
                <a:off x="470" y="2016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8" name="Line 11"/>
              <p:cNvSpPr>
                <a:spLocks noChangeShapeType="1"/>
              </p:cNvSpPr>
              <p:nvPr/>
            </p:nvSpPr>
            <p:spPr bwMode="auto">
              <a:xfrm>
                <a:off x="470" y="2160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9" name="Line 12"/>
              <p:cNvSpPr>
                <a:spLocks noChangeShapeType="1"/>
              </p:cNvSpPr>
              <p:nvPr/>
            </p:nvSpPr>
            <p:spPr bwMode="auto">
              <a:xfrm>
                <a:off x="470" y="2304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80" name="Line 13"/>
              <p:cNvSpPr>
                <a:spLocks noChangeShapeType="1"/>
              </p:cNvSpPr>
              <p:nvPr/>
            </p:nvSpPr>
            <p:spPr bwMode="auto">
              <a:xfrm>
                <a:off x="470" y="2448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81" name="Line 14"/>
              <p:cNvSpPr>
                <a:spLocks noChangeShapeType="1"/>
              </p:cNvSpPr>
              <p:nvPr/>
            </p:nvSpPr>
            <p:spPr bwMode="auto">
              <a:xfrm>
                <a:off x="470" y="2592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65" name="Text Box 15"/>
            <p:cNvSpPr txBox="1">
              <a:spLocks noChangeArrowheads="1"/>
            </p:cNvSpPr>
            <p:nvPr/>
          </p:nvSpPr>
          <p:spPr bwMode="auto">
            <a:xfrm>
              <a:off x="1082" y="1872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000" dirty="0"/>
                <a:t>74LS373</a:t>
              </a:r>
            </a:p>
          </p:txBody>
        </p:sp>
        <p:sp>
          <p:nvSpPr>
            <p:cNvPr id="19466" name="Oval 16"/>
            <p:cNvSpPr>
              <a:spLocks noChangeArrowheads="1"/>
            </p:cNvSpPr>
            <p:nvPr/>
          </p:nvSpPr>
          <p:spPr bwMode="auto">
            <a:xfrm>
              <a:off x="682" y="1536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Oval 17"/>
            <p:cNvSpPr>
              <a:spLocks noChangeArrowheads="1"/>
            </p:cNvSpPr>
            <p:nvPr/>
          </p:nvSpPr>
          <p:spPr bwMode="auto">
            <a:xfrm>
              <a:off x="682" y="1680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Oval 18"/>
            <p:cNvSpPr>
              <a:spLocks noChangeArrowheads="1"/>
            </p:cNvSpPr>
            <p:nvPr/>
          </p:nvSpPr>
          <p:spPr bwMode="auto">
            <a:xfrm>
              <a:off x="682" y="1824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" name="Oval 19"/>
            <p:cNvSpPr>
              <a:spLocks noChangeArrowheads="1"/>
            </p:cNvSpPr>
            <p:nvPr/>
          </p:nvSpPr>
          <p:spPr bwMode="auto">
            <a:xfrm>
              <a:off x="682" y="1968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" name="Oval 20"/>
            <p:cNvSpPr>
              <a:spLocks noChangeArrowheads="1"/>
            </p:cNvSpPr>
            <p:nvPr/>
          </p:nvSpPr>
          <p:spPr bwMode="auto">
            <a:xfrm>
              <a:off x="682" y="2112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" name="Oval 21"/>
            <p:cNvSpPr>
              <a:spLocks noChangeArrowheads="1"/>
            </p:cNvSpPr>
            <p:nvPr/>
          </p:nvSpPr>
          <p:spPr bwMode="auto">
            <a:xfrm>
              <a:off x="682" y="2256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" name="Oval 22"/>
            <p:cNvSpPr>
              <a:spLocks noChangeArrowheads="1"/>
            </p:cNvSpPr>
            <p:nvPr/>
          </p:nvSpPr>
          <p:spPr bwMode="auto">
            <a:xfrm>
              <a:off x="682" y="2400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" name="Oval 23"/>
            <p:cNvSpPr>
              <a:spLocks noChangeArrowheads="1"/>
            </p:cNvSpPr>
            <p:nvPr/>
          </p:nvSpPr>
          <p:spPr bwMode="auto">
            <a:xfrm>
              <a:off x="682" y="2544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4" name="Line 24"/>
            <p:cNvSpPr>
              <a:spLocks noChangeShapeType="1"/>
            </p:cNvSpPr>
            <p:nvPr/>
          </p:nvSpPr>
          <p:spPr bwMode="auto">
            <a:xfrm>
              <a:off x="1767" y="1584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75" name="Group 25"/>
            <p:cNvGrpSpPr>
              <a:grpSpLocks/>
            </p:cNvGrpSpPr>
            <p:nvPr/>
          </p:nvGrpSpPr>
          <p:grpSpPr bwMode="auto">
            <a:xfrm>
              <a:off x="1984" y="1536"/>
              <a:ext cx="389" cy="1104"/>
              <a:chOff x="3744" y="1248"/>
              <a:chExt cx="432" cy="1104"/>
            </a:xfrm>
          </p:grpSpPr>
          <p:sp>
            <p:nvSpPr>
              <p:cNvPr id="19566" name="Rectangle 26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7" name="Rectangle 27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8" name="Rectangle 28"/>
              <p:cNvSpPr>
                <a:spLocks noChangeArrowheads="1"/>
              </p:cNvSpPr>
              <p:nvPr/>
            </p:nvSpPr>
            <p:spPr bwMode="auto">
              <a:xfrm>
                <a:off x="3744" y="1536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9" name="Rectangle 29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0" name="Rectangle 30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1" name="Rectangle 31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2" name="Rectangle 32"/>
              <p:cNvSpPr>
                <a:spLocks noChangeArrowheads="1"/>
              </p:cNvSpPr>
              <p:nvPr/>
            </p:nvSpPr>
            <p:spPr bwMode="auto">
              <a:xfrm>
                <a:off x="3744" y="2112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3" name="Rectangle 33"/>
              <p:cNvSpPr>
                <a:spLocks noChangeArrowheads="1"/>
              </p:cNvSpPr>
              <p:nvPr/>
            </p:nvSpPr>
            <p:spPr bwMode="auto">
              <a:xfrm>
                <a:off x="3744" y="2256"/>
                <a:ext cx="432" cy="96"/>
              </a:xfrm>
              <a:prstGeom prst="rect">
                <a:avLst/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76" name="Line 34"/>
            <p:cNvSpPr>
              <a:spLocks noChangeShapeType="1"/>
            </p:cNvSpPr>
            <p:nvPr/>
          </p:nvSpPr>
          <p:spPr bwMode="auto">
            <a:xfrm>
              <a:off x="1767" y="1728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7" name="Line 35"/>
            <p:cNvSpPr>
              <a:spLocks noChangeShapeType="1"/>
            </p:cNvSpPr>
            <p:nvPr/>
          </p:nvSpPr>
          <p:spPr bwMode="auto">
            <a:xfrm>
              <a:off x="1767" y="1872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8" name="Line 36"/>
            <p:cNvSpPr>
              <a:spLocks noChangeShapeType="1"/>
            </p:cNvSpPr>
            <p:nvPr/>
          </p:nvSpPr>
          <p:spPr bwMode="auto">
            <a:xfrm>
              <a:off x="1767" y="2016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9" name="Line 37"/>
            <p:cNvSpPr>
              <a:spLocks noChangeShapeType="1"/>
            </p:cNvSpPr>
            <p:nvPr/>
          </p:nvSpPr>
          <p:spPr bwMode="auto">
            <a:xfrm>
              <a:off x="1767" y="2160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Line 38"/>
            <p:cNvSpPr>
              <a:spLocks noChangeShapeType="1"/>
            </p:cNvSpPr>
            <p:nvPr/>
          </p:nvSpPr>
          <p:spPr bwMode="auto">
            <a:xfrm>
              <a:off x="1767" y="2304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Line 39"/>
            <p:cNvSpPr>
              <a:spLocks noChangeShapeType="1"/>
            </p:cNvSpPr>
            <p:nvPr/>
          </p:nvSpPr>
          <p:spPr bwMode="auto">
            <a:xfrm>
              <a:off x="1767" y="2448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Line 40"/>
            <p:cNvSpPr>
              <a:spLocks noChangeShapeType="1"/>
            </p:cNvSpPr>
            <p:nvPr/>
          </p:nvSpPr>
          <p:spPr bwMode="auto">
            <a:xfrm>
              <a:off x="1767" y="2592"/>
              <a:ext cx="21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Line 41"/>
            <p:cNvSpPr>
              <a:spLocks noChangeShapeType="1"/>
            </p:cNvSpPr>
            <p:nvPr/>
          </p:nvSpPr>
          <p:spPr bwMode="auto">
            <a:xfrm>
              <a:off x="2373" y="1584"/>
              <a:ext cx="259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4" name="Line 42"/>
            <p:cNvSpPr>
              <a:spLocks noChangeShapeType="1"/>
            </p:cNvSpPr>
            <p:nvPr/>
          </p:nvSpPr>
          <p:spPr bwMode="auto">
            <a:xfrm>
              <a:off x="2632" y="1488"/>
              <a:ext cx="0" cy="9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Line 43"/>
            <p:cNvSpPr>
              <a:spLocks noChangeShapeType="1"/>
            </p:cNvSpPr>
            <p:nvPr/>
          </p:nvSpPr>
          <p:spPr bwMode="auto">
            <a:xfrm flipH="1">
              <a:off x="2632" y="1200"/>
              <a:ext cx="2335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Line 44"/>
            <p:cNvSpPr>
              <a:spLocks noChangeShapeType="1"/>
            </p:cNvSpPr>
            <p:nvPr/>
          </p:nvSpPr>
          <p:spPr bwMode="auto">
            <a:xfrm>
              <a:off x="2373" y="1728"/>
              <a:ext cx="56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Line 45"/>
            <p:cNvSpPr>
              <a:spLocks noChangeShapeType="1"/>
            </p:cNvSpPr>
            <p:nvPr/>
          </p:nvSpPr>
          <p:spPr bwMode="auto">
            <a:xfrm>
              <a:off x="2935" y="1488"/>
              <a:ext cx="0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Line 46"/>
            <p:cNvSpPr>
              <a:spLocks noChangeShapeType="1"/>
            </p:cNvSpPr>
            <p:nvPr/>
          </p:nvSpPr>
          <p:spPr bwMode="auto">
            <a:xfrm>
              <a:off x="2373" y="1872"/>
              <a:ext cx="86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89" name="Group 47"/>
            <p:cNvGrpSpPr>
              <a:grpSpLocks/>
            </p:cNvGrpSpPr>
            <p:nvPr/>
          </p:nvGrpSpPr>
          <p:grpSpPr bwMode="auto">
            <a:xfrm flipV="1">
              <a:off x="2502" y="1200"/>
              <a:ext cx="260" cy="288"/>
              <a:chOff x="4128" y="3312"/>
              <a:chExt cx="288" cy="384"/>
            </a:xfrm>
          </p:grpSpPr>
          <p:sp>
            <p:nvSpPr>
              <p:cNvPr id="19563" name="AutoShape 48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4" name="Line 49"/>
              <p:cNvSpPr>
                <a:spLocks noChangeShapeType="1"/>
              </p:cNvSpPr>
              <p:nvPr/>
            </p:nvSpPr>
            <p:spPr bwMode="auto">
              <a:xfrm>
                <a:off x="4128" y="33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5" name="Line 50"/>
              <p:cNvSpPr>
                <a:spLocks noChangeShapeType="1"/>
              </p:cNvSpPr>
              <p:nvPr/>
            </p:nvSpPr>
            <p:spPr bwMode="auto">
              <a:xfrm>
                <a:off x="4272" y="350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490" name="Group 51"/>
            <p:cNvGrpSpPr>
              <a:grpSpLocks/>
            </p:cNvGrpSpPr>
            <p:nvPr/>
          </p:nvGrpSpPr>
          <p:grpSpPr bwMode="auto">
            <a:xfrm>
              <a:off x="2805" y="1152"/>
              <a:ext cx="259" cy="336"/>
              <a:chOff x="3360" y="2352"/>
              <a:chExt cx="288" cy="336"/>
            </a:xfrm>
          </p:grpSpPr>
          <p:sp>
            <p:nvSpPr>
              <p:cNvPr id="19558" name="Oval 52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59" name="Group 53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60" name="AutoShape 54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61" name="Line 55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62" name="Line 56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91" name="Group 57"/>
            <p:cNvGrpSpPr>
              <a:grpSpLocks/>
            </p:cNvGrpSpPr>
            <p:nvPr/>
          </p:nvGrpSpPr>
          <p:grpSpPr bwMode="auto">
            <a:xfrm>
              <a:off x="3108" y="1152"/>
              <a:ext cx="259" cy="336"/>
              <a:chOff x="3360" y="2352"/>
              <a:chExt cx="288" cy="336"/>
            </a:xfrm>
          </p:grpSpPr>
          <p:sp>
            <p:nvSpPr>
              <p:cNvPr id="19553" name="Oval 58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54" name="Group 59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55" name="AutoShape 60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56" name="Line 61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57" name="Line 62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92" name="Line 63"/>
            <p:cNvSpPr>
              <a:spLocks noChangeShapeType="1"/>
            </p:cNvSpPr>
            <p:nvPr/>
          </p:nvSpPr>
          <p:spPr bwMode="auto">
            <a:xfrm flipH="1">
              <a:off x="3540" y="1488"/>
              <a:ext cx="0" cy="52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93" name="Group 64"/>
            <p:cNvGrpSpPr>
              <a:grpSpLocks/>
            </p:cNvGrpSpPr>
            <p:nvPr/>
          </p:nvGrpSpPr>
          <p:grpSpPr bwMode="auto">
            <a:xfrm>
              <a:off x="3410" y="1152"/>
              <a:ext cx="260" cy="336"/>
              <a:chOff x="3360" y="2352"/>
              <a:chExt cx="288" cy="336"/>
            </a:xfrm>
          </p:grpSpPr>
          <p:sp>
            <p:nvSpPr>
              <p:cNvPr id="19548" name="Oval 65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49" name="Group 66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50" name="AutoShape 67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51" name="Line 68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52" name="Line 69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94" name="Group 70"/>
            <p:cNvGrpSpPr>
              <a:grpSpLocks/>
            </p:cNvGrpSpPr>
            <p:nvPr/>
          </p:nvGrpSpPr>
          <p:grpSpPr bwMode="auto">
            <a:xfrm>
              <a:off x="3713" y="1152"/>
              <a:ext cx="259" cy="336"/>
              <a:chOff x="3360" y="2352"/>
              <a:chExt cx="288" cy="336"/>
            </a:xfrm>
          </p:grpSpPr>
          <p:sp>
            <p:nvSpPr>
              <p:cNvPr id="19543" name="Oval 71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44" name="Group 72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45" name="AutoShape 73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46" name="Line 74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47" name="Line 75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95" name="Oval 76"/>
            <p:cNvSpPr>
              <a:spLocks noChangeArrowheads="1"/>
            </p:cNvSpPr>
            <p:nvPr/>
          </p:nvSpPr>
          <p:spPr bwMode="auto">
            <a:xfrm>
              <a:off x="4967" y="1152"/>
              <a:ext cx="8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96" name="Group 77"/>
            <p:cNvGrpSpPr>
              <a:grpSpLocks/>
            </p:cNvGrpSpPr>
            <p:nvPr/>
          </p:nvGrpSpPr>
          <p:grpSpPr bwMode="auto">
            <a:xfrm>
              <a:off x="4015" y="1152"/>
              <a:ext cx="260" cy="336"/>
              <a:chOff x="3360" y="2352"/>
              <a:chExt cx="288" cy="336"/>
            </a:xfrm>
          </p:grpSpPr>
          <p:sp>
            <p:nvSpPr>
              <p:cNvPr id="19538" name="Oval 78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39" name="Group 79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40" name="AutoShape 80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41" name="Line 81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42" name="Line 82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97" name="Group 83"/>
            <p:cNvGrpSpPr>
              <a:grpSpLocks/>
            </p:cNvGrpSpPr>
            <p:nvPr/>
          </p:nvGrpSpPr>
          <p:grpSpPr bwMode="auto">
            <a:xfrm>
              <a:off x="4318" y="1152"/>
              <a:ext cx="259" cy="336"/>
              <a:chOff x="3360" y="2352"/>
              <a:chExt cx="288" cy="336"/>
            </a:xfrm>
          </p:grpSpPr>
          <p:sp>
            <p:nvSpPr>
              <p:cNvPr id="19533" name="Oval 84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34" name="Group 85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35" name="AutoShape 86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6" name="Line 87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7" name="Line 88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98" name="Group 89"/>
            <p:cNvGrpSpPr>
              <a:grpSpLocks/>
            </p:cNvGrpSpPr>
            <p:nvPr/>
          </p:nvGrpSpPr>
          <p:grpSpPr bwMode="auto">
            <a:xfrm>
              <a:off x="4621" y="1152"/>
              <a:ext cx="259" cy="336"/>
              <a:chOff x="3360" y="2352"/>
              <a:chExt cx="288" cy="336"/>
            </a:xfrm>
          </p:grpSpPr>
          <p:sp>
            <p:nvSpPr>
              <p:cNvPr id="19528" name="Oval 9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529" name="Group 91"/>
              <p:cNvGrpSpPr>
                <a:grpSpLocks/>
              </p:cNvGrpSpPr>
              <p:nvPr/>
            </p:nvGrpSpPr>
            <p:grpSpPr bwMode="auto">
              <a:xfrm flipV="1">
                <a:off x="3360" y="2400"/>
                <a:ext cx="288" cy="288"/>
                <a:chOff x="4128" y="3312"/>
                <a:chExt cx="288" cy="384"/>
              </a:xfrm>
            </p:grpSpPr>
            <p:sp>
              <p:nvSpPr>
                <p:cNvPr id="19530" name="AutoShape 92"/>
                <p:cNvSpPr>
                  <a:spLocks noChangeArrowheads="1"/>
                </p:cNvSpPr>
                <p:nvPr/>
              </p:nvSpPr>
              <p:spPr bwMode="auto">
                <a:xfrm>
                  <a:off x="4176" y="331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99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1" name="Line 93"/>
                <p:cNvSpPr>
                  <a:spLocks noChangeShapeType="1"/>
                </p:cNvSpPr>
                <p:nvPr/>
              </p:nvSpPr>
              <p:spPr bwMode="auto">
                <a:xfrm>
                  <a:off x="4128" y="33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2" name="Line 94"/>
                <p:cNvSpPr>
                  <a:spLocks noChangeShapeType="1"/>
                </p:cNvSpPr>
                <p:nvPr/>
              </p:nvSpPr>
              <p:spPr bwMode="auto">
                <a:xfrm>
                  <a:off x="4272" y="350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99" name="Line 95"/>
            <p:cNvSpPr>
              <a:spLocks noChangeShapeType="1"/>
            </p:cNvSpPr>
            <p:nvPr/>
          </p:nvSpPr>
          <p:spPr bwMode="auto">
            <a:xfrm>
              <a:off x="3237" y="1488"/>
              <a:ext cx="0" cy="38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0" name="Line 96"/>
            <p:cNvSpPr>
              <a:spLocks noChangeShapeType="1"/>
            </p:cNvSpPr>
            <p:nvPr/>
          </p:nvSpPr>
          <p:spPr bwMode="auto">
            <a:xfrm>
              <a:off x="2373" y="2016"/>
              <a:ext cx="116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Line 97"/>
            <p:cNvSpPr>
              <a:spLocks noChangeShapeType="1"/>
            </p:cNvSpPr>
            <p:nvPr/>
          </p:nvSpPr>
          <p:spPr bwMode="auto">
            <a:xfrm>
              <a:off x="3843" y="1488"/>
              <a:ext cx="0" cy="67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2" name="Line 98"/>
            <p:cNvSpPr>
              <a:spLocks noChangeShapeType="1"/>
            </p:cNvSpPr>
            <p:nvPr/>
          </p:nvSpPr>
          <p:spPr bwMode="auto">
            <a:xfrm>
              <a:off x="4145" y="1488"/>
              <a:ext cx="0" cy="81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3" name="Line 99"/>
            <p:cNvSpPr>
              <a:spLocks noChangeShapeType="1"/>
            </p:cNvSpPr>
            <p:nvPr/>
          </p:nvSpPr>
          <p:spPr bwMode="auto">
            <a:xfrm flipH="1">
              <a:off x="4750" y="1488"/>
              <a:ext cx="0" cy="110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4" name="Line 100"/>
            <p:cNvSpPr>
              <a:spLocks noChangeShapeType="1"/>
            </p:cNvSpPr>
            <p:nvPr/>
          </p:nvSpPr>
          <p:spPr bwMode="auto">
            <a:xfrm>
              <a:off x="2373" y="2160"/>
              <a:ext cx="147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5" name="Line 101"/>
            <p:cNvSpPr>
              <a:spLocks noChangeShapeType="1"/>
            </p:cNvSpPr>
            <p:nvPr/>
          </p:nvSpPr>
          <p:spPr bwMode="auto">
            <a:xfrm>
              <a:off x="2373" y="2304"/>
              <a:ext cx="177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6" name="Line 102"/>
            <p:cNvSpPr>
              <a:spLocks noChangeShapeType="1"/>
            </p:cNvSpPr>
            <p:nvPr/>
          </p:nvSpPr>
          <p:spPr bwMode="auto">
            <a:xfrm>
              <a:off x="2373" y="2592"/>
              <a:ext cx="2377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7" name="Line 103"/>
            <p:cNvSpPr>
              <a:spLocks noChangeShapeType="1"/>
            </p:cNvSpPr>
            <p:nvPr/>
          </p:nvSpPr>
          <p:spPr bwMode="auto">
            <a:xfrm>
              <a:off x="2373" y="2448"/>
              <a:ext cx="2075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8" name="Line 104"/>
            <p:cNvSpPr>
              <a:spLocks noChangeShapeType="1"/>
            </p:cNvSpPr>
            <p:nvPr/>
          </p:nvSpPr>
          <p:spPr bwMode="auto">
            <a:xfrm>
              <a:off x="4448" y="1488"/>
              <a:ext cx="0" cy="96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9" name="Text Box 105"/>
            <p:cNvSpPr txBox="1">
              <a:spLocks noChangeArrowheads="1"/>
            </p:cNvSpPr>
            <p:nvPr/>
          </p:nvSpPr>
          <p:spPr bwMode="auto">
            <a:xfrm>
              <a:off x="1783" y="1200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zh-CN" sz="2400"/>
                <a:t>300</a:t>
              </a:r>
              <a:r>
                <a:rPr lang="zh-CN" altLang="zh-CN" sz="2400"/>
                <a:t> </a:t>
              </a:r>
              <a:r>
                <a:rPr lang="en-US" altLang="zh-CN" sz="2400"/>
                <a:t>x 8</a:t>
              </a:r>
            </a:p>
          </p:txBody>
        </p:sp>
        <p:sp>
          <p:nvSpPr>
            <p:cNvPr id="19510" name="Text Box 106"/>
            <p:cNvSpPr txBox="1">
              <a:spLocks noChangeArrowheads="1"/>
            </p:cNvSpPr>
            <p:nvPr/>
          </p:nvSpPr>
          <p:spPr bwMode="auto">
            <a:xfrm>
              <a:off x="1152" y="2448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LE  OE</a:t>
              </a:r>
              <a:endParaRPr lang="en-US" altLang="zh-CN" sz="2000"/>
            </a:p>
          </p:txBody>
        </p:sp>
        <p:sp>
          <p:nvSpPr>
            <p:cNvPr id="19511" name="Line 107"/>
            <p:cNvSpPr>
              <a:spLocks noChangeShapeType="1"/>
            </p:cNvSpPr>
            <p:nvPr/>
          </p:nvSpPr>
          <p:spPr bwMode="auto">
            <a:xfrm>
              <a:off x="1488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2" name="Line 108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3" name="Line 109"/>
            <p:cNvSpPr>
              <a:spLocks noChangeShapeType="1"/>
            </p:cNvSpPr>
            <p:nvPr/>
          </p:nvSpPr>
          <p:spPr bwMode="auto">
            <a:xfrm>
              <a:off x="1104" y="2928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4" name="AutoShape 110"/>
            <p:cNvSpPr>
              <a:spLocks noChangeArrowheads="1"/>
            </p:cNvSpPr>
            <p:nvPr/>
          </p:nvSpPr>
          <p:spPr bwMode="auto">
            <a:xfrm>
              <a:off x="864" y="2736"/>
              <a:ext cx="240" cy="384"/>
            </a:xfrm>
            <a:prstGeom prst="flowChartDelay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5" name="Text Box 111"/>
            <p:cNvSpPr txBox="1">
              <a:spLocks noChangeArrowheads="1"/>
            </p:cNvSpPr>
            <p:nvPr/>
          </p:nvSpPr>
          <p:spPr bwMode="auto">
            <a:xfrm>
              <a:off x="278" y="1622"/>
              <a:ext cx="34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zh-CN" altLang="en-US" sz="2400"/>
                <a:t>数据总线</a:t>
              </a:r>
            </a:p>
          </p:txBody>
        </p:sp>
        <p:sp>
          <p:nvSpPr>
            <p:cNvPr id="19516" name="AutoShape 112"/>
            <p:cNvSpPr>
              <a:spLocks noChangeArrowheads="1"/>
            </p:cNvSpPr>
            <p:nvPr/>
          </p:nvSpPr>
          <p:spPr bwMode="auto">
            <a:xfrm>
              <a:off x="768" y="2784"/>
              <a:ext cx="96" cy="96"/>
            </a:xfrm>
            <a:prstGeom prst="flowChartConnector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7" name="AutoShape 113"/>
            <p:cNvSpPr>
              <a:spLocks noChangeArrowheads="1"/>
            </p:cNvSpPr>
            <p:nvPr/>
          </p:nvSpPr>
          <p:spPr bwMode="auto">
            <a:xfrm>
              <a:off x="528" y="2784"/>
              <a:ext cx="96" cy="96"/>
            </a:xfrm>
            <a:prstGeom prst="flowChartConnector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8" name="Line 114"/>
            <p:cNvSpPr>
              <a:spLocks noChangeShapeType="1"/>
            </p:cNvSpPr>
            <p:nvPr/>
          </p:nvSpPr>
          <p:spPr bwMode="auto">
            <a:xfrm>
              <a:off x="624" y="2832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9" name="AutoShape 115"/>
            <p:cNvSpPr>
              <a:spLocks noChangeArrowheads="1"/>
            </p:cNvSpPr>
            <p:nvPr/>
          </p:nvSpPr>
          <p:spPr bwMode="auto">
            <a:xfrm>
              <a:off x="768" y="2976"/>
              <a:ext cx="96" cy="96"/>
            </a:xfrm>
            <a:prstGeom prst="flowChartConnector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0" name="AutoShape 116"/>
            <p:cNvSpPr>
              <a:spLocks noChangeArrowheads="1"/>
            </p:cNvSpPr>
            <p:nvPr/>
          </p:nvSpPr>
          <p:spPr bwMode="auto">
            <a:xfrm>
              <a:off x="528" y="2976"/>
              <a:ext cx="96" cy="96"/>
            </a:xfrm>
            <a:prstGeom prst="flowChartConnector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1" name="Line 117"/>
            <p:cNvSpPr>
              <a:spLocks noChangeShapeType="1"/>
            </p:cNvSpPr>
            <p:nvPr/>
          </p:nvSpPr>
          <p:spPr bwMode="auto">
            <a:xfrm>
              <a:off x="624" y="3024"/>
              <a:ext cx="14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2" name="Text Box 118"/>
            <p:cNvSpPr txBox="1">
              <a:spLocks noChangeArrowheads="1"/>
            </p:cNvSpPr>
            <p:nvPr/>
          </p:nvSpPr>
          <p:spPr bwMode="auto">
            <a:xfrm>
              <a:off x="192" y="2688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CS</a:t>
              </a:r>
              <a:endParaRPr lang="en-US" altLang="zh-CN" sz="2000"/>
            </a:p>
          </p:txBody>
        </p:sp>
        <p:sp>
          <p:nvSpPr>
            <p:cNvPr id="19523" name="Text Box 119"/>
            <p:cNvSpPr txBox="1">
              <a:spLocks noChangeArrowheads="1"/>
            </p:cNvSpPr>
            <p:nvPr/>
          </p:nvSpPr>
          <p:spPr bwMode="auto">
            <a:xfrm>
              <a:off x="144" y="2918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</a:pPr>
              <a:r>
                <a:rPr lang="en-US" altLang="en-US" sz="2000"/>
                <a:t>WR</a:t>
              </a:r>
              <a:endParaRPr lang="en-US" altLang="zh-CN" sz="2000"/>
            </a:p>
          </p:txBody>
        </p:sp>
        <p:sp>
          <p:nvSpPr>
            <p:cNvPr id="19524" name="Line 120"/>
            <p:cNvSpPr>
              <a:spLocks noChangeShapeType="1"/>
            </p:cNvSpPr>
            <p:nvPr/>
          </p:nvSpPr>
          <p:spPr bwMode="auto">
            <a:xfrm flipV="1">
              <a:off x="240" y="26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5" name="Line 121"/>
            <p:cNvSpPr>
              <a:spLocks noChangeShapeType="1"/>
            </p:cNvSpPr>
            <p:nvPr/>
          </p:nvSpPr>
          <p:spPr bwMode="auto">
            <a:xfrm flipV="1">
              <a:off x="192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6" name="Line 122"/>
            <p:cNvSpPr>
              <a:spLocks noChangeShapeType="1"/>
            </p:cNvSpPr>
            <p:nvPr/>
          </p:nvSpPr>
          <p:spPr bwMode="auto">
            <a:xfrm>
              <a:off x="1584" y="2688"/>
              <a:ext cx="0" cy="28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7" name="Line 123"/>
            <p:cNvSpPr>
              <a:spLocks noChangeShapeType="1"/>
            </p:cNvSpPr>
            <p:nvPr/>
          </p:nvSpPr>
          <p:spPr bwMode="auto">
            <a:xfrm>
              <a:off x="1440" y="2976"/>
              <a:ext cx="288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1" name="Text Box 126"/>
          <p:cNvSpPr txBox="1">
            <a:spLocks noChangeArrowheads="1"/>
          </p:cNvSpPr>
          <p:nvPr/>
        </p:nvSpPr>
        <p:spPr bwMode="auto">
          <a:xfrm>
            <a:off x="361950" y="4995753"/>
            <a:ext cx="87820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Char char="²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1pPr>
            <a:lvl2pPr marL="742950" indent="-28575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Wingdings" pitchFamily="2" charset="2"/>
              <a:defRPr b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defRPr>
            </a:lvl2pPr>
            <a:lvl3pPr marL="1143000" indent="-228600" algn="l">
              <a:spcBef>
                <a:spcPct val="50000"/>
              </a:spcBef>
              <a:buClr>
                <a:srgbClr val="003366"/>
              </a:buClr>
              <a:buSzPct val="75000"/>
              <a:buChar char="—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dirty="0">
                <a:hlinkClick r:id="rId2" action="ppaction://hlinksldjump"/>
              </a:rPr>
              <a:t>74LS373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位的三态锁存器，由</a:t>
            </a:r>
            <a:r>
              <a:rPr lang="en-US" altLang="en-US" dirty="0"/>
              <a:t>LE</a:t>
            </a:r>
            <a:r>
              <a:rPr lang="zh-CN" altLang="en-US" dirty="0"/>
              <a:t>控制锁存，</a:t>
            </a:r>
            <a:r>
              <a:rPr lang="en-US" altLang="en-US" dirty="0"/>
              <a:t>OE*</a:t>
            </a:r>
            <a:r>
              <a:rPr lang="zh-CN" altLang="en-US" dirty="0"/>
              <a:t>控制选通。</a:t>
            </a:r>
          </a:p>
          <a:p>
            <a:r>
              <a:rPr lang="zh-CN" altLang="en-US" dirty="0"/>
              <a:t>注意：电阻用来限制输入电流。</a:t>
            </a:r>
          </a:p>
        </p:txBody>
      </p:sp>
      <p:sp>
        <p:nvSpPr>
          <p:cNvPr id="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4" y="116632"/>
            <a:ext cx="7917730" cy="5191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50000"/>
              <a:buFont typeface="Monotype Sorts" charset="2"/>
            </a:pPr>
            <a:r>
              <a:rPr lang="zh-CN" altLang="en-US" kern="1200" dirty="0"/>
              <a:t>（三</a:t>
            </a:r>
            <a:r>
              <a:rPr lang="zh-CN" altLang="en-US" kern="1200" dirty="0" smtClean="0"/>
              <a:t>）</a:t>
            </a:r>
            <a:r>
              <a:rPr lang="zh-CN" altLang="en-US" dirty="0"/>
              <a:t>普通的</a:t>
            </a:r>
            <a:r>
              <a:rPr lang="en-US" altLang="zh-CN" dirty="0"/>
              <a:t>8</a:t>
            </a:r>
            <a:r>
              <a:rPr lang="zh-CN" altLang="en-US" dirty="0"/>
              <a:t>位锁存器及缓冲器</a:t>
            </a:r>
            <a:r>
              <a:rPr lang="zh-CN" altLang="en-US" kern="1200" dirty="0" smtClean="0"/>
              <a:t>实例</a:t>
            </a:r>
            <a:endParaRPr lang="zh-CN" altLang="en-US" kern="1200" dirty="0"/>
          </a:p>
        </p:txBody>
      </p:sp>
    </p:spTree>
    <p:extLst>
      <p:ext uri="{BB962C8B-B14F-4D97-AF65-F5344CB8AC3E}">
        <p14:creationId xmlns:p14="http://schemas.microsoft.com/office/powerpoint/2010/main" val="19456472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原理模板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0000FF"/>
      </a:hlink>
      <a:folHlink>
        <a:srgbClr val="0000FF"/>
      </a:folHlink>
    </a:clrScheme>
    <a:fontScheme name="微机原理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3378596" algn="ctr" rotWithShape="0">
                  <a:schemeClr val="tx1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Pct val="50000"/>
          <a:buFont typeface="Monotype Sorts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3378596" algn="ctr" rotWithShape="0">
                  <a:schemeClr val="tx1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Pct val="50000"/>
          <a:buFont typeface="Monotype Sorts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微机原理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原理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E:\汇编语言与微机原理2005\000 教材插图及设计模板\微机原理模板.pot</Template>
  <TotalTime>4906</TotalTime>
  <Words>4557</Words>
  <Application>Microsoft Office PowerPoint</Application>
  <PresentationFormat>全屏显示(4:3)</PresentationFormat>
  <Paragraphs>828</Paragraphs>
  <Slides>83</Slides>
  <Notes>5</Notes>
  <HiddenSlides>2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88" baseType="lpstr">
      <vt:lpstr>微机原理模板</vt:lpstr>
      <vt:lpstr>1_015</vt:lpstr>
      <vt:lpstr>PhotoStyler Image</vt:lpstr>
      <vt:lpstr>Visio.Drawing.4</vt:lpstr>
      <vt:lpstr>BMP 图象</vt:lpstr>
      <vt:lpstr>10   并行接口</vt:lpstr>
      <vt:lpstr>主要学习内容</vt:lpstr>
      <vt:lpstr>PowerPoint 演示文稿</vt:lpstr>
      <vt:lpstr>第二节 并行接口电路</vt:lpstr>
      <vt:lpstr>普通的8位锁存器及缓冲器</vt:lpstr>
      <vt:lpstr>普通的8位锁存器及缓冲器</vt:lpstr>
      <vt:lpstr>普通的8位锁存器及缓冲器</vt:lpstr>
      <vt:lpstr>（三）普通的8位锁存器及缓冲器实例</vt:lpstr>
      <vt:lpstr>（三）普通的8位锁存器及缓冲器实例</vt:lpstr>
      <vt:lpstr>第三节 可编程并行通讯接口芯片8255A</vt:lpstr>
      <vt:lpstr>一 8255A内部结构</vt:lpstr>
      <vt:lpstr>端口编址及配置</vt:lpstr>
      <vt:lpstr>二 8255A引脚</vt:lpstr>
      <vt:lpstr>8255A的控制信号和传输动作的对应关系</vt:lpstr>
      <vt:lpstr>8255A基本操作</vt:lpstr>
      <vt:lpstr>三 8255A工作方式</vt:lpstr>
      <vt:lpstr>三 8255A工作方式</vt:lpstr>
      <vt:lpstr>PowerPoint 演示文稿</vt:lpstr>
      <vt:lpstr>PowerPoint 演示文稿</vt:lpstr>
      <vt:lpstr>方式0输入时序</vt:lpstr>
      <vt:lpstr>方式0输出时序 </vt:lpstr>
      <vt:lpstr>三 8255A工作方式</vt:lpstr>
      <vt:lpstr>PowerPoint 演示文稿</vt:lpstr>
      <vt:lpstr>PowerPoint 演示文稿</vt:lpstr>
      <vt:lpstr>8255方式1输出时序图</vt:lpstr>
      <vt:lpstr>PowerPoint 演示文稿</vt:lpstr>
      <vt:lpstr>PowerPoint 演示文稿</vt:lpstr>
      <vt:lpstr>8255方式1的输入时序图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 8255A控制字</vt:lpstr>
      <vt:lpstr>1. 工作方式控制字</vt:lpstr>
      <vt:lpstr>2. 端口C置1/置0控制字</vt:lpstr>
      <vt:lpstr>PowerPoint 演示文稿</vt:lpstr>
      <vt:lpstr>4. 编程举例</vt:lpstr>
      <vt:lpstr>（2）设置C口指定位的状态：PC7置1，PC3清0。</vt:lpstr>
      <vt:lpstr>五  8255A在PC机中的应用 </vt:lpstr>
      <vt:lpstr>PowerPoint 演示文稿</vt:lpstr>
      <vt:lpstr>PowerPoint 演示文稿</vt:lpstr>
      <vt:lpstr>六  8255A其它应用举例 </vt:lpstr>
      <vt:lpstr>六  8255A其它应用举例 </vt:lpstr>
      <vt:lpstr>六  8255A其它应用举例 </vt:lpstr>
      <vt:lpstr>六  8255A其它应用举例 </vt:lpstr>
      <vt:lpstr>PowerPoint 演示文稿</vt:lpstr>
      <vt:lpstr>PowerPoint 演示文稿</vt:lpstr>
      <vt:lpstr>六  8255A其它应用举例 </vt:lpstr>
      <vt:lpstr>PowerPoint 演示文稿</vt:lpstr>
      <vt:lpstr>例3硬件方案2</vt:lpstr>
      <vt:lpstr>例3程序设计  ISR</vt:lpstr>
      <vt:lpstr>例3程序设计  硬件初始化</vt:lpstr>
      <vt:lpstr>例3程序设计  软件初始化  安装中断向量</vt:lpstr>
      <vt:lpstr>例3程序设计  IO控制</vt:lpstr>
      <vt:lpstr>PowerPoint 演示文稿</vt:lpstr>
      <vt:lpstr>习题(判断)</vt:lpstr>
      <vt:lpstr>习题(填空)</vt:lpstr>
      <vt:lpstr>习题</vt:lpstr>
      <vt:lpstr>习题（简答与编程）</vt:lpstr>
      <vt:lpstr>PowerPoint 演示文稿</vt:lpstr>
      <vt:lpstr>习题</vt:lpstr>
      <vt:lpstr>习题</vt:lpstr>
      <vt:lpstr>课后作业</vt:lpstr>
      <vt:lpstr>PowerPoint 演示文稿</vt:lpstr>
      <vt:lpstr>第一节 并行接口概述</vt:lpstr>
      <vt:lpstr>六  打印机接口编程实例 </vt:lpstr>
      <vt:lpstr>五  8255A在PC机中的应用</vt:lpstr>
      <vt:lpstr>8255A内部组成（1）：</vt:lpstr>
      <vt:lpstr>PowerPoint 演示文稿</vt:lpstr>
      <vt:lpstr>8255A内部组成（2）：</vt:lpstr>
      <vt:lpstr>8255A内部组成（3）：</vt:lpstr>
      <vt:lpstr>信号说明：</vt:lpstr>
      <vt:lpstr>信号说明：</vt:lpstr>
      <vt:lpstr>PowerPoint 演示文稿</vt:lpstr>
      <vt:lpstr>PowerPoint 演示文稿</vt:lpstr>
      <vt:lpstr>74123</vt:lpstr>
      <vt:lpstr>74123真值表</vt:lpstr>
      <vt:lpstr>第一节 并行接口概述</vt:lpstr>
      <vt:lpstr>并行接口连接外设的示意图</vt:lpstr>
      <vt:lpstr>74LS373</vt:lpstr>
      <vt:lpstr>8255A在IBM  PC/XT主板上的应用</vt:lpstr>
      <vt:lpstr>8255A在IBM  PC/XT主板上的应用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sgm</dc:creator>
  <cp:lastModifiedBy>AutoBVT</cp:lastModifiedBy>
  <cp:revision>1194</cp:revision>
  <cp:lastPrinted>1601-01-01T00:00:00Z</cp:lastPrinted>
  <dcterms:created xsi:type="dcterms:W3CDTF">2003-05-27T06:14:28Z</dcterms:created>
  <dcterms:modified xsi:type="dcterms:W3CDTF">2019-11-18T02:09:29Z</dcterms:modified>
</cp:coreProperties>
</file>