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activeX/activeX1.xml" ContentType="application/vnd.ms-office.activeX+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1.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notesMasterIdLst>
    <p:notesMasterId r:id="rId125"/>
  </p:notesMasterIdLst>
  <p:sldIdLst>
    <p:sldId id="427" r:id="rId3"/>
    <p:sldId id="434" r:id="rId4"/>
    <p:sldId id="598" r:id="rId5"/>
    <p:sldId id="435" r:id="rId6"/>
    <p:sldId id="436" r:id="rId7"/>
    <p:sldId id="437" r:id="rId8"/>
    <p:sldId id="590" r:id="rId9"/>
    <p:sldId id="591" r:id="rId10"/>
    <p:sldId id="592" r:id="rId11"/>
    <p:sldId id="593" r:id="rId12"/>
    <p:sldId id="594" r:id="rId13"/>
    <p:sldId id="581" r:id="rId14"/>
    <p:sldId id="439" r:id="rId15"/>
    <p:sldId id="440" r:id="rId16"/>
    <p:sldId id="441" r:id="rId17"/>
    <p:sldId id="442" r:id="rId18"/>
    <p:sldId id="443" r:id="rId19"/>
    <p:sldId id="444" r:id="rId20"/>
    <p:sldId id="445" r:id="rId21"/>
    <p:sldId id="446" r:id="rId22"/>
    <p:sldId id="447" r:id="rId23"/>
    <p:sldId id="597" r:id="rId24"/>
    <p:sldId id="448" r:id="rId25"/>
    <p:sldId id="449" r:id="rId26"/>
    <p:sldId id="595" r:id="rId27"/>
    <p:sldId id="450" r:id="rId28"/>
    <p:sldId id="451" r:id="rId29"/>
    <p:sldId id="596" r:id="rId30"/>
    <p:sldId id="452" r:id="rId31"/>
    <p:sldId id="453" r:id="rId32"/>
    <p:sldId id="454" r:id="rId33"/>
    <p:sldId id="455" r:id="rId34"/>
    <p:sldId id="582"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70" r:id="rId49"/>
    <p:sldId id="469" r:id="rId50"/>
    <p:sldId id="472" r:id="rId51"/>
    <p:sldId id="471" r:id="rId52"/>
    <p:sldId id="474" r:id="rId53"/>
    <p:sldId id="473" r:id="rId54"/>
    <p:sldId id="475" r:id="rId55"/>
    <p:sldId id="476" r:id="rId56"/>
    <p:sldId id="477" r:id="rId57"/>
    <p:sldId id="478"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583" r:id="rId77"/>
    <p:sldId id="499" r:id="rId78"/>
    <p:sldId id="500" r:id="rId79"/>
    <p:sldId id="501" r:id="rId80"/>
    <p:sldId id="586" r:id="rId81"/>
    <p:sldId id="503" r:id="rId82"/>
    <p:sldId id="504" r:id="rId83"/>
    <p:sldId id="505" r:id="rId84"/>
    <p:sldId id="506" r:id="rId85"/>
    <p:sldId id="507" r:id="rId86"/>
    <p:sldId id="508" r:id="rId87"/>
    <p:sldId id="509" r:id="rId88"/>
    <p:sldId id="584" r:id="rId89"/>
    <p:sldId id="511" r:id="rId90"/>
    <p:sldId id="512" r:id="rId91"/>
    <p:sldId id="513" r:id="rId92"/>
    <p:sldId id="514" r:id="rId93"/>
    <p:sldId id="515" r:id="rId94"/>
    <p:sldId id="599" r:id="rId95"/>
    <p:sldId id="600" r:id="rId96"/>
    <p:sldId id="516" r:id="rId97"/>
    <p:sldId id="517" r:id="rId98"/>
    <p:sldId id="518" r:id="rId99"/>
    <p:sldId id="519" r:id="rId100"/>
    <p:sldId id="520" r:id="rId101"/>
    <p:sldId id="521" r:id="rId102"/>
    <p:sldId id="601" r:id="rId103"/>
    <p:sldId id="522" r:id="rId104"/>
    <p:sldId id="587" r:id="rId105"/>
    <p:sldId id="602" r:id="rId106"/>
    <p:sldId id="524" r:id="rId107"/>
    <p:sldId id="525" r:id="rId108"/>
    <p:sldId id="526" r:id="rId109"/>
    <p:sldId id="527" r:id="rId110"/>
    <p:sldId id="588" r:id="rId111"/>
    <p:sldId id="529" r:id="rId112"/>
    <p:sldId id="530" r:id="rId113"/>
    <p:sldId id="585" r:id="rId114"/>
    <p:sldId id="532" r:id="rId115"/>
    <p:sldId id="533" r:id="rId116"/>
    <p:sldId id="534" r:id="rId117"/>
    <p:sldId id="535" r:id="rId118"/>
    <p:sldId id="536" r:id="rId119"/>
    <p:sldId id="537" r:id="rId120"/>
    <p:sldId id="538" r:id="rId121"/>
    <p:sldId id="551" r:id="rId122"/>
    <p:sldId id="552" r:id="rId123"/>
    <p:sldId id="558" r:id="rId1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FF"/>
    <a:srgbClr val="4F25EB"/>
    <a:srgbClr val="C20A0E"/>
    <a:srgbClr val="008000"/>
    <a:srgbClr val="0000CC"/>
    <a:srgbClr val="FFFFCC"/>
    <a:srgbClr val="62A0E4"/>
    <a:srgbClr val="CC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5" autoAdjust="0"/>
    <p:restoredTop sz="94585" autoAdjust="0"/>
  </p:normalViewPr>
  <p:slideViewPr>
    <p:cSldViewPr>
      <p:cViewPr>
        <p:scale>
          <a:sx n="100" d="100"/>
          <a:sy n="100" d="100"/>
        </p:scale>
        <p:origin x="-1974" y="-186"/>
      </p:cViewPr>
      <p:guideLst>
        <p:guide orient="horz" pos="629"/>
        <p:guide orient="horz" pos="431"/>
        <p:guide pos="30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1566"/>
    </p:cViewPr>
  </p:sorterViewPr>
  <p:notesViewPr>
    <p:cSldViewPr showGuides="1">
      <p:cViewPr varScale="1">
        <p:scale>
          <a:sx n="83" d="100"/>
          <a:sy n="83" d="100"/>
        </p:scale>
        <p:origin x="-3876"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7.xml"/><Relationship Id="rId7" Type="http://schemas.openxmlformats.org/officeDocument/2006/relationships/slide" Target="slides/slide11.xml"/><Relationship Id="rId2" Type="http://schemas.openxmlformats.org/officeDocument/2006/relationships/slide" Target="slides/slide6.xml"/><Relationship Id="rId1" Type="http://schemas.openxmlformats.org/officeDocument/2006/relationships/slide" Target="slides/slide4.xml"/><Relationship Id="rId6" Type="http://schemas.openxmlformats.org/officeDocument/2006/relationships/slide" Target="slides/slide10.xml"/><Relationship Id="rId5" Type="http://schemas.openxmlformats.org/officeDocument/2006/relationships/slide" Target="slides/slide9.xml"/><Relationship Id="rId10" Type="http://schemas.openxmlformats.org/officeDocument/2006/relationships/slide" Target="slides/slide122.xml"/><Relationship Id="rId4" Type="http://schemas.openxmlformats.org/officeDocument/2006/relationships/slide" Target="slides/slide8.xml"/><Relationship Id="rId9" Type="http://schemas.openxmlformats.org/officeDocument/2006/relationships/slide" Target="slides/slide10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2.wmf"/><Relationship Id="rId7" Type="http://schemas.openxmlformats.org/officeDocument/2006/relationships/image" Target="../media/image37.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jpeg"/><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jpeg"/><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73C2F-6842-43B1-80E6-5EBF463C2C65}" type="datetimeFigureOut">
              <a:rPr lang="zh-CN" altLang="en-US" smtClean="0"/>
              <a:pPr/>
              <a:t>2018/12/18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A47EAD-AAB9-4C86-8D64-D69B04811C2A}" type="slidenum">
              <a:rPr lang="zh-CN" altLang="en-US" smtClean="0"/>
              <a:pPr/>
              <a:t>‹#›</a:t>
            </a:fld>
            <a:endParaRPr lang="zh-CN" altLang="en-US"/>
          </a:p>
        </p:txBody>
      </p:sp>
    </p:spTree>
    <p:extLst>
      <p:ext uri="{BB962C8B-B14F-4D97-AF65-F5344CB8AC3E}">
        <p14:creationId xmlns:p14="http://schemas.microsoft.com/office/powerpoint/2010/main" val="145520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A47EAD-AAB9-4C86-8D64-D69B04811C2A}" type="slidenum">
              <a:rPr lang="zh-CN" altLang="en-US" smtClean="0"/>
              <a:pPr/>
              <a:t>72</a:t>
            </a:fld>
            <a:endParaRPr lang="zh-CN" altLang="en-US"/>
          </a:p>
        </p:txBody>
      </p:sp>
    </p:spTree>
    <p:extLst>
      <p:ext uri="{BB962C8B-B14F-4D97-AF65-F5344CB8AC3E}">
        <p14:creationId xmlns:p14="http://schemas.microsoft.com/office/powerpoint/2010/main" val="172930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76250" y="143635"/>
            <a:ext cx="8210550" cy="540060"/>
          </a:xfrm>
          <a:prstGeom prst="rect">
            <a:avLst/>
          </a:prstGeom>
        </p:spPr>
        <p:txBody>
          <a:bodyPr anchor="ctr"/>
          <a:lstStyle>
            <a:lvl1pPr algn="l">
              <a:defRPr sz="2800">
                <a:solidFill>
                  <a:srgbClr val="0000CC"/>
                </a:solidFill>
                <a:latin typeface="+mn-lt"/>
                <a:ea typeface="幼圆"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6250" y="998538"/>
            <a:ext cx="8146200" cy="5127625"/>
          </a:xfrm>
          <a:prstGeom prst="rect">
            <a:avLst/>
          </a:prstGeom>
        </p:spPr>
        <p:txBody>
          <a:bodyPr/>
          <a:lstStyle>
            <a:lvl1pPr marL="342900" indent="-342900">
              <a:buClr>
                <a:srgbClr val="0000CC"/>
              </a:buClr>
              <a:buFont typeface="Wingdings" pitchFamily="2" charset="2"/>
              <a:buChar char="²"/>
              <a:defRPr sz="2400">
                <a:solidFill>
                  <a:srgbClr val="0000CC"/>
                </a:solidFill>
                <a:latin typeface="+mn-lt"/>
                <a:ea typeface="幼圆" pitchFamily="49" charset="-122"/>
              </a:defRPr>
            </a:lvl1pPr>
            <a:lvl2pPr marL="742950" indent="-285750">
              <a:buClr>
                <a:srgbClr val="0000CC"/>
              </a:buClr>
              <a:buFont typeface="Wingdings" pitchFamily="2" charset="2"/>
              <a:buChar char="±"/>
              <a:defRPr sz="2400">
                <a:solidFill>
                  <a:srgbClr val="0000CC"/>
                </a:solidFill>
                <a:latin typeface="+mn-lt"/>
                <a:ea typeface="幼圆" pitchFamily="49" charset="-122"/>
              </a:defRPr>
            </a:lvl2pPr>
          </a:lstStyle>
          <a:p>
            <a:pPr lvl="0"/>
            <a:r>
              <a:rPr lang="zh-CN" altLang="en-US" dirty="0" smtClean="0"/>
              <a:t>单击此处编辑母版文本样式</a:t>
            </a:r>
          </a:p>
          <a:p>
            <a:pPr lvl="1"/>
            <a:r>
              <a:rPr lang="zh-CN" altLang="en-US" dirty="0" smtClean="0"/>
              <a:t>第二级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6545" y="143635"/>
            <a:ext cx="7760205" cy="544072"/>
          </a:xfrm>
          <a:prstGeom prst="rect">
            <a:avLst/>
          </a:prstGeom>
        </p:spPr>
        <p:txBody>
          <a:bodyPr anchor="ctr"/>
          <a:lstStyle>
            <a:lvl1pPr>
              <a:defRPr lang="zh-CN" altLang="en-US" sz="2800">
                <a:solidFill>
                  <a:srgbClr val="0000CC"/>
                </a:solidFill>
                <a:latin typeface="+mn-lt"/>
                <a:ea typeface="幼圆" pitchFamily="49" charset="-122"/>
              </a:defRPr>
            </a:lvl1pPr>
          </a:lstStyle>
          <a:p>
            <a:pPr lvl="0" algn="l"/>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xfrm>
            <a:off x="420688" y="6381750"/>
            <a:ext cx="2339975" cy="476250"/>
          </a:xfrm>
          <a:prstGeom prst="rect">
            <a:avLst/>
          </a:prstGeom>
          <a:ln/>
        </p:spPr>
        <p:txBody>
          <a:bodyPr/>
          <a:lstStyle>
            <a:lvl1pPr>
              <a:defRPr/>
            </a:lvl1pPr>
          </a:lstStyle>
          <a:p>
            <a:pPr>
              <a:defRPr/>
            </a:pPr>
            <a:fld id="{5B3A74B0-2640-42F3-85B1-4DDC71E01AF4}" type="datetime3">
              <a:rPr lang="zh-CN" altLang="en-US"/>
              <a:pPr>
                <a:defRPr/>
              </a:pPr>
              <a:t>2018年12月18日星期二</a:t>
            </a:fld>
            <a:endParaRPr lang="en-US" altLang="zh-CN"/>
          </a:p>
        </p:txBody>
      </p:sp>
      <p:sp>
        <p:nvSpPr>
          <p:cNvPr id="3" name="Rectangle 3"/>
          <p:cNvSpPr>
            <a:spLocks noGrp="1" noChangeArrowheads="1"/>
          </p:cNvSpPr>
          <p:nvPr>
            <p:ph type="sldNum" sz="quarter" idx="11"/>
          </p:nvPr>
        </p:nvSpPr>
        <p:spPr>
          <a:xfrm>
            <a:off x="6877050" y="6378575"/>
            <a:ext cx="2016125" cy="476250"/>
          </a:xfrm>
          <a:prstGeom prst="rect">
            <a:avLst/>
          </a:prstGeom>
          <a:ln/>
        </p:spPr>
        <p:txBody>
          <a:bodyPr/>
          <a:lstStyle>
            <a:lvl1pPr>
              <a:defRPr/>
            </a:lvl1pPr>
          </a:lstStyle>
          <a:p>
            <a:pPr>
              <a:defRPr/>
            </a:pPr>
            <a:fld id="{2DB4081B-87A4-4C43-978D-0865C343CD95}" type="slidenum">
              <a:rPr lang="en-US" altLang="zh-CN"/>
              <a:pPr>
                <a:defRPr/>
              </a:pPr>
              <a:t>‹#›</a:t>
            </a:fld>
            <a:endParaRPr lang="en-US" altLang="zh-CN"/>
          </a:p>
        </p:txBody>
      </p:sp>
      <p:sp>
        <p:nvSpPr>
          <p:cNvPr id="4" name="Rectangle 14"/>
          <p:cNvSpPr>
            <a:spLocks noGrp="1" noChangeArrowheads="1"/>
          </p:cNvSpPr>
          <p:nvPr>
            <p:ph type="ftr" sz="quarter" idx="12"/>
          </p:nvPr>
        </p:nvSpPr>
        <p:spPr>
          <a:xfrm>
            <a:off x="3113088" y="6378575"/>
            <a:ext cx="3754437" cy="476250"/>
          </a:xfrm>
          <a:prstGeom prst="rect">
            <a:avLst/>
          </a:prstGeom>
          <a:ln/>
        </p:spPr>
        <p:txBody>
          <a:bodyPr/>
          <a:lstStyle>
            <a:lvl1pPr>
              <a:defRPr/>
            </a:lvl1pPr>
          </a:lstStyle>
          <a:p>
            <a:pPr>
              <a:defRPr/>
            </a:pPr>
            <a:r>
              <a:rPr lang="en-US" altLang="zh-CN"/>
              <a:t>大连海事大学信息科学与技术学院</a:t>
            </a:r>
          </a:p>
        </p:txBody>
      </p:sp>
    </p:spTree>
    <p:extLst>
      <p:ext uri="{BB962C8B-B14F-4D97-AF65-F5344CB8AC3E}">
        <p14:creationId xmlns:p14="http://schemas.microsoft.com/office/powerpoint/2010/main" val="662360716"/>
      </p:ext>
    </p:extLst>
  </p:cSld>
  <p:clrMapOvr>
    <a:masterClrMapping/>
  </p:clrMapOvr>
  <p:transition spd="med">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7175" y="188913"/>
            <a:ext cx="8229600" cy="54451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98538"/>
            <a:ext cx="4038600" cy="51276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8538"/>
            <a:ext cx="4038600" cy="51276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xfrm>
            <a:off x="420688" y="6381750"/>
            <a:ext cx="2339975" cy="476250"/>
          </a:xfrm>
          <a:prstGeom prst="rect">
            <a:avLst/>
          </a:prstGeom>
          <a:ln/>
        </p:spPr>
        <p:txBody>
          <a:bodyPr/>
          <a:lstStyle>
            <a:lvl1pPr>
              <a:defRPr/>
            </a:lvl1pPr>
          </a:lstStyle>
          <a:p>
            <a:pPr>
              <a:defRPr/>
            </a:pPr>
            <a:fld id="{1BCFF06C-67B1-4947-AA23-AD6EB19229E4}" type="datetime3">
              <a:rPr lang="zh-CN" altLang="en-US"/>
              <a:pPr>
                <a:defRPr/>
              </a:pPr>
              <a:t>2018年12月18日星期二</a:t>
            </a:fld>
            <a:endParaRPr lang="en-US" altLang="zh-CN"/>
          </a:p>
        </p:txBody>
      </p:sp>
      <p:sp>
        <p:nvSpPr>
          <p:cNvPr id="6" name="Rectangle 3"/>
          <p:cNvSpPr>
            <a:spLocks noGrp="1" noChangeArrowheads="1"/>
          </p:cNvSpPr>
          <p:nvPr>
            <p:ph type="sldNum" sz="quarter" idx="11"/>
          </p:nvPr>
        </p:nvSpPr>
        <p:spPr>
          <a:xfrm>
            <a:off x="6877050" y="6378575"/>
            <a:ext cx="2016125" cy="476250"/>
          </a:xfrm>
          <a:prstGeom prst="rect">
            <a:avLst/>
          </a:prstGeom>
          <a:ln/>
        </p:spPr>
        <p:txBody>
          <a:bodyPr/>
          <a:lstStyle>
            <a:lvl1pPr>
              <a:defRPr/>
            </a:lvl1pPr>
          </a:lstStyle>
          <a:p>
            <a:pPr>
              <a:defRPr/>
            </a:pPr>
            <a:fld id="{CB313B40-7B03-41E0-A111-4BF149A1803D}" type="slidenum">
              <a:rPr lang="en-US" altLang="zh-CN"/>
              <a:pPr>
                <a:defRPr/>
              </a:pPr>
              <a:t>‹#›</a:t>
            </a:fld>
            <a:endParaRPr lang="en-US" altLang="zh-CN"/>
          </a:p>
        </p:txBody>
      </p:sp>
      <p:sp>
        <p:nvSpPr>
          <p:cNvPr id="7" name="Rectangle 14"/>
          <p:cNvSpPr>
            <a:spLocks noGrp="1" noChangeArrowheads="1"/>
          </p:cNvSpPr>
          <p:nvPr>
            <p:ph type="ftr" sz="quarter" idx="12"/>
          </p:nvPr>
        </p:nvSpPr>
        <p:spPr>
          <a:xfrm>
            <a:off x="3113088" y="6378575"/>
            <a:ext cx="3754437" cy="476250"/>
          </a:xfrm>
          <a:prstGeom prst="rect">
            <a:avLst/>
          </a:prstGeom>
          <a:ln/>
        </p:spPr>
        <p:txBody>
          <a:bodyPr/>
          <a:lstStyle>
            <a:lvl1pPr>
              <a:defRPr/>
            </a:lvl1pPr>
          </a:lstStyle>
          <a:p>
            <a:pPr>
              <a:defRPr/>
            </a:pPr>
            <a:r>
              <a:rPr lang="en-US" altLang="zh-CN"/>
              <a:t>大连海事大学信息科学与技术学院</a:t>
            </a:r>
          </a:p>
        </p:txBody>
      </p:sp>
    </p:spTree>
    <p:extLst>
      <p:ext uri="{BB962C8B-B14F-4D97-AF65-F5344CB8AC3E}">
        <p14:creationId xmlns:p14="http://schemas.microsoft.com/office/powerpoint/2010/main" val="3415760022"/>
      </p:ext>
    </p:extLst>
  </p:cSld>
  <p:clrMapOvr>
    <a:masterClrMapping/>
  </p:clrMapOvr>
  <p:transition spd="med">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6726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control" Target="../activeX/activeX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LINE036"/>
          <p:cNvPicPr>
            <a:picLocks noChangeAspect="1" noChangeArrowheads="1"/>
          </p:cNvPicPr>
          <p:nvPr userDrawn="1"/>
        </p:nvPicPr>
        <p:blipFill>
          <a:blip r:embed="rId8" cstate="print"/>
          <a:srcRect/>
          <a:stretch>
            <a:fillRect/>
          </a:stretch>
        </p:blipFill>
        <p:spPr bwMode="auto">
          <a:xfrm>
            <a:off x="73025" y="730250"/>
            <a:ext cx="6731000" cy="177800"/>
          </a:xfrm>
          <a:prstGeom prst="rect">
            <a:avLst/>
          </a:prstGeom>
          <a:noFill/>
          <a:ln w="9525">
            <a:noFill/>
            <a:miter lim="800000"/>
            <a:headEnd/>
            <a:tailEnd/>
          </a:ln>
        </p:spPr>
      </p:pic>
      <p:pic>
        <p:nvPicPr>
          <p:cNvPr id="1027" name="Picture 11" descr="LINE036"/>
          <p:cNvPicPr>
            <a:picLocks noChangeAspect="1" noChangeArrowheads="1"/>
          </p:cNvPicPr>
          <p:nvPr userDrawn="1"/>
        </p:nvPicPr>
        <p:blipFill>
          <a:blip r:embed="rId8" cstate="print"/>
          <a:srcRect/>
          <a:stretch>
            <a:fillRect/>
          </a:stretch>
        </p:blipFill>
        <p:spPr bwMode="auto">
          <a:xfrm>
            <a:off x="2339975" y="6199188"/>
            <a:ext cx="6731000" cy="185737"/>
          </a:xfrm>
          <a:prstGeom prst="rect">
            <a:avLst/>
          </a:prstGeom>
          <a:noFill/>
          <a:ln w="9525">
            <a:noFill/>
            <a:miter lim="800000"/>
            <a:headEnd/>
            <a:tailEnd/>
          </a:ln>
        </p:spPr>
      </p:pic>
      <p:sp>
        <p:nvSpPr>
          <p:cNvPr id="1032" name="Text Box 16"/>
          <p:cNvSpPr txBox="1">
            <a:spLocks noChangeArrowheads="1"/>
          </p:cNvSpPr>
          <p:nvPr userDrawn="1"/>
        </p:nvSpPr>
        <p:spPr bwMode="auto">
          <a:xfrm>
            <a:off x="533400" y="166688"/>
            <a:ext cx="6019800" cy="519112"/>
          </a:xfrm>
          <a:prstGeom prst="rect">
            <a:avLst/>
          </a:prstGeom>
          <a:no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2800"/>
          </a:p>
        </p:txBody>
      </p:sp>
    </p:spTree>
    <p:controls>
      <mc:AlternateContent xmlns:mc="http://schemas.openxmlformats.org/markup-compatibility/2006">
        <mc:Choice xmlns:v="urn:schemas-microsoft-com:vml" Requires="v">
          <p:control spid="165914" name="ShockwaveFlash1" r:id="rId7" imgW="781159" imgH="338074"/>
        </mc:Choice>
        <mc:Fallback>
          <p:control name="ShockwaveFlash1" r:id="rId7" imgW="781159" imgH="338074">
            <p:pic>
              <p:nvPicPr>
                <p:cNvPr id="0" name="ShockwaveFlash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8362950" y="0"/>
                  <a:ext cx="781050" cy="33813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660" r:id="rId1"/>
    <p:sldLayoutId id="2147483656" r:id="rId2"/>
    <p:sldLayoutId id="2147483664" r:id="rId3"/>
    <p:sldLayoutId id="2147483665" r:id="rId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bwMode="auto">
          <a:xfrm>
            <a:off x="1116013" y="2708275"/>
            <a:ext cx="673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4099" name="Picture 6"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4790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7226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407051"/>
      </p:ext>
    </p:extLst>
  </p:cSld>
  <p:clrMap bg1="lt1" tx1="dk1" bg2="lt2" tx2="dk2" accent1="accent1" accent2="accent2" accent3="accent3" accent4="accent4" accent5="accent5" accent6="accent6" hlink="hlink" folHlink="folHlink"/>
  <p:sldLayoutIdLst>
    <p:sldLayoutId id="2147483663" r:id="rId1"/>
  </p:sldLayoutIdLst>
  <p:transition/>
  <p:timing>
    <p:tnLst>
      <p:par>
        <p:cTn id="1" dur="indefinite" restart="never" nodeType="tmRoot"/>
      </p:par>
    </p:tnLst>
  </p:timing>
  <p:txStyles>
    <p:titleStyle>
      <a:lvl1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1pPr>
      <a:lvl2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2pPr>
      <a:lvl3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3pPr>
      <a:lvl4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4pPr>
      <a:lvl5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4"/>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5"/>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840.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83.xml"/><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121.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slide" Target="slide8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2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Microsoft_Word_97_-_2003___1.doc"/><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15.xml"/><Relationship Id="rId1" Type="http://schemas.openxmlformats.org/officeDocument/2006/relationships/slideLayout" Target="../slideLayouts/slideLayout3.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1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Microsoft_Word_97_-_2003___2.doc"/><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3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6.jpeg"/><Relationship Id="rId7"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8.png"/><Relationship Id="rId5" Type="http://schemas.openxmlformats.org/officeDocument/2006/relationships/image" Target="../media/image37.wmf"/><Relationship Id="rId4" Type="http://schemas.openxmlformats.org/officeDocument/2006/relationships/oleObject" Target="../embeddings/oleObject19.bin"/></Relationships>
</file>

<file path=ppt/slides/_rels/slide4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5.bin"/><Relationship Id="rId18" Type="http://schemas.openxmlformats.org/officeDocument/2006/relationships/oleObject" Target="../embeddings/oleObject27.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44.wmf"/><Relationship Id="rId17" Type="http://schemas.openxmlformats.org/officeDocument/2006/relationships/image" Target="../media/image37.wmf"/><Relationship Id="rId2" Type="http://schemas.openxmlformats.org/officeDocument/2006/relationships/slideLayout" Target="../slideLayouts/slideLayout3.xml"/><Relationship Id="rId16" Type="http://schemas.openxmlformats.org/officeDocument/2006/relationships/oleObject" Target="../embeddings/oleObject26.bin"/><Relationship Id="rId1" Type="http://schemas.openxmlformats.org/officeDocument/2006/relationships/vmlDrawing" Target="../drawings/vmlDrawing12.vml"/><Relationship Id="rId6" Type="http://schemas.openxmlformats.org/officeDocument/2006/relationships/image" Target="../media/image41.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36.jpeg"/><Relationship Id="rId10" Type="http://schemas.openxmlformats.org/officeDocument/2006/relationships/image" Target="../media/image43.wmf"/><Relationship Id="rId19"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oleObject" Target="../embeddings/oleObject23.bin"/><Relationship Id="rId14" Type="http://schemas.openxmlformats.org/officeDocument/2006/relationships/image" Target="../media/image4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4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65.wmf"/></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71.wmf"/><Relationship Id="rId4" Type="http://schemas.openxmlformats.org/officeDocument/2006/relationships/oleObject" Target="../embeddings/oleObject30.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79.wmf"/></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90.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slide" Target="slide90.xml"/><Relationship Id="rId5" Type="http://schemas.openxmlformats.org/officeDocument/2006/relationships/image" Target="../media/image25.png"/><Relationship Id="rId4" Type="http://schemas.openxmlformats.org/officeDocument/2006/relationships/image" Target="../media/image8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a:t>
            </a:r>
            <a:r>
              <a:rPr lang="en-US" altLang="zh-CN" dirty="0"/>
              <a:t>12</a:t>
            </a:r>
            <a:r>
              <a:rPr lang="zh-CN" altLang="en-US" dirty="0"/>
              <a:t>章  模拟接口</a:t>
            </a:r>
          </a:p>
        </p:txBody>
      </p:sp>
    </p:spTree>
    <p:extLst>
      <p:ext uri="{BB962C8B-B14F-4D97-AF65-F5344CB8AC3E}">
        <p14:creationId xmlns:p14="http://schemas.microsoft.com/office/powerpoint/2010/main" val="32907702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431540" y="998538"/>
            <a:ext cx="8229600" cy="585787"/>
          </a:xfrm>
          <a:prstGeom prst="rect">
            <a:avLst/>
          </a:prstGeom>
        </p:spPr>
        <p:txBody>
          <a:bodyPr/>
          <a:lstStyle/>
          <a:p>
            <a:pPr algn="l" eaLnBrk="1" hangingPunct="1">
              <a:defRPr/>
            </a:pPr>
            <a:r>
              <a:rPr kumimoji="1" lang="en-US" altLang="zh-CN" sz="2400" dirty="0" smtClean="0">
                <a:solidFill>
                  <a:srgbClr val="0000CC"/>
                </a:solidFill>
                <a:latin typeface="+mn-lt"/>
                <a:ea typeface="幼圆" pitchFamily="49" charset="-122"/>
              </a:rPr>
              <a:t>2. </a:t>
            </a:r>
            <a:r>
              <a:rPr kumimoji="1" lang="zh-CN" altLang="en-US" sz="2400" dirty="0" smtClean="0">
                <a:solidFill>
                  <a:srgbClr val="0000CC"/>
                </a:solidFill>
                <a:latin typeface="+mn-lt"/>
                <a:ea typeface="幼圆" pitchFamily="49" charset="-122"/>
              </a:rPr>
              <a:t>模拟</a:t>
            </a:r>
            <a:r>
              <a:rPr kumimoji="1" lang="zh-CN" altLang="en-US" sz="2400" dirty="0">
                <a:solidFill>
                  <a:srgbClr val="0000CC"/>
                </a:solidFill>
                <a:ea typeface="幼圆" pitchFamily="49" charset="-122"/>
              </a:rPr>
              <a:t>量</a:t>
            </a:r>
            <a:r>
              <a:rPr kumimoji="1" lang="zh-CN" altLang="en-US" sz="2400" dirty="0" smtClean="0">
                <a:solidFill>
                  <a:srgbClr val="0000CC"/>
                </a:solidFill>
                <a:latin typeface="+mn-lt"/>
                <a:ea typeface="幼圆" pitchFamily="49" charset="-122"/>
              </a:rPr>
              <a:t>输入输出系统</a:t>
            </a:r>
          </a:p>
        </p:txBody>
      </p:sp>
      <p:grpSp>
        <p:nvGrpSpPr>
          <p:cNvPr id="57350" name="Group 5"/>
          <p:cNvGrpSpPr>
            <a:grpSpLocks/>
          </p:cNvGrpSpPr>
          <p:nvPr/>
        </p:nvGrpSpPr>
        <p:grpSpPr bwMode="auto">
          <a:xfrm>
            <a:off x="0" y="1427163"/>
            <a:ext cx="9144000" cy="4364037"/>
            <a:chOff x="0" y="899"/>
            <a:chExt cx="5760" cy="2749"/>
          </a:xfrm>
        </p:grpSpPr>
        <p:sp>
          <p:nvSpPr>
            <p:cNvPr id="57357" name="Rectangle 6"/>
            <p:cNvSpPr>
              <a:spLocks noChangeArrowheads="1"/>
            </p:cNvSpPr>
            <p:nvPr/>
          </p:nvSpPr>
          <p:spPr bwMode="auto">
            <a:xfrm>
              <a:off x="4670" y="1730"/>
              <a:ext cx="667"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数字信号</a:t>
              </a:r>
            </a:p>
          </p:txBody>
        </p:sp>
        <p:sp>
          <p:nvSpPr>
            <p:cNvPr id="57358" name="Rectangle 7"/>
            <p:cNvSpPr>
              <a:spLocks noChangeArrowheads="1"/>
            </p:cNvSpPr>
            <p:nvPr/>
          </p:nvSpPr>
          <p:spPr bwMode="auto">
            <a:xfrm>
              <a:off x="2747" y="899"/>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模拟信号</a:t>
              </a:r>
            </a:p>
          </p:txBody>
        </p:sp>
        <p:sp>
          <p:nvSpPr>
            <p:cNvPr id="57359" name="Rectangle 8"/>
            <p:cNvSpPr>
              <a:spLocks noChangeArrowheads="1"/>
            </p:cNvSpPr>
            <p:nvPr/>
          </p:nvSpPr>
          <p:spPr bwMode="auto">
            <a:xfrm>
              <a:off x="0" y="1077"/>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1</a:t>
              </a:r>
            </a:p>
          </p:txBody>
        </p:sp>
        <p:sp>
          <p:nvSpPr>
            <p:cNvPr id="57360" name="Rectangle 9"/>
            <p:cNvSpPr>
              <a:spLocks noChangeArrowheads="1"/>
            </p:cNvSpPr>
            <p:nvPr/>
          </p:nvSpPr>
          <p:spPr bwMode="auto">
            <a:xfrm>
              <a:off x="0" y="1648"/>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2</a:t>
              </a:r>
            </a:p>
          </p:txBody>
        </p:sp>
        <p:sp>
          <p:nvSpPr>
            <p:cNvPr id="57361" name="Rectangle 10"/>
            <p:cNvSpPr>
              <a:spLocks noChangeArrowheads="1"/>
            </p:cNvSpPr>
            <p:nvPr/>
          </p:nvSpPr>
          <p:spPr bwMode="auto">
            <a:xfrm>
              <a:off x="0" y="2479"/>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n</a:t>
              </a:r>
            </a:p>
          </p:txBody>
        </p:sp>
        <p:sp>
          <p:nvSpPr>
            <p:cNvPr id="57362" name="Rectangle 11"/>
            <p:cNvSpPr>
              <a:spLocks noChangeArrowheads="1"/>
            </p:cNvSpPr>
            <p:nvPr/>
          </p:nvSpPr>
          <p:spPr bwMode="auto">
            <a:xfrm>
              <a:off x="4961" y="2059"/>
              <a:ext cx="739" cy="841"/>
            </a:xfrm>
            <a:prstGeom prst="rect">
              <a:avLst/>
            </a:prstGeom>
            <a:noFill/>
            <a:ln w="38100" cmpd="dbl">
              <a:solidFill>
                <a:schemeClr val="accent1"/>
              </a:solidFill>
              <a:miter lim="800000"/>
              <a:headEnd/>
              <a:tailEnd/>
            </a:ln>
          </p:spPr>
          <p:txBody>
            <a:bodyPr lIns="12700" tIns="12700" rIns="12700" bIns="12700"/>
            <a:lstStyle/>
            <a:p>
              <a:pPr algn="ctr" eaLnBrk="0" hangingPunct="0">
                <a:lnSpc>
                  <a:spcPct val="150000"/>
                </a:lnSpc>
                <a:spcBef>
                  <a:spcPct val="0"/>
                </a:spcBef>
              </a:pPr>
              <a:r>
                <a:rPr lang="zh-CN" altLang="en-US" sz="2400" b="1" dirty="0">
                  <a:latin typeface="Times New Roman" pitchFamily="18" charset="0"/>
                  <a:ea typeface="宋体" pitchFamily="2" charset="-122"/>
                </a:rPr>
                <a:t>微型</a:t>
              </a:r>
            </a:p>
            <a:p>
              <a:pPr algn="ctr" eaLnBrk="0" hangingPunct="0">
                <a:spcBef>
                  <a:spcPts val="300"/>
                </a:spcBef>
              </a:pPr>
              <a:r>
                <a:rPr lang="zh-CN" altLang="en-US" sz="2400" b="1" dirty="0">
                  <a:latin typeface="Times New Roman" pitchFamily="18" charset="0"/>
                  <a:ea typeface="宋体" pitchFamily="2" charset="-122"/>
                </a:rPr>
                <a:t>计算机</a:t>
              </a:r>
            </a:p>
          </p:txBody>
        </p:sp>
        <p:sp>
          <p:nvSpPr>
            <p:cNvPr id="57363" name="Rectangle 12"/>
            <p:cNvSpPr>
              <a:spLocks noChangeArrowheads="1"/>
            </p:cNvSpPr>
            <p:nvPr/>
          </p:nvSpPr>
          <p:spPr bwMode="auto">
            <a:xfrm>
              <a:off x="1434" y="1236"/>
              <a:ext cx="630" cy="318"/>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4" name="Rectangle 13"/>
            <p:cNvSpPr>
              <a:spLocks noChangeArrowheads="1"/>
            </p:cNvSpPr>
            <p:nvPr/>
          </p:nvSpPr>
          <p:spPr bwMode="auto">
            <a:xfrm>
              <a:off x="1434" y="1806"/>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5" name="Rectangle 14"/>
            <p:cNvSpPr>
              <a:spLocks noChangeArrowheads="1"/>
            </p:cNvSpPr>
            <p:nvPr/>
          </p:nvSpPr>
          <p:spPr bwMode="auto">
            <a:xfrm>
              <a:off x="1428" y="2637"/>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6" name="Rectangle 15"/>
            <p:cNvSpPr>
              <a:spLocks noChangeArrowheads="1"/>
            </p:cNvSpPr>
            <p:nvPr/>
          </p:nvSpPr>
          <p:spPr bwMode="auto">
            <a:xfrm>
              <a:off x="3152" y="1155"/>
              <a:ext cx="333" cy="1726"/>
            </a:xfrm>
            <a:prstGeom prst="rect">
              <a:avLst/>
            </a:prstGeom>
            <a:noFill/>
            <a:ln w="28575">
              <a:solidFill>
                <a:schemeClr val="folHlink"/>
              </a:solidFill>
              <a:miter lim="800000"/>
              <a:headEnd/>
              <a:tailEnd/>
            </a:ln>
          </p:spPr>
          <p:txBody>
            <a:bodyPr lIns="12700" tIns="12700" rIns="12700" bIns="12700" anchor="ctr"/>
            <a:lstStyle/>
            <a:p>
              <a:pPr eaLnBrk="0" hangingPunct="0">
                <a:spcBef>
                  <a:spcPct val="0"/>
                </a:spcBef>
              </a:pPr>
              <a:endParaRPr lang="en-US" altLang="zh-CN" sz="1800" b="1" dirty="0">
                <a:latin typeface="Times New Roman" pitchFamily="18" charset="0"/>
                <a:ea typeface="宋体" pitchFamily="2" charset="-122"/>
              </a:endParaRPr>
            </a:p>
            <a:p>
              <a:pPr algn="ctr" eaLnBrk="0" hangingPunct="0">
                <a:spcBef>
                  <a:spcPct val="0"/>
                </a:spcBef>
              </a:pPr>
              <a:r>
                <a:rPr lang="zh-CN" altLang="en-US" sz="1800" b="1" dirty="0" smtClean="0">
                  <a:latin typeface="Times New Roman" pitchFamily="18" charset="0"/>
                  <a:ea typeface="宋体" pitchFamily="2" charset="-122"/>
                </a:rPr>
                <a:t>多</a:t>
              </a:r>
              <a:endParaRPr lang="zh-CN" altLang="en-US" sz="1800" b="1" dirty="0">
                <a:latin typeface="Times New Roman" pitchFamily="18" charset="0"/>
                <a:ea typeface="宋体" pitchFamily="2" charset="-122"/>
              </a:endParaRPr>
            </a:p>
            <a:p>
              <a:pPr algn="ctr" eaLnBrk="0" hangingPunct="0">
                <a:spcBef>
                  <a:spcPts val="300"/>
                </a:spcBef>
              </a:pPr>
              <a:r>
                <a:rPr lang="zh-CN" altLang="en-US" sz="1800" b="1" dirty="0">
                  <a:latin typeface="Times New Roman" pitchFamily="18" charset="0"/>
                  <a:ea typeface="宋体" pitchFamily="2" charset="-122"/>
                </a:rPr>
                <a:t>路</a:t>
              </a:r>
            </a:p>
            <a:p>
              <a:pPr algn="ctr" eaLnBrk="0" hangingPunct="0">
                <a:spcBef>
                  <a:spcPts val="300"/>
                </a:spcBef>
              </a:pPr>
              <a:r>
                <a:rPr lang="zh-CN" altLang="en-US" sz="1800" b="1" dirty="0">
                  <a:latin typeface="Times New Roman" pitchFamily="18" charset="0"/>
                  <a:ea typeface="宋体" pitchFamily="2" charset="-122"/>
                </a:rPr>
                <a:t>开</a:t>
              </a:r>
            </a:p>
            <a:p>
              <a:pPr algn="ctr" eaLnBrk="0" hangingPunct="0">
                <a:spcBef>
                  <a:spcPts val="300"/>
                </a:spcBef>
              </a:pPr>
              <a:r>
                <a:rPr lang="zh-CN" altLang="en-US" sz="1800" b="1" dirty="0">
                  <a:latin typeface="Times New Roman" pitchFamily="18" charset="0"/>
                  <a:ea typeface="宋体" pitchFamily="2" charset="-122"/>
                </a:rPr>
                <a:t>关</a:t>
              </a:r>
            </a:p>
          </p:txBody>
        </p:sp>
        <p:sp>
          <p:nvSpPr>
            <p:cNvPr id="57367" name="Rectangle 16"/>
            <p:cNvSpPr>
              <a:spLocks noChangeArrowheads="1"/>
            </p:cNvSpPr>
            <p:nvPr/>
          </p:nvSpPr>
          <p:spPr bwMode="auto">
            <a:xfrm>
              <a:off x="2293" y="117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spcBef>
                  <a:spcPct val="0"/>
                </a:spcBef>
              </a:pPr>
              <a:r>
                <a:rPr lang="zh-CN" altLang="en-US" sz="1800" b="1" dirty="0">
                  <a:latin typeface="Times New Roman" pitchFamily="18" charset="0"/>
                  <a:ea typeface="宋体" pitchFamily="2" charset="-122"/>
                </a:rPr>
                <a:t>低通滤波</a:t>
              </a:r>
            </a:p>
          </p:txBody>
        </p:sp>
        <p:sp>
          <p:nvSpPr>
            <p:cNvPr id="57368" name="Rectangle 17"/>
            <p:cNvSpPr>
              <a:spLocks noChangeArrowheads="1"/>
            </p:cNvSpPr>
            <p:nvPr/>
          </p:nvSpPr>
          <p:spPr bwMode="auto">
            <a:xfrm>
              <a:off x="672" y="119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69" name="Line 18"/>
            <p:cNvSpPr>
              <a:spLocks noChangeShapeType="1"/>
            </p:cNvSpPr>
            <p:nvPr/>
          </p:nvSpPr>
          <p:spPr bwMode="auto">
            <a:xfrm>
              <a:off x="453" y="134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0" name="Line 19"/>
            <p:cNvSpPr>
              <a:spLocks noChangeShapeType="1"/>
            </p:cNvSpPr>
            <p:nvPr/>
          </p:nvSpPr>
          <p:spPr bwMode="auto">
            <a:xfrm>
              <a:off x="1203" y="1330"/>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1" name="Group 20"/>
            <p:cNvGrpSpPr>
              <a:grpSpLocks/>
            </p:cNvGrpSpPr>
            <p:nvPr/>
          </p:nvGrpSpPr>
          <p:grpSpPr bwMode="auto">
            <a:xfrm>
              <a:off x="1428" y="1057"/>
              <a:ext cx="654" cy="538"/>
              <a:chOff x="0" y="0"/>
              <a:chExt cx="20000" cy="19999"/>
            </a:xfrm>
          </p:grpSpPr>
          <p:sp>
            <p:nvSpPr>
              <p:cNvPr id="57409" name="Line 2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0" name="Line 22"/>
              <p:cNvSpPr>
                <a:spLocks noChangeShapeType="1"/>
              </p:cNvSpPr>
              <p:nvPr/>
            </p:nvSpPr>
            <p:spPr bwMode="auto">
              <a:xfrm flipV="1">
                <a:off x="0" y="9595"/>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1" name="Line 23"/>
              <p:cNvSpPr>
                <a:spLocks noChangeShapeType="1"/>
              </p:cNvSpPr>
              <p:nvPr/>
            </p:nvSpPr>
            <p:spPr bwMode="auto">
              <a:xfrm>
                <a:off x="0" y="0"/>
                <a:ext cx="27" cy="19999"/>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2" name="Line 24"/>
            <p:cNvSpPr>
              <a:spLocks noChangeShapeType="1"/>
            </p:cNvSpPr>
            <p:nvPr/>
          </p:nvSpPr>
          <p:spPr bwMode="auto">
            <a:xfrm>
              <a:off x="2074" y="13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3" name="Line 25"/>
            <p:cNvSpPr>
              <a:spLocks noChangeShapeType="1"/>
            </p:cNvSpPr>
            <p:nvPr/>
          </p:nvSpPr>
          <p:spPr bwMode="auto">
            <a:xfrm>
              <a:off x="2933" y="131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4" name="Rectangle 26"/>
            <p:cNvSpPr>
              <a:spLocks noChangeArrowheads="1"/>
            </p:cNvSpPr>
            <p:nvPr/>
          </p:nvSpPr>
          <p:spPr bwMode="auto">
            <a:xfrm>
              <a:off x="2293" y="174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75" name="Rectangle 27"/>
            <p:cNvSpPr>
              <a:spLocks noChangeArrowheads="1"/>
            </p:cNvSpPr>
            <p:nvPr/>
          </p:nvSpPr>
          <p:spPr bwMode="auto">
            <a:xfrm>
              <a:off x="672" y="176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76" name="Line 28"/>
            <p:cNvSpPr>
              <a:spLocks noChangeShapeType="1"/>
            </p:cNvSpPr>
            <p:nvPr/>
          </p:nvSpPr>
          <p:spPr bwMode="auto">
            <a:xfrm>
              <a:off x="453" y="191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7" name="Line 29"/>
            <p:cNvSpPr>
              <a:spLocks noChangeShapeType="1"/>
            </p:cNvSpPr>
            <p:nvPr/>
          </p:nvSpPr>
          <p:spPr bwMode="auto">
            <a:xfrm>
              <a:off x="1203" y="1901"/>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8" name="Group 30"/>
            <p:cNvGrpSpPr>
              <a:grpSpLocks/>
            </p:cNvGrpSpPr>
            <p:nvPr/>
          </p:nvGrpSpPr>
          <p:grpSpPr bwMode="auto">
            <a:xfrm>
              <a:off x="1428" y="1627"/>
              <a:ext cx="654" cy="539"/>
              <a:chOff x="0" y="0"/>
              <a:chExt cx="20000" cy="20000"/>
            </a:xfrm>
          </p:grpSpPr>
          <p:sp>
            <p:nvSpPr>
              <p:cNvPr id="57406" name="Line 31"/>
              <p:cNvSpPr>
                <a:spLocks noChangeShapeType="1"/>
              </p:cNvSpPr>
              <p:nvPr/>
            </p:nvSpPr>
            <p:spPr bwMode="auto">
              <a:xfrm>
                <a:off x="0" y="0"/>
                <a:ext cx="20000" cy="10162"/>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7" name="Line 32"/>
              <p:cNvSpPr>
                <a:spLocks noChangeShapeType="1"/>
              </p:cNvSpPr>
              <p:nvPr/>
            </p:nvSpPr>
            <p:spPr bwMode="auto">
              <a:xfrm flipV="1">
                <a:off x="0" y="9599"/>
                <a:ext cx="20000" cy="10156"/>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8" name="Line 3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9" name="Line 34"/>
            <p:cNvSpPr>
              <a:spLocks noChangeShapeType="1"/>
            </p:cNvSpPr>
            <p:nvPr/>
          </p:nvSpPr>
          <p:spPr bwMode="auto">
            <a:xfrm>
              <a:off x="2074" y="188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0" name="Line 35"/>
            <p:cNvSpPr>
              <a:spLocks noChangeShapeType="1"/>
            </p:cNvSpPr>
            <p:nvPr/>
          </p:nvSpPr>
          <p:spPr bwMode="auto">
            <a:xfrm>
              <a:off x="2933" y="188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1" name="Rectangle 36"/>
            <p:cNvSpPr>
              <a:spLocks noChangeArrowheads="1"/>
            </p:cNvSpPr>
            <p:nvPr/>
          </p:nvSpPr>
          <p:spPr bwMode="auto">
            <a:xfrm>
              <a:off x="2293" y="2576"/>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82" name="Rectangle 37"/>
            <p:cNvSpPr>
              <a:spLocks noChangeArrowheads="1"/>
            </p:cNvSpPr>
            <p:nvPr/>
          </p:nvSpPr>
          <p:spPr bwMode="auto">
            <a:xfrm>
              <a:off x="672" y="2592"/>
              <a:ext cx="527" cy="311"/>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83" name="Line 38"/>
            <p:cNvSpPr>
              <a:spLocks noChangeShapeType="1"/>
            </p:cNvSpPr>
            <p:nvPr/>
          </p:nvSpPr>
          <p:spPr bwMode="auto">
            <a:xfrm>
              <a:off x="453" y="2748"/>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4" name="Line 39"/>
            <p:cNvSpPr>
              <a:spLocks noChangeShapeType="1"/>
            </p:cNvSpPr>
            <p:nvPr/>
          </p:nvSpPr>
          <p:spPr bwMode="auto">
            <a:xfrm>
              <a:off x="1203" y="2732"/>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85" name="Group 40"/>
            <p:cNvGrpSpPr>
              <a:grpSpLocks/>
            </p:cNvGrpSpPr>
            <p:nvPr/>
          </p:nvGrpSpPr>
          <p:grpSpPr bwMode="auto">
            <a:xfrm>
              <a:off x="1428" y="2458"/>
              <a:ext cx="654" cy="539"/>
              <a:chOff x="0" y="0"/>
              <a:chExt cx="20000" cy="20000"/>
            </a:xfrm>
          </p:grpSpPr>
          <p:sp>
            <p:nvSpPr>
              <p:cNvPr id="57403" name="Line 4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4" name="Line 42"/>
              <p:cNvSpPr>
                <a:spLocks noChangeShapeType="1"/>
              </p:cNvSpPr>
              <p:nvPr/>
            </p:nvSpPr>
            <p:spPr bwMode="auto">
              <a:xfrm flipV="1">
                <a:off x="0" y="9595"/>
                <a:ext cx="20000" cy="10160"/>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5" name="Line 4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86" name="Line 44"/>
            <p:cNvSpPr>
              <a:spLocks noChangeShapeType="1"/>
            </p:cNvSpPr>
            <p:nvPr/>
          </p:nvSpPr>
          <p:spPr bwMode="auto">
            <a:xfrm>
              <a:off x="2074" y="2728"/>
              <a:ext cx="218" cy="2"/>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7" name="Line 45"/>
            <p:cNvSpPr>
              <a:spLocks noChangeShapeType="1"/>
            </p:cNvSpPr>
            <p:nvPr/>
          </p:nvSpPr>
          <p:spPr bwMode="auto">
            <a:xfrm>
              <a:off x="2933" y="27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8" name="Rectangle 46"/>
            <p:cNvSpPr>
              <a:spLocks noChangeArrowheads="1"/>
            </p:cNvSpPr>
            <p:nvPr/>
          </p:nvSpPr>
          <p:spPr bwMode="auto">
            <a:xfrm>
              <a:off x="4858"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A/D</a:t>
              </a:r>
              <a:r>
                <a:rPr lang="zh-CN" altLang="en-US" sz="1800" b="1" dirty="0">
                  <a:latin typeface="Times New Roman" pitchFamily="18" charset="0"/>
                  <a:ea typeface="宋体" pitchFamily="2" charset="-122"/>
                </a:rPr>
                <a:t>转换器</a:t>
              </a:r>
            </a:p>
          </p:txBody>
        </p:sp>
        <p:sp>
          <p:nvSpPr>
            <p:cNvPr id="57389" name="Rectangle 47"/>
            <p:cNvSpPr>
              <a:spLocks noChangeArrowheads="1"/>
            </p:cNvSpPr>
            <p:nvPr/>
          </p:nvSpPr>
          <p:spPr bwMode="auto">
            <a:xfrm>
              <a:off x="3720"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zh-CN" altLang="en-US" sz="1800" b="1" dirty="0">
                  <a:latin typeface="Times New Roman" pitchFamily="18" charset="0"/>
                  <a:ea typeface="宋体" pitchFamily="2" charset="-122"/>
                </a:rPr>
                <a:t>采样保持器</a:t>
              </a:r>
            </a:p>
          </p:txBody>
        </p:sp>
        <p:sp>
          <p:nvSpPr>
            <p:cNvPr id="57390" name="Line 48"/>
            <p:cNvSpPr>
              <a:spLocks noChangeShapeType="1"/>
            </p:cNvSpPr>
            <p:nvPr/>
          </p:nvSpPr>
          <p:spPr bwMode="auto">
            <a:xfrm>
              <a:off x="3501" y="1444"/>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1" name="Line 49"/>
            <p:cNvSpPr>
              <a:spLocks noChangeShapeType="1"/>
            </p:cNvSpPr>
            <p:nvPr/>
          </p:nvSpPr>
          <p:spPr bwMode="auto">
            <a:xfrm>
              <a:off x="4638" y="1443"/>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2" name="Line 50"/>
            <p:cNvSpPr>
              <a:spLocks noChangeShapeType="1"/>
            </p:cNvSpPr>
            <p:nvPr/>
          </p:nvSpPr>
          <p:spPr bwMode="auto">
            <a:xfrm>
              <a:off x="5332" y="1628"/>
              <a:ext cx="0" cy="423"/>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3" name="Rectangle 51"/>
            <p:cNvSpPr>
              <a:spLocks noChangeArrowheads="1"/>
            </p:cNvSpPr>
            <p:nvPr/>
          </p:nvSpPr>
          <p:spPr bwMode="auto">
            <a:xfrm>
              <a:off x="4723" y="3231"/>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solidFill>
                    <a:schemeClr val="tx1"/>
                  </a:solidFill>
                  <a:latin typeface="Times New Roman" pitchFamily="18" charset="0"/>
                  <a:ea typeface="宋体" pitchFamily="2" charset="-122"/>
                </a:rPr>
                <a:t>数字信号</a:t>
              </a:r>
            </a:p>
          </p:txBody>
        </p:sp>
        <p:sp>
          <p:nvSpPr>
            <p:cNvPr id="57394" name="Rectangle 52"/>
            <p:cNvSpPr>
              <a:spLocks noChangeArrowheads="1"/>
            </p:cNvSpPr>
            <p:nvPr/>
          </p:nvSpPr>
          <p:spPr bwMode="auto">
            <a:xfrm>
              <a:off x="1437" y="3360"/>
              <a:ext cx="667" cy="26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solidFill>
                    <a:schemeClr val="accent2"/>
                  </a:solidFill>
                  <a:latin typeface="Times New Roman" pitchFamily="18" charset="0"/>
                  <a:ea typeface="宋体" pitchFamily="2" charset="-122"/>
                </a:rPr>
                <a:t>受控对象</a:t>
              </a:r>
            </a:p>
          </p:txBody>
        </p:sp>
        <p:sp>
          <p:nvSpPr>
            <p:cNvPr id="57395" name="Rectangle 53"/>
            <p:cNvSpPr>
              <a:spLocks noChangeArrowheads="1"/>
            </p:cNvSpPr>
            <p:nvPr/>
          </p:nvSpPr>
          <p:spPr bwMode="auto">
            <a:xfrm>
              <a:off x="2001" y="3010"/>
              <a:ext cx="666" cy="260"/>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控制信号</a:t>
              </a:r>
            </a:p>
          </p:txBody>
        </p:sp>
        <p:sp>
          <p:nvSpPr>
            <p:cNvPr id="57396" name="Rectangle 54"/>
            <p:cNvSpPr>
              <a:spLocks noChangeArrowheads="1"/>
            </p:cNvSpPr>
            <p:nvPr/>
          </p:nvSpPr>
          <p:spPr bwMode="auto">
            <a:xfrm>
              <a:off x="3163" y="3010"/>
              <a:ext cx="667" cy="261"/>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模拟信号</a:t>
              </a:r>
            </a:p>
          </p:txBody>
        </p:sp>
        <p:sp>
          <p:nvSpPr>
            <p:cNvPr id="57397" name="Rectangle 55"/>
            <p:cNvSpPr>
              <a:spLocks noChangeArrowheads="1"/>
            </p:cNvSpPr>
            <p:nvPr/>
          </p:nvSpPr>
          <p:spPr bwMode="auto">
            <a:xfrm>
              <a:off x="3745" y="3278"/>
              <a:ext cx="902" cy="37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solidFill>
                    <a:schemeClr val="accent2"/>
                  </a:solidFill>
                  <a:latin typeface="Times New Roman" pitchFamily="18" charset="0"/>
                  <a:ea typeface="宋体" pitchFamily="2" charset="-122"/>
                </a:rPr>
                <a:t>D/A</a:t>
              </a:r>
              <a:r>
                <a:rPr lang="zh-CN" altLang="en-US" sz="1800" b="1" dirty="0">
                  <a:solidFill>
                    <a:schemeClr val="accent2"/>
                  </a:solidFill>
                  <a:latin typeface="Times New Roman" pitchFamily="18" charset="0"/>
                  <a:ea typeface="宋体" pitchFamily="2" charset="-122"/>
                </a:rPr>
                <a:t>转换器</a:t>
              </a:r>
            </a:p>
          </p:txBody>
        </p:sp>
        <p:sp>
          <p:nvSpPr>
            <p:cNvPr id="57398" name="Rectangle 56"/>
            <p:cNvSpPr>
              <a:spLocks noChangeArrowheads="1"/>
            </p:cNvSpPr>
            <p:nvPr/>
          </p:nvSpPr>
          <p:spPr bwMode="auto">
            <a:xfrm>
              <a:off x="2548" y="3277"/>
              <a:ext cx="978" cy="369"/>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solidFill>
                    <a:schemeClr val="accent2"/>
                  </a:solidFill>
                  <a:latin typeface="Times New Roman" pitchFamily="18" charset="0"/>
                  <a:ea typeface="宋体" pitchFamily="2" charset="-122"/>
                </a:rPr>
                <a:t>放大驱动电路</a:t>
              </a:r>
            </a:p>
          </p:txBody>
        </p:sp>
        <p:sp>
          <p:nvSpPr>
            <p:cNvPr id="57399" name="Line 57"/>
            <p:cNvSpPr>
              <a:spLocks noChangeShapeType="1"/>
            </p:cNvSpPr>
            <p:nvPr/>
          </p:nvSpPr>
          <p:spPr bwMode="auto">
            <a:xfrm flipH="1">
              <a:off x="3528" y="3450"/>
              <a:ext cx="219" cy="1"/>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57400" name="Line 58"/>
            <p:cNvSpPr>
              <a:spLocks noChangeShapeType="1"/>
            </p:cNvSpPr>
            <p:nvPr/>
          </p:nvSpPr>
          <p:spPr bwMode="auto">
            <a:xfrm flipH="1">
              <a:off x="2127" y="3464"/>
              <a:ext cx="429" cy="1"/>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57401" name="Freeform 59"/>
            <p:cNvSpPr>
              <a:spLocks/>
            </p:cNvSpPr>
            <p:nvPr/>
          </p:nvSpPr>
          <p:spPr bwMode="auto">
            <a:xfrm>
              <a:off x="4658" y="2906"/>
              <a:ext cx="691" cy="562"/>
            </a:xfrm>
            <a:custGeom>
              <a:avLst/>
              <a:gdLst>
                <a:gd name="T0" fmla="*/ 0 w 20000"/>
                <a:gd name="T1" fmla="*/ 561 h 20000"/>
                <a:gd name="T2" fmla="*/ 690 w 20000"/>
                <a:gd name="T3" fmla="*/ 561 h 20000"/>
                <a:gd name="T4" fmla="*/ 69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61"/>
                  </a:moveTo>
                  <a:lnTo>
                    <a:pt x="19977" y="19961"/>
                  </a:lnTo>
                  <a:lnTo>
                    <a:pt x="19977" y="0"/>
                  </a:lnTo>
                </a:path>
              </a:pathLst>
            </a:custGeom>
            <a:noFill/>
            <a:ln w="28575" cap="flat">
              <a:solidFill>
                <a:schemeClr val="accent1"/>
              </a:solidFill>
              <a:prstDash val="solid"/>
              <a:round/>
              <a:headEnd type="triangle" w="sm" len="sm"/>
              <a:tailEnd type="none" w="sm" len="sm"/>
            </a:ln>
          </p:spPr>
          <p:txBody>
            <a:bodyPr/>
            <a:lstStyle/>
            <a:p>
              <a:endParaRPr lang="zh-CN" altLang="en-US"/>
            </a:p>
          </p:txBody>
        </p:sp>
        <p:sp>
          <p:nvSpPr>
            <p:cNvPr id="57402" name="Text Box 60"/>
            <p:cNvSpPr txBox="1">
              <a:spLocks noChangeArrowheads="1"/>
            </p:cNvSpPr>
            <p:nvPr/>
          </p:nvSpPr>
          <p:spPr bwMode="auto">
            <a:xfrm>
              <a:off x="175" y="2046"/>
              <a:ext cx="223" cy="357"/>
            </a:xfrm>
            <a:prstGeom prst="rect">
              <a:avLst/>
            </a:prstGeom>
            <a:noFill/>
            <a:ln w="28575">
              <a:noFill/>
              <a:miter lim="800000"/>
              <a:headEnd/>
              <a:tailEnd/>
            </a:ln>
          </p:spPr>
          <p:txBody>
            <a:bodyPr vert="eaVert" lIns="12700" tIns="12700" rIns="12700" bIns="12700"/>
            <a:lstStyle/>
            <a:p>
              <a:pPr eaLnBrk="0" hangingPunct="0">
                <a:spcBef>
                  <a:spcPct val="0"/>
                </a:spcBef>
              </a:pPr>
              <a:r>
                <a:rPr lang="en-US" altLang="zh-CN" sz="1800" b="1">
                  <a:solidFill>
                    <a:schemeClr val="tx1"/>
                  </a:solidFill>
                  <a:latin typeface="Times New Roman" pitchFamily="18" charset="0"/>
                  <a:ea typeface="宋体" pitchFamily="2" charset="-122"/>
                </a:rPr>
                <a:t>…</a:t>
              </a:r>
            </a:p>
          </p:txBody>
        </p:sp>
      </p:grpSp>
      <p:sp>
        <p:nvSpPr>
          <p:cNvPr id="109635" name="Rectangle 67"/>
          <p:cNvSpPr>
            <a:spLocks noChangeArrowheads="1"/>
          </p:cNvSpPr>
          <p:nvPr/>
        </p:nvSpPr>
        <p:spPr bwMode="auto">
          <a:xfrm>
            <a:off x="345067" y="201647"/>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
        <p:nvSpPr>
          <p:cNvPr id="65" name="圆角矩形 64"/>
          <p:cNvSpPr/>
          <p:nvPr/>
        </p:nvSpPr>
        <p:spPr bwMode="auto">
          <a:xfrm>
            <a:off x="5597525" y="3225871"/>
            <a:ext cx="3451226" cy="13280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r>
              <a:rPr kumimoji="1" lang="zh-CN" altLang="en-US" sz="2400" dirty="0">
                <a:solidFill>
                  <a:schemeClr val="bg1"/>
                </a:solidFill>
                <a:latin typeface="+mn-lt"/>
                <a:ea typeface="幼圆" pitchFamily="49" charset="-122"/>
              </a:rPr>
              <a:t>多路开关</a:t>
            </a:r>
          </a:p>
          <a:p>
            <a:pPr lvl="0"/>
            <a:r>
              <a:rPr kumimoji="1" lang="zh-CN" altLang="en-US" sz="2400" dirty="0">
                <a:solidFill>
                  <a:schemeClr val="bg1"/>
                </a:solidFill>
                <a:latin typeface="+mn-lt"/>
                <a:ea typeface="幼圆" pitchFamily="49" charset="-122"/>
              </a:rPr>
              <a:t>把多个现场信号分时地接通到</a:t>
            </a:r>
            <a:r>
              <a:rPr kumimoji="1" lang="en-US" altLang="zh-CN" sz="2400" dirty="0">
                <a:solidFill>
                  <a:schemeClr val="bg1"/>
                </a:solidFill>
                <a:latin typeface="+mn-lt"/>
                <a:ea typeface="幼圆" pitchFamily="49" charset="-122"/>
              </a:rPr>
              <a:t>A/D</a:t>
            </a:r>
            <a:r>
              <a:rPr kumimoji="1" lang="zh-CN" altLang="en-US" sz="2400" dirty="0" smtClean="0">
                <a:solidFill>
                  <a:schemeClr val="bg1"/>
                </a:solidFill>
                <a:latin typeface="+mn-lt"/>
                <a:ea typeface="幼圆" pitchFamily="49" charset="-122"/>
              </a:rPr>
              <a:t>转换器</a:t>
            </a:r>
            <a:endParaRPr kumimoji="1" lang="zh-CN" altLang="en-US" sz="2400" dirty="0">
              <a:solidFill>
                <a:schemeClr val="bg1"/>
              </a:solidFill>
              <a:latin typeface="+mn-lt"/>
              <a:ea typeface="幼圆" pitchFamily="49" charset="-122"/>
            </a:endParaRPr>
          </a:p>
        </p:txBody>
      </p:sp>
    </p:spTree>
    <p:extLst>
      <p:ext uri="{BB962C8B-B14F-4D97-AF65-F5344CB8AC3E}">
        <p14:creationId xmlns:p14="http://schemas.microsoft.com/office/powerpoint/2010/main" val="3262381748"/>
      </p:ext>
    </p:extLst>
  </p:cSld>
  <p:clrMapOvr>
    <a:masterClrMapping/>
  </p:clrMapOvr>
  <p:transition spd="med">
    <p:wheel spokes="1"/>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467" name="Rectangle 3"/>
              <p:cNvSpPr>
                <a:spLocks noGrp="1" noChangeArrowheads="1"/>
              </p:cNvSpPr>
              <p:nvPr>
                <p:ph type="body" idx="4294967295"/>
              </p:nvPr>
            </p:nvSpPr>
            <p:spPr>
              <a:xfrm>
                <a:off x="476250" y="998538"/>
                <a:ext cx="8101195" cy="4995747"/>
              </a:xfrm>
              <a:prstGeom prst="rect">
                <a:avLst/>
              </a:prstGeom>
            </p:spPr>
            <p:txBody>
              <a:bodyPr/>
              <a:lstStyle/>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a:t>
                </a:r>
                <a14:m>
                  <m:oMath xmlns:m="http://schemas.openxmlformats.org/officeDocument/2006/math">
                    <m:r>
                      <a:rPr lang="en-US" altLang="zh-CN" sz="2000" b="0" i="0" smtClean="0">
                        <a:latin typeface="Cambria Math"/>
                        <a:ea typeface="Cambria Math"/>
                      </a:rPr>
                      <m:t> </m:t>
                    </m:r>
                    <m:r>
                      <a:rPr lang="en-US" altLang="zh-CN" sz="2000" i="1" smtClean="0">
                        <a:latin typeface="Cambria Math"/>
                        <a:ea typeface="Cambria Math"/>
                      </a:rPr>
                      <m:t>⋮</m:t>
                    </m:r>
                  </m:oMath>
                </a14:m>
                <a:endParaRPr lang="en-US" altLang="zh-CN" sz="2000" dirty="0" smtClean="0">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a:t>
                </a:r>
                <a:r>
                  <a:rPr lang="en-US" altLang="zh-CN" sz="2000" dirty="0" smtClean="0">
                    <a:solidFill>
                      <a:schemeClr val="folHlink"/>
                    </a:solidFill>
                    <a:latin typeface="Times New Roman" pitchFamily="18" charset="0"/>
                    <a:ea typeface="楷体_GB2312" pitchFamily="49" charset="-122"/>
                  </a:rPr>
                  <a:t>MOV  AL,88H</a:t>
                </a:r>
                <a:r>
                  <a:rPr lang="en-US" altLang="zh-CN" sz="2000" dirty="0" smtClean="0">
                    <a:latin typeface="Times New Roman" pitchFamily="18" charset="0"/>
                    <a:ea typeface="楷体_GB2312" pitchFamily="49" charset="-122"/>
                  </a:rPr>
                  <a:t>	;8255</a:t>
                </a:r>
                <a:r>
                  <a:rPr lang="zh-CN" altLang="en-US" sz="2000" dirty="0" smtClean="0">
                    <a:latin typeface="Times New Roman" pitchFamily="18" charset="0"/>
                    <a:ea typeface="楷体_GB2312" pitchFamily="49" charset="-122"/>
                  </a:rPr>
                  <a:t>控制字</a:t>
                </a:r>
                <a:r>
                  <a:rPr lang="en-US" altLang="zh-CN" sz="2000" dirty="0" smtClean="0">
                    <a:latin typeface="Times New Roman" pitchFamily="18" charset="0"/>
                    <a:ea typeface="楷体_GB2312" pitchFamily="49" charset="-122"/>
                  </a:rPr>
                  <a:t>1000 1000,</a:t>
                </a:r>
                <a:r>
                  <a:rPr lang="zh-CN" altLang="en-US" sz="2000" dirty="0" smtClean="0">
                    <a:latin typeface="Times New Roman" pitchFamily="18" charset="0"/>
                    <a:ea typeface="楷体_GB2312" pitchFamily="49" charset="-122"/>
                  </a:rPr>
                  <a:t>上</a:t>
                </a:r>
                <a:r>
                  <a:rPr lang="en-US" altLang="zh-CN" sz="2000" dirty="0" smtClean="0">
                    <a:latin typeface="Times New Roman" pitchFamily="18" charset="0"/>
                    <a:ea typeface="楷体_GB2312" pitchFamily="49" charset="-122"/>
                  </a:rPr>
                  <a:t>C</a:t>
                </a:r>
                <a:r>
                  <a:rPr lang="zh-CN" altLang="en-US" sz="2000" dirty="0" smtClean="0">
                    <a:latin typeface="Times New Roman" pitchFamily="18" charset="0"/>
                    <a:ea typeface="楷体_GB2312" pitchFamily="49" charset="-122"/>
                  </a:rPr>
                  <a:t>口输入</a:t>
                </a:r>
              </a:p>
              <a:p>
                <a:pPr eaLnBrk="1" hangingPunct="1">
                  <a:lnSpc>
                    <a:spcPct val="90000"/>
                  </a:lnSpc>
                  <a:buFont typeface="Wingdings" pitchFamily="2" charset="2"/>
                  <a:buNone/>
                  <a:defRPr/>
                </a:pPr>
                <a:r>
                  <a:rPr lang="zh-CN" altLang="en-US" sz="2000" dirty="0" smtClean="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MOV  DX,106H          ;</a:t>
                </a:r>
                <a:r>
                  <a:rPr lang="zh-CN" altLang="en-US" sz="2000" dirty="0" smtClean="0">
                    <a:latin typeface="Times New Roman" pitchFamily="18" charset="0"/>
                    <a:ea typeface="楷体_GB2312" pitchFamily="49" charset="-122"/>
                  </a:rPr>
                  <a:t>送</a:t>
                </a:r>
                <a:r>
                  <a:rPr lang="en-US" altLang="zh-CN" sz="2000" dirty="0" smtClean="0">
                    <a:latin typeface="Times New Roman" pitchFamily="18" charset="0"/>
                    <a:ea typeface="楷体_GB2312" pitchFamily="49" charset="-122"/>
                  </a:rPr>
                  <a:t>8255</a:t>
                </a:r>
                <a:r>
                  <a:rPr lang="zh-CN" altLang="en-US" sz="2000" dirty="0" smtClean="0">
                    <a:latin typeface="Times New Roman" pitchFamily="18" charset="0"/>
                    <a:ea typeface="楷体_GB2312" pitchFamily="49" charset="-122"/>
                  </a:rPr>
                  <a:t>控制端口</a:t>
                </a:r>
              </a:p>
              <a:p>
                <a:pPr eaLnBrk="1" hangingPunct="1">
                  <a:lnSpc>
                    <a:spcPct val="90000"/>
                  </a:lnSpc>
                  <a:buFont typeface="Wingdings" pitchFamily="2" charset="2"/>
                  <a:buNone/>
                  <a:defRPr/>
                </a:pPr>
                <a:r>
                  <a:rPr lang="zh-CN" altLang="en-US" sz="2000" dirty="0" smtClean="0">
                    <a:latin typeface="Times New Roman" pitchFamily="18" charset="0"/>
                    <a:ea typeface="楷体_GB2312" pitchFamily="49" charset="-122"/>
                  </a:rPr>
                  <a:t>	 </a:t>
                </a:r>
                <a:r>
                  <a:rPr lang="en-US" altLang="zh-CN" sz="2000" dirty="0" smtClean="0">
                    <a:solidFill>
                      <a:schemeClr val="folHlink"/>
                    </a:solidFill>
                    <a:latin typeface="Times New Roman" pitchFamily="18" charset="0"/>
                    <a:ea typeface="楷体_GB2312" pitchFamily="49" charset="-122"/>
                  </a:rPr>
                  <a:t>OUT   DX,AL</a:t>
                </a:r>
                <a:r>
                  <a:rPr lang="en-US" altLang="zh-CN" sz="2000" dirty="0" smtClean="0">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2000" dirty="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     MOV  AL,05H	; </a:t>
                </a:r>
                <a:r>
                  <a:rPr lang="zh-CN" altLang="en-US" sz="2000" dirty="0" smtClean="0">
                    <a:latin typeface="Times New Roman" pitchFamily="18" charset="0"/>
                    <a:ea typeface="楷体_GB2312" pitchFamily="49" charset="-122"/>
                  </a:rPr>
                  <a:t>取通道号，并且产生启动信号</a:t>
                </a:r>
                <a:endParaRPr lang="en-US" altLang="zh-CN" sz="2000" dirty="0" smtClean="0">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2000" dirty="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     MOV  DX, 102H</a:t>
                </a:r>
                <a:endParaRPr lang="zh-CN" altLang="en-US" sz="2000" dirty="0" smtClean="0">
                  <a:latin typeface="Times New Roman" pitchFamily="18" charset="0"/>
                  <a:ea typeface="楷体_GB2312" pitchFamily="49" charset="-122"/>
                </a:endParaRPr>
              </a:p>
              <a:p>
                <a:pPr eaLnBrk="1" hangingPunct="1">
                  <a:lnSpc>
                    <a:spcPct val="90000"/>
                  </a:lnSpc>
                  <a:buFont typeface="Wingdings" pitchFamily="2" charset="2"/>
                  <a:buNone/>
                  <a:defRPr/>
                </a:pPr>
                <a:r>
                  <a:rPr lang="zh-CN" altLang="en-US" sz="2000" dirty="0" smtClean="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OUT   DX,AL             ;</a:t>
                </a:r>
                <a:r>
                  <a:rPr lang="zh-CN" altLang="en-US" sz="2000" dirty="0" smtClean="0">
                    <a:latin typeface="Times New Roman" pitchFamily="18" charset="0"/>
                    <a:ea typeface="楷体_GB2312" pitchFamily="49" charset="-122"/>
                  </a:rPr>
                  <a:t>送</a:t>
                </a:r>
                <a:r>
                  <a:rPr lang="en-US" altLang="zh-CN" sz="2000" dirty="0" smtClean="0">
                    <a:latin typeface="Times New Roman" pitchFamily="18" charset="0"/>
                    <a:ea typeface="楷体_GB2312" pitchFamily="49" charset="-122"/>
                  </a:rPr>
                  <a:t>B</a:t>
                </a:r>
                <a:r>
                  <a:rPr lang="zh-CN" altLang="en-US" sz="2000" dirty="0" smtClean="0">
                    <a:latin typeface="Times New Roman" pitchFamily="18" charset="0"/>
                    <a:ea typeface="楷体_GB2312" pitchFamily="49" charset="-122"/>
                  </a:rPr>
                  <a:t>口</a:t>
                </a:r>
              </a:p>
              <a:p>
                <a:pPr eaLnBrk="1" hangingPunct="1">
                  <a:lnSpc>
                    <a:spcPct val="90000"/>
                  </a:lnSpc>
                  <a:buFont typeface="Wingdings" pitchFamily="2" charset="2"/>
                  <a:buNone/>
                  <a:defRPr/>
                </a:pPr>
                <a:r>
                  <a:rPr lang="zh-CN" altLang="en-US" sz="2000" dirty="0" smtClean="0">
                    <a:latin typeface="Times New Roman" pitchFamily="18" charset="0"/>
                    <a:ea typeface="楷体_GB2312" pitchFamily="49" charset="-122"/>
                  </a:rPr>
                  <a:t>	 </a:t>
                </a:r>
                <a:endParaRPr lang="en-US" altLang="zh-CN" sz="2000" dirty="0" smtClean="0">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2000" dirty="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     ADD  AL,10H</a:t>
                </a: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OUT  DX,AL            ;</a:t>
                </a:r>
                <a:r>
                  <a:rPr lang="zh-CN" altLang="en-US" sz="2000" dirty="0" smtClean="0">
                    <a:latin typeface="Times New Roman" pitchFamily="18" charset="0"/>
                    <a:ea typeface="楷体_GB2312" pitchFamily="49" charset="-122"/>
                  </a:rPr>
                  <a:t>送</a:t>
                </a:r>
                <a:r>
                  <a:rPr lang="en-US" altLang="zh-CN" sz="2000" dirty="0" smtClean="0">
                    <a:latin typeface="Times New Roman" pitchFamily="18" charset="0"/>
                    <a:ea typeface="楷体_GB2312" pitchFamily="49" charset="-122"/>
                  </a:rPr>
                  <a:t>B</a:t>
                </a:r>
                <a:r>
                  <a:rPr lang="zh-CN" altLang="en-US" sz="2000" dirty="0" smtClean="0">
                    <a:latin typeface="Times New Roman" pitchFamily="18" charset="0"/>
                    <a:ea typeface="楷体_GB2312" pitchFamily="49" charset="-122"/>
                  </a:rPr>
                  <a:t>口，产生</a:t>
                </a:r>
                <a:r>
                  <a:rPr lang="en-US" altLang="zh-CN" sz="2000" dirty="0" smtClean="0">
                    <a:latin typeface="Times New Roman" pitchFamily="18" charset="0"/>
                    <a:ea typeface="楷体_GB2312" pitchFamily="49" charset="-122"/>
                  </a:rPr>
                  <a:t>START</a:t>
                </a:r>
                <a:r>
                  <a:rPr lang="zh-CN" altLang="en-US" sz="2000" dirty="0" smtClean="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ALE</a:t>
                </a: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2000" dirty="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     SUB   AL,10H</a:t>
                </a: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OUT  DX,AL            </a:t>
                </a:r>
                <a:r>
                  <a:rPr lang="zh-CN" altLang="en-US" sz="2000" dirty="0" smtClean="0">
                    <a:latin typeface="Times New Roman" pitchFamily="18" charset="0"/>
                    <a:ea typeface="楷体_GB2312" pitchFamily="49" charset="-122"/>
                  </a:rPr>
                  <a:t>； </a:t>
                </a:r>
              </a:p>
            </p:txBody>
          </p:sp>
        </mc:Choice>
        <mc:Fallback xmlns="">
          <p:sp>
            <p:nvSpPr>
              <p:cNvPr id="62467" name="Rectangle 3"/>
              <p:cNvSpPr>
                <a:spLocks noGrp="1" noRot="1" noChangeAspect="1" noMove="1" noResize="1" noEditPoints="1" noAdjustHandles="1" noChangeArrowheads="1" noChangeShapeType="1" noTextEdit="1"/>
              </p:cNvSpPr>
              <p:nvPr>
                <p:ph type="body" idx="4294967295"/>
              </p:nvPr>
            </p:nvSpPr>
            <p:spPr>
              <a:xfrm>
                <a:off x="476250" y="998538"/>
                <a:ext cx="8101195" cy="4995747"/>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116743" name="Group 12"/>
          <p:cNvGrpSpPr>
            <a:grpSpLocks/>
          </p:cNvGrpSpPr>
          <p:nvPr/>
        </p:nvGrpSpPr>
        <p:grpSpPr bwMode="auto">
          <a:xfrm>
            <a:off x="6934491" y="2708920"/>
            <a:ext cx="1665288" cy="269875"/>
            <a:chOff x="3362" y="2245"/>
            <a:chExt cx="1049" cy="170"/>
          </a:xfrm>
        </p:grpSpPr>
        <p:sp>
          <p:nvSpPr>
            <p:cNvPr id="116744" name="Line 7"/>
            <p:cNvSpPr>
              <a:spLocks noChangeShapeType="1"/>
            </p:cNvSpPr>
            <p:nvPr/>
          </p:nvSpPr>
          <p:spPr bwMode="auto">
            <a:xfrm>
              <a:off x="3362" y="2415"/>
              <a:ext cx="312" cy="0"/>
            </a:xfrm>
            <a:prstGeom prst="line">
              <a:avLst/>
            </a:prstGeom>
            <a:noFill/>
            <a:ln w="9525">
              <a:solidFill>
                <a:srgbClr val="FF0000"/>
              </a:solidFill>
              <a:round/>
              <a:headEnd/>
              <a:tailEnd/>
            </a:ln>
          </p:spPr>
          <p:txBody>
            <a:bodyPr lIns="0" tIns="0" rIns="0" bIns="0">
              <a:spAutoFit/>
            </a:bodyPr>
            <a:lstStyle/>
            <a:p>
              <a:endParaRPr lang="zh-CN" altLang="en-US"/>
            </a:p>
          </p:txBody>
        </p:sp>
        <p:sp>
          <p:nvSpPr>
            <p:cNvPr id="116745" name="Line 8"/>
            <p:cNvSpPr>
              <a:spLocks noChangeShapeType="1"/>
            </p:cNvSpPr>
            <p:nvPr/>
          </p:nvSpPr>
          <p:spPr bwMode="auto">
            <a:xfrm flipV="1">
              <a:off x="3674" y="2245"/>
              <a:ext cx="0" cy="17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116746" name="Line 9"/>
            <p:cNvSpPr>
              <a:spLocks noChangeShapeType="1"/>
            </p:cNvSpPr>
            <p:nvPr/>
          </p:nvSpPr>
          <p:spPr bwMode="auto">
            <a:xfrm>
              <a:off x="3674" y="2245"/>
              <a:ext cx="283" cy="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116747" name="Line 10"/>
            <p:cNvSpPr>
              <a:spLocks noChangeShapeType="1"/>
            </p:cNvSpPr>
            <p:nvPr/>
          </p:nvSpPr>
          <p:spPr bwMode="auto">
            <a:xfrm>
              <a:off x="3957" y="2245"/>
              <a:ext cx="0" cy="17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116748" name="Line 11"/>
            <p:cNvSpPr>
              <a:spLocks noChangeShapeType="1"/>
            </p:cNvSpPr>
            <p:nvPr/>
          </p:nvSpPr>
          <p:spPr bwMode="auto">
            <a:xfrm>
              <a:off x="3957" y="2415"/>
              <a:ext cx="454" cy="0"/>
            </a:xfrm>
            <a:prstGeom prst="line">
              <a:avLst/>
            </a:prstGeom>
            <a:noFill/>
            <a:ln w="9525">
              <a:solidFill>
                <a:schemeClr val="accent1"/>
              </a:solidFill>
              <a:round/>
              <a:headEnd/>
              <a:tailEnd/>
            </a:ln>
          </p:spPr>
          <p:txBody>
            <a:bodyPr lIns="0" tIns="0" rIns="0" bIns="0">
              <a:spAutoFit/>
            </a:bodyPr>
            <a:lstStyle/>
            <a:p>
              <a:endParaRPr lang="zh-CN" altLang="en-US"/>
            </a:p>
          </p:txBody>
        </p:sp>
      </p:grpSp>
      <p:sp>
        <p:nvSpPr>
          <p:cNvPr id="10" name="Rectangle 2"/>
          <p:cNvSpPr txBox="1">
            <a:spLocks noRot="1" noChangeArrowheads="1"/>
          </p:cNvSpPr>
          <p:nvPr/>
        </p:nvSpPr>
        <p:spPr>
          <a:xfrm>
            <a:off x="386897" y="143635"/>
            <a:ext cx="2474913" cy="519112"/>
          </a:xfrm>
          <a:prstGeom prst="rect">
            <a:avLst/>
          </a:prstGeom>
        </p:spPr>
        <p:txBody>
          <a:bodyPr anchor="t">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kumimoji="1" lang="en-US" altLang="zh-CN" sz="2800" dirty="0" smtClean="0">
                <a:solidFill>
                  <a:schemeClr val="tx1"/>
                </a:solidFill>
                <a:latin typeface="+mn-lt"/>
                <a:ea typeface="幼圆" pitchFamily="49" charset="-122"/>
              </a:rPr>
              <a:t>ADC0809</a:t>
            </a:r>
            <a:r>
              <a:rPr kumimoji="1" lang="zh-CN" altLang="en-US" sz="2800" dirty="0" smtClean="0">
                <a:solidFill>
                  <a:schemeClr val="tx1"/>
                </a:solidFill>
                <a:latin typeface="+mn-lt"/>
                <a:ea typeface="幼圆" pitchFamily="49" charset="-122"/>
              </a:rPr>
              <a:t>应用</a:t>
            </a:r>
          </a:p>
        </p:txBody>
      </p:sp>
      <p:grpSp>
        <p:nvGrpSpPr>
          <p:cNvPr id="11" name="Group 12"/>
          <p:cNvGrpSpPr>
            <a:grpSpLocks/>
          </p:cNvGrpSpPr>
          <p:nvPr/>
        </p:nvGrpSpPr>
        <p:grpSpPr bwMode="auto">
          <a:xfrm>
            <a:off x="6349497" y="4329100"/>
            <a:ext cx="1665288" cy="269875"/>
            <a:chOff x="3362" y="2245"/>
            <a:chExt cx="1049" cy="170"/>
          </a:xfrm>
        </p:grpSpPr>
        <p:sp>
          <p:nvSpPr>
            <p:cNvPr id="12" name="Line 7"/>
            <p:cNvSpPr>
              <a:spLocks noChangeShapeType="1"/>
            </p:cNvSpPr>
            <p:nvPr/>
          </p:nvSpPr>
          <p:spPr bwMode="auto">
            <a:xfrm>
              <a:off x="3362" y="2415"/>
              <a:ext cx="312" cy="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13" name="Line 8"/>
            <p:cNvSpPr>
              <a:spLocks noChangeShapeType="1"/>
            </p:cNvSpPr>
            <p:nvPr/>
          </p:nvSpPr>
          <p:spPr bwMode="auto">
            <a:xfrm flipV="1">
              <a:off x="3674" y="2245"/>
              <a:ext cx="0" cy="17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14" name="Line 9"/>
            <p:cNvSpPr>
              <a:spLocks noChangeShapeType="1"/>
            </p:cNvSpPr>
            <p:nvPr/>
          </p:nvSpPr>
          <p:spPr bwMode="auto">
            <a:xfrm>
              <a:off x="3674" y="2245"/>
              <a:ext cx="283" cy="0"/>
            </a:xfrm>
            <a:prstGeom prst="line">
              <a:avLst/>
            </a:prstGeom>
            <a:noFill/>
            <a:ln w="9525">
              <a:solidFill>
                <a:srgbClr val="FF0000"/>
              </a:solidFill>
              <a:round/>
              <a:headEnd/>
              <a:tailEnd/>
            </a:ln>
          </p:spPr>
          <p:txBody>
            <a:bodyPr lIns="0" tIns="0" rIns="0" bIns="0">
              <a:spAutoFit/>
            </a:bodyPr>
            <a:lstStyle/>
            <a:p>
              <a:endParaRPr lang="zh-CN" altLang="en-US"/>
            </a:p>
          </p:txBody>
        </p:sp>
        <p:sp>
          <p:nvSpPr>
            <p:cNvPr id="15" name="Line 10"/>
            <p:cNvSpPr>
              <a:spLocks noChangeShapeType="1"/>
            </p:cNvSpPr>
            <p:nvPr/>
          </p:nvSpPr>
          <p:spPr bwMode="auto">
            <a:xfrm>
              <a:off x="3957" y="2245"/>
              <a:ext cx="0" cy="17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16" name="Line 11"/>
            <p:cNvSpPr>
              <a:spLocks noChangeShapeType="1"/>
            </p:cNvSpPr>
            <p:nvPr/>
          </p:nvSpPr>
          <p:spPr bwMode="auto">
            <a:xfrm>
              <a:off x="3957" y="2415"/>
              <a:ext cx="454" cy="0"/>
            </a:xfrm>
            <a:prstGeom prst="line">
              <a:avLst/>
            </a:prstGeom>
            <a:noFill/>
            <a:ln w="9525">
              <a:solidFill>
                <a:schemeClr val="accent1"/>
              </a:solidFill>
              <a:round/>
              <a:headEnd/>
              <a:tailEnd/>
            </a:ln>
          </p:spPr>
          <p:txBody>
            <a:bodyPr lIns="0" tIns="0" rIns="0" bIns="0">
              <a:spAutoFit/>
            </a:bodyPr>
            <a:lstStyle/>
            <a:p>
              <a:endParaRPr lang="zh-CN" altLang="en-US"/>
            </a:p>
          </p:txBody>
        </p:sp>
      </p:grpSp>
      <p:grpSp>
        <p:nvGrpSpPr>
          <p:cNvPr id="17" name="Group 12"/>
          <p:cNvGrpSpPr>
            <a:grpSpLocks/>
          </p:cNvGrpSpPr>
          <p:nvPr/>
        </p:nvGrpSpPr>
        <p:grpSpPr bwMode="auto">
          <a:xfrm>
            <a:off x="3671900" y="5364215"/>
            <a:ext cx="1665288" cy="269875"/>
            <a:chOff x="3362" y="2245"/>
            <a:chExt cx="1049" cy="170"/>
          </a:xfrm>
        </p:grpSpPr>
        <p:sp>
          <p:nvSpPr>
            <p:cNvPr id="18" name="Line 7"/>
            <p:cNvSpPr>
              <a:spLocks noChangeShapeType="1"/>
            </p:cNvSpPr>
            <p:nvPr/>
          </p:nvSpPr>
          <p:spPr bwMode="auto">
            <a:xfrm>
              <a:off x="3362" y="2415"/>
              <a:ext cx="312" cy="0"/>
            </a:xfrm>
            <a:prstGeom prst="line">
              <a:avLst/>
            </a:prstGeom>
            <a:noFill/>
            <a:ln w="9525">
              <a:solidFill>
                <a:schemeClr val="accent2"/>
              </a:solidFill>
              <a:round/>
              <a:headEnd/>
              <a:tailEnd/>
            </a:ln>
          </p:spPr>
          <p:txBody>
            <a:bodyPr lIns="0" tIns="0" rIns="0" bIns="0">
              <a:spAutoFit/>
            </a:bodyPr>
            <a:lstStyle/>
            <a:p>
              <a:endParaRPr lang="zh-CN" altLang="en-US"/>
            </a:p>
          </p:txBody>
        </p:sp>
        <p:sp>
          <p:nvSpPr>
            <p:cNvPr id="19" name="Line 8"/>
            <p:cNvSpPr>
              <a:spLocks noChangeShapeType="1"/>
            </p:cNvSpPr>
            <p:nvPr/>
          </p:nvSpPr>
          <p:spPr bwMode="auto">
            <a:xfrm flipV="1">
              <a:off x="3674" y="2245"/>
              <a:ext cx="0" cy="17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20" name="Line 9"/>
            <p:cNvSpPr>
              <a:spLocks noChangeShapeType="1"/>
            </p:cNvSpPr>
            <p:nvPr/>
          </p:nvSpPr>
          <p:spPr bwMode="auto">
            <a:xfrm>
              <a:off x="3674" y="2245"/>
              <a:ext cx="283" cy="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21" name="Line 10"/>
            <p:cNvSpPr>
              <a:spLocks noChangeShapeType="1"/>
            </p:cNvSpPr>
            <p:nvPr/>
          </p:nvSpPr>
          <p:spPr bwMode="auto">
            <a:xfrm>
              <a:off x="3957" y="2245"/>
              <a:ext cx="0" cy="170"/>
            </a:xfrm>
            <a:prstGeom prst="line">
              <a:avLst/>
            </a:prstGeom>
            <a:noFill/>
            <a:ln w="9525">
              <a:solidFill>
                <a:schemeClr val="accent1"/>
              </a:solidFill>
              <a:round/>
              <a:headEnd/>
              <a:tailEnd/>
            </a:ln>
          </p:spPr>
          <p:txBody>
            <a:bodyPr lIns="0" tIns="0" rIns="0" bIns="0">
              <a:spAutoFit/>
            </a:bodyPr>
            <a:lstStyle/>
            <a:p>
              <a:endParaRPr lang="zh-CN" altLang="en-US"/>
            </a:p>
          </p:txBody>
        </p:sp>
        <p:sp>
          <p:nvSpPr>
            <p:cNvPr id="22" name="Line 11"/>
            <p:cNvSpPr>
              <a:spLocks noChangeShapeType="1"/>
            </p:cNvSpPr>
            <p:nvPr/>
          </p:nvSpPr>
          <p:spPr bwMode="auto">
            <a:xfrm>
              <a:off x="3957" y="2415"/>
              <a:ext cx="454" cy="0"/>
            </a:xfrm>
            <a:prstGeom prst="line">
              <a:avLst/>
            </a:prstGeom>
            <a:noFill/>
            <a:ln w="9525">
              <a:solidFill>
                <a:srgbClr val="FF0000"/>
              </a:solidFill>
              <a:round/>
              <a:headEnd/>
              <a:tailEnd/>
            </a:ln>
          </p:spPr>
          <p:txBody>
            <a:bodyPr lIns="0" tIns="0" rIns="0" bIns="0">
              <a:spAutoFit/>
            </a:bodyPr>
            <a:lstStyle/>
            <a:p>
              <a:endParaRPr lang="zh-CN" altLang="en-US"/>
            </a:p>
          </p:txBody>
        </p:sp>
      </p:grpSp>
    </p:spTree>
    <p:extLst>
      <p:ext uri="{BB962C8B-B14F-4D97-AF65-F5344CB8AC3E}">
        <p14:creationId xmlns:p14="http://schemas.microsoft.com/office/powerpoint/2010/main" val="2847477937"/>
      </p:ext>
    </p:extLst>
  </p:cSld>
  <p:clrMapOvr>
    <a:masterClrMapping/>
  </p:clrMapOvr>
  <p:transition spd="med">
    <p:wheel spokes="1"/>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4294967295"/>
          </p:nvPr>
        </p:nvSpPr>
        <p:spPr>
          <a:xfrm>
            <a:off x="408620" y="998538"/>
            <a:ext cx="8438855" cy="5265777"/>
          </a:xfrm>
          <a:prstGeom prst="rect">
            <a:avLst/>
          </a:prstGeom>
        </p:spPr>
        <p:txBody>
          <a:bodyPr/>
          <a:lstStyle/>
          <a:p>
            <a:pPr eaLnBrk="1" hangingPunct="1">
              <a:lnSpc>
                <a:spcPct val="90000"/>
              </a:lnSpc>
              <a:buFont typeface="Wingdings" pitchFamily="2" charset="2"/>
              <a:buNone/>
              <a:defRPr/>
            </a:pPr>
            <a:r>
              <a:rPr lang="en-US" altLang="zh-CN" sz="2000" dirty="0" smtClean="0">
                <a:solidFill>
                  <a:srgbClr val="FF0000"/>
                </a:solidFill>
                <a:latin typeface="Times New Roman" pitchFamily="18" charset="0"/>
                <a:ea typeface="楷体_GB2312" pitchFamily="49" charset="-122"/>
              </a:rPr>
              <a:t>L1</a:t>
            </a:r>
            <a:r>
              <a:rPr lang="en-US" altLang="zh-CN" sz="2000" dirty="0" smtClean="0">
                <a:latin typeface="Times New Roman" pitchFamily="18" charset="0"/>
                <a:ea typeface="楷体_GB2312" pitchFamily="49" charset="-122"/>
              </a:rPr>
              <a:t>:  MOV DX,104H 	;PC</a:t>
            </a:r>
            <a:r>
              <a:rPr lang="zh-CN" altLang="en-US" sz="2000" dirty="0" smtClean="0">
                <a:latin typeface="Times New Roman" pitchFamily="18" charset="0"/>
                <a:ea typeface="楷体_GB2312" pitchFamily="49" charset="-122"/>
              </a:rPr>
              <a:t>口地址</a:t>
            </a:r>
            <a:endParaRPr lang="en-US" altLang="zh-CN" sz="2000" dirty="0" smtClean="0">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2000" dirty="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      IN	   AL, DX           </a:t>
            </a:r>
            <a:r>
              <a:rPr lang="zh-CN" altLang="en-US" sz="2000" dirty="0" smtClean="0">
                <a:latin typeface="Times New Roman" pitchFamily="18" charset="0"/>
                <a:ea typeface="楷体_GB2312" pitchFamily="49" charset="-122"/>
              </a:rPr>
              <a:t>	</a:t>
            </a:r>
          </a:p>
          <a:p>
            <a:pPr eaLnBrk="1" hangingPunct="1">
              <a:lnSpc>
                <a:spcPct val="90000"/>
              </a:lnSpc>
              <a:buFont typeface="Wingdings" pitchFamily="2" charset="2"/>
              <a:buNone/>
              <a:defRPr/>
            </a:pPr>
            <a:r>
              <a:rPr lang="zh-CN" altLang="en-US" sz="2000" dirty="0" smtClean="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TEST  AL, 80H	;</a:t>
            </a:r>
            <a:r>
              <a:rPr lang="zh-CN" altLang="en-US" sz="2000" dirty="0" smtClean="0">
                <a:latin typeface="Times New Roman" pitchFamily="18" charset="0"/>
                <a:ea typeface="楷体_GB2312" pitchFamily="49" charset="-122"/>
              </a:rPr>
              <a:t>测试</a:t>
            </a:r>
            <a:r>
              <a:rPr lang="en-US" altLang="zh-CN" sz="2000" dirty="0" smtClean="0">
                <a:latin typeface="Times New Roman" pitchFamily="18" charset="0"/>
                <a:ea typeface="楷体_GB2312" pitchFamily="49" charset="-122"/>
              </a:rPr>
              <a:t>PC7</a:t>
            </a:r>
            <a:r>
              <a:rPr lang="zh-CN" altLang="en-US" sz="2000" dirty="0" smtClean="0">
                <a:latin typeface="Times New Roman" pitchFamily="18" charset="0"/>
                <a:ea typeface="楷体_GB2312" pitchFamily="49" charset="-122"/>
              </a:rPr>
              <a:t>，检查</a:t>
            </a:r>
            <a:r>
              <a:rPr lang="zh-CN" altLang="en-US" sz="2000" dirty="0">
                <a:latin typeface="Times New Roman" pitchFamily="18" charset="0"/>
                <a:ea typeface="楷体_GB2312" pitchFamily="49" charset="-122"/>
              </a:rPr>
              <a:t>转换是否结束</a:t>
            </a:r>
            <a:endParaRPr lang="en-US" altLang="zh-CN" sz="2000" dirty="0" smtClean="0">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JZ	  </a:t>
            </a:r>
            <a:r>
              <a:rPr lang="en-US" altLang="zh-CN" sz="2000" dirty="0" smtClean="0">
                <a:latin typeface="Times New Roman" pitchFamily="18" charset="0"/>
                <a:ea typeface="楷体_GB2312" pitchFamily="49" charset="-122"/>
              </a:rPr>
              <a:t>  </a:t>
            </a:r>
            <a:r>
              <a:rPr lang="en-US" altLang="zh-CN" sz="2000" dirty="0" smtClean="0">
                <a:solidFill>
                  <a:srgbClr val="FF0000"/>
                </a:solidFill>
                <a:latin typeface="Times New Roman" pitchFamily="18" charset="0"/>
                <a:ea typeface="楷体_GB2312" pitchFamily="49" charset="-122"/>
              </a:rPr>
              <a:t>L1</a:t>
            </a:r>
            <a:endParaRPr lang="en-US" altLang="zh-CN" sz="2000" dirty="0" smtClean="0">
              <a:solidFill>
                <a:srgbClr val="FF0000"/>
              </a:solidFill>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2000" dirty="0">
                <a:solidFill>
                  <a:srgbClr val="FF0000"/>
                </a:solidFill>
                <a:latin typeface="Times New Roman" pitchFamily="18" charset="0"/>
                <a:ea typeface="楷体_GB2312" pitchFamily="49" charset="-122"/>
              </a:rPr>
              <a:t> </a:t>
            </a:r>
            <a:r>
              <a:rPr lang="en-US" altLang="zh-CN" sz="2000" dirty="0" smtClean="0">
                <a:solidFill>
                  <a:srgbClr val="FF0000"/>
                </a:solidFill>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2000" dirty="0">
                <a:solidFill>
                  <a:srgbClr val="FF0000"/>
                </a:solidFill>
                <a:latin typeface="Times New Roman" pitchFamily="18" charset="0"/>
                <a:ea typeface="楷体_GB2312" pitchFamily="49" charset="-122"/>
              </a:rPr>
              <a:t> </a:t>
            </a:r>
            <a:r>
              <a:rPr lang="en-US" altLang="zh-CN" sz="2000" dirty="0" smtClean="0">
                <a:solidFill>
                  <a:srgbClr val="FF0000"/>
                </a:solidFill>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MOV DX,108H</a:t>
            </a: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IN	 AL, DX              </a:t>
            </a:r>
            <a:r>
              <a:rPr lang="zh-CN" altLang="en-US" sz="2000" dirty="0" smtClean="0">
                <a:latin typeface="Times New Roman" pitchFamily="18" charset="0"/>
                <a:ea typeface="楷体_GB2312" pitchFamily="49" charset="-122"/>
              </a:rPr>
              <a:t>；转换结束，生成</a:t>
            </a:r>
            <a:r>
              <a:rPr lang="en-US" altLang="zh-CN" sz="2000" dirty="0" smtClean="0">
                <a:latin typeface="Times New Roman" pitchFamily="18" charset="0"/>
                <a:ea typeface="楷体_GB2312" pitchFamily="49" charset="-122"/>
              </a:rPr>
              <a:t>OE</a:t>
            </a:r>
            <a:r>
              <a:rPr lang="zh-CN" altLang="en-US" sz="2000" dirty="0" smtClean="0">
                <a:latin typeface="Times New Roman" pitchFamily="18" charset="0"/>
                <a:ea typeface="楷体_GB2312" pitchFamily="49" charset="-122"/>
              </a:rPr>
              <a:t>信号，读取转换结果</a:t>
            </a:r>
          </a:p>
          <a:p>
            <a:pPr eaLnBrk="1" hangingPunct="1">
              <a:lnSpc>
                <a:spcPct val="90000"/>
              </a:lnSpc>
              <a:buFont typeface="Wingdings" pitchFamily="2" charset="2"/>
              <a:buNone/>
              <a:defRPr/>
            </a:pPr>
            <a:r>
              <a:rPr lang="zh-CN" altLang="en-US" sz="2000" dirty="0" smtClean="0">
                <a:latin typeface="Times New Roman" pitchFamily="18" charset="0"/>
                <a:ea typeface="楷体_GB2312" pitchFamily="49" charset="-122"/>
              </a:rPr>
              <a:t> 	 </a:t>
            </a:r>
            <a:r>
              <a:rPr lang="en-US" altLang="zh-CN" sz="2000" dirty="0" smtClean="0">
                <a:latin typeface="Times New Roman" pitchFamily="18" charset="0"/>
                <a:ea typeface="楷体_GB2312" pitchFamily="49" charset="-122"/>
              </a:rPr>
              <a:t>HLT </a:t>
            </a:r>
          </a:p>
          <a:p>
            <a:pPr eaLnBrk="1" hangingPunct="1">
              <a:lnSpc>
                <a:spcPct val="90000"/>
              </a:lnSpc>
              <a:buFont typeface="Wingdings" pitchFamily="2" charset="2"/>
              <a:buNone/>
              <a:defRPr/>
            </a:pPr>
            <a:r>
              <a:rPr lang="en-US" altLang="zh-CN" sz="2000" dirty="0" smtClean="0">
                <a:latin typeface="Times New Roman" pitchFamily="18" charset="0"/>
                <a:ea typeface="楷体_GB2312" pitchFamily="49" charset="-122"/>
              </a:rPr>
              <a:t>      ……</a:t>
            </a:r>
          </a:p>
        </p:txBody>
      </p:sp>
      <p:sp>
        <p:nvSpPr>
          <p:cNvPr id="10" name="Rectangle 2"/>
          <p:cNvSpPr txBox="1">
            <a:spLocks noRot="1" noChangeArrowheads="1"/>
          </p:cNvSpPr>
          <p:nvPr/>
        </p:nvSpPr>
        <p:spPr>
          <a:xfrm>
            <a:off x="386897" y="143635"/>
            <a:ext cx="2474913" cy="519112"/>
          </a:xfrm>
          <a:prstGeom prst="rect">
            <a:avLst/>
          </a:prstGeom>
        </p:spPr>
        <p:txBody>
          <a:bodyPr anchor="t">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kumimoji="1" lang="en-US" altLang="zh-CN" sz="2800" dirty="0" smtClean="0">
                <a:solidFill>
                  <a:schemeClr val="tx1"/>
                </a:solidFill>
                <a:latin typeface="+mn-lt"/>
                <a:ea typeface="幼圆" pitchFamily="49" charset="-122"/>
              </a:rPr>
              <a:t>ADC0809</a:t>
            </a:r>
            <a:r>
              <a:rPr kumimoji="1" lang="zh-CN" altLang="en-US" sz="2800" dirty="0" smtClean="0">
                <a:solidFill>
                  <a:schemeClr val="tx1"/>
                </a:solidFill>
                <a:latin typeface="+mn-lt"/>
                <a:ea typeface="幼圆" pitchFamily="49" charset="-122"/>
              </a:rPr>
              <a:t>应用</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1900" y="3474005"/>
            <a:ext cx="4838105" cy="266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865282"/>
      </p:ext>
    </p:extLst>
  </p:cSld>
  <p:clrMapOvr>
    <a:masterClrMapping/>
  </p:clrMapOvr>
  <p:transition spd="med">
    <p:wheel spokes="1"/>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p:cNvSpPr>
            <a:spLocks noGrp="1" noChangeArrowheads="1"/>
          </p:cNvSpPr>
          <p:nvPr>
            <p:ph type="title" idx="4294967295"/>
          </p:nvPr>
        </p:nvSpPr>
        <p:spPr>
          <a:xfrm>
            <a:off x="386535" y="143635"/>
            <a:ext cx="7793038" cy="523220"/>
          </a:xfrm>
          <a:prstGeom prst="rect">
            <a:avLst/>
          </a:prstGeom>
        </p:spPr>
        <p:txBody>
          <a:bodyPr anchor="t">
            <a:spAutoFit/>
          </a:bodyPr>
          <a:lstStyle/>
          <a:p>
            <a:pPr algn="l" eaLnBrk="1" hangingPunct="1"/>
            <a:r>
              <a:rPr kumimoji="1" lang="en-US" altLang="zh-CN" sz="2800" kern="1200">
                <a:solidFill>
                  <a:schemeClr val="tx1"/>
                </a:solidFill>
                <a:latin typeface="+mn-lt"/>
                <a:ea typeface="幼圆" pitchFamily="49" charset="-122"/>
              </a:rPr>
              <a:t>ADC</a:t>
            </a:r>
            <a:r>
              <a:rPr kumimoji="1" lang="zh-CN" altLang="en-US" sz="2800" kern="1200">
                <a:solidFill>
                  <a:schemeClr val="tx1"/>
                </a:solidFill>
                <a:latin typeface="+mn-lt"/>
                <a:ea typeface="幼圆" pitchFamily="49" charset="-122"/>
              </a:rPr>
              <a:t>芯片</a:t>
            </a:r>
            <a:r>
              <a:rPr kumimoji="1" lang="en-US" altLang="zh-CN" sz="2800" kern="1200">
                <a:solidFill>
                  <a:schemeClr val="tx1"/>
                </a:solidFill>
                <a:latin typeface="+mn-lt"/>
                <a:ea typeface="幼圆" pitchFamily="49" charset="-122"/>
              </a:rPr>
              <a:t>0809</a:t>
            </a:r>
            <a:r>
              <a:rPr kumimoji="1" lang="zh-CN" altLang="en-US" sz="2800" kern="1200">
                <a:solidFill>
                  <a:schemeClr val="tx1"/>
                </a:solidFill>
                <a:latin typeface="+mn-lt"/>
                <a:ea typeface="幼圆" pitchFamily="49" charset="-122"/>
              </a:rPr>
              <a:t>的应用</a:t>
            </a:r>
          </a:p>
        </p:txBody>
      </p:sp>
      <p:sp>
        <p:nvSpPr>
          <p:cNvPr id="117766" name="Rectangle 5"/>
          <p:cNvSpPr>
            <a:spLocks noGrp="1" noChangeArrowheads="1"/>
          </p:cNvSpPr>
          <p:nvPr>
            <p:ph type="body" idx="4294967295"/>
          </p:nvPr>
        </p:nvSpPr>
        <p:spPr>
          <a:xfrm>
            <a:off x="476250" y="998538"/>
            <a:ext cx="7966075" cy="2784475"/>
          </a:xfrm>
          <a:prstGeom prst="rect">
            <a:avLst/>
          </a:prstGeom>
          <a:noFill/>
        </p:spPr>
        <p:txBody>
          <a:bodyPr/>
          <a:lstStyle/>
          <a:p>
            <a:pPr marL="0" indent="0" algn="just" eaLnBrk="1" hangingPunct="1">
              <a:buFont typeface="Wingdings" pitchFamily="2" charset="2"/>
              <a:buNone/>
            </a:pPr>
            <a:r>
              <a:rPr lang="zh-CN" altLang="en-US" sz="2400" dirty="0" smtClean="0">
                <a:solidFill>
                  <a:srgbClr val="FF0000"/>
                </a:solidFill>
                <a:effectLst/>
                <a:ea typeface="幼圆" pitchFamily="49" charset="-122"/>
              </a:rPr>
              <a:t>练习</a:t>
            </a:r>
            <a:r>
              <a:rPr lang="en-US" altLang="zh-CN" sz="2400" dirty="0" smtClean="0">
                <a:solidFill>
                  <a:srgbClr val="FF0000"/>
                </a:solidFill>
                <a:effectLst/>
                <a:ea typeface="幼圆" pitchFamily="49" charset="-122"/>
              </a:rPr>
              <a:t>1</a:t>
            </a:r>
            <a:r>
              <a:rPr lang="en-US" altLang="zh-CN" sz="2400" dirty="0" smtClean="0">
                <a:effectLst/>
                <a:ea typeface="幼圆" pitchFamily="49" charset="-122"/>
              </a:rPr>
              <a:t> </a:t>
            </a:r>
          </a:p>
          <a:p>
            <a:pPr marL="0" indent="0" algn="just" eaLnBrk="1" hangingPunct="1">
              <a:buFont typeface="Wingdings" pitchFamily="2" charset="2"/>
              <a:buNone/>
            </a:pPr>
            <a:r>
              <a:rPr lang="zh-CN" altLang="en-US" sz="2400" dirty="0" smtClean="0">
                <a:effectLst/>
                <a:ea typeface="幼圆" pitchFamily="49" charset="-122"/>
              </a:rPr>
              <a:t>某一数据采集应用中</a:t>
            </a:r>
            <a:r>
              <a:rPr lang="en-US" altLang="zh-CN" sz="2400" dirty="0" smtClean="0">
                <a:effectLst/>
                <a:ea typeface="幼圆" pitchFamily="49" charset="-122"/>
              </a:rPr>
              <a:t>0809</a:t>
            </a:r>
            <a:r>
              <a:rPr lang="zh-CN" altLang="en-US" sz="2400" dirty="0" smtClean="0">
                <a:effectLst/>
                <a:ea typeface="幼圆" pitchFamily="49" charset="-122"/>
              </a:rPr>
              <a:t>仅对</a:t>
            </a:r>
            <a:r>
              <a:rPr lang="en-US" altLang="zh-CN" sz="2400" dirty="0" smtClean="0">
                <a:effectLst/>
                <a:ea typeface="幼圆" pitchFamily="49" charset="-122"/>
              </a:rPr>
              <a:t>0</a:t>
            </a:r>
            <a:r>
              <a:rPr lang="zh-CN" altLang="en-US" sz="2400" dirty="0" smtClean="0">
                <a:effectLst/>
                <a:ea typeface="幼圆" pitchFamily="49" charset="-122"/>
              </a:rPr>
              <a:t>号通道的模拟量输入进行采集，转换结束通过中断处理。试给出系统硬件结构框图，并编写相关程序。</a:t>
            </a:r>
          </a:p>
        </p:txBody>
      </p:sp>
    </p:spTree>
    <p:extLst>
      <p:ext uri="{BB962C8B-B14F-4D97-AF65-F5344CB8AC3E}">
        <p14:creationId xmlns:p14="http://schemas.microsoft.com/office/powerpoint/2010/main" val="130163294"/>
      </p:ext>
    </p:extLst>
  </p:cSld>
  <p:clrMapOvr>
    <a:masterClrMapping/>
  </p:clrMapOvr>
  <p:transition spd="med">
    <p:wheel spokes="1"/>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404722" y="53625"/>
            <a:ext cx="6642553" cy="669925"/>
          </a:xfrm>
          <a:prstGeom prst="rect">
            <a:avLst/>
          </a:prstGeom>
        </p:spPr>
        <p:txBody>
          <a:bodyPr anchor="ctr"/>
          <a:lstStyle/>
          <a:p>
            <a:pPr algn="just" eaLnBrk="1" hangingPunct="1"/>
            <a:r>
              <a:rPr lang="zh-CN" altLang="en-US" sz="2800" dirty="0" smtClean="0">
                <a:solidFill>
                  <a:schemeClr val="hlink"/>
                </a:solidFill>
                <a:effectLst/>
                <a:latin typeface="+mn-lt"/>
                <a:ea typeface="幼圆" pitchFamily="49" charset="-122"/>
              </a:rPr>
              <a:t>练习</a:t>
            </a:r>
            <a:r>
              <a:rPr lang="en-US" altLang="zh-CN" sz="2800" dirty="0" smtClean="0">
                <a:solidFill>
                  <a:schemeClr val="hlink"/>
                </a:solidFill>
                <a:effectLst/>
                <a:latin typeface="+mn-lt"/>
                <a:ea typeface="幼圆" pitchFamily="49" charset="-122"/>
              </a:rPr>
              <a:t>1</a:t>
            </a:r>
            <a:r>
              <a:rPr lang="zh-CN" altLang="en-US" sz="2800" dirty="0" smtClean="0">
                <a:solidFill>
                  <a:schemeClr val="hlink"/>
                </a:solidFill>
                <a:effectLst/>
                <a:latin typeface="+mn-lt"/>
                <a:ea typeface="幼圆" pitchFamily="49" charset="-122"/>
              </a:rPr>
              <a:t>题解：中断方式</a:t>
            </a:r>
            <a:r>
              <a:rPr lang="zh-CN" altLang="en-US" sz="2800" dirty="0" smtClean="0">
                <a:solidFill>
                  <a:schemeClr val="hlink"/>
                </a:solidFill>
                <a:latin typeface="+mn-lt"/>
                <a:ea typeface="幼圆" pitchFamily="49" charset="-122"/>
              </a:rPr>
              <a:t>电路图</a:t>
            </a:r>
            <a:endParaRPr lang="zh-CN" altLang="en-US" sz="2800" dirty="0" smtClean="0">
              <a:solidFill>
                <a:schemeClr val="hlink"/>
              </a:solidFill>
              <a:effectLst/>
              <a:latin typeface="+mn-lt"/>
              <a:ea typeface="幼圆" pitchFamily="49" charset="-122"/>
            </a:endParaRPr>
          </a:p>
        </p:txBody>
      </p:sp>
      <p:pic>
        <p:nvPicPr>
          <p:cNvPr id="192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773705"/>
            <a:ext cx="8513312" cy="5425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50" y="5364215"/>
            <a:ext cx="1973440" cy="83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190061"/>
      </p:ext>
    </p:extLst>
  </p:cSld>
  <p:clrMapOvr>
    <a:masterClrMapping/>
  </p:clrMapOvr>
  <p:transition spd="med">
    <p:wheel spokes="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olidFill>
                  <a:schemeClr val="hlink"/>
                </a:solidFill>
              </a:rPr>
              <a:t>练习</a:t>
            </a:r>
            <a:r>
              <a:rPr lang="en-US" altLang="zh-CN" dirty="0">
                <a:solidFill>
                  <a:schemeClr val="hlink"/>
                </a:solidFill>
              </a:rPr>
              <a:t>1</a:t>
            </a:r>
            <a:r>
              <a:rPr lang="zh-CN" altLang="en-US" dirty="0">
                <a:solidFill>
                  <a:schemeClr val="hlink"/>
                </a:solidFill>
              </a:rPr>
              <a:t>题解：中断</a:t>
            </a:r>
            <a:r>
              <a:rPr lang="zh-CN" altLang="en-US" dirty="0" smtClean="0">
                <a:solidFill>
                  <a:schemeClr val="hlink"/>
                </a:solidFill>
              </a:rPr>
              <a:t>方式</a:t>
            </a:r>
            <a:r>
              <a:rPr lang="zh-CN" altLang="en-US" dirty="0">
                <a:solidFill>
                  <a:schemeClr val="hlink"/>
                </a:solidFill>
              </a:rPr>
              <a:t>电路图</a:t>
            </a:r>
            <a:endParaRPr lang="zh-CN" altLang="en-US" dirty="0"/>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60" y="908720"/>
            <a:ext cx="5590405" cy="387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87" y="4824155"/>
            <a:ext cx="3881253" cy="1969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058" y="4495350"/>
            <a:ext cx="5051442" cy="226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3925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4" name="Rectangle 5"/>
          <p:cNvSpPr>
            <a:spLocks noChangeArrowheads="1"/>
          </p:cNvSpPr>
          <p:nvPr/>
        </p:nvSpPr>
        <p:spPr bwMode="auto">
          <a:xfrm>
            <a:off x="386395" y="53625"/>
            <a:ext cx="3240500" cy="587375"/>
          </a:xfrm>
          <a:prstGeom prst="rect">
            <a:avLst/>
          </a:prstGeom>
        </p:spPr>
        <p:txBody>
          <a:bodyPr anchor="ctr"/>
          <a:lstStyle/>
          <a:p>
            <a:pPr algn="just"/>
            <a:r>
              <a:rPr lang="zh-CN" altLang="en-US" sz="2800" dirty="0">
                <a:solidFill>
                  <a:schemeClr val="hlink"/>
                </a:solidFill>
                <a:latin typeface="+mn-lt"/>
                <a:ea typeface="幼圆" pitchFamily="49" charset="-122"/>
                <a:cs typeface="+mj-cs"/>
              </a:rPr>
              <a:t>练习</a:t>
            </a:r>
            <a:r>
              <a:rPr lang="en-US" altLang="zh-CN" sz="2800" dirty="0">
                <a:solidFill>
                  <a:schemeClr val="hlink"/>
                </a:solidFill>
                <a:latin typeface="+mn-lt"/>
                <a:ea typeface="幼圆" pitchFamily="49" charset="-122"/>
                <a:cs typeface="+mj-cs"/>
              </a:rPr>
              <a:t>1</a:t>
            </a:r>
            <a:r>
              <a:rPr lang="zh-CN" altLang="en-US" sz="2800" dirty="0">
                <a:solidFill>
                  <a:schemeClr val="hlink"/>
                </a:solidFill>
                <a:latin typeface="+mn-lt"/>
                <a:ea typeface="幼圆" pitchFamily="49" charset="-122"/>
                <a:cs typeface="+mj-cs"/>
              </a:rPr>
              <a:t>题解</a:t>
            </a:r>
            <a:r>
              <a:rPr lang="en-US" altLang="zh-CN" sz="2800" dirty="0" smtClean="0">
                <a:solidFill>
                  <a:schemeClr val="hlink"/>
                </a:solidFill>
                <a:latin typeface="+mn-lt"/>
                <a:ea typeface="幼圆" pitchFamily="49" charset="-122"/>
                <a:cs typeface="+mj-cs"/>
              </a:rPr>
              <a:t>:</a:t>
            </a:r>
            <a:r>
              <a:rPr lang="zh-CN" altLang="en-US" sz="2800" dirty="0" smtClean="0">
                <a:solidFill>
                  <a:schemeClr val="hlink"/>
                </a:solidFill>
                <a:ea typeface="幼圆" pitchFamily="49" charset="-122"/>
              </a:rPr>
              <a:t>主程序</a:t>
            </a:r>
            <a:endParaRPr lang="zh-CN" altLang="en-US" sz="2800" dirty="0">
              <a:solidFill>
                <a:schemeClr val="hlink"/>
              </a:solidFill>
              <a:ea typeface="幼圆" pitchFamily="49" charset="-122"/>
            </a:endParaRPr>
          </a:p>
        </p:txBody>
      </p:sp>
      <p:sp>
        <p:nvSpPr>
          <p:cNvPr id="330759" name="Rectangle 7" descr="再生纸"/>
          <p:cNvSpPr>
            <a:spLocks noChangeArrowheads="1"/>
          </p:cNvSpPr>
          <p:nvPr/>
        </p:nvSpPr>
        <p:spPr bwMode="auto">
          <a:xfrm>
            <a:off x="476545" y="998538"/>
            <a:ext cx="8178800" cy="4230687"/>
          </a:xfrm>
          <a:prstGeom prst="rect">
            <a:avLst/>
          </a:prstGeom>
          <a:noFill/>
          <a:ln w="76200" cmpd="tri">
            <a:noFill/>
            <a:miter lim="800000"/>
            <a:headEnd/>
            <a:tailEnd/>
          </a:ln>
        </p:spPr>
        <p:txBody>
          <a:bodyPr/>
          <a:lstStyle/>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数据段</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adtemp</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db</a:t>
            </a: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0      	 ;</a:t>
            </a:r>
            <a:r>
              <a:rPr kumimoji="1" lang="zh-CN" altLang="en-US" sz="2400" dirty="0">
                <a:solidFill>
                  <a:schemeClr val="tx1"/>
                </a:solidFill>
                <a:latin typeface="Times New Roman" pitchFamily="18" charset="0"/>
                <a:ea typeface="楷体_GB2312" pitchFamily="49" charset="-122"/>
              </a:rPr>
              <a:t>给定一个临时变量</a:t>
            </a:r>
          </a:p>
          <a:p>
            <a:pPr marL="342900" indent="-342900" algn="just" defTabSz="895350">
              <a:spcBef>
                <a:spcPts val="12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accent2">
                    <a:lumMod val="75000"/>
                  </a:schemeClr>
                </a:solidFill>
                <a:latin typeface="Times New Roman" pitchFamily="18" charset="0"/>
                <a:ea typeface="楷体_GB2312" pitchFamily="49" charset="-122"/>
              </a:rPr>
              <a:t>;</a:t>
            </a:r>
            <a:r>
              <a:rPr kumimoji="1" lang="zh-CN" altLang="en-US" sz="2400" dirty="0">
                <a:solidFill>
                  <a:schemeClr val="accent2">
                    <a:lumMod val="75000"/>
                  </a:schemeClr>
                </a:solidFill>
                <a:latin typeface="Times New Roman" pitchFamily="18" charset="0"/>
                <a:ea typeface="楷体_GB2312" pitchFamily="49" charset="-122"/>
              </a:rPr>
              <a:t>代码段</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a:t>
            </a: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设置中断向量等工作</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sti</a:t>
            </a: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开中断</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mov</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dx,220h</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out </a:t>
            </a:r>
            <a:r>
              <a:rPr kumimoji="1" lang="en-US" altLang="zh-CN" sz="2400" dirty="0" err="1">
                <a:solidFill>
                  <a:schemeClr val="tx1"/>
                </a:solidFill>
                <a:latin typeface="Times New Roman" pitchFamily="18" charset="0"/>
                <a:ea typeface="楷体_GB2312" pitchFamily="49" charset="-122"/>
              </a:rPr>
              <a:t>dx,al</a:t>
            </a: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启动</a:t>
            </a:r>
            <a:r>
              <a:rPr kumimoji="1" lang="en-US" altLang="zh-CN" sz="2400" dirty="0">
                <a:solidFill>
                  <a:schemeClr val="tx1"/>
                </a:solidFill>
                <a:latin typeface="Times New Roman" pitchFamily="18" charset="0"/>
                <a:ea typeface="楷体_GB2312" pitchFamily="49" charset="-122"/>
              </a:rPr>
              <a:t>A/D</a:t>
            </a:r>
            <a:r>
              <a:rPr kumimoji="1" lang="zh-CN" altLang="en-US" sz="2400" dirty="0">
                <a:solidFill>
                  <a:schemeClr val="tx1"/>
                </a:solidFill>
                <a:latin typeface="Times New Roman" pitchFamily="18" charset="0"/>
                <a:ea typeface="楷体_GB2312" pitchFamily="49" charset="-122"/>
              </a:rPr>
              <a:t>转换</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a:t>
            </a: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其他工作</a:t>
            </a:r>
          </a:p>
        </p:txBody>
      </p:sp>
    </p:spTree>
    <p:extLst>
      <p:ext uri="{BB962C8B-B14F-4D97-AF65-F5344CB8AC3E}">
        <p14:creationId xmlns:p14="http://schemas.microsoft.com/office/powerpoint/2010/main" val="149271617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0759"/>
                                        </p:tgtEl>
                                        <p:attrNameLst>
                                          <p:attrName>style.visibility</p:attrName>
                                        </p:attrNameLst>
                                      </p:cBhvr>
                                      <p:to>
                                        <p:strVal val="visible"/>
                                      </p:to>
                                    </p:set>
                                    <p:animEffect transition="in" filter="blinds(horizontal)">
                                      <p:cBhvr>
                                        <p:cTn id="7" dur="500"/>
                                        <p:tgtEl>
                                          <p:spTgt spid="330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4"/>
          <p:cNvSpPr>
            <a:spLocks noChangeArrowheads="1"/>
          </p:cNvSpPr>
          <p:nvPr/>
        </p:nvSpPr>
        <p:spPr bwMode="auto">
          <a:xfrm>
            <a:off x="2276475" y="133350"/>
            <a:ext cx="3149600" cy="549275"/>
          </a:xfrm>
          <a:prstGeom prst="rect">
            <a:avLst/>
          </a:prstGeom>
          <a:noFill/>
          <a:ln w="9525" algn="ctr">
            <a:noFill/>
            <a:miter lim="800000"/>
            <a:headEnd/>
            <a:tailEnd/>
          </a:ln>
        </p:spPr>
        <p:txBody>
          <a:bodyPr anchor="b"/>
          <a:lstStyle/>
          <a:p>
            <a:pPr algn="just">
              <a:spcBef>
                <a:spcPct val="0"/>
              </a:spcBef>
            </a:pPr>
            <a:r>
              <a:rPr kumimoji="1" lang="zh-CN" altLang="en-US" sz="2800" dirty="0">
                <a:latin typeface="+mn-lt"/>
                <a:ea typeface="幼圆" pitchFamily="49" charset="-122"/>
              </a:rPr>
              <a:t>中断服务程序</a:t>
            </a:r>
          </a:p>
        </p:txBody>
      </p:sp>
      <p:sp>
        <p:nvSpPr>
          <p:cNvPr id="120838" name="Rectangle 5"/>
          <p:cNvSpPr>
            <a:spLocks noChangeArrowheads="1"/>
          </p:cNvSpPr>
          <p:nvPr/>
        </p:nvSpPr>
        <p:spPr bwMode="auto">
          <a:xfrm>
            <a:off x="392615" y="98425"/>
            <a:ext cx="2289175" cy="587375"/>
          </a:xfrm>
          <a:prstGeom prst="rect">
            <a:avLst/>
          </a:prstGeom>
          <a:noFill/>
          <a:ln w="9525" algn="ctr">
            <a:noFill/>
            <a:miter lim="800000"/>
            <a:headEnd/>
            <a:tailEnd/>
          </a:ln>
        </p:spPr>
        <p:txBody>
          <a:bodyPr anchor="b"/>
          <a:lstStyle/>
          <a:p>
            <a:pPr algn="just">
              <a:spcBef>
                <a:spcPct val="0"/>
              </a:spcBef>
            </a:pPr>
            <a:r>
              <a:rPr kumimoji="1" lang="zh-CN" altLang="en-US" sz="2800" dirty="0">
                <a:solidFill>
                  <a:schemeClr val="hlink"/>
                </a:solidFill>
                <a:latin typeface="+mn-lt"/>
                <a:ea typeface="幼圆" pitchFamily="49" charset="-122"/>
              </a:rPr>
              <a:t>练习</a:t>
            </a:r>
            <a:r>
              <a:rPr kumimoji="1" lang="en-US" altLang="zh-CN" sz="2800" dirty="0">
                <a:solidFill>
                  <a:schemeClr val="hlink"/>
                </a:solidFill>
                <a:latin typeface="+mn-lt"/>
                <a:ea typeface="幼圆" pitchFamily="49" charset="-122"/>
              </a:rPr>
              <a:t>1</a:t>
            </a:r>
            <a:r>
              <a:rPr kumimoji="1" lang="zh-CN" altLang="en-US" sz="2800" dirty="0">
                <a:solidFill>
                  <a:schemeClr val="hlink"/>
                </a:solidFill>
                <a:latin typeface="+mn-lt"/>
                <a:ea typeface="幼圆" pitchFamily="49" charset="-122"/>
              </a:rPr>
              <a:t>题解</a:t>
            </a:r>
            <a:r>
              <a:rPr kumimoji="1" lang="en-US" altLang="zh-CN" sz="2800" dirty="0">
                <a:solidFill>
                  <a:schemeClr val="hlink"/>
                </a:solidFill>
                <a:latin typeface="+mn-lt"/>
                <a:ea typeface="幼圆" pitchFamily="49" charset="-122"/>
              </a:rPr>
              <a:t>:</a:t>
            </a:r>
          </a:p>
        </p:txBody>
      </p:sp>
      <p:sp>
        <p:nvSpPr>
          <p:cNvPr id="331783" name="Rectangle 7" descr="再生纸"/>
          <p:cNvSpPr>
            <a:spLocks noChangeArrowheads="1"/>
          </p:cNvSpPr>
          <p:nvPr/>
        </p:nvSpPr>
        <p:spPr bwMode="auto">
          <a:xfrm>
            <a:off x="522288" y="863600"/>
            <a:ext cx="8178800" cy="5284788"/>
          </a:xfrm>
          <a:prstGeom prst="rect">
            <a:avLst/>
          </a:prstGeom>
          <a:noFill/>
          <a:ln w="76200" cmpd="tri" algn="ctr">
            <a:noFill/>
            <a:miter lim="800000"/>
            <a:headEnd/>
            <a:tailEnd/>
          </a:ln>
        </p:spPr>
        <p:txBody>
          <a:bodyPr/>
          <a:lstStyle/>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i="1" dirty="0" err="1">
                <a:solidFill>
                  <a:schemeClr val="hlink"/>
                </a:solidFill>
                <a:latin typeface="Times New Roman" pitchFamily="18" charset="0"/>
                <a:ea typeface="楷体_GB2312" pitchFamily="49" charset="-122"/>
              </a:rPr>
              <a:t>adint</a:t>
            </a:r>
            <a:r>
              <a:rPr kumimoji="1" lang="en-US" altLang="zh-CN" sz="2400" i="1" dirty="0">
                <a:solidFill>
                  <a:schemeClr val="hlink"/>
                </a:solidFill>
                <a:latin typeface="Times New Roman" pitchFamily="18" charset="0"/>
                <a:ea typeface="楷体_GB2312" pitchFamily="49" charset="-122"/>
              </a:rPr>
              <a:t>	</a:t>
            </a:r>
            <a:r>
              <a:rPr kumimoji="1" lang="en-US" altLang="zh-CN" sz="2400" i="1" dirty="0" err="1">
                <a:solidFill>
                  <a:schemeClr val="hlink"/>
                </a:solidFill>
                <a:latin typeface="Times New Roman" pitchFamily="18" charset="0"/>
                <a:ea typeface="楷体_GB2312" pitchFamily="49" charset="-122"/>
              </a:rPr>
              <a:t>proc</a:t>
            </a:r>
            <a:endParaRPr kumimoji="1" lang="en-US" altLang="zh-CN" sz="2400" i="1" dirty="0">
              <a:solidFill>
                <a:schemeClr val="hlink"/>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push ax	;</a:t>
            </a:r>
            <a:r>
              <a:rPr kumimoji="1" lang="zh-CN" altLang="en-US" sz="2400" dirty="0">
                <a:solidFill>
                  <a:schemeClr val="tx1"/>
                </a:solidFill>
                <a:latin typeface="Times New Roman" pitchFamily="18" charset="0"/>
                <a:ea typeface="楷体_GB2312" pitchFamily="49" charset="-122"/>
              </a:rPr>
              <a:t>保护寄存器</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push dx</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push ds</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sti</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开中断</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mov</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ax</a:t>
            </a:r>
            <a:r>
              <a:rPr kumimoji="1" lang="en-US" altLang="zh-CN" sz="2400" dirty="0" err="1" smtClean="0">
                <a:solidFill>
                  <a:schemeClr val="tx1"/>
                </a:solidFill>
                <a:latin typeface="Times New Roman" pitchFamily="18" charset="0"/>
                <a:ea typeface="楷体_GB2312" pitchFamily="49" charset="-122"/>
              </a:rPr>
              <a:t>,@data</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设置数据段</a:t>
            </a:r>
            <a:r>
              <a:rPr kumimoji="1" lang="en-US" altLang="zh-CN" sz="2400" dirty="0">
                <a:solidFill>
                  <a:schemeClr val="tx1"/>
                </a:solidFill>
                <a:latin typeface="Times New Roman" pitchFamily="18" charset="0"/>
                <a:ea typeface="楷体_GB2312" pitchFamily="49" charset="-122"/>
              </a:rPr>
              <a:t>DS</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mov</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ds,ax</a:t>
            </a:r>
            <a:endParaRPr kumimoji="1" lang="en-US" altLang="zh-CN" sz="2400" dirty="0">
              <a:solidFill>
                <a:schemeClr val="tx1"/>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mov</a:t>
            </a:r>
            <a:r>
              <a:rPr kumimoji="1" lang="en-US" altLang="zh-CN" sz="2400" dirty="0">
                <a:solidFill>
                  <a:schemeClr val="tx1"/>
                </a:solidFill>
                <a:latin typeface="Times New Roman" pitchFamily="18" charset="0"/>
                <a:ea typeface="楷体_GB2312" pitchFamily="49" charset="-122"/>
              </a:rPr>
              <a:t> dx,220h</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in </a:t>
            </a:r>
            <a:r>
              <a:rPr kumimoji="1" lang="en-US" altLang="zh-CN" sz="2400" dirty="0" err="1">
                <a:solidFill>
                  <a:schemeClr val="tx1"/>
                </a:solidFill>
                <a:latin typeface="Times New Roman" pitchFamily="18" charset="0"/>
                <a:ea typeface="楷体_GB2312" pitchFamily="49" charset="-122"/>
              </a:rPr>
              <a:t>al,dx</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读</a:t>
            </a:r>
            <a:r>
              <a:rPr kumimoji="1" lang="en-US" altLang="zh-CN" sz="2400" dirty="0">
                <a:solidFill>
                  <a:schemeClr val="tx1"/>
                </a:solidFill>
                <a:latin typeface="Times New Roman" pitchFamily="18" charset="0"/>
                <a:ea typeface="楷体_GB2312" pitchFamily="49" charset="-122"/>
              </a:rPr>
              <a:t>A/D</a:t>
            </a:r>
            <a:r>
              <a:rPr kumimoji="1" lang="zh-CN" altLang="en-US" sz="2400" dirty="0">
                <a:solidFill>
                  <a:schemeClr val="tx1"/>
                </a:solidFill>
                <a:latin typeface="Times New Roman" pitchFamily="18" charset="0"/>
                <a:ea typeface="楷体_GB2312" pitchFamily="49" charset="-122"/>
              </a:rPr>
              <a:t>转换的数字量</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mov</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adtemp,al</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送入缓冲区</a:t>
            </a:r>
          </a:p>
        </p:txBody>
      </p:sp>
    </p:spTree>
    <p:extLst>
      <p:ext uri="{BB962C8B-B14F-4D97-AF65-F5344CB8AC3E}">
        <p14:creationId xmlns:p14="http://schemas.microsoft.com/office/powerpoint/2010/main" val="1643075510"/>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1783"/>
                                        </p:tgtEl>
                                        <p:attrNameLst>
                                          <p:attrName>style.visibility</p:attrName>
                                        </p:attrNameLst>
                                      </p:cBhvr>
                                      <p:to>
                                        <p:strVal val="visible"/>
                                      </p:to>
                                    </p:set>
                                    <p:animEffect transition="in" filter="blinds(horizontal)">
                                      <p:cBhvr>
                                        <p:cTn id="7" dur="500"/>
                                        <p:tgtEl>
                                          <p:spTgt spid="331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7" name="Rectangle 7" descr="再生纸"/>
          <p:cNvSpPr>
            <a:spLocks noChangeArrowheads="1"/>
          </p:cNvSpPr>
          <p:nvPr/>
        </p:nvSpPr>
        <p:spPr bwMode="auto">
          <a:xfrm>
            <a:off x="746125" y="998538"/>
            <a:ext cx="7818438" cy="3960812"/>
          </a:xfrm>
          <a:prstGeom prst="rect">
            <a:avLst/>
          </a:prstGeom>
          <a:noFill/>
          <a:ln w="76200" cmpd="tri" algn="ctr">
            <a:noFill/>
            <a:miter lim="800000"/>
            <a:headEnd/>
            <a:tailEnd/>
          </a:ln>
        </p:spPr>
        <p:txBody>
          <a:bodyPr/>
          <a:lstStyle/>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hlink"/>
                </a:solidFill>
                <a:latin typeface="Times New Roman" pitchFamily="18" charset="0"/>
                <a:ea typeface="楷体_GB2312" pitchFamily="49" charset="-122"/>
              </a:rPr>
              <a:t>mov</a:t>
            </a:r>
            <a:r>
              <a:rPr kumimoji="1" lang="en-US" altLang="zh-CN" sz="2400" dirty="0">
                <a:solidFill>
                  <a:schemeClr val="hlink"/>
                </a:solidFill>
                <a:latin typeface="Times New Roman" pitchFamily="18" charset="0"/>
                <a:ea typeface="楷体_GB2312" pitchFamily="49" charset="-122"/>
              </a:rPr>
              <a:t> al,20h</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发送</a:t>
            </a:r>
            <a:r>
              <a:rPr kumimoji="1" lang="en-US" altLang="zh-CN" sz="2400" dirty="0">
                <a:solidFill>
                  <a:schemeClr val="tx1"/>
                </a:solidFill>
                <a:latin typeface="Times New Roman" pitchFamily="18" charset="0"/>
                <a:ea typeface="楷体_GB2312" pitchFamily="49" charset="-122"/>
              </a:rPr>
              <a:t>EOI</a:t>
            </a:r>
            <a:r>
              <a:rPr kumimoji="1" lang="zh-CN" altLang="en-US" sz="2400" dirty="0">
                <a:solidFill>
                  <a:schemeClr val="tx1"/>
                </a:solidFill>
                <a:latin typeface="Times New Roman" pitchFamily="18" charset="0"/>
                <a:ea typeface="楷体_GB2312" pitchFamily="49" charset="-122"/>
              </a:rPr>
              <a:t>命令</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hlink"/>
                </a:solidFill>
                <a:latin typeface="Times New Roman" pitchFamily="18" charset="0"/>
                <a:ea typeface="楷体_GB2312" pitchFamily="49" charset="-122"/>
              </a:rPr>
              <a:t>out </a:t>
            </a:r>
            <a:r>
              <a:rPr kumimoji="1" lang="en-US" altLang="zh-CN" sz="2400" dirty="0" smtClean="0">
                <a:solidFill>
                  <a:schemeClr val="hlink"/>
                </a:solidFill>
                <a:latin typeface="Times New Roman" pitchFamily="18" charset="0"/>
                <a:ea typeface="楷体_GB2312" pitchFamily="49" charset="-122"/>
              </a:rPr>
              <a:t> 20h,al</a:t>
            </a:r>
            <a:endParaRPr kumimoji="1" lang="en-US" altLang="zh-CN" sz="2400" dirty="0">
              <a:solidFill>
                <a:schemeClr val="hlink"/>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pop ds	;</a:t>
            </a:r>
            <a:r>
              <a:rPr kumimoji="1" lang="zh-CN" altLang="en-US" sz="2400" dirty="0">
                <a:solidFill>
                  <a:schemeClr val="tx1"/>
                </a:solidFill>
                <a:latin typeface="Times New Roman" pitchFamily="18" charset="0"/>
                <a:ea typeface="楷体_GB2312" pitchFamily="49" charset="-122"/>
              </a:rPr>
              <a:t>恢复寄存器</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pop dx</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pop ax</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folHlink"/>
                </a:solidFill>
                <a:latin typeface="Times New Roman" pitchFamily="18" charset="0"/>
                <a:ea typeface="楷体_GB2312" pitchFamily="49" charset="-122"/>
              </a:rPr>
              <a:t>iret</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中断返回</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i="1" dirty="0" err="1">
                <a:solidFill>
                  <a:schemeClr val="hlink"/>
                </a:solidFill>
                <a:latin typeface="Times New Roman" pitchFamily="18" charset="0"/>
                <a:ea typeface="楷体_GB2312" pitchFamily="49" charset="-122"/>
              </a:rPr>
              <a:t>adint</a:t>
            </a:r>
            <a:r>
              <a:rPr kumimoji="1" lang="en-US" altLang="zh-CN" sz="2400" i="1" dirty="0">
                <a:solidFill>
                  <a:schemeClr val="hlink"/>
                </a:solidFill>
                <a:latin typeface="Times New Roman" pitchFamily="18" charset="0"/>
                <a:ea typeface="楷体_GB2312" pitchFamily="49" charset="-122"/>
              </a:rPr>
              <a:t>	</a:t>
            </a:r>
            <a:r>
              <a:rPr kumimoji="1" lang="en-US" altLang="zh-CN" sz="2400" i="1" dirty="0" err="1">
                <a:solidFill>
                  <a:schemeClr val="hlink"/>
                </a:solidFill>
                <a:latin typeface="Times New Roman" pitchFamily="18" charset="0"/>
                <a:ea typeface="楷体_GB2312" pitchFamily="49" charset="-122"/>
              </a:rPr>
              <a:t>endp</a:t>
            </a:r>
            <a:endParaRPr kumimoji="1" lang="en-US" altLang="zh-CN" sz="2400" i="1" dirty="0">
              <a:solidFill>
                <a:schemeClr val="hlink"/>
              </a:solidFill>
              <a:latin typeface="Times New Roman" pitchFamily="18" charset="0"/>
              <a:ea typeface="楷体_GB2312" pitchFamily="49" charset="-122"/>
            </a:endParaRPr>
          </a:p>
        </p:txBody>
      </p:sp>
      <p:sp>
        <p:nvSpPr>
          <p:cNvPr id="121862" name="Rectangle 8"/>
          <p:cNvSpPr>
            <a:spLocks noChangeArrowheads="1"/>
          </p:cNvSpPr>
          <p:nvPr/>
        </p:nvSpPr>
        <p:spPr bwMode="auto">
          <a:xfrm>
            <a:off x="2276475" y="133350"/>
            <a:ext cx="3149600" cy="549275"/>
          </a:xfrm>
          <a:prstGeom prst="rect">
            <a:avLst/>
          </a:prstGeom>
          <a:noFill/>
          <a:ln w="9525" algn="ctr">
            <a:noFill/>
            <a:miter lim="800000"/>
            <a:headEnd/>
            <a:tailEnd/>
          </a:ln>
        </p:spPr>
        <p:txBody>
          <a:bodyPr anchor="b"/>
          <a:lstStyle/>
          <a:p>
            <a:pPr algn="just">
              <a:spcBef>
                <a:spcPct val="0"/>
              </a:spcBef>
            </a:pPr>
            <a:r>
              <a:rPr kumimoji="1" lang="zh-CN" altLang="en-US" sz="2800">
                <a:latin typeface="幼圆" pitchFamily="49" charset="-122"/>
                <a:ea typeface="幼圆" pitchFamily="49" charset="-122"/>
              </a:rPr>
              <a:t>中断服务程序</a:t>
            </a:r>
          </a:p>
        </p:txBody>
      </p:sp>
      <p:sp>
        <p:nvSpPr>
          <p:cNvPr id="121863" name="Rectangle 9"/>
          <p:cNvSpPr>
            <a:spLocks noChangeArrowheads="1"/>
          </p:cNvSpPr>
          <p:nvPr/>
        </p:nvSpPr>
        <p:spPr bwMode="auto">
          <a:xfrm>
            <a:off x="392615" y="98425"/>
            <a:ext cx="2289175" cy="587375"/>
          </a:xfrm>
          <a:prstGeom prst="rect">
            <a:avLst/>
          </a:prstGeom>
          <a:noFill/>
          <a:ln w="9525" algn="ctr">
            <a:noFill/>
            <a:miter lim="800000"/>
            <a:headEnd/>
            <a:tailEnd/>
          </a:ln>
        </p:spPr>
        <p:txBody>
          <a:bodyPr anchor="b"/>
          <a:lstStyle/>
          <a:p>
            <a:pPr algn="just">
              <a:spcBef>
                <a:spcPct val="0"/>
              </a:spcBef>
            </a:pPr>
            <a:r>
              <a:rPr kumimoji="1" lang="zh-CN" altLang="en-US" sz="2800" dirty="0">
                <a:solidFill>
                  <a:schemeClr val="hlink"/>
                </a:solidFill>
                <a:latin typeface="幼圆" pitchFamily="49" charset="-122"/>
                <a:ea typeface="幼圆" pitchFamily="49" charset="-122"/>
              </a:rPr>
              <a:t>练习</a:t>
            </a:r>
            <a:r>
              <a:rPr kumimoji="1" lang="en-US" altLang="zh-CN" sz="2800" dirty="0">
                <a:solidFill>
                  <a:schemeClr val="hlink"/>
                </a:solidFill>
                <a:latin typeface="幼圆" pitchFamily="49" charset="-122"/>
                <a:ea typeface="幼圆" pitchFamily="49" charset="-122"/>
              </a:rPr>
              <a:t>1</a:t>
            </a:r>
            <a:r>
              <a:rPr kumimoji="1" lang="zh-CN" altLang="en-US" sz="2800" dirty="0">
                <a:solidFill>
                  <a:schemeClr val="hlink"/>
                </a:solidFill>
                <a:latin typeface="幼圆" pitchFamily="49" charset="-122"/>
                <a:ea typeface="幼圆" pitchFamily="49" charset="-122"/>
              </a:rPr>
              <a:t>题解</a:t>
            </a:r>
            <a:r>
              <a:rPr kumimoji="1" lang="en-US" altLang="zh-CN" sz="2800" dirty="0">
                <a:solidFill>
                  <a:schemeClr val="hlink"/>
                </a:solidFill>
                <a:latin typeface="幼圆" pitchFamily="49" charset="-122"/>
                <a:ea typeface="幼圆" pitchFamily="49" charset="-122"/>
              </a:rPr>
              <a:t>:</a:t>
            </a:r>
          </a:p>
        </p:txBody>
      </p:sp>
    </p:spTree>
    <p:extLst>
      <p:ext uri="{BB962C8B-B14F-4D97-AF65-F5344CB8AC3E}">
        <p14:creationId xmlns:p14="http://schemas.microsoft.com/office/powerpoint/2010/main" val="2008284924"/>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2807"/>
                                        </p:tgtEl>
                                        <p:attrNameLst>
                                          <p:attrName>style.visibility</p:attrName>
                                        </p:attrNameLst>
                                      </p:cBhvr>
                                      <p:to>
                                        <p:strVal val="visible"/>
                                      </p:to>
                                    </p:set>
                                    <p:animEffect transition="in" filter="blinds(horizontal)">
                                      <p:cBhvr>
                                        <p:cTn id="7" dur="500"/>
                                        <p:tgtEl>
                                          <p:spTgt spid="33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Grp="1" noChangeArrowheads="1"/>
          </p:cNvSpPr>
          <p:nvPr>
            <p:ph type="title" idx="4294967295"/>
          </p:nvPr>
        </p:nvSpPr>
        <p:spPr>
          <a:xfrm>
            <a:off x="379362" y="53457"/>
            <a:ext cx="7793038" cy="630238"/>
          </a:xfrm>
          <a:prstGeom prst="rect">
            <a:avLst/>
          </a:prstGeom>
        </p:spPr>
        <p:txBody>
          <a:bodyPr anchor="b"/>
          <a:lstStyle/>
          <a:p>
            <a:pPr algn="l" eaLnBrk="1" hangingPunct="1">
              <a:defRPr/>
            </a:pPr>
            <a:r>
              <a:rPr lang="en-US" altLang="zh-CN" sz="2800" dirty="0" smtClean="0">
                <a:solidFill>
                  <a:schemeClr val="hlink"/>
                </a:solidFill>
                <a:latin typeface="+mn-lt"/>
                <a:ea typeface="幼圆" pitchFamily="49" charset="-122"/>
              </a:rPr>
              <a:t>ADC</a:t>
            </a:r>
            <a:r>
              <a:rPr lang="zh-CN" altLang="en-US" sz="2800" dirty="0" smtClean="0">
                <a:solidFill>
                  <a:schemeClr val="hlink"/>
                </a:solidFill>
                <a:latin typeface="+mn-lt"/>
                <a:ea typeface="幼圆" pitchFamily="49" charset="-122"/>
              </a:rPr>
              <a:t>芯片</a:t>
            </a:r>
            <a:r>
              <a:rPr lang="en-US" altLang="zh-CN" sz="2800" dirty="0" smtClean="0">
                <a:solidFill>
                  <a:schemeClr val="hlink"/>
                </a:solidFill>
                <a:latin typeface="+mn-lt"/>
                <a:ea typeface="幼圆" pitchFamily="49" charset="-122"/>
              </a:rPr>
              <a:t>0809</a:t>
            </a:r>
            <a:r>
              <a:rPr lang="zh-CN" altLang="en-US" sz="2800" dirty="0" smtClean="0">
                <a:solidFill>
                  <a:schemeClr val="hlink"/>
                </a:solidFill>
                <a:latin typeface="+mn-lt"/>
                <a:ea typeface="幼圆" pitchFamily="49" charset="-122"/>
              </a:rPr>
              <a:t>的应用</a:t>
            </a:r>
          </a:p>
        </p:txBody>
      </p:sp>
      <p:sp>
        <p:nvSpPr>
          <p:cNvPr id="333829" name="Rectangle 5"/>
          <p:cNvSpPr>
            <a:spLocks noGrp="1" noChangeArrowheads="1"/>
          </p:cNvSpPr>
          <p:nvPr>
            <p:ph type="body" idx="4294967295"/>
          </p:nvPr>
        </p:nvSpPr>
        <p:spPr>
          <a:xfrm>
            <a:off x="476250" y="1044212"/>
            <a:ext cx="7921625" cy="2204768"/>
          </a:xfrm>
          <a:prstGeom prst="rect">
            <a:avLst/>
          </a:prstGeom>
        </p:spPr>
        <p:txBody>
          <a:bodyPr/>
          <a:lstStyle/>
          <a:p>
            <a:pPr marL="0" indent="0" algn="just" eaLnBrk="1" hangingPunct="1">
              <a:lnSpc>
                <a:spcPct val="125000"/>
              </a:lnSpc>
              <a:spcBef>
                <a:spcPts val="1200"/>
              </a:spcBef>
              <a:buFont typeface="Wingdings" pitchFamily="2" charset="2"/>
              <a:buNone/>
              <a:defRPr/>
            </a:pPr>
            <a:r>
              <a:rPr lang="zh-CN" altLang="en-US" sz="2400" dirty="0">
                <a:solidFill>
                  <a:srgbClr val="FF0000"/>
                </a:solidFill>
                <a:ea typeface="幼圆" pitchFamily="49" charset="-122"/>
              </a:rPr>
              <a:t>练习</a:t>
            </a:r>
            <a:r>
              <a:rPr lang="en-US" altLang="zh-CN" sz="2400" dirty="0">
                <a:solidFill>
                  <a:srgbClr val="FF0000"/>
                </a:solidFill>
                <a:ea typeface="幼圆" pitchFamily="49" charset="-122"/>
              </a:rPr>
              <a:t>2</a:t>
            </a:r>
          </a:p>
          <a:p>
            <a:pPr marL="0" indent="0" algn="just" eaLnBrk="1" hangingPunct="1">
              <a:lnSpc>
                <a:spcPct val="125000"/>
              </a:lnSpc>
              <a:spcBef>
                <a:spcPts val="1200"/>
              </a:spcBef>
              <a:buFont typeface="Wingdings" pitchFamily="2" charset="2"/>
              <a:buNone/>
              <a:defRPr/>
            </a:pPr>
            <a:r>
              <a:rPr lang="zh-CN" altLang="en-US" sz="2400" dirty="0" smtClean="0">
                <a:ea typeface="幼圆" pitchFamily="49" charset="-122"/>
              </a:rPr>
              <a:t>某数据采集系统中</a:t>
            </a:r>
            <a:r>
              <a:rPr lang="en-US" altLang="zh-CN" sz="2400" dirty="0" smtClean="0">
                <a:ea typeface="幼圆" pitchFamily="49" charset="-122"/>
              </a:rPr>
              <a:t>0809</a:t>
            </a:r>
            <a:r>
              <a:rPr lang="zh-CN" altLang="en-US" sz="2400" dirty="0" smtClean="0">
                <a:ea typeface="幼圆" pitchFamily="49" charset="-122"/>
              </a:rPr>
              <a:t>对</a:t>
            </a:r>
            <a:r>
              <a:rPr lang="en-US" altLang="zh-CN" sz="2400" dirty="0" smtClean="0">
                <a:ea typeface="幼圆" pitchFamily="49" charset="-122"/>
              </a:rPr>
              <a:t>8</a:t>
            </a:r>
            <a:r>
              <a:rPr lang="zh-CN" altLang="en-US" sz="2400" dirty="0" smtClean="0">
                <a:ea typeface="幼圆" pitchFamily="49" charset="-122"/>
              </a:rPr>
              <a:t>路模拟量进行巡回检测，试给出查询方式下的系统逻辑框图，并编写程序。端口地址自定。</a:t>
            </a:r>
          </a:p>
        </p:txBody>
      </p:sp>
    </p:spTree>
    <p:extLst>
      <p:ext uri="{BB962C8B-B14F-4D97-AF65-F5344CB8AC3E}">
        <p14:creationId xmlns:p14="http://schemas.microsoft.com/office/powerpoint/2010/main" val="2828742313"/>
      </p:ext>
    </p:extLst>
  </p:cSld>
  <p:clrMapOvr>
    <a:masterClrMapping/>
  </p:clrMapOvr>
  <p:transition spd="med">
    <p:wheel spokes="1"/>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818710"/>
            <a:ext cx="6558248" cy="540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Rectangle 2"/>
          <p:cNvSpPr txBox="1">
            <a:spLocks noChangeArrowheads="1"/>
          </p:cNvSpPr>
          <p:nvPr/>
        </p:nvSpPr>
        <p:spPr>
          <a:xfrm>
            <a:off x="342900" y="8620"/>
            <a:ext cx="3914775" cy="622300"/>
          </a:xfrm>
          <a:prstGeom prst="rect">
            <a:avLst/>
          </a:prstGeom>
        </p:spPr>
        <p:txBody>
          <a:bodyPr anchor="b"/>
          <a:lstStyle>
            <a:lvl1pPr eaLnBrk="1" hangingPunct="1">
              <a:defRPr sz="2800">
                <a:solidFill>
                  <a:schemeClr val="hlink"/>
                </a:solidFill>
                <a:latin typeface="+mn-lt"/>
                <a:ea typeface="幼圆" pitchFamily="49" charset="-122"/>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zh-CN" altLang="en-US" dirty="0">
                <a:hlinkClick r:id="" action="ppaction://hlinkshowjump?jump=lastslideviewed"/>
              </a:rPr>
              <a:t>练习</a:t>
            </a:r>
            <a:r>
              <a:rPr lang="en-US" altLang="zh-CN" dirty="0">
                <a:hlinkClick r:id="" action="ppaction://hlinkshowjump?jump=lastslideviewed"/>
              </a:rPr>
              <a:t>2</a:t>
            </a:r>
            <a:r>
              <a:rPr lang="zh-CN" altLang="en-US" dirty="0">
                <a:hlinkClick r:id="" action="ppaction://hlinkshowjump?jump=lastslideviewed"/>
              </a:rPr>
              <a:t>：查询方式</a:t>
            </a:r>
          </a:p>
        </p:txBody>
      </p:sp>
    </p:spTree>
    <p:extLst>
      <p:ext uri="{BB962C8B-B14F-4D97-AF65-F5344CB8AC3E}">
        <p14:creationId xmlns:p14="http://schemas.microsoft.com/office/powerpoint/2010/main" val="1679335228"/>
      </p:ext>
    </p:extLst>
  </p:cSld>
  <p:clrMapOvr>
    <a:masterClrMapping/>
  </p:clrMapOvr>
  <p:transition spd="med">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431540" y="998538"/>
            <a:ext cx="8229600" cy="585787"/>
          </a:xfrm>
          <a:prstGeom prst="rect">
            <a:avLst/>
          </a:prstGeom>
        </p:spPr>
        <p:txBody>
          <a:bodyPr/>
          <a:lstStyle/>
          <a:p>
            <a:pPr algn="l" eaLnBrk="1" hangingPunct="1">
              <a:defRPr/>
            </a:pPr>
            <a:r>
              <a:rPr kumimoji="1" lang="en-US" altLang="zh-CN" sz="2400" dirty="0" smtClean="0">
                <a:solidFill>
                  <a:srgbClr val="0000CC"/>
                </a:solidFill>
                <a:latin typeface="+mn-lt"/>
                <a:ea typeface="幼圆" pitchFamily="49" charset="-122"/>
              </a:rPr>
              <a:t>2. </a:t>
            </a:r>
            <a:r>
              <a:rPr kumimoji="1" lang="zh-CN" altLang="en-US" sz="2400" dirty="0" smtClean="0">
                <a:solidFill>
                  <a:srgbClr val="0000CC"/>
                </a:solidFill>
                <a:latin typeface="+mn-lt"/>
                <a:ea typeface="幼圆" pitchFamily="49" charset="-122"/>
              </a:rPr>
              <a:t>模拟</a:t>
            </a:r>
            <a:r>
              <a:rPr kumimoji="1" lang="zh-CN" altLang="en-US" sz="2400" dirty="0">
                <a:solidFill>
                  <a:srgbClr val="0000CC"/>
                </a:solidFill>
                <a:ea typeface="幼圆" pitchFamily="49" charset="-122"/>
              </a:rPr>
              <a:t>量</a:t>
            </a:r>
            <a:r>
              <a:rPr kumimoji="1" lang="zh-CN" altLang="en-US" sz="2400" dirty="0" smtClean="0">
                <a:solidFill>
                  <a:srgbClr val="0000CC"/>
                </a:solidFill>
                <a:latin typeface="+mn-lt"/>
                <a:ea typeface="幼圆" pitchFamily="49" charset="-122"/>
              </a:rPr>
              <a:t>输入输出系统</a:t>
            </a:r>
          </a:p>
        </p:txBody>
      </p:sp>
      <p:grpSp>
        <p:nvGrpSpPr>
          <p:cNvPr id="57350" name="Group 5"/>
          <p:cNvGrpSpPr>
            <a:grpSpLocks/>
          </p:cNvGrpSpPr>
          <p:nvPr/>
        </p:nvGrpSpPr>
        <p:grpSpPr bwMode="auto">
          <a:xfrm>
            <a:off x="0" y="1427163"/>
            <a:ext cx="9144000" cy="4364037"/>
            <a:chOff x="0" y="899"/>
            <a:chExt cx="5760" cy="2749"/>
          </a:xfrm>
        </p:grpSpPr>
        <p:sp>
          <p:nvSpPr>
            <p:cNvPr id="57357" name="Rectangle 6"/>
            <p:cNvSpPr>
              <a:spLocks noChangeArrowheads="1"/>
            </p:cNvSpPr>
            <p:nvPr/>
          </p:nvSpPr>
          <p:spPr bwMode="auto">
            <a:xfrm>
              <a:off x="4670" y="1730"/>
              <a:ext cx="667"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数字信号</a:t>
              </a:r>
            </a:p>
          </p:txBody>
        </p:sp>
        <p:sp>
          <p:nvSpPr>
            <p:cNvPr id="57358" name="Rectangle 7"/>
            <p:cNvSpPr>
              <a:spLocks noChangeArrowheads="1"/>
            </p:cNvSpPr>
            <p:nvPr/>
          </p:nvSpPr>
          <p:spPr bwMode="auto">
            <a:xfrm>
              <a:off x="2747" y="899"/>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模拟信号</a:t>
              </a:r>
            </a:p>
          </p:txBody>
        </p:sp>
        <p:sp>
          <p:nvSpPr>
            <p:cNvPr id="57359" name="Rectangle 8"/>
            <p:cNvSpPr>
              <a:spLocks noChangeArrowheads="1"/>
            </p:cNvSpPr>
            <p:nvPr/>
          </p:nvSpPr>
          <p:spPr bwMode="auto">
            <a:xfrm>
              <a:off x="0" y="1077"/>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1</a:t>
              </a:r>
            </a:p>
          </p:txBody>
        </p:sp>
        <p:sp>
          <p:nvSpPr>
            <p:cNvPr id="57360" name="Rectangle 9"/>
            <p:cNvSpPr>
              <a:spLocks noChangeArrowheads="1"/>
            </p:cNvSpPr>
            <p:nvPr/>
          </p:nvSpPr>
          <p:spPr bwMode="auto">
            <a:xfrm>
              <a:off x="0" y="1648"/>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2</a:t>
              </a:r>
            </a:p>
          </p:txBody>
        </p:sp>
        <p:sp>
          <p:nvSpPr>
            <p:cNvPr id="57361" name="Rectangle 10"/>
            <p:cNvSpPr>
              <a:spLocks noChangeArrowheads="1"/>
            </p:cNvSpPr>
            <p:nvPr/>
          </p:nvSpPr>
          <p:spPr bwMode="auto">
            <a:xfrm>
              <a:off x="0" y="2479"/>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n</a:t>
              </a:r>
            </a:p>
          </p:txBody>
        </p:sp>
        <p:sp>
          <p:nvSpPr>
            <p:cNvPr id="57362" name="Rectangle 11"/>
            <p:cNvSpPr>
              <a:spLocks noChangeArrowheads="1"/>
            </p:cNvSpPr>
            <p:nvPr/>
          </p:nvSpPr>
          <p:spPr bwMode="auto">
            <a:xfrm>
              <a:off x="4961" y="2059"/>
              <a:ext cx="739" cy="841"/>
            </a:xfrm>
            <a:prstGeom prst="rect">
              <a:avLst/>
            </a:prstGeom>
            <a:noFill/>
            <a:ln w="38100" cmpd="dbl">
              <a:solidFill>
                <a:schemeClr val="accent1"/>
              </a:solidFill>
              <a:miter lim="800000"/>
              <a:headEnd/>
              <a:tailEnd/>
            </a:ln>
          </p:spPr>
          <p:txBody>
            <a:bodyPr lIns="12700" tIns="12700" rIns="12700" bIns="12700"/>
            <a:lstStyle/>
            <a:p>
              <a:pPr algn="ctr" eaLnBrk="0" hangingPunct="0">
                <a:lnSpc>
                  <a:spcPct val="150000"/>
                </a:lnSpc>
                <a:spcBef>
                  <a:spcPct val="0"/>
                </a:spcBef>
              </a:pPr>
              <a:r>
                <a:rPr lang="zh-CN" altLang="en-US" sz="2400" b="1" dirty="0">
                  <a:latin typeface="Times New Roman" pitchFamily="18" charset="0"/>
                  <a:ea typeface="宋体" pitchFamily="2" charset="-122"/>
                </a:rPr>
                <a:t>微型</a:t>
              </a:r>
            </a:p>
            <a:p>
              <a:pPr algn="ctr" eaLnBrk="0" hangingPunct="0">
                <a:spcBef>
                  <a:spcPts val="300"/>
                </a:spcBef>
              </a:pPr>
              <a:r>
                <a:rPr lang="zh-CN" altLang="en-US" sz="2400" b="1" dirty="0">
                  <a:latin typeface="Times New Roman" pitchFamily="18" charset="0"/>
                  <a:ea typeface="宋体" pitchFamily="2" charset="-122"/>
                </a:rPr>
                <a:t>计算机</a:t>
              </a:r>
            </a:p>
          </p:txBody>
        </p:sp>
        <p:sp>
          <p:nvSpPr>
            <p:cNvPr id="57363" name="Rectangle 12"/>
            <p:cNvSpPr>
              <a:spLocks noChangeArrowheads="1"/>
            </p:cNvSpPr>
            <p:nvPr/>
          </p:nvSpPr>
          <p:spPr bwMode="auto">
            <a:xfrm>
              <a:off x="1434" y="1236"/>
              <a:ext cx="630" cy="318"/>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4" name="Rectangle 13"/>
            <p:cNvSpPr>
              <a:spLocks noChangeArrowheads="1"/>
            </p:cNvSpPr>
            <p:nvPr/>
          </p:nvSpPr>
          <p:spPr bwMode="auto">
            <a:xfrm>
              <a:off x="1434" y="1806"/>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5" name="Rectangle 14"/>
            <p:cNvSpPr>
              <a:spLocks noChangeArrowheads="1"/>
            </p:cNvSpPr>
            <p:nvPr/>
          </p:nvSpPr>
          <p:spPr bwMode="auto">
            <a:xfrm>
              <a:off x="1428" y="2637"/>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6" name="Rectangle 15"/>
            <p:cNvSpPr>
              <a:spLocks noChangeArrowheads="1"/>
            </p:cNvSpPr>
            <p:nvPr/>
          </p:nvSpPr>
          <p:spPr bwMode="auto">
            <a:xfrm>
              <a:off x="3152" y="1155"/>
              <a:ext cx="333" cy="1726"/>
            </a:xfrm>
            <a:prstGeom prst="rect">
              <a:avLst/>
            </a:prstGeom>
            <a:noFill/>
            <a:ln w="28575">
              <a:solidFill>
                <a:schemeClr val="folHlink"/>
              </a:solidFill>
              <a:miter lim="800000"/>
              <a:headEnd/>
              <a:tailEnd/>
            </a:ln>
          </p:spPr>
          <p:txBody>
            <a:bodyPr lIns="12700" tIns="12700" rIns="12700" bIns="12700" anchor="ctr"/>
            <a:lstStyle/>
            <a:p>
              <a:pPr eaLnBrk="0" hangingPunct="0">
                <a:spcBef>
                  <a:spcPct val="0"/>
                </a:spcBef>
              </a:pPr>
              <a:endParaRPr lang="en-US" altLang="zh-CN" sz="1800" b="1" dirty="0">
                <a:latin typeface="Times New Roman" pitchFamily="18" charset="0"/>
                <a:ea typeface="宋体" pitchFamily="2" charset="-122"/>
              </a:endParaRPr>
            </a:p>
            <a:p>
              <a:pPr algn="ctr" eaLnBrk="0" hangingPunct="0">
                <a:spcBef>
                  <a:spcPct val="0"/>
                </a:spcBef>
              </a:pPr>
              <a:r>
                <a:rPr lang="zh-CN" altLang="en-US" sz="1800" b="1" dirty="0" smtClean="0">
                  <a:latin typeface="Times New Roman" pitchFamily="18" charset="0"/>
                  <a:ea typeface="宋体" pitchFamily="2" charset="-122"/>
                </a:rPr>
                <a:t>多</a:t>
              </a:r>
              <a:endParaRPr lang="zh-CN" altLang="en-US" sz="1800" b="1" dirty="0">
                <a:latin typeface="Times New Roman" pitchFamily="18" charset="0"/>
                <a:ea typeface="宋体" pitchFamily="2" charset="-122"/>
              </a:endParaRPr>
            </a:p>
            <a:p>
              <a:pPr algn="ctr" eaLnBrk="0" hangingPunct="0">
                <a:spcBef>
                  <a:spcPts val="300"/>
                </a:spcBef>
              </a:pPr>
              <a:r>
                <a:rPr lang="zh-CN" altLang="en-US" sz="1800" b="1" dirty="0">
                  <a:latin typeface="Times New Roman" pitchFamily="18" charset="0"/>
                  <a:ea typeface="宋体" pitchFamily="2" charset="-122"/>
                </a:rPr>
                <a:t>路</a:t>
              </a:r>
            </a:p>
            <a:p>
              <a:pPr algn="ctr" eaLnBrk="0" hangingPunct="0">
                <a:spcBef>
                  <a:spcPts val="300"/>
                </a:spcBef>
              </a:pPr>
              <a:r>
                <a:rPr lang="zh-CN" altLang="en-US" sz="1800" b="1" dirty="0">
                  <a:latin typeface="Times New Roman" pitchFamily="18" charset="0"/>
                  <a:ea typeface="宋体" pitchFamily="2" charset="-122"/>
                </a:rPr>
                <a:t>开</a:t>
              </a:r>
            </a:p>
            <a:p>
              <a:pPr algn="ctr" eaLnBrk="0" hangingPunct="0">
                <a:spcBef>
                  <a:spcPts val="300"/>
                </a:spcBef>
              </a:pPr>
              <a:r>
                <a:rPr lang="zh-CN" altLang="en-US" sz="1800" b="1" dirty="0">
                  <a:latin typeface="Times New Roman" pitchFamily="18" charset="0"/>
                  <a:ea typeface="宋体" pitchFamily="2" charset="-122"/>
                </a:rPr>
                <a:t>关</a:t>
              </a:r>
            </a:p>
          </p:txBody>
        </p:sp>
        <p:sp>
          <p:nvSpPr>
            <p:cNvPr id="57367" name="Rectangle 16"/>
            <p:cNvSpPr>
              <a:spLocks noChangeArrowheads="1"/>
            </p:cNvSpPr>
            <p:nvPr/>
          </p:nvSpPr>
          <p:spPr bwMode="auto">
            <a:xfrm>
              <a:off x="2293" y="117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spcBef>
                  <a:spcPct val="0"/>
                </a:spcBef>
              </a:pPr>
              <a:r>
                <a:rPr lang="zh-CN" altLang="en-US" sz="1800" b="1" dirty="0">
                  <a:latin typeface="Times New Roman" pitchFamily="18" charset="0"/>
                  <a:ea typeface="宋体" pitchFamily="2" charset="-122"/>
                </a:rPr>
                <a:t>低通滤波</a:t>
              </a:r>
            </a:p>
          </p:txBody>
        </p:sp>
        <p:sp>
          <p:nvSpPr>
            <p:cNvPr id="57368" name="Rectangle 17"/>
            <p:cNvSpPr>
              <a:spLocks noChangeArrowheads="1"/>
            </p:cNvSpPr>
            <p:nvPr/>
          </p:nvSpPr>
          <p:spPr bwMode="auto">
            <a:xfrm>
              <a:off x="672" y="119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69" name="Line 18"/>
            <p:cNvSpPr>
              <a:spLocks noChangeShapeType="1"/>
            </p:cNvSpPr>
            <p:nvPr/>
          </p:nvSpPr>
          <p:spPr bwMode="auto">
            <a:xfrm>
              <a:off x="453" y="134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0" name="Line 19"/>
            <p:cNvSpPr>
              <a:spLocks noChangeShapeType="1"/>
            </p:cNvSpPr>
            <p:nvPr/>
          </p:nvSpPr>
          <p:spPr bwMode="auto">
            <a:xfrm>
              <a:off x="1203" y="1330"/>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1" name="Group 20"/>
            <p:cNvGrpSpPr>
              <a:grpSpLocks/>
            </p:cNvGrpSpPr>
            <p:nvPr/>
          </p:nvGrpSpPr>
          <p:grpSpPr bwMode="auto">
            <a:xfrm>
              <a:off x="1428" y="1057"/>
              <a:ext cx="654" cy="538"/>
              <a:chOff x="0" y="0"/>
              <a:chExt cx="20000" cy="19999"/>
            </a:xfrm>
          </p:grpSpPr>
          <p:sp>
            <p:nvSpPr>
              <p:cNvPr id="57409" name="Line 2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0" name="Line 22"/>
              <p:cNvSpPr>
                <a:spLocks noChangeShapeType="1"/>
              </p:cNvSpPr>
              <p:nvPr/>
            </p:nvSpPr>
            <p:spPr bwMode="auto">
              <a:xfrm flipV="1">
                <a:off x="0" y="9595"/>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1" name="Line 23"/>
              <p:cNvSpPr>
                <a:spLocks noChangeShapeType="1"/>
              </p:cNvSpPr>
              <p:nvPr/>
            </p:nvSpPr>
            <p:spPr bwMode="auto">
              <a:xfrm>
                <a:off x="0" y="0"/>
                <a:ext cx="27" cy="19999"/>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2" name="Line 24"/>
            <p:cNvSpPr>
              <a:spLocks noChangeShapeType="1"/>
            </p:cNvSpPr>
            <p:nvPr/>
          </p:nvSpPr>
          <p:spPr bwMode="auto">
            <a:xfrm>
              <a:off x="2074" y="13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3" name="Line 25"/>
            <p:cNvSpPr>
              <a:spLocks noChangeShapeType="1"/>
            </p:cNvSpPr>
            <p:nvPr/>
          </p:nvSpPr>
          <p:spPr bwMode="auto">
            <a:xfrm>
              <a:off x="2933" y="131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4" name="Rectangle 26"/>
            <p:cNvSpPr>
              <a:spLocks noChangeArrowheads="1"/>
            </p:cNvSpPr>
            <p:nvPr/>
          </p:nvSpPr>
          <p:spPr bwMode="auto">
            <a:xfrm>
              <a:off x="2293" y="174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75" name="Rectangle 27"/>
            <p:cNvSpPr>
              <a:spLocks noChangeArrowheads="1"/>
            </p:cNvSpPr>
            <p:nvPr/>
          </p:nvSpPr>
          <p:spPr bwMode="auto">
            <a:xfrm>
              <a:off x="672" y="176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76" name="Line 28"/>
            <p:cNvSpPr>
              <a:spLocks noChangeShapeType="1"/>
            </p:cNvSpPr>
            <p:nvPr/>
          </p:nvSpPr>
          <p:spPr bwMode="auto">
            <a:xfrm>
              <a:off x="453" y="191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7" name="Line 29"/>
            <p:cNvSpPr>
              <a:spLocks noChangeShapeType="1"/>
            </p:cNvSpPr>
            <p:nvPr/>
          </p:nvSpPr>
          <p:spPr bwMode="auto">
            <a:xfrm>
              <a:off x="1203" y="1901"/>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8" name="Group 30"/>
            <p:cNvGrpSpPr>
              <a:grpSpLocks/>
            </p:cNvGrpSpPr>
            <p:nvPr/>
          </p:nvGrpSpPr>
          <p:grpSpPr bwMode="auto">
            <a:xfrm>
              <a:off x="1428" y="1627"/>
              <a:ext cx="654" cy="539"/>
              <a:chOff x="0" y="0"/>
              <a:chExt cx="20000" cy="20000"/>
            </a:xfrm>
          </p:grpSpPr>
          <p:sp>
            <p:nvSpPr>
              <p:cNvPr id="57406" name="Line 31"/>
              <p:cNvSpPr>
                <a:spLocks noChangeShapeType="1"/>
              </p:cNvSpPr>
              <p:nvPr/>
            </p:nvSpPr>
            <p:spPr bwMode="auto">
              <a:xfrm>
                <a:off x="0" y="0"/>
                <a:ext cx="20000" cy="10162"/>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7" name="Line 32"/>
              <p:cNvSpPr>
                <a:spLocks noChangeShapeType="1"/>
              </p:cNvSpPr>
              <p:nvPr/>
            </p:nvSpPr>
            <p:spPr bwMode="auto">
              <a:xfrm flipV="1">
                <a:off x="0" y="9599"/>
                <a:ext cx="20000" cy="10156"/>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8" name="Line 3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9" name="Line 34"/>
            <p:cNvSpPr>
              <a:spLocks noChangeShapeType="1"/>
            </p:cNvSpPr>
            <p:nvPr/>
          </p:nvSpPr>
          <p:spPr bwMode="auto">
            <a:xfrm>
              <a:off x="2074" y="188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0" name="Line 35"/>
            <p:cNvSpPr>
              <a:spLocks noChangeShapeType="1"/>
            </p:cNvSpPr>
            <p:nvPr/>
          </p:nvSpPr>
          <p:spPr bwMode="auto">
            <a:xfrm>
              <a:off x="2933" y="188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1" name="Rectangle 36"/>
            <p:cNvSpPr>
              <a:spLocks noChangeArrowheads="1"/>
            </p:cNvSpPr>
            <p:nvPr/>
          </p:nvSpPr>
          <p:spPr bwMode="auto">
            <a:xfrm>
              <a:off x="2293" y="2576"/>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82" name="Rectangle 37"/>
            <p:cNvSpPr>
              <a:spLocks noChangeArrowheads="1"/>
            </p:cNvSpPr>
            <p:nvPr/>
          </p:nvSpPr>
          <p:spPr bwMode="auto">
            <a:xfrm>
              <a:off x="672" y="2592"/>
              <a:ext cx="527" cy="311"/>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83" name="Line 38"/>
            <p:cNvSpPr>
              <a:spLocks noChangeShapeType="1"/>
            </p:cNvSpPr>
            <p:nvPr/>
          </p:nvSpPr>
          <p:spPr bwMode="auto">
            <a:xfrm>
              <a:off x="453" y="2748"/>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4" name="Line 39"/>
            <p:cNvSpPr>
              <a:spLocks noChangeShapeType="1"/>
            </p:cNvSpPr>
            <p:nvPr/>
          </p:nvSpPr>
          <p:spPr bwMode="auto">
            <a:xfrm>
              <a:off x="1203" y="2732"/>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85" name="Group 40"/>
            <p:cNvGrpSpPr>
              <a:grpSpLocks/>
            </p:cNvGrpSpPr>
            <p:nvPr/>
          </p:nvGrpSpPr>
          <p:grpSpPr bwMode="auto">
            <a:xfrm>
              <a:off x="1428" y="2458"/>
              <a:ext cx="654" cy="539"/>
              <a:chOff x="0" y="0"/>
              <a:chExt cx="20000" cy="20000"/>
            </a:xfrm>
          </p:grpSpPr>
          <p:sp>
            <p:nvSpPr>
              <p:cNvPr id="57403" name="Line 4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4" name="Line 42"/>
              <p:cNvSpPr>
                <a:spLocks noChangeShapeType="1"/>
              </p:cNvSpPr>
              <p:nvPr/>
            </p:nvSpPr>
            <p:spPr bwMode="auto">
              <a:xfrm flipV="1">
                <a:off x="0" y="9595"/>
                <a:ext cx="20000" cy="10160"/>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5" name="Line 4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86" name="Line 44"/>
            <p:cNvSpPr>
              <a:spLocks noChangeShapeType="1"/>
            </p:cNvSpPr>
            <p:nvPr/>
          </p:nvSpPr>
          <p:spPr bwMode="auto">
            <a:xfrm>
              <a:off x="2074" y="2728"/>
              <a:ext cx="218" cy="2"/>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7" name="Line 45"/>
            <p:cNvSpPr>
              <a:spLocks noChangeShapeType="1"/>
            </p:cNvSpPr>
            <p:nvPr/>
          </p:nvSpPr>
          <p:spPr bwMode="auto">
            <a:xfrm>
              <a:off x="2933" y="27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8" name="Rectangle 46"/>
            <p:cNvSpPr>
              <a:spLocks noChangeArrowheads="1"/>
            </p:cNvSpPr>
            <p:nvPr/>
          </p:nvSpPr>
          <p:spPr bwMode="auto">
            <a:xfrm>
              <a:off x="4858"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A/D</a:t>
              </a:r>
              <a:r>
                <a:rPr lang="zh-CN" altLang="en-US" sz="1800" b="1" dirty="0">
                  <a:latin typeface="Times New Roman" pitchFamily="18" charset="0"/>
                  <a:ea typeface="宋体" pitchFamily="2" charset="-122"/>
                </a:rPr>
                <a:t>转换器</a:t>
              </a:r>
            </a:p>
          </p:txBody>
        </p:sp>
        <p:sp>
          <p:nvSpPr>
            <p:cNvPr id="57389" name="Rectangle 47"/>
            <p:cNvSpPr>
              <a:spLocks noChangeArrowheads="1"/>
            </p:cNvSpPr>
            <p:nvPr/>
          </p:nvSpPr>
          <p:spPr bwMode="auto">
            <a:xfrm>
              <a:off x="3720"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zh-CN" altLang="en-US" sz="1800" b="1" dirty="0">
                  <a:latin typeface="Times New Roman" pitchFamily="18" charset="0"/>
                  <a:ea typeface="宋体" pitchFamily="2" charset="-122"/>
                </a:rPr>
                <a:t>采样保持器</a:t>
              </a:r>
            </a:p>
          </p:txBody>
        </p:sp>
        <p:sp>
          <p:nvSpPr>
            <p:cNvPr id="57390" name="Line 48"/>
            <p:cNvSpPr>
              <a:spLocks noChangeShapeType="1"/>
            </p:cNvSpPr>
            <p:nvPr/>
          </p:nvSpPr>
          <p:spPr bwMode="auto">
            <a:xfrm>
              <a:off x="3501" y="1444"/>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1" name="Line 49"/>
            <p:cNvSpPr>
              <a:spLocks noChangeShapeType="1"/>
            </p:cNvSpPr>
            <p:nvPr/>
          </p:nvSpPr>
          <p:spPr bwMode="auto">
            <a:xfrm>
              <a:off x="4638" y="1443"/>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2" name="Line 50"/>
            <p:cNvSpPr>
              <a:spLocks noChangeShapeType="1"/>
            </p:cNvSpPr>
            <p:nvPr/>
          </p:nvSpPr>
          <p:spPr bwMode="auto">
            <a:xfrm>
              <a:off x="5332" y="1628"/>
              <a:ext cx="0" cy="423"/>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3" name="Rectangle 51"/>
            <p:cNvSpPr>
              <a:spLocks noChangeArrowheads="1"/>
            </p:cNvSpPr>
            <p:nvPr/>
          </p:nvSpPr>
          <p:spPr bwMode="auto">
            <a:xfrm>
              <a:off x="4723" y="3231"/>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solidFill>
                    <a:schemeClr val="tx1"/>
                  </a:solidFill>
                  <a:latin typeface="Times New Roman" pitchFamily="18" charset="0"/>
                  <a:ea typeface="宋体" pitchFamily="2" charset="-122"/>
                </a:rPr>
                <a:t>数字信号</a:t>
              </a:r>
            </a:p>
          </p:txBody>
        </p:sp>
        <p:sp>
          <p:nvSpPr>
            <p:cNvPr id="57394" name="Rectangle 52"/>
            <p:cNvSpPr>
              <a:spLocks noChangeArrowheads="1"/>
            </p:cNvSpPr>
            <p:nvPr/>
          </p:nvSpPr>
          <p:spPr bwMode="auto">
            <a:xfrm>
              <a:off x="1437" y="3360"/>
              <a:ext cx="667" cy="26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solidFill>
                    <a:schemeClr val="accent2"/>
                  </a:solidFill>
                  <a:latin typeface="Times New Roman" pitchFamily="18" charset="0"/>
                  <a:ea typeface="宋体" pitchFamily="2" charset="-122"/>
                </a:rPr>
                <a:t>受控对象</a:t>
              </a:r>
            </a:p>
          </p:txBody>
        </p:sp>
        <p:sp>
          <p:nvSpPr>
            <p:cNvPr id="57395" name="Rectangle 53"/>
            <p:cNvSpPr>
              <a:spLocks noChangeArrowheads="1"/>
            </p:cNvSpPr>
            <p:nvPr/>
          </p:nvSpPr>
          <p:spPr bwMode="auto">
            <a:xfrm>
              <a:off x="2001" y="3010"/>
              <a:ext cx="666" cy="260"/>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控制信号</a:t>
              </a:r>
            </a:p>
          </p:txBody>
        </p:sp>
        <p:sp>
          <p:nvSpPr>
            <p:cNvPr id="57396" name="Rectangle 54"/>
            <p:cNvSpPr>
              <a:spLocks noChangeArrowheads="1"/>
            </p:cNvSpPr>
            <p:nvPr/>
          </p:nvSpPr>
          <p:spPr bwMode="auto">
            <a:xfrm>
              <a:off x="3163" y="3010"/>
              <a:ext cx="667" cy="261"/>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模拟信号</a:t>
              </a:r>
            </a:p>
          </p:txBody>
        </p:sp>
        <p:sp>
          <p:nvSpPr>
            <p:cNvPr id="57397" name="Rectangle 55"/>
            <p:cNvSpPr>
              <a:spLocks noChangeArrowheads="1"/>
            </p:cNvSpPr>
            <p:nvPr/>
          </p:nvSpPr>
          <p:spPr bwMode="auto">
            <a:xfrm>
              <a:off x="3745" y="3278"/>
              <a:ext cx="902" cy="37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solidFill>
                    <a:schemeClr val="accent2"/>
                  </a:solidFill>
                  <a:latin typeface="Times New Roman" pitchFamily="18" charset="0"/>
                  <a:ea typeface="宋体" pitchFamily="2" charset="-122"/>
                </a:rPr>
                <a:t>D/A</a:t>
              </a:r>
              <a:r>
                <a:rPr lang="zh-CN" altLang="en-US" sz="1800" b="1" dirty="0">
                  <a:solidFill>
                    <a:schemeClr val="accent2"/>
                  </a:solidFill>
                  <a:latin typeface="Times New Roman" pitchFamily="18" charset="0"/>
                  <a:ea typeface="宋体" pitchFamily="2" charset="-122"/>
                </a:rPr>
                <a:t>转换器</a:t>
              </a:r>
            </a:p>
          </p:txBody>
        </p:sp>
        <p:sp>
          <p:nvSpPr>
            <p:cNvPr id="57398" name="Rectangle 56"/>
            <p:cNvSpPr>
              <a:spLocks noChangeArrowheads="1"/>
            </p:cNvSpPr>
            <p:nvPr/>
          </p:nvSpPr>
          <p:spPr bwMode="auto">
            <a:xfrm>
              <a:off x="2548" y="3277"/>
              <a:ext cx="978" cy="369"/>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solidFill>
                    <a:schemeClr val="accent2"/>
                  </a:solidFill>
                  <a:latin typeface="Times New Roman" pitchFamily="18" charset="0"/>
                  <a:ea typeface="宋体" pitchFamily="2" charset="-122"/>
                </a:rPr>
                <a:t>放大驱动电路</a:t>
              </a:r>
            </a:p>
          </p:txBody>
        </p:sp>
        <p:sp>
          <p:nvSpPr>
            <p:cNvPr id="57399" name="Line 57"/>
            <p:cNvSpPr>
              <a:spLocks noChangeShapeType="1"/>
            </p:cNvSpPr>
            <p:nvPr/>
          </p:nvSpPr>
          <p:spPr bwMode="auto">
            <a:xfrm flipH="1">
              <a:off x="3528" y="3450"/>
              <a:ext cx="219" cy="1"/>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57400" name="Line 58"/>
            <p:cNvSpPr>
              <a:spLocks noChangeShapeType="1"/>
            </p:cNvSpPr>
            <p:nvPr/>
          </p:nvSpPr>
          <p:spPr bwMode="auto">
            <a:xfrm flipH="1">
              <a:off x="2127" y="3464"/>
              <a:ext cx="429" cy="1"/>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57401" name="Freeform 59"/>
            <p:cNvSpPr>
              <a:spLocks/>
            </p:cNvSpPr>
            <p:nvPr/>
          </p:nvSpPr>
          <p:spPr bwMode="auto">
            <a:xfrm>
              <a:off x="4658" y="2906"/>
              <a:ext cx="691" cy="562"/>
            </a:xfrm>
            <a:custGeom>
              <a:avLst/>
              <a:gdLst>
                <a:gd name="T0" fmla="*/ 0 w 20000"/>
                <a:gd name="T1" fmla="*/ 561 h 20000"/>
                <a:gd name="T2" fmla="*/ 690 w 20000"/>
                <a:gd name="T3" fmla="*/ 561 h 20000"/>
                <a:gd name="T4" fmla="*/ 69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61"/>
                  </a:moveTo>
                  <a:lnTo>
                    <a:pt x="19977" y="19961"/>
                  </a:lnTo>
                  <a:lnTo>
                    <a:pt x="19977" y="0"/>
                  </a:lnTo>
                </a:path>
              </a:pathLst>
            </a:custGeom>
            <a:noFill/>
            <a:ln w="28575" cap="flat">
              <a:solidFill>
                <a:schemeClr val="accent1"/>
              </a:solidFill>
              <a:prstDash val="solid"/>
              <a:round/>
              <a:headEnd type="triangle" w="sm" len="sm"/>
              <a:tailEnd type="none" w="sm" len="sm"/>
            </a:ln>
          </p:spPr>
          <p:txBody>
            <a:bodyPr/>
            <a:lstStyle/>
            <a:p>
              <a:endParaRPr lang="zh-CN" altLang="en-US"/>
            </a:p>
          </p:txBody>
        </p:sp>
        <p:sp>
          <p:nvSpPr>
            <p:cNvPr id="57402" name="Text Box 60"/>
            <p:cNvSpPr txBox="1">
              <a:spLocks noChangeArrowheads="1"/>
            </p:cNvSpPr>
            <p:nvPr/>
          </p:nvSpPr>
          <p:spPr bwMode="auto">
            <a:xfrm>
              <a:off x="175" y="2046"/>
              <a:ext cx="223" cy="357"/>
            </a:xfrm>
            <a:prstGeom prst="rect">
              <a:avLst/>
            </a:prstGeom>
            <a:noFill/>
            <a:ln w="28575">
              <a:noFill/>
              <a:miter lim="800000"/>
              <a:headEnd/>
              <a:tailEnd/>
            </a:ln>
          </p:spPr>
          <p:txBody>
            <a:bodyPr vert="eaVert" lIns="12700" tIns="12700" rIns="12700" bIns="12700"/>
            <a:lstStyle/>
            <a:p>
              <a:pPr eaLnBrk="0" hangingPunct="0">
                <a:spcBef>
                  <a:spcPct val="0"/>
                </a:spcBef>
              </a:pPr>
              <a:r>
                <a:rPr lang="en-US" altLang="zh-CN" sz="1800" b="1">
                  <a:solidFill>
                    <a:schemeClr val="tx1"/>
                  </a:solidFill>
                  <a:latin typeface="Times New Roman" pitchFamily="18" charset="0"/>
                  <a:ea typeface="宋体" pitchFamily="2" charset="-122"/>
                </a:rPr>
                <a:t>…</a:t>
              </a:r>
            </a:p>
          </p:txBody>
        </p:sp>
      </p:grpSp>
      <p:sp>
        <p:nvSpPr>
          <p:cNvPr id="109635" name="Rectangle 67"/>
          <p:cNvSpPr>
            <a:spLocks noChangeArrowheads="1"/>
          </p:cNvSpPr>
          <p:nvPr/>
        </p:nvSpPr>
        <p:spPr bwMode="auto">
          <a:xfrm>
            <a:off x="345067" y="201647"/>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
        <p:nvSpPr>
          <p:cNvPr id="65" name="圆角矩形 64"/>
          <p:cNvSpPr/>
          <p:nvPr/>
        </p:nvSpPr>
        <p:spPr bwMode="auto">
          <a:xfrm>
            <a:off x="5666279" y="2618910"/>
            <a:ext cx="3451226" cy="13280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r>
              <a:rPr kumimoji="1" lang="zh-CN" altLang="en-US" sz="2400" dirty="0" smtClean="0">
                <a:solidFill>
                  <a:schemeClr val="bg1"/>
                </a:solidFill>
                <a:latin typeface="+mn-lt"/>
                <a:ea typeface="幼圆" pitchFamily="49" charset="-122"/>
              </a:rPr>
              <a:t>采样保持器周期性</a:t>
            </a:r>
            <a:r>
              <a:rPr kumimoji="1" lang="zh-CN" altLang="en-US" sz="2400" dirty="0">
                <a:solidFill>
                  <a:schemeClr val="bg1"/>
                </a:solidFill>
                <a:latin typeface="+mn-lt"/>
                <a:ea typeface="幼圆" pitchFamily="49" charset="-122"/>
              </a:rPr>
              <a:t>地采样连续信号，并在</a:t>
            </a:r>
            <a:r>
              <a:rPr kumimoji="1" lang="en-US" altLang="zh-CN" sz="2400" dirty="0">
                <a:solidFill>
                  <a:schemeClr val="bg1"/>
                </a:solidFill>
                <a:latin typeface="+mn-lt"/>
                <a:ea typeface="幼圆" pitchFamily="49" charset="-122"/>
              </a:rPr>
              <a:t>A/D</a:t>
            </a:r>
            <a:r>
              <a:rPr kumimoji="1" lang="zh-CN" altLang="en-US" sz="2400" dirty="0">
                <a:solidFill>
                  <a:schemeClr val="bg1"/>
                </a:solidFill>
                <a:latin typeface="+mn-lt"/>
                <a:ea typeface="幼圆" pitchFamily="49" charset="-122"/>
              </a:rPr>
              <a:t>转换期间保持不变</a:t>
            </a:r>
          </a:p>
        </p:txBody>
      </p:sp>
    </p:spTree>
    <p:extLst>
      <p:ext uri="{BB962C8B-B14F-4D97-AF65-F5344CB8AC3E}">
        <p14:creationId xmlns:p14="http://schemas.microsoft.com/office/powerpoint/2010/main" val="3262381748"/>
      </p:ext>
    </p:extLst>
  </p:cSld>
  <p:clrMapOvr>
    <a:masterClrMapping/>
  </p:clrMapOvr>
  <p:transition spd="med">
    <p:wheel spokes="1"/>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5" name="Rectangle 7" descr="再生纸"/>
          <p:cNvSpPr>
            <a:spLocks noChangeArrowheads="1"/>
          </p:cNvSpPr>
          <p:nvPr/>
        </p:nvSpPr>
        <p:spPr bwMode="auto">
          <a:xfrm>
            <a:off x="566738" y="998538"/>
            <a:ext cx="8178800" cy="4857750"/>
          </a:xfrm>
          <a:prstGeom prst="rect">
            <a:avLst/>
          </a:prstGeom>
          <a:noFill/>
          <a:ln w="76200" cmpd="tri" algn="ctr">
            <a:noFill/>
            <a:miter lim="800000"/>
            <a:headEnd/>
            <a:tailEnd/>
          </a:ln>
        </p:spPr>
        <p:txBody>
          <a:bodyPr/>
          <a:lstStyle/>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rgbClr val="008000"/>
                </a:solidFill>
                <a:latin typeface="Times New Roman" pitchFamily="18" charset="0"/>
                <a:ea typeface="楷体_GB2312" pitchFamily="49" charset="-122"/>
              </a:rPr>
              <a:t>;</a:t>
            </a:r>
            <a:r>
              <a:rPr kumimoji="1" lang="zh-CN" altLang="en-US" sz="2400" dirty="0">
                <a:solidFill>
                  <a:srgbClr val="008000"/>
                </a:solidFill>
                <a:latin typeface="Times New Roman" pitchFamily="18" charset="0"/>
                <a:ea typeface="楷体_GB2312" pitchFamily="49" charset="-122"/>
              </a:rPr>
              <a:t>数据段</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smtClean="0">
                <a:solidFill>
                  <a:schemeClr val="tx1"/>
                </a:solidFill>
                <a:latin typeface="Times New Roman" pitchFamily="18" charset="0"/>
                <a:ea typeface="楷体_GB2312" pitchFamily="49" charset="-122"/>
              </a:rPr>
              <a:t>counter </a:t>
            </a:r>
            <a:r>
              <a:rPr kumimoji="1" lang="en-US" altLang="zh-CN" sz="2400" dirty="0" err="1" smtClean="0">
                <a:solidFill>
                  <a:schemeClr val="tx1"/>
                </a:solidFill>
                <a:latin typeface="Times New Roman" pitchFamily="18" charset="0"/>
                <a:ea typeface="楷体_GB2312" pitchFamily="49" charset="-122"/>
              </a:rPr>
              <a:t>equ</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8</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err="1" smtClean="0">
                <a:solidFill>
                  <a:schemeClr val="tx1"/>
                </a:solidFill>
                <a:latin typeface="Times New Roman" pitchFamily="18" charset="0"/>
                <a:ea typeface="楷体_GB2312" pitchFamily="49" charset="-122"/>
              </a:rPr>
              <a:t>buf</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db</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counter dup(0</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smtClean="0">
                <a:solidFill>
                  <a:srgbClr val="008000"/>
                </a:solidFill>
                <a:latin typeface="Times New Roman" pitchFamily="18" charset="0"/>
                <a:ea typeface="楷体_GB2312" pitchFamily="49" charset="-122"/>
              </a:rPr>
              <a:t>;</a:t>
            </a:r>
            <a:r>
              <a:rPr kumimoji="1" lang="zh-CN" altLang="en-US" sz="2400" dirty="0">
                <a:solidFill>
                  <a:srgbClr val="008000"/>
                </a:solidFill>
                <a:latin typeface="Times New Roman" pitchFamily="18" charset="0"/>
                <a:ea typeface="楷体_GB2312" pitchFamily="49" charset="-122"/>
              </a:rPr>
              <a:t>数据</a:t>
            </a:r>
            <a:r>
              <a:rPr kumimoji="1" lang="zh-CN" altLang="en-US" sz="2400" dirty="0" smtClean="0">
                <a:solidFill>
                  <a:srgbClr val="008000"/>
                </a:solidFill>
                <a:latin typeface="Times New Roman" pitchFamily="18" charset="0"/>
                <a:ea typeface="楷体_GB2312" pitchFamily="49" charset="-122"/>
              </a:rPr>
              <a:t>缓冲区存放</a:t>
            </a:r>
            <a:r>
              <a:rPr kumimoji="1" lang="en-US" altLang="zh-CN" sz="2400" dirty="0" smtClean="0">
                <a:solidFill>
                  <a:srgbClr val="008000"/>
                </a:solidFill>
                <a:latin typeface="Times New Roman" pitchFamily="18" charset="0"/>
                <a:ea typeface="楷体_GB2312" pitchFamily="49" charset="-122"/>
              </a:rPr>
              <a:t>8</a:t>
            </a:r>
            <a:r>
              <a:rPr kumimoji="1" lang="zh-CN" altLang="en-US" sz="2400" dirty="0" smtClean="0">
                <a:solidFill>
                  <a:srgbClr val="008000"/>
                </a:solidFill>
                <a:latin typeface="Times New Roman" pitchFamily="18" charset="0"/>
                <a:ea typeface="楷体_GB2312" pitchFamily="49" charset="-122"/>
              </a:rPr>
              <a:t>个通道的转换结果</a:t>
            </a:r>
            <a:endParaRPr kumimoji="1" lang="zh-CN" altLang="en-US" sz="2400" dirty="0">
              <a:solidFill>
                <a:srgbClr val="008000"/>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smtClean="0">
                <a:solidFill>
                  <a:srgbClr val="008000"/>
                </a:solidFill>
                <a:latin typeface="Times New Roman" pitchFamily="18" charset="0"/>
                <a:ea typeface="楷体_GB2312" pitchFamily="49" charset="-122"/>
              </a:rPr>
              <a:t>           ;</a:t>
            </a:r>
            <a:r>
              <a:rPr kumimoji="1" lang="zh-CN" altLang="en-US" sz="2400" dirty="0">
                <a:solidFill>
                  <a:srgbClr val="008000"/>
                </a:solidFill>
                <a:latin typeface="Times New Roman" pitchFamily="18" charset="0"/>
                <a:ea typeface="楷体_GB2312" pitchFamily="49" charset="-122"/>
              </a:rPr>
              <a:t>代码段</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zh-CN" altLang="en-US" sz="2400" dirty="0" smtClean="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mov</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bx,offset</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buf</a:t>
            </a:r>
            <a:endParaRPr kumimoji="1" lang="en-US" altLang="zh-CN" sz="2400" dirty="0">
              <a:solidFill>
                <a:schemeClr val="tx1"/>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mov</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cx,counter</a:t>
            </a:r>
            <a:endParaRPr kumimoji="1" lang="en-US" altLang="zh-CN" sz="2400" dirty="0">
              <a:solidFill>
                <a:schemeClr val="tx1"/>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err="1" smtClean="0">
                <a:solidFill>
                  <a:schemeClr val="tx1"/>
                </a:solidFill>
                <a:latin typeface="Times New Roman" pitchFamily="18" charset="0"/>
                <a:ea typeface="楷体_GB2312" pitchFamily="49" charset="-122"/>
              </a:rPr>
              <a:t>mov</a:t>
            </a:r>
            <a:r>
              <a:rPr kumimoji="1" lang="en-US" altLang="zh-CN" sz="2400" dirty="0" smtClean="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dx,220h	</a:t>
            </a:r>
            <a:r>
              <a:rPr kumimoji="1" lang="en-US" altLang="zh-CN" sz="2400" dirty="0">
                <a:solidFill>
                  <a:srgbClr val="008000"/>
                </a:solidFill>
                <a:latin typeface="Times New Roman" pitchFamily="18" charset="0"/>
                <a:ea typeface="楷体_GB2312" pitchFamily="49" charset="-122"/>
              </a:rPr>
              <a:t>;</a:t>
            </a:r>
            <a:r>
              <a:rPr kumimoji="1" lang="zh-CN" altLang="en-US" sz="2400" dirty="0">
                <a:solidFill>
                  <a:srgbClr val="008000"/>
                </a:solidFill>
                <a:latin typeface="Times New Roman" pitchFamily="18" charset="0"/>
                <a:ea typeface="楷体_GB2312" pitchFamily="49" charset="-122"/>
              </a:rPr>
              <a:t>从</a:t>
            </a:r>
            <a:r>
              <a:rPr kumimoji="1" lang="en-US" altLang="zh-CN" sz="2400" dirty="0">
                <a:solidFill>
                  <a:srgbClr val="008000"/>
                </a:solidFill>
                <a:latin typeface="Times New Roman" pitchFamily="18" charset="0"/>
                <a:ea typeface="楷体_GB2312" pitchFamily="49" charset="-122"/>
              </a:rPr>
              <a:t>IN0</a:t>
            </a:r>
            <a:r>
              <a:rPr kumimoji="1" lang="zh-CN" altLang="en-US" sz="2400" dirty="0">
                <a:solidFill>
                  <a:srgbClr val="008000"/>
                </a:solidFill>
                <a:latin typeface="Times New Roman" pitchFamily="18" charset="0"/>
                <a:ea typeface="楷体_GB2312" pitchFamily="49" charset="-122"/>
              </a:rPr>
              <a:t>开始转换</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start1</a:t>
            </a:r>
            <a:r>
              <a:rPr kumimoji="1" lang="en-US" altLang="zh-CN" sz="2400" dirty="0" smtClean="0">
                <a:solidFill>
                  <a:schemeClr val="tx1"/>
                </a:solidFill>
                <a:latin typeface="Times New Roman" pitchFamily="18" charset="0"/>
                <a:ea typeface="楷体_GB2312" pitchFamily="49" charset="-122"/>
              </a:rPr>
              <a:t>: out </a:t>
            </a:r>
            <a:r>
              <a:rPr kumimoji="1" lang="en-US" altLang="zh-CN" sz="2400" dirty="0" err="1">
                <a:solidFill>
                  <a:schemeClr val="tx1"/>
                </a:solidFill>
                <a:latin typeface="Times New Roman" pitchFamily="18" charset="0"/>
                <a:ea typeface="楷体_GB2312" pitchFamily="49" charset="-122"/>
              </a:rPr>
              <a:t>dx,al</a:t>
            </a:r>
            <a:r>
              <a:rPr kumimoji="1" lang="en-US" altLang="zh-CN" sz="2400" dirty="0">
                <a:solidFill>
                  <a:schemeClr val="tx1"/>
                </a:solidFill>
                <a:latin typeface="Times New Roman" pitchFamily="18" charset="0"/>
                <a:ea typeface="楷体_GB2312" pitchFamily="49" charset="-122"/>
              </a:rPr>
              <a:t>	</a:t>
            </a:r>
            <a:r>
              <a:rPr kumimoji="1" lang="en-US" altLang="zh-CN" sz="2400" dirty="0">
                <a:solidFill>
                  <a:srgbClr val="008000"/>
                </a:solidFill>
                <a:latin typeface="Times New Roman" pitchFamily="18" charset="0"/>
                <a:ea typeface="楷体_GB2312" pitchFamily="49" charset="-122"/>
              </a:rPr>
              <a:t>;</a:t>
            </a:r>
            <a:r>
              <a:rPr kumimoji="1" lang="zh-CN" altLang="en-US" sz="2400" dirty="0">
                <a:solidFill>
                  <a:srgbClr val="008000"/>
                </a:solidFill>
                <a:latin typeface="Times New Roman" pitchFamily="18" charset="0"/>
                <a:ea typeface="楷体_GB2312" pitchFamily="49" charset="-122"/>
              </a:rPr>
              <a:t>启动</a:t>
            </a:r>
            <a:r>
              <a:rPr kumimoji="1" lang="en-US" altLang="zh-CN" sz="2400" dirty="0">
                <a:solidFill>
                  <a:srgbClr val="008000"/>
                </a:solidFill>
                <a:latin typeface="Times New Roman" pitchFamily="18" charset="0"/>
                <a:ea typeface="楷体_GB2312" pitchFamily="49" charset="-122"/>
              </a:rPr>
              <a:t>A/D</a:t>
            </a:r>
            <a:r>
              <a:rPr kumimoji="1" lang="zh-CN" altLang="en-US" sz="2400" dirty="0">
                <a:solidFill>
                  <a:srgbClr val="008000"/>
                </a:solidFill>
                <a:latin typeface="Times New Roman" pitchFamily="18" charset="0"/>
                <a:ea typeface="楷体_GB2312" pitchFamily="49" charset="-122"/>
              </a:rPr>
              <a:t>转换</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zh-CN" altLang="en-US" sz="2400" dirty="0" smtClean="0">
                <a:solidFill>
                  <a:schemeClr val="tx1"/>
                </a:solidFill>
                <a:latin typeface="Times New Roman" pitchFamily="18" charset="0"/>
                <a:ea typeface="楷体_GB2312" pitchFamily="49" charset="-122"/>
              </a:rPr>
              <a:t>       </a:t>
            </a:r>
            <a:r>
              <a:rPr kumimoji="1" lang="en-US" altLang="zh-CN" sz="2400" dirty="0" smtClean="0">
                <a:solidFill>
                  <a:schemeClr val="tx1"/>
                </a:solidFill>
                <a:latin typeface="Times New Roman" pitchFamily="18" charset="0"/>
                <a:ea typeface="楷体_GB2312" pitchFamily="49" charset="-122"/>
              </a:rPr>
              <a:t>push </a:t>
            </a:r>
            <a:r>
              <a:rPr kumimoji="1" lang="en-US" altLang="zh-CN" sz="2400" dirty="0">
                <a:solidFill>
                  <a:schemeClr val="tx1"/>
                </a:solidFill>
                <a:latin typeface="Times New Roman" pitchFamily="18" charset="0"/>
                <a:ea typeface="楷体_GB2312" pitchFamily="49" charset="-122"/>
              </a:rPr>
              <a:t>dx</a:t>
            </a:r>
          </a:p>
        </p:txBody>
      </p:sp>
      <p:sp>
        <p:nvSpPr>
          <p:cNvPr id="124934" name="Rectangle 8"/>
          <p:cNvSpPr>
            <a:spLocks noChangeArrowheads="1"/>
          </p:cNvSpPr>
          <p:nvPr/>
        </p:nvSpPr>
        <p:spPr bwMode="auto">
          <a:xfrm>
            <a:off x="2051720" y="134420"/>
            <a:ext cx="3149600" cy="549275"/>
          </a:xfrm>
          <a:prstGeom prst="rect">
            <a:avLst/>
          </a:prstGeom>
        </p:spPr>
        <p:txBody>
          <a:bodyPr anchor="b"/>
          <a:lstStyle/>
          <a:p>
            <a:r>
              <a:rPr lang="zh-CN" altLang="en-US" sz="2400" dirty="0">
                <a:solidFill>
                  <a:schemeClr val="hlink"/>
                </a:solidFill>
                <a:latin typeface="+mn-lt"/>
                <a:ea typeface="幼圆" pitchFamily="49" charset="-122"/>
                <a:cs typeface="+mj-cs"/>
              </a:rPr>
              <a:t>启动转换</a:t>
            </a:r>
          </a:p>
        </p:txBody>
      </p:sp>
      <p:sp>
        <p:nvSpPr>
          <p:cNvPr id="124935" name="Rectangle 9"/>
          <p:cNvSpPr>
            <a:spLocks noChangeArrowheads="1"/>
          </p:cNvSpPr>
          <p:nvPr/>
        </p:nvSpPr>
        <p:spPr bwMode="auto">
          <a:xfrm>
            <a:off x="392615" y="98425"/>
            <a:ext cx="2289175" cy="587375"/>
          </a:xfrm>
          <a:prstGeom prst="rect">
            <a:avLst/>
          </a:prstGeom>
        </p:spPr>
        <p:txBody>
          <a:bodyPr anchor="b"/>
          <a:lstStyle/>
          <a:p>
            <a:r>
              <a:rPr lang="zh-CN" altLang="en-US" sz="2400" dirty="0">
                <a:solidFill>
                  <a:schemeClr val="hlink"/>
                </a:solidFill>
                <a:latin typeface="+mn-lt"/>
                <a:ea typeface="幼圆" pitchFamily="49" charset="-122"/>
                <a:cs typeface="+mj-cs"/>
              </a:rPr>
              <a:t>练习</a:t>
            </a:r>
            <a:r>
              <a:rPr lang="en-US" altLang="zh-CN" sz="2400" dirty="0">
                <a:solidFill>
                  <a:schemeClr val="hlink"/>
                </a:solidFill>
                <a:latin typeface="+mn-lt"/>
                <a:ea typeface="幼圆" pitchFamily="49" charset="-122"/>
                <a:cs typeface="+mj-cs"/>
              </a:rPr>
              <a:t>2</a:t>
            </a:r>
            <a:r>
              <a:rPr lang="zh-CN" altLang="en-US" sz="2400" dirty="0">
                <a:solidFill>
                  <a:schemeClr val="hlink"/>
                </a:solidFill>
                <a:latin typeface="+mn-lt"/>
                <a:ea typeface="幼圆" pitchFamily="49" charset="-122"/>
                <a:cs typeface="+mj-cs"/>
              </a:rPr>
              <a:t>题解</a:t>
            </a:r>
            <a:r>
              <a:rPr lang="en-US" altLang="zh-CN" sz="2400" dirty="0">
                <a:solidFill>
                  <a:schemeClr val="hlink"/>
                </a:solidFill>
                <a:latin typeface="+mn-lt"/>
                <a:ea typeface="幼圆" pitchFamily="49" charset="-122"/>
                <a:cs typeface="+mj-cs"/>
              </a:rPr>
              <a:t>:</a:t>
            </a:r>
          </a:p>
        </p:txBody>
      </p:sp>
    </p:spTree>
    <p:extLst>
      <p:ext uri="{BB962C8B-B14F-4D97-AF65-F5344CB8AC3E}">
        <p14:creationId xmlns:p14="http://schemas.microsoft.com/office/powerpoint/2010/main" val="1832066979"/>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4855"/>
                                        </p:tgtEl>
                                        <p:attrNameLst>
                                          <p:attrName>style.visibility</p:attrName>
                                        </p:attrNameLst>
                                      </p:cBhvr>
                                      <p:to>
                                        <p:strVal val="visible"/>
                                      </p:to>
                                    </p:set>
                                    <p:animEffect transition="in" filter="blinds(horizontal)">
                                      <p:cBhvr>
                                        <p:cTn id="7" dur="500"/>
                                        <p:tgtEl>
                                          <p:spTgt spid="3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descr="再生纸"/>
          <p:cNvSpPr>
            <a:spLocks noChangeArrowheads="1"/>
          </p:cNvSpPr>
          <p:nvPr/>
        </p:nvSpPr>
        <p:spPr bwMode="auto">
          <a:xfrm>
            <a:off x="476250" y="998615"/>
            <a:ext cx="7696150" cy="4680635"/>
          </a:xfrm>
          <a:prstGeom prst="rect">
            <a:avLst/>
          </a:prstGeom>
          <a:noFill/>
          <a:ln w="76200" cmpd="tri" algn="ctr">
            <a:noFill/>
            <a:miter lim="800000"/>
            <a:headEnd/>
            <a:tailEnd/>
          </a:ln>
        </p:spPr>
        <p:txBody>
          <a:bodyPr/>
          <a:lstStyle/>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mov</a:t>
            </a:r>
            <a:r>
              <a:rPr kumimoji="1" lang="en-US" altLang="zh-CN" sz="2400" dirty="0">
                <a:solidFill>
                  <a:schemeClr val="tx1"/>
                </a:solidFill>
                <a:latin typeface="Times New Roman" pitchFamily="18" charset="0"/>
                <a:ea typeface="楷体_GB2312" pitchFamily="49" charset="-122"/>
              </a:rPr>
              <a:t> dx,</a:t>
            </a:r>
            <a:r>
              <a:rPr kumimoji="1" lang="en-US" altLang="zh-CN" sz="2400" dirty="0">
                <a:solidFill>
                  <a:schemeClr val="tx1"/>
                </a:solidFill>
                <a:latin typeface="Times New Roman" pitchFamily="18" charset="0"/>
                <a:ea typeface="楷体_GB2312" pitchFamily="49" charset="-122"/>
                <a:hlinkClick r:id="rId2" action="ppaction://hlinksldjump"/>
              </a:rPr>
              <a:t>238h</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查询是否转换结束</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start2:	in </a:t>
            </a:r>
            <a:r>
              <a:rPr kumimoji="1" lang="en-US" altLang="zh-CN" sz="2400" dirty="0" err="1">
                <a:solidFill>
                  <a:schemeClr val="tx1"/>
                </a:solidFill>
                <a:latin typeface="Times New Roman" pitchFamily="18" charset="0"/>
                <a:ea typeface="楷体_GB2312" pitchFamily="49" charset="-122"/>
              </a:rPr>
              <a:t>al,dx</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读入状态信息</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test al,80h	;D7</a:t>
            </a:r>
            <a:r>
              <a:rPr kumimoji="1" lang="zh-CN" altLang="en-US" sz="2400" dirty="0">
                <a:solidFill>
                  <a:schemeClr val="tx1"/>
                </a:solidFill>
                <a:latin typeface="Times New Roman" pitchFamily="18" charset="0"/>
                <a:ea typeface="楷体_GB2312" pitchFamily="49" charset="-122"/>
              </a:rPr>
              <a:t>＝</a:t>
            </a:r>
            <a:r>
              <a:rPr kumimoji="1" lang="en-US" altLang="zh-CN" sz="2400" dirty="0">
                <a:solidFill>
                  <a:schemeClr val="tx1"/>
                </a:solidFill>
                <a:latin typeface="Times New Roman" pitchFamily="18" charset="0"/>
                <a:ea typeface="楷体_GB2312" pitchFamily="49" charset="-122"/>
              </a:rPr>
              <a:t>1</a:t>
            </a:r>
            <a:r>
              <a:rPr kumimoji="1" lang="zh-CN" altLang="en-US" sz="2400" dirty="0">
                <a:solidFill>
                  <a:schemeClr val="tx1"/>
                </a:solidFill>
                <a:latin typeface="Times New Roman" pitchFamily="18" charset="0"/>
                <a:ea typeface="楷体_GB2312" pitchFamily="49" charset="-122"/>
              </a:rPr>
              <a:t>，转换结束否</a:t>
            </a:r>
            <a:r>
              <a:rPr kumimoji="1" lang="en-US" altLang="zh-CN" sz="2400" dirty="0">
                <a:solidFill>
                  <a:schemeClr val="tx1"/>
                </a:solidFill>
                <a:latin typeface="Times New Roman" pitchFamily="18" charset="0"/>
                <a:ea typeface="楷体_GB2312" pitchFamily="49" charset="-122"/>
              </a:rPr>
              <a:t>?</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jz</a:t>
            </a:r>
            <a:r>
              <a:rPr kumimoji="1" lang="en-US" altLang="zh-CN" sz="2400" dirty="0">
                <a:solidFill>
                  <a:schemeClr val="tx1"/>
                </a:solidFill>
                <a:latin typeface="Times New Roman" pitchFamily="18" charset="0"/>
                <a:ea typeface="楷体_GB2312" pitchFamily="49" charset="-122"/>
              </a:rPr>
              <a:t> start2	;</a:t>
            </a:r>
            <a:r>
              <a:rPr kumimoji="1" lang="zh-CN" altLang="en-US" sz="2400" dirty="0">
                <a:solidFill>
                  <a:schemeClr val="tx1"/>
                </a:solidFill>
                <a:latin typeface="Times New Roman" pitchFamily="18" charset="0"/>
                <a:ea typeface="楷体_GB2312" pitchFamily="49" charset="-122"/>
              </a:rPr>
              <a:t>没有结束，继续查询</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pop dx	;</a:t>
            </a:r>
            <a:r>
              <a:rPr kumimoji="1" lang="zh-CN" altLang="en-US" sz="2400" dirty="0">
                <a:solidFill>
                  <a:schemeClr val="tx1"/>
                </a:solidFill>
                <a:latin typeface="Times New Roman" pitchFamily="18" charset="0"/>
                <a:ea typeface="楷体_GB2312" pitchFamily="49" charset="-122"/>
              </a:rPr>
              <a:t>转换结束</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a:solidFill>
                  <a:schemeClr val="tx1"/>
                </a:solidFill>
                <a:latin typeface="Times New Roman" pitchFamily="18" charset="0"/>
                <a:ea typeface="楷体_GB2312" pitchFamily="49" charset="-122"/>
              </a:rPr>
              <a:t>in </a:t>
            </a:r>
            <a:r>
              <a:rPr kumimoji="1" lang="en-US" altLang="zh-CN" sz="2400" dirty="0" err="1">
                <a:solidFill>
                  <a:schemeClr val="tx1"/>
                </a:solidFill>
                <a:latin typeface="Times New Roman" pitchFamily="18" charset="0"/>
                <a:ea typeface="楷体_GB2312" pitchFamily="49" charset="-122"/>
              </a:rPr>
              <a:t>al,dx</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读取数据</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mov</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bx</a:t>
            </a:r>
            <a:r>
              <a:rPr kumimoji="1" lang="en-US" altLang="zh-CN" sz="2400" dirty="0">
                <a:solidFill>
                  <a:schemeClr val="tx1"/>
                </a:solidFill>
                <a:latin typeface="Times New Roman" pitchFamily="18" charset="0"/>
                <a:ea typeface="楷体_GB2312" pitchFamily="49" charset="-122"/>
              </a:rPr>
              <a:t>],al	;</a:t>
            </a:r>
            <a:r>
              <a:rPr kumimoji="1" lang="zh-CN" altLang="en-US" sz="2400" dirty="0">
                <a:solidFill>
                  <a:schemeClr val="tx1"/>
                </a:solidFill>
                <a:latin typeface="Times New Roman" pitchFamily="18" charset="0"/>
                <a:ea typeface="楷体_GB2312" pitchFamily="49" charset="-122"/>
              </a:rPr>
              <a:t>存入缓冲区</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zh-CN" altLang="en-US"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inc</a:t>
            </a: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bx</a:t>
            </a:r>
            <a:endParaRPr kumimoji="1" lang="en-US" altLang="zh-CN" sz="2400" dirty="0">
              <a:solidFill>
                <a:schemeClr val="tx1"/>
              </a:solidFill>
              <a:latin typeface="Times New Roman" pitchFamily="18" charset="0"/>
              <a:ea typeface="楷体_GB2312" pitchFamily="49" charset="-122"/>
            </a:endParaRP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a:t>
            </a:r>
            <a:r>
              <a:rPr kumimoji="1" lang="en-US" altLang="zh-CN" sz="2400" dirty="0" err="1">
                <a:solidFill>
                  <a:schemeClr val="tx1"/>
                </a:solidFill>
                <a:latin typeface="Times New Roman" pitchFamily="18" charset="0"/>
                <a:ea typeface="楷体_GB2312" pitchFamily="49" charset="-122"/>
              </a:rPr>
              <a:t>inc</a:t>
            </a:r>
            <a:r>
              <a:rPr kumimoji="1" lang="en-US" altLang="zh-CN" sz="2400" dirty="0">
                <a:solidFill>
                  <a:schemeClr val="tx1"/>
                </a:solidFill>
                <a:latin typeface="Times New Roman" pitchFamily="18" charset="0"/>
                <a:ea typeface="楷体_GB2312" pitchFamily="49" charset="-122"/>
              </a:rPr>
              <a:t> dx</a:t>
            </a:r>
          </a:p>
          <a:p>
            <a:pPr marL="342900" indent="-342900" algn="just" defTabSz="895350">
              <a:spcBef>
                <a:spcPct val="20000"/>
              </a:spcBef>
              <a:buClr>
                <a:schemeClr val="folHlink"/>
              </a:buClr>
              <a:buSzPct val="60000"/>
              <a:buFont typeface="Wingdings" pitchFamily="2" charset="2"/>
              <a:buNone/>
              <a:tabLst>
                <a:tab pos="1809750" algn="l"/>
                <a:tab pos="3810000" algn="l"/>
              </a:tabLst>
            </a:pPr>
            <a:r>
              <a:rPr kumimoji="1" lang="en-US" altLang="zh-CN" sz="2400" dirty="0">
                <a:solidFill>
                  <a:schemeClr val="tx1"/>
                </a:solidFill>
                <a:latin typeface="Times New Roman" pitchFamily="18" charset="0"/>
                <a:ea typeface="楷体_GB2312" pitchFamily="49" charset="-122"/>
              </a:rPr>
              <a:t>		loop </a:t>
            </a:r>
            <a:r>
              <a:rPr kumimoji="1" lang="en-US" altLang="zh-CN" sz="2400" dirty="0">
                <a:solidFill>
                  <a:schemeClr val="tx1"/>
                </a:solidFill>
                <a:latin typeface="Times New Roman" pitchFamily="18" charset="0"/>
                <a:ea typeface="楷体_GB2312" pitchFamily="49" charset="-122"/>
                <a:hlinkClick r:id="rId3" action="ppaction://hlinksldjump"/>
              </a:rPr>
              <a:t>start1</a:t>
            </a:r>
            <a:r>
              <a:rPr kumimoji="1" lang="en-US" altLang="zh-CN" sz="24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转向下一个模拟通道</a:t>
            </a:r>
          </a:p>
        </p:txBody>
      </p:sp>
      <p:sp>
        <p:nvSpPr>
          <p:cNvPr id="125958" name="Rectangle 9"/>
          <p:cNvSpPr>
            <a:spLocks noChangeArrowheads="1"/>
          </p:cNvSpPr>
          <p:nvPr/>
        </p:nvSpPr>
        <p:spPr bwMode="auto">
          <a:xfrm>
            <a:off x="2457515" y="88550"/>
            <a:ext cx="3149600" cy="549275"/>
          </a:xfrm>
          <a:prstGeom prst="rect">
            <a:avLst/>
          </a:prstGeom>
        </p:spPr>
        <p:txBody>
          <a:bodyPr anchor="b"/>
          <a:lstStyle/>
          <a:p>
            <a:r>
              <a:rPr lang="zh-CN" altLang="en-US" sz="2800" dirty="0">
                <a:solidFill>
                  <a:schemeClr val="hlink"/>
                </a:solidFill>
                <a:latin typeface="+mn-lt"/>
                <a:ea typeface="幼圆" pitchFamily="49" charset="-122"/>
                <a:cs typeface="+mj-cs"/>
              </a:rPr>
              <a:t>查询读取</a:t>
            </a:r>
          </a:p>
        </p:txBody>
      </p:sp>
      <p:sp>
        <p:nvSpPr>
          <p:cNvPr id="125959" name="Rectangle 10"/>
          <p:cNvSpPr>
            <a:spLocks noChangeArrowheads="1"/>
          </p:cNvSpPr>
          <p:nvPr/>
        </p:nvSpPr>
        <p:spPr bwMode="auto">
          <a:xfrm>
            <a:off x="387415" y="53625"/>
            <a:ext cx="2289175" cy="587375"/>
          </a:xfrm>
          <a:prstGeom prst="rect">
            <a:avLst/>
          </a:prstGeom>
        </p:spPr>
        <p:txBody>
          <a:bodyPr anchor="b"/>
          <a:lstStyle/>
          <a:p>
            <a:r>
              <a:rPr lang="zh-CN" altLang="en-US" sz="2800" dirty="0">
                <a:solidFill>
                  <a:schemeClr val="hlink"/>
                </a:solidFill>
                <a:latin typeface="+mn-lt"/>
                <a:ea typeface="幼圆" pitchFamily="49" charset="-122"/>
                <a:cs typeface="+mj-cs"/>
              </a:rPr>
              <a:t>练习</a:t>
            </a:r>
            <a:r>
              <a:rPr lang="en-US" altLang="zh-CN" sz="2800" dirty="0">
                <a:solidFill>
                  <a:schemeClr val="hlink"/>
                </a:solidFill>
                <a:latin typeface="+mn-lt"/>
                <a:ea typeface="幼圆" pitchFamily="49" charset="-122"/>
                <a:cs typeface="+mj-cs"/>
              </a:rPr>
              <a:t>2</a:t>
            </a:r>
            <a:r>
              <a:rPr lang="zh-CN" altLang="en-US" sz="2800" dirty="0">
                <a:solidFill>
                  <a:schemeClr val="hlink"/>
                </a:solidFill>
                <a:latin typeface="+mn-lt"/>
                <a:ea typeface="幼圆" pitchFamily="49" charset="-122"/>
                <a:cs typeface="+mj-cs"/>
              </a:rPr>
              <a:t>题解</a:t>
            </a:r>
            <a:r>
              <a:rPr lang="en-US" altLang="zh-CN" sz="2800" dirty="0">
                <a:solidFill>
                  <a:schemeClr val="hlink"/>
                </a:solidFill>
                <a:latin typeface="+mn-lt"/>
                <a:ea typeface="幼圆" pitchFamily="49" charset="-122"/>
                <a:cs typeface="+mj-cs"/>
              </a:rPr>
              <a:t>:</a:t>
            </a:r>
          </a:p>
        </p:txBody>
      </p:sp>
    </p:spTree>
    <p:extLst>
      <p:ext uri="{BB962C8B-B14F-4D97-AF65-F5344CB8AC3E}">
        <p14:creationId xmlns:p14="http://schemas.microsoft.com/office/powerpoint/2010/main" val="402768649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blinds(horizontal)">
                                      <p:cBhvr>
                                        <p:cTn id="7" dur="500"/>
                                        <p:tgtEl>
                                          <p:spTgt spid="18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实验十  </a:t>
            </a:r>
            <a:br>
              <a:rPr lang="zh-CN" altLang="en-US" sz="3600" dirty="0"/>
            </a:br>
            <a:r>
              <a:rPr lang="zh-CN" altLang="en-US" sz="3600" dirty="0"/>
              <a:t>模数转换器</a:t>
            </a:r>
            <a:r>
              <a:rPr lang="en-US" altLang="zh-CN" sz="3600" dirty="0"/>
              <a:t>ADC0809</a:t>
            </a:r>
            <a:r>
              <a:rPr lang="zh-CN" altLang="en-US" sz="3600" dirty="0"/>
              <a:t>实验</a:t>
            </a:r>
          </a:p>
        </p:txBody>
      </p:sp>
    </p:spTree>
    <p:extLst>
      <p:ext uri="{BB962C8B-B14F-4D97-AF65-F5344CB8AC3E}">
        <p14:creationId xmlns:p14="http://schemas.microsoft.com/office/powerpoint/2010/main" val="763233863"/>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body" idx="4294967295"/>
          </p:nvPr>
        </p:nvSpPr>
        <p:spPr>
          <a:xfrm>
            <a:off x="347845" y="143635"/>
            <a:ext cx="8229600" cy="630237"/>
          </a:xfrm>
          <a:prstGeom prst="rect">
            <a:avLst/>
          </a:prstGeom>
        </p:spPr>
        <p:txBody>
          <a:bodyPr/>
          <a:lstStyle/>
          <a:p>
            <a:pPr eaLnBrk="1" hangingPunct="1">
              <a:buFont typeface="Wingdings" pitchFamily="2" charset="2"/>
              <a:buNone/>
            </a:pPr>
            <a:r>
              <a:rPr lang="en-US" altLang="zh-CN" sz="2800" dirty="0" smtClean="0">
                <a:ea typeface="幼圆" pitchFamily="49" charset="-122"/>
              </a:rPr>
              <a:t>1</a:t>
            </a:r>
            <a:r>
              <a:rPr lang="zh-CN" altLang="en-US" sz="2800" dirty="0" smtClean="0">
                <a:ea typeface="幼圆" pitchFamily="49" charset="-122"/>
              </a:rPr>
              <a:t> 实验目的</a:t>
            </a:r>
          </a:p>
        </p:txBody>
      </p:sp>
      <p:sp>
        <p:nvSpPr>
          <p:cNvPr id="215044" name="Rectangle 4"/>
          <p:cNvSpPr>
            <a:spLocks noChangeArrowheads="1"/>
          </p:cNvSpPr>
          <p:nvPr/>
        </p:nvSpPr>
        <p:spPr bwMode="auto">
          <a:xfrm>
            <a:off x="498680" y="1088740"/>
            <a:ext cx="7694612" cy="765175"/>
          </a:xfrm>
          <a:prstGeom prst="rect">
            <a:avLst/>
          </a:prstGeom>
        </p:spPr>
        <p:txBody>
          <a:bodyPr/>
          <a:lstStyle/>
          <a:p>
            <a:pPr marL="342900" indent="-342900">
              <a:spcBef>
                <a:spcPct val="20000"/>
              </a:spcBef>
              <a:buFont typeface="Wingdings" pitchFamily="2" charset="2"/>
              <a:buNone/>
            </a:pPr>
            <a:r>
              <a:rPr lang="zh-CN" altLang="en-US" sz="2800" dirty="0">
                <a:latin typeface="+mn-lt"/>
                <a:ea typeface="幼圆" pitchFamily="49" charset="-122"/>
              </a:rPr>
              <a:t>掌握</a:t>
            </a:r>
            <a:r>
              <a:rPr lang="en-US" altLang="zh-CN" sz="2800" dirty="0">
                <a:latin typeface="+mn-lt"/>
                <a:ea typeface="幼圆" pitchFamily="49" charset="-122"/>
              </a:rPr>
              <a:t>ADC0809</a:t>
            </a:r>
            <a:r>
              <a:rPr lang="zh-CN" altLang="en-US" sz="2800" dirty="0">
                <a:latin typeface="+mn-lt"/>
                <a:ea typeface="幼圆" pitchFamily="49" charset="-122"/>
              </a:rPr>
              <a:t>的用法。</a:t>
            </a:r>
          </a:p>
        </p:txBody>
      </p:sp>
    </p:spTree>
    <p:extLst>
      <p:ext uri="{BB962C8B-B14F-4D97-AF65-F5344CB8AC3E}">
        <p14:creationId xmlns:p14="http://schemas.microsoft.com/office/powerpoint/2010/main" val="3537613390"/>
      </p:ext>
    </p:extLst>
  </p:cSld>
  <p:clrMapOvr>
    <a:masterClrMapping/>
  </p:clrMapOvr>
  <p:transition spd="med">
    <p:wheel spokes="1"/>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2" cstate="print"/>
          <a:srcRect/>
          <a:stretch>
            <a:fillRect/>
          </a:stretch>
        </p:blipFill>
        <p:spPr bwMode="auto">
          <a:xfrm>
            <a:off x="1196625" y="819150"/>
            <a:ext cx="7245805" cy="5445165"/>
          </a:xfrm>
          <a:prstGeom prst="rect">
            <a:avLst/>
          </a:prstGeom>
          <a:noFill/>
          <a:ln w="9525">
            <a:noFill/>
            <a:miter lim="800000"/>
            <a:headEnd/>
            <a:tailEnd/>
          </a:ln>
        </p:spPr>
      </p:pic>
      <p:sp>
        <p:nvSpPr>
          <p:cNvPr id="3" name="Rectangle 3"/>
          <p:cNvSpPr txBox="1">
            <a:spLocks noChangeArrowheads="1"/>
          </p:cNvSpPr>
          <p:nvPr/>
        </p:nvSpPr>
        <p:spPr>
          <a:xfrm>
            <a:off x="347845" y="143635"/>
            <a:ext cx="8229600" cy="6302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 typeface="Wingdings" pitchFamily="2" charset="2"/>
              <a:buNone/>
            </a:pPr>
            <a:r>
              <a:rPr lang="en-US" altLang="zh-CN" sz="2800" dirty="0" smtClean="0">
                <a:ea typeface="幼圆" pitchFamily="49" charset="-122"/>
              </a:rPr>
              <a:t>1</a:t>
            </a:r>
            <a:r>
              <a:rPr lang="zh-CN" altLang="en-US" sz="2800" dirty="0" smtClean="0">
                <a:ea typeface="幼圆" pitchFamily="49" charset="-122"/>
              </a:rPr>
              <a:t> 实验电路原理图</a:t>
            </a:r>
          </a:p>
        </p:txBody>
      </p:sp>
    </p:spTree>
    <p:extLst>
      <p:ext uri="{BB962C8B-B14F-4D97-AF65-F5344CB8AC3E}">
        <p14:creationId xmlns:p14="http://schemas.microsoft.com/office/powerpoint/2010/main" val="3534930521"/>
      </p:ext>
    </p:extLst>
  </p:cSld>
  <p:clrMapOvr>
    <a:masterClrMapping/>
  </p:clrMapOvr>
  <p:transition spd="med">
    <p:wheel spokes="1"/>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srcRect/>
          <a:stretch>
            <a:fillRect/>
          </a:stretch>
        </p:blipFill>
        <p:spPr bwMode="auto">
          <a:xfrm>
            <a:off x="1421650" y="1223755"/>
            <a:ext cx="6255695" cy="4230470"/>
          </a:xfrm>
          <a:prstGeom prst="rect">
            <a:avLst/>
          </a:prstGeom>
          <a:noFill/>
          <a:ln w="9525">
            <a:noFill/>
            <a:miter lim="800000"/>
            <a:headEnd/>
            <a:tailEnd/>
          </a:ln>
        </p:spPr>
      </p:pic>
      <p:sp>
        <p:nvSpPr>
          <p:cNvPr id="3" name="Rectangle 3"/>
          <p:cNvSpPr txBox="1">
            <a:spLocks noChangeArrowheads="1"/>
          </p:cNvSpPr>
          <p:nvPr/>
        </p:nvSpPr>
        <p:spPr>
          <a:xfrm>
            <a:off x="347845" y="143635"/>
            <a:ext cx="8229600" cy="6302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 typeface="Wingdings" pitchFamily="2" charset="2"/>
              <a:buNone/>
            </a:pPr>
            <a:r>
              <a:rPr lang="en-US" altLang="zh-CN" sz="2800" dirty="0" smtClean="0">
                <a:ea typeface="幼圆" pitchFamily="49" charset="-122"/>
              </a:rPr>
              <a:t>1</a:t>
            </a:r>
            <a:r>
              <a:rPr lang="zh-CN" altLang="en-US" sz="2800" dirty="0" smtClean="0">
                <a:ea typeface="幼圆" pitchFamily="49" charset="-122"/>
              </a:rPr>
              <a:t> 实验电路原理图</a:t>
            </a:r>
          </a:p>
        </p:txBody>
      </p:sp>
    </p:spTree>
    <p:extLst>
      <p:ext uri="{BB962C8B-B14F-4D97-AF65-F5344CB8AC3E}">
        <p14:creationId xmlns:p14="http://schemas.microsoft.com/office/powerpoint/2010/main" val="4029691239"/>
      </p:ext>
    </p:extLst>
  </p:cSld>
  <p:clrMapOvr>
    <a:masterClrMapping/>
  </p:clrMapOvr>
  <p:transition spd="med">
    <p:wheel spokes="1"/>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4294967295"/>
          </p:nvPr>
        </p:nvSpPr>
        <p:spPr>
          <a:xfrm>
            <a:off x="476251" y="998538"/>
            <a:ext cx="8011184" cy="5038725"/>
          </a:xfrm>
          <a:prstGeom prst="rect">
            <a:avLst/>
          </a:prstGeom>
        </p:spPr>
        <p:txBody>
          <a:bodyPr/>
          <a:lstStyle/>
          <a:p>
            <a:pPr marL="361950" indent="-361950" eaLnBrk="1" hangingPunct="1">
              <a:lnSpc>
                <a:spcPct val="125000"/>
              </a:lnSpc>
              <a:spcBef>
                <a:spcPts val="1200"/>
              </a:spcBef>
              <a:buFont typeface="Wingdings" pitchFamily="2" charset="2"/>
              <a:buNone/>
              <a:defRPr/>
            </a:pPr>
            <a:r>
              <a:rPr lang="en-US" altLang="zh-CN" sz="2400" dirty="0" smtClean="0">
                <a:ea typeface="幼圆" pitchFamily="49" charset="-122"/>
              </a:rPr>
              <a:t>1. 12</a:t>
            </a:r>
            <a:r>
              <a:rPr lang="zh-CN" altLang="en-US" sz="2400" dirty="0" smtClean="0">
                <a:ea typeface="幼圆" pitchFamily="49" charset="-122"/>
              </a:rPr>
              <a:t>位</a:t>
            </a:r>
            <a:r>
              <a:rPr lang="en-US" altLang="zh-CN" sz="2400" dirty="0" smtClean="0">
                <a:ea typeface="幼圆" pitchFamily="49" charset="-122"/>
              </a:rPr>
              <a:t>D/A</a:t>
            </a:r>
            <a:r>
              <a:rPr lang="zh-CN" altLang="en-US" sz="2400" dirty="0" smtClean="0">
                <a:ea typeface="幼圆" pitchFamily="49" charset="-122"/>
              </a:rPr>
              <a:t>转换的</a:t>
            </a:r>
            <a:r>
              <a:rPr lang="zh-CN" altLang="en-US" sz="2400" dirty="0" smtClean="0">
                <a:ea typeface="幼圆" pitchFamily="49" charset="-122"/>
                <a:hlinkClick r:id="rId2" action="ppaction://hlinksldjump"/>
              </a:rPr>
              <a:t>分辨率</a:t>
            </a:r>
            <a:r>
              <a:rPr lang="zh-CN" altLang="en-US" sz="2400" dirty="0" smtClean="0">
                <a:ea typeface="幼圆" pitchFamily="49" charset="-122"/>
              </a:rPr>
              <a:t>是（ ）。</a:t>
            </a:r>
          </a:p>
          <a:p>
            <a:pPr marL="261938" indent="-261938" eaLnBrk="1" hangingPunct="1">
              <a:lnSpc>
                <a:spcPct val="125000"/>
              </a:lnSpc>
              <a:spcBef>
                <a:spcPts val="1200"/>
              </a:spcBef>
              <a:buFont typeface="Wingdings" pitchFamily="2" charset="2"/>
              <a:buNone/>
              <a:defRPr/>
            </a:pPr>
            <a:r>
              <a:rPr lang="en-US" altLang="zh-CN" sz="2400" dirty="0" smtClean="0">
                <a:ea typeface="幼圆" pitchFamily="49" charset="-122"/>
              </a:rPr>
              <a:t>2. </a:t>
            </a:r>
            <a:r>
              <a:rPr lang="en-US" altLang="zh-CN" sz="2400" dirty="0" smtClean="0">
                <a:ea typeface="幼圆" pitchFamily="49" charset="-122"/>
                <a:hlinkClick r:id="rId3" action="ppaction://hlinksldjump"/>
              </a:rPr>
              <a:t>DAC0832</a:t>
            </a:r>
            <a:r>
              <a:rPr lang="zh-CN" altLang="en-US" sz="2400" dirty="0" smtClean="0">
                <a:ea typeface="幼圆" pitchFamily="49" charset="-122"/>
              </a:rPr>
              <a:t>芯片内部有（）和（）寄存器。</a:t>
            </a:r>
          </a:p>
          <a:p>
            <a:pPr marL="261938" indent="-261938" eaLnBrk="1" hangingPunct="1">
              <a:lnSpc>
                <a:spcPct val="125000"/>
              </a:lnSpc>
              <a:spcBef>
                <a:spcPts val="1200"/>
              </a:spcBef>
              <a:buFont typeface="Wingdings" pitchFamily="2" charset="2"/>
              <a:buNone/>
              <a:defRPr/>
            </a:pPr>
            <a:r>
              <a:rPr lang="en-US" altLang="zh-CN" sz="2400" dirty="0" smtClean="0">
                <a:ea typeface="幼圆" pitchFamily="49" charset="-122"/>
              </a:rPr>
              <a:t>3. DAC0832</a:t>
            </a:r>
            <a:r>
              <a:rPr lang="zh-CN" altLang="en-US" sz="2400" dirty="0" smtClean="0">
                <a:ea typeface="幼圆" pitchFamily="49" charset="-122"/>
              </a:rPr>
              <a:t>能够实现输出的同时，采集（），以提高（）。</a:t>
            </a:r>
          </a:p>
          <a:p>
            <a:pPr marL="261938" indent="-261938" eaLnBrk="1" hangingPunct="1">
              <a:lnSpc>
                <a:spcPct val="125000"/>
              </a:lnSpc>
              <a:spcBef>
                <a:spcPts val="1200"/>
              </a:spcBef>
              <a:buFont typeface="Wingdings" pitchFamily="2" charset="2"/>
              <a:buNone/>
              <a:defRPr/>
            </a:pPr>
            <a:r>
              <a:rPr lang="en-US" altLang="zh-CN" sz="2400" dirty="0" smtClean="0">
                <a:ea typeface="幼圆" pitchFamily="49" charset="-122"/>
              </a:rPr>
              <a:t>4. DAC0832</a:t>
            </a:r>
            <a:r>
              <a:rPr lang="zh-CN" altLang="en-US" sz="2400" dirty="0" smtClean="0">
                <a:ea typeface="幼圆" pitchFamily="49" charset="-122"/>
              </a:rPr>
              <a:t>芯片内部有数字地和（）地。</a:t>
            </a:r>
          </a:p>
          <a:p>
            <a:pPr marL="261938" indent="-261938" eaLnBrk="1" hangingPunct="1">
              <a:lnSpc>
                <a:spcPct val="125000"/>
              </a:lnSpc>
              <a:spcBef>
                <a:spcPts val="1200"/>
              </a:spcBef>
              <a:buFont typeface="Wingdings" pitchFamily="2" charset="2"/>
              <a:buNone/>
              <a:defRPr/>
            </a:pPr>
            <a:r>
              <a:rPr lang="en-US" altLang="zh-CN" sz="2400" dirty="0" smtClean="0">
                <a:ea typeface="幼圆" pitchFamily="49" charset="-122"/>
              </a:rPr>
              <a:t>5. </a:t>
            </a:r>
            <a:r>
              <a:rPr lang="zh-CN" altLang="en-US" sz="2400" dirty="0" smtClean="0">
                <a:ea typeface="幼圆" pitchFamily="49" charset="-122"/>
              </a:rPr>
              <a:t>若</a:t>
            </a:r>
            <a:r>
              <a:rPr lang="en-US" altLang="zh-CN" sz="2400" dirty="0" smtClean="0">
                <a:ea typeface="幼圆" pitchFamily="49" charset="-122"/>
              </a:rPr>
              <a:t>DAC0832</a:t>
            </a:r>
            <a:r>
              <a:rPr lang="zh-CN" altLang="en-US" sz="2400" dirty="0" smtClean="0">
                <a:ea typeface="幼圆" pitchFamily="49" charset="-122"/>
              </a:rPr>
              <a:t>引脚</a:t>
            </a:r>
            <a:r>
              <a:rPr lang="en-US" altLang="zh-CN" sz="2400" dirty="0" smtClean="0">
                <a:ea typeface="幼圆" pitchFamily="49" charset="-122"/>
              </a:rPr>
              <a:t>ILE</a:t>
            </a:r>
            <a:r>
              <a:rPr lang="zh-CN" altLang="en-US" sz="2400" dirty="0" smtClean="0">
                <a:ea typeface="幼圆" pitchFamily="49" charset="-122"/>
              </a:rPr>
              <a:t>、</a:t>
            </a:r>
            <a:r>
              <a:rPr lang="en-US" altLang="zh-CN" sz="2400" dirty="0" smtClean="0">
                <a:ea typeface="幼圆" pitchFamily="49" charset="-122"/>
              </a:rPr>
              <a:t>CS#</a:t>
            </a:r>
            <a:r>
              <a:rPr lang="zh-CN" altLang="en-US" sz="2400" dirty="0" smtClean="0">
                <a:ea typeface="幼圆" pitchFamily="49" charset="-122"/>
              </a:rPr>
              <a:t>、</a:t>
            </a:r>
            <a:r>
              <a:rPr lang="en-US" altLang="zh-CN" sz="2400" dirty="0" smtClean="0">
                <a:ea typeface="幼圆" pitchFamily="49" charset="-122"/>
              </a:rPr>
              <a:t>WR1#()</a:t>
            </a:r>
            <a:r>
              <a:rPr lang="zh-CN" altLang="en-US" sz="2400" dirty="0" smtClean="0">
                <a:ea typeface="幼圆" pitchFamily="49" charset="-122"/>
              </a:rPr>
              <a:t>时，</a:t>
            </a:r>
            <a:r>
              <a:rPr lang="en-US" altLang="zh-CN" sz="2400" dirty="0" smtClean="0">
                <a:ea typeface="幼圆" pitchFamily="49" charset="-122"/>
              </a:rPr>
              <a:t>LE1=1</a:t>
            </a:r>
            <a:r>
              <a:rPr lang="zh-CN" altLang="en-US" sz="2400" dirty="0" smtClean="0">
                <a:ea typeface="幼圆" pitchFamily="49" charset="-122"/>
              </a:rPr>
              <a:t>。</a:t>
            </a:r>
          </a:p>
          <a:p>
            <a:pPr marL="361950" indent="-361950" eaLnBrk="1" hangingPunct="1">
              <a:lnSpc>
                <a:spcPct val="125000"/>
              </a:lnSpc>
              <a:spcBef>
                <a:spcPts val="1200"/>
              </a:spcBef>
              <a:buFont typeface="Wingdings" pitchFamily="2" charset="2"/>
              <a:buNone/>
              <a:defRPr/>
            </a:pPr>
            <a:r>
              <a:rPr lang="en-US" altLang="zh-CN" sz="2400" dirty="0" smtClean="0">
                <a:ea typeface="幼圆" pitchFamily="49" charset="-122"/>
              </a:rPr>
              <a:t>6. </a:t>
            </a:r>
            <a:r>
              <a:rPr lang="zh-CN" altLang="en-US" sz="2400" dirty="0" smtClean="0">
                <a:ea typeface="幼圆" pitchFamily="49" charset="-122"/>
              </a:rPr>
              <a:t>若</a:t>
            </a:r>
            <a:r>
              <a:rPr lang="en-US" altLang="zh-CN" sz="2400" dirty="0" smtClean="0">
                <a:ea typeface="幼圆" pitchFamily="49" charset="-122"/>
              </a:rPr>
              <a:t>DAC0832</a:t>
            </a:r>
            <a:r>
              <a:rPr lang="zh-CN" altLang="en-US" sz="2400" dirty="0" smtClean="0">
                <a:ea typeface="幼圆" pitchFamily="49" charset="-122"/>
              </a:rPr>
              <a:t>引脚</a:t>
            </a:r>
            <a:r>
              <a:rPr lang="en-US" altLang="zh-CN" sz="2400" dirty="0" smtClean="0">
                <a:ea typeface="幼圆" pitchFamily="49" charset="-122"/>
              </a:rPr>
              <a:t>XFER#</a:t>
            </a:r>
            <a:r>
              <a:rPr lang="zh-CN" altLang="en-US" sz="2400" dirty="0" smtClean="0">
                <a:ea typeface="幼圆" pitchFamily="49" charset="-122"/>
              </a:rPr>
              <a:t>、</a:t>
            </a:r>
            <a:r>
              <a:rPr lang="en-US" altLang="zh-CN" sz="2400" dirty="0" smtClean="0">
                <a:ea typeface="幼圆" pitchFamily="49" charset="-122"/>
              </a:rPr>
              <a:t>WR2#( )</a:t>
            </a:r>
            <a:r>
              <a:rPr lang="zh-CN" altLang="en-US" sz="2400" dirty="0" smtClean="0">
                <a:ea typeface="幼圆" pitchFamily="49" charset="-122"/>
              </a:rPr>
              <a:t>时，使得</a:t>
            </a:r>
            <a:r>
              <a:rPr lang="en-US" altLang="zh-CN" sz="2400" dirty="0" smtClean="0">
                <a:ea typeface="幼圆" pitchFamily="49" charset="-122"/>
              </a:rPr>
              <a:t>DAC</a:t>
            </a:r>
            <a:r>
              <a:rPr lang="zh-CN" altLang="en-US" sz="2400" dirty="0" smtClean="0">
                <a:ea typeface="幼圆" pitchFamily="49" charset="-122"/>
              </a:rPr>
              <a:t>寄存器</a:t>
            </a:r>
            <a:r>
              <a:rPr lang="en-US" altLang="zh-CN" sz="2400" dirty="0" smtClean="0">
                <a:ea typeface="幼圆" pitchFamily="49" charset="-122"/>
              </a:rPr>
              <a:t>LE2=1</a:t>
            </a:r>
            <a:r>
              <a:rPr lang="zh-CN" altLang="en-US" sz="2400" dirty="0" smtClean="0">
                <a:ea typeface="幼圆" pitchFamily="49" charset="-122"/>
              </a:rPr>
              <a:t>。</a:t>
            </a:r>
            <a:endParaRPr lang="zh-CN" altLang="en-US" sz="2400" dirty="0" smtClean="0">
              <a:ea typeface="幼圆" pitchFamily="49" charset="-122"/>
            </a:endParaRPr>
          </a:p>
        </p:txBody>
      </p:sp>
      <p:sp>
        <p:nvSpPr>
          <p:cNvPr id="4" name="Rectangle 2"/>
          <p:cNvSpPr txBox="1">
            <a:spLocks noRot="1" noChangeArrowheads="1"/>
          </p:cNvSpPr>
          <p:nvPr/>
        </p:nvSpPr>
        <p:spPr>
          <a:xfrm>
            <a:off x="476545" y="98630"/>
            <a:ext cx="7065785" cy="5445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kumimoji="1" lang="zh-CN" altLang="en-US" sz="2800" smtClean="0">
                <a:solidFill>
                  <a:schemeClr val="tx1"/>
                </a:solidFill>
                <a:latin typeface="幼圆" pitchFamily="49" charset="-122"/>
                <a:ea typeface="幼圆" pitchFamily="49" charset="-122"/>
              </a:rPr>
              <a:t>思考题</a:t>
            </a:r>
            <a:endParaRPr kumimoji="1" lang="zh-CN" altLang="en-US" sz="280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14885008"/>
      </p:ext>
    </p:extLst>
  </p:cSld>
  <p:clrMapOvr>
    <a:masterClrMapping/>
  </p:clrMapOvr>
  <p:transition spd="med">
    <p:wheel spokes="1"/>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4294967295"/>
          </p:nvPr>
        </p:nvSpPr>
        <p:spPr>
          <a:xfrm>
            <a:off x="476250" y="863715"/>
            <a:ext cx="8191205" cy="5355595"/>
          </a:xfrm>
          <a:prstGeom prst="rect">
            <a:avLst/>
          </a:prstGeom>
        </p:spPr>
        <p:txBody>
          <a:bodyPr/>
          <a:lstStyle/>
          <a:p>
            <a:pPr marL="261938" indent="-261938" eaLnBrk="1" hangingPunct="1">
              <a:lnSpc>
                <a:spcPct val="125000"/>
              </a:lnSpc>
              <a:spcBef>
                <a:spcPts val="1200"/>
              </a:spcBef>
              <a:buFont typeface="Wingdings" pitchFamily="2" charset="2"/>
              <a:buNone/>
              <a:defRPr/>
            </a:pPr>
            <a:r>
              <a:rPr lang="en-US" altLang="zh-CN" sz="2400" dirty="0" smtClean="0">
                <a:latin typeface="Times New Roman" pitchFamily="18" charset="0"/>
                <a:ea typeface="楷体_GB2312" pitchFamily="49" charset="-122"/>
              </a:rPr>
              <a:t>1. ADC0809</a:t>
            </a:r>
            <a:r>
              <a:rPr lang="zh-CN" altLang="en-US" sz="2400" dirty="0" smtClean="0">
                <a:latin typeface="Times New Roman" pitchFamily="18" charset="0"/>
                <a:ea typeface="楷体_GB2312" pitchFamily="49" charset="-122"/>
              </a:rPr>
              <a:t>引脚</a:t>
            </a:r>
            <a:r>
              <a:rPr lang="en-US" altLang="zh-CN" sz="2400" dirty="0" smtClean="0">
                <a:latin typeface="Times New Roman" pitchFamily="18" charset="0"/>
                <a:ea typeface="楷体_GB2312" pitchFamily="49" charset="-122"/>
              </a:rPr>
              <a:t>EOC</a:t>
            </a:r>
            <a:r>
              <a:rPr lang="zh-CN" altLang="en-US" sz="2400" dirty="0" smtClean="0">
                <a:latin typeface="Times New Roman" pitchFamily="18" charset="0"/>
                <a:ea typeface="楷体_GB2312" pitchFamily="49" charset="-122"/>
              </a:rPr>
              <a:t>是（）信号，若系统采用中断方式时，可作为（）。</a:t>
            </a:r>
          </a:p>
          <a:p>
            <a:pPr marL="261938" indent="-261938" eaLnBrk="1" hangingPunct="1">
              <a:lnSpc>
                <a:spcPct val="125000"/>
              </a:lnSpc>
              <a:spcBef>
                <a:spcPts val="1200"/>
              </a:spcBef>
              <a:buFont typeface="Wingdings" pitchFamily="2" charset="2"/>
              <a:buNone/>
              <a:defRPr/>
            </a:pPr>
            <a:r>
              <a:rPr lang="en-US" altLang="zh-CN" sz="2400" dirty="0" smtClean="0">
                <a:latin typeface="Times New Roman" pitchFamily="18" charset="0"/>
                <a:ea typeface="楷体_GB2312" pitchFamily="49" charset="-122"/>
              </a:rPr>
              <a:t>2. ADC0809</a:t>
            </a:r>
            <a:r>
              <a:rPr lang="zh-CN" altLang="en-US" sz="2400" dirty="0" smtClean="0">
                <a:latin typeface="Times New Roman" pitchFamily="18" charset="0"/>
                <a:ea typeface="楷体_GB2312" pitchFamily="49" charset="-122"/>
              </a:rPr>
              <a:t>引脚</a:t>
            </a:r>
            <a:r>
              <a:rPr lang="en-US" altLang="zh-CN" sz="2400" dirty="0" smtClean="0">
                <a:latin typeface="Times New Roman" pitchFamily="18" charset="0"/>
                <a:ea typeface="楷体_GB2312" pitchFamily="49" charset="-122"/>
              </a:rPr>
              <a:t>OE</a:t>
            </a:r>
            <a:r>
              <a:rPr lang="zh-CN" altLang="en-US" sz="2400" dirty="0" smtClean="0">
                <a:latin typeface="Times New Roman" pitchFamily="18" charset="0"/>
                <a:ea typeface="楷体_GB2312" pitchFamily="49" charset="-122"/>
              </a:rPr>
              <a:t>（）信号，控制（）输出数字量。</a:t>
            </a:r>
          </a:p>
          <a:p>
            <a:pPr marL="261938" indent="-261938" eaLnBrk="1" hangingPunct="1">
              <a:lnSpc>
                <a:spcPct val="125000"/>
              </a:lnSpc>
              <a:spcBef>
                <a:spcPts val="1200"/>
              </a:spcBef>
              <a:buFont typeface="Wingdings" pitchFamily="2" charset="2"/>
              <a:buNone/>
              <a:defRPr/>
            </a:pPr>
            <a:r>
              <a:rPr lang="en-US" altLang="zh-CN" sz="2400" dirty="0" smtClean="0">
                <a:latin typeface="Times New Roman" pitchFamily="18" charset="0"/>
                <a:ea typeface="楷体_GB2312" pitchFamily="49" charset="-122"/>
              </a:rPr>
              <a:t>3. ADC0809</a:t>
            </a:r>
            <a:r>
              <a:rPr lang="zh-CN" altLang="en-US" sz="2400" dirty="0" smtClean="0">
                <a:latin typeface="Times New Roman" pitchFamily="18" charset="0"/>
                <a:ea typeface="楷体_GB2312" pitchFamily="49" charset="-122"/>
              </a:rPr>
              <a:t>引脚</a:t>
            </a:r>
            <a:r>
              <a:rPr lang="en-US" altLang="zh-CN" sz="2400" dirty="0" smtClean="0">
                <a:latin typeface="Times New Roman" pitchFamily="18" charset="0"/>
                <a:ea typeface="楷体_GB2312" pitchFamily="49" charset="-122"/>
              </a:rPr>
              <a:t>START</a:t>
            </a:r>
            <a:r>
              <a:rPr lang="zh-CN" altLang="en-US" sz="2400" dirty="0" smtClean="0">
                <a:latin typeface="Times New Roman" pitchFamily="18" charset="0"/>
                <a:ea typeface="楷体_GB2312" pitchFamily="49" charset="-122"/>
              </a:rPr>
              <a:t>是</a:t>
            </a:r>
            <a:r>
              <a:rPr lang="en-US" altLang="zh-CN" sz="2400" dirty="0" smtClean="0">
                <a:latin typeface="Times New Roman" pitchFamily="18" charset="0"/>
                <a:ea typeface="楷体_GB2312" pitchFamily="49" charset="-122"/>
              </a:rPr>
              <a:t>A/D</a:t>
            </a:r>
            <a:r>
              <a:rPr lang="zh-CN" altLang="en-US" sz="2400" dirty="0" smtClean="0">
                <a:latin typeface="Times New Roman" pitchFamily="18" charset="0"/>
                <a:ea typeface="楷体_GB2312" pitchFamily="49" charset="-122"/>
              </a:rPr>
              <a:t>转换器的（）信号，它是一个（正、负）脉冲信号。</a:t>
            </a:r>
          </a:p>
          <a:p>
            <a:pPr marL="261938" indent="-261938" eaLnBrk="1" hangingPunct="1">
              <a:lnSpc>
                <a:spcPct val="125000"/>
              </a:lnSpc>
              <a:spcBef>
                <a:spcPts val="1200"/>
              </a:spcBef>
              <a:buFont typeface="Wingdings" pitchFamily="2" charset="2"/>
              <a:buNone/>
              <a:defRPr/>
            </a:pPr>
            <a:r>
              <a:rPr lang="en-US" altLang="zh-CN" sz="2400" dirty="0" smtClean="0">
                <a:latin typeface="Times New Roman" pitchFamily="18" charset="0"/>
                <a:ea typeface="楷体_GB2312" pitchFamily="49" charset="-122"/>
              </a:rPr>
              <a:t>4.</a:t>
            </a:r>
            <a:r>
              <a:rPr lang="zh-CN" altLang="en-US" sz="2400" dirty="0" smtClean="0">
                <a:latin typeface="Times New Roman" pitchFamily="18" charset="0"/>
                <a:ea typeface="楷体_GB2312" pitchFamily="49" charset="-122"/>
              </a:rPr>
              <a:t>当</a:t>
            </a:r>
            <a:r>
              <a:rPr lang="en-US" altLang="zh-CN" sz="2400" dirty="0" smtClean="0">
                <a:latin typeface="Times New Roman" pitchFamily="18" charset="0"/>
                <a:ea typeface="楷体_GB2312" pitchFamily="49" charset="-122"/>
              </a:rPr>
              <a:t>ADC0809</a:t>
            </a:r>
            <a:r>
              <a:rPr lang="zh-CN" altLang="en-US" sz="2400" dirty="0" smtClean="0">
                <a:latin typeface="Times New Roman" pitchFamily="18" charset="0"/>
                <a:ea typeface="楷体_GB2312" pitchFamily="49" charset="-122"/>
              </a:rPr>
              <a:t>地址输入信号</a:t>
            </a:r>
            <a:r>
              <a:rPr lang="en-US" altLang="zh-CN" sz="2400" dirty="0" smtClean="0">
                <a:latin typeface="Times New Roman" pitchFamily="18" charset="0"/>
                <a:ea typeface="楷体_GB2312" pitchFamily="49" charset="-122"/>
              </a:rPr>
              <a:t>ADD</a:t>
            </a:r>
            <a:r>
              <a:rPr lang="en-US" altLang="zh-CN" sz="2400" baseline="-25000" dirty="0" smtClean="0">
                <a:latin typeface="Times New Roman" pitchFamily="18" charset="0"/>
                <a:ea typeface="楷体_GB2312" pitchFamily="49" charset="-122"/>
              </a:rPr>
              <a:t>A</a:t>
            </a:r>
            <a:r>
              <a:rPr lang="zh-CN" altLang="en-US" sz="2400" dirty="0" smtClean="0">
                <a:latin typeface="Times New Roman" pitchFamily="18" charset="0"/>
                <a:ea typeface="楷体_GB2312" pitchFamily="49" charset="-122"/>
              </a:rPr>
              <a:t>、</a:t>
            </a:r>
            <a:r>
              <a:rPr lang="en-US" altLang="zh-CN" sz="2400" dirty="0" smtClean="0">
                <a:latin typeface="Times New Roman" pitchFamily="18" charset="0"/>
                <a:ea typeface="楷体_GB2312" pitchFamily="49" charset="-122"/>
              </a:rPr>
              <a:t>ADD</a:t>
            </a:r>
            <a:r>
              <a:rPr lang="en-US" altLang="zh-CN" sz="2400" baseline="-25000" dirty="0" smtClean="0">
                <a:latin typeface="Times New Roman" pitchFamily="18" charset="0"/>
                <a:ea typeface="楷体_GB2312" pitchFamily="49" charset="-122"/>
              </a:rPr>
              <a:t>B</a:t>
            </a:r>
            <a:r>
              <a:rPr lang="zh-CN" altLang="en-US" sz="2400" dirty="0" smtClean="0">
                <a:latin typeface="Times New Roman" pitchFamily="18" charset="0"/>
                <a:ea typeface="楷体_GB2312" pitchFamily="49" charset="-122"/>
              </a:rPr>
              <a:t>、</a:t>
            </a:r>
            <a:r>
              <a:rPr lang="en-US" altLang="zh-CN" sz="2400" dirty="0" smtClean="0">
                <a:latin typeface="Times New Roman" pitchFamily="18" charset="0"/>
                <a:ea typeface="楷体_GB2312" pitchFamily="49" charset="-122"/>
              </a:rPr>
              <a:t>ADD</a:t>
            </a:r>
            <a:r>
              <a:rPr lang="en-US" altLang="zh-CN" sz="2400" baseline="-25000" dirty="0" smtClean="0">
                <a:latin typeface="Times New Roman" pitchFamily="18" charset="0"/>
                <a:ea typeface="楷体_GB2312" pitchFamily="49" charset="-122"/>
              </a:rPr>
              <a:t>C</a:t>
            </a:r>
            <a:r>
              <a:rPr lang="zh-CN" altLang="en-US" sz="2400" dirty="0" smtClean="0">
                <a:latin typeface="Times New Roman" pitchFamily="18" charset="0"/>
                <a:ea typeface="楷体_GB2312" pitchFamily="49" charset="-122"/>
              </a:rPr>
              <a:t>为</a:t>
            </a:r>
            <a:r>
              <a:rPr lang="en-US" altLang="zh-CN" sz="2400" dirty="0" smtClean="0">
                <a:latin typeface="Times New Roman" pitchFamily="18" charset="0"/>
                <a:ea typeface="楷体_GB2312" pitchFamily="49" charset="-122"/>
              </a:rPr>
              <a:t>000</a:t>
            </a:r>
            <a:r>
              <a:rPr lang="zh-CN" altLang="en-US" sz="2400" dirty="0" smtClean="0">
                <a:latin typeface="Times New Roman" pitchFamily="18" charset="0"/>
                <a:ea typeface="楷体_GB2312" pitchFamily="49" charset="-122"/>
              </a:rPr>
              <a:t>时，选择通道（）。</a:t>
            </a:r>
          </a:p>
          <a:p>
            <a:pPr marL="261938" indent="-261938" eaLnBrk="1" hangingPunct="1">
              <a:lnSpc>
                <a:spcPct val="125000"/>
              </a:lnSpc>
              <a:spcBef>
                <a:spcPts val="1200"/>
              </a:spcBef>
              <a:buFont typeface="Wingdings" pitchFamily="2" charset="2"/>
              <a:buNone/>
              <a:defRPr/>
            </a:pPr>
            <a:r>
              <a:rPr lang="en-US" altLang="zh-CN" sz="2400" dirty="0" smtClean="0">
                <a:latin typeface="Times New Roman" pitchFamily="18" charset="0"/>
                <a:ea typeface="楷体_GB2312" pitchFamily="49" charset="-122"/>
              </a:rPr>
              <a:t>5. ADC0809</a:t>
            </a:r>
            <a:r>
              <a:rPr lang="zh-CN" altLang="en-US" sz="2400" dirty="0" smtClean="0">
                <a:latin typeface="Times New Roman" pitchFamily="18" charset="0"/>
                <a:ea typeface="楷体_GB2312" pitchFamily="49" charset="-122"/>
              </a:rPr>
              <a:t>采用（）方法进行</a:t>
            </a:r>
            <a:r>
              <a:rPr lang="en-US" altLang="zh-CN" sz="2400" dirty="0" smtClean="0">
                <a:latin typeface="Times New Roman" pitchFamily="18" charset="0"/>
                <a:ea typeface="楷体_GB2312" pitchFamily="49" charset="-122"/>
              </a:rPr>
              <a:t>A/D</a:t>
            </a:r>
            <a:r>
              <a:rPr lang="zh-CN" altLang="en-US" sz="2400" dirty="0" smtClean="0">
                <a:latin typeface="Times New Roman" pitchFamily="18" charset="0"/>
                <a:ea typeface="楷体_GB2312" pitchFamily="49" charset="-122"/>
              </a:rPr>
              <a:t>转换。</a:t>
            </a:r>
          </a:p>
          <a:p>
            <a:pPr marL="261938" indent="-261938" eaLnBrk="1" hangingPunct="1">
              <a:lnSpc>
                <a:spcPct val="125000"/>
              </a:lnSpc>
              <a:spcBef>
                <a:spcPts val="1200"/>
              </a:spcBef>
              <a:buFont typeface="Wingdings" pitchFamily="2" charset="2"/>
              <a:buNone/>
              <a:defRPr/>
            </a:pPr>
            <a:r>
              <a:rPr lang="en-US" altLang="zh-CN" sz="2400" dirty="0" smtClean="0">
                <a:latin typeface="Times New Roman" pitchFamily="18" charset="0"/>
                <a:ea typeface="楷体_GB2312" pitchFamily="49" charset="-122"/>
              </a:rPr>
              <a:t>6. </a:t>
            </a:r>
            <a:r>
              <a:rPr lang="zh-CN" altLang="en-US" sz="2400" dirty="0" smtClean="0">
                <a:latin typeface="Times New Roman" pitchFamily="18" charset="0"/>
                <a:ea typeface="楷体_GB2312" pitchFamily="49" charset="-122"/>
              </a:rPr>
              <a:t>假设被测温度在</a:t>
            </a:r>
            <a:r>
              <a:rPr lang="en-US" altLang="zh-CN" sz="2400" dirty="0" smtClean="0">
                <a:latin typeface="Times New Roman" pitchFamily="18" charset="0"/>
                <a:ea typeface="楷体_GB2312" pitchFamily="49" charset="-122"/>
              </a:rPr>
              <a:t>200</a:t>
            </a:r>
            <a:r>
              <a:rPr lang="zh-CN" altLang="en-US" sz="2400" dirty="0" smtClean="0">
                <a:latin typeface="Times New Roman" pitchFamily="18" charset="0"/>
                <a:ea typeface="楷体_GB2312" pitchFamily="49" charset="-122"/>
              </a:rPr>
              <a:t>～</a:t>
            </a:r>
            <a:r>
              <a:rPr lang="en-US" altLang="zh-CN" sz="2400" dirty="0" smtClean="0">
                <a:latin typeface="Times New Roman" pitchFamily="18" charset="0"/>
                <a:ea typeface="楷体_GB2312" pitchFamily="49" charset="-122"/>
              </a:rPr>
              <a:t>1200℃</a:t>
            </a:r>
            <a:r>
              <a:rPr lang="zh-CN" altLang="en-US" sz="2400" dirty="0" smtClean="0">
                <a:latin typeface="Times New Roman" pitchFamily="18" charset="0"/>
                <a:ea typeface="楷体_GB2312" pitchFamily="49" charset="-122"/>
              </a:rPr>
              <a:t>，测量误差不超过</a:t>
            </a:r>
            <a:r>
              <a:rPr lang="en-US" altLang="zh-CN" sz="2400" dirty="0" smtClean="0">
                <a:latin typeface="Times New Roman" pitchFamily="18" charset="0"/>
                <a:ea typeface="楷体_GB2312" pitchFamily="49" charset="-122"/>
              </a:rPr>
              <a:t>±1℃</a:t>
            </a:r>
            <a:r>
              <a:rPr lang="zh-CN" altLang="en-US" sz="2400" dirty="0" smtClean="0">
                <a:latin typeface="Times New Roman" pitchFamily="18" charset="0"/>
                <a:ea typeface="楷体_GB2312" pitchFamily="49" charset="-122"/>
              </a:rPr>
              <a:t>，求选用的</a:t>
            </a:r>
            <a:r>
              <a:rPr lang="en-US" altLang="zh-CN" sz="2400" dirty="0" smtClean="0">
                <a:latin typeface="Times New Roman" pitchFamily="18" charset="0"/>
                <a:ea typeface="楷体_GB2312" pitchFamily="49" charset="-122"/>
              </a:rPr>
              <a:t>ADC</a:t>
            </a:r>
            <a:r>
              <a:rPr lang="zh-CN" altLang="en-US" sz="2400" dirty="0" smtClean="0">
                <a:latin typeface="Times New Roman" pitchFamily="18" charset="0"/>
                <a:ea typeface="楷体_GB2312" pitchFamily="49" charset="-122"/>
              </a:rPr>
              <a:t>的分辨率至少应为多少位？</a:t>
            </a:r>
          </a:p>
        </p:txBody>
      </p:sp>
      <p:sp>
        <p:nvSpPr>
          <p:cNvPr id="61444" name="Text Box 4"/>
          <p:cNvSpPr txBox="1">
            <a:spLocks noChangeArrowheads="1"/>
          </p:cNvSpPr>
          <p:nvPr/>
        </p:nvSpPr>
        <p:spPr bwMode="auto">
          <a:xfrm>
            <a:off x="2728332" y="1367496"/>
            <a:ext cx="3598863" cy="366712"/>
          </a:xfrm>
          <a:prstGeom prst="rect">
            <a:avLst/>
          </a:prstGeom>
          <a:noFill/>
          <a:ln w="9525">
            <a:noFill/>
            <a:miter lim="800000"/>
            <a:headEnd/>
            <a:tailEnd/>
          </a:ln>
        </p:spPr>
        <p:txBody>
          <a:bodyPr>
            <a:spAutoFit/>
          </a:bodyPr>
          <a:lstStyle/>
          <a:p>
            <a:pPr algn="l"/>
            <a:r>
              <a:rPr lang="zh-CN" altLang="en-US" sz="1800" dirty="0">
                <a:solidFill>
                  <a:srgbClr val="FF0000"/>
                </a:solidFill>
                <a:latin typeface="Tahoma" pitchFamily="34" charset="0"/>
                <a:ea typeface="方正舒体" pitchFamily="2" charset="-122"/>
              </a:rPr>
              <a:t>转换结束；中断请求</a:t>
            </a:r>
          </a:p>
        </p:txBody>
      </p:sp>
      <p:sp>
        <p:nvSpPr>
          <p:cNvPr id="61445" name="Text Box 5"/>
          <p:cNvSpPr txBox="1">
            <a:spLocks noChangeArrowheads="1"/>
          </p:cNvSpPr>
          <p:nvPr/>
        </p:nvSpPr>
        <p:spPr bwMode="auto">
          <a:xfrm>
            <a:off x="5696744" y="1725613"/>
            <a:ext cx="2520950" cy="366713"/>
          </a:xfrm>
          <a:prstGeom prst="rect">
            <a:avLst/>
          </a:prstGeom>
          <a:noFill/>
          <a:ln w="9525">
            <a:noFill/>
            <a:miter lim="800000"/>
            <a:headEnd/>
            <a:tailEnd/>
          </a:ln>
        </p:spPr>
        <p:txBody>
          <a:bodyPr>
            <a:spAutoFit/>
          </a:bodyPr>
          <a:lstStyle/>
          <a:p>
            <a:pPr algn="l"/>
            <a:r>
              <a:rPr lang="zh-CN" altLang="en-US" sz="1800" dirty="0">
                <a:solidFill>
                  <a:srgbClr val="FF0000"/>
                </a:solidFill>
                <a:latin typeface="Tahoma" pitchFamily="34" charset="0"/>
                <a:ea typeface="方正舒体" pitchFamily="2" charset="-122"/>
              </a:rPr>
              <a:t>输出允许；三态缓冲门</a:t>
            </a:r>
          </a:p>
        </p:txBody>
      </p:sp>
      <p:sp>
        <p:nvSpPr>
          <p:cNvPr id="61446" name="Text Box 6"/>
          <p:cNvSpPr txBox="1">
            <a:spLocks noChangeArrowheads="1"/>
          </p:cNvSpPr>
          <p:nvPr/>
        </p:nvSpPr>
        <p:spPr bwMode="auto">
          <a:xfrm>
            <a:off x="2861810" y="4187826"/>
            <a:ext cx="719137" cy="366712"/>
          </a:xfrm>
          <a:prstGeom prst="rect">
            <a:avLst/>
          </a:prstGeom>
          <a:noFill/>
          <a:ln w="9525">
            <a:noFill/>
            <a:miter lim="800000"/>
            <a:headEnd/>
            <a:tailEnd/>
          </a:ln>
        </p:spPr>
        <p:txBody>
          <a:bodyPr>
            <a:spAutoFit/>
          </a:bodyPr>
          <a:lstStyle/>
          <a:p>
            <a:pPr algn="l"/>
            <a:r>
              <a:rPr lang="en-US" altLang="zh-CN" sz="1800" dirty="0">
                <a:solidFill>
                  <a:srgbClr val="FF0000"/>
                </a:solidFill>
                <a:latin typeface="Tahoma" pitchFamily="34" charset="0"/>
                <a:ea typeface="方正舒体" pitchFamily="2" charset="-122"/>
              </a:rPr>
              <a:t>IN0</a:t>
            </a:r>
          </a:p>
        </p:txBody>
      </p:sp>
      <p:sp>
        <p:nvSpPr>
          <p:cNvPr id="61447" name="Text Box 7"/>
          <p:cNvSpPr txBox="1">
            <a:spLocks noChangeArrowheads="1"/>
          </p:cNvSpPr>
          <p:nvPr/>
        </p:nvSpPr>
        <p:spPr bwMode="auto">
          <a:xfrm>
            <a:off x="5931907" y="4734145"/>
            <a:ext cx="1295400" cy="366713"/>
          </a:xfrm>
          <a:prstGeom prst="rect">
            <a:avLst/>
          </a:prstGeom>
          <a:noFill/>
          <a:ln w="9525">
            <a:noFill/>
            <a:miter lim="800000"/>
            <a:headEnd/>
            <a:tailEnd/>
          </a:ln>
        </p:spPr>
        <p:txBody>
          <a:bodyPr>
            <a:spAutoFit/>
          </a:bodyPr>
          <a:lstStyle/>
          <a:p>
            <a:pPr algn="l"/>
            <a:r>
              <a:rPr lang="zh-CN" altLang="en-US" sz="1800" dirty="0">
                <a:solidFill>
                  <a:srgbClr val="FF0000"/>
                </a:solidFill>
                <a:latin typeface="Tahoma" pitchFamily="34" charset="0"/>
                <a:ea typeface="方正舒体" pitchFamily="2" charset="-122"/>
              </a:rPr>
              <a:t>逐次逼近</a:t>
            </a:r>
          </a:p>
        </p:txBody>
      </p:sp>
      <p:sp>
        <p:nvSpPr>
          <p:cNvPr id="61448" name="Text Box 8"/>
          <p:cNvSpPr txBox="1">
            <a:spLocks noChangeArrowheads="1"/>
          </p:cNvSpPr>
          <p:nvPr/>
        </p:nvSpPr>
        <p:spPr bwMode="auto">
          <a:xfrm>
            <a:off x="6327195" y="5814265"/>
            <a:ext cx="900112" cy="366712"/>
          </a:xfrm>
          <a:prstGeom prst="rect">
            <a:avLst/>
          </a:prstGeom>
          <a:noFill/>
          <a:ln w="9525">
            <a:noFill/>
            <a:miter lim="800000"/>
            <a:headEnd/>
            <a:tailEnd/>
          </a:ln>
        </p:spPr>
        <p:txBody>
          <a:bodyPr>
            <a:spAutoFit/>
          </a:bodyPr>
          <a:lstStyle/>
          <a:p>
            <a:pPr algn="l"/>
            <a:r>
              <a:rPr lang="en-US" altLang="zh-CN" sz="1800" dirty="0">
                <a:solidFill>
                  <a:srgbClr val="FF0000"/>
                </a:solidFill>
                <a:latin typeface="Tahoma" pitchFamily="34" charset="0"/>
                <a:ea typeface="方正舒体" pitchFamily="2" charset="-122"/>
              </a:rPr>
              <a:t>n</a:t>
            </a:r>
            <a:r>
              <a:rPr lang="zh-CN" altLang="en-US" sz="1800" dirty="0">
                <a:solidFill>
                  <a:srgbClr val="FF0000"/>
                </a:solidFill>
                <a:latin typeface="Tahoma" pitchFamily="34" charset="0"/>
                <a:ea typeface="方正舒体" pitchFamily="2" charset="-122"/>
              </a:rPr>
              <a:t>＝</a:t>
            </a:r>
            <a:r>
              <a:rPr lang="en-US" altLang="zh-CN" sz="1800" dirty="0">
                <a:solidFill>
                  <a:srgbClr val="FF0000"/>
                </a:solidFill>
                <a:latin typeface="Tahoma" pitchFamily="34" charset="0"/>
                <a:ea typeface="方正舒体" pitchFamily="2" charset="-122"/>
              </a:rPr>
              <a:t>10</a:t>
            </a:r>
          </a:p>
        </p:txBody>
      </p:sp>
      <p:sp>
        <p:nvSpPr>
          <p:cNvPr id="9" name="Rectangle 2"/>
          <p:cNvSpPr txBox="1">
            <a:spLocks noRot="1" noChangeArrowheads="1"/>
          </p:cNvSpPr>
          <p:nvPr/>
        </p:nvSpPr>
        <p:spPr>
          <a:xfrm>
            <a:off x="476545" y="98630"/>
            <a:ext cx="7065785" cy="5445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kumimoji="1" lang="zh-CN" altLang="en-US" sz="2800" smtClean="0">
                <a:solidFill>
                  <a:schemeClr val="tx1"/>
                </a:solidFill>
                <a:latin typeface="幼圆" pitchFamily="49" charset="-122"/>
                <a:ea typeface="幼圆" pitchFamily="49" charset="-122"/>
              </a:rPr>
              <a:t>思考题</a:t>
            </a:r>
            <a:endParaRPr kumimoji="1" lang="zh-CN" altLang="en-US" sz="280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49044070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P spid="61445" grpId="0" autoUpdateAnimBg="0"/>
      <p:bldP spid="61446" grpId="0" autoUpdateAnimBg="0"/>
      <p:bldP spid="61447" grpId="0" autoUpdateAnimBg="0"/>
      <p:bldP spid="61448"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idx="4294967295"/>
          </p:nvPr>
        </p:nvSpPr>
        <p:spPr>
          <a:xfrm>
            <a:off x="476545" y="98630"/>
            <a:ext cx="7065785" cy="544512"/>
          </a:xfrm>
          <a:prstGeom prst="rect">
            <a:avLst/>
          </a:prstGeom>
        </p:spPr>
        <p:txBody>
          <a:bodyPr/>
          <a:lstStyle/>
          <a:p>
            <a:pPr algn="l">
              <a:defRPr/>
            </a:pPr>
            <a:r>
              <a:rPr kumimoji="1" lang="zh-CN" altLang="en-US" sz="2800" dirty="0" smtClean="0">
                <a:solidFill>
                  <a:schemeClr val="tx1"/>
                </a:solidFill>
                <a:latin typeface="幼圆" pitchFamily="49" charset="-122"/>
                <a:ea typeface="幼圆" pitchFamily="49" charset="-122"/>
              </a:rPr>
              <a:t>思考题</a:t>
            </a:r>
            <a:endParaRPr kumimoji="1" lang="zh-CN" altLang="en-US" sz="2800" dirty="0">
              <a:solidFill>
                <a:schemeClr val="tx1"/>
              </a:solidFill>
              <a:latin typeface="幼圆" pitchFamily="49" charset="-122"/>
              <a:ea typeface="幼圆" pitchFamily="49" charset="-122"/>
            </a:endParaRPr>
          </a:p>
        </p:txBody>
      </p:sp>
      <p:sp>
        <p:nvSpPr>
          <p:cNvPr id="46083" name="Rectangle 3"/>
          <p:cNvSpPr>
            <a:spLocks noGrp="1" noChangeArrowheads="1"/>
          </p:cNvSpPr>
          <p:nvPr>
            <p:ph type="body" idx="4294967295"/>
          </p:nvPr>
        </p:nvSpPr>
        <p:spPr>
          <a:xfrm>
            <a:off x="476250" y="953725"/>
            <a:ext cx="8416230" cy="5386387"/>
          </a:xfrm>
          <a:prstGeom prst="rect">
            <a:avLst/>
          </a:prstGeom>
        </p:spPr>
        <p:txBody>
          <a:bodyPr/>
          <a:lstStyle/>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1. A/D</a:t>
            </a:r>
            <a:r>
              <a:rPr lang="zh-CN" altLang="en-US" sz="2200" dirty="0" smtClean="0">
                <a:latin typeface="Times New Roman" pitchFamily="18" charset="0"/>
                <a:ea typeface="楷体_GB2312" pitchFamily="49" charset="-122"/>
              </a:rPr>
              <a:t>和</a:t>
            </a:r>
            <a:r>
              <a:rPr lang="en-US" altLang="zh-CN" sz="2200" dirty="0" smtClean="0">
                <a:latin typeface="Times New Roman" pitchFamily="18" charset="0"/>
                <a:ea typeface="楷体_GB2312" pitchFamily="49" charset="-122"/>
              </a:rPr>
              <a:t>D/A</a:t>
            </a:r>
            <a:r>
              <a:rPr lang="zh-CN" altLang="en-US" sz="2200" dirty="0" smtClean="0">
                <a:latin typeface="Times New Roman" pitchFamily="18" charset="0"/>
                <a:ea typeface="楷体_GB2312" pitchFamily="49" charset="-122"/>
              </a:rPr>
              <a:t>转换器在微机应用中起何作用？</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2. AD/</a:t>
            </a:r>
            <a:r>
              <a:rPr lang="zh-CN" altLang="en-US" sz="2200" dirty="0" smtClean="0">
                <a:latin typeface="Times New Roman" pitchFamily="18" charset="0"/>
                <a:ea typeface="楷体_GB2312" pitchFamily="49" charset="-122"/>
              </a:rPr>
              <a:t>转换器与</a:t>
            </a:r>
            <a:r>
              <a:rPr lang="en-US" altLang="zh-CN" sz="2200" dirty="0" smtClean="0">
                <a:latin typeface="Times New Roman" pitchFamily="18" charset="0"/>
                <a:ea typeface="楷体_GB2312" pitchFamily="49" charset="-122"/>
              </a:rPr>
              <a:t>D/A</a:t>
            </a:r>
            <a:r>
              <a:rPr lang="zh-CN" altLang="en-US" sz="2200" dirty="0" smtClean="0">
                <a:latin typeface="Times New Roman" pitchFamily="18" charset="0"/>
                <a:ea typeface="楷体_GB2312" pitchFamily="49" charset="-122"/>
              </a:rPr>
              <a:t>转换器的主要参数有哪几种？分辨率和精度有何联系和区别？</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4. D/A</a:t>
            </a:r>
            <a:r>
              <a:rPr lang="zh-CN" altLang="en-US" sz="2200" dirty="0" smtClean="0">
                <a:latin typeface="Times New Roman" pitchFamily="18" charset="0"/>
                <a:ea typeface="楷体_GB2312" pitchFamily="49" charset="-122"/>
              </a:rPr>
              <a:t>转换器一般有哪些部分组成？</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5. D/A</a:t>
            </a:r>
            <a:r>
              <a:rPr lang="zh-CN" altLang="en-US" sz="2200" dirty="0" smtClean="0">
                <a:latin typeface="Times New Roman" pitchFamily="18" charset="0"/>
                <a:ea typeface="楷体_GB2312" pitchFamily="49" charset="-122"/>
              </a:rPr>
              <a:t>转换器和微处理器接口中的关键问题是什么？</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6. A/D</a:t>
            </a:r>
            <a:r>
              <a:rPr lang="zh-CN" altLang="en-US" sz="2200" dirty="0" smtClean="0">
                <a:latin typeface="Times New Roman" pitchFamily="18" charset="0"/>
                <a:ea typeface="楷体_GB2312" pitchFamily="49" charset="-122"/>
              </a:rPr>
              <a:t>转换器和微处理器接口中的关键问题有哪些？</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7. A/D</a:t>
            </a:r>
            <a:r>
              <a:rPr lang="zh-CN" altLang="en-US" sz="2200" dirty="0" smtClean="0">
                <a:latin typeface="Times New Roman" pitchFamily="18" charset="0"/>
                <a:ea typeface="楷体_GB2312" pitchFamily="49" charset="-122"/>
              </a:rPr>
              <a:t>转换为什么要进行采样？采样频率应根据什么选定？</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8. </a:t>
            </a:r>
            <a:r>
              <a:rPr lang="zh-CN" altLang="en-US" sz="2200" dirty="0" smtClean="0">
                <a:latin typeface="Times New Roman" pitchFamily="18" charset="0"/>
                <a:ea typeface="楷体_GB2312" pitchFamily="49" charset="-122"/>
              </a:rPr>
              <a:t>选择</a:t>
            </a:r>
            <a:r>
              <a:rPr lang="en-US" altLang="zh-CN" sz="2200" dirty="0" smtClean="0">
                <a:latin typeface="Times New Roman" pitchFamily="18" charset="0"/>
                <a:ea typeface="楷体_GB2312" pitchFamily="49" charset="-122"/>
              </a:rPr>
              <a:t>A/,D/A</a:t>
            </a:r>
            <a:r>
              <a:rPr lang="zh-CN" altLang="en-US" sz="2200" dirty="0" smtClean="0">
                <a:latin typeface="Times New Roman" pitchFamily="18" charset="0"/>
                <a:ea typeface="楷体_GB2312" pitchFamily="49" charset="-122"/>
              </a:rPr>
              <a:t>转换器件时应注意哪些问题？</a:t>
            </a:r>
          </a:p>
          <a:p>
            <a:pPr marL="0" indent="0" algn="just" eaLnBrk="1" hangingPunct="1">
              <a:spcBef>
                <a:spcPct val="0"/>
              </a:spcBef>
              <a:buFont typeface="Wingdings" pitchFamily="2" charset="2"/>
              <a:buNone/>
              <a:defRPr/>
            </a:pPr>
            <a:r>
              <a:rPr lang="en-US" altLang="zh-CN" sz="2200" dirty="0" smtClean="0">
                <a:latin typeface="Times New Roman" pitchFamily="18" charset="0"/>
                <a:ea typeface="楷体_GB2312" pitchFamily="49" charset="-122"/>
              </a:rPr>
              <a:t>9.</a:t>
            </a:r>
            <a:r>
              <a:rPr lang="zh-CN" altLang="en-US" sz="2200" dirty="0" smtClean="0">
                <a:latin typeface="Times New Roman" pitchFamily="18" charset="0"/>
                <a:ea typeface="楷体_GB2312" pitchFamily="49" charset="-122"/>
              </a:rPr>
              <a:t>选用</a:t>
            </a:r>
            <a:r>
              <a:rPr lang="en-US" altLang="zh-CN" sz="2200" dirty="0" smtClean="0">
                <a:latin typeface="Times New Roman" pitchFamily="18" charset="0"/>
                <a:ea typeface="楷体_GB2312" pitchFamily="49" charset="-122"/>
              </a:rPr>
              <a:t>DAC0832</a:t>
            </a:r>
            <a:r>
              <a:rPr lang="zh-CN" altLang="en-US" sz="2200" dirty="0" smtClean="0">
                <a:latin typeface="Times New Roman" pitchFamily="18" charset="0"/>
                <a:ea typeface="楷体_GB2312" pitchFamily="49" charset="-122"/>
              </a:rPr>
              <a:t>为</a:t>
            </a:r>
            <a:r>
              <a:rPr lang="en-US" altLang="zh-CN" sz="2200" dirty="0" smtClean="0">
                <a:latin typeface="Times New Roman" pitchFamily="18" charset="0"/>
                <a:ea typeface="楷体_GB2312" pitchFamily="49" charset="-122"/>
              </a:rPr>
              <a:t>D/A</a:t>
            </a:r>
            <a:r>
              <a:rPr lang="zh-CN" altLang="en-US" sz="2200" dirty="0" smtClean="0">
                <a:latin typeface="Times New Roman" pitchFamily="18" charset="0"/>
                <a:ea typeface="楷体_GB2312" pitchFamily="49" charset="-122"/>
              </a:rPr>
              <a:t>转换芯片设计一多功能脉冲信号产生器，通过按键或开关选择，可输出矩形波、三角波、锯齿波。设用</a:t>
            </a:r>
            <a:r>
              <a:rPr lang="en-US" altLang="zh-CN" sz="2200" dirty="0" smtClean="0">
                <a:latin typeface="Times New Roman" pitchFamily="18" charset="0"/>
                <a:ea typeface="楷体_GB2312" pitchFamily="49" charset="-122"/>
              </a:rPr>
              <a:t>8</a:t>
            </a:r>
            <a:r>
              <a:rPr lang="zh-CN" altLang="en-US" sz="2200" dirty="0" smtClean="0">
                <a:latin typeface="Times New Roman" pitchFamily="18" charset="0"/>
                <a:ea typeface="楷体_GB2312" pitchFamily="49" charset="-122"/>
              </a:rPr>
              <a:t>位</a:t>
            </a:r>
            <a:r>
              <a:rPr lang="en-US" altLang="zh-CN" sz="2200" dirty="0" smtClean="0">
                <a:latin typeface="Times New Roman" pitchFamily="18" charset="0"/>
                <a:ea typeface="楷体_GB2312" pitchFamily="49" charset="-122"/>
              </a:rPr>
              <a:t>PC</a:t>
            </a:r>
            <a:r>
              <a:rPr lang="zh-CN" altLang="en-US" sz="2200" dirty="0" smtClean="0">
                <a:latin typeface="Times New Roman" pitchFamily="18" charset="0"/>
                <a:ea typeface="楷体_GB2312" pitchFamily="49" charset="-122"/>
              </a:rPr>
              <a:t>机作为控制核心。要求画出接口电路，编写驱动程序。</a:t>
            </a:r>
          </a:p>
          <a:p>
            <a:pPr marL="0" indent="0" algn="just" eaLnBrk="1" hangingPunct="1">
              <a:buFont typeface="Wingdings" pitchFamily="2" charset="2"/>
              <a:buNone/>
              <a:defRPr/>
            </a:pPr>
            <a:r>
              <a:rPr lang="en-US" altLang="zh-CN" sz="2200" dirty="0" smtClean="0">
                <a:latin typeface="Times New Roman" pitchFamily="18" charset="0"/>
                <a:ea typeface="楷体_GB2312" pitchFamily="49" charset="-122"/>
              </a:rPr>
              <a:t>10.</a:t>
            </a:r>
            <a:r>
              <a:rPr lang="zh-CN" altLang="en-US" sz="2200" dirty="0" smtClean="0">
                <a:latin typeface="Times New Roman" pitchFamily="18" charset="0"/>
                <a:ea typeface="楷体_GB2312" pitchFamily="49" charset="-122"/>
              </a:rPr>
              <a:t>使用</a:t>
            </a:r>
            <a:r>
              <a:rPr lang="en-US" altLang="zh-CN" sz="2200" dirty="0" smtClean="0">
                <a:latin typeface="Times New Roman" pitchFamily="18" charset="0"/>
                <a:ea typeface="楷体_GB2312" pitchFamily="49" charset="-122"/>
              </a:rPr>
              <a:t>8255A</a:t>
            </a:r>
            <a:r>
              <a:rPr lang="zh-CN" altLang="en-US" sz="2200" dirty="0" smtClean="0">
                <a:latin typeface="Times New Roman" pitchFamily="18" charset="0"/>
                <a:ea typeface="楷体_GB2312" pitchFamily="49" charset="-122"/>
              </a:rPr>
              <a:t>和</a:t>
            </a:r>
            <a:r>
              <a:rPr lang="en-US" altLang="zh-CN" sz="2200" dirty="0" smtClean="0">
                <a:latin typeface="Times New Roman" pitchFamily="18" charset="0"/>
                <a:ea typeface="楷体_GB2312" pitchFamily="49" charset="-122"/>
              </a:rPr>
              <a:t>ADC0809</a:t>
            </a:r>
            <a:r>
              <a:rPr lang="zh-CN" altLang="en-US" sz="2200" dirty="0" smtClean="0">
                <a:latin typeface="Times New Roman" pitchFamily="18" charset="0"/>
                <a:ea typeface="楷体_GB2312" pitchFamily="49" charset="-122"/>
              </a:rPr>
              <a:t>设计一个</a:t>
            </a:r>
            <a:r>
              <a:rPr lang="en-US" altLang="zh-CN" sz="2200" dirty="0" smtClean="0">
                <a:latin typeface="Times New Roman" pitchFamily="18" charset="0"/>
                <a:ea typeface="楷体_GB2312" pitchFamily="49" charset="-122"/>
              </a:rPr>
              <a:t>A/D</a:t>
            </a:r>
            <a:r>
              <a:rPr lang="zh-CN" altLang="en-US" sz="2200" dirty="0" smtClean="0">
                <a:latin typeface="Times New Roman" pitchFamily="18" charset="0"/>
                <a:ea typeface="楷体_GB2312" pitchFamily="49" charset="-122"/>
              </a:rPr>
              <a:t>转换接口卡，</a:t>
            </a:r>
            <a:r>
              <a:rPr lang="en-US" altLang="zh-CN" sz="2200" dirty="0" smtClean="0">
                <a:latin typeface="Times New Roman" pitchFamily="18" charset="0"/>
                <a:ea typeface="楷体_GB2312" pitchFamily="49" charset="-122"/>
              </a:rPr>
              <a:t>8255A</a:t>
            </a:r>
            <a:r>
              <a:rPr lang="zh-CN" altLang="en-US" sz="2200" dirty="0" smtClean="0">
                <a:latin typeface="Times New Roman" pitchFamily="18" charset="0"/>
                <a:ea typeface="楷体_GB2312" pitchFamily="49" charset="-122"/>
              </a:rPr>
              <a:t>的地址为</a:t>
            </a:r>
            <a:r>
              <a:rPr lang="en-US" altLang="zh-CN" sz="2200" dirty="0" smtClean="0">
                <a:latin typeface="Times New Roman" pitchFamily="18" charset="0"/>
                <a:ea typeface="楷体_GB2312" pitchFamily="49" charset="-122"/>
              </a:rPr>
              <a:t>02C0H~02C3H,</a:t>
            </a:r>
            <a:r>
              <a:rPr lang="zh-CN" altLang="en-US" sz="2200" dirty="0" smtClean="0">
                <a:latin typeface="Times New Roman" pitchFamily="18" charset="0"/>
                <a:ea typeface="楷体_GB2312" pitchFamily="49" charset="-122"/>
              </a:rPr>
              <a:t>由系统板上的</a:t>
            </a:r>
            <a:r>
              <a:rPr lang="en-US" altLang="zh-CN" sz="2200" dirty="0" smtClean="0">
                <a:latin typeface="Times New Roman" pitchFamily="18" charset="0"/>
                <a:ea typeface="楷体_GB2312" pitchFamily="49" charset="-122"/>
              </a:rPr>
              <a:t>8253</a:t>
            </a:r>
            <a:r>
              <a:rPr lang="zh-CN" altLang="en-US" sz="2200" dirty="0" smtClean="0">
                <a:latin typeface="Times New Roman" pitchFamily="18" charset="0"/>
                <a:ea typeface="楷体_GB2312" pitchFamily="49" charset="-122"/>
              </a:rPr>
              <a:t>定时器</a:t>
            </a:r>
            <a:r>
              <a:rPr lang="en-US" altLang="zh-CN" sz="2200" dirty="0" smtClean="0">
                <a:latin typeface="Times New Roman" pitchFamily="18" charset="0"/>
                <a:ea typeface="楷体_GB2312" pitchFamily="49" charset="-122"/>
              </a:rPr>
              <a:t>0</a:t>
            </a:r>
            <a:r>
              <a:rPr lang="zh-CN" altLang="en-US" sz="2200" dirty="0" smtClean="0">
                <a:latin typeface="Times New Roman" pitchFamily="18" charset="0"/>
                <a:ea typeface="楷体_GB2312" pitchFamily="49" charset="-122"/>
              </a:rPr>
              <a:t>控制每隔</a:t>
            </a:r>
            <a:r>
              <a:rPr lang="en-US" altLang="zh-CN" sz="2200" dirty="0" smtClean="0">
                <a:latin typeface="Times New Roman" pitchFamily="18" charset="0"/>
                <a:ea typeface="楷体_GB2312" pitchFamily="49" charset="-122"/>
              </a:rPr>
              <a:t>5S</a:t>
            </a:r>
            <a:r>
              <a:rPr lang="zh-CN" altLang="en-US" sz="2200" dirty="0" smtClean="0">
                <a:latin typeface="Times New Roman" pitchFamily="18" charset="0"/>
                <a:ea typeface="楷体_GB2312" pitchFamily="49" charset="-122"/>
              </a:rPr>
              <a:t>采样一遍</a:t>
            </a:r>
            <a:r>
              <a:rPr lang="en-US" altLang="zh-CN" sz="2200" dirty="0" smtClean="0">
                <a:latin typeface="Times New Roman" pitchFamily="18" charset="0"/>
                <a:ea typeface="楷体_GB2312" pitchFamily="49" charset="-122"/>
              </a:rPr>
              <a:t>ADC0809</a:t>
            </a:r>
            <a:r>
              <a:rPr lang="zh-CN" altLang="en-US" sz="2200" dirty="0" smtClean="0">
                <a:latin typeface="Times New Roman" pitchFamily="18" charset="0"/>
                <a:ea typeface="楷体_GB2312" pitchFamily="49" charset="-122"/>
              </a:rPr>
              <a:t>的</a:t>
            </a:r>
            <a:r>
              <a:rPr lang="en-US" altLang="zh-CN" sz="2200" dirty="0" smtClean="0">
                <a:latin typeface="Times New Roman" pitchFamily="18" charset="0"/>
                <a:ea typeface="楷体_GB2312" pitchFamily="49" charset="-122"/>
              </a:rPr>
              <a:t>8</a:t>
            </a:r>
            <a:r>
              <a:rPr lang="zh-CN" altLang="en-US" sz="2200" dirty="0" smtClean="0">
                <a:latin typeface="Times New Roman" pitchFamily="18" charset="0"/>
                <a:ea typeface="楷体_GB2312" pitchFamily="49" charset="-122"/>
              </a:rPr>
              <a:t>路模拟输入，并将采集的数字量显示于</a:t>
            </a:r>
            <a:r>
              <a:rPr lang="en-US" altLang="zh-CN" sz="2200" dirty="0" smtClean="0">
                <a:latin typeface="Times New Roman" pitchFamily="18" charset="0"/>
                <a:ea typeface="楷体_GB2312" pitchFamily="49" charset="-122"/>
              </a:rPr>
              <a:t>CRT</a:t>
            </a:r>
            <a:r>
              <a:rPr lang="zh-CN" altLang="en-US" sz="2200" dirty="0" smtClean="0">
                <a:latin typeface="Times New Roman" pitchFamily="18" charset="0"/>
                <a:ea typeface="楷体_GB2312" pitchFamily="49" charset="-122"/>
              </a:rPr>
              <a:t>屏幕上（数据量为</a:t>
            </a:r>
            <a:r>
              <a:rPr lang="en-US" altLang="zh-CN" sz="2200" dirty="0" smtClean="0">
                <a:latin typeface="Times New Roman" pitchFamily="18" charset="0"/>
                <a:ea typeface="楷体_GB2312" pitchFamily="49" charset="-122"/>
              </a:rPr>
              <a:t>00H</a:t>
            </a:r>
            <a:r>
              <a:rPr lang="zh-CN" altLang="en-US" sz="2200" dirty="0" smtClean="0">
                <a:latin typeface="Times New Roman" pitchFamily="18" charset="0"/>
                <a:ea typeface="楷体_GB2312" pitchFamily="49" charset="-122"/>
              </a:rPr>
              <a:t>实现时</a:t>
            </a:r>
            <a:r>
              <a:rPr lang="en-US" altLang="zh-CN" sz="2200" dirty="0" smtClean="0">
                <a:latin typeface="Times New Roman" pitchFamily="18" charset="0"/>
                <a:ea typeface="楷体_GB2312" pitchFamily="49" charset="-122"/>
              </a:rPr>
              <a:t>0V,</a:t>
            </a:r>
            <a:r>
              <a:rPr lang="zh-CN" altLang="en-US" sz="2200" dirty="0" smtClean="0">
                <a:latin typeface="Times New Roman" pitchFamily="18" charset="0"/>
                <a:ea typeface="楷体_GB2312" pitchFamily="49" charset="-122"/>
              </a:rPr>
              <a:t>数据量为</a:t>
            </a:r>
            <a:r>
              <a:rPr lang="en-US" altLang="zh-CN" sz="2200" dirty="0" smtClean="0">
                <a:latin typeface="Times New Roman" pitchFamily="18" charset="0"/>
                <a:ea typeface="楷体_GB2312" pitchFamily="49" charset="-122"/>
              </a:rPr>
              <a:t>FFH</a:t>
            </a:r>
            <a:r>
              <a:rPr lang="zh-CN" altLang="en-US" sz="2200" dirty="0" smtClean="0">
                <a:latin typeface="Times New Roman" pitchFamily="18" charset="0"/>
                <a:ea typeface="楷体_GB2312" pitchFamily="49" charset="-122"/>
              </a:rPr>
              <a:t>实现时</a:t>
            </a:r>
            <a:r>
              <a:rPr lang="en-US" altLang="zh-CN" sz="2200" dirty="0" smtClean="0">
                <a:latin typeface="Times New Roman" pitchFamily="18" charset="0"/>
                <a:ea typeface="楷体_GB2312" pitchFamily="49" charset="-122"/>
              </a:rPr>
              <a:t>5V</a:t>
            </a:r>
            <a:r>
              <a:rPr lang="zh-CN" altLang="en-US" sz="2200" dirty="0" smtClean="0">
                <a:latin typeface="Times New Roman" pitchFamily="18" charset="0"/>
                <a:ea typeface="楷体_GB2312" pitchFamily="49" charset="-122"/>
              </a:rPr>
              <a:t>）。</a:t>
            </a:r>
          </a:p>
        </p:txBody>
      </p:sp>
    </p:spTree>
    <p:extLst>
      <p:ext uri="{BB962C8B-B14F-4D97-AF65-F5344CB8AC3E}">
        <p14:creationId xmlns:p14="http://schemas.microsoft.com/office/powerpoint/2010/main" val="531827246"/>
      </p:ext>
    </p:extLst>
  </p:cSld>
  <p:clrMapOvr>
    <a:masterClrMapping/>
  </p:clrMapOvr>
  <p:transition spd="med">
    <p:wheel spokes="1"/>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ctrTitle" idx="4294967295"/>
          </p:nvPr>
        </p:nvSpPr>
        <p:spPr>
          <a:xfrm>
            <a:off x="791580" y="2798930"/>
            <a:ext cx="7772400" cy="1291025"/>
          </a:xfrm>
          <a:prstGeom prst="rect">
            <a:avLst/>
          </a:prstGeom>
        </p:spPr>
        <p:txBody>
          <a:bodyPr/>
          <a:lstStyle/>
          <a:p>
            <a:pPr algn="ctr" eaLnBrk="1" hangingPunct="1">
              <a:defRPr/>
            </a:pPr>
            <a:r>
              <a:rPr lang="en-US" altLang="zh-CN" sz="7200" b="0" i="1" dirty="0" smtClean="0">
                <a:solidFill>
                  <a:schemeClr val="accent2"/>
                </a:solidFill>
                <a:latin typeface="Times New Roman" pitchFamily="18" charset="0"/>
              </a:rPr>
              <a:t>Thank You</a:t>
            </a:r>
            <a:r>
              <a:rPr lang="zh-CN" altLang="en-US" sz="7200" b="0" i="1" dirty="0" smtClean="0">
                <a:solidFill>
                  <a:schemeClr val="accent2"/>
                </a:solidFill>
                <a:latin typeface="Times New Roman" pitchFamily="18" charset="0"/>
              </a:rPr>
              <a:t>！</a:t>
            </a:r>
          </a:p>
        </p:txBody>
      </p:sp>
    </p:spTree>
    <p:extLst>
      <p:ext uri="{BB962C8B-B14F-4D97-AF65-F5344CB8AC3E}">
        <p14:creationId xmlns:p14="http://schemas.microsoft.com/office/powerpoint/2010/main" val="2693318637"/>
      </p:ext>
    </p:extLst>
  </p:cSld>
  <p:clrMapOvr>
    <a:masterClrMapping/>
  </p:clrMapOvr>
  <p:transition spd="med">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solidFill>
                  <a:schemeClr val="hlink"/>
                </a:solidFill>
              </a:rPr>
              <a:t>1</a:t>
            </a:r>
            <a:r>
              <a:rPr lang="en-US" altLang="zh-CN" dirty="0">
                <a:solidFill>
                  <a:schemeClr val="hlink"/>
                </a:solidFill>
              </a:rPr>
              <a:t>2.2  D/A</a:t>
            </a:r>
            <a:r>
              <a:rPr lang="zh-CN" altLang="en-US" dirty="0">
                <a:solidFill>
                  <a:schemeClr val="hlink"/>
                </a:solidFill>
              </a:rPr>
              <a:t>转换器</a:t>
            </a:r>
            <a:endParaRPr lang="zh-CN" altLang="en-US" dirty="0"/>
          </a:p>
        </p:txBody>
      </p:sp>
    </p:spTree>
    <p:extLst>
      <p:ext uri="{BB962C8B-B14F-4D97-AF65-F5344CB8AC3E}">
        <p14:creationId xmlns:p14="http://schemas.microsoft.com/office/powerpoint/2010/main" val="1395543016"/>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8482" name="Group 2"/>
          <p:cNvGrpSpPr>
            <a:grpSpLocks/>
          </p:cNvGrpSpPr>
          <p:nvPr/>
        </p:nvGrpSpPr>
        <p:grpSpPr bwMode="auto">
          <a:xfrm>
            <a:off x="476545" y="98630"/>
            <a:ext cx="4610100" cy="801688"/>
            <a:chOff x="566" y="340"/>
            <a:chExt cx="2904" cy="505"/>
          </a:xfrm>
        </p:grpSpPr>
        <p:sp>
          <p:nvSpPr>
            <p:cNvPr id="148514" name="Text Box 3"/>
            <p:cNvSpPr txBox="1">
              <a:spLocks noChangeArrowheads="1"/>
            </p:cNvSpPr>
            <p:nvPr/>
          </p:nvSpPr>
          <p:spPr bwMode="auto">
            <a:xfrm>
              <a:off x="566" y="340"/>
              <a:ext cx="541" cy="365"/>
            </a:xfrm>
            <a:prstGeom prst="rect">
              <a:avLst/>
            </a:prstGeom>
            <a:gradFill rotWithShape="1">
              <a:gsLst>
                <a:gs pos="0">
                  <a:schemeClr val="bg1"/>
                </a:gs>
                <a:gs pos="100000">
                  <a:schemeClr val="folHlink">
                    <a:alpha val="60001"/>
                  </a:schemeClr>
                </a:gs>
              </a:gsLst>
              <a:path path="shape">
                <a:fillToRect l="50000" t="50000" r="50000" b="50000"/>
              </a:path>
            </a:gradFill>
            <a:ln w="9525" algn="ctr">
              <a:noFill/>
              <a:miter lim="800000"/>
              <a:headEnd/>
              <a:tailEnd/>
            </a:ln>
          </p:spPr>
          <p:txBody>
            <a:bodyPr wrap="none">
              <a:spAutoFit/>
            </a:bodyPr>
            <a:lstStyle/>
            <a:p>
              <a:pPr marL="342900" indent="-342900" algn="l">
                <a:spcBef>
                  <a:spcPct val="0"/>
                </a:spcBef>
                <a:buFont typeface="Wingdings" pitchFamily="2" charset="2"/>
                <a:buNone/>
              </a:pPr>
              <a:r>
                <a:rPr lang="en-US" altLang="zh-CN" sz="3200" dirty="0">
                  <a:solidFill>
                    <a:srgbClr val="FF3300"/>
                  </a:solidFill>
                  <a:latin typeface="Monotype Corsiva" pitchFamily="66" charset="0"/>
                  <a:ea typeface="隶书" pitchFamily="49" charset="-122"/>
                </a:rPr>
                <a:t>A/D</a:t>
              </a:r>
            </a:p>
          </p:txBody>
        </p:sp>
        <p:sp>
          <p:nvSpPr>
            <p:cNvPr id="148515" name="Line 4"/>
            <p:cNvSpPr>
              <a:spLocks noChangeShapeType="1"/>
            </p:cNvSpPr>
            <p:nvPr/>
          </p:nvSpPr>
          <p:spPr bwMode="auto">
            <a:xfrm>
              <a:off x="1474" y="754"/>
              <a:ext cx="1633" cy="0"/>
            </a:xfrm>
            <a:prstGeom prst="line">
              <a:avLst/>
            </a:prstGeom>
            <a:noFill/>
            <a:ln w="3175">
              <a:solidFill>
                <a:srgbClr val="B2B2B2"/>
              </a:solidFill>
              <a:round/>
              <a:headEnd/>
              <a:tailEnd/>
            </a:ln>
          </p:spPr>
          <p:txBody>
            <a:bodyPr wrap="none">
              <a:spAutoFit/>
            </a:bodyPr>
            <a:lstStyle/>
            <a:p>
              <a:endParaRPr lang="zh-CN" altLang="en-US"/>
            </a:p>
          </p:txBody>
        </p:sp>
        <p:sp>
          <p:nvSpPr>
            <p:cNvPr id="148516" name="Oval 5"/>
            <p:cNvSpPr>
              <a:spLocks noChangeArrowheads="1"/>
            </p:cNvSpPr>
            <p:nvPr/>
          </p:nvSpPr>
          <p:spPr bwMode="auto">
            <a:xfrm>
              <a:off x="2109"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8517" name="Oval 6"/>
            <p:cNvSpPr>
              <a:spLocks noChangeArrowheads="1"/>
            </p:cNvSpPr>
            <p:nvPr/>
          </p:nvSpPr>
          <p:spPr bwMode="auto">
            <a:xfrm>
              <a:off x="2336"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8518" name="Oval 7"/>
            <p:cNvSpPr>
              <a:spLocks noChangeArrowheads="1"/>
            </p:cNvSpPr>
            <p:nvPr/>
          </p:nvSpPr>
          <p:spPr bwMode="auto">
            <a:xfrm>
              <a:off x="2562"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8519" name="Oval 8"/>
            <p:cNvSpPr>
              <a:spLocks noChangeArrowheads="1"/>
            </p:cNvSpPr>
            <p:nvPr/>
          </p:nvSpPr>
          <p:spPr bwMode="auto">
            <a:xfrm>
              <a:off x="2789"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8520" name="Line 9"/>
            <p:cNvSpPr>
              <a:spLocks noChangeShapeType="1"/>
            </p:cNvSpPr>
            <p:nvPr/>
          </p:nvSpPr>
          <p:spPr bwMode="auto">
            <a:xfrm>
              <a:off x="1837" y="663"/>
              <a:ext cx="1633" cy="0"/>
            </a:xfrm>
            <a:prstGeom prst="line">
              <a:avLst/>
            </a:prstGeom>
            <a:noFill/>
            <a:ln w="3175">
              <a:solidFill>
                <a:srgbClr val="B2B2B2"/>
              </a:solidFill>
              <a:prstDash val="dash"/>
              <a:round/>
              <a:headEnd/>
              <a:tailEnd/>
            </a:ln>
          </p:spPr>
          <p:txBody>
            <a:bodyPr wrap="none">
              <a:spAutoFit/>
            </a:bodyPr>
            <a:lstStyle/>
            <a:p>
              <a:endParaRPr lang="zh-CN" altLang="en-US"/>
            </a:p>
          </p:txBody>
        </p:sp>
      </p:grpSp>
      <p:grpSp>
        <p:nvGrpSpPr>
          <p:cNvPr id="148483" name="Group 10"/>
          <p:cNvGrpSpPr>
            <a:grpSpLocks/>
          </p:cNvGrpSpPr>
          <p:nvPr/>
        </p:nvGrpSpPr>
        <p:grpSpPr bwMode="auto">
          <a:xfrm>
            <a:off x="656297" y="1133745"/>
            <a:ext cx="5507038" cy="4668838"/>
            <a:chOff x="272" y="1026"/>
            <a:chExt cx="3469" cy="2941"/>
          </a:xfrm>
        </p:grpSpPr>
        <p:sp>
          <p:nvSpPr>
            <p:cNvPr id="148485" name="Freeform 11"/>
            <p:cNvSpPr>
              <a:spLocks/>
            </p:cNvSpPr>
            <p:nvPr/>
          </p:nvSpPr>
          <p:spPr bwMode="auto">
            <a:xfrm>
              <a:off x="1020" y="1752"/>
              <a:ext cx="2268" cy="1905"/>
            </a:xfrm>
            <a:custGeom>
              <a:avLst/>
              <a:gdLst>
                <a:gd name="T0" fmla="*/ 0 w 2268"/>
                <a:gd name="T1" fmla="*/ 952 h 1905"/>
                <a:gd name="T2" fmla="*/ 635 w 2268"/>
                <a:gd name="T3" fmla="*/ 136 h 1905"/>
                <a:gd name="T4" fmla="*/ 1633 w 2268"/>
                <a:gd name="T5" fmla="*/ 1769 h 1905"/>
                <a:gd name="T6" fmla="*/ 2268 w 2268"/>
                <a:gd name="T7" fmla="*/ 952 h 1905"/>
                <a:gd name="T8" fmla="*/ 0 60000 65536"/>
                <a:gd name="T9" fmla="*/ 0 60000 65536"/>
                <a:gd name="T10" fmla="*/ 0 60000 65536"/>
                <a:gd name="T11" fmla="*/ 0 60000 65536"/>
                <a:gd name="T12" fmla="*/ 0 w 2268"/>
                <a:gd name="T13" fmla="*/ 0 h 1905"/>
                <a:gd name="T14" fmla="*/ 2268 w 2268"/>
                <a:gd name="T15" fmla="*/ 1905 h 1905"/>
              </a:gdLst>
              <a:ahLst/>
              <a:cxnLst>
                <a:cxn ang="T8">
                  <a:pos x="T0" y="T1"/>
                </a:cxn>
                <a:cxn ang="T9">
                  <a:pos x="T2" y="T3"/>
                </a:cxn>
                <a:cxn ang="T10">
                  <a:pos x="T4" y="T5"/>
                </a:cxn>
                <a:cxn ang="T11">
                  <a:pos x="T6" y="T7"/>
                </a:cxn>
              </a:cxnLst>
              <a:rect l="T12" t="T13" r="T14" b="T15"/>
              <a:pathLst>
                <a:path w="2268" h="1905">
                  <a:moveTo>
                    <a:pt x="0" y="952"/>
                  </a:moveTo>
                  <a:cubicBezTo>
                    <a:pt x="181" y="476"/>
                    <a:pt x="363" y="0"/>
                    <a:pt x="635" y="136"/>
                  </a:cubicBezTo>
                  <a:cubicBezTo>
                    <a:pt x="907" y="272"/>
                    <a:pt x="1361" y="1633"/>
                    <a:pt x="1633" y="1769"/>
                  </a:cubicBezTo>
                  <a:cubicBezTo>
                    <a:pt x="1905" y="1905"/>
                    <a:pt x="2086" y="1428"/>
                    <a:pt x="2268" y="952"/>
                  </a:cubicBezTo>
                </a:path>
              </a:pathLst>
            </a:custGeom>
            <a:noFill/>
            <a:ln w="9525">
              <a:solidFill>
                <a:srgbClr val="000000"/>
              </a:solidFill>
              <a:round/>
              <a:headEnd/>
              <a:tailEnd/>
            </a:ln>
          </p:spPr>
          <p:txBody>
            <a:bodyPr/>
            <a:lstStyle/>
            <a:p>
              <a:endParaRPr lang="zh-CN" altLang="en-US"/>
            </a:p>
          </p:txBody>
        </p:sp>
        <p:sp>
          <p:nvSpPr>
            <p:cNvPr id="148486" name="Rectangle 12"/>
            <p:cNvSpPr>
              <a:spLocks noChangeArrowheads="1"/>
            </p:cNvSpPr>
            <p:nvPr/>
          </p:nvSpPr>
          <p:spPr bwMode="auto">
            <a:xfrm>
              <a:off x="272" y="1881"/>
              <a:ext cx="544" cy="1678"/>
            </a:xfrm>
            <a:prstGeom prst="rect">
              <a:avLst/>
            </a:prstGeom>
            <a:gradFill rotWithShape="1">
              <a:gsLst>
                <a:gs pos="0">
                  <a:srgbClr val="FFFFFF"/>
                </a:gs>
                <a:gs pos="100000">
                  <a:srgbClr val="0066FF"/>
                </a:gs>
              </a:gsLst>
              <a:path path="shape">
                <a:fillToRect l="50000" t="50000" r="50000" b="50000"/>
              </a:path>
            </a:gradFill>
            <a:ln w="9525">
              <a:noFill/>
              <a:miter lim="800000"/>
              <a:headEnd/>
              <a:tailEnd/>
            </a:ln>
          </p:spPr>
          <p:txBody>
            <a:bodyPr wrap="none" anchor="ctr"/>
            <a:lstStyle/>
            <a:p>
              <a:pPr>
                <a:spcBef>
                  <a:spcPct val="0"/>
                </a:spcBef>
              </a:pPr>
              <a:r>
                <a:rPr lang="en-US" altLang="zh-CN" sz="1800">
                  <a:solidFill>
                    <a:srgbClr val="000000"/>
                  </a:solidFill>
                  <a:latin typeface="Arial" charset="0"/>
                  <a:ea typeface="宋体" pitchFamily="2" charset="-122"/>
                </a:rPr>
                <a:t>+127</a:t>
              </a:r>
            </a:p>
            <a:p>
              <a:pPr>
                <a:spcBef>
                  <a:spcPct val="0"/>
                </a:spcBef>
              </a:pPr>
              <a:r>
                <a:rPr lang="en-US" altLang="zh-CN" sz="1800">
                  <a:solidFill>
                    <a:srgbClr val="000000"/>
                  </a:solidFill>
                  <a:latin typeface="Arial" charset="0"/>
                  <a:ea typeface="宋体" pitchFamily="2" charset="-122"/>
                </a:rPr>
                <a:t>…</a:t>
              </a:r>
            </a:p>
            <a:p>
              <a:pPr>
                <a:spcBef>
                  <a:spcPct val="0"/>
                </a:spcBef>
              </a:pPr>
              <a:r>
                <a:rPr lang="en-US" altLang="zh-CN" sz="1800">
                  <a:solidFill>
                    <a:srgbClr val="000000"/>
                  </a:solidFill>
                  <a:latin typeface="Arial" charset="0"/>
                  <a:ea typeface="宋体" pitchFamily="2" charset="-122"/>
                </a:rPr>
                <a:t>+64</a:t>
              </a:r>
            </a:p>
            <a:p>
              <a:pPr>
                <a:spcBef>
                  <a:spcPct val="0"/>
                </a:spcBef>
              </a:pPr>
              <a:r>
                <a:rPr lang="en-US" altLang="zh-CN" sz="1800">
                  <a:solidFill>
                    <a:srgbClr val="000000"/>
                  </a:solidFill>
                  <a:latin typeface="Arial" charset="0"/>
                  <a:ea typeface="宋体" pitchFamily="2" charset="-122"/>
                </a:rPr>
                <a:t>+32</a:t>
              </a:r>
            </a:p>
            <a:p>
              <a:pPr>
                <a:spcBef>
                  <a:spcPct val="0"/>
                </a:spcBef>
              </a:pPr>
              <a:r>
                <a:rPr lang="en-US" altLang="zh-CN" sz="1800">
                  <a:solidFill>
                    <a:srgbClr val="000000"/>
                  </a:solidFill>
                  <a:latin typeface="Arial" charset="0"/>
                  <a:ea typeface="宋体" pitchFamily="2" charset="-122"/>
                </a:rPr>
                <a:t>0</a:t>
              </a:r>
            </a:p>
            <a:p>
              <a:pPr>
                <a:spcBef>
                  <a:spcPct val="0"/>
                </a:spcBef>
              </a:pPr>
              <a:r>
                <a:rPr lang="en-US" altLang="zh-CN" sz="1800">
                  <a:solidFill>
                    <a:srgbClr val="000000"/>
                  </a:solidFill>
                  <a:latin typeface="Arial" charset="0"/>
                  <a:ea typeface="宋体" pitchFamily="2" charset="-122"/>
                </a:rPr>
                <a:t>-32</a:t>
              </a:r>
            </a:p>
            <a:p>
              <a:pPr>
                <a:spcBef>
                  <a:spcPct val="0"/>
                </a:spcBef>
              </a:pPr>
              <a:r>
                <a:rPr lang="en-US" altLang="zh-CN" sz="1800">
                  <a:solidFill>
                    <a:srgbClr val="000000"/>
                  </a:solidFill>
                  <a:latin typeface="Arial" charset="0"/>
                  <a:ea typeface="宋体" pitchFamily="2" charset="-122"/>
                </a:rPr>
                <a:t>-64</a:t>
              </a:r>
            </a:p>
            <a:p>
              <a:pPr>
                <a:spcBef>
                  <a:spcPct val="0"/>
                </a:spcBef>
              </a:pPr>
              <a:r>
                <a:rPr lang="en-US" altLang="zh-CN" sz="1800">
                  <a:solidFill>
                    <a:srgbClr val="000000"/>
                  </a:solidFill>
                  <a:latin typeface="Arial" charset="0"/>
                  <a:ea typeface="宋体" pitchFamily="2" charset="-122"/>
                </a:rPr>
                <a:t>…</a:t>
              </a:r>
            </a:p>
            <a:p>
              <a:pPr>
                <a:spcBef>
                  <a:spcPct val="0"/>
                </a:spcBef>
              </a:pPr>
              <a:r>
                <a:rPr lang="en-US" altLang="zh-CN" sz="1800">
                  <a:solidFill>
                    <a:srgbClr val="000000"/>
                  </a:solidFill>
                  <a:latin typeface="Arial" charset="0"/>
                  <a:ea typeface="宋体" pitchFamily="2" charset="-122"/>
                </a:rPr>
                <a:t>-128</a:t>
              </a:r>
            </a:p>
          </p:txBody>
        </p:sp>
        <p:grpSp>
          <p:nvGrpSpPr>
            <p:cNvPr id="148487" name="Group 13"/>
            <p:cNvGrpSpPr>
              <a:grpSpLocks/>
            </p:cNvGrpSpPr>
            <p:nvPr/>
          </p:nvGrpSpPr>
          <p:grpSpPr bwMode="auto">
            <a:xfrm>
              <a:off x="1246" y="1632"/>
              <a:ext cx="2041" cy="2086"/>
              <a:chOff x="1246" y="1632"/>
              <a:chExt cx="2041" cy="2086"/>
            </a:xfrm>
          </p:grpSpPr>
          <p:sp>
            <p:nvSpPr>
              <p:cNvPr id="148504" name="Line 14"/>
              <p:cNvSpPr>
                <a:spLocks noChangeShapeType="1"/>
              </p:cNvSpPr>
              <p:nvPr/>
            </p:nvSpPr>
            <p:spPr bwMode="auto">
              <a:xfrm flipV="1">
                <a:off x="147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05" name="Line 15"/>
              <p:cNvSpPr>
                <a:spLocks noChangeShapeType="1"/>
              </p:cNvSpPr>
              <p:nvPr/>
            </p:nvSpPr>
            <p:spPr bwMode="auto">
              <a:xfrm flipV="1">
                <a:off x="1926"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06" name="Line 16"/>
              <p:cNvSpPr>
                <a:spLocks noChangeShapeType="1"/>
              </p:cNvSpPr>
              <p:nvPr/>
            </p:nvSpPr>
            <p:spPr bwMode="auto">
              <a:xfrm flipV="1">
                <a:off x="170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07" name="Line 17"/>
              <p:cNvSpPr>
                <a:spLocks noChangeShapeType="1"/>
              </p:cNvSpPr>
              <p:nvPr/>
            </p:nvSpPr>
            <p:spPr bwMode="auto">
              <a:xfrm flipV="1">
                <a:off x="215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08" name="Line 18"/>
              <p:cNvSpPr>
                <a:spLocks noChangeShapeType="1"/>
              </p:cNvSpPr>
              <p:nvPr/>
            </p:nvSpPr>
            <p:spPr bwMode="auto">
              <a:xfrm flipV="1">
                <a:off x="238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09" name="Line 19"/>
              <p:cNvSpPr>
                <a:spLocks noChangeShapeType="1"/>
              </p:cNvSpPr>
              <p:nvPr/>
            </p:nvSpPr>
            <p:spPr bwMode="auto">
              <a:xfrm flipV="1">
                <a:off x="260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10" name="Line 20"/>
              <p:cNvSpPr>
                <a:spLocks noChangeShapeType="1"/>
              </p:cNvSpPr>
              <p:nvPr/>
            </p:nvSpPr>
            <p:spPr bwMode="auto">
              <a:xfrm flipV="1">
                <a:off x="283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11" name="Line 21"/>
              <p:cNvSpPr>
                <a:spLocks noChangeShapeType="1"/>
              </p:cNvSpPr>
              <p:nvPr/>
            </p:nvSpPr>
            <p:spPr bwMode="auto">
              <a:xfrm flipV="1">
                <a:off x="306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12" name="Line 22"/>
              <p:cNvSpPr>
                <a:spLocks noChangeShapeType="1"/>
              </p:cNvSpPr>
              <p:nvPr/>
            </p:nvSpPr>
            <p:spPr bwMode="auto">
              <a:xfrm flipV="1">
                <a:off x="328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8513" name="Line 23"/>
              <p:cNvSpPr>
                <a:spLocks noChangeShapeType="1"/>
              </p:cNvSpPr>
              <p:nvPr/>
            </p:nvSpPr>
            <p:spPr bwMode="auto">
              <a:xfrm flipV="1">
                <a:off x="1246" y="1632"/>
                <a:ext cx="0" cy="2086"/>
              </a:xfrm>
              <a:prstGeom prst="line">
                <a:avLst/>
              </a:prstGeom>
              <a:noFill/>
              <a:ln w="9525">
                <a:solidFill>
                  <a:srgbClr val="0066FF"/>
                </a:solidFill>
                <a:round/>
                <a:headEnd/>
                <a:tailEnd type="triangle" w="med" len="med"/>
              </a:ln>
            </p:spPr>
            <p:txBody>
              <a:bodyPr/>
              <a:lstStyle/>
              <a:p>
                <a:endParaRPr lang="zh-CN" altLang="en-US"/>
              </a:p>
            </p:txBody>
          </p:sp>
        </p:grpSp>
        <p:grpSp>
          <p:nvGrpSpPr>
            <p:cNvPr id="148488" name="Group 24"/>
            <p:cNvGrpSpPr>
              <a:grpSpLocks/>
            </p:cNvGrpSpPr>
            <p:nvPr/>
          </p:nvGrpSpPr>
          <p:grpSpPr bwMode="auto">
            <a:xfrm>
              <a:off x="1020" y="1858"/>
              <a:ext cx="2721" cy="1701"/>
              <a:chOff x="1020" y="1858"/>
              <a:chExt cx="2721" cy="1701"/>
            </a:xfrm>
          </p:grpSpPr>
          <p:sp>
            <p:nvSpPr>
              <p:cNvPr id="148493" name="Line 25"/>
              <p:cNvSpPr>
                <a:spLocks noChangeShapeType="1"/>
              </p:cNvSpPr>
              <p:nvPr/>
            </p:nvSpPr>
            <p:spPr bwMode="auto">
              <a:xfrm>
                <a:off x="1020" y="2548"/>
                <a:ext cx="2721" cy="0"/>
              </a:xfrm>
              <a:prstGeom prst="line">
                <a:avLst/>
              </a:prstGeom>
              <a:noFill/>
              <a:ln w="3175">
                <a:solidFill>
                  <a:srgbClr val="008000"/>
                </a:solidFill>
                <a:round/>
                <a:headEnd/>
                <a:tailEnd type="triangle" w="med" len="med"/>
              </a:ln>
            </p:spPr>
            <p:txBody>
              <a:bodyPr/>
              <a:lstStyle/>
              <a:p>
                <a:endParaRPr lang="zh-CN" altLang="en-US"/>
              </a:p>
            </p:txBody>
          </p:sp>
          <p:sp>
            <p:nvSpPr>
              <p:cNvPr id="148494" name="Line 26"/>
              <p:cNvSpPr>
                <a:spLocks noChangeShapeType="1"/>
              </p:cNvSpPr>
              <p:nvPr/>
            </p:nvSpPr>
            <p:spPr bwMode="auto">
              <a:xfrm>
                <a:off x="1020" y="2375"/>
                <a:ext cx="2721" cy="0"/>
              </a:xfrm>
              <a:prstGeom prst="line">
                <a:avLst/>
              </a:prstGeom>
              <a:noFill/>
              <a:ln w="3175">
                <a:solidFill>
                  <a:srgbClr val="008000"/>
                </a:solidFill>
                <a:round/>
                <a:headEnd/>
                <a:tailEnd type="triangle" w="med" len="med"/>
              </a:ln>
            </p:spPr>
            <p:txBody>
              <a:bodyPr/>
              <a:lstStyle/>
              <a:p>
                <a:endParaRPr lang="zh-CN" altLang="en-US"/>
              </a:p>
            </p:txBody>
          </p:sp>
          <p:sp>
            <p:nvSpPr>
              <p:cNvPr id="148495" name="Line 27"/>
              <p:cNvSpPr>
                <a:spLocks noChangeShapeType="1"/>
              </p:cNvSpPr>
              <p:nvPr/>
            </p:nvSpPr>
            <p:spPr bwMode="auto">
              <a:xfrm>
                <a:off x="1020" y="2203"/>
                <a:ext cx="2721" cy="0"/>
              </a:xfrm>
              <a:prstGeom prst="line">
                <a:avLst/>
              </a:prstGeom>
              <a:noFill/>
              <a:ln w="3175">
                <a:solidFill>
                  <a:srgbClr val="008000"/>
                </a:solidFill>
                <a:round/>
                <a:headEnd/>
                <a:tailEnd type="triangle" w="med" len="med"/>
              </a:ln>
            </p:spPr>
            <p:txBody>
              <a:bodyPr/>
              <a:lstStyle/>
              <a:p>
                <a:endParaRPr lang="zh-CN" altLang="en-US"/>
              </a:p>
            </p:txBody>
          </p:sp>
          <p:sp>
            <p:nvSpPr>
              <p:cNvPr id="148496" name="Line 28"/>
              <p:cNvSpPr>
                <a:spLocks noChangeShapeType="1"/>
              </p:cNvSpPr>
              <p:nvPr/>
            </p:nvSpPr>
            <p:spPr bwMode="auto">
              <a:xfrm>
                <a:off x="1020" y="2031"/>
                <a:ext cx="2721" cy="0"/>
              </a:xfrm>
              <a:prstGeom prst="line">
                <a:avLst/>
              </a:prstGeom>
              <a:noFill/>
              <a:ln w="3175">
                <a:solidFill>
                  <a:srgbClr val="008000"/>
                </a:solidFill>
                <a:round/>
                <a:headEnd/>
                <a:tailEnd type="triangle" w="med" len="med"/>
              </a:ln>
            </p:spPr>
            <p:txBody>
              <a:bodyPr/>
              <a:lstStyle/>
              <a:p>
                <a:endParaRPr lang="zh-CN" altLang="en-US"/>
              </a:p>
            </p:txBody>
          </p:sp>
          <p:sp>
            <p:nvSpPr>
              <p:cNvPr id="148497" name="Line 29"/>
              <p:cNvSpPr>
                <a:spLocks noChangeShapeType="1"/>
              </p:cNvSpPr>
              <p:nvPr/>
            </p:nvSpPr>
            <p:spPr bwMode="auto">
              <a:xfrm>
                <a:off x="1020" y="2720"/>
                <a:ext cx="2721" cy="0"/>
              </a:xfrm>
              <a:prstGeom prst="line">
                <a:avLst/>
              </a:prstGeom>
              <a:noFill/>
              <a:ln w="3175">
                <a:solidFill>
                  <a:srgbClr val="008000"/>
                </a:solidFill>
                <a:round/>
                <a:headEnd/>
                <a:tailEnd type="triangle" w="med" len="med"/>
              </a:ln>
            </p:spPr>
            <p:txBody>
              <a:bodyPr/>
              <a:lstStyle/>
              <a:p>
                <a:endParaRPr lang="zh-CN" altLang="en-US"/>
              </a:p>
            </p:txBody>
          </p:sp>
          <p:sp>
            <p:nvSpPr>
              <p:cNvPr id="148498" name="Line 30"/>
              <p:cNvSpPr>
                <a:spLocks noChangeShapeType="1"/>
              </p:cNvSpPr>
              <p:nvPr/>
            </p:nvSpPr>
            <p:spPr bwMode="auto">
              <a:xfrm>
                <a:off x="1020" y="3064"/>
                <a:ext cx="2721" cy="0"/>
              </a:xfrm>
              <a:prstGeom prst="line">
                <a:avLst/>
              </a:prstGeom>
              <a:noFill/>
              <a:ln w="3175">
                <a:solidFill>
                  <a:srgbClr val="008000"/>
                </a:solidFill>
                <a:round/>
                <a:headEnd/>
                <a:tailEnd type="triangle" w="med" len="med"/>
              </a:ln>
            </p:spPr>
            <p:txBody>
              <a:bodyPr/>
              <a:lstStyle/>
              <a:p>
                <a:endParaRPr lang="zh-CN" altLang="en-US"/>
              </a:p>
            </p:txBody>
          </p:sp>
          <p:sp>
            <p:nvSpPr>
              <p:cNvPr id="148499" name="Line 31"/>
              <p:cNvSpPr>
                <a:spLocks noChangeShapeType="1"/>
              </p:cNvSpPr>
              <p:nvPr/>
            </p:nvSpPr>
            <p:spPr bwMode="auto">
              <a:xfrm>
                <a:off x="1020" y="1858"/>
                <a:ext cx="2721" cy="0"/>
              </a:xfrm>
              <a:prstGeom prst="line">
                <a:avLst/>
              </a:prstGeom>
              <a:noFill/>
              <a:ln w="3175">
                <a:solidFill>
                  <a:srgbClr val="008000"/>
                </a:solidFill>
                <a:round/>
                <a:headEnd/>
                <a:tailEnd type="triangle" w="med" len="med"/>
              </a:ln>
            </p:spPr>
            <p:txBody>
              <a:bodyPr/>
              <a:lstStyle/>
              <a:p>
                <a:endParaRPr lang="zh-CN" altLang="en-US"/>
              </a:p>
            </p:txBody>
          </p:sp>
          <p:sp>
            <p:nvSpPr>
              <p:cNvPr id="148500" name="Line 32"/>
              <p:cNvSpPr>
                <a:spLocks noChangeShapeType="1"/>
              </p:cNvSpPr>
              <p:nvPr/>
            </p:nvSpPr>
            <p:spPr bwMode="auto">
              <a:xfrm>
                <a:off x="1020" y="2892"/>
                <a:ext cx="2721" cy="0"/>
              </a:xfrm>
              <a:prstGeom prst="line">
                <a:avLst/>
              </a:prstGeom>
              <a:noFill/>
              <a:ln w="3175">
                <a:solidFill>
                  <a:srgbClr val="008000"/>
                </a:solidFill>
                <a:round/>
                <a:headEnd/>
                <a:tailEnd type="triangle" w="med" len="med"/>
              </a:ln>
            </p:spPr>
            <p:txBody>
              <a:bodyPr/>
              <a:lstStyle/>
              <a:p>
                <a:endParaRPr lang="zh-CN" altLang="en-US"/>
              </a:p>
            </p:txBody>
          </p:sp>
          <p:sp>
            <p:nvSpPr>
              <p:cNvPr id="148501" name="Line 33"/>
              <p:cNvSpPr>
                <a:spLocks noChangeShapeType="1"/>
              </p:cNvSpPr>
              <p:nvPr/>
            </p:nvSpPr>
            <p:spPr bwMode="auto">
              <a:xfrm>
                <a:off x="1020" y="3559"/>
                <a:ext cx="2721" cy="0"/>
              </a:xfrm>
              <a:prstGeom prst="line">
                <a:avLst/>
              </a:prstGeom>
              <a:noFill/>
              <a:ln w="3175">
                <a:solidFill>
                  <a:srgbClr val="008000"/>
                </a:solidFill>
                <a:round/>
                <a:headEnd/>
                <a:tailEnd type="triangle" w="med" len="med"/>
              </a:ln>
            </p:spPr>
            <p:txBody>
              <a:bodyPr/>
              <a:lstStyle/>
              <a:p>
                <a:endParaRPr lang="zh-CN" altLang="en-US"/>
              </a:p>
            </p:txBody>
          </p:sp>
          <p:sp>
            <p:nvSpPr>
              <p:cNvPr id="148502" name="Line 34"/>
              <p:cNvSpPr>
                <a:spLocks noChangeShapeType="1"/>
              </p:cNvSpPr>
              <p:nvPr/>
            </p:nvSpPr>
            <p:spPr bwMode="auto">
              <a:xfrm>
                <a:off x="1020" y="3402"/>
                <a:ext cx="2721" cy="0"/>
              </a:xfrm>
              <a:prstGeom prst="line">
                <a:avLst/>
              </a:prstGeom>
              <a:noFill/>
              <a:ln w="3175">
                <a:solidFill>
                  <a:srgbClr val="008000"/>
                </a:solidFill>
                <a:round/>
                <a:headEnd/>
                <a:tailEnd type="triangle" w="med" len="med"/>
              </a:ln>
            </p:spPr>
            <p:txBody>
              <a:bodyPr/>
              <a:lstStyle/>
              <a:p>
                <a:endParaRPr lang="zh-CN" altLang="en-US"/>
              </a:p>
            </p:txBody>
          </p:sp>
          <p:sp>
            <p:nvSpPr>
              <p:cNvPr id="148503" name="Line 35"/>
              <p:cNvSpPr>
                <a:spLocks noChangeShapeType="1"/>
              </p:cNvSpPr>
              <p:nvPr/>
            </p:nvSpPr>
            <p:spPr bwMode="auto">
              <a:xfrm>
                <a:off x="1020" y="3237"/>
                <a:ext cx="2721" cy="0"/>
              </a:xfrm>
              <a:prstGeom prst="line">
                <a:avLst/>
              </a:prstGeom>
              <a:noFill/>
              <a:ln w="3175">
                <a:solidFill>
                  <a:srgbClr val="008000"/>
                </a:solidFill>
                <a:round/>
                <a:headEnd/>
                <a:tailEnd type="triangle" w="med" len="med"/>
              </a:ln>
            </p:spPr>
            <p:txBody>
              <a:bodyPr/>
              <a:lstStyle/>
              <a:p>
                <a:endParaRPr lang="zh-CN" altLang="en-US"/>
              </a:p>
            </p:txBody>
          </p:sp>
        </p:grpSp>
        <p:sp>
          <p:nvSpPr>
            <p:cNvPr id="148489" name="AutoShape 36"/>
            <p:cNvSpPr>
              <a:spLocks noChangeArrowheads="1"/>
            </p:cNvSpPr>
            <p:nvPr/>
          </p:nvSpPr>
          <p:spPr bwMode="auto">
            <a:xfrm>
              <a:off x="2245" y="1026"/>
              <a:ext cx="1046" cy="312"/>
            </a:xfrm>
            <a:prstGeom prst="wedgeRoundRectCallout">
              <a:avLst>
                <a:gd name="adj1" fmla="val -78870"/>
                <a:gd name="adj2" fmla="val 322292"/>
                <a:gd name="adj3" fmla="val 16667"/>
              </a:avLst>
            </a:prstGeom>
            <a:gradFill rotWithShape="1">
              <a:gsLst>
                <a:gs pos="0">
                  <a:srgbClr val="808080"/>
                </a:gs>
                <a:gs pos="100000">
                  <a:srgbClr val="000000"/>
                </a:gs>
              </a:gsLst>
              <a:path path="rect">
                <a:fillToRect l="50000" t="50000" r="50000" b="50000"/>
              </a:path>
            </a:gradFill>
            <a:ln w="9525">
              <a:solidFill>
                <a:srgbClr val="000000"/>
              </a:solidFill>
              <a:miter lim="800000"/>
              <a:headEnd/>
              <a:tailEnd/>
            </a:ln>
          </p:spPr>
          <p:txBody>
            <a:bodyPr wrap="none">
              <a:spAutoFit/>
            </a:bodyPr>
            <a:lstStyle/>
            <a:p>
              <a:pPr>
                <a:spcBef>
                  <a:spcPct val="0"/>
                </a:spcBef>
              </a:pPr>
              <a:r>
                <a:rPr lang="en-US" altLang="zh-CN" sz="2400">
                  <a:solidFill>
                    <a:srgbClr val="99FF33"/>
                  </a:solidFill>
                  <a:latin typeface="Arial" charset="0"/>
                  <a:ea typeface="宋体" pitchFamily="2" charset="-122"/>
                </a:rPr>
                <a:t>01001010</a:t>
              </a:r>
            </a:p>
          </p:txBody>
        </p:sp>
        <p:grpSp>
          <p:nvGrpSpPr>
            <p:cNvPr id="148490" name="Group 37"/>
            <p:cNvGrpSpPr>
              <a:grpSpLocks/>
            </p:cNvGrpSpPr>
            <p:nvPr/>
          </p:nvGrpSpPr>
          <p:grpSpPr bwMode="auto">
            <a:xfrm>
              <a:off x="1020" y="1246"/>
              <a:ext cx="2607" cy="2721"/>
              <a:chOff x="1020" y="1246"/>
              <a:chExt cx="2607" cy="2721"/>
            </a:xfrm>
          </p:grpSpPr>
          <p:sp>
            <p:nvSpPr>
              <p:cNvPr id="148491" name="Freeform 38"/>
              <p:cNvSpPr>
                <a:spLocks/>
              </p:cNvSpPr>
              <p:nvPr/>
            </p:nvSpPr>
            <p:spPr bwMode="auto">
              <a:xfrm>
                <a:off x="1020" y="1246"/>
                <a:ext cx="2607" cy="1474"/>
              </a:xfrm>
              <a:custGeom>
                <a:avLst/>
                <a:gdLst>
                  <a:gd name="T0" fmla="*/ 0 w 2404"/>
                  <a:gd name="T1" fmla="*/ 0 h 2495"/>
                  <a:gd name="T2" fmla="*/ 0 w 2404"/>
                  <a:gd name="T3" fmla="*/ 1474 h 2495"/>
                  <a:gd name="T4" fmla="*/ 2607 w 2404"/>
                  <a:gd name="T5" fmla="*/ 1474 h 2495"/>
                  <a:gd name="T6" fmla="*/ 0 60000 65536"/>
                  <a:gd name="T7" fmla="*/ 0 60000 65536"/>
                  <a:gd name="T8" fmla="*/ 0 60000 65536"/>
                  <a:gd name="T9" fmla="*/ 0 w 2404"/>
                  <a:gd name="T10" fmla="*/ 0 h 2495"/>
                  <a:gd name="T11" fmla="*/ 2404 w 2404"/>
                  <a:gd name="T12" fmla="*/ 2495 h 2495"/>
                </a:gdLst>
                <a:ahLst/>
                <a:cxnLst>
                  <a:cxn ang="T6">
                    <a:pos x="T0" y="T1"/>
                  </a:cxn>
                  <a:cxn ang="T7">
                    <a:pos x="T2" y="T3"/>
                  </a:cxn>
                  <a:cxn ang="T8">
                    <a:pos x="T4" y="T5"/>
                  </a:cxn>
                </a:cxnLst>
                <a:rect l="T9" t="T10" r="T11" b="T12"/>
                <a:pathLst>
                  <a:path w="2404" h="2495">
                    <a:moveTo>
                      <a:pt x="0" y="0"/>
                    </a:moveTo>
                    <a:lnTo>
                      <a:pt x="0" y="2495"/>
                    </a:lnTo>
                    <a:lnTo>
                      <a:pt x="2404" y="2495"/>
                    </a:lnTo>
                  </a:path>
                </a:pathLst>
              </a:custGeom>
              <a:noFill/>
              <a:ln w="9525">
                <a:solidFill>
                  <a:srgbClr val="FF3300"/>
                </a:solidFill>
                <a:round/>
                <a:headEnd type="triangle" w="med" len="med"/>
                <a:tailEnd type="triangle" w="med" len="med"/>
              </a:ln>
            </p:spPr>
            <p:txBody>
              <a:bodyPr/>
              <a:lstStyle/>
              <a:p>
                <a:endParaRPr lang="zh-CN" altLang="en-US"/>
              </a:p>
            </p:txBody>
          </p:sp>
          <p:sp>
            <p:nvSpPr>
              <p:cNvPr id="148492" name="Line 39"/>
              <p:cNvSpPr>
                <a:spLocks noChangeShapeType="1"/>
              </p:cNvSpPr>
              <p:nvPr/>
            </p:nvSpPr>
            <p:spPr bwMode="auto">
              <a:xfrm>
                <a:off x="1020" y="2720"/>
                <a:ext cx="0" cy="1247"/>
              </a:xfrm>
              <a:prstGeom prst="line">
                <a:avLst/>
              </a:prstGeom>
              <a:noFill/>
              <a:ln w="9525">
                <a:solidFill>
                  <a:srgbClr val="FF3300"/>
                </a:solidFill>
                <a:round/>
                <a:headEnd/>
                <a:tailEnd/>
              </a:ln>
            </p:spPr>
            <p:txBody>
              <a:bodyPr/>
              <a:lstStyle/>
              <a:p>
                <a:endParaRPr lang="zh-CN" altLang="en-US"/>
              </a:p>
            </p:txBody>
          </p:sp>
        </p:grpSp>
      </p:grpSp>
      <p:sp>
        <p:nvSpPr>
          <p:cNvPr id="148484" name="Text Box 40" descr="横向砖形">
            <a:hlinkClick r:id="rId2" action="ppaction://hlinksldjump"/>
          </p:cNvPr>
          <p:cNvSpPr txBox="1">
            <a:spLocks noChangeArrowheads="1"/>
          </p:cNvSpPr>
          <p:nvPr/>
        </p:nvSpPr>
        <p:spPr bwMode="auto">
          <a:xfrm>
            <a:off x="6957085" y="2213865"/>
            <a:ext cx="1530350" cy="3081337"/>
          </a:xfrm>
          <a:prstGeom prst="rect">
            <a:avLst/>
          </a:prstGeom>
          <a:pattFill prst="horzBrick">
            <a:fgClr>
              <a:srgbClr val="CCCCFF"/>
            </a:fgClr>
            <a:bgClr>
              <a:srgbClr val="FFFFFF"/>
            </a:bgClr>
          </a:pattFill>
          <a:ln w="9525">
            <a:noFill/>
            <a:miter lim="800000"/>
            <a:headEnd/>
            <a:tailEnd/>
          </a:ln>
        </p:spPr>
        <p:txBody>
          <a:bodyPr wrap="none">
            <a:spAutoFit/>
          </a:bodyPr>
          <a:lstStyle/>
          <a:p>
            <a:pPr algn="l">
              <a:spcBef>
                <a:spcPct val="0"/>
              </a:spcBef>
            </a:pPr>
            <a:r>
              <a:rPr lang="en-US" altLang="zh-CN">
                <a:solidFill>
                  <a:srgbClr val="FF0066"/>
                </a:solidFill>
                <a:latin typeface="Monotype Corsiva" pitchFamily="66" charset="0"/>
                <a:ea typeface="宋体" pitchFamily="2" charset="-122"/>
              </a:rPr>
              <a:t>Sampling </a:t>
            </a:r>
          </a:p>
          <a:p>
            <a:pPr algn="l">
              <a:spcBef>
                <a:spcPct val="0"/>
              </a:spcBef>
            </a:pPr>
            <a:r>
              <a:rPr lang="en-US" altLang="zh-CN">
                <a:solidFill>
                  <a:srgbClr val="FF0066"/>
                </a:solidFill>
                <a:latin typeface="Monotype Corsiva" pitchFamily="66" charset="0"/>
                <a:ea typeface="宋体" pitchFamily="2" charset="-122"/>
              </a:rPr>
              <a:t>Resolution</a:t>
            </a:r>
          </a:p>
          <a:p>
            <a:pPr algn="l">
              <a:spcBef>
                <a:spcPct val="0"/>
              </a:spcBef>
            </a:pPr>
            <a:r>
              <a:rPr lang="en-US" altLang="zh-CN">
                <a:solidFill>
                  <a:srgbClr val="FF0066"/>
                </a:solidFill>
                <a:latin typeface="Monotype Corsiva" pitchFamily="66" charset="0"/>
                <a:ea typeface="宋体" pitchFamily="2" charset="-122"/>
              </a:rPr>
              <a:t>8 bit</a:t>
            </a:r>
          </a:p>
          <a:p>
            <a:pPr algn="l">
              <a:spcBef>
                <a:spcPct val="0"/>
              </a:spcBef>
            </a:pPr>
            <a:endParaRPr lang="en-US" altLang="zh-CN">
              <a:solidFill>
                <a:srgbClr val="FF0066"/>
              </a:solidFill>
              <a:latin typeface="Monotype Corsiva" pitchFamily="66" charset="0"/>
              <a:ea typeface="宋体" pitchFamily="2" charset="-122"/>
            </a:endParaRPr>
          </a:p>
          <a:p>
            <a:pPr algn="l">
              <a:spcBef>
                <a:spcPct val="0"/>
              </a:spcBef>
            </a:pPr>
            <a:r>
              <a:rPr lang="en-US" altLang="zh-CN">
                <a:solidFill>
                  <a:srgbClr val="FF0066"/>
                </a:solidFill>
                <a:latin typeface="Monotype Corsiva" pitchFamily="66" charset="0"/>
                <a:ea typeface="宋体" pitchFamily="2" charset="-122"/>
              </a:rPr>
              <a:t>Sampling</a:t>
            </a:r>
          </a:p>
          <a:p>
            <a:pPr algn="l">
              <a:spcBef>
                <a:spcPct val="0"/>
              </a:spcBef>
            </a:pPr>
            <a:r>
              <a:rPr lang="en-US" altLang="zh-CN">
                <a:solidFill>
                  <a:srgbClr val="FF0066"/>
                </a:solidFill>
                <a:latin typeface="Monotype Corsiva" pitchFamily="66" charset="0"/>
                <a:ea typeface="宋体" pitchFamily="2" charset="-122"/>
              </a:rPr>
              <a:t>Frequency</a:t>
            </a:r>
          </a:p>
          <a:p>
            <a:pPr algn="l">
              <a:spcBef>
                <a:spcPct val="0"/>
              </a:spcBef>
            </a:pPr>
            <a:r>
              <a:rPr lang="en-US" altLang="zh-CN">
                <a:solidFill>
                  <a:srgbClr val="FF0066"/>
                </a:solidFill>
                <a:latin typeface="Monotype Corsiva" pitchFamily="66" charset="0"/>
                <a:ea typeface="宋体" pitchFamily="2" charset="-122"/>
              </a:rPr>
              <a:t>11 KHz</a:t>
            </a:r>
          </a:p>
        </p:txBody>
      </p:sp>
      <p:pic>
        <p:nvPicPr>
          <p:cNvPr id="41" name="图片 40">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5353" y="5364215"/>
            <a:ext cx="904164" cy="904164"/>
          </a:xfrm>
          <a:prstGeom prst="rect">
            <a:avLst/>
          </a:prstGeom>
        </p:spPr>
      </p:pic>
      <p:pic>
        <p:nvPicPr>
          <p:cNvPr id="1904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7085" y="5319210"/>
            <a:ext cx="928688"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140473"/>
      </p:ext>
    </p:extLst>
  </p:cSld>
  <p:clrMapOvr>
    <a:masterClrMapping/>
  </p:clrMapOvr>
  <p:transition spd="med">
    <p:rand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9506" name="Group 2"/>
          <p:cNvGrpSpPr>
            <a:grpSpLocks/>
          </p:cNvGrpSpPr>
          <p:nvPr/>
        </p:nvGrpSpPr>
        <p:grpSpPr bwMode="auto">
          <a:xfrm>
            <a:off x="476545" y="98630"/>
            <a:ext cx="4610100" cy="801687"/>
            <a:chOff x="566" y="340"/>
            <a:chExt cx="2904" cy="505"/>
          </a:xfrm>
        </p:grpSpPr>
        <p:sp>
          <p:nvSpPr>
            <p:cNvPr id="149559" name="Text Box 3"/>
            <p:cNvSpPr txBox="1">
              <a:spLocks noChangeArrowheads="1"/>
            </p:cNvSpPr>
            <p:nvPr/>
          </p:nvSpPr>
          <p:spPr bwMode="auto">
            <a:xfrm>
              <a:off x="566" y="340"/>
              <a:ext cx="541" cy="365"/>
            </a:xfrm>
            <a:prstGeom prst="rect">
              <a:avLst/>
            </a:prstGeom>
            <a:gradFill rotWithShape="1">
              <a:gsLst>
                <a:gs pos="0">
                  <a:schemeClr val="bg1"/>
                </a:gs>
                <a:gs pos="100000">
                  <a:schemeClr val="folHlink">
                    <a:alpha val="60001"/>
                  </a:schemeClr>
                </a:gs>
              </a:gsLst>
              <a:path path="shape">
                <a:fillToRect l="50000" t="50000" r="50000" b="50000"/>
              </a:path>
            </a:gradFill>
            <a:ln w="9525" algn="ctr">
              <a:noFill/>
              <a:miter lim="800000"/>
              <a:headEnd/>
              <a:tailEnd/>
            </a:ln>
          </p:spPr>
          <p:txBody>
            <a:bodyPr wrap="none">
              <a:spAutoFit/>
            </a:bodyPr>
            <a:lstStyle/>
            <a:p>
              <a:pPr marL="342900" indent="-342900" algn="l">
                <a:spcBef>
                  <a:spcPct val="0"/>
                </a:spcBef>
                <a:buFont typeface="Wingdings" pitchFamily="2" charset="2"/>
                <a:buNone/>
              </a:pPr>
              <a:r>
                <a:rPr lang="en-US" altLang="zh-CN" sz="3200" dirty="0">
                  <a:solidFill>
                    <a:srgbClr val="FF3300"/>
                  </a:solidFill>
                  <a:latin typeface="Monotype Corsiva" pitchFamily="66" charset="0"/>
                  <a:ea typeface="隶书" pitchFamily="49" charset="-122"/>
                </a:rPr>
                <a:t>A/D</a:t>
              </a:r>
            </a:p>
          </p:txBody>
        </p:sp>
        <p:sp>
          <p:nvSpPr>
            <p:cNvPr id="149560" name="Line 4"/>
            <p:cNvSpPr>
              <a:spLocks noChangeShapeType="1"/>
            </p:cNvSpPr>
            <p:nvPr/>
          </p:nvSpPr>
          <p:spPr bwMode="auto">
            <a:xfrm>
              <a:off x="1474" y="754"/>
              <a:ext cx="1633" cy="0"/>
            </a:xfrm>
            <a:prstGeom prst="line">
              <a:avLst/>
            </a:prstGeom>
            <a:noFill/>
            <a:ln w="3175">
              <a:solidFill>
                <a:srgbClr val="B2B2B2"/>
              </a:solidFill>
              <a:round/>
              <a:headEnd/>
              <a:tailEnd/>
            </a:ln>
          </p:spPr>
          <p:txBody>
            <a:bodyPr wrap="none">
              <a:spAutoFit/>
            </a:bodyPr>
            <a:lstStyle/>
            <a:p>
              <a:endParaRPr lang="zh-CN" altLang="en-US"/>
            </a:p>
          </p:txBody>
        </p:sp>
        <p:sp>
          <p:nvSpPr>
            <p:cNvPr id="149561" name="Oval 5"/>
            <p:cNvSpPr>
              <a:spLocks noChangeArrowheads="1"/>
            </p:cNvSpPr>
            <p:nvPr/>
          </p:nvSpPr>
          <p:spPr bwMode="auto">
            <a:xfrm>
              <a:off x="2109"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9562" name="Oval 6"/>
            <p:cNvSpPr>
              <a:spLocks noChangeArrowheads="1"/>
            </p:cNvSpPr>
            <p:nvPr/>
          </p:nvSpPr>
          <p:spPr bwMode="auto">
            <a:xfrm>
              <a:off x="2336"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9563" name="Oval 7"/>
            <p:cNvSpPr>
              <a:spLocks noChangeArrowheads="1"/>
            </p:cNvSpPr>
            <p:nvPr/>
          </p:nvSpPr>
          <p:spPr bwMode="auto">
            <a:xfrm>
              <a:off x="2562"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9564" name="Oval 8"/>
            <p:cNvSpPr>
              <a:spLocks noChangeArrowheads="1"/>
            </p:cNvSpPr>
            <p:nvPr/>
          </p:nvSpPr>
          <p:spPr bwMode="auto">
            <a:xfrm>
              <a:off x="2789" y="527"/>
              <a:ext cx="91" cy="318"/>
            </a:xfrm>
            <a:prstGeom prst="ellipse">
              <a:avLst/>
            </a:prstGeom>
            <a:noFill/>
            <a:ln w="3175" algn="ctr">
              <a:solidFill>
                <a:srgbClr val="FFCC00"/>
              </a:solidFill>
              <a:prstDash val="sysDot"/>
              <a:round/>
              <a:headEnd/>
              <a:tailEnd/>
            </a:ln>
          </p:spPr>
          <p:txBody>
            <a:bodyPr wrap="none" anchor="ctr">
              <a:spAutoFit/>
            </a:bodyPr>
            <a:lstStyle/>
            <a:p>
              <a:endParaRPr lang="zh-CN" altLang="en-US"/>
            </a:p>
          </p:txBody>
        </p:sp>
        <p:sp>
          <p:nvSpPr>
            <p:cNvPr id="149565" name="Line 9"/>
            <p:cNvSpPr>
              <a:spLocks noChangeShapeType="1"/>
            </p:cNvSpPr>
            <p:nvPr/>
          </p:nvSpPr>
          <p:spPr bwMode="auto">
            <a:xfrm>
              <a:off x="1837" y="663"/>
              <a:ext cx="1633" cy="0"/>
            </a:xfrm>
            <a:prstGeom prst="line">
              <a:avLst/>
            </a:prstGeom>
            <a:noFill/>
            <a:ln w="3175">
              <a:solidFill>
                <a:srgbClr val="B2B2B2"/>
              </a:solidFill>
              <a:prstDash val="dash"/>
              <a:round/>
              <a:headEnd/>
              <a:tailEnd/>
            </a:ln>
          </p:spPr>
          <p:txBody>
            <a:bodyPr wrap="none">
              <a:spAutoFit/>
            </a:bodyPr>
            <a:lstStyle/>
            <a:p>
              <a:endParaRPr lang="zh-CN" altLang="en-US"/>
            </a:p>
          </p:txBody>
        </p:sp>
      </p:grpSp>
      <p:grpSp>
        <p:nvGrpSpPr>
          <p:cNvPr id="149507" name="Group 10"/>
          <p:cNvGrpSpPr>
            <a:grpSpLocks/>
          </p:cNvGrpSpPr>
          <p:nvPr/>
        </p:nvGrpSpPr>
        <p:grpSpPr bwMode="auto">
          <a:xfrm>
            <a:off x="521282" y="1223963"/>
            <a:ext cx="5753100" cy="4597400"/>
            <a:chOff x="272" y="1071"/>
            <a:chExt cx="3624" cy="2896"/>
          </a:xfrm>
        </p:grpSpPr>
        <p:sp>
          <p:nvSpPr>
            <p:cNvPr id="149510" name="Freeform 11"/>
            <p:cNvSpPr>
              <a:spLocks/>
            </p:cNvSpPr>
            <p:nvPr/>
          </p:nvSpPr>
          <p:spPr bwMode="auto">
            <a:xfrm>
              <a:off x="1020" y="1752"/>
              <a:ext cx="2268" cy="1905"/>
            </a:xfrm>
            <a:custGeom>
              <a:avLst/>
              <a:gdLst>
                <a:gd name="T0" fmla="*/ 0 w 2268"/>
                <a:gd name="T1" fmla="*/ 952 h 1905"/>
                <a:gd name="T2" fmla="*/ 635 w 2268"/>
                <a:gd name="T3" fmla="*/ 136 h 1905"/>
                <a:gd name="T4" fmla="*/ 1633 w 2268"/>
                <a:gd name="T5" fmla="*/ 1769 h 1905"/>
                <a:gd name="T6" fmla="*/ 2268 w 2268"/>
                <a:gd name="T7" fmla="*/ 952 h 1905"/>
                <a:gd name="T8" fmla="*/ 0 60000 65536"/>
                <a:gd name="T9" fmla="*/ 0 60000 65536"/>
                <a:gd name="T10" fmla="*/ 0 60000 65536"/>
                <a:gd name="T11" fmla="*/ 0 60000 65536"/>
                <a:gd name="T12" fmla="*/ 0 w 2268"/>
                <a:gd name="T13" fmla="*/ 0 h 1905"/>
                <a:gd name="T14" fmla="*/ 2268 w 2268"/>
                <a:gd name="T15" fmla="*/ 1905 h 1905"/>
              </a:gdLst>
              <a:ahLst/>
              <a:cxnLst>
                <a:cxn ang="T8">
                  <a:pos x="T0" y="T1"/>
                </a:cxn>
                <a:cxn ang="T9">
                  <a:pos x="T2" y="T3"/>
                </a:cxn>
                <a:cxn ang="T10">
                  <a:pos x="T4" y="T5"/>
                </a:cxn>
                <a:cxn ang="T11">
                  <a:pos x="T6" y="T7"/>
                </a:cxn>
              </a:cxnLst>
              <a:rect l="T12" t="T13" r="T14" b="T15"/>
              <a:pathLst>
                <a:path w="2268" h="1905">
                  <a:moveTo>
                    <a:pt x="0" y="952"/>
                  </a:moveTo>
                  <a:cubicBezTo>
                    <a:pt x="181" y="476"/>
                    <a:pt x="363" y="0"/>
                    <a:pt x="635" y="136"/>
                  </a:cubicBezTo>
                  <a:cubicBezTo>
                    <a:pt x="907" y="272"/>
                    <a:pt x="1361" y="1633"/>
                    <a:pt x="1633" y="1769"/>
                  </a:cubicBezTo>
                  <a:cubicBezTo>
                    <a:pt x="1905" y="1905"/>
                    <a:pt x="2086" y="1428"/>
                    <a:pt x="2268" y="952"/>
                  </a:cubicBezTo>
                </a:path>
              </a:pathLst>
            </a:custGeom>
            <a:noFill/>
            <a:ln w="9525">
              <a:solidFill>
                <a:srgbClr val="000000"/>
              </a:solidFill>
              <a:round/>
              <a:headEnd/>
              <a:tailEnd/>
            </a:ln>
          </p:spPr>
          <p:txBody>
            <a:bodyPr/>
            <a:lstStyle/>
            <a:p>
              <a:endParaRPr lang="zh-CN" altLang="en-US"/>
            </a:p>
          </p:txBody>
        </p:sp>
        <p:sp>
          <p:nvSpPr>
            <p:cNvPr id="149511" name="Rectangle 12"/>
            <p:cNvSpPr>
              <a:spLocks noChangeArrowheads="1"/>
            </p:cNvSpPr>
            <p:nvPr/>
          </p:nvSpPr>
          <p:spPr bwMode="auto">
            <a:xfrm>
              <a:off x="272" y="1881"/>
              <a:ext cx="544" cy="1678"/>
            </a:xfrm>
            <a:prstGeom prst="rect">
              <a:avLst/>
            </a:prstGeom>
            <a:gradFill rotWithShape="1">
              <a:gsLst>
                <a:gs pos="0">
                  <a:srgbClr val="FFFFFF"/>
                </a:gs>
                <a:gs pos="100000">
                  <a:srgbClr val="FF7C80"/>
                </a:gs>
              </a:gsLst>
              <a:path path="shape">
                <a:fillToRect l="50000" t="50000" r="50000" b="50000"/>
              </a:path>
            </a:gradFill>
            <a:ln w="9525">
              <a:noFill/>
              <a:miter lim="800000"/>
              <a:headEnd/>
              <a:tailEnd/>
            </a:ln>
          </p:spPr>
          <p:txBody>
            <a:bodyPr wrap="none" anchor="ctr"/>
            <a:lstStyle/>
            <a:p>
              <a:pPr>
                <a:spcBef>
                  <a:spcPct val="0"/>
                </a:spcBef>
              </a:pPr>
              <a:r>
                <a:rPr lang="en-US" altLang="zh-CN" sz="1800">
                  <a:solidFill>
                    <a:srgbClr val="000000"/>
                  </a:solidFill>
                  <a:latin typeface="Arial" charset="0"/>
                  <a:ea typeface="宋体" pitchFamily="2" charset="-122"/>
                </a:rPr>
                <a:t>+32767</a:t>
              </a:r>
            </a:p>
            <a:p>
              <a:pPr>
                <a:spcBef>
                  <a:spcPct val="0"/>
                </a:spcBef>
              </a:pPr>
              <a:r>
                <a:rPr lang="en-US" altLang="zh-CN" sz="1800">
                  <a:solidFill>
                    <a:srgbClr val="000000"/>
                  </a:solidFill>
                  <a:latin typeface="Arial" charset="0"/>
                  <a:ea typeface="宋体" pitchFamily="2" charset="-122"/>
                </a:rPr>
                <a:t>…</a:t>
              </a:r>
            </a:p>
            <a:p>
              <a:pPr>
                <a:spcBef>
                  <a:spcPct val="0"/>
                </a:spcBef>
              </a:pPr>
              <a:r>
                <a:rPr lang="en-US" altLang="zh-CN" sz="1800">
                  <a:solidFill>
                    <a:srgbClr val="000000"/>
                  </a:solidFill>
                  <a:latin typeface="Arial" charset="0"/>
                  <a:ea typeface="宋体" pitchFamily="2" charset="-122"/>
                </a:rPr>
                <a:t>+512</a:t>
              </a:r>
            </a:p>
            <a:p>
              <a:pPr>
                <a:spcBef>
                  <a:spcPct val="0"/>
                </a:spcBef>
              </a:pPr>
              <a:r>
                <a:rPr lang="en-US" altLang="zh-CN" sz="1800">
                  <a:solidFill>
                    <a:srgbClr val="000000"/>
                  </a:solidFill>
                  <a:latin typeface="Arial" charset="0"/>
                  <a:ea typeface="宋体" pitchFamily="2" charset="-122"/>
                </a:rPr>
                <a:t>+128</a:t>
              </a:r>
            </a:p>
            <a:p>
              <a:pPr>
                <a:spcBef>
                  <a:spcPct val="0"/>
                </a:spcBef>
              </a:pPr>
              <a:r>
                <a:rPr lang="en-US" altLang="zh-CN" sz="1800">
                  <a:solidFill>
                    <a:srgbClr val="000000"/>
                  </a:solidFill>
                  <a:latin typeface="Arial" charset="0"/>
                  <a:ea typeface="宋体" pitchFamily="2" charset="-122"/>
                </a:rPr>
                <a:t>0</a:t>
              </a:r>
            </a:p>
            <a:p>
              <a:pPr>
                <a:spcBef>
                  <a:spcPct val="0"/>
                </a:spcBef>
              </a:pPr>
              <a:r>
                <a:rPr lang="en-US" altLang="zh-CN" sz="1800">
                  <a:solidFill>
                    <a:srgbClr val="000000"/>
                  </a:solidFill>
                  <a:latin typeface="Arial" charset="0"/>
                  <a:ea typeface="宋体" pitchFamily="2" charset="-122"/>
                </a:rPr>
                <a:t>-128</a:t>
              </a:r>
            </a:p>
            <a:p>
              <a:pPr>
                <a:spcBef>
                  <a:spcPct val="0"/>
                </a:spcBef>
              </a:pPr>
              <a:r>
                <a:rPr lang="en-US" altLang="zh-CN" sz="1800">
                  <a:solidFill>
                    <a:srgbClr val="000000"/>
                  </a:solidFill>
                  <a:latin typeface="Arial" charset="0"/>
                  <a:ea typeface="宋体" pitchFamily="2" charset="-122"/>
                </a:rPr>
                <a:t>-512</a:t>
              </a:r>
            </a:p>
            <a:p>
              <a:pPr>
                <a:spcBef>
                  <a:spcPct val="0"/>
                </a:spcBef>
              </a:pPr>
              <a:r>
                <a:rPr lang="en-US" altLang="zh-CN" sz="1800">
                  <a:solidFill>
                    <a:srgbClr val="000000"/>
                  </a:solidFill>
                  <a:latin typeface="Arial" charset="0"/>
                  <a:ea typeface="宋体" pitchFamily="2" charset="-122"/>
                </a:rPr>
                <a:t>…</a:t>
              </a:r>
            </a:p>
            <a:p>
              <a:pPr>
                <a:spcBef>
                  <a:spcPct val="0"/>
                </a:spcBef>
              </a:pPr>
              <a:r>
                <a:rPr lang="en-US" altLang="zh-CN" sz="1800">
                  <a:solidFill>
                    <a:srgbClr val="000000"/>
                  </a:solidFill>
                  <a:latin typeface="Arial" charset="0"/>
                  <a:ea typeface="宋体" pitchFamily="2" charset="-122"/>
                </a:rPr>
                <a:t>-32768</a:t>
              </a:r>
            </a:p>
          </p:txBody>
        </p:sp>
        <p:grpSp>
          <p:nvGrpSpPr>
            <p:cNvPr id="149512" name="Group 13"/>
            <p:cNvGrpSpPr>
              <a:grpSpLocks/>
            </p:cNvGrpSpPr>
            <p:nvPr/>
          </p:nvGrpSpPr>
          <p:grpSpPr bwMode="auto">
            <a:xfrm>
              <a:off x="1133" y="1632"/>
              <a:ext cx="2154" cy="2086"/>
              <a:chOff x="1133" y="1632"/>
              <a:chExt cx="2154" cy="2086"/>
            </a:xfrm>
          </p:grpSpPr>
          <p:sp>
            <p:nvSpPr>
              <p:cNvPr id="149539" name="Line 14"/>
              <p:cNvSpPr>
                <a:spLocks noChangeShapeType="1"/>
              </p:cNvSpPr>
              <p:nvPr/>
            </p:nvSpPr>
            <p:spPr bwMode="auto">
              <a:xfrm flipV="1">
                <a:off x="136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0" name="Line 15"/>
              <p:cNvSpPr>
                <a:spLocks noChangeShapeType="1"/>
              </p:cNvSpPr>
              <p:nvPr/>
            </p:nvSpPr>
            <p:spPr bwMode="auto">
              <a:xfrm flipV="1">
                <a:off x="147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1" name="Line 16"/>
              <p:cNvSpPr>
                <a:spLocks noChangeShapeType="1"/>
              </p:cNvSpPr>
              <p:nvPr/>
            </p:nvSpPr>
            <p:spPr bwMode="auto">
              <a:xfrm flipV="1">
                <a:off x="1586"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2" name="Line 17"/>
              <p:cNvSpPr>
                <a:spLocks noChangeShapeType="1"/>
              </p:cNvSpPr>
              <p:nvPr/>
            </p:nvSpPr>
            <p:spPr bwMode="auto">
              <a:xfrm flipV="1">
                <a:off x="170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3" name="Line 18"/>
              <p:cNvSpPr>
                <a:spLocks noChangeShapeType="1"/>
              </p:cNvSpPr>
              <p:nvPr/>
            </p:nvSpPr>
            <p:spPr bwMode="auto">
              <a:xfrm flipV="1">
                <a:off x="181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4" name="Line 19"/>
              <p:cNvSpPr>
                <a:spLocks noChangeShapeType="1"/>
              </p:cNvSpPr>
              <p:nvPr/>
            </p:nvSpPr>
            <p:spPr bwMode="auto">
              <a:xfrm flipV="1">
                <a:off x="1926"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5" name="Line 20"/>
              <p:cNvSpPr>
                <a:spLocks noChangeShapeType="1"/>
              </p:cNvSpPr>
              <p:nvPr/>
            </p:nvSpPr>
            <p:spPr bwMode="auto">
              <a:xfrm flipV="1">
                <a:off x="317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6" name="Line 21"/>
              <p:cNvSpPr>
                <a:spLocks noChangeShapeType="1"/>
              </p:cNvSpPr>
              <p:nvPr/>
            </p:nvSpPr>
            <p:spPr bwMode="auto">
              <a:xfrm flipV="1">
                <a:off x="328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7" name="Line 22"/>
              <p:cNvSpPr>
                <a:spLocks noChangeShapeType="1"/>
              </p:cNvSpPr>
              <p:nvPr/>
            </p:nvSpPr>
            <p:spPr bwMode="auto">
              <a:xfrm flipV="1">
                <a:off x="204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8" name="Line 23"/>
              <p:cNvSpPr>
                <a:spLocks noChangeShapeType="1"/>
              </p:cNvSpPr>
              <p:nvPr/>
            </p:nvSpPr>
            <p:spPr bwMode="auto">
              <a:xfrm flipV="1">
                <a:off x="215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49" name="Line 24"/>
              <p:cNvSpPr>
                <a:spLocks noChangeShapeType="1"/>
              </p:cNvSpPr>
              <p:nvPr/>
            </p:nvSpPr>
            <p:spPr bwMode="auto">
              <a:xfrm flipV="1">
                <a:off x="272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0" name="Line 25"/>
              <p:cNvSpPr>
                <a:spLocks noChangeShapeType="1"/>
              </p:cNvSpPr>
              <p:nvPr/>
            </p:nvSpPr>
            <p:spPr bwMode="auto">
              <a:xfrm flipV="1">
                <a:off x="226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1" name="Line 26"/>
              <p:cNvSpPr>
                <a:spLocks noChangeShapeType="1"/>
              </p:cNvSpPr>
              <p:nvPr/>
            </p:nvSpPr>
            <p:spPr bwMode="auto">
              <a:xfrm flipV="1">
                <a:off x="260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2" name="Line 27"/>
              <p:cNvSpPr>
                <a:spLocks noChangeShapeType="1"/>
              </p:cNvSpPr>
              <p:nvPr/>
            </p:nvSpPr>
            <p:spPr bwMode="auto">
              <a:xfrm flipV="1">
                <a:off x="249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3" name="Line 28"/>
              <p:cNvSpPr>
                <a:spLocks noChangeShapeType="1"/>
              </p:cNvSpPr>
              <p:nvPr/>
            </p:nvSpPr>
            <p:spPr bwMode="auto">
              <a:xfrm flipV="1">
                <a:off x="306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4" name="Line 29"/>
              <p:cNvSpPr>
                <a:spLocks noChangeShapeType="1"/>
              </p:cNvSpPr>
              <p:nvPr/>
            </p:nvSpPr>
            <p:spPr bwMode="auto">
              <a:xfrm flipV="1">
                <a:off x="283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5" name="Line 30"/>
              <p:cNvSpPr>
                <a:spLocks noChangeShapeType="1"/>
              </p:cNvSpPr>
              <p:nvPr/>
            </p:nvSpPr>
            <p:spPr bwMode="auto">
              <a:xfrm flipV="1">
                <a:off x="238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6" name="Line 31"/>
              <p:cNvSpPr>
                <a:spLocks noChangeShapeType="1"/>
              </p:cNvSpPr>
              <p:nvPr/>
            </p:nvSpPr>
            <p:spPr bwMode="auto">
              <a:xfrm flipV="1">
                <a:off x="294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7" name="Line 32"/>
              <p:cNvSpPr>
                <a:spLocks noChangeShapeType="1"/>
              </p:cNvSpPr>
              <p:nvPr/>
            </p:nvSpPr>
            <p:spPr bwMode="auto">
              <a:xfrm flipV="1">
                <a:off x="1246"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149558" name="Line 33"/>
              <p:cNvSpPr>
                <a:spLocks noChangeShapeType="1"/>
              </p:cNvSpPr>
              <p:nvPr/>
            </p:nvSpPr>
            <p:spPr bwMode="auto">
              <a:xfrm flipV="1">
                <a:off x="1133" y="1632"/>
                <a:ext cx="0" cy="2086"/>
              </a:xfrm>
              <a:prstGeom prst="line">
                <a:avLst/>
              </a:prstGeom>
              <a:noFill/>
              <a:ln w="9525">
                <a:solidFill>
                  <a:srgbClr val="0066FF"/>
                </a:solidFill>
                <a:round/>
                <a:headEnd/>
                <a:tailEnd type="triangle" w="med" len="med"/>
              </a:ln>
            </p:spPr>
            <p:txBody>
              <a:bodyPr/>
              <a:lstStyle/>
              <a:p>
                <a:endParaRPr lang="zh-CN" altLang="en-US"/>
              </a:p>
            </p:txBody>
          </p:sp>
        </p:grpSp>
        <p:grpSp>
          <p:nvGrpSpPr>
            <p:cNvPr id="149513" name="Group 34"/>
            <p:cNvGrpSpPr>
              <a:grpSpLocks/>
            </p:cNvGrpSpPr>
            <p:nvPr/>
          </p:nvGrpSpPr>
          <p:grpSpPr bwMode="auto">
            <a:xfrm>
              <a:off x="1020" y="1858"/>
              <a:ext cx="2720" cy="1723"/>
              <a:chOff x="1020" y="1858"/>
              <a:chExt cx="2720" cy="1723"/>
            </a:xfrm>
          </p:grpSpPr>
          <p:sp>
            <p:nvSpPr>
              <p:cNvPr id="149518" name="Line 35"/>
              <p:cNvSpPr>
                <a:spLocks noChangeShapeType="1"/>
              </p:cNvSpPr>
              <p:nvPr/>
            </p:nvSpPr>
            <p:spPr bwMode="auto">
              <a:xfrm>
                <a:off x="1020" y="3581"/>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19" name="Line 36"/>
              <p:cNvSpPr>
                <a:spLocks noChangeShapeType="1"/>
              </p:cNvSpPr>
              <p:nvPr/>
            </p:nvSpPr>
            <p:spPr bwMode="auto">
              <a:xfrm>
                <a:off x="1020" y="3495"/>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0" name="Line 37"/>
              <p:cNvSpPr>
                <a:spLocks noChangeShapeType="1"/>
              </p:cNvSpPr>
              <p:nvPr/>
            </p:nvSpPr>
            <p:spPr bwMode="auto">
              <a:xfrm>
                <a:off x="1020" y="3409"/>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1" name="Line 38"/>
              <p:cNvSpPr>
                <a:spLocks noChangeShapeType="1"/>
              </p:cNvSpPr>
              <p:nvPr/>
            </p:nvSpPr>
            <p:spPr bwMode="auto">
              <a:xfrm>
                <a:off x="1020" y="3323"/>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2" name="Line 39"/>
              <p:cNvSpPr>
                <a:spLocks noChangeShapeType="1"/>
              </p:cNvSpPr>
              <p:nvPr/>
            </p:nvSpPr>
            <p:spPr bwMode="auto">
              <a:xfrm>
                <a:off x="1020" y="3237"/>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3" name="Line 40"/>
              <p:cNvSpPr>
                <a:spLocks noChangeShapeType="1"/>
              </p:cNvSpPr>
              <p:nvPr/>
            </p:nvSpPr>
            <p:spPr bwMode="auto">
              <a:xfrm>
                <a:off x="1020" y="3151"/>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4" name="Line 41"/>
              <p:cNvSpPr>
                <a:spLocks noChangeShapeType="1"/>
              </p:cNvSpPr>
              <p:nvPr/>
            </p:nvSpPr>
            <p:spPr bwMode="auto">
              <a:xfrm>
                <a:off x="1020" y="3064"/>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5" name="Line 42"/>
              <p:cNvSpPr>
                <a:spLocks noChangeShapeType="1"/>
              </p:cNvSpPr>
              <p:nvPr/>
            </p:nvSpPr>
            <p:spPr bwMode="auto">
              <a:xfrm>
                <a:off x="1020" y="2978"/>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6" name="Line 43"/>
              <p:cNvSpPr>
                <a:spLocks noChangeShapeType="1"/>
              </p:cNvSpPr>
              <p:nvPr/>
            </p:nvSpPr>
            <p:spPr bwMode="auto">
              <a:xfrm>
                <a:off x="1020" y="2892"/>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7" name="Line 44"/>
              <p:cNvSpPr>
                <a:spLocks noChangeShapeType="1"/>
              </p:cNvSpPr>
              <p:nvPr/>
            </p:nvSpPr>
            <p:spPr bwMode="auto">
              <a:xfrm>
                <a:off x="1020" y="2806"/>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8" name="Line 45"/>
              <p:cNvSpPr>
                <a:spLocks noChangeShapeType="1"/>
              </p:cNvSpPr>
              <p:nvPr/>
            </p:nvSpPr>
            <p:spPr bwMode="auto">
              <a:xfrm>
                <a:off x="1020" y="2720"/>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29" name="Line 46"/>
              <p:cNvSpPr>
                <a:spLocks noChangeShapeType="1"/>
              </p:cNvSpPr>
              <p:nvPr/>
            </p:nvSpPr>
            <p:spPr bwMode="auto">
              <a:xfrm>
                <a:off x="1020" y="2634"/>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0" name="Line 47"/>
              <p:cNvSpPr>
                <a:spLocks noChangeShapeType="1"/>
              </p:cNvSpPr>
              <p:nvPr/>
            </p:nvSpPr>
            <p:spPr bwMode="auto">
              <a:xfrm>
                <a:off x="1020" y="2548"/>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1" name="Line 48"/>
              <p:cNvSpPr>
                <a:spLocks noChangeShapeType="1"/>
              </p:cNvSpPr>
              <p:nvPr/>
            </p:nvSpPr>
            <p:spPr bwMode="auto">
              <a:xfrm>
                <a:off x="1020" y="2461"/>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2" name="Line 49"/>
              <p:cNvSpPr>
                <a:spLocks noChangeShapeType="1"/>
              </p:cNvSpPr>
              <p:nvPr/>
            </p:nvSpPr>
            <p:spPr bwMode="auto">
              <a:xfrm>
                <a:off x="1020" y="2375"/>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3" name="Line 50"/>
              <p:cNvSpPr>
                <a:spLocks noChangeShapeType="1"/>
              </p:cNvSpPr>
              <p:nvPr/>
            </p:nvSpPr>
            <p:spPr bwMode="auto">
              <a:xfrm>
                <a:off x="1020" y="2289"/>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4" name="Line 51"/>
              <p:cNvSpPr>
                <a:spLocks noChangeShapeType="1"/>
              </p:cNvSpPr>
              <p:nvPr/>
            </p:nvSpPr>
            <p:spPr bwMode="auto">
              <a:xfrm>
                <a:off x="1020" y="2203"/>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5" name="Line 52"/>
              <p:cNvSpPr>
                <a:spLocks noChangeShapeType="1"/>
              </p:cNvSpPr>
              <p:nvPr/>
            </p:nvSpPr>
            <p:spPr bwMode="auto">
              <a:xfrm>
                <a:off x="1020" y="2117"/>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6" name="Line 53"/>
              <p:cNvSpPr>
                <a:spLocks noChangeShapeType="1"/>
              </p:cNvSpPr>
              <p:nvPr/>
            </p:nvSpPr>
            <p:spPr bwMode="auto">
              <a:xfrm>
                <a:off x="1020" y="2031"/>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7" name="Line 54"/>
              <p:cNvSpPr>
                <a:spLocks noChangeShapeType="1"/>
              </p:cNvSpPr>
              <p:nvPr/>
            </p:nvSpPr>
            <p:spPr bwMode="auto">
              <a:xfrm>
                <a:off x="1020" y="1945"/>
                <a:ext cx="2720" cy="0"/>
              </a:xfrm>
              <a:prstGeom prst="line">
                <a:avLst/>
              </a:prstGeom>
              <a:noFill/>
              <a:ln w="3175">
                <a:solidFill>
                  <a:srgbClr val="008000"/>
                </a:solidFill>
                <a:round/>
                <a:headEnd/>
                <a:tailEnd type="triangle" w="med" len="med"/>
              </a:ln>
            </p:spPr>
            <p:txBody>
              <a:bodyPr/>
              <a:lstStyle/>
              <a:p>
                <a:endParaRPr lang="zh-CN" altLang="en-US"/>
              </a:p>
            </p:txBody>
          </p:sp>
          <p:sp>
            <p:nvSpPr>
              <p:cNvPr id="149538" name="Line 55"/>
              <p:cNvSpPr>
                <a:spLocks noChangeShapeType="1"/>
              </p:cNvSpPr>
              <p:nvPr/>
            </p:nvSpPr>
            <p:spPr bwMode="auto">
              <a:xfrm>
                <a:off x="1020" y="1858"/>
                <a:ext cx="2720" cy="0"/>
              </a:xfrm>
              <a:prstGeom prst="line">
                <a:avLst/>
              </a:prstGeom>
              <a:noFill/>
              <a:ln w="3175">
                <a:solidFill>
                  <a:srgbClr val="008000"/>
                </a:solidFill>
                <a:round/>
                <a:headEnd/>
                <a:tailEnd type="triangle" w="med" len="med"/>
              </a:ln>
            </p:spPr>
            <p:txBody>
              <a:bodyPr/>
              <a:lstStyle/>
              <a:p>
                <a:endParaRPr lang="zh-CN" altLang="en-US"/>
              </a:p>
            </p:txBody>
          </p:sp>
        </p:grpSp>
        <p:sp>
          <p:nvSpPr>
            <p:cNvPr id="149514" name="AutoShape 56"/>
            <p:cNvSpPr>
              <a:spLocks noChangeArrowheads="1"/>
            </p:cNvSpPr>
            <p:nvPr/>
          </p:nvSpPr>
          <p:spPr bwMode="auto">
            <a:xfrm>
              <a:off x="1927" y="1071"/>
              <a:ext cx="1969" cy="312"/>
            </a:xfrm>
            <a:prstGeom prst="wedgeRoundRectCallout">
              <a:avLst>
                <a:gd name="adj1" fmla="val -54315"/>
                <a:gd name="adj2" fmla="val 275477"/>
                <a:gd name="adj3" fmla="val 16667"/>
              </a:avLst>
            </a:prstGeom>
            <a:gradFill rotWithShape="1">
              <a:gsLst>
                <a:gs pos="0">
                  <a:srgbClr val="808080"/>
                </a:gs>
                <a:gs pos="100000">
                  <a:srgbClr val="000000"/>
                </a:gs>
              </a:gsLst>
              <a:path path="rect">
                <a:fillToRect l="50000" t="50000" r="50000" b="50000"/>
              </a:path>
            </a:gradFill>
            <a:ln w="9525">
              <a:solidFill>
                <a:srgbClr val="000000"/>
              </a:solidFill>
              <a:miter lim="800000"/>
              <a:headEnd/>
              <a:tailEnd/>
            </a:ln>
          </p:spPr>
          <p:txBody>
            <a:bodyPr wrap="none">
              <a:spAutoFit/>
            </a:bodyPr>
            <a:lstStyle/>
            <a:p>
              <a:pPr>
                <a:spcBef>
                  <a:spcPct val="0"/>
                </a:spcBef>
              </a:pPr>
              <a:r>
                <a:rPr lang="en-US" altLang="zh-CN" sz="2400">
                  <a:solidFill>
                    <a:srgbClr val="99FF33"/>
                  </a:solidFill>
                  <a:latin typeface="Arial" charset="0"/>
                  <a:ea typeface="宋体" pitchFamily="2" charset="-122"/>
                </a:rPr>
                <a:t>0010101100011000</a:t>
              </a:r>
            </a:p>
          </p:txBody>
        </p:sp>
        <p:grpSp>
          <p:nvGrpSpPr>
            <p:cNvPr id="149515" name="Group 57"/>
            <p:cNvGrpSpPr>
              <a:grpSpLocks/>
            </p:cNvGrpSpPr>
            <p:nvPr/>
          </p:nvGrpSpPr>
          <p:grpSpPr bwMode="auto">
            <a:xfrm>
              <a:off x="1020" y="1246"/>
              <a:ext cx="2607" cy="2721"/>
              <a:chOff x="1020" y="1246"/>
              <a:chExt cx="2607" cy="2721"/>
            </a:xfrm>
          </p:grpSpPr>
          <p:sp>
            <p:nvSpPr>
              <p:cNvPr id="149516" name="Freeform 58"/>
              <p:cNvSpPr>
                <a:spLocks/>
              </p:cNvSpPr>
              <p:nvPr/>
            </p:nvSpPr>
            <p:spPr bwMode="auto">
              <a:xfrm>
                <a:off x="1020" y="1246"/>
                <a:ext cx="2607" cy="1474"/>
              </a:xfrm>
              <a:custGeom>
                <a:avLst/>
                <a:gdLst>
                  <a:gd name="T0" fmla="*/ 0 w 2404"/>
                  <a:gd name="T1" fmla="*/ 0 h 2495"/>
                  <a:gd name="T2" fmla="*/ 0 w 2404"/>
                  <a:gd name="T3" fmla="*/ 1474 h 2495"/>
                  <a:gd name="T4" fmla="*/ 2607 w 2404"/>
                  <a:gd name="T5" fmla="*/ 1474 h 2495"/>
                  <a:gd name="T6" fmla="*/ 0 60000 65536"/>
                  <a:gd name="T7" fmla="*/ 0 60000 65536"/>
                  <a:gd name="T8" fmla="*/ 0 60000 65536"/>
                  <a:gd name="T9" fmla="*/ 0 w 2404"/>
                  <a:gd name="T10" fmla="*/ 0 h 2495"/>
                  <a:gd name="T11" fmla="*/ 2404 w 2404"/>
                  <a:gd name="T12" fmla="*/ 2495 h 2495"/>
                </a:gdLst>
                <a:ahLst/>
                <a:cxnLst>
                  <a:cxn ang="T6">
                    <a:pos x="T0" y="T1"/>
                  </a:cxn>
                  <a:cxn ang="T7">
                    <a:pos x="T2" y="T3"/>
                  </a:cxn>
                  <a:cxn ang="T8">
                    <a:pos x="T4" y="T5"/>
                  </a:cxn>
                </a:cxnLst>
                <a:rect l="T9" t="T10" r="T11" b="T12"/>
                <a:pathLst>
                  <a:path w="2404" h="2495">
                    <a:moveTo>
                      <a:pt x="0" y="0"/>
                    </a:moveTo>
                    <a:lnTo>
                      <a:pt x="0" y="2495"/>
                    </a:lnTo>
                    <a:lnTo>
                      <a:pt x="2404" y="2495"/>
                    </a:lnTo>
                  </a:path>
                </a:pathLst>
              </a:custGeom>
              <a:noFill/>
              <a:ln w="9525">
                <a:solidFill>
                  <a:srgbClr val="FF3300"/>
                </a:solidFill>
                <a:round/>
                <a:headEnd type="triangle" w="med" len="med"/>
                <a:tailEnd type="triangle" w="med" len="med"/>
              </a:ln>
            </p:spPr>
            <p:txBody>
              <a:bodyPr/>
              <a:lstStyle/>
              <a:p>
                <a:endParaRPr lang="zh-CN" altLang="en-US"/>
              </a:p>
            </p:txBody>
          </p:sp>
          <p:sp>
            <p:nvSpPr>
              <p:cNvPr id="149517" name="Line 59"/>
              <p:cNvSpPr>
                <a:spLocks noChangeShapeType="1"/>
              </p:cNvSpPr>
              <p:nvPr/>
            </p:nvSpPr>
            <p:spPr bwMode="auto">
              <a:xfrm>
                <a:off x="1020" y="2720"/>
                <a:ext cx="0" cy="1247"/>
              </a:xfrm>
              <a:prstGeom prst="line">
                <a:avLst/>
              </a:prstGeom>
              <a:noFill/>
              <a:ln w="9525">
                <a:solidFill>
                  <a:srgbClr val="FF3300"/>
                </a:solidFill>
                <a:round/>
                <a:headEnd/>
                <a:tailEnd/>
              </a:ln>
            </p:spPr>
            <p:txBody>
              <a:bodyPr/>
              <a:lstStyle/>
              <a:p>
                <a:endParaRPr lang="zh-CN" altLang="en-US"/>
              </a:p>
            </p:txBody>
          </p:sp>
        </p:grpSp>
      </p:grpSp>
      <p:sp>
        <p:nvSpPr>
          <p:cNvPr id="149508" name="Text Box 60" descr="横向砖形">
            <a:hlinkClick r:id="rId2" action="ppaction://hlinksldjump"/>
          </p:cNvPr>
          <p:cNvSpPr txBox="1">
            <a:spLocks noChangeArrowheads="1"/>
          </p:cNvSpPr>
          <p:nvPr/>
        </p:nvSpPr>
        <p:spPr bwMode="auto">
          <a:xfrm>
            <a:off x="6822070" y="2259013"/>
            <a:ext cx="1530350" cy="3081337"/>
          </a:xfrm>
          <a:prstGeom prst="rect">
            <a:avLst/>
          </a:prstGeom>
          <a:pattFill prst="horzBrick">
            <a:fgClr>
              <a:srgbClr val="CCCCFF"/>
            </a:fgClr>
            <a:bgClr>
              <a:srgbClr val="FFFFFF"/>
            </a:bgClr>
          </a:pattFill>
          <a:ln w="9525">
            <a:noFill/>
            <a:miter lim="800000"/>
            <a:headEnd/>
            <a:tailEnd/>
          </a:ln>
        </p:spPr>
        <p:txBody>
          <a:bodyPr wrap="none">
            <a:spAutoFit/>
          </a:bodyPr>
          <a:lstStyle/>
          <a:p>
            <a:pPr algn="l">
              <a:spcBef>
                <a:spcPct val="0"/>
              </a:spcBef>
            </a:pPr>
            <a:r>
              <a:rPr lang="en-US" altLang="zh-CN" dirty="0">
                <a:solidFill>
                  <a:srgbClr val="0066FF"/>
                </a:solidFill>
                <a:latin typeface="Monotype Corsiva" pitchFamily="66" charset="0"/>
                <a:ea typeface="宋体" pitchFamily="2" charset="-122"/>
              </a:rPr>
              <a:t>Sampling </a:t>
            </a:r>
          </a:p>
          <a:p>
            <a:pPr algn="l">
              <a:spcBef>
                <a:spcPct val="0"/>
              </a:spcBef>
            </a:pPr>
            <a:r>
              <a:rPr lang="en-US" altLang="zh-CN" dirty="0">
                <a:solidFill>
                  <a:srgbClr val="0066FF"/>
                </a:solidFill>
                <a:latin typeface="Monotype Corsiva" pitchFamily="66" charset="0"/>
                <a:ea typeface="宋体" pitchFamily="2" charset="-122"/>
              </a:rPr>
              <a:t>Resolution</a:t>
            </a:r>
          </a:p>
          <a:p>
            <a:pPr algn="l">
              <a:spcBef>
                <a:spcPct val="0"/>
              </a:spcBef>
            </a:pPr>
            <a:r>
              <a:rPr lang="en-US" altLang="zh-CN" dirty="0">
                <a:solidFill>
                  <a:srgbClr val="0066FF"/>
                </a:solidFill>
                <a:latin typeface="Monotype Corsiva" pitchFamily="66" charset="0"/>
                <a:ea typeface="宋体" pitchFamily="2" charset="-122"/>
              </a:rPr>
              <a:t>16 bit</a:t>
            </a:r>
          </a:p>
          <a:p>
            <a:pPr algn="l">
              <a:spcBef>
                <a:spcPct val="0"/>
              </a:spcBef>
            </a:pPr>
            <a:endParaRPr lang="en-US" altLang="zh-CN" dirty="0">
              <a:solidFill>
                <a:srgbClr val="0066FF"/>
              </a:solidFill>
              <a:latin typeface="Monotype Corsiva" pitchFamily="66" charset="0"/>
              <a:ea typeface="宋体" pitchFamily="2" charset="-122"/>
            </a:endParaRPr>
          </a:p>
          <a:p>
            <a:pPr algn="l">
              <a:spcBef>
                <a:spcPct val="0"/>
              </a:spcBef>
            </a:pPr>
            <a:r>
              <a:rPr lang="en-US" altLang="zh-CN" dirty="0">
                <a:solidFill>
                  <a:srgbClr val="0066FF"/>
                </a:solidFill>
                <a:latin typeface="Monotype Corsiva" pitchFamily="66" charset="0"/>
                <a:ea typeface="宋体" pitchFamily="2" charset="-122"/>
              </a:rPr>
              <a:t>Sampling</a:t>
            </a:r>
          </a:p>
          <a:p>
            <a:pPr algn="l">
              <a:spcBef>
                <a:spcPct val="0"/>
              </a:spcBef>
            </a:pPr>
            <a:r>
              <a:rPr lang="en-US" altLang="zh-CN" dirty="0">
                <a:solidFill>
                  <a:srgbClr val="0066FF"/>
                </a:solidFill>
                <a:latin typeface="Monotype Corsiva" pitchFamily="66" charset="0"/>
                <a:ea typeface="宋体" pitchFamily="2" charset="-122"/>
              </a:rPr>
              <a:t>Frequency</a:t>
            </a:r>
          </a:p>
          <a:p>
            <a:pPr algn="l">
              <a:spcBef>
                <a:spcPct val="0"/>
              </a:spcBef>
            </a:pPr>
            <a:r>
              <a:rPr lang="en-US" altLang="zh-CN" dirty="0">
                <a:solidFill>
                  <a:srgbClr val="0066FF"/>
                </a:solidFill>
                <a:latin typeface="Monotype Corsiva" pitchFamily="66" charset="0"/>
                <a:ea typeface="宋体" pitchFamily="2" charset="-122"/>
              </a:rPr>
              <a:t>22 KHz</a:t>
            </a:r>
            <a:endParaRPr lang="en-US" altLang="zh-CN" sz="1800" dirty="0">
              <a:solidFill>
                <a:srgbClr val="0066FF"/>
              </a:solidFill>
              <a:latin typeface="Arial" charset="0"/>
              <a:ea typeface="宋体" pitchFamily="2" charset="-122"/>
            </a:endParaRPr>
          </a:p>
        </p:txBody>
      </p:sp>
      <p:pic>
        <p:nvPicPr>
          <p:cNvPr id="62" name="图片 61">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7305" y="5364215"/>
            <a:ext cx="904164" cy="904164"/>
          </a:xfrm>
          <a:prstGeom prst="rect">
            <a:avLst/>
          </a:prstGeom>
        </p:spPr>
      </p:pic>
    </p:spTree>
    <p:extLst>
      <p:ext uri="{BB962C8B-B14F-4D97-AF65-F5344CB8AC3E}">
        <p14:creationId xmlns:p14="http://schemas.microsoft.com/office/powerpoint/2010/main" val="3393343397"/>
      </p:ext>
    </p:extLst>
  </p:cSld>
  <p:clrMapOvr>
    <a:masterClrMapping/>
  </p:clrMapOvr>
  <p:transition spd="med">
    <p:rand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Rectangle 2"/>
          <p:cNvSpPr>
            <a:spLocks noGrp="1" noRot="1" noChangeArrowheads="1"/>
          </p:cNvSpPr>
          <p:nvPr>
            <p:ph type="title" idx="4294967295"/>
          </p:nvPr>
        </p:nvSpPr>
        <p:spPr>
          <a:xfrm>
            <a:off x="476250" y="188913"/>
            <a:ext cx="6526020" cy="544512"/>
          </a:xfrm>
          <a:prstGeom prst="rect">
            <a:avLst/>
          </a:prstGeom>
        </p:spPr>
        <p:txBody>
          <a:bodyPr/>
          <a:lstStyle/>
          <a:p>
            <a:pPr marL="365125" indent="-365125" algn="just" eaLnBrk="1" hangingPunct="1">
              <a:spcBef>
                <a:spcPct val="20000"/>
              </a:spcBef>
              <a:buFont typeface="Wingdings" pitchFamily="2" charset="2"/>
              <a:buNone/>
            </a:pPr>
            <a:r>
              <a:rPr lang="en-US" altLang="zh-CN" sz="2400" dirty="0">
                <a:solidFill>
                  <a:schemeClr val="tx1"/>
                </a:solidFill>
                <a:latin typeface="+mn-lt"/>
                <a:ea typeface="幼圆" pitchFamily="49" charset="-122"/>
                <a:cs typeface="+mn-cs"/>
              </a:rPr>
              <a:t>3. </a:t>
            </a:r>
            <a:r>
              <a:rPr lang="zh-CN" altLang="en-US" sz="2400" dirty="0">
                <a:solidFill>
                  <a:schemeClr val="tx1"/>
                </a:solidFill>
                <a:latin typeface="+mn-lt"/>
                <a:ea typeface="幼圆" pitchFamily="49" charset="-122"/>
                <a:cs typeface="+mn-cs"/>
              </a:rPr>
              <a:t>输出精度的调整</a:t>
            </a:r>
          </a:p>
        </p:txBody>
      </p:sp>
      <p:pic>
        <p:nvPicPr>
          <p:cNvPr id="194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45" y="1358770"/>
            <a:ext cx="63039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80596"/>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idx="4294967295"/>
          </p:nvPr>
        </p:nvSpPr>
        <p:spPr>
          <a:xfrm>
            <a:off x="347845" y="246652"/>
            <a:ext cx="8229600" cy="437043"/>
          </a:xfrm>
          <a:prstGeom prst="rect">
            <a:avLst/>
          </a:prstGeom>
          <a:noFill/>
          <a:ln w="25400">
            <a:noFill/>
            <a:miter lim="800000"/>
            <a:headEnd/>
            <a:tailEnd/>
          </a:ln>
          <a:effectLst/>
        </p:spPr>
        <p:txBody>
          <a:bodyPr>
            <a:spAutoFit/>
          </a:bodyPr>
          <a:lstStyle/>
          <a:p>
            <a:pPr algn="l">
              <a:lnSpc>
                <a:spcPct val="80000"/>
              </a:lnSpc>
            </a:pPr>
            <a:r>
              <a:rPr kumimoji="1" lang="en-US" altLang="en-US" sz="2800" kern="1200" dirty="0">
                <a:solidFill>
                  <a:srgbClr val="0000CC"/>
                </a:solidFill>
                <a:latin typeface="+mn-lt"/>
                <a:ea typeface="幼圆" pitchFamily="49" charset="-122"/>
                <a:cs typeface="+mn-cs"/>
              </a:rPr>
              <a:t>1</a:t>
            </a:r>
            <a:r>
              <a:rPr kumimoji="1" lang="en-US" altLang="zh-CN" sz="2800" kern="1200" dirty="0">
                <a:solidFill>
                  <a:srgbClr val="0000CC"/>
                </a:solidFill>
                <a:latin typeface="+mn-lt"/>
                <a:ea typeface="幼圆" pitchFamily="49" charset="-122"/>
                <a:cs typeface="+mn-cs"/>
              </a:rPr>
              <a:t>2.2  D/A</a:t>
            </a:r>
            <a:r>
              <a:rPr kumimoji="1" lang="zh-CN" altLang="en-US" sz="2800" kern="1200" dirty="0">
                <a:solidFill>
                  <a:srgbClr val="0000CC"/>
                </a:solidFill>
                <a:latin typeface="+mn-lt"/>
                <a:ea typeface="幼圆" pitchFamily="49" charset="-122"/>
                <a:cs typeface="+mn-cs"/>
              </a:rPr>
              <a:t>转换器</a:t>
            </a:r>
          </a:p>
        </p:txBody>
      </p:sp>
      <p:grpSp>
        <p:nvGrpSpPr>
          <p:cNvPr id="2" name="Group 5"/>
          <p:cNvGrpSpPr>
            <a:grpSpLocks/>
          </p:cNvGrpSpPr>
          <p:nvPr/>
        </p:nvGrpSpPr>
        <p:grpSpPr bwMode="auto">
          <a:xfrm>
            <a:off x="2382838" y="2273300"/>
            <a:ext cx="3929062" cy="1263650"/>
            <a:chOff x="886" y="1837"/>
            <a:chExt cx="2475" cy="796"/>
          </a:xfrm>
        </p:grpSpPr>
        <p:sp>
          <p:nvSpPr>
            <p:cNvPr id="60427" name="Text Box 6"/>
            <p:cNvSpPr txBox="1">
              <a:spLocks noChangeArrowheads="1"/>
            </p:cNvSpPr>
            <p:nvPr/>
          </p:nvSpPr>
          <p:spPr bwMode="auto">
            <a:xfrm>
              <a:off x="886" y="2025"/>
              <a:ext cx="1527" cy="523"/>
            </a:xfrm>
            <a:prstGeom prst="rect">
              <a:avLst/>
            </a:prstGeom>
            <a:noFill/>
            <a:ln w="9525">
              <a:noFill/>
              <a:miter lim="800000"/>
              <a:headEnd/>
              <a:tailEnd/>
            </a:ln>
          </p:spPr>
          <p:txBody>
            <a:bodyPr wrap="none">
              <a:spAutoFit/>
            </a:bodyPr>
            <a:lstStyle/>
            <a:p>
              <a:pPr>
                <a:spcBef>
                  <a:spcPct val="0"/>
                </a:spcBef>
              </a:pPr>
              <a:r>
                <a:rPr kumimoji="1" lang="en-US" altLang="zh-CN" sz="2400">
                  <a:solidFill>
                    <a:srgbClr val="0000CC"/>
                  </a:solidFill>
                  <a:latin typeface="+mn-lt"/>
                  <a:ea typeface="幼圆" pitchFamily="49" charset="-122"/>
                </a:rPr>
                <a:t>DAC</a:t>
              </a:r>
            </a:p>
            <a:p>
              <a:pPr>
                <a:spcBef>
                  <a:spcPct val="0"/>
                </a:spcBef>
              </a:pPr>
              <a:r>
                <a:rPr kumimoji="1" lang="zh-CN" altLang="en-US" sz="2400">
                  <a:solidFill>
                    <a:srgbClr val="0000CC"/>
                  </a:solidFill>
                  <a:latin typeface="+mn-lt"/>
                  <a:ea typeface="幼圆" pitchFamily="49" charset="-122"/>
                </a:rPr>
                <a:t>数字</a:t>
              </a:r>
              <a:r>
                <a:rPr kumimoji="1" lang="en-US" altLang="zh-CN" sz="2400">
                  <a:solidFill>
                    <a:srgbClr val="0000CC"/>
                  </a:solidFill>
                  <a:latin typeface="+mn-lt"/>
                  <a:ea typeface="幼圆" pitchFamily="49" charset="-122"/>
                </a:rPr>
                <a:t>/</a:t>
              </a:r>
              <a:r>
                <a:rPr kumimoji="1" lang="zh-CN" altLang="en-US" sz="2400">
                  <a:solidFill>
                    <a:srgbClr val="0000CC"/>
                  </a:solidFill>
                  <a:latin typeface="+mn-lt"/>
                  <a:ea typeface="幼圆" pitchFamily="49" charset="-122"/>
                </a:rPr>
                <a:t>模拟转换器</a:t>
              </a:r>
            </a:p>
          </p:txBody>
        </p:sp>
        <p:sp>
          <p:nvSpPr>
            <p:cNvPr id="60428" name="Line 7"/>
            <p:cNvSpPr>
              <a:spLocks noChangeShapeType="1"/>
            </p:cNvSpPr>
            <p:nvPr/>
          </p:nvSpPr>
          <p:spPr bwMode="auto">
            <a:xfrm flipH="1" flipV="1">
              <a:off x="1893" y="1837"/>
              <a:ext cx="1468" cy="796"/>
            </a:xfrm>
            <a:prstGeom prst="line">
              <a:avLst/>
            </a:prstGeom>
            <a:noFill/>
            <a:ln w="38100">
              <a:solidFill>
                <a:srgbClr val="FF0000"/>
              </a:solidFill>
              <a:miter lim="800000"/>
              <a:headEnd/>
              <a:tailEnd type="triangle" w="med" len="med"/>
            </a:ln>
          </p:spPr>
          <p:txBody>
            <a:bodyPr wrap="none"/>
            <a:lstStyle/>
            <a:p>
              <a:endParaRPr lang="zh-CN" altLang="en-US" sz="2400">
                <a:solidFill>
                  <a:srgbClr val="0000CC"/>
                </a:solidFill>
                <a:latin typeface="+mn-lt"/>
                <a:ea typeface="幼圆" pitchFamily="49" charset="-122"/>
              </a:endParaRPr>
            </a:p>
          </p:txBody>
        </p:sp>
      </p:grpSp>
      <p:sp>
        <p:nvSpPr>
          <p:cNvPr id="112648" name="Rectangle 8"/>
          <p:cNvSpPr>
            <a:spLocks noGrp="1" noChangeArrowheads="1"/>
          </p:cNvSpPr>
          <p:nvPr>
            <p:ph type="body" idx="4294967295"/>
          </p:nvPr>
        </p:nvSpPr>
        <p:spPr>
          <a:xfrm>
            <a:off x="835025" y="1174750"/>
            <a:ext cx="1447800" cy="652463"/>
          </a:xfrm>
          <a:prstGeom prst="rect">
            <a:avLst/>
          </a:prstGeom>
        </p:spPr>
        <p:txBody>
          <a:bodyPr/>
          <a:lstStyle/>
          <a:p>
            <a:pPr eaLnBrk="1" hangingPunct="1">
              <a:buFont typeface="Wingdings" pitchFamily="2" charset="2"/>
              <a:buNone/>
              <a:defRPr/>
            </a:pPr>
            <a:r>
              <a:rPr lang="zh-CN" altLang="en-US" sz="2400" dirty="0" smtClean="0">
                <a:solidFill>
                  <a:srgbClr val="0000CC"/>
                </a:solidFill>
                <a:ea typeface="幼圆" pitchFamily="49" charset="-122"/>
              </a:rPr>
              <a:t>模拟量</a:t>
            </a:r>
          </a:p>
        </p:txBody>
      </p:sp>
      <p:sp>
        <p:nvSpPr>
          <p:cNvPr id="60424" name="Rectangle 9"/>
          <p:cNvSpPr>
            <a:spLocks noChangeArrowheads="1"/>
          </p:cNvSpPr>
          <p:nvPr/>
        </p:nvSpPr>
        <p:spPr bwMode="auto">
          <a:xfrm>
            <a:off x="2468563" y="3876675"/>
            <a:ext cx="1758950" cy="631825"/>
          </a:xfrm>
          <a:prstGeom prst="rect">
            <a:avLst/>
          </a:prstGeom>
          <a:noFill/>
          <a:ln w="9525">
            <a:noFill/>
            <a:miter lim="800000"/>
            <a:headEnd/>
            <a:tailEnd/>
          </a:ln>
        </p:spPr>
        <p:txBody>
          <a:bodyPr/>
          <a:lstStyle/>
          <a:p>
            <a:pPr marL="342900" indent="-342900" algn="just">
              <a:spcBef>
                <a:spcPct val="20000"/>
              </a:spcBef>
              <a:buClr>
                <a:schemeClr val="folHlink"/>
              </a:buClr>
              <a:buSzPct val="60000"/>
              <a:buFont typeface="Wingdings" pitchFamily="2" charset="2"/>
              <a:buNone/>
            </a:pPr>
            <a:r>
              <a:rPr kumimoji="1" lang="zh-CN" altLang="en-US" sz="2400">
                <a:solidFill>
                  <a:srgbClr val="0000CC"/>
                </a:solidFill>
                <a:latin typeface="+mn-lt"/>
                <a:ea typeface="幼圆" pitchFamily="49" charset="-122"/>
              </a:rPr>
              <a:t>数字量</a:t>
            </a:r>
          </a:p>
        </p:txBody>
      </p:sp>
      <p:pic>
        <p:nvPicPr>
          <p:cNvPr id="60425" name="Picture 10" descr="0"/>
          <p:cNvPicPr>
            <a:picLocks noChangeAspect="1" noChangeArrowheads="1" noCrop="1"/>
          </p:cNvPicPr>
          <p:nvPr/>
        </p:nvPicPr>
        <p:blipFill>
          <a:blip r:embed="rId2" cstate="print"/>
          <a:srcRect/>
          <a:stretch>
            <a:fillRect/>
          </a:stretch>
        </p:blipFill>
        <p:spPr bwMode="auto">
          <a:xfrm>
            <a:off x="4405313" y="4065588"/>
            <a:ext cx="3406775" cy="182562"/>
          </a:xfrm>
          <a:prstGeom prst="rect">
            <a:avLst/>
          </a:prstGeom>
          <a:noFill/>
          <a:ln w="9525">
            <a:noFill/>
            <a:miter lim="800000"/>
            <a:headEnd/>
            <a:tailEnd/>
          </a:ln>
        </p:spPr>
      </p:pic>
      <p:pic>
        <p:nvPicPr>
          <p:cNvPr id="60426" name="Picture 11" descr="168"/>
          <p:cNvPicPr>
            <a:picLocks noChangeAspect="1" noChangeArrowheads="1" noCrop="1"/>
          </p:cNvPicPr>
          <p:nvPr/>
        </p:nvPicPr>
        <p:blipFill>
          <a:blip r:embed="rId3" cstate="print"/>
          <a:srcRect/>
          <a:stretch>
            <a:fillRect/>
          </a:stretch>
        </p:blipFill>
        <p:spPr bwMode="auto">
          <a:xfrm>
            <a:off x="2471738" y="1631950"/>
            <a:ext cx="3714750" cy="103188"/>
          </a:xfrm>
          <a:prstGeom prst="rect">
            <a:avLst/>
          </a:prstGeom>
          <a:noFill/>
          <a:ln w="9525">
            <a:noFill/>
            <a:miter lim="800000"/>
            <a:headEnd/>
            <a:tailEnd/>
          </a:ln>
        </p:spPr>
      </p:pic>
    </p:spTree>
    <p:extLst>
      <p:ext uri="{BB962C8B-B14F-4D97-AF65-F5344CB8AC3E}">
        <p14:creationId xmlns:p14="http://schemas.microsoft.com/office/powerpoint/2010/main" val="3087579174"/>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49315" y="246652"/>
            <a:ext cx="5257800" cy="437043"/>
          </a:xfrm>
          <a:prstGeom prst="rect">
            <a:avLst/>
          </a:prstGeom>
          <a:noFill/>
          <a:ln w="25400">
            <a:noFill/>
            <a:miter lim="800000"/>
            <a:headEnd/>
            <a:tailEnd/>
          </a:ln>
          <a:effectLst/>
        </p:spPr>
        <p:txBody>
          <a:bodyPr>
            <a:spAutoFit/>
          </a:bodyPr>
          <a:lstStyle/>
          <a:p>
            <a:pPr>
              <a:lnSpc>
                <a:spcPct val="80000"/>
              </a:lnSpc>
            </a:pPr>
            <a:r>
              <a:rPr kumimoji="1" lang="en-US" altLang="en-US" sz="2800" dirty="0">
                <a:solidFill>
                  <a:srgbClr val="0000CC"/>
                </a:solidFill>
                <a:latin typeface="+mn-lt"/>
                <a:ea typeface="幼圆" pitchFamily="49" charset="-122"/>
              </a:rPr>
              <a:t>1</a:t>
            </a:r>
            <a:r>
              <a:rPr kumimoji="1" lang="en-US" altLang="zh-CN" sz="2800" dirty="0">
                <a:solidFill>
                  <a:srgbClr val="0000CC"/>
                </a:solidFill>
                <a:latin typeface="+mn-lt"/>
                <a:ea typeface="幼圆" pitchFamily="49" charset="-122"/>
              </a:rPr>
              <a:t>2.2.1  D/A</a:t>
            </a:r>
            <a:r>
              <a:rPr kumimoji="1" lang="zh-CN" altLang="en-US" sz="2800" dirty="0">
                <a:solidFill>
                  <a:srgbClr val="0000CC"/>
                </a:solidFill>
                <a:latin typeface="+mn-lt"/>
                <a:ea typeface="幼圆" pitchFamily="49" charset="-122"/>
              </a:rPr>
              <a:t>转换器的基本原理</a:t>
            </a:r>
          </a:p>
        </p:txBody>
      </p:sp>
      <p:sp>
        <p:nvSpPr>
          <p:cNvPr id="9220" name="Text Box 4"/>
          <p:cNvSpPr txBox="1">
            <a:spLocks noChangeArrowheads="1"/>
          </p:cNvSpPr>
          <p:nvPr/>
        </p:nvSpPr>
        <p:spPr bwMode="auto">
          <a:xfrm>
            <a:off x="1466655" y="1499300"/>
            <a:ext cx="6840537" cy="1569660"/>
          </a:xfrm>
          <a:prstGeom prst="rect">
            <a:avLst/>
          </a:prstGeom>
          <a:noFill/>
          <a:ln w="25400">
            <a:noFill/>
            <a:miter lim="800000"/>
            <a:headEnd/>
            <a:tailEnd/>
          </a:ln>
          <a:effectLst/>
        </p:spPr>
        <p:txBody>
          <a:bodyPr>
            <a:spAutoFit/>
          </a:bodyPr>
          <a:lstStyle>
            <a:defPPr>
              <a:defRPr lang="zh-CN"/>
            </a:defPPr>
            <a:lvl1pPr>
              <a:lnSpc>
                <a:spcPct val="80000"/>
              </a:lnSpc>
              <a:defRPr kumimoji="1" sz="2400">
                <a:solidFill>
                  <a:srgbClr val="0000CC"/>
                </a:solidFill>
                <a:latin typeface="+mn-lt"/>
                <a:ea typeface="幼圆" pitchFamily="49" charset="-122"/>
              </a:defRPr>
            </a:lvl1pPr>
          </a:lstStyle>
          <a:p>
            <a:pPr>
              <a:lnSpc>
                <a:spcPct val="100000"/>
              </a:lnSpc>
            </a:pPr>
            <a:r>
              <a:rPr lang="zh-CN" altLang="en-US" dirty="0"/>
              <a:t>将输入的每一位二进制代码按其权的大小转换成相应的模拟量，然后将代表各位的模拟量相加，所得的总模拟量就与数字量成正比，这样便实现了从数字量到模拟量的转换。</a:t>
            </a:r>
          </a:p>
        </p:txBody>
      </p:sp>
      <p:sp>
        <p:nvSpPr>
          <p:cNvPr id="9221" name="Text Box 5"/>
          <p:cNvSpPr txBox="1">
            <a:spLocks noChangeArrowheads="1"/>
          </p:cNvSpPr>
          <p:nvPr/>
        </p:nvSpPr>
        <p:spPr bwMode="auto">
          <a:xfrm>
            <a:off x="791580" y="1589310"/>
            <a:ext cx="553998" cy="1447800"/>
          </a:xfrm>
          <a:prstGeom prst="rect">
            <a:avLst/>
          </a:prstGeom>
          <a:noFill/>
          <a:ln w="9525">
            <a:solidFill>
              <a:srgbClr val="FF0000"/>
            </a:solidFill>
            <a:miter lim="800000"/>
            <a:headEnd/>
            <a:tailEnd/>
          </a:ln>
          <a:effectLst/>
        </p:spPr>
        <p:txBody>
          <a:bodyPr vert="eaVert">
            <a:spAutoFit/>
          </a:bodyPr>
          <a:lstStyle/>
          <a:p>
            <a:pPr algn="ctr">
              <a:defRPr/>
            </a:pPr>
            <a:r>
              <a:rPr kumimoji="1" lang="zh-CN" altLang="en-US" sz="2400">
                <a:solidFill>
                  <a:srgbClr val="0000CC"/>
                </a:solidFill>
                <a:latin typeface="Times New Roman" pitchFamily="18" charset="0"/>
                <a:ea typeface="楷体_GB2312" pitchFamily="49" charset="-122"/>
              </a:rPr>
              <a:t>基本原理</a:t>
            </a:r>
          </a:p>
        </p:txBody>
      </p:sp>
      <p:graphicFrame>
        <p:nvGraphicFramePr>
          <p:cNvPr id="9222" name="Object 6"/>
          <p:cNvGraphicFramePr>
            <a:graphicFrameLocks noChangeAspect="1"/>
          </p:cNvGraphicFramePr>
          <p:nvPr>
            <p:extLst>
              <p:ext uri="{D42A27DB-BD31-4B8C-83A1-F6EECF244321}">
                <p14:modId xmlns:p14="http://schemas.microsoft.com/office/powerpoint/2010/main" val="1219337885"/>
              </p:ext>
            </p:extLst>
          </p:nvPr>
        </p:nvGraphicFramePr>
        <p:xfrm>
          <a:off x="1736685" y="3248980"/>
          <a:ext cx="5945187" cy="2060575"/>
        </p:xfrm>
        <a:graphic>
          <a:graphicData uri="http://schemas.openxmlformats.org/presentationml/2006/ole">
            <mc:AlternateContent xmlns:mc="http://schemas.openxmlformats.org/markup-compatibility/2006">
              <mc:Choice xmlns:v="urn:schemas-microsoft-com:vml" Requires="v">
                <p:oleObj spid="_x0000_s169489" name="图片" r:id="rId3" imgW="2743200" imgH="866775" progId="">
                  <p:embed/>
                </p:oleObj>
              </mc:Choice>
              <mc:Fallback>
                <p:oleObj name="图片" r:id="rId3" imgW="2743200" imgH="8667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93" r="6168" b="-5814"/>
                      <a:stretch>
                        <a:fillRect/>
                      </a:stretch>
                    </p:blipFill>
                    <p:spPr bwMode="auto">
                      <a:xfrm>
                        <a:off x="1736685" y="3248980"/>
                        <a:ext cx="5945187" cy="2060575"/>
                      </a:xfrm>
                      <a:prstGeom prst="rect">
                        <a:avLst/>
                      </a:prstGeom>
                      <a:solidFill>
                        <a:srgbClr val="F8F8F8"/>
                      </a:solidFill>
                      <a:ln w="12700" cmpd="thinThick">
                        <a:solidFill>
                          <a:srgbClr val="0000CC"/>
                        </a:solidFill>
                        <a:miter lim="800000"/>
                        <a:headEnd/>
                        <a:tailEnd/>
                      </a:ln>
                      <a:effectLst/>
                      <a:extLst/>
                    </p:spPr>
                  </p:pic>
                </p:oleObj>
              </mc:Fallback>
            </mc:AlternateContent>
          </a:graphicData>
        </a:graphic>
      </p:graphicFrame>
      <p:graphicFrame>
        <p:nvGraphicFramePr>
          <p:cNvPr id="9223" name="Object 7" descr="羊皮纸"/>
          <p:cNvGraphicFramePr>
            <a:graphicFrameLocks noChangeAspect="1"/>
          </p:cNvGraphicFramePr>
          <p:nvPr>
            <p:extLst>
              <p:ext uri="{D42A27DB-BD31-4B8C-83A1-F6EECF244321}">
                <p14:modId xmlns:p14="http://schemas.microsoft.com/office/powerpoint/2010/main" val="1049921276"/>
              </p:ext>
            </p:extLst>
          </p:nvPr>
        </p:nvGraphicFramePr>
        <p:xfrm>
          <a:off x="836613" y="5543550"/>
          <a:ext cx="7924800" cy="584200"/>
        </p:xfrm>
        <a:graphic>
          <a:graphicData uri="http://schemas.openxmlformats.org/presentationml/2006/ole">
            <mc:AlternateContent xmlns:mc="http://schemas.openxmlformats.org/markup-compatibility/2006">
              <mc:Choice xmlns:v="urn:schemas-microsoft-com:vml" Requires="v">
                <p:oleObj spid="_x0000_s169490" name="公式" r:id="rId5" imgW="3251200" imgH="241300" progId="Equation.3">
                  <p:embed/>
                </p:oleObj>
              </mc:Choice>
              <mc:Fallback>
                <p:oleObj name="公式" r:id="rId5" imgW="32512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5543550"/>
                        <a:ext cx="7924800" cy="584200"/>
                      </a:xfrm>
                      <a:prstGeom prst="rect">
                        <a:avLst/>
                      </a:prstGeom>
                      <a:blipFill dpi="0" rotWithShape="1">
                        <a:blip r:embed="rId7"/>
                        <a:srcRect/>
                        <a:tile tx="0" ty="0" sx="100000" sy="100000" flip="none" algn="tl"/>
                      </a:blipFill>
                      <a:ln>
                        <a:solidFill>
                          <a:srgbClr val="0000CC"/>
                        </a:solidFill>
                      </a:ln>
                      <a:effectLst/>
                      <a:extLst/>
                    </p:spPr>
                  </p:pic>
                </p:oleObj>
              </mc:Fallback>
            </mc:AlternateContent>
          </a:graphicData>
        </a:graphic>
      </p:graphicFrame>
      <p:sp>
        <p:nvSpPr>
          <p:cNvPr id="9229" name="Rectangle 13"/>
          <p:cNvSpPr>
            <a:spLocks noChangeArrowheads="1"/>
          </p:cNvSpPr>
          <p:nvPr/>
        </p:nvSpPr>
        <p:spPr bwMode="auto">
          <a:xfrm>
            <a:off x="386535" y="1060982"/>
            <a:ext cx="3869649" cy="387798"/>
          </a:xfrm>
          <a:prstGeom prst="rect">
            <a:avLst/>
          </a:prstGeom>
          <a:noFill/>
          <a:ln w="25400">
            <a:noFill/>
            <a:miter lim="800000"/>
            <a:headEnd/>
            <a:tailEnd/>
          </a:ln>
          <a:effectLst/>
        </p:spPr>
        <p:txBody>
          <a:bodyPr>
            <a:spAutoFit/>
          </a:bodyPr>
          <a:lstStyle/>
          <a:p>
            <a:pPr>
              <a:lnSpc>
                <a:spcPct val="80000"/>
              </a:lnSpc>
            </a:pPr>
            <a:r>
              <a:rPr kumimoji="1" lang="en-US" altLang="zh-CN" sz="2400" dirty="0">
                <a:solidFill>
                  <a:srgbClr val="0000CC"/>
                </a:solidFill>
                <a:latin typeface="+mn-lt"/>
                <a:ea typeface="幼圆" pitchFamily="49" charset="-122"/>
              </a:rPr>
              <a:t>1. D/A</a:t>
            </a:r>
            <a:r>
              <a:rPr kumimoji="1" lang="zh-CN" altLang="en-US" sz="2400" dirty="0">
                <a:solidFill>
                  <a:srgbClr val="0000CC"/>
                </a:solidFill>
                <a:latin typeface="+mn-lt"/>
                <a:ea typeface="幼圆" pitchFamily="49" charset="-122"/>
              </a:rPr>
              <a:t>转换器的基本原理</a:t>
            </a:r>
          </a:p>
        </p:txBody>
      </p:sp>
    </p:spTree>
    <p:extLst>
      <p:ext uri="{BB962C8B-B14F-4D97-AF65-F5344CB8AC3E}">
        <p14:creationId xmlns:p14="http://schemas.microsoft.com/office/powerpoint/2010/main" val="92248531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29"/>
                                        </p:tgtEl>
                                        <p:attrNameLst>
                                          <p:attrName>style.visibility</p:attrName>
                                        </p:attrNameLst>
                                      </p:cBhvr>
                                      <p:to>
                                        <p:strVal val="visible"/>
                                      </p:to>
                                    </p:set>
                                    <p:anim calcmode="lin" valueType="num">
                                      <p:cBhvr>
                                        <p:cTn id="7" dur="500" fill="hold"/>
                                        <p:tgtEl>
                                          <p:spTgt spid="9229"/>
                                        </p:tgtEl>
                                        <p:attrNameLst>
                                          <p:attrName>ppt_w</p:attrName>
                                        </p:attrNameLst>
                                      </p:cBhvr>
                                      <p:tavLst>
                                        <p:tav tm="0">
                                          <p:val>
                                            <p:fltVal val="0"/>
                                          </p:val>
                                        </p:tav>
                                        <p:tav tm="100000">
                                          <p:val>
                                            <p:strVal val="#ppt_w"/>
                                          </p:val>
                                        </p:tav>
                                      </p:tavLst>
                                    </p:anim>
                                    <p:anim calcmode="lin" valueType="num">
                                      <p:cBhvr>
                                        <p:cTn id="8" dur="500" fill="hold"/>
                                        <p:tgtEl>
                                          <p:spTgt spid="922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wipe(up)">
                                      <p:cBhvr>
                                        <p:cTn id="13" dur="500"/>
                                        <p:tgtEl>
                                          <p:spTgt spid="92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20">
                                            <p:txEl>
                                              <p:pRg st="0" end="0"/>
                                            </p:txEl>
                                          </p:spTgt>
                                        </p:tgtEl>
                                        <p:attrNameLst>
                                          <p:attrName>style.visibility</p:attrName>
                                        </p:attrNameLst>
                                      </p:cBhvr>
                                      <p:to>
                                        <p:strVal val="visible"/>
                                      </p:to>
                                    </p:set>
                                    <p:animEffect transition="in" filter="wipe(left)">
                                      <p:cBhvr>
                                        <p:cTn id="18" dur="500"/>
                                        <p:tgtEl>
                                          <p:spTgt spid="9220">
                                            <p:txEl>
                                              <p:pRg st="0" end="0"/>
                                            </p:txEl>
                                          </p:spTgt>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dissolve">
                                      <p:cBhvr>
                                        <p:cTn id="22" dur="500"/>
                                        <p:tgtEl>
                                          <p:spTgt spid="92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223"/>
                                        </p:tgtEl>
                                        <p:attrNameLst>
                                          <p:attrName>style.visibility</p:attrName>
                                        </p:attrNameLst>
                                      </p:cBhvr>
                                      <p:to>
                                        <p:strVal val="visible"/>
                                      </p:to>
                                    </p:set>
                                    <p:animEffect transition="in" filter="box(out)">
                                      <p:cBhvr>
                                        <p:cTn id="27"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autoUpdateAnimBg="0"/>
      <p:bldP spid="9221" grpId="0" animBg="1" autoUpdateAnimBg="0"/>
      <p:bldP spid="9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354335" y="246652"/>
            <a:ext cx="5257800" cy="437043"/>
          </a:xfrm>
          <a:prstGeom prst="rect">
            <a:avLst/>
          </a:prstGeom>
          <a:noFill/>
          <a:ln w="25400">
            <a:noFill/>
            <a:miter lim="800000"/>
            <a:headEnd/>
            <a:tailEnd/>
          </a:ln>
          <a:effectLst/>
        </p:spPr>
        <p:txBody>
          <a:bodyPr>
            <a:spAutoFit/>
          </a:bodyPr>
          <a:lstStyle/>
          <a:p>
            <a:pPr>
              <a:lnSpc>
                <a:spcPct val="80000"/>
              </a:lnSpc>
            </a:pPr>
            <a:r>
              <a:rPr kumimoji="1" lang="en-US" altLang="en-US" sz="2800" dirty="0">
                <a:solidFill>
                  <a:srgbClr val="0000CC"/>
                </a:solidFill>
                <a:latin typeface="+mn-lt"/>
                <a:ea typeface="幼圆" pitchFamily="49" charset="-122"/>
              </a:rPr>
              <a:t>1</a:t>
            </a:r>
            <a:r>
              <a:rPr kumimoji="1" lang="en-US" altLang="zh-CN" sz="2800" dirty="0">
                <a:solidFill>
                  <a:srgbClr val="0000CC"/>
                </a:solidFill>
                <a:latin typeface="+mn-lt"/>
                <a:ea typeface="幼圆" pitchFamily="49" charset="-122"/>
              </a:rPr>
              <a:t>2.2.1  D/A</a:t>
            </a:r>
            <a:r>
              <a:rPr kumimoji="1" lang="zh-CN" altLang="en-US" sz="2800" dirty="0">
                <a:solidFill>
                  <a:srgbClr val="0000CC"/>
                </a:solidFill>
                <a:latin typeface="+mn-lt"/>
                <a:ea typeface="幼圆" pitchFamily="49" charset="-122"/>
              </a:rPr>
              <a:t>转换器的基本原理</a:t>
            </a:r>
          </a:p>
        </p:txBody>
      </p:sp>
      <p:graphicFrame>
        <p:nvGraphicFramePr>
          <p:cNvPr id="388101" name="Object 5"/>
          <p:cNvGraphicFramePr>
            <a:graphicFrameLocks noChangeAspect="1"/>
          </p:cNvGraphicFramePr>
          <p:nvPr>
            <p:extLst>
              <p:ext uri="{D42A27DB-BD31-4B8C-83A1-F6EECF244321}">
                <p14:modId xmlns:p14="http://schemas.microsoft.com/office/powerpoint/2010/main" val="1555446299"/>
              </p:ext>
            </p:extLst>
          </p:nvPr>
        </p:nvGraphicFramePr>
        <p:xfrm>
          <a:off x="1511660" y="1628800"/>
          <a:ext cx="5945188" cy="2060575"/>
        </p:xfrm>
        <a:graphic>
          <a:graphicData uri="http://schemas.openxmlformats.org/presentationml/2006/ole">
            <mc:AlternateContent xmlns:mc="http://schemas.openxmlformats.org/markup-compatibility/2006">
              <mc:Choice xmlns:v="urn:schemas-microsoft-com:vml" Requires="v">
                <p:oleObj spid="_x0000_s170512" name="图片" r:id="rId3" imgW="2743200" imgH="866775" progId="">
                  <p:embed/>
                </p:oleObj>
              </mc:Choice>
              <mc:Fallback>
                <p:oleObj name="图片" r:id="rId3" imgW="2743200" imgH="8667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93" r="6168" b="-5814"/>
                      <a:stretch>
                        <a:fillRect/>
                      </a:stretch>
                    </p:blipFill>
                    <p:spPr bwMode="auto">
                      <a:xfrm>
                        <a:off x="1511660" y="1628800"/>
                        <a:ext cx="5945188" cy="2060575"/>
                      </a:xfrm>
                      <a:prstGeom prst="rect">
                        <a:avLst/>
                      </a:prstGeom>
                      <a:solidFill>
                        <a:srgbClr val="F8F8F8"/>
                      </a:solidFill>
                      <a:ln w="12700" cmpd="tri">
                        <a:solidFill>
                          <a:srgbClr val="0000CC"/>
                        </a:solidFill>
                        <a:miter lim="800000"/>
                        <a:headEnd/>
                        <a:tailEnd/>
                      </a:ln>
                      <a:effectLst/>
                      <a:extLst/>
                    </p:spPr>
                  </p:pic>
                </p:oleObj>
              </mc:Fallback>
            </mc:AlternateContent>
          </a:graphicData>
        </a:graphic>
      </p:graphicFrame>
      <p:graphicFrame>
        <p:nvGraphicFramePr>
          <p:cNvPr id="388102" name="Object 6" descr="羊皮纸"/>
          <p:cNvGraphicFramePr>
            <a:graphicFrameLocks noChangeAspect="1"/>
          </p:cNvGraphicFramePr>
          <p:nvPr/>
        </p:nvGraphicFramePr>
        <p:xfrm>
          <a:off x="836613" y="3968750"/>
          <a:ext cx="7924800" cy="584200"/>
        </p:xfrm>
        <a:graphic>
          <a:graphicData uri="http://schemas.openxmlformats.org/presentationml/2006/ole">
            <mc:AlternateContent xmlns:mc="http://schemas.openxmlformats.org/markup-compatibility/2006">
              <mc:Choice xmlns:v="urn:schemas-microsoft-com:vml" Requires="v">
                <p:oleObj spid="_x0000_s170513" name="公式" r:id="rId5" imgW="3251200" imgH="241300" progId="">
                  <p:embed/>
                </p:oleObj>
              </mc:Choice>
              <mc:Fallback>
                <p:oleObj name="公式" r:id="rId5" imgW="3251200" imgH="2413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3968750"/>
                        <a:ext cx="7924800" cy="584200"/>
                      </a:xfrm>
                      <a:prstGeom prst="rect">
                        <a:avLst/>
                      </a:prstGeom>
                      <a:blipFill dpi="0" rotWithShape="1">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8103" name="Rectangle 7"/>
          <p:cNvSpPr>
            <a:spLocks noChangeArrowheads="1"/>
          </p:cNvSpPr>
          <p:nvPr/>
        </p:nvSpPr>
        <p:spPr bwMode="auto">
          <a:xfrm>
            <a:off x="354335" y="1060982"/>
            <a:ext cx="3542590" cy="387798"/>
          </a:xfrm>
          <a:prstGeom prst="rect">
            <a:avLst/>
          </a:prstGeom>
          <a:noFill/>
          <a:ln w="25400">
            <a:noFill/>
            <a:miter lim="800000"/>
            <a:headEnd/>
            <a:tailEnd/>
          </a:ln>
          <a:effectLst/>
        </p:spPr>
        <p:txBody>
          <a:bodyPr wrap="square">
            <a:spAutoFit/>
          </a:bodyPr>
          <a:lstStyle/>
          <a:p>
            <a:pPr>
              <a:lnSpc>
                <a:spcPct val="80000"/>
              </a:lnSpc>
            </a:pPr>
            <a:r>
              <a:rPr kumimoji="1" lang="en-US" altLang="zh-CN" sz="2400" dirty="0">
                <a:solidFill>
                  <a:srgbClr val="0000CC"/>
                </a:solidFill>
                <a:latin typeface="+mn-lt"/>
                <a:ea typeface="幼圆" pitchFamily="49" charset="-122"/>
              </a:rPr>
              <a:t>1. D/A</a:t>
            </a:r>
            <a:r>
              <a:rPr kumimoji="1" lang="zh-CN" altLang="en-US" sz="2400" dirty="0">
                <a:solidFill>
                  <a:srgbClr val="0000CC"/>
                </a:solidFill>
                <a:latin typeface="+mn-lt"/>
                <a:ea typeface="幼圆" pitchFamily="49" charset="-122"/>
              </a:rPr>
              <a:t>转换器的基本原理</a:t>
            </a:r>
          </a:p>
        </p:txBody>
      </p:sp>
      <p:sp>
        <p:nvSpPr>
          <p:cNvPr id="388104" name="Text Box 8"/>
          <p:cNvSpPr txBox="1">
            <a:spLocks noChangeArrowheads="1"/>
          </p:cNvSpPr>
          <p:nvPr/>
        </p:nvSpPr>
        <p:spPr bwMode="auto">
          <a:xfrm>
            <a:off x="836613" y="4869160"/>
            <a:ext cx="7646987" cy="1200329"/>
          </a:xfrm>
          <a:prstGeom prst="rect">
            <a:avLst/>
          </a:prstGeom>
          <a:noFill/>
          <a:ln w="9525">
            <a:noFill/>
            <a:miter lim="800000"/>
            <a:headEnd/>
            <a:tailEnd/>
          </a:ln>
          <a:effectLst/>
        </p:spPr>
        <p:txBody>
          <a:bodyPr>
            <a:spAutoFit/>
          </a:bodyPr>
          <a:lstStyle/>
          <a:p>
            <a:pPr algn="just">
              <a:defRPr/>
            </a:pPr>
            <a:r>
              <a:rPr kumimoji="1" lang="en-US" altLang="zh-CN" sz="2400" i="1" dirty="0">
                <a:solidFill>
                  <a:srgbClr val="0000CC"/>
                </a:solidFill>
                <a:latin typeface="Times New Roman" pitchFamily="18" charset="0"/>
                <a:ea typeface="楷体_GB2312" pitchFamily="49" charset="-122"/>
              </a:rPr>
              <a:t>K</a:t>
            </a:r>
            <a:r>
              <a:rPr kumimoji="1" lang="en-US" altLang="zh-CN" sz="2400" i="1" baseline="-25000" dirty="0">
                <a:solidFill>
                  <a:srgbClr val="0000CC"/>
                </a:solidFill>
                <a:latin typeface="Times New Roman" pitchFamily="18" charset="0"/>
                <a:ea typeface="楷体_GB2312" pitchFamily="49" charset="-122"/>
              </a:rPr>
              <a:t>u</a:t>
            </a:r>
            <a:r>
              <a:rPr kumimoji="1" lang="zh-CN" altLang="en-US" sz="2400" dirty="0">
                <a:solidFill>
                  <a:srgbClr val="0000CC"/>
                </a:solidFill>
                <a:latin typeface="Times New Roman" pitchFamily="18" charset="0"/>
                <a:ea typeface="楷体_GB2312" pitchFamily="49" charset="-122"/>
              </a:rPr>
              <a:t>是 </a:t>
            </a:r>
            <a:r>
              <a:rPr kumimoji="1" lang="en-US" altLang="zh-CN" sz="2400" dirty="0">
                <a:solidFill>
                  <a:srgbClr val="0000CC"/>
                </a:solidFill>
                <a:latin typeface="Times New Roman" pitchFamily="18" charset="0"/>
                <a:ea typeface="楷体_GB2312" pitchFamily="49" charset="-122"/>
              </a:rPr>
              <a:t>DAC </a:t>
            </a:r>
            <a:r>
              <a:rPr kumimoji="1" lang="zh-CN" altLang="en-US" sz="2400" dirty="0">
                <a:solidFill>
                  <a:srgbClr val="0000CC"/>
                </a:solidFill>
                <a:latin typeface="Times New Roman" pitchFamily="18" charset="0"/>
                <a:ea typeface="楷体_GB2312" pitchFamily="49" charset="-122"/>
              </a:rPr>
              <a:t>能输出的最小电压值，称为 </a:t>
            </a:r>
            <a:r>
              <a:rPr kumimoji="1" lang="en-US" altLang="zh-CN" sz="2400" dirty="0">
                <a:solidFill>
                  <a:srgbClr val="0000CC"/>
                </a:solidFill>
                <a:latin typeface="Times New Roman" pitchFamily="18" charset="0"/>
                <a:ea typeface="楷体_GB2312" pitchFamily="49" charset="-122"/>
              </a:rPr>
              <a:t>DAC </a:t>
            </a:r>
            <a:r>
              <a:rPr kumimoji="1" lang="zh-CN" altLang="en-US" sz="2400" dirty="0">
                <a:solidFill>
                  <a:srgbClr val="0000CC"/>
                </a:solidFill>
                <a:latin typeface="Times New Roman" pitchFamily="18" charset="0"/>
                <a:ea typeface="楷体_GB2312" pitchFamily="49" charset="-122"/>
              </a:rPr>
              <a:t>的</a:t>
            </a:r>
            <a:r>
              <a:rPr kumimoji="1" lang="zh-CN" altLang="en-US" sz="2400" u="sng" dirty="0">
                <a:solidFill>
                  <a:srgbClr val="C20A0E"/>
                </a:solidFill>
                <a:latin typeface="Times New Roman" pitchFamily="18" charset="0"/>
                <a:ea typeface="楷体_GB2312" pitchFamily="49" charset="-122"/>
              </a:rPr>
              <a:t>单位量化电压</a:t>
            </a:r>
            <a:r>
              <a:rPr kumimoji="1" lang="zh-CN" altLang="en-US" sz="2400" dirty="0">
                <a:solidFill>
                  <a:srgbClr val="0000CC"/>
                </a:solidFill>
                <a:latin typeface="Times New Roman" pitchFamily="18" charset="0"/>
                <a:ea typeface="楷体_GB2312" pitchFamily="49" charset="-122"/>
              </a:rPr>
              <a:t>，它等于 </a:t>
            </a:r>
            <a:r>
              <a:rPr kumimoji="1" lang="en-US" altLang="zh-CN" sz="2400" i="1" dirty="0">
                <a:solidFill>
                  <a:srgbClr val="0000CC"/>
                </a:solidFill>
                <a:latin typeface="Times New Roman" pitchFamily="18" charset="0"/>
                <a:ea typeface="楷体_GB2312" pitchFamily="49" charset="-122"/>
              </a:rPr>
              <a:t>D</a:t>
            </a:r>
            <a:r>
              <a:rPr kumimoji="1" lang="en-US" altLang="zh-CN" sz="2400" dirty="0">
                <a:solidFill>
                  <a:srgbClr val="0000CC"/>
                </a:solidFill>
                <a:latin typeface="Times New Roman" pitchFamily="18" charset="0"/>
                <a:ea typeface="楷体_GB2312" pitchFamily="49" charset="-122"/>
              </a:rPr>
              <a:t> </a:t>
            </a:r>
            <a:r>
              <a:rPr kumimoji="1" lang="zh-CN" altLang="en-US" sz="2400" dirty="0">
                <a:solidFill>
                  <a:srgbClr val="0000CC"/>
                </a:solidFill>
                <a:latin typeface="Times New Roman" pitchFamily="18" charset="0"/>
                <a:ea typeface="楷体_GB2312" pitchFamily="49" charset="-122"/>
              </a:rPr>
              <a:t>最低位</a:t>
            </a:r>
            <a:r>
              <a:rPr kumimoji="1" lang="en-US" altLang="zh-CN" sz="2400" dirty="0">
                <a:solidFill>
                  <a:srgbClr val="0000CC"/>
                </a:solidFill>
                <a:latin typeface="Times New Roman" pitchFamily="18" charset="0"/>
                <a:ea typeface="楷体_GB2312" pitchFamily="49" charset="-122"/>
              </a:rPr>
              <a:t>(LSB)</a:t>
            </a:r>
            <a:r>
              <a:rPr kumimoji="1" lang="zh-CN" altLang="en-US" sz="2400" dirty="0">
                <a:solidFill>
                  <a:srgbClr val="0000CC"/>
                </a:solidFill>
                <a:latin typeface="Times New Roman" pitchFamily="18" charset="0"/>
                <a:ea typeface="楷体_GB2312" pitchFamily="49" charset="-122"/>
              </a:rPr>
              <a:t>为 </a:t>
            </a:r>
            <a:r>
              <a:rPr kumimoji="1" lang="en-US" altLang="zh-CN" sz="2400" dirty="0">
                <a:solidFill>
                  <a:srgbClr val="0000CC"/>
                </a:solidFill>
                <a:latin typeface="Times New Roman" pitchFamily="18" charset="0"/>
                <a:ea typeface="楷体_GB2312" pitchFamily="49" charset="-122"/>
              </a:rPr>
              <a:t>1</a:t>
            </a:r>
            <a:r>
              <a:rPr kumimoji="1" lang="zh-CN" altLang="en-US" sz="2400" dirty="0">
                <a:solidFill>
                  <a:srgbClr val="0000CC"/>
                </a:solidFill>
                <a:latin typeface="Times New Roman" pitchFamily="18" charset="0"/>
                <a:ea typeface="楷体_GB2312" pitchFamily="49" charset="-122"/>
              </a:rPr>
              <a:t>、其余各位均为 </a:t>
            </a:r>
            <a:r>
              <a:rPr kumimoji="1" lang="en-US" altLang="zh-CN" sz="2400" dirty="0">
                <a:solidFill>
                  <a:srgbClr val="0000CC"/>
                </a:solidFill>
                <a:latin typeface="Times New Roman" pitchFamily="18" charset="0"/>
                <a:ea typeface="楷体_GB2312" pitchFamily="49" charset="-122"/>
              </a:rPr>
              <a:t>0 </a:t>
            </a:r>
            <a:r>
              <a:rPr kumimoji="1" lang="zh-CN" altLang="en-US" sz="2400" dirty="0">
                <a:solidFill>
                  <a:srgbClr val="0000CC"/>
                </a:solidFill>
                <a:latin typeface="Times New Roman" pitchFamily="18" charset="0"/>
                <a:ea typeface="楷体_GB2312" pitchFamily="49" charset="-122"/>
              </a:rPr>
              <a:t>时的模拟输出电压</a:t>
            </a:r>
            <a:r>
              <a:rPr kumimoji="1" lang="en-US" altLang="zh-CN" sz="2400" dirty="0">
                <a:solidFill>
                  <a:srgbClr val="0000CC"/>
                </a:solidFill>
                <a:latin typeface="Times New Roman" pitchFamily="18" charset="0"/>
                <a:ea typeface="楷体_GB2312" pitchFamily="49" charset="-122"/>
              </a:rPr>
              <a:t>(</a:t>
            </a:r>
            <a:r>
              <a:rPr kumimoji="1" lang="zh-CN" altLang="en-US" sz="2400" dirty="0">
                <a:solidFill>
                  <a:srgbClr val="0000CC"/>
                </a:solidFill>
                <a:latin typeface="Times New Roman" pitchFamily="18" charset="0"/>
                <a:ea typeface="楷体_GB2312" pitchFamily="49" charset="-122"/>
              </a:rPr>
              <a:t>用 </a:t>
            </a:r>
            <a:r>
              <a:rPr kumimoji="1" lang="en-US" altLang="zh-CN" sz="2400" i="1" dirty="0">
                <a:solidFill>
                  <a:srgbClr val="0000CC"/>
                </a:solidFill>
                <a:latin typeface="Times New Roman" pitchFamily="18" charset="0"/>
                <a:ea typeface="楷体_GB2312" pitchFamily="49" charset="-122"/>
              </a:rPr>
              <a:t>U</a:t>
            </a:r>
            <a:r>
              <a:rPr kumimoji="1" lang="en-US" altLang="zh-CN" sz="2400" baseline="-25000" dirty="0">
                <a:solidFill>
                  <a:srgbClr val="0000CC"/>
                </a:solidFill>
                <a:latin typeface="Times New Roman" pitchFamily="18" charset="0"/>
                <a:ea typeface="楷体_GB2312" pitchFamily="49" charset="-122"/>
              </a:rPr>
              <a:t>LSB</a:t>
            </a:r>
            <a:r>
              <a:rPr kumimoji="1" lang="en-US" altLang="zh-CN" sz="2400" dirty="0">
                <a:solidFill>
                  <a:srgbClr val="0000CC"/>
                </a:solidFill>
                <a:latin typeface="Times New Roman" pitchFamily="18" charset="0"/>
                <a:ea typeface="楷体_GB2312" pitchFamily="49" charset="-122"/>
              </a:rPr>
              <a:t> </a:t>
            </a:r>
            <a:r>
              <a:rPr kumimoji="1" lang="zh-CN" altLang="en-US" sz="2400" dirty="0">
                <a:solidFill>
                  <a:srgbClr val="0000CC"/>
                </a:solidFill>
                <a:latin typeface="Times New Roman" pitchFamily="18" charset="0"/>
                <a:ea typeface="楷体_GB2312" pitchFamily="49" charset="-122"/>
              </a:rPr>
              <a:t>表示</a:t>
            </a:r>
            <a:r>
              <a:rPr kumimoji="1" lang="en-US" altLang="zh-CN" sz="2400" dirty="0">
                <a:solidFill>
                  <a:srgbClr val="0000CC"/>
                </a:solidFill>
                <a:latin typeface="Times New Roman" pitchFamily="18" charset="0"/>
                <a:ea typeface="楷体_GB2312" pitchFamily="49" charset="-122"/>
              </a:rPr>
              <a:t>)</a:t>
            </a:r>
            <a:r>
              <a:rPr kumimoji="1" lang="zh-CN" altLang="en-US" sz="2400" dirty="0">
                <a:solidFill>
                  <a:srgbClr val="0000CC"/>
                </a:solidFill>
                <a:latin typeface="Times New Roman" pitchFamily="18" charset="0"/>
                <a:ea typeface="楷体_GB2312" pitchFamily="49" charset="-122"/>
              </a:rPr>
              <a:t>。</a:t>
            </a:r>
          </a:p>
        </p:txBody>
      </p:sp>
      <p:sp>
        <p:nvSpPr>
          <p:cNvPr id="388105" name="AutoShape 9"/>
          <p:cNvSpPr>
            <a:spLocks noChangeArrowheads="1"/>
          </p:cNvSpPr>
          <p:nvPr/>
        </p:nvSpPr>
        <p:spPr bwMode="auto">
          <a:xfrm>
            <a:off x="1196625" y="6219310"/>
            <a:ext cx="3973512" cy="381000"/>
          </a:xfrm>
          <a:prstGeom prst="wedgeRectCallout">
            <a:avLst>
              <a:gd name="adj1" fmla="val 15560"/>
              <a:gd name="adj2" fmla="val -84583"/>
            </a:avLst>
          </a:prstGeom>
          <a:solidFill>
            <a:srgbClr val="CCECFF"/>
          </a:solidFill>
          <a:ln w="9525">
            <a:solidFill>
              <a:schemeClr val="tx1"/>
            </a:solidFill>
            <a:miter lim="800000"/>
            <a:headEnd/>
            <a:tailEnd/>
          </a:ln>
        </p:spPr>
        <p:txBody>
          <a:bodyPr lIns="0" tIns="0" rIns="0" bIns="0"/>
          <a:lstStyle/>
          <a:p>
            <a:pPr>
              <a:spcBef>
                <a:spcPct val="0"/>
              </a:spcBef>
            </a:pPr>
            <a:r>
              <a:rPr kumimoji="1" lang="en-US" altLang="zh-CN" sz="2400" b="1" dirty="0">
                <a:solidFill>
                  <a:srgbClr val="0033CC"/>
                </a:solidFill>
                <a:latin typeface="Times New Roman" pitchFamily="18" charset="0"/>
                <a:ea typeface="宋体" pitchFamily="2" charset="-122"/>
              </a:rPr>
              <a:t>LSB </a:t>
            </a:r>
            <a:r>
              <a:rPr kumimoji="1" lang="en-US" altLang="zh-CN" sz="2400" b="1" dirty="0">
                <a:solidFill>
                  <a:schemeClr val="bg2"/>
                </a:solidFill>
                <a:latin typeface="Times New Roman" pitchFamily="18" charset="0"/>
                <a:ea typeface="宋体" pitchFamily="2" charset="-122"/>
              </a:rPr>
              <a:t>—</a:t>
            </a:r>
            <a:r>
              <a:rPr kumimoji="1" lang="en-US" altLang="zh-CN" sz="2400" b="1" dirty="0">
                <a:solidFill>
                  <a:schemeClr val="tx1"/>
                </a:solidFill>
                <a:latin typeface="Times New Roman" pitchFamily="18" charset="0"/>
                <a:ea typeface="宋体" pitchFamily="2" charset="-122"/>
              </a:rPr>
              <a:t> </a:t>
            </a:r>
            <a:r>
              <a:rPr kumimoji="1" lang="en-US" altLang="zh-CN" sz="2400" b="1" dirty="0">
                <a:solidFill>
                  <a:srgbClr val="0033CC"/>
                </a:solidFill>
                <a:latin typeface="Times New Roman" pitchFamily="18" charset="0"/>
                <a:ea typeface="宋体" pitchFamily="2" charset="-122"/>
              </a:rPr>
              <a:t>L</a:t>
            </a:r>
            <a:r>
              <a:rPr kumimoji="1" lang="en-US" altLang="zh-CN" sz="2400" b="1" dirty="0">
                <a:solidFill>
                  <a:schemeClr val="bg2"/>
                </a:solidFill>
                <a:latin typeface="Times New Roman" pitchFamily="18" charset="0"/>
                <a:ea typeface="宋体" pitchFamily="2" charset="-122"/>
              </a:rPr>
              <a:t>east</a:t>
            </a:r>
            <a:r>
              <a:rPr kumimoji="1" lang="en-US" altLang="zh-CN" sz="2400" b="1" dirty="0">
                <a:solidFill>
                  <a:schemeClr val="tx1"/>
                </a:solidFill>
                <a:latin typeface="Times New Roman" pitchFamily="18" charset="0"/>
                <a:ea typeface="宋体" pitchFamily="2" charset="-122"/>
              </a:rPr>
              <a:t> </a:t>
            </a:r>
            <a:r>
              <a:rPr kumimoji="1" lang="en-US" altLang="zh-CN" sz="2400" b="1" dirty="0">
                <a:solidFill>
                  <a:srgbClr val="0033CC"/>
                </a:solidFill>
                <a:latin typeface="Times New Roman" pitchFamily="18" charset="0"/>
                <a:ea typeface="宋体" pitchFamily="2" charset="-122"/>
              </a:rPr>
              <a:t>S</a:t>
            </a:r>
            <a:r>
              <a:rPr kumimoji="1" lang="en-US" altLang="zh-CN" sz="2400" b="1" dirty="0">
                <a:solidFill>
                  <a:schemeClr val="bg2"/>
                </a:solidFill>
                <a:latin typeface="Times New Roman" pitchFamily="18" charset="0"/>
                <a:ea typeface="宋体" pitchFamily="2" charset="-122"/>
              </a:rPr>
              <a:t>ignificant</a:t>
            </a:r>
            <a:r>
              <a:rPr kumimoji="1" lang="en-US" altLang="zh-CN" sz="2400" b="1" dirty="0">
                <a:solidFill>
                  <a:schemeClr val="tx1"/>
                </a:solidFill>
                <a:latin typeface="Times New Roman" pitchFamily="18" charset="0"/>
                <a:ea typeface="宋体" pitchFamily="2" charset="-122"/>
              </a:rPr>
              <a:t> </a:t>
            </a:r>
            <a:r>
              <a:rPr kumimoji="1" lang="en-US" altLang="zh-CN" sz="2400" b="1" dirty="0">
                <a:solidFill>
                  <a:srgbClr val="0033CC"/>
                </a:solidFill>
                <a:latin typeface="Times New Roman" pitchFamily="18" charset="0"/>
                <a:ea typeface="宋体" pitchFamily="2" charset="-122"/>
              </a:rPr>
              <a:t>B</a:t>
            </a:r>
            <a:r>
              <a:rPr kumimoji="1" lang="en-US" altLang="zh-CN" sz="2400" b="1" dirty="0">
                <a:solidFill>
                  <a:schemeClr val="bg2"/>
                </a:solidFill>
                <a:latin typeface="Times New Roman" pitchFamily="18" charset="0"/>
                <a:ea typeface="宋体" pitchFamily="2" charset="-122"/>
              </a:rPr>
              <a:t>it</a:t>
            </a:r>
            <a:r>
              <a:rPr kumimoji="1" lang="en-US" altLang="zh-CN" sz="2400" b="1" dirty="0">
                <a:solidFill>
                  <a:schemeClr val="tx1"/>
                </a:solidFill>
                <a:latin typeface="Times New Roman" pitchFamily="18" charset="0"/>
                <a:ea typeface="宋体" pitchFamily="2" charset="-122"/>
              </a:rPr>
              <a:t>  </a:t>
            </a:r>
            <a:r>
              <a:rPr kumimoji="1" lang="en-US" altLang="zh-CN" sz="2400" b="1" dirty="0">
                <a:solidFill>
                  <a:schemeClr val="tx1"/>
                </a:solidFill>
                <a:latin typeface="宋体" pitchFamily="2" charset="-122"/>
                <a:ea typeface="宋体" pitchFamily="2" charset="-122"/>
              </a:rPr>
              <a:t> </a:t>
            </a:r>
          </a:p>
        </p:txBody>
      </p:sp>
    </p:spTree>
    <p:extLst>
      <p:ext uri="{BB962C8B-B14F-4D97-AF65-F5344CB8AC3E}">
        <p14:creationId xmlns:p14="http://schemas.microsoft.com/office/powerpoint/2010/main" val="493525359"/>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8103"/>
                                        </p:tgtEl>
                                        <p:attrNameLst>
                                          <p:attrName>style.visibility</p:attrName>
                                        </p:attrNameLst>
                                      </p:cBhvr>
                                      <p:to>
                                        <p:strVal val="visible"/>
                                      </p:to>
                                    </p:set>
                                    <p:anim calcmode="lin" valueType="num">
                                      <p:cBhvr>
                                        <p:cTn id="7" dur="500" fill="hold"/>
                                        <p:tgtEl>
                                          <p:spTgt spid="388103"/>
                                        </p:tgtEl>
                                        <p:attrNameLst>
                                          <p:attrName>ppt_w</p:attrName>
                                        </p:attrNameLst>
                                      </p:cBhvr>
                                      <p:tavLst>
                                        <p:tav tm="0">
                                          <p:val>
                                            <p:fltVal val="0"/>
                                          </p:val>
                                        </p:tav>
                                        <p:tav tm="100000">
                                          <p:val>
                                            <p:strVal val="#ppt_w"/>
                                          </p:val>
                                        </p:tav>
                                      </p:tavLst>
                                    </p:anim>
                                    <p:anim calcmode="lin" valueType="num">
                                      <p:cBhvr>
                                        <p:cTn id="8" dur="500" fill="hold"/>
                                        <p:tgtEl>
                                          <p:spTgt spid="388103"/>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388101"/>
                                        </p:tgtEl>
                                        <p:attrNameLst>
                                          <p:attrName>style.visibility</p:attrName>
                                        </p:attrNameLst>
                                      </p:cBhvr>
                                      <p:to>
                                        <p:strVal val="visible"/>
                                      </p:to>
                                    </p:set>
                                    <p:animEffect transition="in" filter="dissolve">
                                      <p:cBhvr>
                                        <p:cTn id="12" dur="500"/>
                                        <p:tgtEl>
                                          <p:spTgt spid="3881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88102"/>
                                        </p:tgtEl>
                                        <p:attrNameLst>
                                          <p:attrName>style.visibility</p:attrName>
                                        </p:attrNameLst>
                                      </p:cBhvr>
                                      <p:to>
                                        <p:strVal val="visible"/>
                                      </p:to>
                                    </p:set>
                                    <p:animEffect transition="in" filter="box(out)">
                                      <p:cBhvr>
                                        <p:cTn id="17" dur="500"/>
                                        <p:tgtEl>
                                          <p:spTgt spid="388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8104"/>
                                        </p:tgtEl>
                                        <p:attrNameLst>
                                          <p:attrName>style.visibility</p:attrName>
                                        </p:attrNameLst>
                                      </p:cBhvr>
                                      <p:to>
                                        <p:strVal val="visible"/>
                                      </p:to>
                                    </p:set>
                                    <p:animEffect transition="in" filter="wipe(left)">
                                      <p:cBhvr>
                                        <p:cTn id="22" dur="500"/>
                                        <p:tgtEl>
                                          <p:spTgt spid="38810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8105"/>
                                        </p:tgtEl>
                                        <p:attrNameLst>
                                          <p:attrName>style.visibility</p:attrName>
                                        </p:attrNameLst>
                                      </p:cBhvr>
                                      <p:to>
                                        <p:strVal val="visible"/>
                                      </p:to>
                                    </p:set>
                                    <p:anim calcmode="lin" valueType="num">
                                      <p:cBhvr additive="base">
                                        <p:cTn id="27" dur="500" fill="hold"/>
                                        <p:tgtEl>
                                          <p:spTgt spid="388105"/>
                                        </p:tgtEl>
                                        <p:attrNameLst>
                                          <p:attrName>ppt_x</p:attrName>
                                        </p:attrNameLst>
                                      </p:cBhvr>
                                      <p:tavLst>
                                        <p:tav tm="0">
                                          <p:val>
                                            <p:strVal val="#ppt_x"/>
                                          </p:val>
                                        </p:tav>
                                        <p:tav tm="100000">
                                          <p:val>
                                            <p:strVal val="#ppt_x"/>
                                          </p:val>
                                        </p:tav>
                                      </p:tavLst>
                                    </p:anim>
                                    <p:anim calcmode="lin" valueType="num">
                                      <p:cBhvr additive="base">
                                        <p:cTn id="28" dur="500" fill="hold"/>
                                        <p:tgtEl>
                                          <p:spTgt spid="388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3" grpId="0"/>
      <p:bldP spid="388104" grpId="0"/>
      <p:bldP spid="38810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41530" y="246652"/>
            <a:ext cx="5257800" cy="437043"/>
          </a:xfrm>
          <a:prstGeom prst="rect">
            <a:avLst/>
          </a:prstGeom>
          <a:noFill/>
          <a:ln w="25400">
            <a:noFill/>
            <a:miter lim="800000"/>
            <a:headEnd/>
            <a:tailEnd/>
          </a:ln>
          <a:effectLst/>
        </p:spPr>
        <p:txBody>
          <a:bodyPr>
            <a:spAutoFit/>
          </a:bodyPr>
          <a:lstStyle/>
          <a:p>
            <a:pPr>
              <a:lnSpc>
                <a:spcPct val="80000"/>
              </a:lnSpc>
            </a:pPr>
            <a:r>
              <a:rPr kumimoji="1" lang="en-US" altLang="en-US" sz="2800" dirty="0">
                <a:solidFill>
                  <a:srgbClr val="0000CC"/>
                </a:solidFill>
                <a:latin typeface="+mn-lt"/>
                <a:ea typeface="幼圆" pitchFamily="49" charset="-122"/>
              </a:rPr>
              <a:t>1</a:t>
            </a:r>
            <a:r>
              <a:rPr kumimoji="1" lang="en-US" altLang="zh-CN" sz="2800" dirty="0">
                <a:solidFill>
                  <a:srgbClr val="0000CC"/>
                </a:solidFill>
                <a:latin typeface="+mn-lt"/>
                <a:ea typeface="幼圆" pitchFamily="49" charset="-122"/>
              </a:rPr>
              <a:t>2.2.2  D/A</a:t>
            </a:r>
            <a:r>
              <a:rPr kumimoji="1" lang="zh-CN" altLang="en-US" sz="2800" dirty="0">
                <a:solidFill>
                  <a:srgbClr val="0000CC"/>
                </a:solidFill>
                <a:latin typeface="+mn-lt"/>
                <a:ea typeface="幼圆" pitchFamily="49" charset="-122"/>
              </a:rPr>
              <a:t>转换器的构成</a:t>
            </a:r>
          </a:p>
        </p:txBody>
      </p:sp>
      <p:graphicFrame>
        <p:nvGraphicFramePr>
          <p:cNvPr id="12292" name="Object 4"/>
          <p:cNvGraphicFramePr>
            <a:graphicFrameLocks noChangeAspect="1"/>
          </p:cNvGraphicFramePr>
          <p:nvPr>
            <p:extLst>
              <p:ext uri="{D42A27DB-BD31-4B8C-83A1-F6EECF244321}">
                <p14:modId xmlns:p14="http://schemas.microsoft.com/office/powerpoint/2010/main" val="61624808"/>
              </p:ext>
            </p:extLst>
          </p:nvPr>
        </p:nvGraphicFramePr>
        <p:xfrm>
          <a:off x="116505" y="1501440"/>
          <a:ext cx="8915400" cy="3187700"/>
        </p:xfrm>
        <a:graphic>
          <a:graphicData uri="http://schemas.openxmlformats.org/presentationml/2006/ole">
            <mc:AlternateContent xmlns:mc="http://schemas.openxmlformats.org/markup-compatibility/2006">
              <mc:Choice xmlns:v="urn:schemas-microsoft-com:vml" Requires="v">
                <p:oleObj spid="_x0000_s171536" name="图片" r:id="rId3" imgW="4591050" imgH="1600200" progId="">
                  <p:embed/>
                </p:oleObj>
              </mc:Choice>
              <mc:Fallback>
                <p:oleObj name="图片" r:id="rId3" imgW="4591050" imgH="1600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499"/>
                      <a:stretch>
                        <a:fillRect/>
                      </a:stretch>
                    </p:blipFill>
                    <p:spPr bwMode="auto">
                      <a:xfrm>
                        <a:off x="116505" y="1501440"/>
                        <a:ext cx="8915400" cy="3187700"/>
                      </a:xfrm>
                      <a:prstGeom prst="rect">
                        <a:avLst/>
                      </a:prstGeom>
                      <a:solidFill>
                        <a:srgbClr val="F8F8F8"/>
                      </a:solidFill>
                      <a:ln w="9525">
                        <a:solidFill>
                          <a:srgbClr val="0000CC"/>
                        </a:solidFill>
                        <a:miter lim="800000"/>
                        <a:headEnd/>
                        <a:tailEnd/>
                      </a:ln>
                      <a:effectLst/>
                      <a:extLst/>
                    </p:spPr>
                  </p:pic>
                </p:oleObj>
              </mc:Fallback>
            </mc:AlternateContent>
          </a:graphicData>
        </a:graphic>
      </p:graphicFrame>
      <p:graphicFrame>
        <p:nvGraphicFramePr>
          <p:cNvPr id="12293" name="Object 5"/>
          <p:cNvGraphicFramePr>
            <a:graphicFrameLocks noChangeAspect="1"/>
          </p:cNvGraphicFramePr>
          <p:nvPr/>
        </p:nvGraphicFramePr>
        <p:xfrm>
          <a:off x="746125" y="5589588"/>
          <a:ext cx="7162800" cy="936625"/>
        </p:xfrm>
        <a:graphic>
          <a:graphicData uri="http://schemas.openxmlformats.org/presentationml/2006/ole">
            <mc:AlternateContent xmlns:mc="http://schemas.openxmlformats.org/markup-compatibility/2006">
              <mc:Choice xmlns:v="urn:schemas-microsoft-com:vml" Requires="v">
                <p:oleObj spid="_x0000_s171537" name="公式" r:id="rId5" imgW="2997200" imgH="393700" progId="">
                  <p:embed/>
                </p:oleObj>
              </mc:Choice>
              <mc:Fallback>
                <p:oleObj name="公式" r:id="rId5" imgW="2997200" imgH="3937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 y="5589588"/>
                        <a:ext cx="7162800" cy="936625"/>
                      </a:xfrm>
                      <a:prstGeom prst="rect">
                        <a:avLst/>
                      </a:prstGeom>
                      <a:solidFill>
                        <a:srgbClr val="66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4" name="Text Box 6"/>
          <p:cNvSpPr txBox="1">
            <a:spLocks noChangeArrowheads="1"/>
          </p:cNvSpPr>
          <p:nvPr/>
        </p:nvSpPr>
        <p:spPr bwMode="auto">
          <a:xfrm>
            <a:off x="219075" y="4733925"/>
            <a:ext cx="8763000" cy="822325"/>
          </a:xfrm>
          <a:prstGeom prst="rect">
            <a:avLst/>
          </a:prstGeom>
          <a:noFill/>
          <a:ln w="9525">
            <a:noFill/>
            <a:miter lim="800000"/>
            <a:headEnd/>
            <a:tailEnd/>
          </a:ln>
        </p:spPr>
        <p:txBody>
          <a:bodyPr>
            <a:spAutoFit/>
          </a:bodyPr>
          <a:lstStyle/>
          <a:p>
            <a:pPr algn="l">
              <a:spcBef>
                <a:spcPct val="0"/>
              </a:spcBef>
            </a:pPr>
            <a:r>
              <a:rPr kumimoji="1" lang="zh-CN" altLang="en-US" sz="2400" dirty="0">
                <a:solidFill>
                  <a:schemeClr val="tx1"/>
                </a:solidFill>
                <a:latin typeface="Times New Roman" pitchFamily="18" charset="0"/>
                <a:ea typeface="楷体_GB2312" pitchFamily="49" charset="-122"/>
              </a:rPr>
              <a:t>不论模拟开关接到运算放大器的反相输入端（虚地）还是接到地，也就是不论输入数字信号是</a:t>
            </a:r>
            <a:r>
              <a:rPr kumimoji="1" lang="en-US" altLang="zh-CN" sz="2400" dirty="0">
                <a:solidFill>
                  <a:schemeClr val="tx1"/>
                </a:solidFill>
                <a:latin typeface="Times New Roman" pitchFamily="18" charset="0"/>
                <a:ea typeface="楷体_GB2312" pitchFamily="49" charset="-122"/>
              </a:rPr>
              <a:t>1</a:t>
            </a:r>
            <a:r>
              <a:rPr kumimoji="1" lang="zh-CN" altLang="en-US" sz="2400" dirty="0">
                <a:solidFill>
                  <a:schemeClr val="tx1"/>
                </a:solidFill>
                <a:latin typeface="Times New Roman" pitchFamily="18" charset="0"/>
                <a:ea typeface="楷体_GB2312" pitchFamily="49" charset="-122"/>
              </a:rPr>
              <a:t>还是</a:t>
            </a:r>
            <a:r>
              <a:rPr kumimoji="1" lang="en-US" altLang="zh-CN" sz="2400" dirty="0">
                <a:solidFill>
                  <a:schemeClr val="tx1"/>
                </a:solidFill>
                <a:latin typeface="Times New Roman" pitchFamily="18" charset="0"/>
                <a:ea typeface="楷体_GB2312" pitchFamily="49" charset="-122"/>
              </a:rPr>
              <a:t>0</a:t>
            </a:r>
            <a:r>
              <a:rPr kumimoji="1" lang="zh-CN" altLang="en-US" sz="2400" dirty="0">
                <a:solidFill>
                  <a:schemeClr val="tx1"/>
                </a:solidFill>
                <a:latin typeface="Times New Roman" pitchFamily="18" charset="0"/>
                <a:ea typeface="楷体_GB2312" pitchFamily="49" charset="-122"/>
              </a:rPr>
              <a:t>，各支路的电流不变。</a:t>
            </a:r>
          </a:p>
        </p:txBody>
      </p:sp>
      <p:sp>
        <p:nvSpPr>
          <p:cNvPr id="6153" name="Text Box 14"/>
          <p:cNvSpPr txBox="1">
            <a:spLocks noChangeArrowheads="1"/>
          </p:cNvSpPr>
          <p:nvPr/>
        </p:nvSpPr>
        <p:spPr bwMode="auto">
          <a:xfrm>
            <a:off x="341530" y="1015977"/>
            <a:ext cx="5221288" cy="387798"/>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en-US" altLang="zh-CN" sz="2400" dirty="0"/>
              <a:t>1. </a:t>
            </a:r>
            <a:r>
              <a:rPr lang="zh-CN" altLang="en-US" sz="2400" dirty="0"/>
              <a:t>二进制权电阻网络</a:t>
            </a:r>
            <a:r>
              <a:rPr lang="en-US" altLang="zh-CN" sz="2400" dirty="0"/>
              <a:t>D/A</a:t>
            </a:r>
            <a:r>
              <a:rPr lang="zh-CN" altLang="en-US" sz="2400" dirty="0"/>
              <a:t>转换器</a:t>
            </a:r>
          </a:p>
        </p:txBody>
      </p:sp>
    </p:spTree>
    <p:extLst>
      <p:ext uri="{BB962C8B-B14F-4D97-AF65-F5344CB8AC3E}">
        <p14:creationId xmlns:p14="http://schemas.microsoft.com/office/powerpoint/2010/main" val="1496006605"/>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dissolve">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xEl>
                                              <p:pRg st="0" end="0"/>
                                            </p:txEl>
                                          </p:spTgt>
                                        </p:tgtEl>
                                        <p:attrNameLst>
                                          <p:attrName>style.visibility</p:attrName>
                                        </p:attrNameLst>
                                      </p:cBhvr>
                                      <p:to>
                                        <p:strVal val="visible"/>
                                      </p:to>
                                    </p:set>
                                    <p:animEffect transition="in" filter="wipe(left)">
                                      <p:cBhvr>
                                        <p:cTn id="12" dur="500"/>
                                        <p:tgtEl>
                                          <p:spTgt spid="122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box(out)">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152400" y="152400"/>
          <a:ext cx="8839200" cy="2971800"/>
        </p:xfrm>
        <a:graphic>
          <a:graphicData uri="http://schemas.openxmlformats.org/presentationml/2006/ole">
            <mc:AlternateContent xmlns:mc="http://schemas.openxmlformats.org/markup-compatibility/2006">
              <mc:Choice xmlns:v="urn:schemas-microsoft-com:vml" Requires="v">
                <p:oleObj spid="_x0000_s172823" name="图片" r:id="rId3" imgW="4591050" imgH="1600200" progId="">
                  <p:embed/>
                </p:oleObj>
              </mc:Choice>
              <mc:Fallback>
                <p:oleObj name="图片" r:id="rId3" imgW="4591050" imgH="1600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839200" cy="2971800"/>
                      </a:xfrm>
                      <a:prstGeom prst="rect">
                        <a:avLst/>
                      </a:prstGeom>
                      <a:solidFill>
                        <a:srgbClr val="F8F8F8"/>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4139990597"/>
              </p:ext>
            </p:extLst>
          </p:nvPr>
        </p:nvGraphicFramePr>
        <p:xfrm>
          <a:off x="1524000" y="3203783"/>
          <a:ext cx="5943600" cy="2430462"/>
        </p:xfrm>
        <a:graphic>
          <a:graphicData uri="http://schemas.openxmlformats.org/presentationml/2006/ole">
            <mc:AlternateContent xmlns:mc="http://schemas.openxmlformats.org/markup-compatibility/2006">
              <mc:Choice xmlns:v="urn:schemas-microsoft-com:vml" Requires="v">
                <p:oleObj spid="_x0000_s172824" name="公式" r:id="rId5" imgW="2578100" imgH="1054100" progId="">
                  <p:embed/>
                </p:oleObj>
              </mc:Choice>
              <mc:Fallback>
                <p:oleObj name="公式" r:id="rId5" imgW="2578100" imgH="1054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203783"/>
                        <a:ext cx="5943600" cy="2430462"/>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p:cNvGraphicFramePr>
            <a:graphicFrameLocks noChangeAspect="1"/>
          </p:cNvGraphicFramePr>
          <p:nvPr>
            <p:extLst>
              <p:ext uri="{D42A27DB-BD31-4B8C-83A1-F6EECF244321}">
                <p14:modId xmlns:p14="http://schemas.microsoft.com/office/powerpoint/2010/main" val="2195621932"/>
              </p:ext>
            </p:extLst>
          </p:nvPr>
        </p:nvGraphicFramePr>
        <p:xfrm>
          <a:off x="309500" y="5678488"/>
          <a:ext cx="8763000" cy="900112"/>
        </p:xfrm>
        <a:graphic>
          <a:graphicData uri="http://schemas.openxmlformats.org/presentationml/2006/ole">
            <mc:AlternateContent xmlns:mc="http://schemas.openxmlformats.org/markup-compatibility/2006">
              <mc:Choice xmlns:v="urn:schemas-microsoft-com:vml" Requires="v">
                <p:oleObj spid="_x0000_s172825" name="公式" r:id="rId7" imgW="3822700" imgH="393700" progId="Equation.3">
                  <p:embed/>
                </p:oleObj>
              </mc:Choice>
              <mc:Fallback>
                <p:oleObj name="公式" r:id="rId7" imgW="38227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00" y="5678488"/>
                        <a:ext cx="8763000" cy="900112"/>
                      </a:xfrm>
                      <a:prstGeom prst="rect">
                        <a:avLst/>
                      </a:prstGeom>
                      <a:solidFill>
                        <a:srgbClr val="FFFFCC"/>
                      </a:solidFill>
                      <a:ln>
                        <a:noFill/>
                      </a:ln>
                      <a:effectLst/>
                      <a:extLst/>
                    </p:spPr>
                  </p:pic>
                </p:oleObj>
              </mc:Fallback>
            </mc:AlternateContent>
          </a:graphicData>
        </a:graphic>
      </p:graphicFrame>
      <p:sp>
        <p:nvSpPr>
          <p:cNvPr id="13317" name="AutoShape 5"/>
          <p:cNvSpPr>
            <a:spLocks noChangeArrowheads="1"/>
          </p:cNvSpPr>
          <p:nvPr/>
        </p:nvSpPr>
        <p:spPr bwMode="auto">
          <a:xfrm>
            <a:off x="7315199" y="152400"/>
            <a:ext cx="1532275" cy="609600"/>
          </a:xfrm>
          <a:prstGeom prst="wedgeEllipseCallout">
            <a:avLst>
              <a:gd name="adj1" fmla="val -51157"/>
              <a:gd name="adj2" fmla="val 102866"/>
            </a:avLst>
          </a:prstGeom>
          <a:solidFill>
            <a:schemeClr val="accent1"/>
          </a:solidFill>
          <a:ln w="9525">
            <a:solidFill>
              <a:schemeClr val="tx1"/>
            </a:solidFill>
            <a:miter lim="800000"/>
            <a:headEnd/>
            <a:tailEnd/>
          </a:ln>
        </p:spPr>
        <p:txBody>
          <a:bodyPr wrap="none" anchor="ctr"/>
          <a:lstStyle/>
          <a:p>
            <a:pPr algn="ctr">
              <a:spcBef>
                <a:spcPct val="0"/>
              </a:spcBef>
            </a:pPr>
            <a:r>
              <a:rPr kumimoji="1" lang="zh-CN" altLang="en-US" sz="2400" dirty="0">
                <a:solidFill>
                  <a:schemeClr val="bg1"/>
                </a:solidFill>
                <a:latin typeface="Times New Roman" pitchFamily="18" charset="0"/>
                <a:ea typeface="宋体" pitchFamily="2" charset="-122"/>
              </a:rPr>
              <a:t>设</a:t>
            </a:r>
            <a:r>
              <a:rPr kumimoji="1" lang="en-US" altLang="zh-CN" sz="2400" dirty="0">
                <a:solidFill>
                  <a:schemeClr val="bg1"/>
                </a:solidFill>
                <a:latin typeface="Times New Roman" pitchFamily="18" charset="0"/>
                <a:ea typeface="宋体" pitchFamily="2" charset="-122"/>
              </a:rPr>
              <a:t>R</a:t>
            </a:r>
            <a:r>
              <a:rPr kumimoji="1" lang="en-US" altLang="zh-CN" sz="2400" baseline="-25000" dirty="0">
                <a:solidFill>
                  <a:schemeClr val="bg1"/>
                </a:solidFill>
                <a:latin typeface="Times New Roman" pitchFamily="18" charset="0"/>
                <a:ea typeface="宋体" pitchFamily="2" charset="-122"/>
              </a:rPr>
              <a:t>F</a:t>
            </a:r>
            <a:r>
              <a:rPr kumimoji="1" lang="en-US" altLang="zh-CN" sz="2400" dirty="0">
                <a:solidFill>
                  <a:schemeClr val="bg1"/>
                </a:solidFill>
                <a:latin typeface="Times New Roman" pitchFamily="18" charset="0"/>
                <a:ea typeface="宋体" pitchFamily="2" charset="-122"/>
              </a:rPr>
              <a:t>=R/2</a:t>
            </a:r>
          </a:p>
        </p:txBody>
      </p:sp>
    </p:spTree>
    <p:extLst>
      <p:ext uri="{BB962C8B-B14F-4D97-AF65-F5344CB8AC3E}">
        <p14:creationId xmlns:p14="http://schemas.microsoft.com/office/powerpoint/2010/main" val="274667774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ox(out)">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strips(downLeft)">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316"/>
                                        </p:tgtEl>
                                        <p:attrNameLst>
                                          <p:attrName>style.visibility</p:attrName>
                                        </p:attrNameLst>
                                      </p:cBhvr>
                                      <p:to>
                                        <p:strVal val="visible"/>
                                      </p:to>
                                    </p:set>
                                    <p:animEffect transition="in" filter="box(out)">
                                      <p:cBhvr>
                                        <p:cTn id="22"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idx="4294967295"/>
          </p:nvPr>
        </p:nvSpPr>
        <p:spPr>
          <a:xfrm>
            <a:off x="347845" y="98630"/>
            <a:ext cx="8229600" cy="544512"/>
          </a:xfrm>
          <a:prstGeom prst="rect">
            <a:avLst/>
          </a:prstGeom>
        </p:spPr>
        <p:txBody>
          <a:bodyPr anchor="b"/>
          <a:lstStyle/>
          <a:p>
            <a:pPr algn="l" eaLnBrk="1" hangingPunct="1"/>
            <a:r>
              <a:rPr lang="zh-CN" altLang="en-US" sz="2400" dirty="0" smtClean="0">
                <a:solidFill>
                  <a:srgbClr val="0000CC"/>
                </a:solidFill>
                <a:effectLst/>
              </a:rPr>
              <a:t>倒</a:t>
            </a:r>
            <a:r>
              <a:rPr lang="en-US" altLang="zh-CN" sz="2400" dirty="0" smtClean="0">
                <a:solidFill>
                  <a:srgbClr val="0000CC"/>
                </a:solidFill>
                <a:effectLst/>
              </a:rPr>
              <a:t>T</a:t>
            </a:r>
            <a:r>
              <a:rPr lang="zh-CN" altLang="en-US" sz="2400" dirty="0" smtClean="0">
                <a:solidFill>
                  <a:srgbClr val="0000CC"/>
                </a:solidFill>
                <a:effectLst/>
              </a:rPr>
              <a:t>型电阻网络</a:t>
            </a:r>
            <a:r>
              <a:rPr lang="en-US" altLang="zh-CN" sz="2400" dirty="0" smtClean="0">
                <a:solidFill>
                  <a:srgbClr val="0000CC"/>
                </a:solidFill>
                <a:effectLst/>
              </a:rPr>
              <a:t>D/A</a:t>
            </a:r>
            <a:r>
              <a:rPr lang="zh-CN" altLang="en-US" sz="2400" dirty="0" smtClean="0">
                <a:solidFill>
                  <a:srgbClr val="0000CC"/>
                </a:solidFill>
                <a:effectLst/>
              </a:rPr>
              <a:t>转换器的原理图</a:t>
            </a:r>
            <a:endParaRPr lang="zh-CN" altLang="en-US" dirty="0" smtClean="0">
              <a:solidFill>
                <a:srgbClr val="0000CC"/>
              </a:solidFill>
              <a:effectLst/>
            </a:endParaRPr>
          </a:p>
        </p:txBody>
      </p:sp>
      <p:sp>
        <p:nvSpPr>
          <p:cNvPr id="61459" name="Rectangle 6"/>
          <p:cNvSpPr>
            <a:spLocks noChangeArrowheads="1"/>
          </p:cNvSpPr>
          <p:nvPr/>
        </p:nvSpPr>
        <p:spPr bwMode="auto">
          <a:xfrm>
            <a:off x="6164832" y="4258112"/>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Iout2</a:t>
            </a:r>
          </a:p>
        </p:txBody>
      </p:sp>
      <p:sp>
        <p:nvSpPr>
          <p:cNvPr id="61460" name="Rectangle 7"/>
          <p:cNvSpPr>
            <a:spLocks noChangeArrowheads="1"/>
          </p:cNvSpPr>
          <p:nvPr/>
        </p:nvSpPr>
        <p:spPr bwMode="auto">
          <a:xfrm>
            <a:off x="6164832" y="3659625"/>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Iout1</a:t>
            </a:r>
          </a:p>
        </p:txBody>
      </p:sp>
      <p:sp>
        <p:nvSpPr>
          <p:cNvPr id="61461" name="Rectangle 8"/>
          <p:cNvSpPr>
            <a:spLocks noChangeArrowheads="1"/>
          </p:cNvSpPr>
          <p:nvPr/>
        </p:nvSpPr>
        <p:spPr bwMode="auto">
          <a:xfrm>
            <a:off x="7395145" y="2961125"/>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Rfb</a:t>
            </a:r>
          </a:p>
        </p:txBody>
      </p:sp>
      <p:sp>
        <p:nvSpPr>
          <p:cNvPr id="61462" name="Rectangle 9"/>
          <p:cNvSpPr>
            <a:spLocks noChangeArrowheads="1"/>
          </p:cNvSpPr>
          <p:nvPr/>
        </p:nvSpPr>
        <p:spPr bwMode="auto">
          <a:xfrm>
            <a:off x="6258495" y="2896037"/>
            <a:ext cx="893762" cy="647700"/>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Rfb</a:t>
            </a:r>
          </a:p>
        </p:txBody>
      </p:sp>
      <p:sp>
        <p:nvSpPr>
          <p:cNvPr id="61463" name="Rectangle 10"/>
          <p:cNvSpPr>
            <a:spLocks noChangeArrowheads="1"/>
          </p:cNvSpPr>
          <p:nvPr/>
        </p:nvSpPr>
        <p:spPr bwMode="auto">
          <a:xfrm>
            <a:off x="8266682" y="4448612"/>
            <a:ext cx="985838" cy="679450"/>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Vout</a:t>
            </a:r>
          </a:p>
        </p:txBody>
      </p:sp>
      <p:sp>
        <p:nvSpPr>
          <p:cNvPr id="61464" name="Freeform 11"/>
          <p:cNvSpPr>
            <a:spLocks/>
          </p:cNvSpPr>
          <p:nvPr/>
        </p:nvSpPr>
        <p:spPr bwMode="auto">
          <a:xfrm>
            <a:off x="4474145" y="1935600"/>
            <a:ext cx="1355725" cy="498475"/>
          </a:xfrm>
          <a:custGeom>
            <a:avLst/>
            <a:gdLst>
              <a:gd name="T0" fmla="*/ 853 w 20000"/>
              <a:gd name="T1" fmla="*/ 313 h 20000"/>
              <a:gd name="T2" fmla="*/ 853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970" y="19912"/>
                </a:moveTo>
                <a:lnTo>
                  <a:pt x="19970" y="0"/>
                </a:lnTo>
                <a:lnTo>
                  <a:pt x="0" y="0"/>
                </a:lnTo>
              </a:path>
            </a:pathLst>
          </a:custGeom>
          <a:noFill/>
          <a:ln w="28575" cap="flat">
            <a:solidFill>
              <a:schemeClr val="tx1"/>
            </a:solidFill>
            <a:prstDash val="solid"/>
            <a:round/>
            <a:headEnd type="none" w="sm" len="sm"/>
            <a:tailEnd type="none" w="sm" len="sm"/>
          </a:ln>
        </p:spPr>
        <p:txBody>
          <a:bodyPr/>
          <a:lstStyle/>
          <a:p>
            <a:endParaRPr lang="zh-CN" altLang="en-US"/>
          </a:p>
        </p:txBody>
      </p:sp>
      <p:sp>
        <p:nvSpPr>
          <p:cNvPr id="61465" name="Rectangle 12"/>
          <p:cNvSpPr>
            <a:spLocks noChangeArrowheads="1"/>
          </p:cNvSpPr>
          <p:nvPr/>
        </p:nvSpPr>
        <p:spPr bwMode="auto">
          <a:xfrm>
            <a:off x="7088757" y="4442262"/>
            <a:ext cx="493713" cy="941388"/>
          </a:xfrm>
          <a:prstGeom prst="rect">
            <a:avLst/>
          </a:prstGeom>
          <a:noFill/>
          <a:ln w="28575">
            <a:noFill/>
            <a:miter lim="800000"/>
            <a:headEnd/>
            <a:tailEnd/>
          </a:ln>
        </p:spPr>
        <p:txBody>
          <a:bodyPr lIns="12700" tIns="12700" rIns="12700" bIns="12700"/>
          <a:lstStyle/>
          <a:p>
            <a:pPr algn="just" eaLnBrk="0" hangingPunct="0">
              <a:spcBef>
                <a:spcPct val="0"/>
              </a:spcBef>
            </a:pPr>
            <a:r>
              <a:rPr lang="en-US" altLang="zh-CN" sz="2400" b="1">
                <a:solidFill>
                  <a:schemeClr val="tx1"/>
                </a:solidFill>
                <a:latin typeface="Times New Roman" pitchFamily="18" charset="0"/>
                <a:ea typeface="宋体" pitchFamily="2" charset="-122"/>
              </a:rPr>
              <a:t>+</a:t>
            </a:r>
          </a:p>
        </p:txBody>
      </p:sp>
      <p:sp>
        <p:nvSpPr>
          <p:cNvPr id="61466" name="Rectangle 13"/>
          <p:cNvSpPr>
            <a:spLocks noChangeArrowheads="1"/>
          </p:cNvSpPr>
          <p:nvPr/>
        </p:nvSpPr>
        <p:spPr bwMode="auto">
          <a:xfrm>
            <a:off x="7057007" y="3615175"/>
            <a:ext cx="493713" cy="942975"/>
          </a:xfrm>
          <a:prstGeom prst="rect">
            <a:avLst/>
          </a:prstGeom>
          <a:noFill/>
          <a:ln w="28575">
            <a:noFill/>
            <a:miter lim="800000"/>
            <a:headEnd/>
            <a:tailEnd/>
          </a:ln>
        </p:spPr>
        <p:txBody>
          <a:bodyPr lIns="12700" tIns="12700" rIns="12700" bIns="12700"/>
          <a:lstStyle/>
          <a:p>
            <a:pPr algn="just" eaLnBrk="0" hangingPunct="0">
              <a:spcBef>
                <a:spcPct val="0"/>
              </a:spcBef>
            </a:pPr>
            <a:r>
              <a:rPr lang="en-US" altLang="zh-CN" sz="2400" b="1">
                <a:solidFill>
                  <a:schemeClr val="tx1"/>
                </a:solidFill>
                <a:latin typeface="Times New Roman" pitchFamily="18" charset="0"/>
                <a:ea typeface="宋体" pitchFamily="2" charset="-122"/>
              </a:rPr>
              <a:t>_</a:t>
            </a:r>
          </a:p>
        </p:txBody>
      </p:sp>
      <p:grpSp>
        <p:nvGrpSpPr>
          <p:cNvPr id="61467" name="Group 14"/>
          <p:cNvGrpSpPr>
            <a:grpSpLocks/>
          </p:cNvGrpSpPr>
          <p:nvPr/>
        </p:nvGrpSpPr>
        <p:grpSpPr bwMode="auto">
          <a:xfrm>
            <a:off x="6934770" y="3764400"/>
            <a:ext cx="1200150" cy="1458912"/>
            <a:chOff x="0" y="0"/>
            <a:chExt cx="20000" cy="20000"/>
          </a:xfrm>
        </p:grpSpPr>
        <p:sp>
          <p:nvSpPr>
            <p:cNvPr id="61584" name="Line 15"/>
            <p:cNvSpPr>
              <a:spLocks noChangeShapeType="1"/>
            </p:cNvSpPr>
            <p:nvPr/>
          </p:nvSpPr>
          <p:spPr bwMode="auto">
            <a:xfrm>
              <a:off x="0" y="0"/>
              <a:ext cx="20000" cy="10153"/>
            </a:xfrm>
            <a:prstGeom prst="line">
              <a:avLst/>
            </a:prstGeom>
            <a:noFill/>
            <a:ln w="28575">
              <a:solidFill>
                <a:schemeClr val="tx1"/>
              </a:solidFill>
              <a:round/>
              <a:headEnd type="none" w="sm" len="sm"/>
              <a:tailEnd type="none" w="sm" len="sm"/>
            </a:ln>
          </p:spPr>
          <p:txBody>
            <a:bodyPr/>
            <a:lstStyle/>
            <a:p>
              <a:endParaRPr lang="zh-CN" altLang="en-US"/>
            </a:p>
          </p:txBody>
        </p:sp>
        <p:sp>
          <p:nvSpPr>
            <p:cNvPr id="61585" name="Line 16"/>
            <p:cNvSpPr>
              <a:spLocks noChangeShapeType="1"/>
            </p:cNvSpPr>
            <p:nvPr/>
          </p:nvSpPr>
          <p:spPr bwMode="auto">
            <a:xfrm flipV="1">
              <a:off x="0" y="9574"/>
              <a:ext cx="20000" cy="10153"/>
            </a:xfrm>
            <a:prstGeom prst="line">
              <a:avLst/>
            </a:prstGeom>
            <a:noFill/>
            <a:ln w="28575">
              <a:solidFill>
                <a:schemeClr val="tx1"/>
              </a:solidFill>
              <a:round/>
              <a:headEnd type="none" w="sm" len="sm"/>
              <a:tailEnd type="none" w="sm" len="sm"/>
            </a:ln>
          </p:spPr>
          <p:txBody>
            <a:bodyPr/>
            <a:lstStyle/>
            <a:p>
              <a:endParaRPr lang="zh-CN" altLang="en-US"/>
            </a:p>
          </p:txBody>
        </p:sp>
        <p:sp>
          <p:nvSpPr>
            <p:cNvPr id="61586" name="Line 17"/>
            <p:cNvSpPr>
              <a:spLocks noChangeShapeType="1"/>
            </p:cNvSpPr>
            <p:nvPr/>
          </p:nvSpPr>
          <p:spPr bwMode="auto">
            <a:xfrm>
              <a:off x="0" y="0"/>
              <a:ext cx="38" cy="20000"/>
            </a:xfrm>
            <a:prstGeom prst="line">
              <a:avLst/>
            </a:prstGeom>
            <a:noFill/>
            <a:ln w="28575">
              <a:solidFill>
                <a:schemeClr val="tx1"/>
              </a:solidFill>
              <a:round/>
              <a:headEnd type="none" w="sm" len="sm"/>
              <a:tailEnd type="none" w="sm" len="sm"/>
            </a:ln>
          </p:spPr>
          <p:txBody>
            <a:bodyPr/>
            <a:lstStyle/>
            <a:p>
              <a:endParaRPr lang="zh-CN" altLang="en-US"/>
            </a:p>
          </p:txBody>
        </p:sp>
      </p:grpSp>
      <p:sp>
        <p:nvSpPr>
          <p:cNvPr id="61468" name="Line 18"/>
          <p:cNvSpPr>
            <a:spLocks noChangeShapeType="1"/>
          </p:cNvSpPr>
          <p:nvPr/>
        </p:nvSpPr>
        <p:spPr bwMode="auto">
          <a:xfrm>
            <a:off x="968945" y="4756587"/>
            <a:ext cx="5199062" cy="3175"/>
          </a:xfrm>
          <a:prstGeom prst="line">
            <a:avLst/>
          </a:prstGeom>
          <a:noFill/>
          <a:ln w="28575">
            <a:solidFill>
              <a:schemeClr val="tx1"/>
            </a:solidFill>
            <a:round/>
            <a:headEnd type="none" w="sm" len="sm"/>
            <a:tailEnd type="none" w="sm" len="sm"/>
          </a:ln>
        </p:spPr>
        <p:txBody>
          <a:bodyPr/>
          <a:lstStyle/>
          <a:p>
            <a:endParaRPr lang="zh-CN" altLang="en-US"/>
          </a:p>
        </p:txBody>
      </p:sp>
      <p:sp>
        <p:nvSpPr>
          <p:cNvPr id="61469" name="Line 19"/>
          <p:cNvSpPr>
            <a:spLocks noChangeShapeType="1"/>
          </p:cNvSpPr>
          <p:nvPr/>
        </p:nvSpPr>
        <p:spPr bwMode="auto">
          <a:xfrm>
            <a:off x="1399157" y="4166037"/>
            <a:ext cx="4768850" cy="3175"/>
          </a:xfrm>
          <a:prstGeom prst="line">
            <a:avLst/>
          </a:prstGeom>
          <a:noFill/>
          <a:ln w="28575">
            <a:solidFill>
              <a:schemeClr val="tx1"/>
            </a:solidFill>
            <a:round/>
            <a:headEnd type="none" w="sm" len="sm"/>
            <a:tailEnd type="none" w="sm" len="sm"/>
          </a:ln>
        </p:spPr>
        <p:txBody>
          <a:bodyPr/>
          <a:lstStyle/>
          <a:p>
            <a:endParaRPr lang="zh-CN" altLang="en-US"/>
          </a:p>
        </p:txBody>
      </p:sp>
      <p:grpSp>
        <p:nvGrpSpPr>
          <p:cNvPr id="61470" name="Group 20"/>
          <p:cNvGrpSpPr>
            <a:grpSpLocks/>
          </p:cNvGrpSpPr>
          <p:nvPr/>
        </p:nvGrpSpPr>
        <p:grpSpPr bwMode="auto">
          <a:xfrm>
            <a:off x="6504557" y="4759762"/>
            <a:ext cx="277813" cy="695325"/>
            <a:chOff x="9" y="0"/>
            <a:chExt cx="19976" cy="20000"/>
          </a:xfrm>
        </p:grpSpPr>
        <p:sp>
          <p:nvSpPr>
            <p:cNvPr id="61579" name="Line 21"/>
            <p:cNvSpPr>
              <a:spLocks noChangeShapeType="1"/>
            </p:cNvSpPr>
            <p:nvPr/>
          </p:nvSpPr>
          <p:spPr bwMode="auto">
            <a:xfrm>
              <a:off x="9744" y="0"/>
              <a:ext cx="164" cy="11938"/>
            </a:xfrm>
            <a:prstGeom prst="line">
              <a:avLst/>
            </a:prstGeom>
            <a:noFill/>
            <a:ln w="28575">
              <a:solidFill>
                <a:schemeClr val="tx1"/>
              </a:solidFill>
              <a:round/>
              <a:headEnd type="none" w="sm" len="sm"/>
              <a:tailEnd type="none" w="sm" len="sm"/>
            </a:ln>
          </p:spPr>
          <p:txBody>
            <a:bodyPr/>
            <a:lstStyle/>
            <a:p>
              <a:endParaRPr lang="zh-CN" altLang="en-US"/>
            </a:p>
          </p:txBody>
        </p:sp>
        <p:grpSp>
          <p:nvGrpSpPr>
            <p:cNvPr id="61580" name="Group 22"/>
            <p:cNvGrpSpPr>
              <a:grpSpLocks/>
            </p:cNvGrpSpPr>
            <p:nvPr/>
          </p:nvGrpSpPr>
          <p:grpSpPr bwMode="auto">
            <a:xfrm>
              <a:off x="9" y="11490"/>
              <a:ext cx="19976" cy="8510"/>
              <a:chOff x="1" y="0"/>
              <a:chExt cx="19999" cy="20000"/>
            </a:xfrm>
          </p:grpSpPr>
          <p:sp>
            <p:nvSpPr>
              <p:cNvPr id="61581" name="Line 23"/>
              <p:cNvSpPr>
                <a:spLocks noChangeShapeType="1"/>
              </p:cNvSpPr>
              <p:nvPr/>
            </p:nvSpPr>
            <p:spPr bwMode="auto">
              <a:xfrm flipH="1">
                <a:off x="9688" y="0"/>
                <a:ext cx="10312" cy="20000"/>
              </a:xfrm>
              <a:prstGeom prst="line">
                <a:avLst/>
              </a:prstGeom>
              <a:noFill/>
              <a:ln w="28575">
                <a:solidFill>
                  <a:schemeClr val="tx1"/>
                </a:solidFill>
                <a:round/>
                <a:headEnd type="none" w="sm" len="sm"/>
                <a:tailEnd type="none" w="sm" len="sm"/>
              </a:ln>
            </p:spPr>
            <p:txBody>
              <a:bodyPr/>
              <a:lstStyle/>
              <a:p>
                <a:endParaRPr lang="zh-CN" altLang="en-US"/>
              </a:p>
            </p:txBody>
          </p:sp>
          <p:sp>
            <p:nvSpPr>
              <p:cNvPr id="61582" name="Line 24"/>
              <p:cNvSpPr>
                <a:spLocks noChangeShapeType="1"/>
              </p:cNvSpPr>
              <p:nvPr/>
            </p:nvSpPr>
            <p:spPr bwMode="auto">
              <a:xfrm>
                <a:off x="1" y="0"/>
                <a:ext cx="10279" cy="20000"/>
              </a:xfrm>
              <a:prstGeom prst="line">
                <a:avLst/>
              </a:prstGeom>
              <a:noFill/>
              <a:ln w="28575">
                <a:solidFill>
                  <a:schemeClr val="tx1"/>
                </a:solidFill>
                <a:round/>
                <a:headEnd type="none" w="sm" len="sm"/>
                <a:tailEnd type="none" w="sm" len="sm"/>
              </a:ln>
            </p:spPr>
            <p:txBody>
              <a:bodyPr/>
              <a:lstStyle/>
              <a:p>
                <a:endParaRPr lang="zh-CN" altLang="en-US"/>
              </a:p>
            </p:txBody>
          </p:sp>
          <p:sp>
            <p:nvSpPr>
              <p:cNvPr id="61583" name="Line 25"/>
              <p:cNvSpPr>
                <a:spLocks noChangeShapeType="1"/>
              </p:cNvSpPr>
              <p:nvPr/>
            </p:nvSpPr>
            <p:spPr bwMode="auto">
              <a:xfrm flipH="1">
                <a:off x="132" y="0"/>
                <a:ext cx="19868" cy="146"/>
              </a:xfrm>
              <a:prstGeom prst="line">
                <a:avLst/>
              </a:prstGeom>
              <a:noFill/>
              <a:ln w="28575">
                <a:solidFill>
                  <a:schemeClr val="tx1"/>
                </a:solidFill>
                <a:round/>
                <a:headEnd type="none" w="sm" len="sm"/>
                <a:tailEnd type="none" w="sm" len="sm"/>
              </a:ln>
            </p:spPr>
            <p:txBody>
              <a:bodyPr/>
              <a:lstStyle/>
              <a:p>
                <a:endParaRPr lang="zh-CN" altLang="en-US"/>
              </a:p>
            </p:txBody>
          </p:sp>
        </p:grpSp>
      </p:grpSp>
      <p:sp>
        <p:nvSpPr>
          <p:cNvPr id="61471" name="Oval 26"/>
          <p:cNvSpPr>
            <a:spLocks noChangeArrowheads="1"/>
          </p:cNvSpPr>
          <p:nvPr/>
        </p:nvSpPr>
        <p:spPr bwMode="auto">
          <a:xfrm>
            <a:off x="6591870" y="4720075"/>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472" name="Oval 27"/>
          <p:cNvSpPr>
            <a:spLocks noChangeArrowheads="1"/>
          </p:cNvSpPr>
          <p:nvPr/>
        </p:nvSpPr>
        <p:spPr bwMode="auto">
          <a:xfrm>
            <a:off x="5945757" y="4123175"/>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473" name="Freeform 28"/>
          <p:cNvSpPr>
            <a:spLocks/>
          </p:cNvSpPr>
          <p:nvPr/>
        </p:nvSpPr>
        <p:spPr bwMode="auto">
          <a:xfrm>
            <a:off x="5980682" y="3464362"/>
            <a:ext cx="496888" cy="665163"/>
          </a:xfrm>
          <a:custGeom>
            <a:avLst/>
            <a:gdLst>
              <a:gd name="T0" fmla="*/ 0 w 20000"/>
              <a:gd name="T1" fmla="*/ 418 h 20000"/>
              <a:gd name="T2" fmla="*/ 0 w 20000"/>
              <a:gd name="T3" fmla="*/ 0 h 20000"/>
              <a:gd name="T4" fmla="*/ 312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34"/>
                </a:moveTo>
                <a:lnTo>
                  <a:pt x="0" y="0"/>
                </a:lnTo>
                <a:lnTo>
                  <a:pt x="19917" y="0"/>
                </a:lnTo>
              </a:path>
            </a:pathLst>
          </a:custGeom>
          <a:noFill/>
          <a:ln w="28575" cap="flat">
            <a:solidFill>
              <a:schemeClr val="tx1"/>
            </a:solidFill>
            <a:prstDash val="solid"/>
            <a:round/>
            <a:headEnd type="none" w="sm" len="sm"/>
            <a:tailEnd type="none" w="sm" len="sm"/>
          </a:ln>
        </p:spPr>
        <p:txBody>
          <a:bodyPr/>
          <a:lstStyle/>
          <a:p>
            <a:endParaRPr lang="zh-CN" altLang="en-US"/>
          </a:p>
        </p:txBody>
      </p:sp>
      <p:sp>
        <p:nvSpPr>
          <p:cNvPr id="61474" name="Rectangle 29"/>
          <p:cNvSpPr>
            <a:spLocks noChangeArrowheads="1"/>
          </p:cNvSpPr>
          <p:nvPr/>
        </p:nvSpPr>
        <p:spPr bwMode="auto">
          <a:xfrm>
            <a:off x="6472807" y="3365937"/>
            <a:ext cx="401638" cy="201613"/>
          </a:xfrm>
          <a:prstGeom prst="rect">
            <a:avLst/>
          </a:prstGeom>
          <a:noFill/>
          <a:ln w="28575">
            <a:solidFill>
              <a:schemeClr val="tx1"/>
            </a:solidFill>
            <a:miter lim="800000"/>
            <a:headEnd/>
            <a:tailEnd/>
          </a:ln>
        </p:spPr>
        <p:txBody>
          <a:bodyPr/>
          <a:lstStyle/>
          <a:p>
            <a:endParaRPr lang="zh-CN" altLang="en-US"/>
          </a:p>
        </p:txBody>
      </p:sp>
      <p:sp>
        <p:nvSpPr>
          <p:cNvPr id="61475" name="Line 30"/>
          <p:cNvSpPr>
            <a:spLocks noChangeShapeType="1"/>
          </p:cNvSpPr>
          <p:nvPr/>
        </p:nvSpPr>
        <p:spPr bwMode="auto">
          <a:xfrm>
            <a:off x="8133332" y="4450200"/>
            <a:ext cx="739775" cy="1587"/>
          </a:xfrm>
          <a:prstGeom prst="line">
            <a:avLst/>
          </a:prstGeom>
          <a:noFill/>
          <a:ln w="28575">
            <a:solidFill>
              <a:schemeClr val="tx1"/>
            </a:solidFill>
            <a:round/>
            <a:headEnd type="none" w="sm" len="sm"/>
            <a:tailEnd type="none" w="sm" len="sm"/>
          </a:ln>
        </p:spPr>
        <p:txBody>
          <a:bodyPr/>
          <a:lstStyle/>
          <a:p>
            <a:endParaRPr lang="zh-CN" altLang="en-US"/>
          </a:p>
        </p:txBody>
      </p:sp>
      <p:sp>
        <p:nvSpPr>
          <p:cNvPr id="61476" name="Freeform 31"/>
          <p:cNvSpPr>
            <a:spLocks/>
          </p:cNvSpPr>
          <p:nvPr/>
        </p:nvSpPr>
        <p:spPr bwMode="auto">
          <a:xfrm>
            <a:off x="7505250" y="3464362"/>
            <a:ext cx="892175" cy="963613"/>
          </a:xfrm>
          <a:custGeom>
            <a:avLst/>
            <a:gdLst>
              <a:gd name="T0" fmla="*/ 561 w 20000"/>
              <a:gd name="T1" fmla="*/ 606 h 20000"/>
              <a:gd name="T2" fmla="*/ 561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954" y="19954"/>
                </a:moveTo>
                <a:lnTo>
                  <a:pt x="19954" y="0"/>
                </a:lnTo>
                <a:lnTo>
                  <a:pt x="0" y="0"/>
                </a:lnTo>
              </a:path>
            </a:pathLst>
          </a:custGeom>
          <a:noFill/>
          <a:ln w="28575" cap="flat">
            <a:solidFill>
              <a:schemeClr val="tx1"/>
            </a:solidFill>
            <a:prstDash val="solid"/>
            <a:round/>
            <a:headEnd type="none" w="sm" len="sm"/>
            <a:tailEnd type="none" w="sm" len="sm"/>
          </a:ln>
        </p:spPr>
        <p:txBody>
          <a:bodyPr/>
          <a:lstStyle/>
          <a:p>
            <a:endParaRPr lang="zh-CN" altLang="en-US"/>
          </a:p>
        </p:txBody>
      </p:sp>
      <p:sp>
        <p:nvSpPr>
          <p:cNvPr id="61477" name="Oval 32"/>
          <p:cNvSpPr>
            <a:spLocks noChangeArrowheads="1"/>
          </p:cNvSpPr>
          <p:nvPr/>
        </p:nvSpPr>
        <p:spPr bwMode="auto">
          <a:xfrm>
            <a:off x="8350355" y="4388287"/>
            <a:ext cx="92075" cy="100013"/>
          </a:xfrm>
          <a:prstGeom prst="ellipse">
            <a:avLst/>
          </a:prstGeom>
          <a:solidFill>
            <a:srgbClr val="000000"/>
          </a:solidFill>
          <a:ln w="28575">
            <a:solidFill>
              <a:schemeClr val="tx1"/>
            </a:solidFill>
            <a:round/>
            <a:headEnd/>
            <a:tailEnd/>
          </a:ln>
        </p:spPr>
        <p:txBody>
          <a:bodyPr/>
          <a:lstStyle/>
          <a:p>
            <a:endParaRPr lang="zh-CN" altLang="en-US"/>
          </a:p>
        </p:txBody>
      </p:sp>
      <p:sp>
        <p:nvSpPr>
          <p:cNvPr id="61478" name="Rectangle 33"/>
          <p:cNvSpPr>
            <a:spLocks noChangeArrowheads="1"/>
          </p:cNvSpPr>
          <p:nvPr/>
        </p:nvSpPr>
        <p:spPr bwMode="auto">
          <a:xfrm>
            <a:off x="5742130" y="2438890"/>
            <a:ext cx="185738" cy="433388"/>
          </a:xfrm>
          <a:prstGeom prst="rect">
            <a:avLst/>
          </a:prstGeom>
          <a:noFill/>
          <a:ln w="28575">
            <a:solidFill>
              <a:schemeClr val="tx1"/>
            </a:solidFill>
            <a:miter lim="800000"/>
            <a:headEnd/>
            <a:tailEnd/>
          </a:ln>
        </p:spPr>
        <p:txBody>
          <a:bodyPr/>
          <a:lstStyle/>
          <a:p>
            <a:endParaRPr lang="zh-CN" altLang="en-US"/>
          </a:p>
        </p:txBody>
      </p:sp>
      <p:sp>
        <p:nvSpPr>
          <p:cNvPr id="61479" name="Line 34"/>
          <p:cNvSpPr>
            <a:spLocks noChangeShapeType="1"/>
          </p:cNvSpPr>
          <p:nvPr/>
        </p:nvSpPr>
        <p:spPr bwMode="auto">
          <a:xfrm>
            <a:off x="5840982" y="2896037"/>
            <a:ext cx="3175" cy="303213"/>
          </a:xfrm>
          <a:prstGeom prst="line">
            <a:avLst/>
          </a:prstGeom>
          <a:noFill/>
          <a:ln w="28575">
            <a:solidFill>
              <a:schemeClr val="tx1"/>
            </a:solidFill>
            <a:round/>
            <a:headEnd type="none" w="sm" len="sm"/>
            <a:tailEnd type="none" w="sm" len="sm"/>
          </a:ln>
        </p:spPr>
        <p:txBody>
          <a:bodyPr/>
          <a:lstStyle/>
          <a:p>
            <a:endParaRPr lang="zh-CN" altLang="en-US"/>
          </a:p>
        </p:txBody>
      </p:sp>
      <p:sp>
        <p:nvSpPr>
          <p:cNvPr id="61480" name="Line 35"/>
          <p:cNvSpPr>
            <a:spLocks noChangeShapeType="1"/>
          </p:cNvSpPr>
          <p:nvPr/>
        </p:nvSpPr>
        <p:spPr bwMode="auto">
          <a:xfrm>
            <a:off x="6872857" y="3450075"/>
            <a:ext cx="473075" cy="1587"/>
          </a:xfrm>
          <a:prstGeom prst="line">
            <a:avLst/>
          </a:prstGeom>
          <a:noFill/>
          <a:ln w="28575">
            <a:solidFill>
              <a:schemeClr val="tx1"/>
            </a:solidFill>
            <a:round/>
            <a:headEnd type="none" w="sm" len="sm"/>
            <a:tailEnd type="none" w="sm" len="sm"/>
          </a:ln>
        </p:spPr>
        <p:txBody>
          <a:bodyPr/>
          <a:lstStyle/>
          <a:p>
            <a:endParaRPr lang="zh-CN" altLang="en-US"/>
          </a:p>
        </p:txBody>
      </p:sp>
      <p:sp>
        <p:nvSpPr>
          <p:cNvPr id="61556" name="Rectangle 37"/>
          <p:cNvSpPr>
            <a:spLocks noChangeArrowheads="1"/>
          </p:cNvSpPr>
          <p:nvPr/>
        </p:nvSpPr>
        <p:spPr bwMode="auto">
          <a:xfrm>
            <a:off x="3801727" y="3654025"/>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I</a:t>
            </a:r>
            <a:r>
              <a:rPr lang="en-US" altLang="zh-CN" sz="2400" b="1" baseline="-25000">
                <a:solidFill>
                  <a:schemeClr val="tx1"/>
                </a:solidFill>
                <a:latin typeface="Times New Roman" pitchFamily="18" charset="0"/>
                <a:ea typeface="宋体" pitchFamily="2" charset="-122"/>
              </a:rPr>
              <a:t>1</a:t>
            </a:r>
            <a:endParaRPr lang="en-US" altLang="zh-CN" sz="2400" b="1">
              <a:solidFill>
                <a:schemeClr val="tx1"/>
              </a:solidFill>
              <a:latin typeface="Times New Roman" pitchFamily="18" charset="0"/>
              <a:ea typeface="宋体" pitchFamily="2" charset="-122"/>
            </a:endParaRPr>
          </a:p>
        </p:txBody>
      </p:sp>
      <p:sp>
        <p:nvSpPr>
          <p:cNvPr id="61557" name="Rectangle 38"/>
          <p:cNvSpPr>
            <a:spLocks noChangeArrowheads="1"/>
          </p:cNvSpPr>
          <p:nvPr/>
        </p:nvSpPr>
        <p:spPr bwMode="auto">
          <a:xfrm>
            <a:off x="3171658" y="3024625"/>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S1</a:t>
            </a:r>
          </a:p>
        </p:txBody>
      </p:sp>
      <p:sp>
        <p:nvSpPr>
          <p:cNvPr id="61558" name="Rectangle 39"/>
          <p:cNvSpPr>
            <a:spLocks noChangeArrowheads="1"/>
          </p:cNvSpPr>
          <p:nvPr/>
        </p:nvSpPr>
        <p:spPr bwMode="auto">
          <a:xfrm>
            <a:off x="3059682" y="5380475"/>
            <a:ext cx="893763"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D</a:t>
            </a:r>
            <a:r>
              <a:rPr lang="en-US" altLang="zh-CN" sz="2400" b="1" baseline="-25000">
                <a:solidFill>
                  <a:schemeClr val="tx1"/>
                </a:solidFill>
                <a:latin typeface="Times New Roman" pitchFamily="18" charset="0"/>
                <a:ea typeface="宋体" pitchFamily="2" charset="-122"/>
              </a:rPr>
              <a:t>1</a:t>
            </a:r>
            <a:endParaRPr lang="en-US" altLang="zh-CN" sz="2400" b="1">
              <a:solidFill>
                <a:schemeClr val="tx1"/>
              </a:solidFill>
              <a:latin typeface="Times New Roman" pitchFamily="18" charset="0"/>
              <a:ea typeface="宋体" pitchFamily="2" charset="-122"/>
            </a:endParaRPr>
          </a:p>
        </p:txBody>
      </p:sp>
      <p:sp>
        <p:nvSpPr>
          <p:cNvPr id="61559" name="Rectangle 40"/>
          <p:cNvSpPr>
            <a:spLocks noChangeArrowheads="1"/>
          </p:cNvSpPr>
          <p:nvPr/>
        </p:nvSpPr>
        <p:spPr bwMode="auto">
          <a:xfrm>
            <a:off x="3621707" y="1472980"/>
            <a:ext cx="893763"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c</a:t>
            </a:r>
          </a:p>
        </p:txBody>
      </p:sp>
      <p:sp>
        <p:nvSpPr>
          <p:cNvPr id="61560" name="Rectangle 41"/>
          <p:cNvSpPr>
            <a:spLocks noChangeArrowheads="1"/>
          </p:cNvSpPr>
          <p:nvPr/>
        </p:nvSpPr>
        <p:spPr bwMode="auto">
          <a:xfrm>
            <a:off x="3790770" y="2485483"/>
            <a:ext cx="893762"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b="1">
                <a:solidFill>
                  <a:schemeClr val="tx1"/>
                </a:solidFill>
                <a:latin typeface="Times New Roman" pitchFamily="18" charset="0"/>
                <a:ea typeface="宋体" pitchFamily="2" charset="-122"/>
              </a:rPr>
              <a:t>2R</a:t>
            </a:r>
          </a:p>
        </p:txBody>
      </p:sp>
      <p:sp>
        <p:nvSpPr>
          <p:cNvPr id="61561" name="Rectangle 42"/>
          <p:cNvSpPr>
            <a:spLocks noChangeArrowheads="1"/>
          </p:cNvSpPr>
          <p:nvPr/>
        </p:nvSpPr>
        <p:spPr bwMode="auto">
          <a:xfrm>
            <a:off x="2991638" y="1474568"/>
            <a:ext cx="893762"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R</a:t>
            </a:r>
          </a:p>
        </p:txBody>
      </p:sp>
      <p:sp>
        <p:nvSpPr>
          <p:cNvPr id="61562" name="Line 43"/>
          <p:cNvSpPr>
            <a:spLocks noChangeShapeType="1"/>
          </p:cNvSpPr>
          <p:nvPr/>
        </p:nvSpPr>
        <p:spPr bwMode="auto">
          <a:xfrm flipV="1">
            <a:off x="3367657" y="3257987"/>
            <a:ext cx="246063" cy="503238"/>
          </a:xfrm>
          <a:prstGeom prst="line">
            <a:avLst/>
          </a:prstGeom>
          <a:noFill/>
          <a:ln w="28575">
            <a:solidFill>
              <a:schemeClr val="tx1"/>
            </a:solidFill>
            <a:round/>
            <a:headEnd type="none" w="sm" len="sm"/>
            <a:tailEnd type="none" w="sm" len="sm"/>
          </a:ln>
        </p:spPr>
        <p:txBody>
          <a:bodyPr/>
          <a:lstStyle/>
          <a:p>
            <a:endParaRPr lang="zh-CN" altLang="en-US"/>
          </a:p>
        </p:txBody>
      </p:sp>
      <p:sp>
        <p:nvSpPr>
          <p:cNvPr id="61563" name="Line 44"/>
          <p:cNvSpPr>
            <a:spLocks noChangeShapeType="1"/>
          </p:cNvSpPr>
          <p:nvPr/>
        </p:nvSpPr>
        <p:spPr bwMode="auto">
          <a:xfrm flipV="1">
            <a:off x="3242245" y="3770750"/>
            <a:ext cx="3175" cy="985837"/>
          </a:xfrm>
          <a:prstGeom prst="line">
            <a:avLst/>
          </a:prstGeom>
          <a:noFill/>
          <a:ln w="28575">
            <a:solidFill>
              <a:schemeClr val="tx1"/>
            </a:solidFill>
            <a:round/>
            <a:headEnd type="none" w="sm" len="sm"/>
            <a:tailEnd type="none" w="sm" len="sm"/>
          </a:ln>
        </p:spPr>
        <p:txBody>
          <a:bodyPr/>
          <a:lstStyle/>
          <a:p>
            <a:endParaRPr lang="zh-CN" altLang="en-US"/>
          </a:p>
        </p:txBody>
      </p:sp>
      <p:sp>
        <p:nvSpPr>
          <p:cNvPr id="61564" name="Oval 45"/>
          <p:cNvSpPr>
            <a:spLocks noChangeArrowheads="1"/>
          </p:cNvSpPr>
          <p:nvPr/>
        </p:nvSpPr>
        <p:spPr bwMode="auto">
          <a:xfrm>
            <a:off x="3175570" y="3715187"/>
            <a:ext cx="115887" cy="125413"/>
          </a:xfrm>
          <a:prstGeom prst="ellipse">
            <a:avLst/>
          </a:prstGeom>
          <a:solidFill>
            <a:srgbClr val="000000"/>
          </a:solidFill>
          <a:ln w="28575">
            <a:solidFill>
              <a:schemeClr val="tx1"/>
            </a:solidFill>
            <a:round/>
            <a:headEnd/>
            <a:tailEnd/>
          </a:ln>
        </p:spPr>
        <p:txBody>
          <a:bodyPr/>
          <a:lstStyle/>
          <a:p>
            <a:endParaRPr lang="zh-CN" altLang="en-US"/>
          </a:p>
        </p:txBody>
      </p:sp>
      <p:sp>
        <p:nvSpPr>
          <p:cNvPr id="61565" name="Line 46"/>
          <p:cNvSpPr>
            <a:spLocks noChangeShapeType="1"/>
          </p:cNvSpPr>
          <p:nvPr/>
        </p:nvSpPr>
        <p:spPr bwMode="auto">
          <a:xfrm>
            <a:off x="3674045" y="2864287"/>
            <a:ext cx="1587" cy="393700"/>
          </a:xfrm>
          <a:prstGeom prst="line">
            <a:avLst/>
          </a:prstGeom>
          <a:noFill/>
          <a:ln w="28575">
            <a:solidFill>
              <a:schemeClr val="tx1"/>
            </a:solidFill>
            <a:round/>
            <a:headEnd type="none" w="sm" len="sm"/>
            <a:tailEnd type="none" w="sm" len="sm"/>
          </a:ln>
        </p:spPr>
        <p:txBody>
          <a:bodyPr/>
          <a:lstStyle/>
          <a:p>
            <a:endParaRPr lang="zh-CN" altLang="en-US"/>
          </a:p>
        </p:txBody>
      </p:sp>
      <p:sp>
        <p:nvSpPr>
          <p:cNvPr id="61566" name="Oval 47"/>
          <p:cNvSpPr>
            <a:spLocks noChangeArrowheads="1"/>
          </p:cNvSpPr>
          <p:nvPr/>
        </p:nvSpPr>
        <p:spPr bwMode="auto">
          <a:xfrm>
            <a:off x="3605782" y="3186550"/>
            <a:ext cx="115888" cy="125412"/>
          </a:xfrm>
          <a:prstGeom prst="ellipse">
            <a:avLst/>
          </a:prstGeom>
          <a:solidFill>
            <a:srgbClr val="000000"/>
          </a:solidFill>
          <a:ln w="28575">
            <a:solidFill>
              <a:schemeClr val="tx1"/>
            </a:solidFill>
            <a:round/>
            <a:headEnd/>
            <a:tailEnd/>
          </a:ln>
        </p:spPr>
        <p:txBody>
          <a:bodyPr/>
          <a:lstStyle/>
          <a:p>
            <a:endParaRPr lang="zh-CN" altLang="en-US"/>
          </a:p>
        </p:txBody>
      </p:sp>
      <p:sp>
        <p:nvSpPr>
          <p:cNvPr id="61567" name="Line 48"/>
          <p:cNvSpPr>
            <a:spLocks noChangeShapeType="1"/>
          </p:cNvSpPr>
          <p:nvPr/>
        </p:nvSpPr>
        <p:spPr bwMode="auto">
          <a:xfrm flipH="1">
            <a:off x="3347020" y="1937187"/>
            <a:ext cx="730250" cy="3175"/>
          </a:xfrm>
          <a:prstGeom prst="line">
            <a:avLst/>
          </a:prstGeom>
          <a:noFill/>
          <a:ln w="28575">
            <a:solidFill>
              <a:schemeClr val="tx1"/>
            </a:solidFill>
            <a:round/>
            <a:headEnd type="none" w="sm" len="sm"/>
            <a:tailEnd type="none" w="sm" len="sm"/>
          </a:ln>
        </p:spPr>
        <p:txBody>
          <a:bodyPr/>
          <a:lstStyle/>
          <a:p>
            <a:endParaRPr lang="zh-CN" altLang="en-US"/>
          </a:p>
        </p:txBody>
      </p:sp>
      <p:grpSp>
        <p:nvGrpSpPr>
          <p:cNvPr id="61568" name="Group 49"/>
          <p:cNvGrpSpPr>
            <a:grpSpLocks/>
          </p:cNvGrpSpPr>
          <p:nvPr/>
        </p:nvGrpSpPr>
        <p:grpSpPr bwMode="auto">
          <a:xfrm>
            <a:off x="3572445" y="1948300"/>
            <a:ext cx="187325" cy="931862"/>
            <a:chOff x="0" y="0"/>
            <a:chExt cx="20000" cy="20000"/>
          </a:xfrm>
        </p:grpSpPr>
        <p:sp>
          <p:nvSpPr>
            <p:cNvPr id="61577" name="Rectangle 50"/>
            <p:cNvSpPr>
              <a:spLocks noChangeArrowheads="1"/>
            </p:cNvSpPr>
            <p:nvPr/>
          </p:nvSpPr>
          <p:spPr bwMode="auto">
            <a:xfrm>
              <a:off x="0" y="10686"/>
              <a:ext cx="20000" cy="9314"/>
            </a:xfrm>
            <a:prstGeom prst="rect">
              <a:avLst/>
            </a:prstGeom>
            <a:noFill/>
            <a:ln w="28575">
              <a:solidFill>
                <a:schemeClr val="tx1"/>
              </a:solidFill>
              <a:miter lim="800000"/>
              <a:headEnd/>
              <a:tailEnd/>
            </a:ln>
          </p:spPr>
          <p:txBody>
            <a:bodyPr/>
            <a:lstStyle/>
            <a:p>
              <a:endParaRPr lang="zh-CN" altLang="en-US"/>
            </a:p>
          </p:txBody>
        </p:sp>
        <p:sp>
          <p:nvSpPr>
            <p:cNvPr id="61578" name="Line 51"/>
            <p:cNvSpPr>
              <a:spLocks noChangeShapeType="1"/>
            </p:cNvSpPr>
            <p:nvPr/>
          </p:nvSpPr>
          <p:spPr bwMode="auto">
            <a:xfrm>
              <a:off x="11223" y="0"/>
              <a:ext cx="198" cy="10971"/>
            </a:xfrm>
            <a:prstGeom prst="line">
              <a:avLst/>
            </a:prstGeom>
            <a:noFill/>
            <a:ln w="28575">
              <a:solidFill>
                <a:schemeClr val="tx1"/>
              </a:solidFill>
              <a:round/>
              <a:headEnd type="none" w="sm" len="sm"/>
              <a:tailEnd type="none" w="sm" len="sm"/>
            </a:ln>
          </p:spPr>
          <p:txBody>
            <a:bodyPr/>
            <a:lstStyle/>
            <a:p>
              <a:endParaRPr lang="zh-CN" altLang="en-US"/>
            </a:p>
          </p:txBody>
        </p:sp>
      </p:grpSp>
      <p:grpSp>
        <p:nvGrpSpPr>
          <p:cNvPr id="61569" name="Group 52"/>
          <p:cNvGrpSpPr>
            <a:grpSpLocks/>
          </p:cNvGrpSpPr>
          <p:nvPr/>
        </p:nvGrpSpPr>
        <p:grpSpPr bwMode="auto">
          <a:xfrm>
            <a:off x="3605782" y="3715187"/>
            <a:ext cx="115888" cy="460375"/>
            <a:chOff x="1" y="0"/>
            <a:chExt cx="19999" cy="20000"/>
          </a:xfrm>
        </p:grpSpPr>
        <p:sp>
          <p:nvSpPr>
            <p:cNvPr id="61575" name="Line 53"/>
            <p:cNvSpPr>
              <a:spLocks noChangeShapeType="1"/>
            </p:cNvSpPr>
            <p:nvPr/>
          </p:nvSpPr>
          <p:spPr bwMode="auto">
            <a:xfrm flipV="1">
              <a:off x="11603" y="2413"/>
              <a:ext cx="316" cy="17587"/>
            </a:xfrm>
            <a:prstGeom prst="line">
              <a:avLst/>
            </a:prstGeom>
            <a:noFill/>
            <a:ln w="28575">
              <a:solidFill>
                <a:schemeClr val="tx1"/>
              </a:solidFill>
              <a:round/>
              <a:headEnd type="none" w="sm" len="sm"/>
              <a:tailEnd type="none" w="sm" len="sm"/>
            </a:ln>
          </p:spPr>
          <p:txBody>
            <a:bodyPr/>
            <a:lstStyle/>
            <a:p>
              <a:endParaRPr lang="zh-CN" altLang="en-US"/>
            </a:p>
          </p:txBody>
        </p:sp>
        <p:sp>
          <p:nvSpPr>
            <p:cNvPr id="61576" name="Oval 54"/>
            <p:cNvSpPr>
              <a:spLocks noChangeArrowheads="1"/>
            </p:cNvSpPr>
            <p:nvPr/>
          </p:nvSpPr>
          <p:spPr bwMode="auto">
            <a:xfrm>
              <a:off x="1" y="0"/>
              <a:ext cx="19999" cy="5484"/>
            </a:xfrm>
            <a:prstGeom prst="ellipse">
              <a:avLst/>
            </a:prstGeom>
            <a:solidFill>
              <a:srgbClr val="000000"/>
            </a:solidFill>
            <a:ln w="28575">
              <a:solidFill>
                <a:schemeClr val="tx1"/>
              </a:solidFill>
              <a:round/>
              <a:headEnd/>
              <a:tailEnd/>
            </a:ln>
          </p:spPr>
          <p:txBody>
            <a:bodyPr/>
            <a:lstStyle/>
            <a:p>
              <a:endParaRPr lang="zh-CN" altLang="en-US"/>
            </a:p>
          </p:txBody>
        </p:sp>
      </p:grpSp>
      <p:sp>
        <p:nvSpPr>
          <p:cNvPr id="61570" name="Oval 55"/>
          <p:cNvSpPr>
            <a:spLocks noChangeArrowheads="1"/>
          </p:cNvSpPr>
          <p:nvPr/>
        </p:nvSpPr>
        <p:spPr bwMode="auto">
          <a:xfrm>
            <a:off x="3607370" y="4107300"/>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571" name="Oval 56"/>
          <p:cNvSpPr>
            <a:spLocks noChangeArrowheads="1"/>
          </p:cNvSpPr>
          <p:nvPr/>
        </p:nvSpPr>
        <p:spPr bwMode="auto">
          <a:xfrm>
            <a:off x="3177157" y="4702612"/>
            <a:ext cx="92075" cy="100013"/>
          </a:xfrm>
          <a:prstGeom prst="ellipse">
            <a:avLst/>
          </a:prstGeom>
          <a:solidFill>
            <a:srgbClr val="000000"/>
          </a:solidFill>
          <a:ln w="28575">
            <a:solidFill>
              <a:schemeClr val="tx1"/>
            </a:solidFill>
            <a:round/>
            <a:headEnd/>
            <a:tailEnd/>
          </a:ln>
        </p:spPr>
        <p:txBody>
          <a:bodyPr/>
          <a:lstStyle/>
          <a:p>
            <a:endParaRPr lang="zh-CN" altLang="en-US"/>
          </a:p>
        </p:txBody>
      </p:sp>
      <p:sp>
        <p:nvSpPr>
          <p:cNvPr id="61572" name="Oval 57"/>
          <p:cNvSpPr>
            <a:spLocks noChangeArrowheads="1"/>
          </p:cNvSpPr>
          <p:nvPr/>
        </p:nvSpPr>
        <p:spPr bwMode="auto">
          <a:xfrm>
            <a:off x="3639120" y="1884800"/>
            <a:ext cx="92075" cy="100012"/>
          </a:xfrm>
          <a:prstGeom prst="ellipse">
            <a:avLst/>
          </a:prstGeom>
          <a:solidFill>
            <a:srgbClr val="000000"/>
          </a:solidFill>
          <a:ln w="28575">
            <a:solidFill>
              <a:schemeClr val="tx1"/>
            </a:solidFill>
            <a:round/>
            <a:headEnd/>
            <a:tailEnd/>
          </a:ln>
        </p:spPr>
        <p:txBody>
          <a:bodyPr/>
          <a:lstStyle/>
          <a:p>
            <a:endParaRPr lang="zh-CN" altLang="en-US"/>
          </a:p>
        </p:txBody>
      </p:sp>
      <p:sp>
        <p:nvSpPr>
          <p:cNvPr id="61573" name="Rectangle 58"/>
          <p:cNvSpPr>
            <a:spLocks noChangeArrowheads="1"/>
          </p:cNvSpPr>
          <p:nvPr/>
        </p:nvSpPr>
        <p:spPr bwMode="auto">
          <a:xfrm>
            <a:off x="2937445" y="1838762"/>
            <a:ext cx="401637" cy="200025"/>
          </a:xfrm>
          <a:prstGeom prst="rect">
            <a:avLst/>
          </a:prstGeom>
          <a:noFill/>
          <a:ln w="28575">
            <a:solidFill>
              <a:schemeClr val="tx1"/>
            </a:solidFill>
            <a:miter lim="800000"/>
            <a:headEnd/>
            <a:tailEnd/>
          </a:ln>
        </p:spPr>
        <p:txBody>
          <a:bodyPr/>
          <a:lstStyle/>
          <a:p>
            <a:endParaRPr lang="zh-CN" altLang="en-US"/>
          </a:p>
        </p:txBody>
      </p:sp>
      <p:sp>
        <p:nvSpPr>
          <p:cNvPr id="61574" name="Line 59"/>
          <p:cNvSpPr>
            <a:spLocks noChangeShapeType="1"/>
          </p:cNvSpPr>
          <p:nvPr/>
        </p:nvSpPr>
        <p:spPr bwMode="auto">
          <a:xfrm flipV="1">
            <a:off x="3491482" y="3626287"/>
            <a:ext cx="1588" cy="1760538"/>
          </a:xfrm>
          <a:prstGeom prst="line">
            <a:avLst/>
          </a:prstGeom>
          <a:noFill/>
          <a:ln w="28575">
            <a:solidFill>
              <a:schemeClr val="hlink"/>
            </a:solidFill>
            <a:prstDash val="sysDot"/>
            <a:round/>
            <a:headEnd type="none" w="sm" len="sm"/>
            <a:tailEnd type="none" w="sm" len="sm"/>
          </a:ln>
        </p:spPr>
        <p:txBody>
          <a:bodyPr/>
          <a:lstStyle/>
          <a:p>
            <a:endParaRPr lang="zh-CN" altLang="en-US"/>
          </a:p>
        </p:txBody>
      </p:sp>
      <p:sp>
        <p:nvSpPr>
          <p:cNvPr id="61533" name="Rectangle 61"/>
          <p:cNvSpPr>
            <a:spLocks noChangeArrowheads="1"/>
          </p:cNvSpPr>
          <p:nvPr/>
        </p:nvSpPr>
        <p:spPr bwMode="auto">
          <a:xfrm>
            <a:off x="2663490" y="3654025"/>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I</a:t>
            </a:r>
            <a:r>
              <a:rPr lang="en-US" altLang="zh-CN" sz="2400" b="1" baseline="-25000">
                <a:solidFill>
                  <a:schemeClr val="tx1"/>
                </a:solidFill>
                <a:latin typeface="Times New Roman" pitchFamily="18" charset="0"/>
                <a:ea typeface="宋体" pitchFamily="2" charset="-122"/>
              </a:rPr>
              <a:t>2</a:t>
            </a:r>
            <a:endParaRPr lang="en-US" altLang="zh-CN" sz="2400" b="1">
              <a:solidFill>
                <a:schemeClr val="tx1"/>
              </a:solidFill>
              <a:latin typeface="Times New Roman" pitchFamily="18" charset="0"/>
              <a:ea typeface="宋体" pitchFamily="2" charset="-122"/>
            </a:endParaRPr>
          </a:p>
        </p:txBody>
      </p:sp>
      <p:sp>
        <p:nvSpPr>
          <p:cNvPr id="61534" name="Rectangle 62"/>
          <p:cNvSpPr>
            <a:spLocks noChangeArrowheads="1"/>
          </p:cNvSpPr>
          <p:nvPr/>
        </p:nvSpPr>
        <p:spPr bwMode="auto">
          <a:xfrm>
            <a:off x="2033420" y="3024625"/>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S2</a:t>
            </a:r>
          </a:p>
        </p:txBody>
      </p:sp>
      <p:sp>
        <p:nvSpPr>
          <p:cNvPr id="61535" name="Rectangle 63"/>
          <p:cNvSpPr>
            <a:spLocks noChangeArrowheads="1"/>
          </p:cNvSpPr>
          <p:nvPr/>
        </p:nvSpPr>
        <p:spPr bwMode="auto">
          <a:xfrm>
            <a:off x="1923032" y="5380475"/>
            <a:ext cx="893763"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D</a:t>
            </a:r>
            <a:r>
              <a:rPr lang="en-US" altLang="zh-CN" sz="2400" b="1" baseline="-25000">
                <a:solidFill>
                  <a:schemeClr val="tx1"/>
                </a:solidFill>
                <a:latin typeface="Times New Roman" pitchFamily="18" charset="0"/>
                <a:ea typeface="宋体" pitchFamily="2" charset="-122"/>
              </a:rPr>
              <a:t>2</a:t>
            </a:r>
            <a:endParaRPr lang="en-US" altLang="zh-CN" sz="2400" b="1">
              <a:solidFill>
                <a:schemeClr val="tx1"/>
              </a:solidFill>
              <a:latin typeface="Times New Roman" pitchFamily="18" charset="0"/>
              <a:ea typeface="宋体" pitchFamily="2" charset="-122"/>
            </a:endParaRPr>
          </a:p>
        </p:txBody>
      </p:sp>
      <p:sp>
        <p:nvSpPr>
          <p:cNvPr id="61536" name="Rectangle 64"/>
          <p:cNvSpPr>
            <a:spLocks noChangeArrowheads="1"/>
          </p:cNvSpPr>
          <p:nvPr/>
        </p:nvSpPr>
        <p:spPr bwMode="auto">
          <a:xfrm>
            <a:off x="2483470" y="1472980"/>
            <a:ext cx="893762"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b</a:t>
            </a:r>
          </a:p>
        </p:txBody>
      </p:sp>
      <p:sp>
        <p:nvSpPr>
          <p:cNvPr id="61537" name="Rectangle 65"/>
          <p:cNvSpPr>
            <a:spLocks noChangeArrowheads="1"/>
          </p:cNvSpPr>
          <p:nvPr/>
        </p:nvSpPr>
        <p:spPr bwMode="auto">
          <a:xfrm>
            <a:off x="2652532" y="2485483"/>
            <a:ext cx="893763"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b="1">
                <a:solidFill>
                  <a:schemeClr val="tx1"/>
                </a:solidFill>
                <a:latin typeface="Times New Roman" pitchFamily="18" charset="0"/>
                <a:ea typeface="宋体" pitchFamily="2" charset="-122"/>
              </a:rPr>
              <a:t>2R</a:t>
            </a:r>
          </a:p>
        </p:txBody>
      </p:sp>
      <p:sp>
        <p:nvSpPr>
          <p:cNvPr id="61538" name="Rectangle 66"/>
          <p:cNvSpPr>
            <a:spLocks noChangeArrowheads="1"/>
          </p:cNvSpPr>
          <p:nvPr/>
        </p:nvSpPr>
        <p:spPr bwMode="auto">
          <a:xfrm>
            <a:off x="1826695" y="1493785"/>
            <a:ext cx="893763"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R</a:t>
            </a:r>
          </a:p>
        </p:txBody>
      </p:sp>
      <p:sp>
        <p:nvSpPr>
          <p:cNvPr id="61539" name="Line 67"/>
          <p:cNvSpPr>
            <a:spLocks noChangeShapeType="1"/>
          </p:cNvSpPr>
          <p:nvPr/>
        </p:nvSpPr>
        <p:spPr bwMode="auto">
          <a:xfrm flipV="1">
            <a:off x="2229420" y="3257987"/>
            <a:ext cx="246062" cy="503238"/>
          </a:xfrm>
          <a:prstGeom prst="line">
            <a:avLst/>
          </a:prstGeom>
          <a:noFill/>
          <a:ln w="28575">
            <a:solidFill>
              <a:schemeClr val="tx1"/>
            </a:solidFill>
            <a:round/>
            <a:headEnd type="none" w="sm" len="sm"/>
            <a:tailEnd type="none" w="sm" len="sm"/>
          </a:ln>
        </p:spPr>
        <p:txBody>
          <a:bodyPr/>
          <a:lstStyle/>
          <a:p>
            <a:endParaRPr lang="zh-CN" altLang="en-US"/>
          </a:p>
        </p:txBody>
      </p:sp>
      <p:sp>
        <p:nvSpPr>
          <p:cNvPr id="61540" name="Line 68"/>
          <p:cNvSpPr>
            <a:spLocks noChangeShapeType="1"/>
          </p:cNvSpPr>
          <p:nvPr/>
        </p:nvSpPr>
        <p:spPr bwMode="auto">
          <a:xfrm flipV="1">
            <a:off x="2105595" y="3770750"/>
            <a:ext cx="1587" cy="985837"/>
          </a:xfrm>
          <a:prstGeom prst="line">
            <a:avLst/>
          </a:prstGeom>
          <a:noFill/>
          <a:ln w="28575">
            <a:solidFill>
              <a:schemeClr val="tx1"/>
            </a:solidFill>
            <a:round/>
            <a:headEnd type="none" w="sm" len="sm"/>
            <a:tailEnd type="none" w="sm" len="sm"/>
          </a:ln>
        </p:spPr>
        <p:txBody>
          <a:bodyPr/>
          <a:lstStyle/>
          <a:p>
            <a:endParaRPr lang="zh-CN" altLang="en-US"/>
          </a:p>
        </p:txBody>
      </p:sp>
      <p:sp>
        <p:nvSpPr>
          <p:cNvPr id="61541" name="Oval 69"/>
          <p:cNvSpPr>
            <a:spLocks noChangeArrowheads="1"/>
          </p:cNvSpPr>
          <p:nvPr/>
        </p:nvSpPr>
        <p:spPr bwMode="auto">
          <a:xfrm>
            <a:off x="2037332" y="3715187"/>
            <a:ext cx="115888" cy="125413"/>
          </a:xfrm>
          <a:prstGeom prst="ellipse">
            <a:avLst/>
          </a:prstGeom>
          <a:solidFill>
            <a:srgbClr val="000000"/>
          </a:solidFill>
          <a:ln w="28575">
            <a:solidFill>
              <a:schemeClr val="tx1"/>
            </a:solidFill>
            <a:round/>
            <a:headEnd/>
            <a:tailEnd/>
          </a:ln>
        </p:spPr>
        <p:txBody>
          <a:bodyPr/>
          <a:lstStyle/>
          <a:p>
            <a:endParaRPr lang="zh-CN" altLang="en-US"/>
          </a:p>
        </p:txBody>
      </p:sp>
      <p:sp>
        <p:nvSpPr>
          <p:cNvPr id="61542" name="Line 70"/>
          <p:cNvSpPr>
            <a:spLocks noChangeShapeType="1"/>
          </p:cNvSpPr>
          <p:nvPr/>
        </p:nvSpPr>
        <p:spPr bwMode="auto">
          <a:xfrm>
            <a:off x="2535807" y="2864287"/>
            <a:ext cx="1588" cy="393700"/>
          </a:xfrm>
          <a:prstGeom prst="line">
            <a:avLst/>
          </a:prstGeom>
          <a:noFill/>
          <a:ln w="28575">
            <a:solidFill>
              <a:schemeClr val="tx1"/>
            </a:solidFill>
            <a:round/>
            <a:headEnd type="none" w="sm" len="sm"/>
            <a:tailEnd type="none" w="sm" len="sm"/>
          </a:ln>
        </p:spPr>
        <p:txBody>
          <a:bodyPr/>
          <a:lstStyle/>
          <a:p>
            <a:endParaRPr lang="zh-CN" altLang="en-US"/>
          </a:p>
        </p:txBody>
      </p:sp>
      <p:sp>
        <p:nvSpPr>
          <p:cNvPr id="61543" name="Oval 71"/>
          <p:cNvSpPr>
            <a:spLocks noChangeArrowheads="1"/>
          </p:cNvSpPr>
          <p:nvPr/>
        </p:nvSpPr>
        <p:spPr bwMode="auto">
          <a:xfrm>
            <a:off x="2467545" y="3186550"/>
            <a:ext cx="117475" cy="125412"/>
          </a:xfrm>
          <a:prstGeom prst="ellipse">
            <a:avLst/>
          </a:prstGeom>
          <a:solidFill>
            <a:srgbClr val="000000"/>
          </a:solidFill>
          <a:ln w="28575">
            <a:solidFill>
              <a:schemeClr val="tx1"/>
            </a:solidFill>
            <a:round/>
            <a:headEnd/>
            <a:tailEnd/>
          </a:ln>
        </p:spPr>
        <p:txBody>
          <a:bodyPr/>
          <a:lstStyle/>
          <a:p>
            <a:endParaRPr lang="zh-CN" altLang="en-US"/>
          </a:p>
        </p:txBody>
      </p:sp>
      <p:sp>
        <p:nvSpPr>
          <p:cNvPr id="61544" name="Line 72"/>
          <p:cNvSpPr>
            <a:spLocks noChangeShapeType="1"/>
          </p:cNvSpPr>
          <p:nvPr/>
        </p:nvSpPr>
        <p:spPr bwMode="auto">
          <a:xfrm flipH="1">
            <a:off x="2210370" y="1937187"/>
            <a:ext cx="728662" cy="3175"/>
          </a:xfrm>
          <a:prstGeom prst="line">
            <a:avLst/>
          </a:prstGeom>
          <a:noFill/>
          <a:ln w="28575">
            <a:solidFill>
              <a:schemeClr val="tx1"/>
            </a:solidFill>
            <a:round/>
            <a:headEnd type="none" w="sm" len="sm"/>
            <a:tailEnd type="none" w="sm" len="sm"/>
          </a:ln>
        </p:spPr>
        <p:txBody>
          <a:bodyPr/>
          <a:lstStyle/>
          <a:p>
            <a:endParaRPr lang="zh-CN" altLang="en-US"/>
          </a:p>
        </p:txBody>
      </p:sp>
      <p:grpSp>
        <p:nvGrpSpPr>
          <p:cNvPr id="61545" name="Group 73"/>
          <p:cNvGrpSpPr>
            <a:grpSpLocks/>
          </p:cNvGrpSpPr>
          <p:nvPr/>
        </p:nvGrpSpPr>
        <p:grpSpPr bwMode="auto">
          <a:xfrm>
            <a:off x="2435795" y="1948300"/>
            <a:ext cx="185737" cy="931862"/>
            <a:chOff x="0" y="0"/>
            <a:chExt cx="20000" cy="20000"/>
          </a:xfrm>
        </p:grpSpPr>
        <p:sp>
          <p:nvSpPr>
            <p:cNvPr id="61554" name="Rectangle 74"/>
            <p:cNvSpPr>
              <a:spLocks noChangeArrowheads="1"/>
            </p:cNvSpPr>
            <p:nvPr/>
          </p:nvSpPr>
          <p:spPr bwMode="auto">
            <a:xfrm>
              <a:off x="0" y="10686"/>
              <a:ext cx="20000" cy="9314"/>
            </a:xfrm>
            <a:prstGeom prst="rect">
              <a:avLst/>
            </a:prstGeom>
            <a:noFill/>
            <a:ln w="28575">
              <a:solidFill>
                <a:schemeClr val="tx1"/>
              </a:solidFill>
              <a:miter lim="800000"/>
              <a:headEnd/>
              <a:tailEnd/>
            </a:ln>
          </p:spPr>
          <p:txBody>
            <a:bodyPr/>
            <a:lstStyle/>
            <a:p>
              <a:endParaRPr lang="zh-CN" altLang="en-US"/>
            </a:p>
          </p:txBody>
        </p:sp>
        <p:sp>
          <p:nvSpPr>
            <p:cNvPr id="61555" name="Line 75"/>
            <p:cNvSpPr>
              <a:spLocks noChangeShapeType="1"/>
            </p:cNvSpPr>
            <p:nvPr/>
          </p:nvSpPr>
          <p:spPr bwMode="auto">
            <a:xfrm>
              <a:off x="11176" y="0"/>
              <a:ext cx="245" cy="10971"/>
            </a:xfrm>
            <a:prstGeom prst="line">
              <a:avLst/>
            </a:prstGeom>
            <a:noFill/>
            <a:ln w="28575">
              <a:solidFill>
                <a:schemeClr val="tx1"/>
              </a:solidFill>
              <a:round/>
              <a:headEnd type="none" w="sm" len="sm"/>
              <a:tailEnd type="none" w="sm" len="sm"/>
            </a:ln>
          </p:spPr>
          <p:txBody>
            <a:bodyPr/>
            <a:lstStyle/>
            <a:p>
              <a:endParaRPr lang="zh-CN" altLang="en-US"/>
            </a:p>
          </p:txBody>
        </p:sp>
      </p:grpSp>
      <p:grpSp>
        <p:nvGrpSpPr>
          <p:cNvPr id="61546" name="Group 76"/>
          <p:cNvGrpSpPr>
            <a:grpSpLocks/>
          </p:cNvGrpSpPr>
          <p:nvPr/>
        </p:nvGrpSpPr>
        <p:grpSpPr bwMode="auto">
          <a:xfrm>
            <a:off x="2467545" y="3715187"/>
            <a:ext cx="117475" cy="460375"/>
            <a:chOff x="-6" y="0"/>
            <a:chExt cx="20010" cy="20000"/>
          </a:xfrm>
        </p:grpSpPr>
        <p:sp>
          <p:nvSpPr>
            <p:cNvPr id="61552" name="Line 77"/>
            <p:cNvSpPr>
              <a:spLocks noChangeShapeType="1"/>
            </p:cNvSpPr>
            <p:nvPr/>
          </p:nvSpPr>
          <p:spPr bwMode="auto">
            <a:xfrm flipV="1">
              <a:off x="11559" y="2413"/>
              <a:ext cx="390" cy="17587"/>
            </a:xfrm>
            <a:prstGeom prst="line">
              <a:avLst/>
            </a:prstGeom>
            <a:noFill/>
            <a:ln w="28575">
              <a:solidFill>
                <a:schemeClr val="tx1"/>
              </a:solidFill>
              <a:round/>
              <a:headEnd type="none" w="sm" len="sm"/>
              <a:tailEnd type="none" w="sm" len="sm"/>
            </a:ln>
          </p:spPr>
          <p:txBody>
            <a:bodyPr/>
            <a:lstStyle/>
            <a:p>
              <a:endParaRPr lang="zh-CN" altLang="en-US"/>
            </a:p>
          </p:txBody>
        </p:sp>
        <p:sp>
          <p:nvSpPr>
            <p:cNvPr id="61553" name="Oval 78"/>
            <p:cNvSpPr>
              <a:spLocks noChangeArrowheads="1"/>
            </p:cNvSpPr>
            <p:nvPr/>
          </p:nvSpPr>
          <p:spPr bwMode="auto">
            <a:xfrm>
              <a:off x="-6" y="0"/>
              <a:ext cx="20010" cy="5484"/>
            </a:xfrm>
            <a:prstGeom prst="ellipse">
              <a:avLst/>
            </a:prstGeom>
            <a:solidFill>
              <a:srgbClr val="000000"/>
            </a:solidFill>
            <a:ln w="28575">
              <a:solidFill>
                <a:schemeClr val="tx1"/>
              </a:solidFill>
              <a:round/>
              <a:headEnd/>
              <a:tailEnd/>
            </a:ln>
          </p:spPr>
          <p:txBody>
            <a:bodyPr/>
            <a:lstStyle/>
            <a:p>
              <a:endParaRPr lang="zh-CN" altLang="en-US"/>
            </a:p>
          </p:txBody>
        </p:sp>
      </p:grpSp>
      <p:sp>
        <p:nvSpPr>
          <p:cNvPr id="61547" name="Oval 79"/>
          <p:cNvSpPr>
            <a:spLocks noChangeArrowheads="1"/>
          </p:cNvSpPr>
          <p:nvPr/>
        </p:nvSpPr>
        <p:spPr bwMode="auto">
          <a:xfrm>
            <a:off x="2469132" y="4107300"/>
            <a:ext cx="93663"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548" name="Oval 80"/>
          <p:cNvSpPr>
            <a:spLocks noChangeArrowheads="1"/>
          </p:cNvSpPr>
          <p:nvPr/>
        </p:nvSpPr>
        <p:spPr bwMode="auto">
          <a:xfrm>
            <a:off x="2038920" y="4702612"/>
            <a:ext cx="92075" cy="100013"/>
          </a:xfrm>
          <a:prstGeom prst="ellipse">
            <a:avLst/>
          </a:prstGeom>
          <a:solidFill>
            <a:srgbClr val="000000"/>
          </a:solidFill>
          <a:ln w="28575">
            <a:solidFill>
              <a:schemeClr val="tx1"/>
            </a:solidFill>
            <a:round/>
            <a:headEnd/>
            <a:tailEnd/>
          </a:ln>
        </p:spPr>
        <p:txBody>
          <a:bodyPr/>
          <a:lstStyle/>
          <a:p>
            <a:endParaRPr lang="zh-CN" altLang="en-US"/>
          </a:p>
        </p:txBody>
      </p:sp>
      <p:sp>
        <p:nvSpPr>
          <p:cNvPr id="61549" name="Oval 81"/>
          <p:cNvSpPr>
            <a:spLocks noChangeArrowheads="1"/>
          </p:cNvSpPr>
          <p:nvPr/>
        </p:nvSpPr>
        <p:spPr bwMode="auto">
          <a:xfrm>
            <a:off x="2500882" y="1884800"/>
            <a:ext cx="92075" cy="100012"/>
          </a:xfrm>
          <a:prstGeom prst="ellipse">
            <a:avLst/>
          </a:prstGeom>
          <a:solidFill>
            <a:srgbClr val="000000"/>
          </a:solidFill>
          <a:ln w="28575">
            <a:solidFill>
              <a:schemeClr val="tx1"/>
            </a:solidFill>
            <a:round/>
            <a:headEnd/>
            <a:tailEnd/>
          </a:ln>
        </p:spPr>
        <p:txBody>
          <a:bodyPr/>
          <a:lstStyle/>
          <a:p>
            <a:endParaRPr lang="zh-CN" altLang="en-US"/>
          </a:p>
        </p:txBody>
      </p:sp>
      <p:sp>
        <p:nvSpPr>
          <p:cNvPr id="61550" name="Rectangle 82"/>
          <p:cNvSpPr>
            <a:spLocks noChangeArrowheads="1"/>
          </p:cNvSpPr>
          <p:nvPr/>
        </p:nvSpPr>
        <p:spPr bwMode="auto">
          <a:xfrm>
            <a:off x="1799207" y="1838762"/>
            <a:ext cx="401638" cy="200025"/>
          </a:xfrm>
          <a:prstGeom prst="rect">
            <a:avLst/>
          </a:prstGeom>
          <a:noFill/>
          <a:ln w="28575">
            <a:solidFill>
              <a:schemeClr val="tx1"/>
            </a:solidFill>
            <a:miter lim="800000"/>
            <a:headEnd/>
            <a:tailEnd/>
          </a:ln>
        </p:spPr>
        <p:txBody>
          <a:bodyPr/>
          <a:lstStyle/>
          <a:p>
            <a:endParaRPr lang="zh-CN" altLang="en-US"/>
          </a:p>
        </p:txBody>
      </p:sp>
      <p:sp>
        <p:nvSpPr>
          <p:cNvPr id="61551" name="Line 83"/>
          <p:cNvSpPr>
            <a:spLocks noChangeShapeType="1"/>
          </p:cNvSpPr>
          <p:nvPr/>
        </p:nvSpPr>
        <p:spPr bwMode="auto">
          <a:xfrm flipV="1">
            <a:off x="2353245" y="3626287"/>
            <a:ext cx="1587" cy="1760538"/>
          </a:xfrm>
          <a:prstGeom prst="line">
            <a:avLst/>
          </a:prstGeom>
          <a:noFill/>
          <a:ln w="28575">
            <a:solidFill>
              <a:schemeClr val="hlink"/>
            </a:solidFill>
            <a:prstDash val="sysDot"/>
            <a:round/>
            <a:headEnd type="none" w="sm" len="sm"/>
            <a:tailEnd type="none" w="sm" len="sm"/>
          </a:ln>
        </p:spPr>
        <p:txBody>
          <a:bodyPr/>
          <a:lstStyle/>
          <a:p>
            <a:endParaRPr lang="zh-CN" altLang="en-US"/>
          </a:p>
        </p:txBody>
      </p:sp>
      <p:sp>
        <p:nvSpPr>
          <p:cNvPr id="61483" name="Rectangle 84"/>
          <p:cNvSpPr>
            <a:spLocks noChangeArrowheads="1"/>
          </p:cNvSpPr>
          <p:nvPr/>
        </p:nvSpPr>
        <p:spPr bwMode="auto">
          <a:xfrm>
            <a:off x="4938377" y="3655612"/>
            <a:ext cx="893763" cy="649288"/>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I</a:t>
            </a:r>
            <a:r>
              <a:rPr lang="en-US" altLang="zh-CN" sz="2400" b="1" baseline="-25000">
                <a:solidFill>
                  <a:schemeClr val="tx1"/>
                </a:solidFill>
                <a:latin typeface="Times New Roman" pitchFamily="18" charset="0"/>
                <a:ea typeface="宋体" pitchFamily="2" charset="-122"/>
              </a:rPr>
              <a:t>0</a:t>
            </a:r>
            <a:endParaRPr lang="en-US" altLang="zh-CN" sz="2400" b="1">
              <a:solidFill>
                <a:schemeClr val="tx1"/>
              </a:solidFill>
              <a:latin typeface="Times New Roman" pitchFamily="18" charset="0"/>
              <a:ea typeface="宋体" pitchFamily="2" charset="-122"/>
            </a:endParaRPr>
          </a:p>
        </p:txBody>
      </p:sp>
      <p:sp>
        <p:nvSpPr>
          <p:cNvPr id="61484" name="Rectangle 85"/>
          <p:cNvSpPr>
            <a:spLocks noChangeArrowheads="1"/>
          </p:cNvSpPr>
          <p:nvPr/>
        </p:nvSpPr>
        <p:spPr bwMode="auto">
          <a:xfrm>
            <a:off x="4308308" y="3024625"/>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S0</a:t>
            </a:r>
          </a:p>
        </p:txBody>
      </p:sp>
      <p:sp>
        <p:nvSpPr>
          <p:cNvPr id="61485" name="Rectangle 86"/>
          <p:cNvSpPr>
            <a:spLocks noChangeArrowheads="1"/>
          </p:cNvSpPr>
          <p:nvPr/>
        </p:nvSpPr>
        <p:spPr bwMode="auto">
          <a:xfrm>
            <a:off x="4197920" y="5380475"/>
            <a:ext cx="893762"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D</a:t>
            </a:r>
            <a:r>
              <a:rPr lang="en-US" altLang="zh-CN" sz="2400" b="1" baseline="-25000">
                <a:solidFill>
                  <a:schemeClr val="tx1"/>
                </a:solidFill>
                <a:latin typeface="Times New Roman" pitchFamily="18" charset="0"/>
                <a:ea typeface="宋体" pitchFamily="2" charset="-122"/>
              </a:rPr>
              <a:t>0</a:t>
            </a:r>
            <a:endParaRPr lang="en-US" altLang="zh-CN" sz="2400" b="1">
              <a:solidFill>
                <a:schemeClr val="tx1"/>
              </a:solidFill>
              <a:latin typeface="Times New Roman" pitchFamily="18" charset="0"/>
              <a:ea typeface="宋体" pitchFamily="2" charset="-122"/>
            </a:endParaRPr>
          </a:p>
        </p:txBody>
      </p:sp>
      <p:sp>
        <p:nvSpPr>
          <p:cNvPr id="61486" name="Rectangle 87"/>
          <p:cNvSpPr>
            <a:spLocks noChangeArrowheads="1"/>
          </p:cNvSpPr>
          <p:nvPr/>
        </p:nvSpPr>
        <p:spPr bwMode="auto">
          <a:xfrm>
            <a:off x="4758357" y="1472980"/>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d</a:t>
            </a:r>
          </a:p>
        </p:txBody>
      </p:sp>
      <p:sp>
        <p:nvSpPr>
          <p:cNvPr id="61487" name="Rectangle 88"/>
          <p:cNvSpPr>
            <a:spLocks noChangeArrowheads="1"/>
          </p:cNvSpPr>
          <p:nvPr/>
        </p:nvSpPr>
        <p:spPr bwMode="auto">
          <a:xfrm>
            <a:off x="5922150" y="2463090"/>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b="1" dirty="0">
                <a:solidFill>
                  <a:schemeClr val="tx1"/>
                </a:solidFill>
                <a:latin typeface="Times New Roman" pitchFamily="18" charset="0"/>
                <a:ea typeface="宋体" pitchFamily="2" charset="-122"/>
              </a:rPr>
              <a:t>2R</a:t>
            </a:r>
          </a:p>
        </p:txBody>
      </p:sp>
      <p:sp>
        <p:nvSpPr>
          <p:cNvPr id="61488" name="Rectangle 89"/>
          <p:cNvSpPr>
            <a:spLocks noChangeArrowheads="1"/>
          </p:cNvSpPr>
          <p:nvPr/>
        </p:nvSpPr>
        <p:spPr bwMode="auto">
          <a:xfrm>
            <a:off x="4929007" y="2483895"/>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b="1">
                <a:solidFill>
                  <a:schemeClr val="tx1"/>
                </a:solidFill>
                <a:latin typeface="Times New Roman" pitchFamily="18" charset="0"/>
                <a:ea typeface="宋体" pitchFamily="2" charset="-122"/>
              </a:rPr>
              <a:t>2R</a:t>
            </a:r>
          </a:p>
        </p:txBody>
      </p:sp>
      <p:sp>
        <p:nvSpPr>
          <p:cNvPr id="61489" name="Rectangle 90"/>
          <p:cNvSpPr>
            <a:spLocks noChangeArrowheads="1"/>
          </p:cNvSpPr>
          <p:nvPr/>
        </p:nvSpPr>
        <p:spPr bwMode="auto">
          <a:xfrm>
            <a:off x="4128288" y="1474568"/>
            <a:ext cx="893762"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R</a:t>
            </a:r>
          </a:p>
        </p:txBody>
      </p:sp>
      <p:sp>
        <p:nvSpPr>
          <p:cNvPr id="61490" name="Line 91"/>
          <p:cNvSpPr>
            <a:spLocks noChangeShapeType="1"/>
          </p:cNvSpPr>
          <p:nvPr/>
        </p:nvSpPr>
        <p:spPr bwMode="auto">
          <a:xfrm flipV="1">
            <a:off x="4505895" y="3256400"/>
            <a:ext cx="246062" cy="504825"/>
          </a:xfrm>
          <a:prstGeom prst="line">
            <a:avLst/>
          </a:prstGeom>
          <a:noFill/>
          <a:ln w="28575">
            <a:solidFill>
              <a:schemeClr val="tx1"/>
            </a:solidFill>
            <a:round/>
            <a:headEnd type="none" w="sm" len="sm"/>
            <a:tailEnd type="none" w="sm" len="sm"/>
          </a:ln>
        </p:spPr>
        <p:txBody>
          <a:bodyPr/>
          <a:lstStyle/>
          <a:p>
            <a:endParaRPr lang="zh-CN" altLang="en-US"/>
          </a:p>
        </p:txBody>
      </p:sp>
      <p:sp>
        <p:nvSpPr>
          <p:cNvPr id="61491" name="Line 92"/>
          <p:cNvSpPr>
            <a:spLocks noChangeShapeType="1"/>
          </p:cNvSpPr>
          <p:nvPr/>
        </p:nvSpPr>
        <p:spPr bwMode="auto">
          <a:xfrm flipV="1">
            <a:off x="4380482" y="3769162"/>
            <a:ext cx="1588" cy="987425"/>
          </a:xfrm>
          <a:prstGeom prst="line">
            <a:avLst/>
          </a:prstGeom>
          <a:noFill/>
          <a:ln w="28575">
            <a:solidFill>
              <a:schemeClr val="tx1"/>
            </a:solidFill>
            <a:round/>
            <a:headEnd type="none" w="sm" len="sm"/>
            <a:tailEnd type="none" w="sm" len="sm"/>
          </a:ln>
        </p:spPr>
        <p:txBody>
          <a:bodyPr/>
          <a:lstStyle/>
          <a:p>
            <a:endParaRPr lang="zh-CN" altLang="en-US"/>
          </a:p>
        </p:txBody>
      </p:sp>
      <p:sp>
        <p:nvSpPr>
          <p:cNvPr id="61492" name="Oval 93"/>
          <p:cNvSpPr>
            <a:spLocks noChangeArrowheads="1"/>
          </p:cNvSpPr>
          <p:nvPr/>
        </p:nvSpPr>
        <p:spPr bwMode="auto">
          <a:xfrm>
            <a:off x="4312220" y="3715187"/>
            <a:ext cx="117475" cy="127000"/>
          </a:xfrm>
          <a:prstGeom prst="ellipse">
            <a:avLst/>
          </a:prstGeom>
          <a:solidFill>
            <a:srgbClr val="000000"/>
          </a:solidFill>
          <a:ln w="28575">
            <a:solidFill>
              <a:schemeClr val="tx1"/>
            </a:solidFill>
            <a:round/>
            <a:headEnd/>
            <a:tailEnd/>
          </a:ln>
        </p:spPr>
        <p:txBody>
          <a:bodyPr/>
          <a:lstStyle/>
          <a:p>
            <a:endParaRPr lang="zh-CN" altLang="en-US"/>
          </a:p>
        </p:txBody>
      </p:sp>
      <p:sp>
        <p:nvSpPr>
          <p:cNvPr id="61493" name="Line 94"/>
          <p:cNvSpPr>
            <a:spLocks noChangeShapeType="1"/>
          </p:cNvSpPr>
          <p:nvPr/>
        </p:nvSpPr>
        <p:spPr bwMode="auto">
          <a:xfrm>
            <a:off x="4810695" y="2864287"/>
            <a:ext cx="1587" cy="392113"/>
          </a:xfrm>
          <a:prstGeom prst="line">
            <a:avLst/>
          </a:prstGeom>
          <a:noFill/>
          <a:ln w="28575">
            <a:solidFill>
              <a:schemeClr val="tx1"/>
            </a:solidFill>
            <a:round/>
            <a:headEnd type="none" w="sm" len="sm"/>
            <a:tailEnd type="none" w="sm" len="sm"/>
          </a:ln>
        </p:spPr>
        <p:txBody>
          <a:bodyPr/>
          <a:lstStyle/>
          <a:p>
            <a:endParaRPr lang="zh-CN" altLang="en-US"/>
          </a:p>
        </p:txBody>
      </p:sp>
      <p:sp>
        <p:nvSpPr>
          <p:cNvPr id="61494" name="Oval 95"/>
          <p:cNvSpPr>
            <a:spLocks noChangeArrowheads="1"/>
          </p:cNvSpPr>
          <p:nvPr/>
        </p:nvSpPr>
        <p:spPr bwMode="auto">
          <a:xfrm>
            <a:off x="4742432" y="3186550"/>
            <a:ext cx="117475" cy="125412"/>
          </a:xfrm>
          <a:prstGeom prst="ellipse">
            <a:avLst/>
          </a:prstGeom>
          <a:solidFill>
            <a:srgbClr val="000000"/>
          </a:solidFill>
          <a:ln w="28575">
            <a:solidFill>
              <a:schemeClr val="tx1"/>
            </a:solidFill>
            <a:round/>
            <a:headEnd/>
            <a:tailEnd/>
          </a:ln>
        </p:spPr>
        <p:txBody>
          <a:bodyPr/>
          <a:lstStyle/>
          <a:p>
            <a:endParaRPr lang="zh-CN" altLang="en-US"/>
          </a:p>
        </p:txBody>
      </p:sp>
      <p:grpSp>
        <p:nvGrpSpPr>
          <p:cNvPr id="61495" name="Group 96"/>
          <p:cNvGrpSpPr>
            <a:grpSpLocks/>
          </p:cNvGrpSpPr>
          <p:nvPr/>
        </p:nvGrpSpPr>
        <p:grpSpPr bwMode="auto">
          <a:xfrm>
            <a:off x="4710682" y="1948300"/>
            <a:ext cx="185738" cy="931862"/>
            <a:chOff x="0" y="-1"/>
            <a:chExt cx="20000" cy="20001"/>
          </a:xfrm>
        </p:grpSpPr>
        <p:sp>
          <p:nvSpPr>
            <p:cNvPr id="61531" name="Rectangle 97"/>
            <p:cNvSpPr>
              <a:spLocks noChangeArrowheads="1"/>
            </p:cNvSpPr>
            <p:nvPr/>
          </p:nvSpPr>
          <p:spPr bwMode="auto">
            <a:xfrm>
              <a:off x="0" y="10687"/>
              <a:ext cx="20000" cy="9313"/>
            </a:xfrm>
            <a:prstGeom prst="rect">
              <a:avLst/>
            </a:prstGeom>
            <a:noFill/>
            <a:ln w="28575">
              <a:solidFill>
                <a:schemeClr val="tx1"/>
              </a:solidFill>
              <a:miter lim="800000"/>
              <a:headEnd/>
              <a:tailEnd/>
            </a:ln>
          </p:spPr>
          <p:txBody>
            <a:bodyPr/>
            <a:lstStyle/>
            <a:p>
              <a:endParaRPr lang="zh-CN" altLang="en-US"/>
            </a:p>
          </p:txBody>
        </p:sp>
        <p:sp>
          <p:nvSpPr>
            <p:cNvPr id="61532" name="Line 98"/>
            <p:cNvSpPr>
              <a:spLocks noChangeShapeType="1"/>
            </p:cNvSpPr>
            <p:nvPr/>
          </p:nvSpPr>
          <p:spPr bwMode="auto">
            <a:xfrm>
              <a:off x="11225" y="-1"/>
              <a:ext cx="246" cy="10971"/>
            </a:xfrm>
            <a:prstGeom prst="line">
              <a:avLst/>
            </a:prstGeom>
            <a:noFill/>
            <a:ln w="28575">
              <a:solidFill>
                <a:schemeClr val="tx1"/>
              </a:solidFill>
              <a:round/>
              <a:headEnd type="none" w="sm" len="sm"/>
              <a:tailEnd type="none" w="sm" len="sm"/>
            </a:ln>
          </p:spPr>
          <p:txBody>
            <a:bodyPr/>
            <a:lstStyle/>
            <a:p>
              <a:endParaRPr lang="zh-CN" altLang="en-US"/>
            </a:p>
          </p:txBody>
        </p:sp>
      </p:grpSp>
      <p:grpSp>
        <p:nvGrpSpPr>
          <p:cNvPr id="61496" name="Group 99"/>
          <p:cNvGrpSpPr>
            <a:grpSpLocks/>
          </p:cNvGrpSpPr>
          <p:nvPr/>
        </p:nvGrpSpPr>
        <p:grpSpPr bwMode="auto">
          <a:xfrm>
            <a:off x="4742432" y="3715187"/>
            <a:ext cx="117475" cy="460375"/>
            <a:chOff x="19" y="0"/>
            <a:chExt cx="19968" cy="20000"/>
          </a:xfrm>
        </p:grpSpPr>
        <p:sp>
          <p:nvSpPr>
            <p:cNvPr id="61529" name="Line 100"/>
            <p:cNvSpPr>
              <a:spLocks noChangeShapeType="1"/>
            </p:cNvSpPr>
            <p:nvPr/>
          </p:nvSpPr>
          <p:spPr bwMode="auto">
            <a:xfrm flipV="1">
              <a:off x="11563" y="2409"/>
              <a:ext cx="390" cy="17591"/>
            </a:xfrm>
            <a:prstGeom prst="line">
              <a:avLst/>
            </a:prstGeom>
            <a:noFill/>
            <a:ln w="28575">
              <a:solidFill>
                <a:schemeClr val="tx1"/>
              </a:solidFill>
              <a:round/>
              <a:headEnd type="none" w="sm" len="sm"/>
              <a:tailEnd type="none" w="sm" len="sm"/>
            </a:ln>
          </p:spPr>
          <p:txBody>
            <a:bodyPr/>
            <a:lstStyle/>
            <a:p>
              <a:endParaRPr lang="zh-CN" altLang="en-US"/>
            </a:p>
          </p:txBody>
        </p:sp>
        <p:sp>
          <p:nvSpPr>
            <p:cNvPr id="61530" name="Oval 101"/>
            <p:cNvSpPr>
              <a:spLocks noChangeArrowheads="1"/>
            </p:cNvSpPr>
            <p:nvPr/>
          </p:nvSpPr>
          <p:spPr bwMode="auto">
            <a:xfrm>
              <a:off x="19" y="0"/>
              <a:ext cx="19968" cy="5485"/>
            </a:xfrm>
            <a:prstGeom prst="ellipse">
              <a:avLst/>
            </a:prstGeom>
            <a:solidFill>
              <a:srgbClr val="000000"/>
            </a:solidFill>
            <a:ln w="28575">
              <a:solidFill>
                <a:schemeClr val="tx1"/>
              </a:solidFill>
              <a:round/>
              <a:headEnd/>
              <a:tailEnd/>
            </a:ln>
          </p:spPr>
          <p:txBody>
            <a:bodyPr/>
            <a:lstStyle/>
            <a:p>
              <a:endParaRPr lang="zh-CN" altLang="en-US"/>
            </a:p>
          </p:txBody>
        </p:sp>
      </p:grpSp>
      <p:sp>
        <p:nvSpPr>
          <p:cNvPr id="61497" name="Oval 102"/>
          <p:cNvSpPr>
            <a:spLocks noChangeArrowheads="1"/>
          </p:cNvSpPr>
          <p:nvPr/>
        </p:nvSpPr>
        <p:spPr bwMode="auto">
          <a:xfrm>
            <a:off x="4745607" y="4107300"/>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498" name="Oval 103"/>
          <p:cNvSpPr>
            <a:spLocks noChangeArrowheads="1"/>
          </p:cNvSpPr>
          <p:nvPr/>
        </p:nvSpPr>
        <p:spPr bwMode="auto">
          <a:xfrm>
            <a:off x="4315395" y="4704200"/>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499" name="Oval 104"/>
          <p:cNvSpPr>
            <a:spLocks noChangeArrowheads="1"/>
          </p:cNvSpPr>
          <p:nvPr/>
        </p:nvSpPr>
        <p:spPr bwMode="auto">
          <a:xfrm>
            <a:off x="4775770" y="1884800"/>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500" name="Rectangle 105"/>
          <p:cNvSpPr>
            <a:spLocks noChangeArrowheads="1"/>
          </p:cNvSpPr>
          <p:nvPr/>
        </p:nvSpPr>
        <p:spPr bwMode="auto">
          <a:xfrm>
            <a:off x="4074095" y="1838762"/>
            <a:ext cx="403225" cy="201613"/>
          </a:xfrm>
          <a:prstGeom prst="rect">
            <a:avLst/>
          </a:prstGeom>
          <a:noFill/>
          <a:ln w="28575">
            <a:solidFill>
              <a:schemeClr val="tx1"/>
            </a:solidFill>
            <a:miter lim="800000"/>
            <a:headEnd/>
            <a:tailEnd/>
          </a:ln>
        </p:spPr>
        <p:txBody>
          <a:bodyPr/>
          <a:lstStyle/>
          <a:p>
            <a:endParaRPr lang="zh-CN" altLang="en-US"/>
          </a:p>
        </p:txBody>
      </p:sp>
      <p:sp>
        <p:nvSpPr>
          <p:cNvPr id="61501" name="Line 106"/>
          <p:cNvSpPr>
            <a:spLocks noChangeShapeType="1"/>
          </p:cNvSpPr>
          <p:nvPr/>
        </p:nvSpPr>
        <p:spPr bwMode="auto">
          <a:xfrm flipV="1">
            <a:off x="4628132" y="3627875"/>
            <a:ext cx="1588" cy="1758950"/>
          </a:xfrm>
          <a:prstGeom prst="line">
            <a:avLst/>
          </a:prstGeom>
          <a:noFill/>
          <a:ln w="28575">
            <a:solidFill>
              <a:schemeClr val="hlink"/>
            </a:solidFill>
            <a:prstDash val="sysDot"/>
            <a:round/>
            <a:headEnd type="none" w="sm" len="sm"/>
            <a:tailEnd type="none" w="sm" len="sm"/>
          </a:ln>
        </p:spPr>
        <p:txBody>
          <a:bodyPr/>
          <a:lstStyle/>
          <a:p>
            <a:endParaRPr lang="zh-CN" altLang="en-US"/>
          </a:p>
        </p:txBody>
      </p:sp>
      <p:sp>
        <p:nvSpPr>
          <p:cNvPr id="61502" name="Rectangle 107"/>
          <p:cNvSpPr>
            <a:spLocks noChangeArrowheads="1"/>
          </p:cNvSpPr>
          <p:nvPr/>
        </p:nvSpPr>
        <p:spPr bwMode="auto">
          <a:xfrm>
            <a:off x="1525252" y="3655612"/>
            <a:ext cx="893763" cy="649288"/>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I</a:t>
            </a:r>
            <a:r>
              <a:rPr lang="en-US" altLang="zh-CN" sz="2400" b="1" baseline="-25000" dirty="0">
                <a:solidFill>
                  <a:schemeClr val="tx1"/>
                </a:solidFill>
                <a:latin typeface="Times New Roman" pitchFamily="18" charset="0"/>
                <a:ea typeface="宋体" pitchFamily="2" charset="-122"/>
              </a:rPr>
              <a:t>3</a:t>
            </a:r>
            <a:endParaRPr lang="en-US" altLang="zh-CN" sz="2400" b="1" dirty="0">
              <a:solidFill>
                <a:schemeClr val="tx1"/>
              </a:solidFill>
              <a:latin typeface="Times New Roman" pitchFamily="18" charset="0"/>
              <a:ea typeface="宋体" pitchFamily="2" charset="-122"/>
            </a:endParaRPr>
          </a:p>
        </p:txBody>
      </p:sp>
      <p:sp>
        <p:nvSpPr>
          <p:cNvPr id="61503" name="Rectangle 108"/>
          <p:cNvSpPr>
            <a:spLocks noChangeArrowheads="1"/>
          </p:cNvSpPr>
          <p:nvPr/>
        </p:nvSpPr>
        <p:spPr bwMode="auto">
          <a:xfrm>
            <a:off x="842922" y="3024625"/>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S3</a:t>
            </a:r>
          </a:p>
        </p:txBody>
      </p:sp>
      <p:sp>
        <p:nvSpPr>
          <p:cNvPr id="61504" name="Rectangle 109"/>
          <p:cNvSpPr>
            <a:spLocks noChangeArrowheads="1"/>
          </p:cNvSpPr>
          <p:nvPr/>
        </p:nvSpPr>
        <p:spPr bwMode="auto">
          <a:xfrm>
            <a:off x="784795" y="5380475"/>
            <a:ext cx="893762" cy="649287"/>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a:solidFill>
                  <a:schemeClr val="tx1"/>
                </a:solidFill>
                <a:latin typeface="Times New Roman" pitchFamily="18" charset="0"/>
                <a:ea typeface="宋体" pitchFamily="2" charset="-122"/>
              </a:rPr>
              <a:t>D</a:t>
            </a:r>
            <a:r>
              <a:rPr lang="en-US" altLang="zh-CN" sz="2400" b="1" baseline="-25000">
                <a:solidFill>
                  <a:schemeClr val="tx1"/>
                </a:solidFill>
                <a:latin typeface="Times New Roman" pitchFamily="18" charset="0"/>
                <a:ea typeface="宋体" pitchFamily="2" charset="-122"/>
              </a:rPr>
              <a:t>3</a:t>
            </a:r>
            <a:endParaRPr lang="en-US" altLang="zh-CN" sz="2400" b="1">
              <a:solidFill>
                <a:schemeClr val="tx1"/>
              </a:solidFill>
              <a:latin typeface="Times New Roman" pitchFamily="18" charset="0"/>
              <a:ea typeface="宋体" pitchFamily="2" charset="-122"/>
            </a:endParaRPr>
          </a:p>
        </p:txBody>
      </p:sp>
      <p:sp>
        <p:nvSpPr>
          <p:cNvPr id="61505" name="Rectangle 110"/>
          <p:cNvSpPr>
            <a:spLocks noChangeArrowheads="1"/>
          </p:cNvSpPr>
          <p:nvPr/>
        </p:nvSpPr>
        <p:spPr bwMode="auto">
          <a:xfrm>
            <a:off x="1337978" y="1472980"/>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a</a:t>
            </a:r>
          </a:p>
        </p:txBody>
      </p:sp>
      <p:sp>
        <p:nvSpPr>
          <p:cNvPr id="61506" name="Rectangle 111"/>
          <p:cNvSpPr>
            <a:spLocks noChangeArrowheads="1"/>
          </p:cNvSpPr>
          <p:nvPr/>
        </p:nvSpPr>
        <p:spPr bwMode="auto">
          <a:xfrm>
            <a:off x="1515882" y="2483895"/>
            <a:ext cx="893763"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b="1" dirty="0">
                <a:solidFill>
                  <a:schemeClr val="tx1"/>
                </a:solidFill>
                <a:latin typeface="Times New Roman" pitchFamily="18" charset="0"/>
                <a:ea typeface="宋体" pitchFamily="2" charset="-122"/>
              </a:rPr>
              <a:t>2R</a:t>
            </a:r>
          </a:p>
        </p:txBody>
      </p:sp>
      <p:sp>
        <p:nvSpPr>
          <p:cNvPr id="61507" name="Rectangle 112"/>
          <p:cNvSpPr>
            <a:spLocks noChangeArrowheads="1"/>
          </p:cNvSpPr>
          <p:nvPr/>
        </p:nvSpPr>
        <p:spPr bwMode="auto">
          <a:xfrm>
            <a:off x="257858" y="1898830"/>
            <a:ext cx="893762" cy="650875"/>
          </a:xfrm>
          <a:prstGeom prst="rect">
            <a:avLst/>
          </a:prstGeom>
          <a:noFill/>
          <a:ln w="28575">
            <a:noFill/>
            <a:miter lim="800000"/>
            <a:headEnd/>
            <a:tailEnd/>
          </a:ln>
        </p:spPr>
        <p:txBody>
          <a:bodyPr lIns="12700" tIns="12700" rIns="12700" bIns="12700"/>
          <a:lstStyle/>
          <a:p>
            <a:pPr eaLnBrk="0" hangingPunct="0">
              <a:spcBef>
                <a:spcPct val="0"/>
              </a:spcBef>
            </a:pPr>
            <a:r>
              <a:rPr lang="en-US" altLang="zh-CN" sz="2400" b="1" dirty="0">
                <a:solidFill>
                  <a:schemeClr val="tx1"/>
                </a:solidFill>
                <a:latin typeface="Times New Roman" pitchFamily="18" charset="0"/>
                <a:ea typeface="宋体" pitchFamily="2" charset="-122"/>
              </a:rPr>
              <a:t>V</a:t>
            </a:r>
            <a:r>
              <a:rPr lang="en-US" altLang="zh-CN" sz="2400" b="1" baseline="-25000" dirty="0">
                <a:solidFill>
                  <a:schemeClr val="tx1"/>
                </a:solidFill>
                <a:latin typeface="Times New Roman" pitchFamily="18" charset="0"/>
                <a:ea typeface="宋体" pitchFamily="2" charset="-122"/>
              </a:rPr>
              <a:t>REF</a:t>
            </a:r>
            <a:endParaRPr lang="en-US" altLang="zh-CN" sz="2400" b="1" dirty="0">
              <a:solidFill>
                <a:schemeClr val="tx1"/>
              </a:solidFill>
              <a:latin typeface="Times New Roman" pitchFamily="18" charset="0"/>
              <a:ea typeface="宋体" pitchFamily="2" charset="-122"/>
            </a:endParaRPr>
          </a:p>
        </p:txBody>
      </p:sp>
      <p:sp>
        <p:nvSpPr>
          <p:cNvPr id="61508" name="Line 113"/>
          <p:cNvSpPr>
            <a:spLocks noChangeShapeType="1"/>
          </p:cNvSpPr>
          <p:nvPr/>
        </p:nvSpPr>
        <p:spPr bwMode="auto">
          <a:xfrm flipV="1">
            <a:off x="1092770" y="3256400"/>
            <a:ext cx="246062" cy="504825"/>
          </a:xfrm>
          <a:prstGeom prst="line">
            <a:avLst/>
          </a:prstGeom>
          <a:noFill/>
          <a:ln w="28575">
            <a:solidFill>
              <a:schemeClr val="tx1"/>
            </a:solidFill>
            <a:round/>
            <a:headEnd type="none" w="sm" len="sm"/>
            <a:tailEnd type="none" w="sm" len="sm"/>
          </a:ln>
        </p:spPr>
        <p:txBody>
          <a:bodyPr/>
          <a:lstStyle/>
          <a:p>
            <a:endParaRPr lang="zh-CN" altLang="en-US"/>
          </a:p>
        </p:txBody>
      </p:sp>
      <p:sp>
        <p:nvSpPr>
          <p:cNvPr id="61509" name="Line 114"/>
          <p:cNvSpPr>
            <a:spLocks noChangeShapeType="1"/>
          </p:cNvSpPr>
          <p:nvPr/>
        </p:nvSpPr>
        <p:spPr bwMode="auto">
          <a:xfrm flipV="1">
            <a:off x="967357" y="3769162"/>
            <a:ext cx="1588" cy="987425"/>
          </a:xfrm>
          <a:prstGeom prst="line">
            <a:avLst/>
          </a:prstGeom>
          <a:noFill/>
          <a:ln w="28575">
            <a:solidFill>
              <a:schemeClr val="tx1"/>
            </a:solidFill>
            <a:round/>
            <a:headEnd type="none" w="sm" len="sm"/>
            <a:tailEnd type="none" w="sm" len="sm"/>
          </a:ln>
        </p:spPr>
        <p:txBody>
          <a:bodyPr/>
          <a:lstStyle/>
          <a:p>
            <a:endParaRPr lang="zh-CN" altLang="en-US"/>
          </a:p>
        </p:txBody>
      </p:sp>
      <p:sp>
        <p:nvSpPr>
          <p:cNvPr id="61510" name="Oval 115"/>
          <p:cNvSpPr>
            <a:spLocks noChangeArrowheads="1"/>
          </p:cNvSpPr>
          <p:nvPr/>
        </p:nvSpPr>
        <p:spPr bwMode="auto">
          <a:xfrm>
            <a:off x="899095" y="3715187"/>
            <a:ext cx="117475" cy="127000"/>
          </a:xfrm>
          <a:prstGeom prst="ellipse">
            <a:avLst/>
          </a:prstGeom>
          <a:solidFill>
            <a:srgbClr val="000000"/>
          </a:solidFill>
          <a:ln w="28575">
            <a:solidFill>
              <a:schemeClr val="tx1"/>
            </a:solidFill>
            <a:round/>
            <a:headEnd/>
            <a:tailEnd/>
          </a:ln>
        </p:spPr>
        <p:txBody>
          <a:bodyPr/>
          <a:lstStyle/>
          <a:p>
            <a:endParaRPr lang="zh-CN" altLang="en-US"/>
          </a:p>
        </p:txBody>
      </p:sp>
      <p:sp>
        <p:nvSpPr>
          <p:cNvPr id="61511" name="Line 116"/>
          <p:cNvSpPr>
            <a:spLocks noChangeShapeType="1"/>
          </p:cNvSpPr>
          <p:nvPr/>
        </p:nvSpPr>
        <p:spPr bwMode="auto">
          <a:xfrm>
            <a:off x="1397570" y="2864287"/>
            <a:ext cx="1587" cy="392113"/>
          </a:xfrm>
          <a:prstGeom prst="line">
            <a:avLst/>
          </a:prstGeom>
          <a:noFill/>
          <a:ln w="28575">
            <a:solidFill>
              <a:schemeClr val="tx1"/>
            </a:solidFill>
            <a:round/>
            <a:headEnd type="none" w="sm" len="sm"/>
            <a:tailEnd type="none" w="sm" len="sm"/>
          </a:ln>
        </p:spPr>
        <p:txBody>
          <a:bodyPr/>
          <a:lstStyle/>
          <a:p>
            <a:endParaRPr lang="zh-CN" altLang="en-US"/>
          </a:p>
        </p:txBody>
      </p:sp>
      <p:sp>
        <p:nvSpPr>
          <p:cNvPr id="61512" name="Oval 117"/>
          <p:cNvSpPr>
            <a:spLocks noChangeArrowheads="1"/>
          </p:cNvSpPr>
          <p:nvPr/>
        </p:nvSpPr>
        <p:spPr bwMode="auto">
          <a:xfrm>
            <a:off x="1330895" y="3186550"/>
            <a:ext cx="115887" cy="125412"/>
          </a:xfrm>
          <a:prstGeom prst="ellipse">
            <a:avLst/>
          </a:prstGeom>
          <a:solidFill>
            <a:srgbClr val="000000"/>
          </a:solidFill>
          <a:ln w="28575">
            <a:solidFill>
              <a:schemeClr val="tx1"/>
            </a:solidFill>
            <a:round/>
            <a:headEnd/>
            <a:tailEnd/>
          </a:ln>
        </p:spPr>
        <p:txBody>
          <a:bodyPr/>
          <a:lstStyle/>
          <a:p>
            <a:endParaRPr lang="zh-CN" altLang="en-US"/>
          </a:p>
        </p:txBody>
      </p:sp>
      <p:sp>
        <p:nvSpPr>
          <p:cNvPr id="61513" name="Line 118"/>
          <p:cNvSpPr>
            <a:spLocks noChangeShapeType="1"/>
          </p:cNvSpPr>
          <p:nvPr/>
        </p:nvSpPr>
        <p:spPr bwMode="auto">
          <a:xfrm flipH="1">
            <a:off x="722882" y="1937187"/>
            <a:ext cx="1079500" cy="3175"/>
          </a:xfrm>
          <a:prstGeom prst="line">
            <a:avLst/>
          </a:prstGeom>
          <a:noFill/>
          <a:ln w="28575">
            <a:solidFill>
              <a:schemeClr val="tx1"/>
            </a:solidFill>
            <a:round/>
            <a:headEnd type="none" w="sm" len="sm"/>
            <a:tailEnd type="none" w="sm" len="sm"/>
          </a:ln>
        </p:spPr>
        <p:txBody>
          <a:bodyPr/>
          <a:lstStyle/>
          <a:p>
            <a:endParaRPr lang="zh-CN" altLang="en-US"/>
          </a:p>
        </p:txBody>
      </p:sp>
      <p:grpSp>
        <p:nvGrpSpPr>
          <p:cNvPr id="61514" name="Group 119"/>
          <p:cNvGrpSpPr>
            <a:grpSpLocks/>
          </p:cNvGrpSpPr>
          <p:nvPr/>
        </p:nvGrpSpPr>
        <p:grpSpPr bwMode="auto">
          <a:xfrm>
            <a:off x="1297557" y="1948300"/>
            <a:ext cx="185738" cy="931862"/>
            <a:chOff x="0" y="-1"/>
            <a:chExt cx="20000" cy="20001"/>
          </a:xfrm>
        </p:grpSpPr>
        <p:sp>
          <p:nvSpPr>
            <p:cNvPr id="61527" name="Rectangle 120"/>
            <p:cNvSpPr>
              <a:spLocks noChangeArrowheads="1"/>
            </p:cNvSpPr>
            <p:nvPr/>
          </p:nvSpPr>
          <p:spPr bwMode="auto">
            <a:xfrm>
              <a:off x="0" y="10687"/>
              <a:ext cx="20000" cy="9313"/>
            </a:xfrm>
            <a:prstGeom prst="rect">
              <a:avLst/>
            </a:prstGeom>
            <a:noFill/>
            <a:ln w="28575">
              <a:solidFill>
                <a:schemeClr val="tx1"/>
              </a:solidFill>
              <a:miter lim="800000"/>
              <a:headEnd/>
              <a:tailEnd/>
            </a:ln>
          </p:spPr>
          <p:txBody>
            <a:bodyPr/>
            <a:lstStyle/>
            <a:p>
              <a:endParaRPr lang="zh-CN" altLang="en-US"/>
            </a:p>
          </p:txBody>
        </p:sp>
        <p:sp>
          <p:nvSpPr>
            <p:cNvPr id="61528" name="Line 121"/>
            <p:cNvSpPr>
              <a:spLocks noChangeShapeType="1"/>
            </p:cNvSpPr>
            <p:nvPr/>
          </p:nvSpPr>
          <p:spPr bwMode="auto">
            <a:xfrm>
              <a:off x="11176" y="-1"/>
              <a:ext cx="246" cy="10971"/>
            </a:xfrm>
            <a:prstGeom prst="line">
              <a:avLst/>
            </a:prstGeom>
            <a:noFill/>
            <a:ln w="28575">
              <a:solidFill>
                <a:schemeClr val="tx1"/>
              </a:solidFill>
              <a:round/>
              <a:headEnd type="none" w="sm" len="sm"/>
              <a:tailEnd type="none" w="sm" len="sm"/>
            </a:ln>
          </p:spPr>
          <p:txBody>
            <a:bodyPr/>
            <a:lstStyle/>
            <a:p>
              <a:endParaRPr lang="zh-CN" altLang="en-US"/>
            </a:p>
          </p:txBody>
        </p:sp>
      </p:grpSp>
      <p:sp>
        <p:nvSpPr>
          <p:cNvPr id="61515" name="Line 122"/>
          <p:cNvSpPr>
            <a:spLocks noChangeShapeType="1"/>
          </p:cNvSpPr>
          <p:nvPr/>
        </p:nvSpPr>
        <p:spPr bwMode="auto">
          <a:xfrm flipV="1">
            <a:off x="1397570" y="3769162"/>
            <a:ext cx="1587" cy="392113"/>
          </a:xfrm>
          <a:prstGeom prst="line">
            <a:avLst/>
          </a:prstGeom>
          <a:noFill/>
          <a:ln w="28575">
            <a:solidFill>
              <a:schemeClr val="tx1"/>
            </a:solidFill>
            <a:round/>
            <a:headEnd type="none" w="sm" len="sm"/>
            <a:tailEnd type="none" w="sm" len="sm"/>
          </a:ln>
        </p:spPr>
        <p:txBody>
          <a:bodyPr/>
          <a:lstStyle/>
          <a:p>
            <a:endParaRPr lang="zh-CN" altLang="en-US"/>
          </a:p>
        </p:txBody>
      </p:sp>
      <p:sp>
        <p:nvSpPr>
          <p:cNvPr id="61516" name="Oval 123"/>
          <p:cNvSpPr>
            <a:spLocks noChangeArrowheads="1"/>
          </p:cNvSpPr>
          <p:nvPr/>
        </p:nvSpPr>
        <p:spPr bwMode="auto">
          <a:xfrm>
            <a:off x="1330895" y="3715187"/>
            <a:ext cx="115887" cy="127000"/>
          </a:xfrm>
          <a:prstGeom prst="ellipse">
            <a:avLst/>
          </a:prstGeom>
          <a:solidFill>
            <a:srgbClr val="000000"/>
          </a:solidFill>
          <a:ln w="28575">
            <a:solidFill>
              <a:schemeClr val="tx1"/>
            </a:solidFill>
            <a:round/>
            <a:headEnd/>
            <a:tailEnd/>
          </a:ln>
        </p:spPr>
        <p:txBody>
          <a:bodyPr/>
          <a:lstStyle/>
          <a:p>
            <a:endParaRPr lang="zh-CN" altLang="en-US"/>
          </a:p>
        </p:txBody>
      </p:sp>
      <p:sp>
        <p:nvSpPr>
          <p:cNvPr id="61517" name="Oval 124"/>
          <p:cNvSpPr>
            <a:spLocks noChangeArrowheads="1"/>
          </p:cNvSpPr>
          <p:nvPr/>
        </p:nvSpPr>
        <p:spPr bwMode="auto">
          <a:xfrm>
            <a:off x="1362645" y="1884800"/>
            <a:ext cx="92075" cy="98425"/>
          </a:xfrm>
          <a:prstGeom prst="ellipse">
            <a:avLst/>
          </a:prstGeom>
          <a:solidFill>
            <a:srgbClr val="000000"/>
          </a:solidFill>
          <a:ln w="28575">
            <a:solidFill>
              <a:schemeClr val="tx1"/>
            </a:solidFill>
            <a:round/>
            <a:headEnd/>
            <a:tailEnd/>
          </a:ln>
        </p:spPr>
        <p:txBody>
          <a:bodyPr/>
          <a:lstStyle/>
          <a:p>
            <a:endParaRPr lang="zh-CN" altLang="en-US"/>
          </a:p>
        </p:txBody>
      </p:sp>
      <p:sp>
        <p:nvSpPr>
          <p:cNvPr id="61518" name="Line 125"/>
          <p:cNvSpPr>
            <a:spLocks noChangeShapeType="1"/>
          </p:cNvSpPr>
          <p:nvPr/>
        </p:nvSpPr>
        <p:spPr bwMode="auto">
          <a:xfrm flipV="1">
            <a:off x="1215007" y="3627875"/>
            <a:ext cx="3175" cy="1758950"/>
          </a:xfrm>
          <a:prstGeom prst="line">
            <a:avLst/>
          </a:prstGeom>
          <a:noFill/>
          <a:ln w="28575">
            <a:solidFill>
              <a:schemeClr val="hlink"/>
            </a:solidFill>
            <a:prstDash val="sysDot"/>
            <a:round/>
            <a:headEnd type="none" w="sm" len="sm"/>
            <a:tailEnd type="none" w="sm" len="sm"/>
          </a:ln>
        </p:spPr>
        <p:txBody>
          <a:bodyPr/>
          <a:lstStyle/>
          <a:p>
            <a:endParaRPr lang="zh-CN" altLang="en-US"/>
          </a:p>
        </p:txBody>
      </p:sp>
      <p:grpSp>
        <p:nvGrpSpPr>
          <p:cNvPr id="61519" name="Group 126"/>
          <p:cNvGrpSpPr>
            <a:grpSpLocks/>
          </p:cNvGrpSpPr>
          <p:nvPr/>
        </p:nvGrpSpPr>
        <p:grpSpPr bwMode="auto">
          <a:xfrm>
            <a:off x="6318820" y="4166037"/>
            <a:ext cx="615950" cy="593725"/>
            <a:chOff x="0" y="-102"/>
            <a:chExt cx="20000" cy="20102"/>
          </a:xfrm>
        </p:grpSpPr>
        <p:sp>
          <p:nvSpPr>
            <p:cNvPr id="61525" name="Line 127"/>
            <p:cNvSpPr>
              <a:spLocks noChangeShapeType="1"/>
            </p:cNvSpPr>
            <p:nvPr/>
          </p:nvSpPr>
          <p:spPr bwMode="auto">
            <a:xfrm>
              <a:off x="0" y="19927"/>
              <a:ext cx="20000" cy="73"/>
            </a:xfrm>
            <a:prstGeom prst="line">
              <a:avLst/>
            </a:prstGeom>
            <a:noFill/>
            <a:ln w="28575">
              <a:solidFill>
                <a:schemeClr val="tx1"/>
              </a:solidFill>
              <a:round/>
              <a:headEnd type="none" w="sm" len="sm"/>
              <a:tailEnd type="none" w="sm" len="sm"/>
            </a:ln>
          </p:spPr>
          <p:txBody>
            <a:bodyPr/>
            <a:lstStyle/>
            <a:p>
              <a:endParaRPr lang="zh-CN" altLang="en-US"/>
            </a:p>
          </p:txBody>
        </p:sp>
        <p:sp>
          <p:nvSpPr>
            <p:cNvPr id="61526" name="Line 128"/>
            <p:cNvSpPr>
              <a:spLocks noChangeShapeType="1"/>
            </p:cNvSpPr>
            <p:nvPr/>
          </p:nvSpPr>
          <p:spPr bwMode="auto">
            <a:xfrm>
              <a:off x="0" y="-102"/>
              <a:ext cx="20000" cy="73"/>
            </a:xfrm>
            <a:prstGeom prst="line">
              <a:avLst/>
            </a:prstGeom>
            <a:noFill/>
            <a:ln w="28575">
              <a:solidFill>
                <a:schemeClr val="tx1"/>
              </a:solidFill>
              <a:round/>
              <a:headEnd type="none" w="sm" len="sm"/>
              <a:tailEnd type="none" w="sm" len="sm"/>
            </a:ln>
          </p:spPr>
          <p:txBody>
            <a:bodyPr/>
            <a:lstStyle/>
            <a:p>
              <a:endParaRPr lang="zh-CN" altLang="en-US"/>
            </a:p>
          </p:txBody>
        </p:sp>
      </p:grpSp>
      <p:sp>
        <p:nvSpPr>
          <p:cNvPr id="61520" name="Oval 129"/>
          <p:cNvSpPr>
            <a:spLocks noChangeArrowheads="1"/>
          </p:cNvSpPr>
          <p:nvPr/>
        </p:nvSpPr>
        <p:spPr bwMode="auto">
          <a:xfrm>
            <a:off x="570482" y="1854637"/>
            <a:ext cx="173038" cy="187325"/>
          </a:xfrm>
          <a:prstGeom prst="ellipse">
            <a:avLst/>
          </a:prstGeom>
          <a:noFill/>
          <a:ln w="28575">
            <a:solidFill>
              <a:schemeClr val="tx1"/>
            </a:solidFill>
            <a:round/>
            <a:headEnd/>
            <a:tailEnd/>
          </a:ln>
        </p:spPr>
        <p:txBody>
          <a:bodyPr/>
          <a:lstStyle/>
          <a:p>
            <a:endParaRPr lang="zh-CN" altLang="en-US"/>
          </a:p>
        </p:txBody>
      </p:sp>
      <p:sp>
        <p:nvSpPr>
          <p:cNvPr id="61521" name="Line 130"/>
          <p:cNvSpPr>
            <a:spLocks noChangeShapeType="1"/>
          </p:cNvSpPr>
          <p:nvPr/>
        </p:nvSpPr>
        <p:spPr bwMode="auto">
          <a:xfrm>
            <a:off x="5704457" y="3186550"/>
            <a:ext cx="247650" cy="1587"/>
          </a:xfrm>
          <a:prstGeom prst="line">
            <a:avLst/>
          </a:prstGeom>
          <a:noFill/>
          <a:ln w="38100">
            <a:solidFill>
              <a:schemeClr val="tx1"/>
            </a:solidFill>
            <a:round/>
            <a:headEnd type="none" w="sm" len="sm"/>
            <a:tailEnd type="none" w="sm" len="sm"/>
          </a:ln>
        </p:spPr>
        <p:txBody>
          <a:bodyPr/>
          <a:lstStyle/>
          <a:p>
            <a:endParaRPr lang="zh-CN" altLang="en-US"/>
          </a:p>
        </p:txBody>
      </p:sp>
      <p:sp>
        <p:nvSpPr>
          <p:cNvPr id="61522" name="Oval 131"/>
          <p:cNvSpPr>
            <a:spLocks noChangeArrowheads="1"/>
          </p:cNvSpPr>
          <p:nvPr/>
        </p:nvSpPr>
        <p:spPr bwMode="auto">
          <a:xfrm>
            <a:off x="6152570" y="4075550"/>
            <a:ext cx="174625" cy="188912"/>
          </a:xfrm>
          <a:prstGeom prst="ellipse">
            <a:avLst/>
          </a:prstGeom>
          <a:noFill/>
          <a:ln w="28575">
            <a:solidFill>
              <a:schemeClr val="tx1"/>
            </a:solidFill>
            <a:round/>
            <a:headEnd/>
            <a:tailEnd/>
          </a:ln>
        </p:spPr>
        <p:txBody>
          <a:bodyPr/>
          <a:lstStyle/>
          <a:p>
            <a:endParaRPr lang="zh-CN" altLang="en-US"/>
          </a:p>
        </p:txBody>
      </p:sp>
      <p:sp>
        <p:nvSpPr>
          <p:cNvPr id="61523" name="Oval 132"/>
          <p:cNvSpPr>
            <a:spLocks noChangeArrowheads="1"/>
          </p:cNvSpPr>
          <p:nvPr/>
        </p:nvSpPr>
        <p:spPr bwMode="auto">
          <a:xfrm>
            <a:off x="6160070" y="4674037"/>
            <a:ext cx="173037" cy="187325"/>
          </a:xfrm>
          <a:prstGeom prst="ellipse">
            <a:avLst/>
          </a:prstGeom>
          <a:noFill/>
          <a:ln w="28575">
            <a:solidFill>
              <a:schemeClr val="tx1"/>
            </a:solidFill>
            <a:round/>
            <a:headEnd/>
            <a:tailEnd/>
          </a:ln>
        </p:spPr>
        <p:txBody>
          <a:bodyPr/>
          <a:lstStyle/>
          <a:p>
            <a:endParaRPr lang="zh-CN" altLang="en-US"/>
          </a:p>
        </p:txBody>
      </p:sp>
      <p:sp>
        <p:nvSpPr>
          <p:cNvPr id="61524" name="Oval 133"/>
          <p:cNvSpPr>
            <a:spLocks noChangeArrowheads="1"/>
          </p:cNvSpPr>
          <p:nvPr/>
        </p:nvSpPr>
        <p:spPr bwMode="auto">
          <a:xfrm>
            <a:off x="7328470" y="3378637"/>
            <a:ext cx="173037" cy="188913"/>
          </a:xfrm>
          <a:prstGeom prst="ellipse">
            <a:avLst/>
          </a:prstGeom>
          <a:noFill/>
          <a:ln w="28575">
            <a:solidFill>
              <a:schemeClr val="tx1"/>
            </a:solidFill>
            <a:round/>
            <a:headEnd/>
            <a:tailEnd/>
          </a:ln>
        </p:spPr>
        <p:txBody>
          <a:bodyPr/>
          <a:lstStyle/>
          <a:p>
            <a:endParaRPr lang="zh-CN" altLang="en-US"/>
          </a:p>
        </p:txBody>
      </p:sp>
      <p:grpSp>
        <p:nvGrpSpPr>
          <p:cNvPr id="16" name="Group 134"/>
          <p:cNvGrpSpPr>
            <a:grpSpLocks/>
          </p:cNvGrpSpPr>
          <p:nvPr/>
        </p:nvGrpSpPr>
        <p:grpSpPr bwMode="auto">
          <a:xfrm>
            <a:off x="1095945" y="503675"/>
            <a:ext cx="6870700" cy="2506662"/>
            <a:chOff x="637" y="513"/>
            <a:chExt cx="4328" cy="1579"/>
          </a:xfrm>
        </p:grpSpPr>
        <p:sp>
          <p:nvSpPr>
            <p:cNvPr id="61456" name="AutoShape 135"/>
            <p:cNvSpPr>
              <a:spLocks noChangeArrowheads="1"/>
            </p:cNvSpPr>
            <p:nvPr/>
          </p:nvSpPr>
          <p:spPr bwMode="auto">
            <a:xfrm>
              <a:off x="637" y="1031"/>
              <a:ext cx="3440" cy="1061"/>
            </a:xfrm>
            <a:prstGeom prst="roundRect">
              <a:avLst>
                <a:gd name="adj" fmla="val 16667"/>
              </a:avLst>
            </a:prstGeom>
            <a:noFill/>
            <a:ln w="38100" cmpd="dbl">
              <a:solidFill>
                <a:schemeClr val="hlink"/>
              </a:solidFill>
              <a:miter lim="800000"/>
              <a:headEnd/>
              <a:tailEnd/>
            </a:ln>
          </p:spPr>
          <p:txBody>
            <a:bodyPr wrap="none" anchor="ctr"/>
            <a:lstStyle/>
            <a:p>
              <a:endParaRPr lang="zh-CN" altLang="en-US"/>
            </a:p>
          </p:txBody>
        </p:sp>
        <p:sp>
          <p:nvSpPr>
            <p:cNvPr id="61457" name="Text Box 136"/>
            <p:cNvSpPr txBox="1">
              <a:spLocks noChangeArrowheads="1"/>
            </p:cNvSpPr>
            <p:nvPr/>
          </p:nvSpPr>
          <p:spPr bwMode="auto">
            <a:xfrm>
              <a:off x="3945" y="513"/>
              <a:ext cx="1020" cy="327"/>
            </a:xfrm>
            <a:prstGeom prst="rect">
              <a:avLst/>
            </a:prstGeom>
            <a:noFill/>
            <a:ln w="9525">
              <a:noFill/>
              <a:miter lim="800000"/>
              <a:headEnd/>
              <a:tailEnd/>
            </a:ln>
          </p:spPr>
          <p:txBody>
            <a:bodyPr wrap="none">
              <a:spAutoFit/>
            </a:bodyPr>
            <a:lstStyle/>
            <a:p>
              <a:pPr algn="l">
                <a:spcBef>
                  <a:spcPct val="0"/>
                </a:spcBef>
              </a:pPr>
              <a:r>
                <a:rPr kumimoji="1" lang="zh-CN" altLang="en-US" b="1">
                  <a:solidFill>
                    <a:schemeClr val="folHlink"/>
                  </a:solidFill>
                  <a:latin typeface="Tahoma" pitchFamily="34" charset="0"/>
                  <a:ea typeface="宋体" pitchFamily="2" charset="-122"/>
                </a:rPr>
                <a:t>电阻网络</a:t>
              </a:r>
            </a:p>
          </p:txBody>
        </p:sp>
        <p:sp>
          <p:nvSpPr>
            <p:cNvPr id="61458" name="Freeform 137"/>
            <p:cNvSpPr>
              <a:spLocks/>
            </p:cNvSpPr>
            <p:nvPr/>
          </p:nvSpPr>
          <p:spPr bwMode="auto">
            <a:xfrm>
              <a:off x="3289" y="819"/>
              <a:ext cx="1652" cy="198"/>
            </a:xfrm>
            <a:custGeom>
              <a:avLst/>
              <a:gdLst>
                <a:gd name="T0" fmla="*/ 0 w 1652"/>
                <a:gd name="T1" fmla="*/ 198 h 198"/>
                <a:gd name="T2" fmla="*/ 728 w 1652"/>
                <a:gd name="T3" fmla="*/ 0 h 198"/>
                <a:gd name="T4" fmla="*/ 1652 w 1652"/>
                <a:gd name="T5" fmla="*/ 1 h 198"/>
                <a:gd name="T6" fmla="*/ 0 60000 65536"/>
                <a:gd name="T7" fmla="*/ 0 60000 65536"/>
                <a:gd name="T8" fmla="*/ 0 60000 65536"/>
                <a:gd name="T9" fmla="*/ 0 w 1652"/>
                <a:gd name="T10" fmla="*/ 0 h 198"/>
                <a:gd name="T11" fmla="*/ 1652 w 1652"/>
                <a:gd name="T12" fmla="*/ 198 h 198"/>
              </a:gdLst>
              <a:ahLst/>
              <a:cxnLst>
                <a:cxn ang="T6">
                  <a:pos x="T0" y="T1"/>
                </a:cxn>
                <a:cxn ang="T7">
                  <a:pos x="T2" y="T3"/>
                </a:cxn>
                <a:cxn ang="T8">
                  <a:pos x="T4" y="T5"/>
                </a:cxn>
              </a:cxnLst>
              <a:rect l="T9" t="T10" r="T11" b="T12"/>
              <a:pathLst>
                <a:path w="1652" h="198">
                  <a:moveTo>
                    <a:pt x="0" y="198"/>
                  </a:moveTo>
                  <a:lnTo>
                    <a:pt x="728" y="0"/>
                  </a:lnTo>
                  <a:lnTo>
                    <a:pt x="1652" y="1"/>
                  </a:lnTo>
                </a:path>
              </a:pathLst>
            </a:custGeom>
            <a:noFill/>
            <a:ln w="28575" cap="flat" cmpd="sng">
              <a:solidFill>
                <a:srgbClr val="006600"/>
              </a:solidFill>
              <a:prstDash val="solid"/>
              <a:miter lim="800000"/>
              <a:headEnd type="none" w="med" len="med"/>
              <a:tailEnd type="none" w="med" len="med"/>
            </a:ln>
          </p:spPr>
          <p:txBody>
            <a:bodyPr wrap="none"/>
            <a:lstStyle/>
            <a:p>
              <a:endParaRPr lang="zh-CN" altLang="en-US"/>
            </a:p>
          </p:txBody>
        </p:sp>
      </p:grpSp>
      <p:grpSp>
        <p:nvGrpSpPr>
          <p:cNvPr id="17" name="Group 138"/>
          <p:cNvGrpSpPr>
            <a:grpSpLocks/>
          </p:cNvGrpSpPr>
          <p:nvPr/>
        </p:nvGrpSpPr>
        <p:grpSpPr bwMode="auto">
          <a:xfrm>
            <a:off x="132332" y="1451412"/>
            <a:ext cx="3609975" cy="4902200"/>
            <a:chOff x="30" y="1110"/>
            <a:chExt cx="2274" cy="3088"/>
          </a:xfrm>
        </p:grpSpPr>
        <p:sp>
          <p:nvSpPr>
            <p:cNvPr id="61453" name="AutoShape 139"/>
            <p:cNvSpPr>
              <a:spLocks noChangeArrowheads="1"/>
            </p:cNvSpPr>
            <p:nvPr/>
          </p:nvSpPr>
          <p:spPr bwMode="auto">
            <a:xfrm>
              <a:off x="30" y="1110"/>
              <a:ext cx="591" cy="833"/>
            </a:xfrm>
            <a:prstGeom prst="roundRect">
              <a:avLst>
                <a:gd name="adj" fmla="val 16667"/>
              </a:avLst>
            </a:prstGeom>
            <a:noFill/>
            <a:ln w="38100" cmpd="dbl">
              <a:solidFill>
                <a:schemeClr val="accent2"/>
              </a:solidFill>
              <a:miter lim="800000"/>
              <a:headEnd/>
              <a:tailEnd/>
            </a:ln>
          </p:spPr>
          <p:txBody>
            <a:bodyPr wrap="none" anchor="ctr"/>
            <a:lstStyle/>
            <a:p>
              <a:endParaRPr lang="zh-CN" altLang="en-US"/>
            </a:p>
          </p:txBody>
        </p:sp>
        <p:sp>
          <p:nvSpPr>
            <p:cNvPr id="61454" name="Freeform 140"/>
            <p:cNvSpPr>
              <a:spLocks/>
            </p:cNvSpPr>
            <p:nvPr/>
          </p:nvSpPr>
          <p:spPr bwMode="auto">
            <a:xfrm>
              <a:off x="182" y="1985"/>
              <a:ext cx="2122" cy="2183"/>
            </a:xfrm>
            <a:custGeom>
              <a:avLst/>
              <a:gdLst>
                <a:gd name="T0" fmla="*/ 0 w 2350"/>
                <a:gd name="T1" fmla="*/ 0 h 2266"/>
                <a:gd name="T2" fmla="*/ 829 w 2350"/>
                <a:gd name="T3" fmla="*/ 2183 h 2266"/>
                <a:gd name="T4" fmla="*/ 2122 w 2350"/>
                <a:gd name="T5" fmla="*/ 2176 h 2266"/>
                <a:gd name="T6" fmla="*/ 0 60000 65536"/>
                <a:gd name="T7" fmla="*/ 0 60000 65536"/>
                <a:gd name="T8" fmla="*/ 0 60000 65536"/>
                <a:gd name="T9" fmla="*/ 0 w 2350"/>
                <a:gd name="T10" fmla="*/ 0 h 2266"/>
                <a:gd name="T11" fmla="*/ 2350 w 2350"/>
                <a:gd name="T12" fmla="*/ 2266 h 2266"/>
              </a:gdLst>
              <a:ahLst/>
              <a:cxnLst>
                <a:cxn ang="T6">
                  <a:pos x="T0" y="T1"/>
                </a:cxn>
                <a:cxn ang="T7">
                  <a:pos x="T2" y="T3"/>
                </a:cxn>
                <a:cxn ang="T8">
                  <a:pos x="T4" y="T5"/>
                </a:cxn>
              </a:cxnLst>
              <a:rect l="T9" t="T10" r="T11" b="T12"/>
              <a:pathLst>
                <a:path w="2350" h="2266">
                  <a:moveTo>
                    <a:pt x="0" y="0"/>
                  </a:moveTo>
                  <a:lnTo>
                    <a:pt x="918" y="2266"/>
                  </a:lnTo>
                  <a:lnTo>
                    <a:pt x="2350" y="2259"/>
                  </a:lnTo>
                </a:path>
              </a:pathLst>
            </a:custGeom>
            <a:noFill/>
            <a:ln w="28575" cap="flat" cmpd="sng">
              <a:solidFill>
                <a:schemeClr val="accent2"/>
              </a:solidFill>
              <a:prstDash val="solid"/>
              <a:miter lim="800000"/>
              <a:headEnd type="none" w="med" len="med"/>
              <a:tailEnd type="none" w="med" len="med"/>
            </a:ln>
          </p:spPr>
          <p:txBody>
            <a:bodyPr wrap="none"/>
            <a:lstStyle/>
            <a:p>
              <a:endParaRPr lang="zh-CN" altLang="en-US"/>
            </a:p>
          </p:txBody>
        </p:sp>
        <p:sp>
          <p:nvSpPr>
            <p:cNvPr id="61455" name="Text Box 141"/>
            <p:cNvSpPr txBox="1">
              <a:spLocks noChangeArrowheads="1"/>
            </p:cNvSpPr>
            <p:nvPr/>
          </p:nvSpPr>
          <p:spPr bwMode="auto">
            <a:xfrm>
              <a:off x="1160" y="3871"/>
              <a:ext cx="1015" cy="327"/>
            </a:xfrm>
            <a:prstGeom prst="rect">
              <a:avLst/>
            </a:prstGeom>
            <a:noFill/>
            <a:ln w="9525">
              <a:noFill/>
              <a:miter lim="800000"/>
              <a:headEnd/>
              <a:tailEnd/>
            </a:ln>
          </p:spPr>
          <p:txBody>
            <a:bodyPr wrap="none">
              <a:spAutoFit/>
            </a:bodyPr>
            <a:lstStyle/>
            <a:p>
              <a:pPr algn="l">
                <a:spcBef>
                  <a:spcPct val="0"/>
                </a:spcBef>
              </a:pPr>
              <a:r>
                <a:rPr kumimoji="1" lang="zh-CN" altLang="en-US" b="1">
                  <a:solidFill>
                    <a:schemeClr val="folHlink"/>
                  </a:solidFill>
                  <a:latin typeface="Tahoma" pitchFamily="34" charset="0"/>
                  <a:ea typeface="宋体" pitchFamily="2" charset="-122"/>
                </a:rPr>
                <a:t>基准电压</a:t>
              </a:r>
            </a:p>
          </p:txBody>
        </p:sp>
      </p:grpSp>
      <p:sp>
        <p:nvSpPr>
          <p:cNvPr id="61450" name="Text Box 143"/>
          <p:cNvSpPr txBox="1">
            <a:spLocks noChangeArrowheads="1"/>
          </p:cNvSpPr>
          <p:nvPr/>
        </p:nvSpPr>
        <p:spPr bwMode="auto">
          <a:xfrm>
            <a:off x="6899845" y="2211825"/>
            <a:ext cx="1606550" cy="519112"/>
          </a:xfrm>
          <a:prstGeom prst="rect">
            <a:avLst/>
          </a:prstGeom>
          <a:noFill/>
          <a:ln w="9525">
            <a:noFill/>
            <a:miter lim="800000"/>
            <a:headEnd/>
            <a:tailEnd/>
          </a:ln>
        </p:spPr>
        <p:txBody>
          <a:bodyPr wrap="none">
            <a:spAutoFit/>
          </a:bodyPr>
          <a:lstStyle/>
          <a:p>
            <a:pPr algn="l">
              <a:spcBef>
                <a:spcPct val="0"/>
              </a:spcBef>
            </a:pPr>
            <a:r>
              <a:rPr kumimoji="1" lang="zh-CN" altLang="en-US" b="1">
                <a:solidFill>
                  <a:schemeClr val="folHlink"/>
                </a:solidFill>
                <a:latin typeface="Tahoma" pitchFamily="34" charset="0"/>
                <a:ea typeface="宋体" pitchFamily="2" charset="-122"/>
              </a:rPr>
              <a:t>电子开关</a:t>
            </a:r>
          </a:p>
        </p:txBody>
      </p:sp>
      <p:sp>
        <p:nvSpPr>
          <p:cNvPr id="61451" name="AutoShape 144"/>
          <p:cNvSpPr>
            <a:spLocks noChangeArrowheads="1"/>
          </p:cNvSpPr>
          <p:nvPr/>
        </p:nvSpPr>
        <p:spPr bwMode="auto">
          <a:xfrm>
            <a:off x="737170" y="3010337"/>
            <a:ext cx="4740275" cy="1058863"/>
          </a:xfrm>
          <a:prstGeom prst="roundRect">
            <a:avLst>
              <a:gd name="adj" fmla="val 16667"/>
            </a:avLst>
          </a:prstGeom>
          <a:noFill/>
          <a:ln w="38100" cmpd="dbl">
            <a:solidFill>
              <a:srgbClr val="FF3300"/>
            </a:solidFill>
            <a:miter lim="800000"/>
            <a:headEnd/>
            <a:tailEnd/>
          </a:ln>
        </p:spPr>
        <p:txBody>
          <a:bodyPr wrap="none" anchor="ctr"/>
          <a:lstStyle/>
          <a:p>
            <a:endParaRPr lang="zh-CN" altLang="en-US"/>
          </a:p>
        </p:txBody>
      </p:sp>
      <p:sp>
        <p:nvSpPr>
          <p:cNvPr id="61452" name="Freeform 145"/>
          <p:cNvSpPr>
            <a:spLocks/>
          </p:cNvSpPr>
          <p:nvPr/>
        </p:nvSpPr>
        <p:spPr bwMode="auto">
          <a:xfrm>
            <a:off x="5450457" y="2699187"/>
            <a:ext cx="3176588" cy="627063"/>
          </a:xfrm>
          <a:custGeom>
            <a:avLst/>
            <a:gdLst>
              <a:gd name="T0" fmla="*/ 0 w 1652"/>
              <a:gd name="T1" fmla="*/ 395 h 198"/>
              <a:gd name="T2" fmla="*/ 882 w 1652"/>
              <a:gd name="T3" fmla="*/ 0 h 198"/>
              <a:gd name="T4" fmla="*/ 2001 w 1652"/>
              <a:gd name="T5" fmla="*/ 2 h 198"/>
              <a:gd name="T6" fmla="*/ 0 60000 65536"/>
              <a:gd name="T7" fmla="*/ 0 60000 65536"/>
              <a:gd name="T8" fmla="*/ 0 60000 65536"/>
              <a:gd name="T9" fmla="*/ 0 w 1652"/>
              <a:gd name="T10" fmla="*/ 0 h 198"/>
              <a:gd name="T11" fmla="*/ 1652 w 1652"/>
              <a:gd name="T12" fmla="*/ 198 h 198"/>
            </a:gdLst>
            <a:ahLst/>
            <a:cxnLst>
              <a:cxn ang="T6">
                <a:pos x="T0" y="T1"/>
              </a:cxn>
              <a:cxn ang="T7">
                <a:pos x="T2" y="T3"/>
              </a:cxn>
              <a:cxn ang="T8">
                <a:pos x="T4" y="T5"/>
              </a:cxn>
            </a:cxnLst>
            <a:rect l="T9" t="T10" r="T11" b="T12"/>
            <a:pathLst>
              <a:path w="1652" h="198">
                <a:moveTo>
                  <a:pt x="0" y="198"/>
                </a:moveTo>
                <a:lnTo>
                  <a:pt x="728" y="0"/>
                </a:lnTo>
                <a:lnTo>
                  <a:pt x="1652" y="1"/>
                </a:lnTo>
              </a:path>
            </a:pathLst>
          </a:custGeom>
          <a:noFill/>
          <a:ln w="28575" cap="flat" cmpd="sng">
            <a:solidFill>
              <a:schemeClr val="accent1"/>
            </a:solidFill>
            <a:prstDash val="solid"/>
            <a:miter lim="800000"/>
            <a:headEnd type="none" w="med" len="med"/>
            <a:tailEnd type="none" w="med" len="med"/>
          </a:ln>
        </p:spPr>
        <p:txBody>
          <a:bodyPr wrap="none"/>
          <a:lstStyle/>
          <a:p>
            <a:endParaRPr lang="zh-CN" altLang="en-US"/>
          </a:p>
        </p:txBody>
      </p:sp>
    </p:spTree>
    <p:extLst>
      <p:ext uri="{BB962C8B-B14F-4D97-AF65-F5344CB8AC3E}">
        <p14:creationId xmlns:p14="http://schemas.microsoft.com/office/powerpoint/2010/main" val="418458571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To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To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ChangeAspect="1"/>
          </p:cNvGraphicFramePr>
          <p:nvPr>
            <p:extLst>
              <p:ext uri="{D42A27DB-BD31-4B8C-83A1-F6EECF244321}">
                <p14:modId xmlns:p14="http://schemas.microsoft.com/office/powerpoint/2010/main" val="3965776800"/>
              </p:ext>
            </p:extLst>
          </p:nvPr>
        </p:nvGraphicFramePr>
        <p:xfrm>
          <a:off x="304800" y="1043735"/>
          <a:ext cx="8534400" cy="3328987"/>
        </p:xfrm>
        <a:graphic>
          <a:graphicData uri="http://schemas.openxmlformats.org/presentationml/2006/ole">
            <mc:AlternateContent xmlns:mc="http://schemas.openxmlformats.org/markup-compatibility/2006">
              <mc:Choice xmlns:v="urn:schemas-microsoft-com:vml" Requires="v">
                <p:oleObj spid="_x0000_s173321" name="图片" r:id="rId3" imgW="4591050" imgH="1790700" progId="">
                  <p:embed/>
                </p:oleObj>
              </mc:Choice>
              <mc:Fallback>
                <p:oleObj name="图片" r:id="rId3" imgW="4591050" imgH="17907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43735"/>
                        <a:ext cx="8534400" cy="3328987"/>
                      </a:xfrm>
                      <a:prstGeom prst="rect">
                        <a:avLst/>
                      </a:prstGeom>
                      <a:solidFill>
                        <a:srgbClr val="F8F8F8"/>
                      </a:solidFill>
                      <a:ln w="12700">
                        <a:solidFill>
                          <a:srgbClr val="0000CC"/>
                        </a:solidFill>
                        <a:miter lim="800000"/>
                        <a:headEnd/>
                        <a:tailEnd/>
                      </a:ln>
                      <a:effectLst/>
                      <a:extLst/>
                    </p:spPr>
                  </p:pic>
                </p:oleObj>
              </mc:Fallback>
            </mc:AlternateContent>
          </a:graphicData>
        </a:graphic>
      </p:graphicFrame>
      <p:sp>
        <p:nvSpPr>
          <p:cNvPr id="14340" name="Text Box 4"/>
          <p:cNvSpPr txBox="1">
            <a:spLocks noChangeArrowheads="1"/>
          </p:cNvSpPr>
          <p:nvPr/>
        </p:nvSpPr>
        <p:spPr bwMode="auto">
          <a:xfrm>
            <a:off x="296525" y="4514635"/>
            <a:ext cx="8640960" cy="1569660"/>
          </a:xfrm>
          <a:prstGeom prst="rect">
            <a:avLst/>
          </a:prstGeom>
          <a:noFill/>
          <a:ln w="9525">
            <a:noFill/>
            <a:miter lim="800000"/>
            <a:headEnd/>
            <a:tailEnd/>
          </a:ln>
        </p:spPr>
        <p:txBody>
          <a:bodyPr wrap="square">
            <a:spAutoFit/>
          </a:bodyPr>
          <a:lstStyle/>
          <a:p>
            <a:pPr marL="266700" indent="-266700" algn="just">
              <a:spcBef>
                <a:spcPct val="0"/>
              </a:spcBef>
            </a:pPr>
            <a:r>
              <a:rPr kumimoji="1" lang="en-US" altLang="zh-CN" sz="2400" dirty="0">
                <a:solidFill>
                  <a:srgbClr val="0000CC"/>
                </a:solidFill>
                <a:latin typeface="+mn-lt"/>
                <a:ea typeface="幼圆" pitchFamily="49" charset="-122"/>
              </a:rPr>
              <a:t>①</a:t>
            </a:r>
            <a:r>
              <a:rPr kumimoji="1" lang="zh-CN" altLang="en-US" sz="2400" dirty="0">
                <a:solidFill>
                  <a:srgbClr val="0000CC"/>
                </a:solidFill>
                <a:latin typeface="+mn-lt"/>
                <a:ea typeface="幼圆" pitchFamily="49" charset="-122"/>
              </a:rPr>
              <a:t>分别从虚线</a:t>
            </a:r>
            <a:r>
              <a:rPr kumimoji="1" lang="en-US" altLang="zh-CN" sz="2400" dirty="0">
                <a:solidFill>
                  <a:srgbClr val="0000CC"/>
                </a:solidFill>
                <a:latin typeface="+mn-lt"/>
                <a:ea typeface="幼圆" pitchFamily="49" charset="-122"/>
              </a:rPr>
              <a:t>A</a:t>
            </a:r>
            <a:r>
              <a:rPr kumimoji="1" lang="zh-CN" altLang="en-US" sz="2400" dirty="0">
                <a:solidFill>
                  <a:srgbClr val="0000CC"/>
                </a:solidFill>
                <a:latin typeface="+mn-lt"/>
                <a:ea typeface="幼圆" pitchFamily="49" charset="-122"/>
              </a:rPr>
              <a:t>、</a:t>
            </a:r>
            <a:r>
              <a:rPr kumimoji="1" lang="en-US" altLang="zh-CN" sz="2400" dirty="0">
                <a:solidFill>
                  <a:srgbClr val="0000CC"/>
                </a:solidFill>
                <a:latin typeface="+mn-lt"/>
                <a:ea typeface="幼圆" pitchFamily="49" charset="-122"/>
              </a:rPr>
              <a:t>B</a:t>
            </a:r>
            <a:r>
              <a:rPr kumimoji="1" lang="zh-CN" altLang="en-US" sz="2400" dirty="0">
                <a:solidFill>
                  <a:srgbClr val="0000CC"/>
                </a:solidFill>
                <a:latin typeface="+mn-lt"/>
                <a:ea typeface="幼圆" pitchFamily="49" charset="-122"/>
              </a:rPr>
              <a:t>、</a:t>
            </a:r>
            <a:r>
              <a:rPr kumimoji="1" lang="en-US" altLang="zh-CN" sz="2400" dirty="0">
                <a:solidFill>
                  <a:srgbClr val="0000CC"/>
                </a:solidFill>
                <a:latin typeface="+mn-lt"/>
                <a:ea typeface="幼圆" pitchFamily="49" charset="-122"/>
              </a:rPr>
              <a:t>C</a:t>
            </a:r>
            <a:r>
              <a:rPr kumimoji="1" lang="zh-CN" altLang="en-US" sz="2400" dirty="0">
                <a:solidFill>
                  <a:srgbClr val="0000CC"/>
                </a:solidFill>
                <a:latin typeface="+mn-lt"/>
                <a:ea typeface="幼圆" pitchFamily="49" charset="-122"/>
              </a:rPr>
              <a:t>、</a:t>
            </a:r>
            <a:r>
              <a:rPr kumimoji="1" lang="en-US" altLang="zh-CN" sz="2400" dirty="0">
                <a:solidFill>
                  <a:srgbClr val="0000CC"/>
                </a:solidFill>
                <a:latin typeface="+mn-lt"/>
                <a:ea typeface="幼圆" pitchFamily="49" charset="-122"/>
              </a:rPr>
              <a:t>D</a:t>
            </a:r>
            <a:r>
              <a:rPr kumimoji="1" lang="zh-CN" altLang="en-US" sz="2400" dirty="0">
                <a:solidFill>
                  <a:srgbClr val="0000CC"/>
                </a:solidFill>
                <a:latin typeface="+mn-lt"/>
                <a:ea typeface="幼圆" pitchFamily="49" charset="-122"/>
              </a:rPr>
              <a:t>处向右看的二端网络等效电阻都是</a:t>
            </a:r>
            <a:r>
              <a:rPr kumimoji="1" lang="en-US" altLang="zh-CN" sz="2400" i="1" dirty="0">
                <a:solidFill>
                  <a:srgbClr val="0000CC"/>
                </a:solidFill>
                <a:latin typeface="+mn-lt"/>
                <a:ea typeface="幼圆" pitchFamily="49" charset="-122"/>
              </a:rPr>
              <a:t>R</a:t>
            </a:r>
            <a:r>
              <a:rPr kumimoji="1" lang="zh-CN" altLang="en-US" sz="2400" dirty="0">
                <a:solidFill>
                  <a:srgbClr val="0000CC"/>
                </a:solidFill>
                <a:latin typeface="+mn-lt"/>
                <a:ea typeface="幼圆" pitchFamily="49" charset="-122"/>
              </a:rPr>
              <a:t>。</a:t>
            </a:r>
          </a:p>
          <a:p>
            <a:pPr marL="266700" indent="-266700" algn="just">
              <a:spcBef>
                <a:spcPct val="0"/>
              </a:spcBef>
            </a:pPr>
            <a:r>
              <a:rPr kumimoji="1" lang="zh-CN" altLang="en-US" sz="2400" dirty="0">
                <a:solidFill>
                  <a:srgbClr val="0000CC"/>
                </a:solidFill>
                <a:latin typeface="+mn-lt"/>
                <a:ea typeface="幼圆" pitchFamily="49" charset="-122"/>
              </a:rPr>
              <a:t>②不论模拟开关接到运算放大器的反相输入端（虚地）还是接到地，也就是不论输入数字信号是</a:t>
            </a:r>
            <a:r>
              <a:rPr kumimoji="1" lang="en-US" altLang="zh-CN" sz="2400" dirty="0">
                <a:solidFill>
                  <a:srgbClr val="0000CC"/>
                </a:solidFill>
                <a:latin typeface="+mn-lt"/>
                <a:ea typeface="幼圆" pitchFamily="49" charset="-122"/>
              </a:rPr>
              <a:t>1</a:t>
            </a:r>
            <a:r>
              <a:rPr kumimoji="1" lang="zh-CN" altLang="en-US" sz="2400" dirty="0">
                <a:solidFill>
                  <a:srgbClr val="0000CC"/>
                </a:solidFill>
                <a:latin typeface="+mn-lt"/>
                <a:ea typeface="幼圆" pitchFamily="49" charset="-122"/>
              </a:rPr>
              <a:t>还是</a:t>
            </a:r>
            <a:r>
              <a:rPr kumimoji="1" lang="en-US" altLang="zh-CN" sz="2400" dirty="0">
                <a:solidFill>
                  <a:srgbClr val="0000CC"/>
                </a:solidFill>
                <a:latin typeface="+mn-lt"/>
                <a:ea typeface="幼圆" pitchFamily="49" charset="-122"/>
              </a:rPr>
              <a:t>0</a:t>
            </a:r>
            <a:r>
              <a:rPr kumimoji="1" lang="zh-CN" altLang="en-US" sz="2400" dirty="0">
                <a:solidFill>
                  <a:srgbClr val="0000CC"/>
                </a:solidFill>
                <a:latin typeface="+mn-lt"/>
                <a:ea typeface="幼圆" pitchFamily="49" charset="-122"/>
              </a:rPr>
              <a:t>，各支路的电流不变。</a:t>
            </a:r>
          </a:p>
        </p:txBody>
      </p:sp>
      <p:sp>
        <p:nvSpPr>
          <p:cNvPr id="8199" name="Text Box 14"/>
          <p:cNvSpPr txBox="1">
            <a:spLocks noChangeArrowheads="1"/>
          </p:cNvSpPr>
          <p:nvPr/>
        </p:nvSpPr>
        <p:spPr bwMode="auto">
          <a:xfrm>
            <a:off x="385505" y="246652"/>
            <a:ext cx="5581650"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en-US" altLang="zh-CN" dirty="0"/>
              <a:t>2.</a:t>
            </a:r>
            <a:r>
              <a:rPr lang="zh-CN" altLang="en-US" dirty="0"/>
              <a:t>倒</a:t>
            </a:r>
            <a:r>
              <a:rPr lang="en-US" altLang="zh-CN" dirty="0"/>
              <a:t>T</a:t>
            </a:r>
            <a:r>
              <a:rPr lang="zh-CN" altLang="en-US" dirty="0"/>
              <a:t>型电阻网络</a:t>
            </a:r>
            <a:r>
              <a:rPr lang="en-US" altLang="zh-CN" dirty="0"/>
              <a:t>D/A</a:t>
            </a:r>
            <a:r>
              <a:rPr lang="zh-CN" altLang="en-US" dirty="0"/>
              <a:t>转换器的原理</a:t>
            </a:r>
          </a:p>
        </p:txBody>
      </p:sp>
    </p:spTree>
    <p:extLst>
      <p:ext uri="{BB962C8B-B14F-4D97-AF65-F5344CB8AC3E}">
        <p14:creationId xmlns:p14="http://schemas.microsoft.com/office/powerpoint/2010/main" val="2053583725"/>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xEl>
                                              <p:pRg st="0" end="0"/>
                                            </p:txEl>
                                          </p:spTgt>
                                        </p:tgtEl>
                                        <p:attrNameLst>
                                          <p:attrName>style.visibility</p:attrName>
                                        </p:attrNameLst>
                                      </p:cBhvr>
                                      <p:to>
                                        <p:strVal val="visible"/>
                                      </p:to>
                                    </p:set>
                                    <p:animEffect transition="in" filter="wipe(left)">
                                      <p:cBhvr>
                                        <p:cTn id="12" dur="500"/>
                                        <p:tgtEl>
                                          <p:spTgt spid="143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wipe(left)">
                                      <p:cBhvr>
                                        <p:cTn id="17" dur="500"/>
                                        <p:tgtEl>
                                          <p:spTgt spid="14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4294967295"/>
          </p:nvPr>
        </p:nvSpPr>
        <p:spPr>
          <a:xfrm>
            <a:off x="476249" y="998538"/>
            <a:ext cx="8101195" cy="1311128"/>
          </a:xfrm>
          <a:prstGeom prst="rect">
            <a:avLst/>
          </a:prstGeom>
          <a:noFill/>
          <a:ln w="25400">
            <a:noFill/>
            <a:miter lim="800000"/>
            <a:headEnd/>
            <a:tailEnd/>
          </a:ln>
          <a:effectLst/>
        </p:spPr>
        <p:txBody>
          <a:bodyPr wrap="square">
            <a:spAutoFit/>
          </a:bodyPr>
          <a:lstStyle/>
          <a:p>
            <a:pPr marL="0" indent="0">
              <a:lnSpc>
                <a:spcPct val="110000"/>
              </a:lnSpc>
              <a:spcBef>
                <a:spcPct val="0"/>
              </a:spcBef>
              <a:buNone/>
            </a:pPr>
            <a:r>
              <a:rPr kumimoji="1" lang="en-US" altLang="zh-CN" sz="2400" kern="1200" dirty="0">
                <a:solidFill>
                  <a:srgbClr val="0000CC"/>
                </a:solidFill>
                <a:ea typeface="幼圆" pitchFamily="49" charset="-122"/>
              </a:rPr>
              <a:t>A/D</a:t>
            </a:r>
            <a:r>
              <a:rPr kumimoji="1" lang="zh-CN" altLang="en-US" sz="2400" kern="1200" dirty="0">
                <a:solidFill>
                  <a:srgbClr val="0000CC"/>
                </a:solidFill>
                <a:ea typeface="幼圆" pitchFamily="49" charset="-122"/>
              </a:rPr>
              <a:t>和</a:t>
            </a:r>
            <a:r>
              <a:rPr kumimoji="1" lang="en-US" altLang="zh-CN" sz="2400" kern="1200" dirty="0">
                <a:solidFill>
                  <a:srgbClr val="0000CC"/>
                </a:solidFill>
                <a:ea typeface="幼圆" pitchFamily="49" charset="-122"/>
              </a:rPr>
              <a:t>D/A</a:t>
            </a:r>
            <a:r>
              <a:rPr kumimoji="1" lang="zh-CN" altLang="en-US" sz="2400" kern="1200" dirty="0">
                <a:solidFill>
                  <a:srgbClr val="0000CC"/>
                </a:solidFill>
                <a:ea typeface="幼圆" pitchFamily="49" charset="-122"/>
              </a:rPr>
              <a:t>转换器是把微型计算机的应用领域扩展到检测和过程控制的必要装置，是把计算机和生产过程、科学实验过程联系起来的重要桥梁。</a:t>
            </a:r>
          </a:p>
        </p:txBody>
      </p:sp>
      <p:sp>
        <p:nvSpPr>
          <p:cNvPr id="198660" name="Rectangle 4"/>
          <p:cNvSpPr>
            <a:spLocks noChangeArrowheads="1"/>
          </p:cNvSpPr>
          <p:nvPr/>
        </p:nvSpPr>
        <p:spPr bwMode="auto">
          <a:xfrm>
            <a:off x="345067" y="246652"/>
            <a:ext cx="2471738" cy="437043"/>
          </a:xfrm>
          <a:prstGeom prst="rect">
            <a:avLst/>
          </a:prstGeom>
          <a:noFill/>
          <a:ln w="25400">
            <a:noFill/>
            <a:miter lim="800000"/>
            <a:headEnd/>
            <a:tailEnd/>
          </a:ln>
          <a:effectLst/>
        </p:spPr>
        <p:txBody>
          <a:bodyPr>
            <a:spAutoFit/>
          </a:bodyPr>
          <a:lstStyle/>
          <a:p>
            <a:pPr algn="l">
              <a:lnSpc>
                <a:spcPct val="80000"/>
              </a:lnSpc>
              <a:spcBef>
                <a:spcPct val="0"/>
              </a:spcBef>
              <a:defRPr/>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Tree>
    <p:extLst>
      <p:ext uri="{BB962C8B-B14F-4D97-AF65-F5344CB8AC3E}">
        <p14:creationId xmlns:p14="http://schemas.microsoft.com/office/powerpoint/2010/main" val="106298351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circle(in)">
                                      <p:cBhvr>
                                        <p:cTn id="7" dur="2000"/>
                                        <p:tgtEl>
                                          <p:spTgt spid="1986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val="191402003"/>
              </p:ext>
            </p:extLst>
          </p:nvPr>
        </p:nvGraphicFramePr>
        <p:xfrm>
          <a:off x="1295400" y="4779150"/>
          <a:ext cx="7010400" cy="1822450"/>
        </p:xfrm>
        <a:graphic>
          <a:graphicData uri="http://schemas.openxmlformats.org/presentationml/2006/ole">
            <mc:AlternateContent xmlns:mc="http://schemas.openxmlformats.org/markup-compatibility/2006">
              <mc:Choice xmlns:v="urn:schemas-microsoft-com:vml" Requires="v">
                <p:oleObj spid="_x0000_s174871" name="文档" r:id="rId3" imgW="3124200" imgH="809625" progId="">
                  <p:embed/>
                </p:oleObj>
              </mc:Choice>
              <mc:Fallback>
                <p:oleObj name="文档" r:id="rId3" imgW="3124200" imgH="80962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779150"/>
                        <a:ext cx="7010400" cy="1822450"/>
                      </a:xfrm>
                      <a:prstGeom prst="rect">
                        <a:avLst/>
                      </a:prstGeom>
                      <a:solidFill>
                        <a:srgbClr val="66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1912759740"/>
              </p:ext>
            </p:extLst>
          </p:nvPr>
        </p:nvGraphicFramePr>
        <p:xfrm>
          <a:off x="304800" y="228600"/>
          <a:ext cx="8534400" cy="3328988"/>
        </p:xfrm>
        <a:graphic>
          <a:graphicData uri="http://schemas.openxmlformats.org/presentationml/2006/ole">
            <mc:AlternateContent xmlns:mc="http://schemas.openxmlformats.org/markup-compatibility/2006">
              <mc:Choice xmlns:v="urn:schemas-microsoft-com:vml" Requires="v">
                <p:oleObj spid="_x0000_s174872" name="图片" r:id="rId5" imgW="4591050" imgH="1790700" progId="">
                  <p:embed/>
                </p:oleObj>
              </mc:Choice>
              <mc:Fallback>
                <p:oleObj name="图片" r:id="rId5" imgW="4591050" imgH="17907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28600"/>
                        <a:ext cx="8534400" cy="3328988"/>
                      </a:xfrm>
                      <a:prstGeom prst="rect">
                        <a:avLst/>
                      </a:prstGeom>
                      <a:solidFill>
                        <a:srgbClr val="F8F8F8"/>
                      </a:solidFill>
                      <a:ln w="9525">
                        <a:solidFill>
                          <a:srgbClr val="0000CC"/>
                        </a:solidFill>
                        <a:miter lim="800000"/>
                        <a:headEnd/>
                        <a:tailEnd/>
                      </a:ln>
                      <a:effectLst/>
                      <a:extLst/>
                    </p:spPr>
                  </p:pic>
                </p:oleObj>
              </mc:Fallback>
            </mc:AlternateContent>
          </a:graphicData>
        </a:graphic>
      </p:graphicFrame>
      <p:graphicFrame>
        <p:nvGraphicFramePr>
          <p:cNvPr id="15364" name="Object 4"/>
          <p:cNvGraphicFramePr>
            <a:graphicFrameLocks noChangeAspect="1"/>
          </p:cNvGraphicFramePr>
          <p:nvPr>
            <p:extLst>
              <p:ext uri="{D42A27DB-BD31-4B8C-83A1-F6EECF244321}">
                <p14:modId xmlns:p14="http://schemas.microsoft.com/office/powerpoint/2010/main" val="375160941"/>
              </p:ext>
            </p:extLst>
          </p:nvPr>
        </p:nvGraphicFramePr>
        <p:xfrm>
          <a:off x="3733800" y="3654025"/>
          <a:ext cx="1981200" cy="1054100"/>
        </p:xfrm>
        <a:graphic>
          <a:graphicData uri="http://schemas.openxmlformats.org/presentationml/2006/ole">
            <mc:AlternateContent xmlns:mc="http://schemas.openxmlformats.org/markup-compatibility/2006">
              <mc:Choice xmlns:v="urn:schemas-microsoft-com:vml" Requires="v">
                <p:oleObj spid="_x0000_s174873" name="文档" r:id="rId7" imgW="762000" imgH="409575" progId="">
                  <p:embed/>
                </p:oleObj>
              </mc:Choice>
              <mc:Fallback>
                <p:oleObj name="文档" r:id="rId7" imgW="762000" imgH="40957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654025"/>
                        <a:ext cx="1981200" cy="1054100"/>
                      </a:xfrm>
                      <a:prstGeom prst="rect">
                        <a:avLst/>
                      </a:prstGeom>
                      <a:solidFill>
                        <a:srgbClr val="FFFFCC"/>
                      </a:solidFill>
                      <a:ln w="9525">
                        <a:solidFill>
                          <a:srgbClr val="FF6600"/>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2809704664"/>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dissolve">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box(out)">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out)">
                                      <p:cBhvr>
                                        <p:cTn id="1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extLst>
              <p:ext uri="{D42A27DB-BD31-4B8C-83A1-F6EECF244321}">
                <p14:modId xmlns:p14="http://schemas.microsoft.com/office/powerpoint/2010/main" val="2837556490"/>
              </p:ext>
            </p:extLst>
          </p:nvPr>
        </p:nvGraphicFramePr>
        <p:xfrm>
          <a:off x="1600200" y="3429840"/>
          <a:ext cx="5943600" cy="2384425"/>
        </p:xfrm>
        <a:graphic>
          <a:graphicData uri="http://schemas.openxmlformats.org/presentationml/2006/ole">
            <mc:AlternateContent xmlns:mc="http://schemas.openxmlformats.org/markup-compatibility/2006">
              <mc:Choice xmlns:v="urn:schemas-microsoft-com:vml" Requires="v">
                <p:oleObj spid="_x0000_s175896" name="文档" r:id="rId3" imgW="2628900" imgH="1057275" progId="">
                  <p:embed/>
                </p:oleObj>
              </mc:Choice>
              <mc:Fallback>
                <p:oleObj name="文档" r:id="rId3" imgW="2628900" imgH="10572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29840"/>
                        <a:ext cx="5943600" cy="2384425"/>
                      </a:xfrm>
                      <a:prstGeom prst="rect">
                        <a:avLst/>
                      </a:prstGeom>
                      <a:solidFill>
                        <a:srgbClr val="66FFFF"/>
                      </a:solidFill>
                      <a:ln w="9525">
                        <a:solidFill>
                          <a:srgbClr val="0000CC"/>
                        </a:solidFill>
                        <a:miter lim="800000"/>
                        <a:headEnd/>
                        <a:tailEnd/>
                      </a:ln>
                      <a:effectLst/>
                      <a:extLst/>
                    </p:spPr>
                  </p:pic>
                </p:oleObj>
              </mc:Fallback>
            </mc:AlternateContent>
          </a:graphicData>
        </a:graphic>
      </p:graphicFrame>
      <p:graphicFrame>
        <p:nvGraphicFramePr>
          <p:cNvPr id="16387" name="Object 3"/>
          <p:cNvGraphicFramePr>
            <a:graphicFrameLocks noChangeAspect="1"/>
          </p:cNvGraphicFramePr>
          <p:nvPr>
            <p:extLst>
              <p:ext uri="{D42A27DB-BD31-4B8C-83A1-F6EECF244321}">
                <p14:modId xmlns:p14="http://schemas.microsoft.com/office/powerpoint/2010/main" val="2249753800"/>
              </p:ext>
            </p:extLst>
          </p:nvPr>
        </p:nvGraphicFramePr>
        <p:xfrm>
          <a:off x="0" y="5867400"/>
          <a:ext cx="9144000" cy="919163"/>
        </p:xfrm>
        <a:graphic>
          <a:graphicData uri="http://schemas.openxmlformats.org/presentationml/2006/ole">
            <mc:AlternateContent xmlns:mc="http://schemas.openxmlformats.org/markup-compatibility/2006">
              <mc:Choice xmlns:v="urn:schemas-microsoft-com:vml" Requires="v">
                <p:oleObj spid="_x0000_s175897" name="文档" r:id="rId5" imgW="3914775" imgH="390525" progId="Word.Document.8">
                  <p:embed/>
                </p:oleObj>
              </mc:Choice>
              <mc:Fallback>
                <p:oleObj name="文档" r:id="rId5" imgW="3914775" imgH="390525"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867400"/>
                        <a:ext cx="9144000" cy="919163"/>
                      </a:xfrm>
                      <a:prstGeom prst="rect">
                        <a:avLst/>
                      </a:prstGeom>
                      <a:solidFill>
                        <a:srgbClr val="FFFFCC"/>
                      </a:solidFill>
                      <a:ln w="9525">
                        <a:solidFill>
                          <a:srgbClr val="0000CC"/>
                        </a:solidFill>
                        <a:miter lim="800000"/>
                        <a:headEnd/>
                        <a:tailEnd/>
                      </a:ln>
                      <a:effectLst/>
                      <a:extLst/>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2633886995"/>
              </p:ext>
            </p:extLst>
          </p:nvPr>
        </p:nvGraphicFramePr>
        <p:xfrm>
          <a:off x="268070" y="55007"/>
          <a:ext cx="8534400" cy="3328988"/>
        </p:xfrm>
        <a:graphic>
          <a:graphicData uri="http://schemas.openxmlformats.org/presentationml/2006/ole">
            <mc:AlternateContent xmlns:mc="http://schemas.openxmlformats.org/markup-compatibility/2006">
              <mc:Choice xmlns:v="urn:schemas-microsoft-com:vml" Requires="v">
                <p:oleObj spid="_x0000_s175898" name="图片" r:id="rId7" imgW="4591050" imgH="1790700" progId="">
                  <p:embed/>
                </p:oleObj>
              </mc:Choice>
              <mc:Fallback>
                <p:oleObj name="图片" r:id="rId7" imgW="4591050" imgH="17907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070" y="55007"/>
                        <a:ext cx="8534400" cy="3328988"/>
                      </a:xfrm>
                      <a:prstGeom prst="rect">
                        <a:avLst/>
                      </a:prstGeom>
                      <a:solidFill>
                        <a:srgbClr val="F8F8F8"/>
                      </a:solidFill>
                      <a:ln w="9525">
                        <a:solidFill>
                          <a:srgbClr val="0000CC"/>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2172971082"/>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box(out)">
                                      <p:cBhvr>
                                        <p:cTn id="12" dur="500"/>
                                        <p:tgtEl>
                                          <p:spTgt spid="163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box(out)">
                                      <p:cBhvr>
                                        <p:cTn id="1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a:t>
            </a:r>
            <a:r>
              <a:rPr lang="zh-CN" altLang="en-US" dirty="0" smtClean="0"/>
              <a:t>位</a:t>
            </a:r>
            <a:r>
              <a:rPr lang="en-US" altLang="zh-CN" dirty="0" smtClean="0"/>
              <a:t>DAC</a:t>
            </a:r>
            <a:endParaRPr lang="zh-CN" altLang="en-US" dirty="0"/>
          </a:p>
        </p:txBody>
      </p:sp>
      <p:pic>
        <p:nvPicPr>
          <p:cNvPr id="190466" name="Picture 2" descr="c:\users\george\appdata\roaming\360se6\User Data\temp\96dda144ad345982fc71ceac0ef431adcbef84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30" y="1853825"/>
            <a:ext cx="86391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953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Object 2"/>
          <p:cNvGraphicFramePr>
            <a:graphicFrameLocks noChangeAspect="1"/>
          </p:cNvGraphicFramePr>
          <p:nvPr>
            <p:extLst>
              <p:ext uri="{D42A27DB-BD31-4B8C-83A1-F6EECF244321}">
                <p14:modId xmlns:p14="http://schemas.microsoft.com/office/powerpoint/2010/main" val="1279581278"/>
              </p:ext>
            </p:extLst>
          </p:nvPr>
        </p:nvGraphicFramePr>
        <p:xfrm>
          <a:off x="2726795" y="1576607"/>
          <a:ext cx="4932362" cy="3157538"/>
        </p:xfrm>
        <a:graphic>
          <a:graphicData uri="http://schemas.openxmlformats.org/presentationml/2006/ole">
            <mc:AlternateContent xmlns:mc="http://schemas.openxmlformats.org/markup-compatibility/2006">
              <mc:Choice xmlns:v="urn:schemas-microsoft-com:vml" Requires="v">
                <p:oleObj spid="_x0000_s176657" name="图片" r:id="rId3" imgW="2152650" imgH="1428750" progId="Word.Picture.8">
                  <p:embed/>
                </p:oleObj>
              </mc:Choice>
              <mc:Fallback>
                <p:oleObj name="图片" r:id="rId3" imgW="2152650" imgH="142875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341" r="-1338"/>
                      <a:stretch>
                        <a:fillRect/>
                      </a:stretch>
                    </p:blipFill>
                    <p:spPr bwMode="auto">
                      <a:xfrm>
                        <a:off x="2726795" y="1576607"/>
                        <a:ext cx="4932362" cy="3157538"/>
                      </a:xfrm>
                      <a:prstGeom prst="rect">
                        <a:avLst/>
                      </a:prstGeom>
                      <a:solidFill>
                        <a:srgbClr val="F8F8F8"/>
                      </a:solidFill>
                      <a:ln w="12700" cmpd="thickThin">
                        <a:solidFill>
                          <a:srgbClr val="0000CC"/>
                        </a:solidFill>
                        <a:miter lim="800000"/>
                        <a:headEnd/>
                        <a:tailEnd/>
                      </a:ln>
                      <a:effectLst/>
                      <a:extLst/>
                    </p:spPr>
                  </p:pic>
                </p:oleObj>
              </mc:Fallback>
            </mc:AlternateContent>
          </a:graphicData>
        </a:graphic>
      </p:graphicFrame>
      <p:sp>
        <p:nvSpPr>
          <p:cNvPr id="116739" name="Text Box 3"/>
          <p:cNvSpPr txBox="1">
            <a:spLocks noChangeArrowheads="1"/>
          </p:cNvSpPr>
          <p:nvPr/>
        </p:nvSpPr>
        <p:spPr bwMode="auto">
          <a:xfrm>
            <a:off x="476545" y="887813"/>
            <a:ext cx="8274050" cy="830997"/>
          </a:xfrm>
          <a:prstGeom prst="rect">
            <a:avLst/>
          </a:prstGeom>
          <a:noFill/>
          <a:ln w="9525">
            <a:noFill/>
            <a:miter lim="800000"/>
            <a:headEnd/>
            <a:tailEnd/>
          </a:ln>
        </p:spPr>
        <p:txBody>
          <a:bodyPr wrap="square">
            <a:spAutoFit/>
          </a:bodyPr>
          <a:lstStyle>
            <a:defPPr>
              <a:defRPr lang="zh-CN"/>
            </a:defPPr>
            <a:lvl1pPr marL="266700" indent="-266700" algn="just">
              <a:defRPr kumimoji="1" sz="2400">
                <a:solidFill>
                  <a:srgbClr val="0000CC"/>
                </a:solidFill>
                <a:latin typeface="+mn-lt"/>
                <a:ea typeface="幼圆" pitchFamily="49" charset="-122"/>
              </a:defRPr>
            </a:lvl1pPr>
          </a:lstStyle>
          <a:p>
            <a:pPr marL="0" indent="0"/>
            <a:r>
              <a:rPr lang="en-US" altLang="zh-CN" dirty="0"/>
              <a:t>D/A</a:t>
            </a:r>
            <a:r>
              <a:rPr lang="zh-CN" altLang="en-US" dirty="0"/>
              <a:t>转换器的转换特性，是指其输出模拟量和输入数字量之间的转换关系。</a:t>
            </a:r>
          </a:p>
        </p:txBody>
      </p:sp>
      <p:graphicFrame>
        <p:nvGraphicFramePr>
          <p:cNvPr id="116740" name="Object 4"/>
          <p:cNvGraphicFramePr>
            <a:graphicFrameLocks noChangeAspect="1"/>
          </p:cNvGraphicFramePr>
          <p:nvPr>
            <p:extLst>
              <p:ext uri="{D42A27DB-BD31-4B8C-83A1-F6EECF244321}">
                <p14:modId xmlns:p14="http://schemas.microsoft.com/office/powerpoint/2010/main" val="1953892415"/>
              </p:ext>
            </p:extLst>
          </p:nvPr>
        </p:nvGraphicFramePr>
        <p:xfrm>
          <a:off x="1057690" y="6040155"/>
          <a:ext cx="7924800" cy="584200"/>
        </p:xfrm>
        <a:graphic>
          <a:graphicData uri="http://schemas.openxmlformats.org/presentationml/2006/ole">
            <mc:AlternateContent xmlns:mc="http://schemas.openxmlformats.org/markup-compatibility/2006">
              <mc:Choice xmlns:v="urn:schemas-microsoft-com:vml" Requires="v">
                <p:oleObj spid="_x0000_s176658" name="公式" r:id="rId5" imgW="3251200" imgH="241300" progId="">
                  <p:embed/>
                </p:oleObj>
              </mc:Choice>
              <mc:Fallback>
                <p:oleObj name="公式" r:id="rId5" imgW="3251200" imgH="2413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690" y="6040155"/>
                        <a:ext cx="7924800" cy="584200"/>
                      </a:xfrm>
                      <a:prstGeom prst="rect">
                        <a:avLst/>
                      </a:prstGeom>
                      <a:solidFill>
                        <a:srgbClr val="FFFFCC"/>
                      </a:solidFill>
                      <a:ln w="9525">
                        <a:solidFill>
                          <a:srgbClr val="66FFFF"/>
                        </a:solidFill>
                        <a:miter lim="800000"/>
                        <a:headEnd/>
                        <a:tailEnd/>
                      </a:ln>
                      <a:effectLst/>
                      <a:extLst/>
                    </p:spPr>
                  </p:pic>
                </p:oleObj>
              </mc:Fallback>
            </mc:AlternateContent>
          </a:graphicData>
        </a:graphic>
      </p:graphicFrame>
      <p:sp>
        <p:nvSpPr>
          <p:cNvPr id="116741" name="Rectangle 5"/>
          <p:cNvSpPr>
            <a:spLocks noChangeArrowheads="1"/>
          </p:cNvSpPr>
          <p:nvPr/>
        </p:nvSpPr>
        <p:spPr bwMode="auto">
          <a:xfrm>
            <a:off x="340835" y="246652"/>
            <a:ext cx="5266280" cy="437043"/>
          </a:xfrm>
          <a:prstGeom prst="rect">
            <a:avLst/>
          </a:prstGeom>
          <a:noFill/>
          <a:ln w="25400">
            <a:noFill/>
            <a:miter lim="800000"/>
            <a:headEnd/>
            <a:tailEnd/>
          </a:ln>
          <a:effectLst/>
        </p:spPr>
        <p:txBody>
          <a:bodyPr wrap="square">
            <a:spAutoFit/>
          </a:bodyPr>
          <a:lstStyle/>
          <a:p>
            <a:pPr>
              <a:lnSpc>
                <a:spcPct val="80000"/>
              </a:lnSpc>
            </a:pPr>
            <a:r>
              <a:rPr kumimoji="1" lang="en-US" altLang="en-US" sz="2800" dirty="0">
                <a:solidFill>
                  <a:srgbClr val="0000CC"/>
                </a:solidFill>
                <a:latin typeface="+mn-lt"/>
                <a:ea typeface="幼圆" pitchFamily="49" charset="-122"/>
              </a:rPr>
              <a:t>1</a:t>
            </a:r>
            <a:r>
              <a:rPr kumimoji="1" lang="en-US" altLang="zh-CN" sz="2800" dirty="0">
                <a:solidFill>
                  <a:srgbClr val="0000CC"/>
                </a:solidFill>
                <a:latin typeface="+mn-lt"/>
                <a:ea typeface="幼圆" pitchFamily="49" charset="-122"/>
              </a:rPr>
              <a:t>2.2.3 D/A</a:t>
            </a:r>
            <a:r>
              <a:rPr kumimoji="1" lang="zh-CN" altLang="en-US" sz="2800" dirty="0">
                <a:solidFill>
                  <a:srgbClr val="0000CC"/>
                </a:solidFill>
                <a:latin typeface="+mn-lt"/>
                <a:ea typeface="幼圆" pitchFamily="49" charset="-122"/>
              </a:rPr>
              <a:t>转换器的转换特性</a:t>
            </a:r>
          </a:p>
        </p:txBody>
      </p:sp>
      <p:sp>
        <p:nvSpPr>
          <p:cNvPr id="116742" name="Text Box 6"/>
          <p:cNvSpPr txBox="1">
            <a:spLocks noChangeArrowheads="1"/>
          </p:cNvSpPr>
          <p:nvPr/>
        </p:nvSpPr>
        <p:spPr bwMode="auto">
          <a:xfrm>
            <a:off x="476545" y="4779150"/>
            <a:ext cx="7920038" cy="1200329"/>
          </a:xfrm>
          <a:prstGeom prst="rect">
            <a:avLst/>
          </a:prstGeom>
          <a:noFill/>
          <a:ln w="9525">
            <a:noFill/>
            <a:miter lim="800000"/>
            <a:headEnd/>
            <a:tailEnd/>
          </a:ln>
        </p:spPr>
        <p:txBody>
          <a:bodyPr wrap="square">
            <a:spAutoFit/>
          </a:bodyPr>
          <a:lstStyle>
            <a:defPPr>
              <a:defRPr lang="zh-CN"/>
            </a:defPPr>
            <a:lvl1pPr marL="266700" indent="-266700" algn="just">
              <a:defRPr kumimoji="1" sz="2400">
                <a:solidFill>
                  <a:srgbClr val="0000CC"/>
                </a:solidFill>
                <a:latin typeface="+mn-lt"/>
                <a:ea typeface="幼圆" pitchFamily="49" charset="-122"/>
              </a:defRPr>
            </a:lvl1pPr>
          </a:lstStyle>
          <a:p>
            <a:pPr marL="0" indent="0"/>
            <a:r>
              <a:rPr lang="zh-CN" altLang="en-US" dirty="0"/>
              <a:t>理想的</a:t>
            </a:r>
            <a:r>
              <a:rPr lang="en-US" altLang="zh-CN" dirty="0"/>
              <a:t>D/A</a:t>
            </a:r>
            <a:r>
              <a:rPr lang="zh-CN" altLang="en-US" dirty="0"/>
              <a:t>转换器的转换特性，应是输出模拟量与输入数字量成正比。如果输入为</a:t>
            </a:r>
            <a:r>
              <a:rPr lang="en-US" altLang="zh-CN" dirty="0"/>
              <a:t>n</a:t>
            </a:r>
            <a:r>
              <a:rPr lang="zh-CN" altLang="en-US" dirty="0"/>
              <a:t>位二进制数</a:t>
            </a:r>
            <a:r>
              <a:rPr lang="en-US" altLang="zh-CN" dirty="0"/>
              <a:t>d</a:t>
            </a:r>
            <a:r>
              <a:rPr lang="en-US" altLang="zh-CN" baseline="-25000" dirty="0"/>
              <a:t>n-1</a:t>
            </a:r>
            <a:r>
              <a:rPr lang="en-US" altLang="zh-CN" dirty="0"/>
              <a:t>d</a:t>
            </a:r>
            <a:r>
              <a:rPr lang="en-US" altLang="zh-CN" baseline="-25000" dirty="0"/>
              <a:t>n-2</a:t>
            </a:r>
            <a:r>
              <a:rPr lang="en-US" altLang="zh-CN" dirty="0"/>
              <a:t>…d</a:t>
            </a:r>
            <a:r>
              <a:rPr lang="en-US" altLang="zh-CN" baseline="-25000" dirty="0"/>
              <a:t>1</a:t>
            </a:r>
            <a:r>
              <a:rPr lang="en-US" altLang="zh-CN" dirty="0"/>
              <a:t>d</a:t>
            </a:r>
            <a:r>
              <a:rPr lang="en-US" altLang="zh-CN" baseline="-25000" dirty="0"/>
              <a:t>0</a:t>
            </a:r>
            <a:r>
              <a:rPr lang="zh-CN" altLang="en-US" dirty="0"/>
              <a:t>，则输出模拟电压为：</a:t>
            </a:r>
          </a:p>
        </p:txBody>
      </p:sp>
    </p:spTree>
    <p:extLst>
      <p:ext uri="{BB962C8B-B14F-4D97-AF65-F5344CB8AC3E}">
        <p14:creationId xmlns:p14="http://schemas.microsoft.com/office/powerpoint/2010/main" val="1923004510"/>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left)">
                                      <p:cBhvr>
                                        <p:cTn id="7" dur="500"/>
                                        <p:tgtEl>
                                          <p:spTgt spid="11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6738"/>
                                        </p:tgtEl>
                                        <p:attrNameLst>
                                          <p:attrName>style.visibility</p:attrName>
                                        </p:attrNameLst>
                                      </p:cBhvr>
                                      <p:to>
                                        <p:strVal val="visible"/>
                                      </p:to>
                                    </p:set>
                                    <p:animEffect transition="in" filter="dissolve">
                                      <p:cBhvr>
                                        <p:cTn id="12" dur="500"/>
                                        <p:tgtEl>
                                          <p:spTgt spid="11673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 calcmode="lin" valueType="num">
                                      <p:cBhvr>
                                        <p:cTn id="17" dur="1000" fill="hold"/>
                                        <p:tgtEl>
                                          <p:spTgt spid="116742"/>
                                        </p:tgtEl>
                                        <p:attrNameLst>
                                          <p:attrName>ppt_w</p:attrName>
                                        </p:attrNameLst>
                                      </p:cBhvr>
                                      <p:tavLst>
                                        <p:tav tm="0">
                                          <p:val>
                                            <p:strVal val="#ppt_w*0.70"/>
                                          </p:val>
                                        </p:tav>
                                        <p:tav tm="100000">
                                          <p:val>
                                            <p:strVal val="#ppt_w"/>
                                          </p:val>
                                        </p:tav>
                                      </p:tavLst>
                                    </p:anim>
                                    <p:anim calcmode="lin" valueType="num">
                                      <p:cBhvr>
                                        <p:cTn id="18" dur="1000" fill="hold"/>
                                        <p:tgtEl>
                                          <p:spTgt spid="116742"/>
                                        </p:tgtEl>
                                        <p:attrNameLst>
                                          <p:attrName>ppt_h</p:attrName>
                                        </p:attrNameLst>
                                      </p:cBhvr>
                                      <p:tavLst>
                                        <p:tav tm="0">
                                          <p:val>
                                            <p:strVal val="#ppt_h"/>
                                          </p:val>
                                        </p:tav>
                                        <p:tav tm="100000">
                                          <p:val>
                                            <p:strVal val="#ppt_h"/>
                                          </p:val>
                                        </p:tav>
                                      </p:tavLst>
                                    </p:anim>
                                    <p:animEffect transition="in" filter="fade">
                                      <p:cBhvr>
                                        <p:cTn id="19" dur="1000"/>
                                        <p:tgtEl>
                                          <p:spTgt spid="11674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116740"/>
                                        </p:tgtEl>
                                        <p:attrNameLst>
                                          <p:attrName>style.visibility</p:attrName>
                                        </p:attrNameLst>
                                      </p:cBhvr>
                                      <p:to>
                                        <p:strVal val="visible"/>
                                      </p:to>
                                    </p:set>
                                    <p:animEffect transition="in" filter="box(out)">
                                      <p:cBhvr>
                                        <p:cTn id="24"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P spid="1167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Text Box 4"/>
          <p:cNvSpPr txBox="1">
            <a:spLocks noChangeArrowheads="1"/>
          </p:cNvSpPr>
          <p:nvPr/>
        </p:nvSpPr>
        <p:spPr bwMode="auto">
          <a:xfrm>
            <a:off x="476249" y="1013536"/>
            <a:ext cx="8355013" cy="1354217"/>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stStyle>
          <a:p>
            <a:r>
              <a:rPr lang="zh-CN" altLang="en-US" dirty="0"/>
              <a:t>（</a:t>
            </a:r>
            <a:r>
              <a:rPr lang="en-US" altLang="zh-CN" dirty="0"/>
              <a:t>1</a:t>
            </a:r>
            <a:r>
              <a:rPr lang="zh-CN" altLang="en-US" dirty="0"/>
              <a:t>）分辨率</a:t>
            </a:r>
          </a:p>
          <a:p>
            <a:pPr>
              <a:spcBef>
                <a:spcPts val="1200"/>
              </a:spcBef>
            </a:pPr>
            <a:r>
              <a:rPr lang="zh-CN" altLang="en-US" dirty="0"/>
              <a:t>指 </a:t>
            </a:r>
            <a:r>
              <a:rPr lang="en-US" altLang="zh-CN" dirty="0"/>
              <a:t>D/A </a:t>
            </a:r>
            <a:r>
              <a:rPr lang="zh-CN" altLang="en-US" dirty="0"/>
              <a:t>转换器模拟输出所能产生的</a:t>
            </a:r>
            <a:r>
              <a:rPr lang="zh-CN" altLang="en-US" dirty="0">
                <a:hlinkClick r:id="rId2" action="ppaction://hlinksldjump"/>
              </a:rPr>
              <a:t>最小电压变化量</a:t>
            </a:r>
            <a:r>
              <a:rPr lang="zh-CN" altLang="en-US" dirty="0"/>
              <a:t>与满刻度输出电压之比。</a:t>
            </a:r>
          </a:p>
        </p:txBody>
      </p:sp>
      <p:sp>
        <p:nvSpPr>
          <p:cNvPr id="115718" name="Rectangle 6"/>
          <p:cNvSpPr>
            <a:spLocks noChangeArrowheads="1"/>
          </p:cNvSpPr>
          <p:nvPr/>
        </p:nvSpPr>
        <p:spPr bwMode="auto">
          <a:xfrm>
            <a:off x="340835" y="201647"/>
            <a:ext cx="5716330" cy="437043"/>
          </a:xfrm>
          <a:prstGeom prst="rect">
            <a:avLst/>
          </a:prstGeom>
          <a:noFill/>
          <a:ln w="25400">
            <a:noFill/>
            <a:miter lim="800000"/>
            <a:headEnd/>
            <a:tailEnd/>
          </a:ln>
          <a:effectLst/>
        </p:spPr>
        <p:txBody>
          <a:bodyPr wrap="square">
            <a:spAutoFit/>
          </a:bodyPr>
          <a:lstStyle/>
          <a:p>
            <a:pPr>
              <a:lnSpc>
                <a:spcPct val="80000"/>
              </a:lnSpc>
            </a:pPr>
            <a:r>
              <a:rPr kumimoji="1" lang="en-US" altLang="en-US" sz="2800" dirty="0">
                <a:solidFill>
                  <a:srgbClr val="0000CC"/>
                </a:solidFill>
                <a:latin typeface="+mn-lt"/>
                <a:ea typeface="幼圆" pitchFamily="49" charset="-122"/>
              </a:rPr>
              <a:t>1</a:t>
            </a:r>
            <a:r>
              <a:rPr kumimoji="1" lang="en-US" altLang="zh-CN" sz="2800" dirty="0">
                <a:solidFill>
                  <a:srgbClr val="0000CC"/>
                </a:solidFill>
                <a:latin typeface="+mn-lt"/>
                <a:ea typeface="幼圆" pitchFamily="49" charset="-122"/>
              </a:rPr>
              <a:t>2.2.4 D/A</a:t>
            </a:r>
            <a:r>
              <a:rPr kumimoji="1" lang="zh-CN" altLang="en-US" sz="2800" dirty="0">
                <a:solidFill>
                  <a:srgbClr val="0000CC"/>
                </a:solidFill>
                <a:latin typeface="+mn-lt"/>
                <a:ea typeface="幼圆" pitchFamily="49" charset="-122"/>
              </a:rPr>
              <a:t>转换器的主要技术指标</a:t>
            </a:r>
          </a:p>
        </p:txBody>
      </p:sp>
      <p:grpSp>
        <p:nvGrpSpPr>
          <p:cNvPr id="2" name="Group 13"/>
          <p:cNvGrpSpPr>
            <a:grpSpLocks/>
          </p:cNvGrpSpPr>
          <p:nvPr/>
        </p:nvGrpSpPr>
        <p:grpSpPr bwMode="auto">
          <a:xfrm>
            <a:off x="1600335" y="2736850"/>
            <a:ext cx="6657841" cy="2606674"/>
            <a:chOff x="906" y="902"/>
            <a:chExt cx="4026" cy="1642"/>
          </a:xfrm>
        </p:grpSpPr>
        <p:sp>
          <p:nvSpPr>
            <p:cNvPr id="12297" name="AutoShape 14"/>
            <p:cNvSpPr>
              <a:spLocks noChangeArrowheads="1"/>
            </p:cNvSpPr>
            <p:nvPr/>
          </p:nvSpPr>
          <p:spPr bwMode="auto">
            <a:xfrm>
              <a:off x="2110" y="902"/>
              <a:ext cx="2660" cy="466"/>
            </a:xfrm>
            <a:prstGeom prst="wedgeRectCallout">
              <a:avLst>
                <a:gd name="adj1" fmla="val -53347"/>
                <a:gd name="adj2" fmla="val 85838"/>
              </a:avLst>
            </a:prstGeom>
            <a:noFill/>
            <a:ln w="9525">
              <a:solidFill>
                <a:schemeClr val="tx1"/>
              </a:solidFill>
              <a:miter lim="800000"/>
              <a:headEnd/>
              <a:tailEnd/>
            </a:ln>
          </p:spPr>
          <p:txBody>
            <a:bodyPr lIns="0" tIns="0" rIns="0" bIns="0">
              <a:spAutoFit/>
            </a:bodyPr>
            <a:lstStyle/>
            <a:p>
              <a:pPr algn="l">
                <a:spcBef>
                  <a:spcPct val="0"/>
                </a:spcBef>
              </a:pPr>
              <a:r>
                <a:rPr kumimoji="1" lang="en-US" altLang="zh-CN" sz="2400" dirty="0">
                  <a:solidFill>
                    <a:schemeClr val="tx1"/>
                  </a:solidFill>
                  <a:latin typeface="Times New Roman" pitchFamily="18" charset="0"/>
                  <a:ea typeface="宋体" pitchFamily="2" charset="-122"/>
                </a:rPr>
                <a:t> DAC </a:t>
              </a:r>
              <a:r>
                <a:rPr kumimoji="1" lang="zh-CN" altLang="en-US" sz="2400" dirty="0">
                  <a:solidFill>
                    <a:schemeClr val="tx1"/>
                  </a:solidFill>
                  <a:latin typeface="Times New Roman" pitchFamily="18" charset="0"/>
                  <a:ea typeface="宋体" pitchFamily="2" charset="-122"/>
                </a:rPr>
                <a:t>的最小输出电压变化量，也即 </a:t>
              </a:r>
              <a:r>
                <a:rPr kumimoji="1" lang="en-US" altLang="zh-CN" sz="2400" dirty="0">
                  <a:solidFill>
                    <a:schemeClr val="tx1"/>
                  </a:solidFill>
                  <a:latin typeface="Times New Roman" pitchFamily="18" charset="0"/>
                  <a:ea typeface="宋体" pitchFamily="2" charset="-122"/>
                </a:rPr>
                <a:t>DAC </a:t>
              </a:r>
              <a:r>
                <a:rPr kumimoji="1" lang="zh-CN" altLang="en-US" sz="2400" dirty="0">
                  <a:solidFill>
                    <a:schemeClr val="tx1"/>
                  </a:solidFill>
                  <a:latin typeface="Times New Roman" pitchFamily="18" charset="0"/>
                  <a:ea typeface="宋体" pitchFamily="2" charset="-122"/>
                </a:rPr>
                <a:t>的最小输出电压值</a:t>
              </a:r>
            </a:p>
          </p:txBody>
        </p:sp>
        <p:sp>
          <p:nvSpPr>
            <p:cNvPr id="12298" name="AutoShape 16"/>
            <p:cNvSpPr>
              <a:spLocks noChangeArrowheads="1"/>
            </p:cNvSpPr>
            <p:nvPr/>
          </p:nvSpPr>
          <p:spPr bwMode="auto">
            <a:xfrm>
              <a:off x="906" y="2262"/>
              <a:ext cx="4026" cy="282"/>
            </a:xfrm>
            <a:prstGeom prst="wedgeRectCallout">
              <a:avLst>
                <a:gd name="adj1" fmla="val -24787"/>
                <a:gd name="adj2" fmla="val -123051"/>
              </a:avLst>
            </a:prstGeom>
            <a:noFill/>
            <a:ln w="9525">
              <a:solidFill>
                <a:schemeClr val="tx1"/>
              </a:solidFill>
              <a:miter lim="800000"/>
              <a:headEnd/>
              <a:tailEnd/>
            </a:ln>
          </p:spPr>
          <p:txBody>
            <a:bodyPr lIns="0" tIns="36000" rIns="0" bIns="36000">
              <a:spAutoFit/>
            </a:bodyPr>
            <a:lstStyle/>
            <a:p>
              <a:pPr algn="l">
                <a:spcBef>
                  <a:spcPct val="0"/>
                </a:spcBef>
              </a:pPr>
              <a:r>
                <a:rPr kumimoji="1" lang="en-US" altLang="zh-CN" sz="2400" dirty="0">
                  <a:solidFill>
                    <a:schemeClr val="tx1"/>
                  </a:solidFill>
                  <a:latin typeface="Times New Roman" pitchFamily="18" charset="0"/>
                  <a:ea typeface="宋体" pitchFamily="2" charset="-122"/>
                </a:rPr>
                <a:t> </a:t>
              </a:r>
              <a:r>
                <a:rPr kumimoji="1" lang="zh-CN" altLang="en-US" sz="2400" dirty="0">
                  <a:solidFill>
                    <a:schemeClr val="tx1"/>
                  </a:solidFill>
                  <a:latin typeface="Times New Roman" pitchFamily="18" charset="0"/>
                  <a:ea typeface="宋体" pitchFamily="2" charset="-122"/>
                </a:rPr>
                <a:t>表示满度输出电压值，</a:t>
              </a:r>
              <a:r>
                <a:rPr kumimoji="1" lang="en-US" altLang="zh-CN" sz="2400" dirty="0">
                  <a:solidFill>
                    <a:schemeClr val="tx1"/>
                  </a:solidFill>
                  <a:latin typeface="Times New Roman" pitchFamily="18" charset="0"/>
                  <a:ea typeface="宋体" pitchFamily="2" charset="-122"/>
                </a:rPr>
                <a:t>FSR </a:t>
              </a:r>
              <a:r>
                <a:rPr kumimoji="1" lang="zh-CN" altLang="en-US" sz="2400" dirty="0">
                  <a:solidFill>
                    <a:schemeClr val="tx1"/>
                  </a:solidFill>
                  <a:latin typeface="Times New Roman" pitchFamily="18" charset="0"/>
                  <a:ea typeface="宋体" pitchFamily="2" charset="-122"/>
                </a:rPr>
                <a:t>即 </a:t>
              </a:r>
              <a:r>
                <a:rPr kumimoji="1" lang="en-US" altLang="zh-CN" sz="2400" dirty="0">
                  <a:solidFill>
                    <a:srgbClr val="0033CC"/>
                  </a:solidFill>
                  <a:latin typeface="Times New Roman" pitchFamily="18" charset="0"/>
                  <a:ea typeface="宋体" pitchFamily="2" charset="-122"/>
                </a:rPr>
                <a:t>F</a:t>
              </a:r>
              <a:r>
                <a:rPr kumimoji="1" lang="en-US" altLang="zh-CN" sz="2400" dirty="0">
                  <a:solidFill>
                    <a:schemeClr val="tx1"/>
                  </a:solidFill>
                  <a:latin typeface="Times New Roman" pitchFamily="18" charset="0"/>
                  <a:ea typeface="宋体" pitchFamily="2" charset="-122"/>
                </a:rPr>
                <a:t>ull  </a:t>
              </a:r>
              <a:r>
                <a:rPr kumimoji="1" lang="en-US" altLang="zh-CN" sz="2400" dirty="0">
                  <a:solidFill>
                    <a:srgbClr val="0033CC"/>
                  </a:solidFill>
                  <a:latin typeface="Times New Roman" pitchFamily="18" charset="0"/>
                  <a:ea typeface="宋体" pitchFamily="2" charset="-122"/>
                </a:rPr>
                <a:t>S</a:t>
              </a:r>
              <a:r>
                <a:rPr kumimoji="1" lang="en-US" altLang="zh-CN" sz="2400" dirty="0">
                  <a:solidFill>
                    <a:schemeClr val="tx1"/>
                  </a:solidFill>
                  <a:latin typeface="Times New Roman" pitchFamily="18" charset="0"/>
                  <a:ea typeface="宋体" pitchFamily="2" charset="-122"/>
                </a:rPr>
                <a:t>cale </a:t>
              </a:r>
              <a:r>
                <a:rPr kumimoji="1" lang="en-US" altLang="zh-CN" sz="2400" dirty="0">
                  <a:solidFill>
                    <a:srgbClr val="0033CC"/>
                  </a:solidFill>
                  <a:latin typeface="Times New Roman" pitchFamily="18" charset="0"/>
                  <a:ea typeface="宋体" pitchFamily="2" charset="-122"/>
                </a:rPr>
                <a:t>R</a:t>
              </a:r>
              <a:r>
                <a:rPr kumimoji="1" lang="en-US" altLang="zh-CN" sz="2400" dirty="0">
                  <a:solidFill>
                    <a:schemeClr val="tx1"/>
                  </a:solidFill>
                  <a:latin typeface="Times New Roman" pitchFamily="18" charset="0"/>
                  <a:ea typeface="宋体" pitchFamily="2" charset="-122"/>
                </a:rPr>
                <a:t>ange</a:t>
              </a:r>
            </a:p>
          </p:txBody>
        </p:sp>
      </p:grpSp>
      <p:pic>
        <p:nvPicPr>
          <p:cNvPr id="177234" name="Picture 8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0335" y="3743951"/>
            <a:ext cx="30607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a:hlinkClick r:id="rId4" action="ppaction://hlinksldjump"/>
          </p:cNvPr>
          <p:cNvSpPr/>
          <p:nvPr/>
        </p:nvSpPr>
        <p:spPr bwMode="auto">
          <a:xfrm>
            <a:off x="7497325" y="5634245"/>
            <a:ext cx="855095" cy="49505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Arial" charset="0"/>
                <a:ea typeface="宋体" pitchFamily="2" charset="-122"/>
              </a:rPr>
              <a:t>图示</a:t>
            </a:r>
          </a:p>
        </p:txBody>
      </p:sp>
    </p:spTree>
    <p:extLst>
      <p:ext uri="{BB962C8B-B14F-4D97-AF65-F5344CB8AC3E}">
        <p14:creationId xmlns:p14="http://schemas.microsoft.com/office/powerpoint/2010/main" val="10910489"/>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p:cTn id="7" dur="1000" fill="hold"/>
                                        <p:tgtEl>
                                          <p:spTgt spid="115716">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15716">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15716">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1571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5716">
                                            <p:txEl>
                                              <p:pRg st="1" end="1"/>
                                            </p:txEl>
                                          </p:spTgt>
                                        </p:tgtEl>
                                        <p:attrNameLst>
                                          <p:attrName>style.visibility</p:attrName>
                                        </p:attrNameLst>
                                      </p:cBhvr>
                                      <p:to>
                                        <p:strVal val="visible"/>
                                      </p:to>
                                    </p:set>
                                    <p:anim calcmode="lin" valueType="num">
                                      <p:cBhvr>
                                        <p:cTn id="15" dur="1000" fill="hold"/>
                                        <p:tgtEl>
                                          <p:spTgt spid="115716">
                                            <p:txEl>
                                              <p:pRg st="1" end="1"/>
                                            </p:txEl>
                                          </p:spTgt>
                                        </p:tgtEl>
                                        <p:attrNameLst>
                                          <p:attrName>ppt_x</p:attrName>
                                        </p:attrNameLst>
                                      </p:cBhvr>
                                      <p:tavLst>
                                        <p:tav tm="0">
                                          <p:val>
                                            <p:strVal val="#ppt_x-#ppt_w/2"/>
                                          </p:val>
                                        </p:tav>
                                        <p:tav tm="100000">
                                          <p:val>
                                            <p:strVal val="#ppt_x"/>
                                          </p:val>
                                        </p:tav>
                                      </p:tavLst>
                                    </p:anim>
                                    <p:anim calcmode="lin" valueType="num">
                                      <p:cBhvr>
                                        <p:cTn id="16" dur="1000" fill="hold"/>
                                        <p:tgtEl>
                                          <p:spTgt spid="115716">
                                            <p:txEl>
                                              <p:pRg st="1" end="1"/>
                                            </p:txEl>
                                          </p:spTgt>
                                        </p:tgtEl>
                                        <p:attrNameLst>
                                          <p:attrName>ppt_y</p:attrName>
                                        </p:attrNameLst>
                                      </p:cBhvr>
                                      <p:tavLst>
                                        <p:tav tm="0">
                                          <p:val>
                                            <p:strVal val="#ppt_y"/>
                                          </p:val>
                                        </p:tav>
                                        <p:tav tm="100000">
                                          <p:val>
                                            <p:strVal val="#ppt_y"/>
                                          </p:val>
                                        </p:tav>
                                      </p:tavLst>
                                    </p:anim>
                                    <p:anim calcmode="lin" valueType="num">
                                      <p:cBhvr>
                                        <p:cTn id="17" dur="1000" fill="hold"/>
                                        <p:tgtEl>
                                          <p:spTgt spid="115716">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11571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7234"/>
                                        </p:tgtEl>
                                        <p:attrNameLst>
                                          <p:attrName>style.visibility</p:attrName>
                                        </p:attrNameLst>
                                      </p:cBhvr>
                                      <p:to>
                                        <p:strVal val="visible"/>
                                      </p:to>
                                    </p:set>
                                    <p:animEffect transition="in" filter="randombar(horizontal)">
                                      <p:cBhvr>
                                        <p:cTn id="23" dur="500"/>
                                        <p:tgtEl>
                                          <p:spTgt spid="1772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grpSp>
        <p:nvGrpSpPr>
          <p:cNvPr id="3" name="Group 10"/>
          <p:cNvGrpSpPr>
            <a:grpSpLocks/>
          </p:cNvGrpSpPr>
          <p:nvPr/>
        </p:nvGrpSpPr>
        <p:grpSpPr bwMode="auto">
          <a:xfrm>
            <a:off x="1871700" y="1268760"/>
            <a:ext cx="5021263" cy="4319588"/>
            <a:chOff x="578" y="1246"/>
            <a:chExt cx="3163" cy="2721"/>
          </a:xfrm>
        </p:grpSpPr>
        <p:sp>
          <p:nvSpPr>
            <p:cNvPr id="4" name="Freeform 11"/>
            <p:cNvSpPr>
              <a:spLocks/>
            </p:cNvSpPr>
            <p:nvPr/>
          </p:nvSpPr>
          <p:spPr bwMode="auto">
            <a:xfrm>
              <a:off x="1020" y="1752"/>
              <a:ext cx="2268" cy="1905"/>
            </a:xfrm>
            <a:custGeom>
              <a:avLst/>
              <a:gdLst>
                <a:gd name="T0" fmla="*/ 0 w 2268"/>
                <a:gd name="T1" fmla="*/ 952 h 1905"/>
                <a:gd name="T2" fmla="*/ 635 w 2268"/>
                <a:gd name="T3" fmla="*/ 136 h 1905"/>
                <a:gd name="T4" fmla="*/ 1633 w 2268"/>
                <a:gd name="T5" fmla="*/ 1769 h 1905"/>
                <a:gd name="T6" fmla="*/ 2268 w 2268"/>
                <a:gd name="T7" fmla="*/ 952 h 1905"/>
                <a:gd name="T8" fmla="*/ 0 60000 65536"/>
                <a:gd name="T9" fmla="*/ 0 60000 65536"/>
                <a:gd name="T10" fmla="*/ 0 60000 65536"/>
                <a:gd name="T11" fmla="*/ 0 60000 65536"/>
                <a:gd name="T12" fmla="*/ 0 w 2268"/>
                <a:gd name="T13" fmla="*/ 0 h 1905"/>
                <a:gd name="T14" fmla="*/ 2268 w 2268"/>
                <a:gd name="T15" fmla="*/ 1905 h 1905"/>
              </a:gdLst>
              <a:ahLst/>
              <a:cxnLst>
                <a:cxn ang="T8">
                  <a:pos x="T0" y="T1"/>
                </a:cxn>
                <a:cxn ang="T9">
                  <a:pos x="T2" y="T3"/>
                </a:cxn>
                <a:cxn ang="T10">
                  <a:pos x="T4" y="T5"/>
                </a:cxn>
                <a:cxn ang="T11">
                  <a:pos x="T6" y="T7"/>
                </a:cxn>
              </a:cxnLst>
              <a:rect l="T12" t="T13" r="T14" b="T15"/>
              <a:pathLst>
                <a:path w="2268" h="1905">
                  <a:moveTo>
                    <a:pt x="0" y="952"/>
                  </a:moveTo>
                  <a:cubicBezTo>
                    <a:pt x="181" y="476"/>
                    <a:pt x="363" y="0"/>
                    <a:pt x="635" y="136"/>
                  </a:cubicBezTo>
                  <a:cubicBezTo>
                    <a:pt x="907" y="272"/>
                    <a:pt x="1361" y="1633"/>
                    <a:pt x="1633" y="1769"/>
                  </a:cubicBezTo>
                  <a:cubicBezTo>
                    <a:pt x="1905" y="1905"/>
                    <a:pt x="2086" y="1428"/>
                    <a:pt x="2268" y="952"/>
                  </a:cubicBezTo>
                </a:path>
              </a:pathLst>
            </a:custGeom>
            <a:noFill/>
            <a:ln w="9525">
              <a:solidFill>
                <a:srgbClr val="000000"/>
              </a:solidFill>
              <a:round/>
              <a:headEnd/>
              <a:tailEnd/>
            </a:ln>
          </p:spPr>
          <p:txBody>
            <a:bodyPr/>
            <a:lstStyle/>
            <a:p>
              <a:endParaRPr lang="zh-CN" altLang="en-US"/>
            </a:p>
          </p:txBody>
        </p:sp>
        <p:sp>
          <p:nvSpPr>
            <p:cNvPr id="5" name="Rectangle 12"/>
            <p:cNvSpPr>
              <a:spLocks noChangeArrowheads="1"/>
            </p:cNvSpPr>
            <p:nvPr/>
          </p:nvSpPr>
          <p:spPr bwMode="auto">
            <a:xfrm>
              <a:off x="578" y="1694"/>
              <a:ext cx="544" cy="1974"/>
            </a:xfrm>
            <a:prstGeom prst="rect">
              <a:avLst/>
            </a:prstGeom>
            <a:noFill/>
            <a:ln w="9525">
              <a:noFill/>
              <a:miter lim="800000"/>
              <a:headEnd/>
              <a:tailEnd/>
            </a:ln>
          </p:spPr>
          <p:txBody>
            <a:bodyPr wrap="none" anchor="ctr"/>
            <a:lstStyle/>
            <a:p>
              <a:pPr algn="ctr">
                <a:spcBef>
                  <a:spcPct val="0"/>
                </a:spcBef>
              </a:pPr>
              <a:r>
                <a:rPr lang="en-US" altLang="zh-CN" sz="1800" dirty="0" smtClean="0">
                  <a:solidFill>
                    <a:srgbClr val="000000"/>
                  </a:solidFill>
                  <a:latin typeface="Arial" charset="0"/>
                  <a:ea typeface="宋体" pitchFamily="2" charset="-122"/>
                </a:rPr>
                <a:t>255</a:t>
              </a:r>
              <a:endParaRPr lang="en-US" altLang="zh-CN" sz="1800" dirty="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a:t>
              </a:r>
              <a:endParaRPr lang="en-US" altLang="zh-CN" sz="1800" dirty="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endParaRPr lang="en-US" altLang="zh-CN" dirty="0">
                <a:solidFill>
                  <a:srgbClr val="000000"/>
                </a:solidFill>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128</a:t>
              </a:r>
              <a:endParaRPr lang="en-US" altLang="zh-CN" sz="1800" dirty="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a:t>
              </a:r>
            </a:p>
            <a:p>
              <a:pPr algn="ctr">
                <a:spcBef>
                  <a:spcPct val="0"/>
                </a:spcBef>
              </a:pPr>
              <a:endParaRPr lang="en-US" altLang="zh-CN" sz="1800" dirty="0">
                <a:solidFill>
                  <a:srgbClr val="000000"/>
                </a:solidFill>
                <a:latin typeface="Arial" charset="0"/>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0</a:t>
              </a:r>
              <a:endParaRPr lang="en-US" altLang="zh-CN" sz="1800" dirty="0">
                <a:solidFill>
                  <a:srgbClr val="000000"/>
                </a:solidFill>
                <a:latin typeface="Arial" charset="0"/>
                <a:ea typeface="宋体" pitchFamily="2" charset="-122"/>
              </a:endParaRPr>
            </a:p>
          </p:txBody>
        </p:sp>
        <p:grpSp>
          <p:nvGrpSpPr>
            <p:cNvPr id="6" name="Group 13"/>
            <p:cNvGrpSpPr>
              <a:grpSpLocks/>
            </p:cNvGrpSpPr>
            <p:nvPr/>
          </p:nvGrpSpPr>
          <p:grpSpPr bwMode="auto">
            <a:xfrm>
              <a:off x="1246" y="1632"/>
              <a:ext cx="2041" cy="2086"/>
              <a:chOff x="1246" y="1632"/>
              <a:chExt cx="2041" cy="2086"/>
            </a:xfrm>
          </p:grpSpPr>
          <p:sp>
            <p:nvSpPr>
              <p:cNvPr id="23" name="Line 14"/>
              <p:cNvSpPr>
                <a:spLocks noChangeShapeType="1"/>
              </p:cNvSpPr>
              <p:nvPr/>
            </p:nvSpPr>
            <p:spPr bwMode="auto">
              <a:xfrm flipV="1">
                <a:off x="147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24" name="Line 15"/>
              <p:cNvSpPr>
                <a:spLocks noChangeShapeType="1"/>
              </p:cNvSpPr>
              <p:nvPr/>
            </p:nvSpPr>
            <p:spPr bwMode="auto">
              <a:xfrm flipV="1">
                <a:off x="1926"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25" name="Line 16"/>
              <p:cNvSpPr>
                <a:spLocks noChangeShapeType="1"/>
              </p:cNvSpPr>
              <p:nvPr/>
            </p:nvSpPr>
            <p:spPr bwMode="auto">
              <a:xfrm flipV="1">
                <a:off x="170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26" name="Line 17"/>
              <p:cNvSpPr>
                <a:spLocks noChangeShapeType="1"/>
              </p:cNvSpPr>
              <p:nvPr/>
            </p:nvSpPr>
            <p:spPr bwMode="auto">
              <a:xfrm flipV="1">
                <a:off x="215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27" name="Line 18"/>
              <p:cNvSpPr>
                <a:spLocks noChangeShapeType="1"/>
              </p:cNvSpPr>
              <p:nvPr/>
            </p:nvSpPr>
            <p:spPr bwMode="auto">
              <a:xfrm flipV="1">
                <a:off x="238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28" name="Line 19"/>
              <p:cNvSpPr>
                <a:spLocks noChangeShapeType="1"/>
              </p:cNvSpPr>
              <p:nvPr/>
            </p:nvSpPr>
            <p:spPr bwMode="auto">
              <a:xfrm flipV="1">
                <a:off x="260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29" name="Line 20"/>
              <p:cNvSpPr>
                <a:spLocks noChangeShapeType="1"/>
              </p:cNvSpPr>
              <p:nvPr/>
            </p:nvSpPr>
            <p:spPr bwMode="auto">
              <a:xfrm flipV="1">
                <a:off x="2833"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30" name="Line 21"/>
              <p:cNvSpPr>
                <a:spLocks noChangeShapeType="1"/>
              </p:cNvSpPr>
              <p:nvPr/>
            </p:nvSpPr>
            <p:spPr bwMode="auto">
              <a:xfrm flipV="1">
                <a:off x="3060"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31" name="Line 22"/>
              <p:cNvSpPr>
                <a:spLocks noChangeShapeType="1"/>
              </p:cNvSpPr>
              <p:nvPr/>
            </p:nvSpPr>
            <p:spPr bwMode="auto">
              <a:xfrm flipV="1">
                <a:off x="3287" y="1632"/>
                <a:ext cx="0" cy="2086"/>
              </a:xfrm>
              <a:prstGeom prst="line">
                <a:avLst/>
              </a:prstGeom>
              <a:noFill/>
              <a:ln w="9525">
                <a:solidFill>
                  <a:srgbClr val="0066FF"/>
                </a:solidFill>
                <a:round/>
                <a:headEnd/>
                <a:tailEnd type="triangle" w="med" len="med"/>
              </a:ln>
            </p:spPr>
            <p:txBody>
              <a:bodyPr/>
              <a:lstStyle/>
              <a:p>
                <a:endParaRPr lang="zh-CN" altLang="en-US"/>
              </a:p>
            </p:txBody>
          </p:sp>
          <p:sp>
            <p:nvSpPr>
              <p:cNvPr id="32" name="Line 23"/>
              <p:cNvSpPr>
                <a:spLocks noChangeShapeType="1"/>
              </p:cNvSpPr>
              <p:nvPr/>
            </p:nvSpPr>
            <p:spPr bwMode="auto">
              <a:xfrm flipV="1">
                <a:off x="1246" y="1632"/>
                <a:ext cx="0" cy="2086"/>
              </a:xfrm>
              <a:prstGeom prst="line">
                <a:avLst/>
              </a:prstGeom>
              <a:noFill/>
              <a:ln w="9525">
                <a:solidFill>
                  <a:srgbClr val="0066FF"/>
                </a:solidFill>
                <a:round/>
                <a:headEnd/>
                <a:tailEnd type="triangle" w="med" len="med"/>
              </a:ln>
            </p:spPr>
            <p:txBody>
              <a:bodyPr/>
              <a:lstStyle/>
              <a:p>
                <a:endParaRPr lang="zh-CN" altLang="en-US"/>
              </a:p>
            </p:txBody>
          </p:sp>
        </p:grpSp>
        <p:grpSp>
          <p:nvGrpSpPr>
            <p:cNvPr id="7" name="Group 24"/>
            <p:cNvGrpSpPr>
              <a:grpSpLocks/>
            </p:cNvGrpSpPr>
            <p:nvPr/>
          </p:nvGrpSpPr>
          <p:grpSpPr bwMode="auto">
            <a:xfrm>
              <a:off x="1020" y="1858"/>
              <a:ext cx="2721" cy="1701"/>
              <a:chOff x="1020" y="1858"/>
              <a:chExt cx="2721" cy="1701"/>
            </a:xfrm>
          </p:grpSpPr>
          <p:sp>
            <p:nvSpPr>
              <p:cNvPr id="12" name="Line 25"/>
              <p:cNvSpPr>
                <a:spLocks noChangeShapeType="1"/>
              </p:cNvSpPr>
              <p:nvPr/>
            </p:nvSpPr>
            <p:spPr bwMode="auto">
              <a:xfrm>
                <a:off x="1020" y="2548"/>
                <a:ext cx="2721" cy="0"/>
              </a:xfrm>
              <a:prstGeom prst="line">
                <a:avLst/>
              </a:prstGeom>
              <a:noFill/>
              <a:ln w="3175">
                <a:solidFill>
                  <a:srgbClr val="008000"/>
                </a:solidFill>
                <a:round/>
                <a:headEnd/>
                <a:tailEnd type="triangle" w="med" len="med"/>
              </a:ln>
            </p:spPr>
            <p:txBody>
              <a:bodyPr/>
              <a:lstStyle/>
              <a:p>
                <a:endParaRPr lang="zh-CN" altLang="en-US"/>
              </a:p>
            </p:txBody>
          </p:sp>
          <p:sp>
            <p:nvSpPr>
              <p:cNvPr id="13" name="Line 26"/>
              <p:cNvSpPr>
                <a:spLocks noChangeShapeType="1"/>
              </p:cNvSpPr>
              <p:nvPr/>
            </p:nvSpPr>
            <p:spPr bwMode="auto">
              <a:xfrm>
                <a:off x="1020" y="2375"/>
                <a:ext cx="2721" cy="0"/>
              </a:xfrm>
              <a:prstGeom prst="line">
                <a:avLst/>
              </a:prstGeom>
              <a:noFill/>
              <a:ln w="3175">
                <a:solidFill>
                  <a:srgbClr val="008000"/>
                </a:solidFill>
                <a:round/>
                <a:headEnd/>
                <a:tailEnd type="triangle" w="med" len="med"/>
              </a:ln>
            </p:spPr>
            <p:txBody>
              <a:bodyPr/>
              <a:lstStyle/>
              <a:p>
                <a:endParaRPr lang="zh-CN" altLang="en-US"/>
              </a:p>
            </p:txBody>
          </p:sp>
          <p:sp>
            <p:nvSpPr>
              <p:cNvPr id="14" name="Line 27"/>
              <p:cNvSpPr>
                <a:spLocks noChangeShapeType="1"/>
              </p:cNvSpPr>
              <p:nvPr/>
            </p:nvSpPr>
            <p:spPr bwMode="auto">
              <a:xfrm>
                <a:off x="1020" y="2203"/>
                <a:ext cx="2721" cy="0"/>
              </a:xfrm>
              <a:prstGeom prst="line">
                <a:avLst/>
              </a:prstGeom>
              <a:noFill/>
              <a:ln w="3175">
                <a:solidFill>
                  <a:srgbClr val="008000"/>
                </a:solidFill>
                <a:round/>
                <a:headEnd/>
                <a:tailEnd type="triangle" w="med" len="med"/>
              </a:ln>
            </p:spPr>
            <p:txBody>
              <a:bodyPr/>
              <a:lstStyle/>
              <a:p>
                <a:endParaRPr lang="zh-CN" altLang="en-US"/>
              </a:p>
            </p:txBody>
          </p:sp>
          <p:sp>
            <p:nvSpPr>
              <p:cNvPr id="15" name="Line 28"/>
              <p:cNvSpPr>
                <a:spLocks noChangeShapeType="1"/>
              </p:cNvSpPr>
              <p:nvPr/>
            </p:nvSpPr>
            <p:spPr bwMode="auto">
              <a:xfrm>
                <a:off x="1020" y="2031"/>
                <a:ext cx="2721" cy="0"/>
              </a:xfrm>
              <a:prstGeom prst="line">
                <a:avLst/>
              </a:prstGeom>
              <a:noFill/>
              <a:ln w="3175">
                <a:solidFill>
                  <a:srgbClr val="008000"/>
                </a:solidFill>
                <a:round/>
                <a:headEnd/>
                <a:tailEnd type="triangle" w="med" len="med"/>
              </a:ln>
            </p:spPr>
            <p:txBody>
              <a:bodyPr/>
              <a:lstStyle/>
              <a:p>
                <a:endParaRPr lang="zh-CN" altLang="en-US"/>
              </a:p>
            </p:txBody>
          </p:sp>
          <p:sp>
            <p:nvSpPr>
              <p:cNvPr id="16" name="Line 29"/>
              <p:cNvSpPr>
                <a:spLocks noChangeShapeType="1"/>
              </p:cNvSpPr>
              <p:nvPr/>
            </p:nvSpPr>
            <p:spPr bwMode="auto">
              <a:xfrm>
                <a:off x="1020" y="2720"/>
                <a:ext cx="2721" cy="0"/>
              </a:xfrm>
              <a:prstGeom prst="line">
                <a:avLst/>
              </a:prstGeom>
              <a:noFill/>
              <a:ln w="3175">
                <a:solidFill>
                  <a:srgbClr val="008000"/>
                </a:solidFill>
                <a:round/>
                <a:headEnd/>
                <a:tailEnd type="triangle" w="med" len="med"/>
              </a:ln>
            </p:spPr>
            <p:txBody>
              <a:bodyPr/>
              <a:lstStyle/>
              <a:p>
                <a:endParaRPr lang="zh-CN" altLang="en-US"/>
              </a:p>
            </p:txBody>
          </p:sp>
          <p:sp>
            <p:nvSpPr>
              <p:cNvPr id="17" name="Line 30"/>
              <p:cNvSpPr>
                <a:spLocks noChangeShapeType="1"/>
              </p:cNvSpPr>
              <p:nvPr/>
            </p:nvSpPr>
            <p:spPr bwMode="auto">
              <a:xfrm>
                <a:off x="1020" y="3064"/>
                <a:ext cx="2721" cy="0"/>
              </a:xfrm>
              <a:prstGeom prst="line">
                <a:avLst/>
              </a:prstGeom>
              <a:noFill/>
              <a:ln w="3175">
                <a:solidFill>
                  <a:srgbClr val="008000"/>
                </a:solidFill>
                <a:round/>
                <a:headEnd/>
                <a:tailEnd type="triangle" w="med" len="med"/>
              </a:ln>
            </p:spPr>
            <p:txBody>
              <a:bodyPr/>
              <a:lstStyle/>
              <a:p>
                <a:endParaRPr lang="zh-CN" altLang="en-US"/>
              </a:p>
            </p:txBody>
          </p:sp>
          <p:sp>
            <p:nvSpPr>
              <p:cNvPr id="18" name="Line 31"/>
              <p:cNvSpPr>
                <a:spLocks noChangeShapeType="1"/>
              </p:cNvSpPr>
              <p:nvPr/>
            </p:nvSpPr>
            <p:spPr bwMode="auto">
              <a:xfrm>
                <a:off x="1020" y="1858"/>
                <a:ext cx="2721" cy="0"/>
              </a:xfrm>
              <a:prstGeom prst="line">
                <a:avLst/>
              </a:prstGeom>
              <a:noFill/>
              <a:ln w="3175">
                <a:solidFill>
                  <a:srgbClr val="008000"/>
                </a:solidFill>
                <a:round/>
                <a:headEnd/>
                <a:tailEnd type="triangle" w="med" len="med"/>
              </a:ln>
            </p:spPr>
            <p:txBody>
              <a:bodyPr/>
              <a:lstStyle/>
              <a:p>
                <a:endParaRPr lang="zh-CN" altLang="en-US"/>
              </a:p>
            </p:txBody>
          </p:sp>
          <p:sp>
            <p:nvSpPr>
              <p:cNvPr id="19" name="Line 32"/>
              <p:cNvSpPr>
                <a:spLocks noChangeShapeType="1"/>
              </p:cNvSpPr>
              <p:nvPr/>
            </p:nvSpPr>
            <p:spPr bwMode="auto">
              <a:xfrm>
                <a:off x="1020" y="2892"/>
                <a:ext cx="2721" cy="0"/>
              </a:xfrm>
              <a:prstGeom prst="line">
                <a:avLst/>
              </a:prstGeom>
              <a:noFill/>
              <a:ln w="3175">
                <a:solidFill>
                  <a:srgbClr val="008000"/>
                </a:solidFill>
                <a:round/>
                <a:headEnd/>
                <a:tailEnd type="triangle" w="med" len="med"/>
              </a:ln>
            </p:spPr>
            <p:txBody>
              <a:bodyPr/>
              <a:lstStyle/>
              <a:p>
                <a:endParaRPr lang="zh-CN" altLang="en-US"/>
              </a:p>
            </p:txBody>
          </p:sp>
          <p:sp>
            <p:nvSpPr>
              <p:cNvPr id="20" name="Line 33"/>
              <p:cNvSpPr>
                <a:spLocks noChangeShapeType="1"/>
              </p:cNvSpPr>
              <p:nvPr/>
            </p:nvSpPr>
            <p:spPr bwMode="auto">
              <a:xfrm>
                <a:off x="1020" y="3559"/>
                <a:ext cx="2721" cy="0"/>
              </a:xfrm>
              <a:prstGeom prst="line">
                <a:avLst/>
              </a:prstGeom>
              <a:noFill/>
              <a:ln w="3175">
                <a:solidFill>
                  <a:srgbClr val="008000"/>
                </a:solidFill>
                <a:round/>
                <a:headEnd/>
                <a:tailEnd type="triangle" w="med" len="med"/>
              </a:ln>
            </p:spPr>
            <p:txBody>
              <a:bodyPr/>
              <a:lstStyle/>
              <a:p>
                <a:endParaRPr lang="zh-CN" altLang="en-US"/>
              </a:p>
            </p:txBody>
          </p:sp>
          <p:sp>
            <p:nvSpPr>
              <p:cNvPr id="21" name="Line 34"/>
              <p:cNvSpPr>
                <a:spLocks noChangeShapeType="1"/>
              </p:cNvSpPr>
              <p:nvPr/>
            </p:nvSpPr>
            <p:spPr bwMode="auto">
              <a:xfrm>
                <a:off x="1020" y="3402"/>
                <a:ext cx="2721" cy="0"/>
              </a:xfrm>
              <a:prstGeom prst="line">
                <a:avLst/>
              </a:prstGeom>
              <a:noFill/>
              <a:ln w="3175">
                <a:solidFill>
                  <a:srgbClr val="008000"/>
                </a:solidFill>
                <a:round/>
                <a:headEnd/>
                <a:tailEnd type="triangle" w="med" len="med"/>
              </a:ln>
            </p:spPr>
            <p:txBody>
              <a:bodyPr/>
              <a:lstStyle/>
              <a:p>
                <a:endParaRPr lang="zh-CN" altLang="en-US"/>
              </a:p>
            </p:txBody>
          </p:sp>
          <p:sp>
            <p:nvSpPr>
              <p:cNvPr id="22" name="Line 35"/>
              <p:cNvSpPr>
                <a:spLocks noChangeShapeType="1"/>
              </p:cNvSpPr>
              <p:nvPr/>
            </p:nvSpPr>
            <p:spPr bwMode="auto">
              <a:xfrm>
                <a:off x="1020" y="3237"/>
                <a:ext cx="2721" cy="0"/>
              </a:xfrm>
              <a:prstGeom prst="line">
                <a:avLst/>
              </a:prstGeom>
              <a:noFill/>
              <a:ln w="3175">
                <a:solidFill>
                  <a:srgbClr val="008000"/>
                </a:solidFill>
                <a:round/>
                <a:headEnd/>
                <a:tailEnd type="triangle" w="med" len="med"/>
              </a:ln>
            </p:spPr>
            <p:txBody>
              <a:bodyPr/>
              <a:lstStyle/>
              <a:p>
                <a:endParaRPr lang="zh-CN" altLang="en-US"/>
              </a:p>
            </p:txBody>
          </p:sp>
        </p:grpSp>
        <p:grpSp>
          <p:nvGrpSpPr>
            <p:cNvPr id="9" name="Group 37"/>
            <p:cNvGrpSpPr>
              <a:grpSpLocks/>
            </p:cNvGrpSpPr>
            <p:nvPr/>
          </p:nvGrpSpPr>
          <p:grpSpPr bwMode="auto">
            <a:xfrm>
              <a:off x="1020" y="1246"/>
              <a:ext cx="2607" cy="2721"/>
              <a:chOff x="1020" y="1246"/>
              <a:chExt cx="2607" cy="2721"/>
            </a:xfrm>
          </p:grpSpPr>
          <p:sp>
            <p:nvSpPr>
              <p:cNvPr id="10" name="Freeform 38"/>
              <p:cNvSpPr>
                <a:spLocks/>
              </p:cNvSpPr>
              <p:nvPr/>
            </p:nvSpPr>
            <p:spPr bwMode="auto">
              <a:xfrm>
                <a:off x="1020" y="1246"/>
                <a:ext cx="2607" cy="1474"/>
              </a:xfrm>
              <a:custGeom>
                <a:avLst/>
                <a:gdLst>
                  <a:gd name="T0" fmla="*/ 0 w 2404"/>
                  <a:gd name="T1" fmla="*/ 0 h 2495"/>
                  <a:gd name="T2" fmla="*/ 0 w 2404"/>
                  <a:gd name="T3" fmla="*/ 1474 h 2495"/>
                  <a:gd name="T4" fmla="*/ 2607 w 2404"/>
                  <a:gd name="T5" fmla="*/ 1474 h 2495"/>
                  <a:gd name="T6" fmla="*/ 0 60000 65536"/>
                  <a:gd name="T7" fmla="*/ 0 60000 65536"/>
                  <a:gd name="T8" fmla="*/ 0 60000 65536"/>
                  <a:gd name="T9" fmla="*/ 0 w 2404"/>
                  <a:gd name="T10" fmla="*/ 0 h 2495"/>
                  <a:gd name="T11" fmla="*/ 2404 w 2404"/>
                  <a:gd name="T12" fmla="*/ 2495 h 2495"/>
                </a:gdLst>
                <a:ahLst/>
                <a:cxnLst>
                  <a:cxn ang="T6">
                    <a:pos x="T0" y="T1"/>
                  </a:cxn>
                  <a:cxn ang="T7">
                    <a:pos x="T2" y="T3"/>
                  </a:cxn>
                  <a:cxn ang="T8">
                    <a:pos x="T4" y="T5"/>
                  </a:cxn>
                </a:cxnLst>
                <a:rect l="T9" t="T10" r="T11" b="T12"/>
                <a:pathLst>
                  <a:path w="2404" h="2495">
                    <a:moveTo>
                      <a:pt x="0" y="0"/>
                    </a:moveTo>
                    <a:lnTo>
                      <a:pt x="0" y="2495"/>
                    </a:lnTo>
                    <a:lnTo>
                      <a:pt x="2404" y="2495"/>
                    </a:lnTo>
                  </a:path>
                </a:pathLst>
              </a:custGeom>
              <a:noFill/>
              <a:ln w="9525">
                <a:solidFill>
                  <a:srgbClr val="FF3300"/>
                </a:solidFill>
                <a:round/>
                <a:headEnd type="triangle" w="med" len="med"/>
                <a:tailEnd type="triangle" w="med" len="med"/>
              </a:ln>
            </p:spPr>
            <p:txBody>
              <a:bodyPr/>
              <a:lstStyle/>
              <a:p>
                <a:endParaRPr lang="zh-CN" altLang="en-US"/>
              </a:p>
            </p:txBody>
          </p:sp>
          <p:sp>
            <p:nvSpPr>
              <p:cNvPr id="11" name="Line 39"/>
              <p:cNvSpPr>
                <a:spLocks noChangeShapeType="1"/>
              </p:cNvSpPr>
              <p:nvPr/>
            </p:nvSpPr>
            <p:spPr bwMode="auto">
              <a:xfrm>
                <a:off x="1020" y="2720"/>
                <a:ext cx="0" cy="1247"/>
              </a:xfrm>
              <a:prstGeom prst="line">
                <a:avLst/>
              </a:prstGeom>
              <a:noFill/>
              <a:ln w="9525">
                <a:solidFill>
                  <a:srgbClr val="FF3300"/>
                </a:solidFill>
                <a:round/>
                <a:headEnd/>
                <a:tailEnd/>
              </a:ln>
            </p:spPr>
            <p:txBody>
              <a:bodyPr/>
              <a:lstStyle/>
              <a:p>
                <a:endParaRPr lang="zh-CN" altLang="en-US"/>
              </a:p>
            </p:txBody>
          </p:sp>
        </p:grpSp>
      </p:grpSp>
      <p:sp>
        <p:nvSpPr>
          <p:cNvPr id="33" name="Rectangle 12"/>
          <p:cNvSpPr>
            <a:spLocks noChangeArrowheads="1"/>
          </p:cNvSpPr>
          <p:nvPr/>
        </p:nvSpPr>
        <p:spPr bwMode="auto">
          <a:xfrm>
            <a:off x="6741520" y="2041872"/>
            <a:ext cx="863600" cy="3133725"/>
          </a:xfrm>
          <a:prstGeom prst="rect">
            <a:avLst/>
          </a:prstGeom>
          <a:noFill/>
          <a:ln w="9525">
            <a:noFill/>
            <a:miter lim="800000"/>
            <a:headEnd/>
            <a:tailEnd/>
          </a:ln>
        </p:spPr>
        <p:txBody>
          <a:bodyPr wrap="none" anchor="ctr"/>
          <a:lstStyle/>
          <a:p>
            <a:pPr algn="ctr">
              <a:spcBef>
                <a:spcPct val="0"/>
              </a:spcBef>
            </a:pPr>
            <a:r>
              <a:rPr lang="en-US" altLang="zh-CN" sz="1800" dirty="0" smtClean="0">
                <a:solidFill>
                  <a:srgbClr val="000000"/>
                </a:solidFill>
                <a:latin typeface="Arial" charset="0"/>
                <a:ea typeface="宋体" pitchFamily="2" charset="-122"/>
              </a:rPr>
              <a:t>5V</a:t>
            </a:r>
            <a:endParaRPr lang="en-US" altLang="zh-CN" sz="1800" dirty="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a:t>
            </a:r>
            <a:endParaRPr lang="en-US" altLang="zh-CN" sz="1800" dirty="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endParaRPr lang="en-US" altLang="zh-CN" dirty="0">
              <a:solidFill>
                <a:srgbClr val="000000"/>
              </a:solidFill>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2.5V</a:t>
            </a:r>
            <a:endParaRPr lang="en-US" altLang="zh-CN" sz="1800" dirty="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endParaRPr lang="en-US" altLang="zh-CN" sz="1800" dirty="0" smtClean="0">
              <a:solidFill>
                <a:srgbClr val="000000"/>
              </a:solidFill>
              <a:latin typeface="Arial" charset="0"/>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a:t>
            </a:r>
          </a:p>
          <a:p>
            <a:pPr algn="ctr">
              <a:spcBef>
                <a:spcPct val="0"/>
              </a:spcBef>
            </a:pPr>
            <a:endParaRPr lang="en-US" altLang="zh-CN" sz="1800" dirty="0">
              <a:solidFill>
                <a:srgbClr val="000000"/>
              </a:solidFill>
              <a:latin typeface="Arial" charset="0"/>
              <a:ea typeface="宋体" pitchFamily="2" charset="-122"/>
            </a:endParaRPr>
          </a:p>
          <a:p>
            <a:pPr algn="ctr">
              <a:spcBef>
                <a:spcPct val="0"/>
              </a:spcBef>
            </a:pPr>
            <a:r>
              <a:rPr lang="en-US" altLang="zh-CN" sz="1800" dirty="0" smtClean="0">
                <a:solidFill>
                  <a:srgbClr val="000000"/>
                </a:solidFill>
                <a:latin typeface="Arial" charset="0"/>
                <a:ea typeface="宋体" pitchFamily="2" charset="-122"/>
              </a:rPr>
              <a:t>0V</a:t>
            </a:r>
            <a:endParaRPr lang="en-US" altLang="zh-CN" sz="1800" dirty="0">
              <a:solidFill>
                <a:srgbClr val="000000"/>
              </a:solidFill>
              <a:latin typeface="Arial" charset="0"/>
              <a:ea typeface="宋体" pitchFamily="2" charset="-122"/>
            </a:endParaRPr>
          </a:p>
        </p:txBody>
      </p:sp>
      <p:pic>
        <p:nvPicPr>
          <p:cNvPr id="34" name="图片 33">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7365" y="5175597"/>
            <a:ext cx="904164" cy="904164"/>
          </a:xfrm>
          <a:prstGeom prst="rect">
            <a:avLst/>
          </a:prstGeom>
        </p:spPr>
      </p:pic>
    </p:spTree>
    <p:extLst>
      <p:ext uri="{BB962C8B-B14F-4D97-AF65-F5344CB8AC3E}">
        <p14:creationId xmlns:p14="http://schemas.microsoft.com/office/powerpoint/2010/main" val="197990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296863" y="1032120"/>
            <a:ext cx="8534400" cy="461665"/>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stStyle>
          <a:p>
            <a:r>
              <a:rPr lang="zh-CN" altLang="en-US" dirty="0"/>
              <a:t>（</a:t>
            </a:r>
            <a:r>
              <a:rPr lang="en-US" altLang="zh-CN" dirty="0"/>
              <a:t>1</a:t>
            </a:r>
            <a:r>
              <a:rPr lang="zh-CN" altLang="en-US" dirty="0"/>
              <a:t>）分辨率</a:t>
            </a:r>
          </a:p>
        </p:txBody>
      </p:sp>
      <p:sp>
        <p:nvSpPr>
          <p:cNvPr id="389124" name="Rectangle 4"/>
          <p:cNvSpPr>
            <a:spLocks noChangeArrowheads="1"/>
          </p:cNvSpPr>
          <p:nvPr/>
        </p:nvSpPr>
        <p:spPr bwMode="auto">
          <a:xfrm>
            <a:off x="340835" y="246652"/>
            <a:ext cx="5986360" cy="437043"/>
          </a:xfrm>
          <a:prstGeom prst="rect">
            <a:avLst/>
          </a:prstGeom>
          <a:noFill/>
          <a:ln w="25400">
            <a:noFill/>
            <a:miter lim="800000"/>
            <a:headEnd/>
            <a:tailEnd/>
          </a:ln>
          <a:effectLst/>
        </p:spPr>
        <p:txBody>
          <a:bodyPr wrap="square">
            <a:spAutoFit/>
          </a:bodyPr>
          <a:lstStyle/>
          <a:p>
            <a:pPr>
              <a:lnSpc>
                <a:spcPct val="80000"/>
              </a:lnSpc>
            </a:pPr>
            <a:r>
              <a:rPr kumimoji="1" lang="en-US" altLang="en-US" sz="2800" dirty="0">
                <a:solidFill>
                  <a:srgbClr val="0000CC"/>
                </a:solidFill>
                <a:latin typeface="+mn-lt"/>
                <a:ea typeface="幼圆" pitchFamily="49" charset="-122"/>
              </a:rPr>
              <a:t>1</a:t>
            </a:r>
            <a:r>
              <a:rPr kumimoji="1" lang="en-US" altLang="zh-CN" sz="2800" dirty="0">
                <a:solidFill>
                  <a:srgbClr val="0000CC"/>
                </a:solidFill>
                <a:latin typeface="+mn-lt"/>
                <a:ea typeface="幼圆" pitchFamily="49" charset="-122"/>
              </a:rPr>
              <a:t>2.2.4 D/A</a:t>
            </a:r>
            <a:r>
              <a:rPr kumimoji="1" lang="zh-CN" altLang="en-US" sz="2800" dirty="0">
                <a:solidFill>
                  <a:srgbClr val="0000CC"/>
                </a:solidFill>
                <a:latin typeface="+mn-lt"/>
                <a:ea typeface="幼圆" pitchFamily="49" charset="-122"/>
              </a:rPr>
              <a:t>转换器的主要技术指标</a:t>
            </a:r>
          </a:p>
        </p:txBody>
      </p:sp>
      <p:sp>
        <p:nvSpPr>
          <p:cNvPr id="389125" name="Text Box 5"/>
          <p:cNvSpPr txBox="1">
            <a:spLocks noChangeArrowheads="1"/>
          </p:cNvSpPr>
          <p:nvPr/>
        </p:nvSpPr>
        <p:spPr bwMode="auto">
          <a:xfrm>
            <a:off x="1106063" y="1698624"/>
            <a:ext cx="5491162" cy="461665"/>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stStyle>
          <a:p>
            <a:pPr lvl="1" indent="-457200"/>
            <a:r>
              <a:rPr lang="zh-CN" altLang="en-US" sz="2400" dirty="0">
                <a:solidFill>
                  <a:srgbClr val="FF0000"/>
                </a:solidFill>
                <a:latin typeface="+mn-lt"/>
                <a:ea typeface="幼圆" pitchFamily="49" charset="-122"/>
              </a:rPr>
              <a:t>例</a:t>
            </a:r>
            <a:r>
              <a:rPr lang="zh-CN" altLang="en-US" sz="2400" dirty="0">
                <a:solidFill>
                  <a:srgbClr val="0000CC"/>
                </a:solidFill>
                <a:latin typeface="+mn-lt"/>
                <a:ea typeface="幼圆" pitchFamily="49" charset="-122"/>
              </a:rPr>
              <a:t>：</a:t>
            </a:r>
            <a:r>
              <a:rPr lang="en-US" altLang="zh-CN" sz="2400" dirty="0">
                <a:solidFill>
                  <a:srgbClr val="0000CC"/>
                </a:solidFill>
                <a:latin typeface="+mn-lt"/>
                <a:ea typeface="幼圆" pitchFamily="49" charset="-122"/>
              </a:rPr>
              <a:t>10</a:t>
            </a:r>
            <a:r>
              <a:rPr lang="zh-CN" altLang="en-US" sz="2400" dirty="0">
                <a:solidFill>
                  <a:srgbClr val="0000CC"/>
                </a:solidFill>
                <a:latin typeface="+mn-lt"/>
                <a:ea typeface="幼圆" pitchFamily="49" charset="-122"/>
              </a:rPr>
              <a:t>位</a:t>
            </a:r>
            <a:r>
              <a:rPr lang="en-US" altLang="zh-CN" sz="2400" dirty="0">
                <a:solidFill>
                  <a:srgbClr val="0000CC"/>
                </a:solidFill>
                <a:latin typeface="+mn-lt"/>
                <a:ea typeface="幼圆" pitchFamily="49" charset="-122"/>
              </a:rPr>
              <a:t>D/A</a:t>
            </a:r>
            <a:r>
              <a:rPr lang="zh-CN" altLang="en-US" sz="2400" dirty="0">
                <a:solidFill>
                  <a:srgbClr val="0000CC"/>
                </a:solidFill>
                <a:latin typeface="+mn-lt"/>
                <a:ea typeface="幼圆" pitchFamily="49" charset="-122"/>
              </a:rPr>
              <a:t>转换器的分辨率为：</a:t>
            </a:r>
          </a:p>
        </p:txBody>
      </p:sp>
      <p:sp>
        <p:nvSpPr>
          <p:cNvPr id="389126" name="Text Box 6"/>
          <p:cNvSpPr txBox="1">
            <a:spLocks noChangeArrowheads="1"/>
          </p:cNvSpPr>
          <p:nvPr/>
        </p:nvSpPr>
        <p:spPr bwMode="auto">
          <a:xfrm>
            <a:off x="566555" y="3879050"/>
            <a:ext cx="7920880" cy="830997"/>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stStyle>
          <a:p>
            <a:r>
              <a:rPr lang="en-US" altLang="zh-CN" dirty="0">
                <a:hlinkClick r:id="rId2" action="ppaction://hlinksldjump"/>
              </a:rPr>
              <a:t>DAC </a:t>
            </a:r>
            <a:r>
              <a:rPr lang="zh-CN" altLang="en-US" dirty="0">
                <a:hlinkClick r:id="rId2" action="ppaction://hlinksldjump"/>
              </a:rPr>
              <a:t>的位数越多，分辨率值就越小</a:t>
            </a:r>
            <a:r>
              <a:rPr lang="zh-CN" altLang="en-US" dirty="0" smtClean="0">
                <a:hlinkClick r:id="rId2" action="ppaction://hlinksldjump"/>
              </a:rPr>
              <a:t>，能</a:t>
            </a:r>
            <a:r>
              <a:rPr lang="zh-CN" altLang="en-US" dirty="0">
                <a:hlinkClick r:id="rId2" action="ppaction://hlinksldjump"/>
              </a:rPr>
              <a:t>分辨的最小输出电压值也越小。</a:t>
            </a:r>
            <a:endParaRPr lang="zh-CN" altLang="en-US" dirty="0"/>
          </a:p>
        </p:txBody>
      </p:sp>
      <p:pic>
        <p:nvPicPr>
          <p:cNvPr id="13322" name="Picture 7"/>
          <p:cNvPicPr>
            <a:picLocks noChangeAspect="1" noChangeArrowheads="1"/>
          </p:cNvPicPr>
          <p:nvPr/>
        </p:nvPicPr>
        <p:blipFill>
          <a:blip r:embed="rId3" cstate="print"/>
          <a:srcRect/>
          <a:stretch>
            <a:fillRect/>
          </a:stretch>
        </p:blipFill>
        <p:spPr bwMode="auto">
          <a:xfrm>
            <a:off x="7182289" y="4746840"/>
            <a:ext cx="1590235" cy="1375553"/>
          </a:xfrm>
          <a:prstGeom prst="rect">
            <a:avLst/>
          </a:prstGeom>
          <a:noFill/>
          <a:ln w="9525">
            <a:noFill/>
            <a:miter lim="800000"/>
            <a:headEnd/>
            <a:tailEnd/>
          </a:ln>
        </p:spPr>
      </p:pic>
      <p:pic>
        <p:nvPicPr>
          <p:cNvPr id="178259" name="Picture 8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71700" y="2348880"/>
            <a:ext cx="36480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129935"/>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89122">
                                            <p:txEl>
                                              <p:pRg st="0" end="0"/>
                                            </p:txEl>
                                          </p:spTgt>
                                        </p:tgtEl>
                                        <p:attrNameLst>
                                          <p:attrName>style.visibility</p:attrName>
                                        </p:attrNameLst>
                                      </p:cBhvr>
                                      <p:to>
                                        <p:strVal val="visible"/>
                                      </p:to>
                                    </p:set>
                                    <p:anim calcmode="lin" valueType="num">
                                      <p:cBhvr>
                                        <p:cTn id="7" dur="1000" fill="hold"/>
                                        <p:tgtEl>
                                          <p:spTgt spid="38912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38912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38912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38912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9125"/>
                                        </p:tgtEl>
                                        <p:attrNameLst>
                                          <p:attrName>style.visibility</p:attrName>
                                        </p:attrNameLst>
                                      </p:cBhvr>
                                      <p:to>
                                        <p:strVal val="visible"/>
                                      </p:to>
                                    </p:set>
                                    <p:animEffect transition="in" filter="dissolve">
                                      <p:cBhvr>
                                        <p:cTn id="15" dur="500"/>
                                        <p:tgtEl>
                                          <p:spTgt spid="38912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78259"/>
                                        </p:tgtEl>
                                        <p:attrNameLst>
                                          <p:attrName>style.visibility</p:attrName>
                                        </p:attrNameLst>
                                      </p:cBhvr>
                                      <p:to>
                                        <p:strVal val="visible"/>
                                      </p:to>
                                    </p:set>
                                    <p:animEffect transition="in" filter="circle(in)">
                                      <p:cBhvr>
                                        <p:cTn id="20" dur="2000"/>
                                        <p:tgtEl>
                                          <p:spTgt spid="1782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9126"/>
                                        </p:tgtEl>
                                        <p:attrNameLst>
                                          <p:attrName>style.visibility</p:attrName>
                                        </p:attrNameLst>
                                      </p:cBhvr>
                                      <p:to>
                                        <p:strVal val="visible"/>
                                      </p:to>
                                    </p:set>
                                    <p:animEffect transition="in" filter="wipe(left)">
                                      <p:cBhvr>
                                        <p:cTn id="25" dur="500"/>
                                        <p:tgtEl>
                                          <p:spTgt spid="38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build="p" bldLvl="2"/>
      <p:bldP spid="389125" grpId="0"/>
      <p:bldP spid="3891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Text Box 2"/>
          <p:cNvSpPr txBox="1">
            <a:spLocks noChangeArrowheads="1"/>
          </p:cNvSpPr>
          <p:nvPr/>
        </p:nvSpPr>
        <p:spPr bwMode="auto">
          <a:xfrm>
            <a:off x="252040" y="998730"/>
            <a:ext cx="8280400" cy="1351139"/>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stStyle>
          <a:p>
            <a:r>
              <a:rPr lang="zh-CN" altLang="en-US" dirty="0"/>
              <a:t>（</a:t>
            </a:r>
            <a:r>
              <a:rPr lang="en-US" altLang="zh-CN" dirty="0"/>
              <a:t>2</a:t>
            </a:r>
            <a:r>
              <a:rPr lang="zh-CN" altLang="en-US" dirty="0"/>
              <a:t>）转换精度</a:t>
            </a:r>
          </a:p>
          <a:p>
            <a:pPr marL="809625" lvl="1" indent="-809625" algn="just">
              <a:lnSpc>
                <a:spcPct val="110000"/>
              </a:lnSpc>
              <a:spcBef>
                <a:spcPts val="600"/>
              </a:spcBef>
            </a:pPr>
            <a:r>
              <a:rPr kumimoji="1" lang="en-US" altLang="zh-CN" sz="2400" dirty="0" smtClean="0">
                <a:solidFill>
                  <a:srgbClr val="0000CC"/>
                </a:solidFill>
                <a:latin typeface="+mn-lt"/>
                <a:ea typeface="幼圆" pitchFamily="49" charset="-122"/>
              </a:rPr>
              <a:t>          D/A</a:t>
            </a:r>
            <a:r>
              <a:rPr kumimoji="1" lang="zh-CN" altLang="en-US" sz="2400" dirty="0">
                <a:solidFill>
                  <a:srgbClr val="0000CC"/>
                </a:solidFill>
                <a:latin typeface="+mn-lt"/>
                <a:ea typeface="幼圆" pitchFamily="49" charset="-122"/>
              </a:rPr>
              <a:t>转换器输出模拟电压的</a:t>
            </a:r>
            <a:r>
              <a:rPr kumimoji="1" lang="zh-CN" altLang="en-US" sz="2400" dirty="0">
                <a:latin typeface="+mn-lt"/>
                <a:ea typeface="幼圆" pitchFamily="49" charset="-122"/>
              </a:rPr>
              <a:t>实际值</a:t>
            </a:r>
            <a:r>
              <a:rPr kumimoji="1" lang="zh-CN" altLang="en-US" sz="2400" dirty="0">
                <a:solidFill>
                  <a:srgbClr val="0000CC"/>
                </a:solidFill>
                <a:latin typeface="+mn-lt"/>
                <a:ea typeface="幼圆" pitchFamily="49" charset="-122"/>
              </a:rPr>
              <a:t>与</a:t>
            </a:r>
            <a:r>
              <a:rPr kumimoji="1" lang="zh-CN" altLang="en-US" sz="2400" dirty="0">
                <a:solidFill>
                  <a:srgbClr val="0000CC"/>
                </a:solidFill>
                <a:latin typeface="+mn-lt"/>
                <a:ea typeface="幼圆" pitchFamily="49" charset="-122"/>
                <a:hlinkClick r:id="rId2" action="ppaction://hlinksldjump"/>
              </a:rPr>
              <a:t>理想值</a:t>
            </a:r>
            <a:r>
              <a:rPr kumimoji="1" lang="zh-CN" altLang="en-US" sz="2400" dirty="0">
                <a:solidFill>
                  <a:srgbClr val="0000CC"/>
                </a:solidFill>
                <a:latin typeface="+mn-lt"/>
                <a:ea typeface="幼圆" pitchFamily="49" charset="-122"/>
              </a:rPr>
              <a:t>之差，即最大静态转换误差。</a:t>
            </a:r>
          </a:p>
        </p:txBody>
      </p:sp>
      <p:sp>
        <p:nvSpPr>
          <p:cNvPr id="390147" name="Rectangle 3"/>
          <p:cNvSpPr>
            <a:spLocks noChangeArrowheads="1"/>
          </p:cNvSpPr>
          <p:nvPr/>
        </p:nvSpPr>
        <p:spPr bwMode="auto">
          <a:xfrm>
            <a:off x="340835" y="246652"/>
            <a:ext cx="5626320" cy="437043"/>
          </a:xfrm>
          <a:prstGeom prst="rect">
            <a:avLst/>
          </a:prstGeom>
          <a:noFill/>
          <a:ln w="25400">
            <a:noFill/>
            <a:miter lim="800000"/>
            <a:headEnd/>
            <a:tailEnd/>
          </a:ln>
          <a:effectLst/>
        </p:spPr>
        <p:txBody>
          <a:bodyPr wrap="square">
            <a:spAutoFit/>
          </a:bodyPr>
          <a:lstStyle/>
          <a:p>
            <a:pPr>
              <a:lnSpc>
                <a:spcPct val="80000"/>
              </a:lnSpc>
            </a:pPr>
            <a:r>
              <a:rPr kumimoji="1" lang="en-US" altLang="zh-CN" sz="2800" dirty="0">
                <a:solidFill>
                  <a:srgbClr val="0000CC"/>
                </a:solidFill>
                <a:latin typeface="+mn-lt"/>
                <a:ea typeface="幼圆" pitchFamily="49" charset="-122"/>
              </a:rPr>
              <a:t>12.2.4 D/A</a:t>
            </a:r>
            <a:r>
              <a:rPr kumimoji="1" lang="zh-CN" altLang="en-US" sz="2800" dirty="0">
                <a:solidFill>
                  <a:srgbClr val="0000CC"/>
                </a:solidFill>
                <a:latin typeface="+mn-lt"/>
                <a:ea typeface="幼圆" pitchFamily="49" charset="-122"/>
              </a:rPr>
              <a:t>转换器的主要技术指标</a:t>
            </a:r>
          </a:p>
        </p:txBody>
      </p:sp>
      <p:sp>
        <p:nvSpPr>
          <p:cNvPr id="390148" name="Text Box 4"/>
          <p:cNvSpPr txBox="1">
            <a:spLocks noChangeArrowheads="1"/>
          </p:cNvSpPr>
          <p:nvPr/>
        </p:nvSpPr>
        <p:spPr bwMode="auto">
          <a:xfrm>
            <a:off x="1028365" y="2663915"/>
            <a:ext cx="7605713" cy="2523768"/>
          </a:xfrm>
          <a:prstGeom prst="rect">
            <a:avLst/>
          </a:prstGeom>
          <a:noFill/>
          <a:ln w="9525" algn="ctr">
            <a:noFill/>
            <a:miter lim="800000"/>
            <a:headEnd/>
            <a:tailEnd/>
          </a:ln>
        </p:spPr>
        <p:txBody>
          <a:bodyPr lIns="0" tIns="0" rIns="0" bIns="0">
            <a:spAutoFit/>
          </a:bodyPr>
          <a:lstStyle/>
          <a:p>
            <a:pPr marL="363538" indent="-363538" algn="just">
              <a:spcBef>
                <a:spcPts val="1200"/>
              </a:spcBef>
              <a:buFont typeface="Wingdings" pitchFamily="2" charset="2"/>
              <a:buChar char="²"/>
            </a:pPr>
            <a:r>
              <a:rPr kumimoji="1" lang="zh-CN" altLang="en-US" sz="2400" dirty="0">
                <a:solidFill>
                  <a:srgbClr val="0000CC"/>
                </a:solidFill>
                <a:latin typeface="+mn-lt"/>
                <a:ea typeface="幼圆" pitchFamily="49" charset="-122"/>
              </a:rPr>
              <a:t>它是一个综合指标，不仅与 </a:t>
            </a:r>
            <a:r>
              <a:rPr kumimoji="1" lang="en-US" altLang="zh-CN" sz="2400" dirty="0">
                <a:solidFill>
                  <a:srgbClr val="0000CC"/>
                </a:solidFill>
                <a:latin typeface="+mn-lt"/>
                <a:ea typeface="幼圆" pitchFamily="49" charset="-122"/>
              </a:rPr>
              <a:t>DAC </a:t>
            </a:r>
            <a:r>
              <a:rPr kumimoji="1" lang="zh-CN" altLang="en-US" sz="2400" dirty="0">
                <a:solidFill>
                  <a:srgbClr val="0000CC"/>
                </a:solidFill>
                <a:latin typeface="+mn-lt"/>
                <a:ea typeface="幼圆" pitchFamily="49" charset="-122"/>
              </a:rPr>
              <a:t>中元件参数的精度有关，而且与环境温度、求和运算放大器的温度漂移以及转换器的位数有关。</a:t>
            </a:r>
          </a:p>
          <a:p>
            <a:pPr marL="363538" indent="-363538" algn="just">
              <a:spcBef>
                <a:spcPts val="1200"/>
              </a:spcBef>
              <a:buFont typeface="Wingdings" pitchFamily="2" charset="2"/>
              <a:buChar char="²"/>
            </a:pPr>
            <a:r>
              <a:rPr kumimoji="1" lang="zh-CN" altLang="en-US" sz="2400" dirty="0">
                <a:solidFill>
                  <a:srgbClr val="0000CC"/>
                </a:solidFill>
                <a:latin typeface="+mn-lt"/>
                <a:ea typeface="幼圆" pitchFamily="49" charset="-122"/>
              </a:rPr>
              <a:t>要获得较高精度的 </a:t>
            </a:r>
            <a:r>
              <a:rPr kumimoji="1" lang="en-US" altLang="zh-CN" sz="2400" dirty="0">
                <a:solidFill>
                  <a:srgbClr val="0000CC"/>
                </a:solidFill>
                <a:latin typeface="+mn-lt"/>
                <a:ea typeface="幼圆" pitchFamily="49" charset="-122"/>
              </a:rPr>
              <a:t>D/A </a:t>
            </a:r>
            <a:r>
              <a:rPr kumimoji="1" lang="zh-CN" altLang="en-US" sz="2400" dirty="0">
                <a:solidFill>
                  <a:srgbClr val="0000CC"/>
                </a:solidFill>
                <a:latin typeface="+mn-lt"/>
                <a:ea typeface="幼圆" pitchFamily="49" charset="-122"/>
              </a:rPr>
              <a:t>转换结果，除了正确选用 </a:t>
            </a:r>
            <a:r>
              <a:rPr kumimoji="1" lang="en-US" altLang="zh-CN" sz="2400" dirty="0">
                <a:solidFill>
                  <a:srgbClr val="0000CC"/>
                </a:solidFill>
                <a:latin typeface="+mn-lt"/>
                <a:ea typeface="幼圆" pitchFamily="49" charset="-122"/>
              </a:rPr>
              <a:t>DAC </a:t>
            </a:r>
            <a:r>
              <a:rPr kumimoji="1" lang="zh-CN" altLang="en-US" sz="2400" dirty="0">
                <a:solidFill>
                  <a:srgbClr val="0000CC"/>
                </a:solidFill>
                <a:latin typeface="+mn-lt"/>
                <a:ea typeface="幼圆" pitchFamily="49" charset="-122"/>
              </a:rPr>
              <a:t>的位数外，还要选用低漂移高精度的求和运算放大器。 </a:t>
            </a:r>
          </a:p>
          <a:p>
            <a:pPr marL="363538" indent="-363538" algn="just">
              <a:spcBef>
                <a:spcPts val="1200"/>
              </a:spcBef>
              <a:buFont typeface="Wingdings" pitchFamily="2" charset="2"/>
              <a:buChar char="²"/>
            </a:pPr>
            <a:r>
              <a:rPr kumimoji="1" lang="zh-CN" altLang="en-US" sz="2400" dirty="0">
                <a:solidFill>
                  <a:srgbClr val="0000CC"/>
                </a:solidFill>
                <a:latin typeface="+mn-lt"/>
                <a:ea typeface="幼圆" pitchFamily="49" charset="-122"/>
              </a:rPr>
              <a:t>通常要求 </a:t>
            </a:r>
            <a:r>
              <a:rPr kumimoji="1" lang="en-US" altLang="zh-CN" sz="2400" dirty="0">
                <a:solidFill>
                  <a:srgbClr val="0000CC"/>
                </a:solidFill>
                <a:latin typeface="+mn-lt"/>
                <a:ea typeface="幼圆" pitchFamily="49" charset="-122"/>
              </a:rPr>
              <a:t>DAC</a:t>
            </a:r>
            <a:r>
              <a:rPr kumimoji="1" lang="zh-CN" altLang="en-US" sz="2400" dirty="0">
                <a:solidFill>
                  <a:srgbClr val="0000CC"/>
                </a:solidFill>
                <a:latin typeface="+mn-lt"/>
                <a:ea typeface="幼圆" pitchFamily="49" charset="-122"/>
              </a:rPr>
              <a:t>的误差小于 </a:t>
            </a:r>
            <a:r>
              <a:rPr kumimoji="1" lang="en-US" altLang="zh-CN" sz="2400" dirty="0">
                <a:solidFill>
                  <a:srgbClr val="0000CC"/>
                </a:solidFill>
                <a:latin typeface="+mn-lt"/>
                <a:ea typeface="幼圆" pitchFamily="49" charset="-122"/>
                <a:hlinkClick r:id="rId3" action="ppaction://hlinksldjump"/>
              </a:rPr>
              <a:t>U</a:t>
            </a:r>
            <a:r>
              <a:rPr kumimoji="1" lang="en-US" altLang="zh-CN" sz="2400" baseline="-25000" dirty="0">
                <a:solidFill>
                  <a:srgbClr val="0000CC"/>
                </a:solidFill>
                <a:latin typeface="+mn-lt"/>
                <a:ea typeface="幼圆" pitchFamily="49" charset="-122"/>
                <a:hlinkClick r:id="rId3" action="ppaction://hlinksldjump"/>
              </a:rPr>
              <a:t>LSB</a:t>
            </a:r>
            <a:r>
              <a:rPr kumimoji="1" lang="en-US" altLang="zh-CN" sz="2400" dirty="0">
                <a:solidFill>
                  <a:srgbClr val="0000CC"/>
                </a:solidFill>
                <a:latin typeface="+mn-lt"/>
                <a:ea typeface="幼圆" pitchFamily="49" charset="-122"/>
              </a:rPr>
              <a:t> / 2</a:t>
            </a:r>
            <a:r>
              <a:rPr kumimoji="1" lang="zh-CN" altLang="en-US" sz="2400" dirty="0">
                <a:solidFill>
                  <a:srgbClr val="0000CC"/>
                </a:solidFill>
                <a:latin typeface="+mn-lt"/>
                <a:ea typeface="幼圆" pitchFamily="49" charset="-122"/>
              </a:rPr>
              <a:t>。</a:t>
            </a:r>
          </a:p>
        </p:txBody>
      </p:sp>
    </p:spTree>
    <p:extLst>
      <p:ext uri="{BB962C8B-B14F-4D97-AF65-F5344CB8AC3E}">
        <p14:creationId xmlns:p14="http://schemas.microsoft.com/office/powerpoint/2010/main" val="270487369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0146">
                                            <p:txEl>
                                              <p:pRg st="1" end="1"/>
                                            </p:txEl>
                                          </p:spTgt>
                                        </p:tgtEl>
                                        <p:attrNameLst>
                                          <p:attrName>style.visibility</p:attrName>
                                        </p:attrNameLst>
                                      </p:cBhvr>
                                      <p:to>
                                        <p:strVal val="visible"/>
                                      </p:to>
                                    </p:set>
                                    <p:animEffect transition="in" filter="randombar(horizontal)">
                                      <p:cBhvr>
                                        <p:cTn id="7" dur="500"/>
                                        <p:tgtEl>
                                          <p:spTgt spid="3901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0148">
                                            <p:txEl>
                                              <p:pRg st="0" end="0"/>
                                            </p:txEl>
                                          </p:spTgt>
                                        </p:tgtEl>
                                        <p:attrNameLst>
                                          <p:attrName>style.visibility</p:attrName>
                                        </p:attrNameLst>
                                      </p:cBhvr>
                                      <p:to>
                                        <p:strVal val="visible"/>
                                      </p:to>
                                    </p:set>
                                    <p:animEffect transition="in" filter="dissolve">
                                      <p:cBhvr>
                                        <p:cTn id="12" dur="500"/>
                                        <p:tgtEl>
                                          <p:spTgt spid="3901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0148">
                                            <p:txEl>
                                              <p:pRg st="1" end="1"/>
                                            </p:txEl>
                                          </p:spTgt>
                                        </p:tgtEl>
                                        <p:attrNameLst>
                                          <p:attrName>style.visibility</p:attrName>
                                        </p:attrNameLst>
                                      </p:cBhvr>
                                      <p:to>
                                        <p:strVal val="visible"/>
                                      </p:to>
                                    </p:set>
                                    <p:animEffect transition="in" filter="dissolve">
                                      <p:cBhvr>
                                        <p:cTn id="17" dur="500"/>
                                        <p:tgtEl>
                                          <p:spTgt spid="3901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0148">
                                            <p:txEl>
                                              <p:pRg st="2" end="2"/>
                                            </p:txEl>
                                          </p:spTgt>
                                        </p:tgtEl>
                                        <p:attrNameLst>
                                          <p:attrName>style.visibility</p:attrName>
                                        </p:attrNameLst>
                                      </p:cBhvr>
                                      <p:to>
                                        <p:strVal val="visible"/>
                                      </p:to>
                                    </p:set>
                                    <p:animEffect transition="in" filter="dissolve">
                                      <p:cBhvr>
                                        <p:cTn id="22" dur="500"/>
                                        <p:tgtEl>
                                          <p:spTgt spid="3901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精度</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696843059"/>
              </p:ext>
            </p:extLst>
          </p:nvPr>
        </p:nvGraphicFramePr>
        <p:xfrm>
          <a:off x="2006715" y="1223755"/>
          <a:ext cx="4932363" cy="3157537"/>
        </p:xfrm>
        <a:graphic>
          <a:graphicData uri="http://schemas.openxmlformats.org/presentationml/2006/ole">
            <mc:AlternateContent xmlns:mc="http://schemas.openxmlformats.org/markup-compatibility/2006">
              <mc:Choice xmlns:v="urn:schemas-microsoft-com:vml" Requires="v">
                <p:oleObj spid="_x0000_s188704" name="图片" r:id="rId3" imgW="2152650" imgH="1428750" progId="Word.Picture.8">
                  <p:embed/>
                </p:oleObj>
              </mc:Choice>
              <mc:Fallback>
                <p:oleObj name="图片" r:id="rId3" imgW="2152650" imgH="142875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2341" r="-1338"/>
                      <a:stretch>
                        <a:fillRect/>
                      </a:stretch>
                    </p:blipFill>
                    <p:spPr bwMode="auto">
                      <a:xfrm>
                        <a:off x="2006715" y="1223755"/>
                        <a:ext cx="4932363" cy="3157537"/>
                      </a:xfrm>
                      <a:prstGeom prst="rect">
                        <a:avLst/>
                      </a:prstGeom>
                      <a:solidFill>
                        <a:srgbClr val="F8F8F8"/>
                      </a:solidFill>
                      <a:ln w="12700" cmpd="thickThin">
                        <a:no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16792491"/>
              </p:ext>
            </p:extLst>
          </p:nvPr>
        </p:nvGraphicFramePr>
        <p:xfrm>
          <a:off x="296525" y="4719235"/>
          <a:ext cx="8844610" cy="889068"/>
        </p:xfrm>
        <a:graphic>
          <a:graphicData uri="http://schemas.openxmlformats.org/presentationml/2006/ole">
            <mc:AlternateContent xmlns:mc="http://schemas.openxmlformats.org/markup-compatibility/2006">
              <mc:Choice xmlns:v="urn:schemas-microsoft-com:vml" Requires="v">
                <p:oleObj spid="_x0000_s188705" name="文档" r:id="rId5" imgW="3914775" imgH="390525" progId="Word.Document.8">
                  <p:embed/>
                </p:oleObj>
              </mc:Choice>
              <mc:Fallback>
                <p:oleObj name="文档" r:id="rId5" imgW="3914775" imgH="390525"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525" y="4719235"/>
                        <a:ext cx="8844610" cy="889068"/>
                      </a:xfrm>
                      <a:prstGeom prst="rect">
                        <a:avLst/>
                      </a:prstGeom>
                      <a:noFill/>
                      <a:ln w="9525">
                        <a:noFill/>
                        <a:miter lim="800000"/>
                        <a:headEnd/>
                        <a:tailEnd/>
                      </a:ln>
                    </p:spPr>
                  </p:pic>
                </p:oleObj>
              </mc:Fallback>
            </mc:AlternateContent>
          </a:graphicData>
        </a:graphic>
      </p:graphicFrame>
      <p:pic>
        <p:nvPicPr>
          <p:cNvPr id="5" name="图片 4">
            <a:hlinkClick r:id="" action="ppaction://hlinkshowjump?jump=lastslideviewed"/>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7355" y="3504832"/>
            <a:ext cx="904164" cy="904164"/>
          </a:xfrm>
          <a:prstGeom prst="rect">
            <a:avLst/>
          </a:prstGeom>
        </p:spPr>
      </p:pic>
    </p:spTree>
    <p:extLst>
      <p:ext uri="{BB962C8B-B14F-4D97-AF65-F5344CB8AC3E}">
        <p14:creationId xmlns:p14="http://schemas.microsoft.com/office/powerpoint/2010/main" val="185635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ChangeArrowheads="1"/>
          </p:cNvSpPr>
          <p:nvPr/>
        </p:nvSpPr>
        <p:spPr bwMode="auto">
          <a:xfrm>
            <a:off x="340835" y="246652"/>
            <a:ext cx="5671325" cy="437043"/>
          </a:xfrm>
          <a:prstGeom prst="rect">
            <a:avLst/>
          </a:prstGeom>
          <a:noFill/>
          <a:ln w="25400">
            <a:noFill/>
            <a:miter lim="800000"/>
            <a:headEnd/>
            <a:tailEnd/>
          </a:ln>
          <a:effectLst/>
        </p:spPr>
        <p:txBody>
          <a:bodyPr wrap="square">
            <a:spAutoFit/>
          </a:bodyPr>
          <a:lstStyle/>
          <a:p>
            <a:pPr>
              <a:lnSpc>
                <a:spcPct val="80000"/>
              </a:lnSpc>
            </a:pPr>
            <a:r>
              <a:rPr kumimoji="1" lang="en-US" altLang="zh-CN" sz="2800" dirty="0">
                <a:solidFill>
                  <a:srgbClr val="0000CC"/>
                </a:solidFill>
                <a:latin typeface="+mn-lt"/>
                <a:ea typeface="幼圆" pitchFamily="49" charset="-122"/>
              </a:rPr>
              <a:t>12.2.4 D/A</a:t>
            </a:r>
            <a:r>
              <a:rPr kumimoji="1" lang="zh-CN" altLang="en-US" sz="2800" dirty="0">
                <a:solidFill>
                  <a:srgbClr val="0000CC"/>
                </a:solidFill>
                <a:latin typeface="+mn-lt"/>
                <a:ea typeface="幼圆" pitchFamily="49" charset="-122"/>
              </a:rPr>
              <a:t>转换器的主要技术指标</a:t>
            </a:r>
          </a:p>
        </p:txBody>
      </p:sp>
      <p:sp>
        <p:nvSpPr>
          <p:cNvPr id="122886" name="Text Box 6"/>
          <p:cNvSpPr txBox="1">
            <a:spLocks noChangeArrowheads="1"/>
          </p:cNvSpPr>
          <p:nvPr/>
        </p:nvSpPr>
        <p:spPr bwMode="auto">
          <a:xfrm>
            <a:off x="206375" y="1042988"/>
            <a:ext cx="8416925" cy="1538883"/>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vl2pPr marL="809625" lvl="1" indent="-809625" algn="just">
              <a:lnSpc>
                <a:spcPct val="110000"/>
              </a:lnSpc>
              <a:spcBef>
                <a:spcPts val="600"/>
              </a:spcBef>
              <a:defRPr kumimoji="1" sz="2400">
                <a:solidFill>
                  <a:srgbClr val="0000CC"/>
                </a:solidFill>
                <a:latin typeface="+mn-lt"/>
                <a:ea typeface="幼圆" pitchFamily="49" charset="-122"/>
              </a:defRPr>
            </a:lvl2pPr>
          </a:lstStyle>
          <a:p>
            <a:r>
              <a:rPr lang="zh-CN" altLang="en-US" dirty="0"/>
              <a:t>（</a:t>
            </a:r>
            <a:r>
              <a:rPr lang="en-US" altLang="zh-CN" dirty="0"/>
              <a:t>3</a:t>
            </a:r>
            <a:r>
              <a:rPr lang="zh-CN" altLang="en-US" dirty="0"/>
              <a:t>）输出建立时间</a:t>
            </a:r>
          </a:p>
          <a:p>
            <a:pPr marL="809625" indent="-809625">
              <a:lnSpc>
                <a:spcPct val="125000"/>
              </a:lnSpc>
              <a:spcBef>
                <a:spcPts val="1200"/>
              </a:spcBef>
            </a:pPr>
            <a:r>
              <a:rPr lang="zh-CN" altLang="en-US" dirty="0"/>
              <a:t>         从输入数字信号起，到输出电压或电流模拟值稳定在额定值的</a:t>
            </a:r>
            <a:r>
              <a:rPr lang="zh-CN" altLang="en-US" dirty="0">
                <a:sym typeface="Symbol" pitchFamily="18" charset="2"/>
                <a:hlinkClick r:id="rId2" action="ppaction://hlinksldjump"/>
              </a:rPr>
              <a:t></a:t>
            </a:r>
            <a:r>
              <a:rPr lang="en-US" altLang="zh-CN" dirty="0">
                <a:hlinkClick r:id="rId2" action="ppaction://hlinksldjump"/>
              </a:rPr>
              <a:t>1/2LSB</a:t>
            </a:r>
            <a:r>
              <a:rPr lang="zh-CN" altLang="en-US" dirty="0"/>
              <a:t>所需要的时间，称为输出建立时间。</a:t>
            </a:r>
          </a:p>
        </p:txBody>
      </p:sp>
    </p:spTree>
    <p:extLst>
      <p:ext uri="{BB962C8B-B14F-4D97-AF65-F5344CB8AC3E}">
        <p14:creationId xmlns:p14="http://schemas.microsoft.com/office/powerpoint/2010/main" val="2585572482"/>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anim calcmode="lin" valueType="num">
                                      <p:cBhvr>
                                        <p:cTn id="7" dur="500" fill="hold"/>
                                        <p:tgtEl>
                                          <p:spTgt spid="122886"/>
                                        </p:tgtEl>
                                        <p:attrNameLst>
                                          <p:attrName>ppt_w</p:attrName>
                                        </p:attrNameLst>
                                      </p:cBhvr>
                                      <p:tavLst>
                                        <p:tav tm="0">
                                          <p:val>
                                            <p:fltVal val="0"/>
                                          </p:val>
                                        </p:tav>
                                        <p:tav tm="100000">
                                          <p:val>
                                            <p:strVal val="#ppt_w"/>
                                          </p:val>
                                        </p:tav>
                                      </p:tavLst>
                                    </p:anim>
                                    <p:anim calcmode="lin" valueType="num">
                                      <p:cBhvr>
                                        <p:cTn id="8" dur="500" fill="hold"/>
                                        <p:tgtEl>
                                          <p:spTgt spid="1228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kern="1200" dirty="0">
                <a:latin typeface="Times New Roman" pitchFamily="18" charset="0"/>
                <a:ea typeface="楷体_GB2312" pitchFamily="49" charset="-122"/>
                <a:cs typeface="Times New Roman" pitchFamily="18" charset="0"/>
              </a:rPr>
              <a:t>嵌入式系统的软</a:t>
            </a:r>
            <a:r>
              <a:rPr lang="en-US" altLang="zh-CN" kern="1200" dirty="0">
                <a:latin typeface="Times New Roman" pitchFamily="18" charset="0"/>
                <a:ea typeface="楷体_GB2312" pitchFamily="49" charset="-122"/>
                <a:cs typeface="Times New Roman" pitchFamily="18" charset="0"/>
              </a:rPr>
              <a:t>/</a:t>
            </a:r>
            <a:r>
              <a:rPr lang="zh-CN" altLang="en-US" kern="1200" dirty="0">
                <a:latin typeface="Times New Roman" pitchFamily="18" charset="0"/>
                <a:ea typeface="楷体_GB2312" pitchFamily="49" charset="-122"/>
                <a:cs typeface="Times New Roman" pitchFamily="18" charset="0"/>
              </a:rPr>
              <a:t>硬件框架</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15" y="944200"/>
            <a:ext cx="6750750" cy="524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3285905" y="4638870"/>
            <a:ext cx="810090" cy="585065"/>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433788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476250" y="1022351"/>
            <a:ext cx="8280400" cy="2550506"/>
          </a:xfrm>
          <a:prstGeom prst="rect">
            <a:avLst/>
          </a:prstGeom>
          <a:noFill/>
          <a:ln w="9525">
            <a:noFill/>
            <a:miter lim="800000"/>
            <a:headEnd/>
            <a:tailEnd/>
          </a:ln>
        </p:spPr>
        <p:txBody>
          <a:bodyPr wrap="square">
            <a:spAutoFit/>
          </a:bodyPr>
          <a:lstStyle>
            <a:defPPr>
              <a:defRPr lang="zh-CN"/>
            </a:defPPr>
            <a:lvl1pPr marL="0" indent="0" algn="just">
              <a:defRPr kumimoji="1" sz="2400">
                <a:solidFill>
                  <a:srgbClr val="0000CC"/>
                </a:solidFill>
                <a:latin typeface="+mn-lt"/>
                <a:ea typeface="幼圆" pitchFamily="49" charset="-122"/>
              </a:defRPr>
            </a:lvl1pPr>
            <a:lvl2pPr marL="809625" lvl="1" indent="-809625" algn="just">
              <a:lnSpc>
                <a:spcPct val="110000"/>
              </a:lnSpc>
              <a:spcBef>
                <a:spcPts val="600"/>
              </a:spcBef>
              <a:defRPr kumimoji="1" sz="2400">
                <a:solidFill>
                  <a:srgbClr val="0000CC"/>
                </a:solidFill>
                <a:latin typeface="+mn-lt"/>
                <a:ea typeface="幼圆" pitchFamily="49" charset="-122"/>
              </a:defRPr>
            </a:lvl2pPr>
          </a:lstStyle>
          <a:p>
            <a:pPr>
              <a:lnSpc>
                <a:spcPct val="110000"/>
              </a:lnSpc>
              <a:spcBef>
                <a:spcPts val="1200"/>
              </a:spcBef>
            </a:pPr>
            <a:r>
              <a:rPr lang="zh-CN" altLang="en-US" dirty="0"/>
              <a:t>（</a:t>
            </a:r>
            <a:r>
              <a:rPr lang="en-US" altLang="zh-CN" dirty="0"/>
              <a:t>4</a:t>
            </a:r>
            <a:r>
              <a:rPr lang="zh-CN" altLang="en-US" dirty="0"/>
              <a:t>）温度灵敏度</a:t>
            </a:r>
          </a:p>
          <a:p>
            <a:pPr>
              <a:lnSpc>
                <a:spcPct val="110000"/>
              </a:lnSpc>
              <a:spcBef>
                <a:spcPts val="1200"/>
              </a:spcBef>
            </a:pPr>
            <a:r>
              <a:rPr lang="zh-CN" altLang="en-US" dirty="0"/>
              <a:t>这个参数表明</a:t>
            </a:r>
            <a:r>
              <a:rPr lang="en-US" altLang="zh-CN" dirty="0"/>
              <a:t>D/A</a:t>
            </a:r>
            <a:r>
              <a:rPr lang="zh-CN" altLang="en-US" dirty="0"/>
              <a:t>转换器受温度变化影响的特性。</a:t>
            </a:r>
          </a:p>
          <a:p>
            <a:pPr>
              <a:lnSpc>
                <a:spcPct val="110000"/>
              </a:lnSpc>
              <a:spcBef>
                <a:spcPts val="1200"/>
              </a:spcBef>
            </a:pPr>
            <a:r>
              <a:rPr lang="zh-CN" altLang="en-US" dirty="0"/>
              <a:t>它是指数字输入不变的情况下，模拟输出信号随温度的变化。</a:t>
            </a:r>
          </a:p>
          <a:p>
            <a:pPr>
              <a:lnSpc>
                <a:spcPct val="110000"/>
              </a:lnSpc>
              <a:spcBef>
                <a:spcPts val="1200"/>
              </a:spcBef>
            </a:pPr>
            <a:r>
              <a:rPr lang="zh-CN" altLang="en-US" dirty="0"/>
              <a:t>一般</a:t>
            </a:r>
            <a:r>
              <a:rPr lang="en-US" altLang="zh-CN" dirty="0"/>
              <a:t>D/A</a:t>
            </a:r>
            <a:r>
              <a:rPr lang="zh-CN" altLang="en-US" dirty="0"/>
              <a:t>转换器的温度灵敏度为</a:t>
            </a:r>
            <a:r>
              <a:rPr lang="zh-CN" altLang="en-US" dirty="0">
                <a:sym typeface="Symbol" pitchFamily="18" charset="2"/>
              </a:rPr>
              <a:t></a:t>
            </a:r>
            <a:r>
              <a:rPr lang="en-US" altLang="zh-CN" dirty="0"/>
              <a:t>50PPM/℃(PPM</a:t>
            </a:r>
            <a:r>
              <a:rPr lang="zh-CN" altLang="en-US" dirty="0"/>
              <a:t>百万分之一</a:t>
            </a:r>
            <a:r>
              <a:rPr lang="en-US" altLang="zh-CN" dirty="0"/>
              <a:t>)</a:t>
            </a:r>
            <a:r>
              <a:rPr lang="zh-CN" altLang="en-US" dirty="0"/>
              <a:t>。</a:t>
            </a:r>
          </a:p>
        </p:txBody>
      </p:sp>
      <p:sp>
        <p:nvSpPr>
          <p:cNvPr id="205827" name="Rectangle 3"/>
          <p:cNvSpPr>
            <a:spLocks noChangeArrowheads="1"/>
          </p:cNvSpPr>
          <p:nvPr/>
        </p:nvSpPr>
        <p:spPr bwMode="auto">
          <a:xfrm>
            <a:off x="336550" y="236538"/>
            <a:ext cx="5826125" cy="437043"/>
          </a:xfrm>
          <a:prstGeom prst="rect">
            <a:avLst/>
          </a:prstGeom>
          <a:noFill/>
          <a:ln w="25400">
            <a:noFill/>
            <a:miter lim="800000"/>
            <a:headEnd/>
            <a:tailEnd/>
          </a:ln>
          <a:effectLst/>
        </p:spPr>
        <p:txBody>
          <a:bodyPr wrap="square">
            <a:spAutoFit/>
          </a:bodyPr>
          <a:lstStyle/>
          <a:p>
            <a:pPr>
              <a:lnSpc>
                <a:spcPct val="80000"/>
              </a:lnSpc>
            </a:pPr>
            <a:r>
              <a:rPr kumimoji="1" lang="en-US" altLang="zh-CN" sz="2800" dirty="0">
                <a:solidFill>
                  <a:srgbClr val="0000CC"/>
                </a:solidFill>
                <a:latin typeface="+mn-lt"/>
                <a:ea typeface="幼圆" pitchFamily="49" charset="-122"/>
              </a:rPr>
              <a:t>12.2.4 D/A</a:t>
            </a:r>
            <a:r>
              <a:rPr kumimoji="1" lang="zh-CN" altLang="en-US" sz="2800" dirty="0">
                <a:solidFill>
                  <a:srgbClr val="0000CC"/>
                </a:solidFill>
                <a:latin typeface="+mn-lt"/>
                <a:ea typeface="幼圆" pitchFamily="49" charset="-122"/>
              </a:rPr>
              <a:t>转换器的主要技术指标</a:t>
            </a:r>
          </a:p>
        </p:txBody>
      </p:sp>
      <p:sp>
        <p:nvSpPr>
          <p:cNvPr id="205828" name="Text Box 4"/>
          <p:cNvSpPr txBox="1">
            <a:spLocks noChangeArrowheads="1"/>
          </p:cNvSpPr>
          <p:nvPr/>
        </p:nvSpPr>
        <p:spPr bwMode="auto">
          <a:xfrm>
            <a:off x="477838" y="3898900"/>
            <a:ext cx="8416925" cy="1465016"/>
          </a:xfrm>
          <a:prstGeom prst="rect">
            <a:avLst/>
          </a:prstGeom>
          <a:noFill/>
          <a:ln w="9525">
            <a:noFill/>
            <a:miter lim="800000"/>
            <a:headEnd/>
            <a:tailEnd/>
          </a:ln>
        </p:spPr>
        <p:txBody>
          <a:bodyPr wrap="square">
            <a:spAutoFit/>
          </a:bodyPr>
          <a:lstStyle>
            <a:defPPr>
              <a:defRPr lang="zh-CN"/>
            </a:defPPr>
            <a:lvl1pPr marL="0" indent="0" algn="just">
              <a:lnSpc>
                <a:spcPct val="110000"/>
              </a:lnSpc>
              <a:spcBef>
                <a:spcPts val="1200"/>
              </a:spcBef>
              <a:defRPr kumimoji="1" sz="2400">
                <a:solidFill>
                  <a:srgbClr val="0000CC"/>
                </a:solidFill>
                <a:latin typeface="+mn-lt"/>
                <a:ea typeface="幼圆" pitchFamily="49" charset="-122"/>
              </a:defRPr>
            </a:lvl1pPr>
            <a:lvl2pPr marL="809625" lvl="1" indent="-809625" algn="just">
              <a:lnSpc>
                <a:spcPct val="110000"/>
              </a:lnSpc>
              <a:spcBef>
                <a:spcPts val="600"/>
              </a:spcBef>
              <a:defRPr kumimoji="1" sz="2400">
                <a:solidFill>
                  <a:srgbClr val="0000CC"/>
                </a:solidFill>
                <a:latin typeface="+mn-lt"/>
                <a:ea typeface="幼圆" pitchFamily="49" charset="-122"/>
              </a:defRPr>
            </a:lvl2pPr>
          </a:lstStyle>
          <a:p>
            <a:r>
              <a:rPr lang="zh-CN" altLang="en-US" dirty="0"/>
              <a:t>（</a:t>
            </a:r>
            <a:r>
              <a:rPr lang="en-US" altLang="zh-CN" dirty="0"/>
              <a:t>5</a:t>
            </a:r>
            <a:r>
              <a:rPr lang="zh-CN" altLang="en-US" dirty="0"/>
              <a:t>）输出电平</a:t>
            </a:r>
          </a:p>
          <a:p>
            <a:r>
              <a:rPr lang="zh-CN" altLang="en-US" dirty="0"/>
              <a:t>不同型号的</a:t>
            </a:r>
            <a:r>
              <a:rPr lang="en-US" altLang="zh-CN" dirty="0"/>
              <a:t>D/A</a:t>
            </a:r>
            <a:r>
              <a:rPr lang="zh-CN" altLang="en-US" dirty="0"/>
              <a:t>转换器件的输出电平相差较大，一般</a:t>
            </a:r>
            <a:r>
              <a:rPr lang="zh-CN" altLang="en-US" dirty="0" smtClean="0"/>
              <a:t>为</a:t>
            </a:r>
            <a:r>
              <a:rPr lang="en-US" altLang="zh-CN" dirty="0" smtClean="0"/>
              <a:t>0V~5V</a:t>
            </a:r>
            <a:r>
              <a:rPr lang="zh-CN" altLang="en-US" dirty="0" smtClean="0"/>
              <a:t>或</a:t>
            </a:r>
            <a:r>
              <a:rPr lang="en-US" altLang="zh-CN" dirty="0" smtClean="0"/>
              <a:t>0V~10V</a:t>
            </a:r>
            <a:r>
              <a:rPr lang="zh-CN" altLang="en-US" dirty="0"/>
              <a:t>。</a:t>
            </a:r>
          </a:p>
        </p:txBody>
      </p:sp>
    </p:spTree>
    <p:extLst>
      <p:ext uri="{BB962C8B-B14F-4D97-AF65-F5344CB8AC3E}">
        <p14:creationId xmlns:p14="http://schemas.microsoft.com/office/powerpoint/2010/main" val="363680157"/>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diamond(in)">
                                      <p:cBhvr>
                                        <p:cTn id="7" dur="2000"/>
                                        <p:tgtEl>
                                          <p:spTgt spid="20582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05828"/>
                                        </p:tgtEl>
                                        <p:attrNameLst>
                                          <p:attrName>style.visibility</p:attrName>
                                        </p:attrNameLst>
                                      </p:cBhvr>
                                      <p:to>
                                        <p:strVal val="visible"/>
                                      </p:to>
                                    </p:set>
                                    <p:anim calcmode="lin" valueType="num">
                                      <p:cBhvr>
                                        <p:cTn id="12" dur="500" fill="hold"/>
                                        <p:tgtEl>
                                          <p:spTgt spid="205828"/>
                                        </p:tgtEl>
                                        <p:attrNameLst>
                                          <p:attrName>ppt_w</p:attrName>
                                        </p:attrNameLst>
                                      </p:cBhvr>
                                      <p:tavLst>
                                        <p:tav tm="0">
                                          <p:val>
                                            <p:fltVal val="0"/>
                                          </p:val>
                                        </p:tav>
                                        <p:tav tm="100000">
                                          <p:val>
                                            <p:strVal val="#ppt_w"/>
                                          </p:val>
                                        </p:tav>
                                      </p:tavLst>
                                    </p:anim>
                                    <p:anim calcmode="lin" valueType="num">
                                      <p:cBhvr>
                                        <p:cTn id="13" dur="500" fill="hold"/>
                                        <p:tgtEl>
                                          <p:spTgt spid="2058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idx="4294967295"/>
          </p:nvPr>
        </p:nvSpPr>
        <p:spPr>
          <a:xfrm>
            <a:off x="371475" y="242407"/>
            <a:ext cx="8148638"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12.2.5  </a:t>
            </a:r>
            <a:r>
              <a:rPr kumimoji="1" lang="zh-CN" altLang="en-US" sz="2800" kern="1200" dirty="0">
                <a:solidFill>
                  <a:srgbClr val="0000CC"/>
                </a:solidFill>
                <a:latin typeface="+mn-lt"/>
                <a:ea typeface="幼圆" pitchFamily="49" charset="-122"/>
                <a:cs typeface="+mn-cs"/>
              </a:rPr>
              <a:t>数</a:t>
            </a:r>
            <a:r>
              <a:rPr kumimoji="1" lang="en-US" altLang="zh-CN" sz="2800" kern="1200" dirty="0">
                <a:solidFill>
                  <a:srgbClr val="0000CC"/>
                </a:solidFill>
                <a:latin typeface="+mn-lt"/>
                <a:ea typeface="幼圆" pitchFamily="49" charset="-122"/>
                <a:cs typeface="+mn-cs"/>
              </a:rPr>
              <a:t>/</a:t>
            </a:r>
            <a:r>
              <a:rPr kumimoji="1" lang="zh-CN" altLang="en-US" sz="2800" kern="1200" dirty="0">
                <a:solidFill>
                  <a:srgbClr val="0000CC"/>
                </a:solidFill>
                <a:latin typeface="+mn-lt"/>
                <a:ea typeface="幼圆" pitchFamily="49" charset="-122"/>
                <a:cs typeface="+mn-cs"/>
              </a:rPr>
              <a:t>模转换器</a:t>
            </a:r>
            <a:r>
              <a:rPr kumimoji="1" lang="zh-CN" altLang="en-US" sz="2800" kern="1200" dirty="0" smtClean="0">
                <a:solidFill>
                  <a:srgbClr val="0000CC"/>
                </a:solidFill>
                <a:latin typeface="+mn-lt"/>
                <a:ea typeface="幼圆" pitchFamily="49" charset="-122"/>
                <a:cs typeface="+mn-cs"/>
              </a:rPr>
              <a:t>件类型</a:t>
            </a:r>
            <a:endParaRPr kumimoji="1" lang="zh-CN" altLang="en-US" sz="2800" kern="1200" dirty="0">
              <a:solidFill>
                <a:srgbClr val="0000CC"/>
              </a:solidFill>
              <a:latin typeface="+mn-lt"/>
              <a:ea typeface="幼圆" pitchFamily="49" charset="-122"/>
              <a:cs typeface="+mn-cs"/>
            </a:endParaRPr>
          </a:p>
        </p:txBody>
      </p:sp>
      <p:sp>
        <p:nvSpPr>
          <p:cNvPr id="77827" name="Rectangle 3"/>
          <p:cNvSpPr>
            <a:spLocks noGrp="1" noChangeArrowheads="1"/>
          </p:cNvSpPr>
          <p:nvPr>
            <p:ph type="body" idx="4294967295"/>
          </p:nvPr>
        </p:nvSpPr>
        <p:spPr>
          <a:xfrm>
            <a:off x="414338" y="1006475"/>
            <a:ext cx="8758237" cy="1538883"/>
          </a:xfrm>
          <a:prstGeom prst="rect">
            <a:avLst/>
          </a:prstGeom>
          <a:noFill/>
          <a:ln w="9525">
            <a:noFill/>
            <a:miter lim="800000"/>
            <a:headEnd/>
            <a:tailEnd/>
          </a:ln>
        </p:spPr>
        <p:txBody>
          <a:bodyPr wrap="square">
            <a:spAutoFit/>
          </a:bodyPr>
          <a:lstStyle/>
          <a:p>
            <a:pPr marL="0" indent="0" algn="just">
              <a:lnSpc>
                <a:spcPct val="110000"/>
              </a:lnSpc>
              <a:spcBef>
                <a:spcPts val="1200"/>
              </a:spcBef>
              <a:buNone/>
            </a:pPr>
            <a:r>
              <a:rPr kumimoji="1" lang="en-US" altLang="zh-CN" sz="2400" kern="1200" dirty="0">
                <a:solidFill>
                  <a:srgbClr val="FF0000"/>
                </a:solidFill>
                <a:ea typeface="幼圆" pitchFamily="49" charset="-122"/>
              </a:rPr>
              <a:t>DAC</a:t>
            </a:r>
            <a:r>
              <a:rPr kumimoji="1" lang="zh-CN" altLang="en-US" sz="2400" kern="1200" dirty="0">
                <a:solidFill>
                  <a:srgbClr val="FF0000"/>
                </a:solidFill>
                <a:ea typeface="幼圆" pitchFamily="49" charset="-122"/>
              </a:rPr>
              <a:t>芯片分两</a:t>
            </a:r>
            <a:r>
              <a:rPr kumimoji="1" lang="zh-CN" altLang="en-US" sz="2400" kern="1200" dirty="0" smtClean="0">
                <a:solidFill>
                  <a:srgbClr val="FF0000"/>
                </a:solidFill>
                <a:ea typeface="幼圆" pitchFamily="49" charset="-122"/>
              </a:rPr>
              <a:t>类</a:t>
            </a:r>
            <a:endParaRPr kumimoji="1" lang="en-US" altLang="zh-CN" sz="2400" kern="1200" dirty="0">
              <a:solidFill>
                <a:srgbClr val="FF0000"/>
              </a:solidFill>
              <a:ea typeface="幼圆" pitchFamily="49" charset="-122"/>
            </a:endParaRPr>
          </a:p>
          <a:p>
            <a:pPr marL="457200" indent="-457200" algn="just">
              <a:lnSpc>
                <a:spcPct val="120000"/>
              </a:lnSpc>
              <a:spcBef>
                <a:spcPts val="600"/>
              </a:spcBef>
              <a:buFont typeface="+mj-lt"/>
              <a:buAutoNum type="arabicPeriod"/>
            </a:pPr>
            <a:r>
              <a:rPr kumimoji="1" lang="zh-CN" altLang="en-US" sz="2400" kern="1200" dirty="0">
                <a:solidFill>
                  <a:srgbClr val="FF0000"/>
                </a:solidFill>
                <a:ea typeface="幼圆" pitchFamily="49" charset="-122"/>
              </a:rPr>
              <a:t>内部没有数据输入寄存器</a:t>
            </a:r>
            <a:r>
              <a:rPr kumimoji="1" lang="en-US" altLang="zh-CN" sz="2400" kern="1200" dirty="0">
                <a:solidFill>
                  <a:srgbClr val="0000CC"/>
                </a:solidFill>
                <a:ea typeface="幼圆" pitchFamily="49" charset="-122"/>
              </a:rPr>
              <a:t>:</a:t>
            </a:r>
            <a:r>
              <a:rPr kumimoji="1" lang="zh-CN" altLang="en-US" sz="2400" kern="1200" dirty="0">
                <a:solidFill>
                  <a:srgbClr val="0000CC"/>
                </a:solidFill>
                <a:ea typeface="幼圆" pitchFamily="49" charset="-122"/>
              </a:rPr>
              <a:t>不能直接与数据总线相连</a:t>
            </a:r>
            <a:r>
              <a:rPr kumimoji="1" lang="en-US" altLang="zh-CN" sz="2400" kern="1200" dirty="0">
                <a:solidFill>
                  <a:srgbClr val="0000CC"/>
                </a:solidFill>
                <a:ea typeface="幼圆" pitchFamily="49" charset="-122"/>
              </a:rPr>
              <a:t>;</a:t>
            </a:r>
          </a:p>
          <a:p>
            <a:pPr marL="457200" indent="-457200" algn="just">
              <a:lnSpc>
                <a:spcPct val="120000"/>
              </a:lnSpc>
              <a:spcBef>
                <a:spcPts val="600"/>
              </a:spcBef>
              <a:buFont typeface="+mj-lt"/>
              <a:buAutoNum type="arabicPeriod"/>
            </a:pPr>
            <a:r>
              <a:rPr kumimoji="1" lang="zh-CN" altLang="en-US" sz="2400" kern="1200" dirty="0">
                <a:solidFill>
                  <a:srgbClr val="FF0000"/>
                </a:solidFill>
                <a:ea typeface="幼圆" pitchFamily="49" charset="-122"/>
              </a:rPr>
              <a:t>内部有数据输入寄存器</a:t>
            </a:r>
            <a:r>
              <a:rPr kumimoji="1" lang="en-US" altLang="zh-CN" sz="2400" kern="1200" dirty="0">
                <a:solidFill>
                  <a:srgbClr val="0000CC"/>
                </a:solidFill>
                <a:ea typeface="幼圆" pitchFamily="49" charset="-122"/>
              </a:rPr>
              <a:t>:</a:t>
            </a:r>
            <a:r>
              <a:rPr kumimoji="1" lang="zh-CN" altLang="en-US" sz="2400" kern="1200" dirty="0">
                <a:solidFill>
                  <a:srgbClr val="0000CC"/>
                </a:solidFill>
                <a:ea typeface="幼圆" pitchFamily="49" charset="-122"/>
              </a:rPr>
              <a:t>可以直接与数据总线相连。</a:t>
            </a:r>
          </a:p>
        </p:txBody>
      </p:sp>
      <p:pic>
        <p:nvPicPr>
          <p:cNvPr id="65543" name="Picture 4" descr="wx180"/>
          <p:cNvPicPr>
            <a:picLocks noChangeAspect="1" noChangeArrowheads="1"/>
          </p:cNvPicPr>
          <p:nvPr/>
        </p:nvPicPr>
        <p:blipFill>
          <a:blip r:embed="rId2" cstate="print">
            <a:lum bright="-12000"/>
          </a:blip>
          <a:srcRect/>
          <a:stretch>
            <a:fillRect/>
          </a:stretch>
        </p:blipFill>
        <p:spPr bwMode="auto">
          <a:xfrm>
            <a:off x="1662385" y="2907416"/>
            <a:ext cx="6149975" cy="2456799"/>
          </a:xfrm>
          <a:prstGeom prst="rect">
            <a:avLst/>
          </a:prstGeom>
          <a:noFill/>
          <a:ln w="19050" cmpd="thickThin">
            <a:solidFill>
              <a:schemeClr val="folHlink"/>
            </a:solidFill>
            <a:miter lim="800000"/>
            <a:headEnd/>
            <a:tailEnd/>
          </a:ln>
        </p:spPr>
      </p:pic>
      <p:sp>
        <p:nvSpPr>
          <p:cNvPr id="77829" name="Text Box 5"/>
          <p:cNvSpPr txBox="1">
            <a:spLocks noChangeArrowheads="1"/>
          </p:cNvSpPr>
          <p:nvPr/>
        </p:nvSpPr>
        <p:spPr bwMode="auto">
          <a:xfrm>
            <a:off x="1106487" y="5442610"/>
            <a:ext cx="7200900" cy="369332"/>
          </a:xfrm>
          <a:prstGeom prst="rect">
            <a:avLst/>
          </a:prstGeom>
          <a:noFill/>
          <a:ln w="9525">
            <a:noFill/>
            <a:miter lim="800000"/>
            <a:headEnd/>
            <a:tailEnd/>
          </a:ln>
          <a:effectLst/>
        </p:spPr>
        <p:txBody>
          <a:bodyPr>
            <a:spAutoFit/>
          </a:bodyPr>
          <a:lstStyle/>
          <a:p>
            <a:pPr algn="ctr" eaLnBrk="0" hangingPunct="0">
              <a:spcBef>
                <a:spcPct val="0"/>
              </a:spcBef>
              <a:defRPr/>
            </a:pPr>
            <a:r>
              <a:rPr kumimoji="1" lang="zh-CN" altLang="en-US" dirty="0">
                <a:solidFill>
                  <a:srgbClr val="0000CC"/>
                </a:solidFill>
                <a:latin typeface="+mn-lt"/>
                <a:ea typeface="+mn-ea"/>
              </a:rPr>
              <a:t>不带数据输入寄存器的</a:t>
            </a:r>
            <a:r>
              <a:rPr kumimoji="1" lang="en-US" altLang="zh-CN" dirty="0">
                <a:solidFill>
                  <a:srgbClr val="0000CC"/>
                </a:solidFill>
                <a:latin typeface="+mn-lt"/>
                <a:ea typeface="+mn-ea"/>
              </a:rPr>
              <a:t>D/A</a:t>
            </a:r>
            <a:r>
              <a:rPr kumimoji="1" lang="zh-CN" altLang="en-US" dirty="0">
                <a:solidFill>
                  <a:srgbClr val="0000CC"/>
                </a:solidFill>
                <a:latin typeface="+mn-lt"/>
                <a:ea typeface="+mn-ea"/>
              </a:rPr>
              <a:t>转换器的连接 </a:t>
            </a:r>
          </a:p>
        </p:txBody>
      </p:sp>
    </p:spTree>
    <p:extLst>
      <p:ext uri="{BB962C8B-B14F-4D97-AF65-F5344CB8AC3E}">
        <p14:creationId xmlns:p14="http://schemas.microsoft.com/office/powerpoint/2010/main" val="1609348033"/>
      </p:ext>
    </p:extLst>
  </p:cSld>
  <p:clrMapOvr>
    <a:masterClrMapping/>
  </p:clrMapOvr>
  <p:transition spd="med">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4"/>
          <p:cNvSpPr>
            <a:spLocks noChangeArrowheads="1"/>
          </p:cNvSpPr>
          <p:nvPr/>
        </p:nvSpPr>
        <p:spPr bwMode="auto">
          <a:xfrm>
            <a:off x="342900" y="223356"/>
            <a:ext cx="6926262" cy="437043"/>
          </a:xfrm>
          <a:prstGeom prst="rect">
            <a:avLst/>
          </a:prstGeom>
          <a:noFill/>
          <a:ln w="25400">
            <a:noFill/>
            <a:miter lim="800000"/>
            <a:headEnd/>
            <a:tailEnd/>
          </a:ln>
          <a:effectLst/>
        </p:spPr>
        <p:txBody>
          <a:bodyPr wrap="square">
            <a:spAutoFit/>
          </a:bodyPr>
          <a:lstStyle/>
          <a:p>
            <a:pPr>
              <a:lnSpc>
                <a:spcPct val="80000"/>
              </a:lnSpc>
            </a:pPr>
            <a:r>
              <a:rPr kumimoji="1" lang="en-US" altLang="zh-CN" sz="2800" dirty="0">
                <a:solidFill>
                  <a:srgbClr val="0000CC"/>
                </a:solidFill>
                <a:latin typeface="+mn-lt"/>
                <a:ea typeface="幼圆" pitchFamily="49" charset="-122"/>
              </a:rPr>
              <a:t>12.2.6 </a:t>
            </a:r>
            <a:r>
              <a:rPr kumimoji="1" lang="zh-CN" altLang="en-US" sz="2800" dirty="0">
                <a:solidFill>
                  <a:srgbClr val="0000CC"/>
                </a:solidFill>
                <a:latin typeface="+mn-lt"/>
                <a:ea typeface="幼圆" pitchFamily="49" charset="-122"/>
              </a:rPr>
              <a:t>集成</a:t>
            </a:r>
            <a:r>
              <a:rPr kumimoji="1" lang="en-US" altLang="zh-CN" sz="2800" dirty="0">
                <a:solidFill>
                  <a:srgbClr val="0000CC"/>
                </a:solidFill>
                <a:latin typeface="+mn-lt"/>
                <a:ea typeface="幼圆" pitchFamily="49" charset="-122"/>
              </a:rPr>
              <a:t>D/A</a:t>
            </a:r>
            <a:r>
              <a:rPr kumimoji="1" lang="zh-CN" altLang="en-US" sz="2800" dirty="0">
                <a:solidFill>
                  <a:srgbClr val="0000CC"/>
                </a:solidFill>
                <a:latin typeface="+mn-lt"/>
                <a:ea typeface="幼圆" pitchFamily="49" charset="-122"/>
              </a:rPr>
              <a:t>转换器</a:t>
            </a:r>
            <a:r>
              <a:rPr kumimoji="1" lang="en-US" altLang="zh-CN" sz="2800" dirty="0" smtClean="0">
                <a:solidFill>
                  <a:srgbClr val="0000CC"/>
                </a:solidFill>
                <a:latin typeface="+mn-lt"/>
                <a:ea typeface="幼圆" pitchFamily="49" charset="-122"/>
              </a:rPr>
              <a:t>DAC0832</a:t>
            </a:r>
            <a:r>
              <a:rPr kumimoji="1" lang="zh-CN" altLang="en-US" sz="2800" dirty="0" smtClean="0">
                <a:solidFill>
                  <a:srgbClr val="0000CC"/>
                </a:solidFill>
                <a:latin typeface="+mn-lt"/>
                <a:ea typeface="幼圆" pitchFamily="49" charset="-122"/>
              </a:rPr>
              <a:t>主要特性</a:t>
            </a:r>
            <a:endParaRPr kumimoji="1" lang="zh-CN" altLang="en-US" sz="2800" dirty="0">
              <a:solidFill>
                <a:srgbClr val="0000CC"/>
              </a:solidFill>
              <a:latin typeface="+mn-lt"/>
              <a:ea typeface="幼圆" pitchFamily="49" charset="-122"/>
            </a:endParaRPr>
          </a:p>
        </p:txBody>
      </p:sp>
      <p:sp>
        <p:nvSpPr>
          <p:cNvPr id="206853" name="Text Box 5"/>
          <p:cNvSpPr txBox="1">
            <a:spLocks noChangeArrowheads="1"/>
          </p:cNvSpPr>
          <p:nvPr/>
        </p:nvSpPr>
        <p:spPr bwMode="auto">
          <a:xfrm>
            <a:off x="549275" y="1090613"/>
            <a:ext cx="6886575" cy="2788456"/>
          </a:xfrm>
          <a:prstGeom prst="rect">
            <a:avLst/>
          </a:prstGeom>
          <a:noFill/>
          <a:ln w="9525">
            <a:noFill/>
            <a:miter lim="800000"/>
            <a:headEnd/>
            <a:tailEnd/>
          </a:ln>
        </p:spPr>
        <p:txBody>
          <a:bodyPr wrap="square">
            <a:spAutoFit/>
          </a:bodyPr>
          <a:lstStyle>
            <a:lvl1pPr marL="0" indent="0" algn="just" eaLnBrk="0" hangingPunct="0">
              <a:lnSpc>
                <a:spcPct val="110000"/>
              </a:lnSpc>
              <a:spcBef>
                <a:spcPts val="1200"/>
              </a:spcBef>
              <a:buNone/>
              <a:defRPr kumimoji="1" sz="2400">
                <a:solidFill>
                  <a:srgbClr val="0000CC"/>
                </a:solidFill>
                <a:latin typeface="+mn-lt"/>
                <a:ea typeface="幼圆" pitchFamily="49" charset="-122"/>
              </a:defRPr>
            </a:lvl1pPr>
            <a:lvl2pPr marL="742950" indent="-285750" eaLnBrk="0" hangingPunct="0">
              <a:spcBef>
                <a:spcPct val="20000"/>
              </a:spcBef>
              <a:buChar char="–"/>
              <a:defRPr sz="2800">
                <a:latin typeface="+mn-lt"/>
                <a:ea typeface="+mn-ea"/>
              </a:defRPr>
            </a:lvl2pPr>
            <a:lvl3pPr marL="1143000" indent="-228600" eaLnBrk="0" hangingPunct="0">
              <a:spcBef>
                <a:spcPct val="20000"/>
              </a:spcBef>
              <a:buChar char="•"/>
              <a:defRPr sz="2400">
                <a:latin typeface="+mn-lt"/>
                <a:ea typeface="+mn-ea"/>
              </a:defRPr>
            </a:lvl3pPr>
            <a:lvl4pPr marL="1600200" indent="-228600" eaLnBrk="0" hangingPunct="0">
              <a:spcBef>
                <a:spcPct val="20000"/>
              </a:spcBef>
              <a:buChar char="–"/>
              <a:defRPr sz="2000">
                <a:latin typeface="+mn-lt"/>
                <a:ea typeface="+mn-ea"/>
              </a:defRPr>
            </a:lvl4pPr>
            <a:lvl5pPr marL="2057400" indent="-228600" eaLnBrk="0" hangingPunct="0">
              <a:spcBef>
                <a:spcPct val="20000"/>
              </a:spcBef>
              <a:buChar char="»"/>
              <a:defRPr sz="2000">
                <a:latin typeface="+mn-lt"/>
                <a:ea typeface="+mn-ea"/>
              </a:defRPr>
            </a:lvl5pPr>
            <a:lvl6pPr marL="2514600" indent="-228600" fontAlgn="base">
              <a:spcBef>
                <a:spcPct val="20000"/>
              </a:spcBef>
              <a:spcAft>
                <a:spcPct val="0"/>
              </a:spcAft>
              <a:buChar char="»"/>
              <a:defRPr sz="2000">
                <a:latin typeface="+mn-lt"/>
                <a:ea typeface="+mn-ea"/>
              </a:defRPr>
            </a:lvl6pPr>
            <a:lvl7pPr marL="2971800" indent="-228600" fontAlgn="base">
              <a:spcBef>
                <a:spcPct val="20000"/>
              </a:spcBef>
              <a:spcAft>
                <a:spcPct val="0"/>
              </a:spcAft>
              <a:buChar char="»"/>
              <a:defRPr sz="2000">
                <a:latin typeface="+mn-lt"/>
                <a:ea typeface="+mn-ea"/>
              </a:defRPr>
            </a:lvl7pPr>
            <a:lvl8pPr marL="3429000" indent="-228600" fontAlgn="base">
              <a:spcBef>
                <a:spcPct val="20000"/>
              </a:spcBef>
              <a:spcAft>
                <a:spcPct val="0"/>
              </a:spcAft>
              <a:buChar char="»"/>
              <a:defRPr sz="2000">
                <a:latin typeface="+mn-lt"/>
                <a:ea typeface="+mn-ea"/>
              </a:defRPr>
            </a:lvl8pPr>
            <a:lvl9pPr marL="3886200" indent="-228600" fontAlgn="base">
              <a:spcBef>
                <a:spcPct val="20000"/>
              </a:spcBef>
              <a:spcAft>
                <a:spcPct val="0"/>
              </a:spcAft>
              <a:buChar char="»"/>
              <a:defRPr sz="2000">
                <a:latin typeface="+mn-lt"/>
                <a:ea typeface="+mn-ea"/>
              </a:defRPr>
            </a:lvl9pPr>
          </a:lstStyle>
          <a:p>
            <a:r>
              <a:rPr lang="en-US" altLang="zh-CN" dirty="0" smtClean="0"/>
              <a:t>DAC0832</a:t>
            </a:r>
            <a:r>
              <a:rPr lang="zh-CN" altLang="en-US" dirty="0"/>
              <a:t>具有以下主要特性：</a:t>
            </a:r>
          </a:p>
          <a:p>
            <a:pPr lvl="1">
              <a:buClr>
                <a:srgbClr val="0000CC"/>
              </a:buClr>
              <a:buFont typeface="Wingdings" pitchFamily="2" charset="2"/>
              <a:buChar char="±"/>
            </a:pPr>
            <a:r>
              <a:rPr lang="zh-CN" altLang="en-US" dirty="0"/>
              <a:t> </a:t>
            </a:r>
            <a:r>
              <a:rPr kumimoji="1" lang="zh-CN" altLang="en-US" sz="2400" dirty="0">
                <a:solidFill>
                  <a:srgbClr val="0000CC"/>
                </a:solidFill>
                <a:ea typeface="幼圆" pitchFamily="49" charset="-122"/>
              </a:rPr>
              <a:t>满足</a:t>
            </a:r>
            <a:r>
              <a:rPr kumimoji="1" lang="en-US" altLang="zh-CN" sz="2400" dirty="0">
                <a:solidFill>
                  <a:srgbClr val="0000CC"/>
                </a:solidFill>
                <a:ea typeface="幼圆" pitchFamily="49" charset="-122"/>
                <a:hlinkClick r:id="rId2" action="ppaction://hlinksldjump"/>
              </a:rPr>
              <a:t>TTL</a:t>
            </a:r>
            <a:r>
              <a:rPr kumimoji="1" lang="zh-CN" altLang="en-US" sz="2400" dirty="0">
                <a:solidFill>
                  <a:srgbClr val="0000CC"/>
                </a:solidFill>
                <a:ea typeface="幼圆" pitchFamily="49" charset="-122"/>
                <a:hlinkClick r:id="rId2" action="ppaction://hlinksldjump"/>
              </a:rPr>
              <a:t>电平</a:t>
            </a:r>
            <a:r>
              <a:rPr kumimoji="1" lang="zh-CN" altLang="en-US" sz="2400" dirty="0">
                <a:solidFill>
                  <a:srgbClr val="0000CC"/>
                </a:solidFill>
                <a:ea typeface="幼圆" pitchFamily="49" charset="-122"/>
              </a:rPr>
              <a:t>规范的逻辑输入；</a:t>
            </a:r>
          </a:p>
          <a:p>
            <a:pPr lvl="1">
              <a:buClr>
                <a:srgbClr val="0000CC"/>
              </a:buClr>
              <a:buFont typeface="Wingdings" pitchFamily="2" charset="2"/>
              <a:buChar char="±"/>
            </a:pPr>
            <a:r>
              <a:rPr kumimoji="1" lang="zh-CN" altLang="en-US" sz="2400" dirty="0">
                <a:solidFill>
                  <a:srgbClr val="0000CC"/>
                </a:solidFill>
                <a:ea typeface="幼圆" pitchFamily="49" charset="-122"/>
              </a:rPr>
              <a:t> 分辨率为</a:t>
            </a:r>
            <a:r>
              <a:rPr kumimoji="1" lang="en-US" altLang="zh-CN" sz="2400" dirty="0">
                <a:solidFill>
                  <a:srgbClr val="0000CC"/>
                </a:solidFill>
                <a:ea typeface="幼圆" pitchFamily="49" charset="-122"/>
              </a:rPr>
              <a:t>8</a:t>
            </a:r>
            <a:r>
              <a:rPr kumimoji="1" lang="zh-CN" altLang="en-US" sz="2400" dirty="0">
                <a:solidFill>
                  <a:srgbClr val="0000CC"/>
                </a:solidFill>
                <a:ea typeface="幼圆" pitchFamily="49" charset="-122"/>
              </a:rPr>
              <a:t>位；</a:t>
            </a:r>
          </a:p>
          <a:p>
            <a:pPr lvl="1">
              <a:buClr>
                <a:srgbClr val="0000CC"/>
              </a:buClr>
              <a:buFont typeface="Wingdings" pitchFamily="2" charset="2"/>
              <a:buChar char="±"/>
            </a:pPr>
            <a:r>
              <a:rPr kumimoji="1" lang="zh-CN" altLang="en-US" sz="2400" dirty="0" smtClean="0">
                <a:solidFill>
                  <a:srgbClr val="0000CC"/>
                </a:solidFill>
                <a:ea typeface="幼圆" pitchFamily="49" charset="-122"/>
              </a:rPr>
              <a:t> 建立时间</a:t>
            </a:r>
            <a:r>
              <a:rPr kumimoji="1" lang="zh-CN" altLang="en-US" sz="2400" dirty="0">
                <a:solidFill>
                  <a:srgbClr val="0000CC"/>
                </a:solidFill>
                <a:ea typeface="幼圆" pitchFamily="49" charset="-122"/>
              </a:rPr>
              <a:t>为</a:t>
            </a:r>
            <a:r>
              <a:rPr kumimoji="1" lang="en-US" altLang="zh-CN" sz="2400" dirty="0">
                <a:solidFill>
                  <a:srgbClr val="0000CC"/>
                </a:solidFill>
                <a:ea typeface="幼圆" pitchFamily="49" charset="-122"/>
              </a:rPr>
              <a:t>1µs</a:t>
            </a:r>
            <a:r>
              <a:rPr kumimoji="1" lang="zh-CN" altLang="en-US" sz="2400" dirty="0">
                <a:solidFill>
                  <a:srgbClr val="0000CC"/>
                </a:solidFill>
                <a:ea typeface="幼圆" pitchFamily="49" charset="-122"/>
              </a:rPr>
              <a:t>；</a:t>
            </a:r>
          </a:p>
          <a:p>
            <a:pPr lvl="1">
              <a:buClr>
                <a:srgbClr val="0000CC"/>
              </a:buClr>
              <a:buFont typeface="Wingdings" pitchFamily="2" charset="2"/>
              <a:buChar char="±"/>
            </a:pPr>
            <a:r>
              <a:rPr kumimoji="1" lang="zh-CN" altLang="en-US" sz="2400" dirty="0">
                <a:solidFill>
                  <a:srgbClr val="0000CC"/>
                </a:solidFill>
                <a:ea typeface="幼圆" pitchFamily="49" charset="-122"/>
              </a:rPr>
              <a:t> 功耗</a:t>
            </a:r>
            <a:r>
              <a:rPr kumimoji="1" lang="en-US" altLang="zh-CN" sz="2400" dirty="0" smtClean="0">
                <a:solidFill>
                  <a:srgbClr val="0000CC"/>
                </a:solidFill>
                <a:ea typeface="幼圆" pitchFamily="49" charset="-122"/>
              </a:rPr>
              <a:t>20mW</a:t>
            </a:r>
            <a:r>
              <a:rPr kumimoji="1" lang="zh-CN" altLang="en-US" sz="2400" dirty="0" smtClean="0">
                <a:solidFill>
                  <a:srgbClr val="0000CC"/>
                </a:solidFill>
                <a:ea typeface="幼圆" pitchFamily="49" charset="-122"/>
              </a:rPr>
              <a:t>；</a:t>
            </a:r>
            <a:endParaRPr kumimoji="1" lang="zh-CN" altLang="en-US" sz="2400" dirty="0">
              <a:solidFill>
                <a:srgbClr val="0000CC"/>
              </a:solidFill>
              <a:ea typeface="幼圆" pitchFamily="49" charset="-122"/>
            </a:endParaRPr>
          </a:p>
          <a:p>
            <a:pPr lvl="1">
              <a:buClr>
                <a:srgbClr val="0000CC"/>
              </a:buClr>
              <a:buFont typeface="Wingdings" pitchFamily="2" charset="2"/>
              <a:buChar char="±"/>
            </a:pPr>
            <a:r>
              <a:rPr kumimoji="1" lang="zh-CN" altLang="en-US" sz="2400" dirty="0">
                <a:solidFill>
                  <a:srgbClr val="0000CC"/>
                </a:solidFill>
                <a:ea typeface="幼圆" pitchFamily="49" charset="-122"/>
              </a:rPr>
              <a:t> 电流输出型</a:t>
            </a:r>
            <a:r>
              <a:rPr kumimoji="1" lang="en-US" altLang="zh-CN" sz="2400" dirty="0">
                <a:solidFill>
                  <a:srgbClr val="0000CC"/>
                </a:solidFill>
                <a:ea typeface="幼圆" pitchFamily="49" charset="-122"/>
              </a:rPr>
              <a:t>D/A</a:t>
            </a:r>
            <a:r>
              <a:rPr kumimoji="1" lang="zh-CN" altLang="en-US" sz="2400" dirty="0">
                <a:solidFill>
                  <a:srgbClr val="0000CC"/>
                </a:solidFill>
                <a:ea typeface="幼圆" pitchFamily="49" charset="-122"/>
              </a:rPr>
              <a:t>转换器。</a:t>
            </a:r>
          </a:p>
        </p:txBody>
      </p:sp>
      <p:pic>
        <p:nvPicPr>
          <p:cNvPr id="1914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580" y="5229200"/>
            <a:ext cx="2999520" cy="83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660" y="5039606"/>
            <a:ext cx="3561665" cy="102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右箭头 1"/>
          <p:cNvSpPr/>
          <p:nvPr/>
        </p:nvSpPr>
        <p:spPr bwMode="auto">
          <a:xfrm>
            <a:off x="3992562" y="5454225"/>
            <a:ext cx="984483" cy="31503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15218182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6853">
                                            <p:txEl>
                                              <p:pRg st="0" end="0"/>
                                            </p:txEl>
                                          </p:spTgt>
                                        </p:tgtEl>
                                        <p:attrNameLst>
                                          <p:attrName>style.visibility</p:attrName>
                                        </p:attrNameLst>
                                      </p:cBhvr>
                                      <p:to>
                                        <p:strVal val="visible"/>
                                      </p:to>
                                    </p:set>
                                    <p:anim calcmode="lin" valueType="num">
                                      <p:cBhvr>
                                        <p:cTn id="7" dur="500" fill="hold"/>
                                        <p:tgtEl>
                                          <p:spTgt spid="20685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0685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0685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0685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06853">
                                            <p:txEl>
                                              <p:pRg st="1" end="1"/>
                                            </p:txEl>
                                          </p:spTgt>
                                        </p:tgtEl>
                                        <p:attrNameLst>
                                          <p:attrName>style.visibility</p:attrName>
                                        </p:attrNameLst>
                                      </p:cBhvr>
                                      <p:to>
                                        <p:strVal val="visible"/>
                                      </p:to>
                                    </p:set>
                                    <p:anim calcmode="lin" valueType="num">
                                      <p:cBhvr>
                                        <p:cTn id="15" dur="500" fill="hold"/>
                                        <p:tgtEl>
                                          <p:spTgt spid="20685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20685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20685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0685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06853">
                                            <p:txEl>
                                              <p:pRg st="2" end="2"/>
                                            </p:txEl>
                                          </p:spTgt>
                                        </p:tgtEl>
                                        <p:attrNameLst>
                                          <p:attrName>style.visibility</p:attrName>
                                        </p:attrNameLst>
                                      </p:cBhvr>
                                      <p:to>
                                        <p:strVal val="visible"/>
                                      </p:to>
                                    </p:set>
                                    <p:anim calcmode="lin" valueType="num">
                                      <p:cBhvr>
                                        <p:cTn id="23" dur="500" fill="hold"/>
                                        <p:tgtEl>
                                          <p:spTgt spid="206853">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20685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0685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0685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06853">
                                            <p:txEl>
                                              <p:pRg st="3" end="3"/>
                                            </p:txEl>
                                          </p:spTgt>
                                        </p:tgtEl>
                                        <p:attrNameLst>
                                          <p:attrName>style.visibility</p:attrName>
                                        </p:attrNameLst>
                                      </p:cBhvr>
                                      <p:to>
                                        <p:strVal val="visible"/>
                                      </p:to>
                                    </p:set>
                                    <p:anim calcmode="lin" valueType="num">
                                      <p:cBhvr>
                                        <p:cTn id="31" dur="500" fill="hold"/>
                                        <p:tgtEl>
                                          <p:spTgt spid="206853">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206853">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20685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0685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06853">
                                            <p:txEl>
                                              <p:pRg st="4" end="4"/>
                                            </p:txEl>
                                          </p:spTgt>
                                        </p:tgtEl>
                                        <p:attrNameLst>
                                          <p:attrName>style.visibility</p:attrName>
                                        </p:attrNameLst>
                                      </p:cBhvr>
                                      <p:to>
                                        <p:strVal val="visible"/>
                                      </p:to>
                                    </p:set>
                                    <p:anim calcmode="lin" valueType="num">
                                      <p:cBhvr>
                                        <p:cTn id="39" dur="500" fill="hold"/>
                                        <p:tgtEl>
                                          <p:spTgt spid="206853">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206853">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20685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20685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06853">
                                            <p:txEl>
                                              <p:pRg st="5" end="5"/>
                                            </p:txEl>
                                          </p:spTgt>
                                        </p:tgtEl>
                                        <p:attrNameLst>
                                          <p:attrName>style.visibility</p:attrName>
                                        </p:attrNameLst>
                                      </p:cBhvr>
                                      <p:to>
                                        <p:strVal val="visible"/>
                                      </p:to>
                                    </p:set>
                                    <p:anim calcmode="lin" valueType="num">
                                      <p:cBhvr>
                                        <p:cTn id="47" dur="500" fill="hold"/>
                                        <p:tgtEl>
                                          <p:spTgt spid="206853">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206853">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20685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20685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TTL</a:t>
            </a:r>
            <a:r>
              <a:rPr lang="zh-CN" altLang="en-US" dirty="0"/>
              <a:t>电平</a:t>
            </a:r>
          </a:p>
        </p:txBody>
      </p:sp>
      <p:sp>
        <p:nvSpPr>
          <p:cNvPr id="3" name="内容占位符 2"/>
          <p:cNvSpPr>
            <a:spLocks noGrp="1"/>
          </p:cNvSpPr>
          <p:nvPr>
            <p:ph idx="1"/>
          </p:nvPr>
        </p:nvSpPr>
        <p:spPr/>
        <p:txBody>
          <a:bodyPr/>
          <a:lstStyle/>
          <a:p>
            <a:r>
              <a:rPr lang="en-US" altLang="zh-CN" dirty="0" smtClean="0"/>
              <a:t>TTL</a:t>
            </a:r>
            <a:r>
              <a:rPr lang="zh-CN" altLang="en-US" dirty="0" smtClean="0"/>
              <a:t>：</a:t>
            </a:r>
            <a:r>
              <a:rPr lang="en-US" altLang="zh-CN" dirty="0" smtClean="0"/>
              <a:t>Transistor-Transistor Logic</a:t>
            </a:r>
            <a:r>
              <a:rPr lang="zh-CN" altLang="en-US" dirty="0" smtClean="0"/>
              <a:t>，晶体管</a:t>
            </a:r>
            <a:r>
              <a:rPr lang="en-US" altLang="zh-CN" dirty="0"/>
              <a:t>-</a:t>
            </a:r>
            <a:r>
              <a:rPr lang="zh-CN" altLang="en-US" dirty="0"/>
              <a:t>晶体管逻辑</a:t>
            </a:r>
            <a:r>
              <a:rPr lang="zh-CN" altLang="en-US" dirty="0" smtClean="0"/>
              <a:t>集成电路。</a:t>
            </a:r>
            <a:endParaRPr lang="en-US" altLang="zh-CN" dirty="0" smtClean="0"/>
          </a:p>
          <a:p>
            <a:r>
              <a:rPr lang="en-US" altLang="zh-CN" dirty="0" smtClean="0"/>
              <a:t>TTL</a:t>
            </a:r>
            <a:r>
              <a:rPr lang="zh-CN" altLang="en-US" dirty="0" smtClean="0"/>
              <a:t>电平</a:t>
            </a:r>
            <a:endParaRPr lang="en-US" altLang="zh-CN" dirty="0" smtClean="0"/>
          </a:p>
          <a:p>
            <a:pPr marL="0" indent="0">
              <a:buNone/>
            </a:pPr>
            <a:r>
              <a:rPr lang="en-US" altLang="zh-CN" dirty="0"/>
              <a:t> </a:t>
            </a:r>
            <a:r>
              <a:rPr lang="en-US" altLang="zh-CN" dirty="0" smtClean="0"/>
              <a:t>   </a:t>
            </a:r>
            <a:r>
              <a:rPr lang="zh-CN" altLang="en-US" dirty="0" smtClean="0">
                <a:solidFill>
                  <a:srgbClr val="FF0000"/>
                </a:solidFill>
              </a:rPr>
              <a:t>输出</a:t>
            </a:r>
            <a:endParaRPr lang="en-US" altLang="zh-CN" dirty="0" smtClean="0">
              <a:solidFill>
                <a:srgbClr val="FF0000"/>
              </a:solidFill>
            </a:endParaRPr>
          </a:p>
          <a:p>
            <a:pPr marL="0" indent="0">
              <a:buNone/>
            </a:pPr>
            <a:r>
              <a:rPr lang="en-US" altLang="zh-CN" dirty="0"/>
              <a:t> </a:t>
            </a:r>
            <a:r>
              <a:rPr lang="en-US" altLang="zh-CN" dirty="0" smtClean="0"/>
              <a:t>   </a:t>
            </a:r>
            <a:r>
              <a:rPr lang="zh-CN" altLang="en-US" dirty="0" smtClean="0"/>
              <a:t>高</a:t>
            </a:r>
            <a:r>
              <a:rPr lang="zh-CN" altLang="en-US" dirty="0"/>
              <a:t>电平</a:t>
            </a:r>
            <a:r>
              <a:rPr lang="en-US" altLang="zh-CN" dirty="0"/>
              <a:t>&gt;</a:t>
            </a:r>
            <a:r>
              <a:rPr lang="en-US" altLang="zh-CN" dirty="0" smtClean="0"/>
              <a:t>2.4V</a:t>
            </a:r>
          </a:p>
          <a:p>
            <a:pPr marL="0" indent="0">
              <a:buNone/>
            </a:pPr>
            <a:r>
              <a:rPr lang="en-US" altLang="zh-CN" dirty="0"/>
              <a:t> </a:t>
            </a:r>
            <a:r>
              <a:rPr lang="en-US" altLang="zh-CN" dirty="0" smtClean="0"/>
              <a:t>   </a:t>
            </a:r>
            <a:r>
              <a:rPr lang="zh-CN" altLang="en-US" dirty="0" smtClean="0"/>
              <a:t>低</a:t>
            </a:r>
            <a:r>
              <a:rPr lang="zh-CN" altLang="en-US" dirty="0"/>
              <a:t>电平</a:t>
            </a:r>
            <a:r>
              <a:rPr lang="en-US" altLang="zh-CN" dirty="0"/>
              <a:t>&lt;</a:t>
            </a:r>
            <a:r>
              <a:rPr lang="en-US" altLang="zh-CN" dirty="0" smtClean="0"/>
              <a:t>0.4V</a:t>
            </a:r>
          </a:p>
          <a:p>
            <a:pPr marL="0" indent="0">
              <a:buNone/>
            </a:pPr>
            <a:r>
              <a:rPr lang="en-US" altLang="zh-CN" dirty="0"/>
              <a:t> </a:t>
            </a:r>
            <a:r>
              <a:rPr lang="en-US" altLang="zh-CN" dirty="0" smtClean="0"/>
              <a:t>    </a:t>
            </a:r>
            <a:r>
              <a:rPr lang="zh-CN" altLang="en-US" dirty="0" smtClean="0"/>
              <a:t>在</a:t>
            </a:r>
            <a:r>
              <a:rPr lang="zh-CN" altLang="en-US" dirty="0"/>
              <a:t>室温下，一般输出高电平是</a:t>
            </a:r>
            <a:r>
              <a:rPr lang="en-US" altLang="zh-CN" dirty="0" smtClean="0"/>
              <a:t>3.5V,</a:t>
            </a:r>
            <a:r>
              <a:rPr lang="zh-CN" altLang="en-US" dirty="0" smtClean="0"/>
              <a:t>输出</a:t>
            </a:r>
            <a:r>
              <a:rPr lang="zh-CN" altLang="en-US" dirty="0"/>
              <a:t>低电平是</a:t>
            </a:r>
            <a:r>
              <a:rPr lang="en-US" altLang="zh-CN" dirty="0"/>
              <a:t>0.2V</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solidFill>
                  <a:srgbClr val="FF0000"/>
                </a:solidFill>
              </a:rPr>
              <a:t>输入</a:t>
            </a:r>
            <a:endParaRPr lang="en-US" altLang="zh-CN" dirty="0" smtClean="0">
              <a:solidFill>
                <a:srgbClr val="FF0000"/>
              </a:solidFill>
            </a:endParaRPr>
          </a:p>
          <a:p>
            <a:pPr marL="0" indent="0">
              <a:buNone/>
            </a:pPr>
            <a:r>
              <a:rPr lang="en-US" altLang="zh-CN" dirty="0"/>
              <a:t> </a:t>
            </a:r>
            <a:r>
              <a:rPr lang="en-US" altLang="zh-CN" dirty="0" smtClean="0"/>
              <a:t>    </a:t>
            </a:r>
            <a:r>
              <a:rPr lang="zh-CN" altLang="en-US" dirty="0" smtClean="0"/>
              <a:t>高</a:t>
            </a:r>
            <a:r>
              <a:rPr lang="zh-CN" altLang="en-US" dirty="0"/>
              <a:t>电平</a:t>
            </a:r>
            <a:r>
              <a:rPr lang="en-US" altLang="zh-CN" dirty="0"/>
              <a:t>&gt;=</a:t>
            </a:r>
            <a:r>
              <a:rPr lang="en-US" altLang="zh-CN" dirty="0" smtClean="0"/>
              <a:t>2.0V</a:t>
            </a:r>
          </a:p>
          <a:p>
            <a:pPr marL="0" indent="0">
              <a:buNone/>
            </a:pPr>
            <a:r>
              <a:rPr lang="en-US" altLang="zh-CN" dirty="0"/>
              <a:t> </a:t>
            </a:r>
            <a:r>
              <a:rPr lang="en-US" altLang="zh-CN" dirty="0" smtClean="0"/>
              <a:t>    </a:t>
            </a:r>
            <a:r>
              <a:rPr lang="zh-CN" altLang="en-US" dirty="0" smtClean="0"/>
              <a:t>低</a:t>
            </a:r>
            <a:r>
              <a:rPr lang="zh-CN" altLang="en-US" dirty="0"/>
              <a:t>电平</a:t>
            </a:r>
            <a:r>
              <a:rPr lang="en-US" altLang="zh-CN" dirty="0"/>
              <a:t>&lt;=</a:t>
            </a:r>
            <a:r>
              <a:rPr lang="en-US" altLang="zh-CN" dirty="0" smtClean="0"/>
              <a:t>0.8V</a:t>
            </a:r>
          </a:p>
          <a:p>
            <a:pPr marL="0" indent="0">
              <a:buNone/>
            </a:pPr>
            <a:r>
              <a:rPr lang="en-US" altLang="zh-CN" dirty="0"/>
              <a:t> </a:t>
            </a:r>
            <a:r>
              <a:rPr lang="en-US" altLang="zh-CN" dirty="0" smtClean="0"/>
              <a:t>    </a:t>
            </a:r>
            <a:r>
              <a:rPr lang="zh-CN" altLang="en-US" dirty="0" smtClean="0"/>
              <a:t>噪声容限</a:t>
            </a:r>
            <a:r>
              <a:rPr lang="zh-CN" altLang="en-US" dirty="0"/>
              <a:t>是</a:t>
            </a:r>
            <a:r>
              <a:rPr lang="en-US" altLang="zh-CN" dirty="0" smtClean="0"/>
              <a:t>0.4V</a:t>
            </a:r>
            <a:endParaRPr lang="zh-CN" altLang="en-US" dirty="0"/>
          </a:p>
        </p:txBody>
      </p:sp>
      <p:pic>
        <p:nvPicPr>
          <p:cNvPr id="4" name="图片 3">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380" y="5139190"/>
            <a:ext cx="904164" cy="904164"/>
          </a:xfrm>
          <a:prstGeom prst="rect">
            <a:avLst/>
          </a:prstGeom>
        </p:spPr>
      </p:pic>
    </p:spTree>
    <p:extLst>
      <p:ext uri="{BB962C8B-B14F-4D97-AF65-F5344CB8AC3E}">
        <p14:creationId xmlns:p14="http://schemas.microsoft.com/office/powerpoint/2010/main" val="396590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p:cNvSpPr>
            <a:spLocks noChangeArrowheads="1"/>
          </p:cNvSpPr>
          <p:nvPr/>
        </p:nvSpPr>
        <p:spPr bwMode="auto">
          <a:xfrm>
            <a:off x="341313" y="232882"/>
            <a:ext cx="6742112"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12.2.6 </a:t>
            </a:r>
            <a:r>
              <a:rPr kumimoji="1" lang="zh-CN" altLang="en-US" sz="2800" dirty="0">
                <a:solidFill>
                  <a:srgbClr val="0000CC"/>
                </a:solidFill>
                <a:latin typeface="+mn-lt"/>
                <a:ea typeface="幼圆" pitchFamily="49" charset="-122"/>
              </a:rPr>
              <a:t>集成</a:t>
            </a:r>
            <a:r>
              <a:rPr kumimoji="1" lang="en-US" altLang="zh-CN" sz="2800" dirty="0">
                <a:solidFill>
                  <a:srgbClr val="0000CC"/>
                </a:solidFill>
                <a:latin typeface="+mn-lt"/>
                <a:ea typeface="幼圆" pitchFamily="49" charset="-122"/>
              </a:rPr>
              <a:t>D/A</a:t>
            </a:r>
            <a:r>
              <a:rPr kumimoji="1" lang="zh-CN" altLang="en-US" sz="2800" dirty="0">
                <a:solidFill>
                  <a:srgbClr val="0000CC"/>
                </a:solidFill>
                <a:latin typeface="+mn-lt"/>
                <a:ea typeface="幼圆" pitchFamily="49" charset="-122"/>
              </a:rPr>
              <a:t>转换器</a:t>
            </a:r>
            <a:r>
              <a:rPr kumimoji="1" lang="en-US" altLang="zh-CN" sz="2800" dirty="0" smtClean="0">
                <a:solidFill>
                  <a:srgbClr val="0000CC"/>
                </a:solidFill>
                <a:latin typeface="+mn-lt"/>
                <a:ea typeface="幼圆" pitchFamily="49" charset="-122"/>
              </a:rPr>
              <a:t>DAC0832</a:t>
            </a:r>
            <a:r>
              <a:rPr kumimoji="1" lang="zh-CN" altLang="en-US" sz="2800" dirty="0" smtClean="0">
                <a:solidFill>
                  <a:srgbClr val="0000CC"/>
                </a:solidFill>
                <a:latin typeface="+mn-lt"/>
                <a:ea typeface="幼圆" pitchFamily="49" charset="-122"/>
              </a:rPr>
              <a:t>内部结构</a:t>
            </a:r>
            <a:endParaRPr kumimoji="1" lang="zh-CN" altLang="en-US" sz="2800" dirty="0">
              <a:solidFill>
                <a:srgbClr val="0000CC"/>
              </a:solidFill>
              <a:latin typeface="+mn-lt"/>
              <a:ea typeface="幼圆" pitchFamily="49" charset="-122"/>
            </a:endParaRPr>
          </a:p>
        </p:txBody>
      </p:sp>
      <p:pic>
        <p:nvPicPr>
          <p:cNvPr id="67590" name="Picture 5"/>
          <p:cNvPicPr>
            <a:picLocks noChangeAspect="1" noChangeArrowheads="1"/>
          </p:cNvPicPr>
          <p:nvPr/>
        </p:nvPicPr>
        <p:blipFill>
          <a:blip r:embed="rId2" cstate="print"/>
          <a:srcRect/>
          <a:stretch>
            <a:fillRect/>
          </a:stretch>
        </p:blipFill>
        <p:spPr bwMode="auto">
          <a:xfrm>
            <a:off x="1196625" y="1178750"/>
            <a:ext cx="6992178" cy="4686562"/>
          </a:xfrm>
          <a:prstGeom prst="rect">
            <a:avLst/>
          </a:prstGeom>
          <a:noFill/>
          <a:ln w="19050" cmpd="thickThin">
            <a:solidFill>
              <a:srgbClr val="0000CC"/>
            </a:solidFill>
            <a:miter lim="800000"/>
            <a:headEnd/>
            <a:tailEnd/>
          </a:ln>
        </p:spPr>
      </p:pic>
      <p:pic>
        <p:nvPicPr>
          <p:cNvPr id="4" name="图片 3">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356" y="5994285"/>
            <a:ext cx="769149" cy="769149"/>
          </a:xfrm>
          <a:prstGeom prst="rect">
            <a:avLst/>
          </a:prstGeom>
        </p:spPr>
      </p:pic>
      <p:sp>
        <p:nvSpPr>
          <p:cNvPr id="2" name="圆角矩形 1"/>
          <p:cNvSpPr/>
          <p:nvPr/>
        </p:nvSpPr>
        <p:spPr bwMode="auto">
          <a:xfrm>
            <a:off x="1196625" y="5949280"/>
            <a:ext cx="5715635" cy="8141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bg1"/>
                </a:solidFill>
                <a:effectLst/>
                <a:ea typeface="宋体" pitchFamily="2" charset="-122"/>
              </a:rPr>
              <a:t>When LE=</a:t>
            </a:r>
            <a:r>
              <a:rPr lang="en-US" altLang="zh-CN" sz="2400" dirty="0" smtClean="0">
                <a:solidFill>
                  <a:schemeClr val="bg1"/>
                </a:solidFill>
                <a:ea typeface="宋体" pitchFamily="2" charset="-122"/>
              </a:rPr>
              <a:t>“1”, Q outputs follow D inputs</a:t>
            </a:r>
            <a:br>
              <a:rPr lang="en-US" altLang="zh-CN" sz="2400" dirty="0" smtClean="0">
                <a:solidFill>
                  <a:schemeClr val="bg1"/>
                </a:solidFill>
                <a:ea typeface="宋体" pitchFamily="2" charset="-122"/>
              </a:rPr>
            </a:br>
            <a:r>
              <a:rPr lang="en-US" altLang="zh-CN" sz="2400" dirty="0" smtClean="0">
                <a:solidFill>
                  <a:schemeClr val="bg1"/>
                </a:solidFill>
                <a:ea typeface="宋体" pitchFamily="2" charset="-122"/>
              </a:rPr>
              <a:t>When LE=“0”, data at D is latched</a:t>
            </a:r>
            <a:endParaRPr kumimoji="0" lang="zh-CN" altLang="en-US" sz="2400" b="0" i="0" u="none" strike="noStrike" cap="none" normalizeH="0" baseline="0" dirty="0" smtClean="0">
              <a:ln>
                <a:noFill/>
              </a:ln>
              <a:solidFill>
                <a:schemeClr val="bg1"/>
              </a:solidFill>
              <a:effectLst/>
              <a:ea typeface="宋体" pitchFamily="2" charset="-122"/>
            </a:endParaRPr>
          </a:p>
        </p:txBody>
      </p:sp>
    </p:spTree>
    <p:extLst>
      <p:ext uri="{BB962C8B-B14F-4D97-AF65-F5344CB8AC3E}">
        <p14:creationId xmlns:p14="http://schemas.microsoft.com/office/powerpoint/2010/main" val="2771919828"/>
      </p:ext>
    </p:extLst>
  </p:cSld>
  <p:clrMapOvr>
    <a:masterClrMapping/>
  </p:clrMapOvr>
  <p:transition spd="med">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5"/>
          <p:cNvSpPr>
            <a:spLocks noChangeArrowheads="1"/>
          </p:cNvSpPr>
          <p:nvPr/>
        </p:nvSpPr>
        <p:spPr bwMode="auto">
          <a:xfrm>
            <a:off x="350838" y="207963"/>
            <a:ext cx="6788150"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12.2.6 </a:t>
            </a:r>
            <a:r>
              <a:rPr kumimoji="1" lang="zh-CN" altLang="en-US" sz="2800" dirty="0">
                <a:solidFill>
                  <a:srgbClr val="0000CC"/>
                </a:solidFill>
                <a:latin typeface="+mn-lt"/>
                <a:ea typeface="幼圆" pitchFamily="49" charset="-122"/>
              </a:rPr>
              <a:t>集成</a:t>
            </a:r>
            <a:r>
              <a:rPr kumimoji="1" lang="en-US" altLang="zh-CN" sz="2800" dirty="0">
                <a:solidFill>
                  <a:srgbClr val="0000CC"/>
                </a:solidFill>
                <a:latin typeface="+mn-lt"/>
                <a:ea typeface="幼圆" pitchFamily="49" charset="-122"/>
              </a:rPr>
              <a:t>D/A</a:t>
            </a:r>
            <a:r>
              <a:rPr kumimoji="1" lang="zh-CN" altLang="en-US" sz="2800" dirty="0">
                <a:solidFill>
                  <a:srgbClr val="0000CC"/>
                </a:solidFill>
                <a:latin typeface="+mn-lt"/>
                <a:ea typeface="幼圆" pitchFamily="49" charset="-122"/>
              </a:rPr>
              <a:t>转换器</a:t>
            </a:r>
            <a:r>
              <a:rPr kumimoji="1" lang="en-US" altLang="zh-CN" sz="2800" dirty="0" smtClean="0">
                <a:solidFill>
                  <a:srgbClr val="0000CC"/>
                </a:solidFill>
                <a:latin typeface="+mn-lt"/>
                <a:ea typeface="幼圆" pitchFamily="49" charset="-122"/>
              </a:rPr>
              <a:t>DAC0832</a:t>
            </a:r>
            <a:r>
              <a:rPr kumimoji="1" lang="zh-CN" altLang="en-US" sz="2800" dirty="0" smtClean="0">
                <a:solidFill>
                  <a:srgbClr val="0000CC"/>
                </a:solidFill>
                <a:latin typeface="+mn-lt"/>
                <a:ea typeface="幼圆" pitchFamily="49" charset="-122"/>
              </a:rPr>
              <a:t>引脚信号</a:t>
            </a:r>
            <a:endParaRPr kumimoji="1" lang="zh-CN" altLang="en-US" sz="2800" dirty="0">
              <a:solidFill>
                <a:srgbClr val="0000CC"/>
              </a:solidFill>
              <a:latin typeface="+mn-lt"/>
              <a:ea typeface="幼圆" pitchFamily="49" charset="-122"/>
            </a:endParaRPr>
          </a:p>
        </p:txBody>
      </p:sp>
      <p:pic>
        <p:nvPicPr>
          <p:cNvPr id="192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934" y="2303875"/>
            <a:ext cx="4486551" cy="2702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448780"/>
            <a:ext cx="39528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865963"/>
      </p:ext>
    </p:extLst>
  </p:cSld>
  <p:clrMapOvr>
    <a:masterClrMapping/>
  </p:clrMapOvr>
  <p:transition spd="med">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title" idx="4294967295"/>
          </p:nvPr>
        </p:nvSpPr>
        <p:spPr>
          <a:xfrm>
            <a:off x="392850" y="246652"/>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DAC0832</a:t>
            </a:r>
            <a:r>
              <a:rPr kumimoji="1" lang="zh-CN" altLang="en-US" sz="2800" kern="1200" dirty="0" smtClean="0">
                <a:solidFill>
                  <a:srgbClr val="0000CC"/>
                </a:solidFill>
                <a:latin typeface="+mn-lt"/>
                <a:ea typeface="幼圆" pitchFamily="49" charset="-122"/>
                <a:cs typeface="+mn-cs"/>
              </a:rPr>
              <a:t>的引脚信号说明</a:t>
            </a:r>
            <a:endParaRPr kumimoji="1" lang="zh-CN" altLang="en-US" sz="2800" kern="1200" dirty="0">
              <a:solidFill>
                <a:srgbClr val="0000CC"/>
              </a:solidFill>
              <a:latin typeface="+mn-lt"/>
              <a:ea typeface="幼圆" pitchFamily="49" charset="-122"/>
              <a:cs typeface="+mn-cs"/>
            </a:endParaRPr>
          </a:p>
        </p:txBody>
      </p:sp>
      <p:sp>
        <p:nvSpPr>
          <p:cNvPr id="131075" name="Rectangle 3"/>
          <p:cNvSpPr>
            <a:spLocks noGrp="1" noChangeArrowheads="1"/>
          </p:cNvSpPr>
          <p:nvPr>
            <p:ph type="body" idx="4294967295"/>
          </p:nvPr>
        </p:nvSpPr>
        <p:spPr>
          <a:xfrm>
            <a:off x="476545" y="998538"/>
            <a:ext cx="8229600" cy="5127625"/>
          </a:xfrm>
          <a:prstGeom prst="rect">
            <a:avLst/>
          </a:prstGeom>
        </p:spPr>
        <p:txBody>
          <a:bodyPr/>
          <a:lstStyle/>
          <a:p>
            <a:pPr eaLnBrk="1" hangingPunct="1">
              <a:buClr>
                <a:srgbClr val="0000CC"/>
              </a:buClr>
              <a:buFont typeface="Wingdings" pitchFamily="2" charset="2"/>
              <a:buChar char="²"/>
            </a:pPr>
            <a:r>
              <a:rPr lang="en-US" altLang="zh-CN" sz="2400" dirty="0">
                <a:solidFill>
                  <a:srgbClr val="0000CC"/>
                </a:solidFill>
                <a:ea typeface="幼圆" pitchFamily="49" charset="-122"/>
              </a:rPr>
              <a:t>I</a:t>
            </a:r>
            <a:r>
              <a:rPr lang="en-US" altLang="zh-CN" sz="2400" baseline="-25000" dirty="0">
                <a:solidFill>
                  <a:srgbClr val="0000CC"/>
                </a:solidFill>
                <a:ea typeface="幼圆" pitchFamily="49" charset="-122"/>
              </a:rPr>
              <a:t>out1</a:t>
            </a:r>
            <a:r>
              <a:rPr lang="zh-CN" altLang="en-US" sz="2400" dirty="0">
                <a:solidFill>
                  <a:srgbClr val="0000CC"/>
                </a:solidFill>
                <a:ea typeface="幼圆" pitchFamily="49" charset="-122"/>
              </a:rPr>
              <a:t>、</a:t>
            </a:r>
            <a:r>
              <a:rPr lang="en-US" altLang="zh-CN" sz="2400" dirty="0" smtClean="0">
                <a:solidFill>
                  <a:srgbClr val="0000CC"/>
                </a:solidFill>
                <a:ea typeface="幼圆" pitchFamily="49" charset="-122"/>
              </a:rPr>
              <a:t>I</a:t>
            </a:r>
            <a:r>
              <a:rPr lang="en-US" altLang="zh-CN" sz="2400" baseline="-25000" dirty="0" smtClean="0">
                <a:solidFill>
                  <a:srgbClr val="0000CC"/>
                </a:solidFill>
                <a:ea typeface="幼圆" pitchFamily="49" charset="-122"/>
              </a:rPr>
              <a:t>out2  </a:t>
            </a:r>
            <a:r>
              <a:rPr lang="en-US" altLang="zh-CN" sz="2400" dirty="0" smtClean="0">
                <a:solidFill>
                  <a:srgbClr val="0000CC"/>
                </a:solidFill>
                <a:ea typeface="幼圆" pitchFamily="49" charset="-122"/>
              </a:rPr>
              <a:t>——  </a:t>
            </a:r>
            <a:r>
              <a:rPr lang="zh-CN" altLang="en-US" sz="2400" dirty="0" smtClean="0">
                <a:solidFill>
                  <a:srgbClr val="0000CC"/>
                </a:solidFill>
                <a:ea typeface="幼圆" pitchFamily="49" charset="-122"/>
              </a:rPr>
              <a:t>电流</a:t>
            </a:r>
            <a:r>
              <a:rPr lang="zh-CN" altLang="en-US" sz="2400" dirty="0">
                <a:solidFill>
                  <a:srgbClr val="0000CC"/>
                </a:solidFill>
                <a:ea typeface="幼圆" pitchFamily="49" charset="-122"/>
              </a:rPr>
              <a:t>输出端</a:t>
            </a:r>
          </a:p>
          <a:p>
            <a:pPr eaLnBrk="1" hangingPunct="1">
              <a:buClr>
                <a:srgbClr val="0000CC"/>
              </a:buClr>
              <a:buFont typeface="Wingdings" pitchFamily="2" charset="2"/>
              <a:buChar char="²"/>
            </a:pPr>
            <a:r>
              <a:rPr lang="en-US" altLang="zh-CN" sz="2400" dirty="0" err="1" smtClean="0">
                <a:solidFill>
                  <a:srgbClr val="0000CC"/>
                </a:solidFill>
                <a:ea typeface="幼圆" pitchFamily="49" charset="-122"/>
              </a:rPr>
              <a:t>R</a:t>
            </a:r>
            <a:r>
              <a:rPr lang="en-US" altLang="zh-CN" sz="2400" baseline="-25000" dirty="0" err="1">
                <a:solidFill>
                  <a:srgbClr val="0000CC"/>
                </a:solidFill>
                <a:ea typeface="幼圆" pitchFamily="49" charset="-122"/>
              </a:rPr>
              <a:t>fb</a:t>
            </a:r>
            <a:r>
              <a:rPr lang="en-US" altLang="zh-CN" sz="2400" dirty="0" smtClean="0">
                <a:solidFill>
                  <a:srgbClr val="0000CC"/>
                </a:solidFill>
                <a:ea typeface="幼圆" pitchFamily="49" charset="-122"/>
              </a:rPr>
              <a:t>  ——  </a:t>
            </a:r>
            <a:r>
              <a:rPr lang="zh-CN" altLang="en-US" sz="2400" dirty="0" smtClean="0">
                <a:solidFill>
                  <a:srgbClr val="0000CC"/>
                </a:solidFill>
                <a:ea typeface="幼圆" pitchFamily="49" charset="-122"/>
              </a:rPr>
              <a:t>反馈</a:t>
            </a:r>
            <a:r>
              <a:rPr lang="zh-CN" altLang="en-US" sz="2400" dirty="0">
                <a:solidFill>
                  <a:srgbClr val="0000CC"/>
                </a:solidFill>
                <a:ea typeface="幼圆" pitchFamily="49" charset="-122"/>
              </a:rPr>
              <a:t>电阻引出端（电阻在芯片内）</a:t>
            </a:r>
          </a:p>
          <a:p>
            <a:pPr eaLnBrk="1" hangingPunct="1">
              <a:buClr>
                <a:srgbClr val="0000CC"/>
              </a:buClr>
              <a:buFont typeface="Wingdings" pitchFamily="2" charset="2"/>
              <a:buChar char="²"/>
            </a:pPr>
            <a:r>
              <a:rPr lang="en-US" altLang="zh-CN" sz="2400" dirty="0" smtClean="0">
                <a:solidFill>
                  <a:srgbClr val="0000CC"/>
                </a:solidFill>
                <a:ea typeface="幼圆" pitchFamily="49" charset="-122"/>
              </a:rPr>
              <a:t>V</a:t>
            </a:r>
            <a:r>
              <a:rPr lang="en-US" altLang="zh-CN" sz="2400" baseline="-25000" dirty="0">
                <a:solidFill>
                  <a:srgbClr val="0000CC"/>
                </a:solidFill>
                <a:ea typeface="幼圆" pitchFamily="49" charset="-122"/>
              </a:rPr>
              <a:t>REF</a:t>
            </a:r>
            <a:r>
              <a:rPr lang="en-US" altLang="zh-CN" sz="2400" dirty="0" smtClean="0">
                <a:solidFill>
                  <a:srgbClr val="0000CC"/>
                </a:solidFill>
                <a:ea typeface="幼圆" pitchFamily="49" charset="-122"/>
              </a:rPr>
              <a:t>  ——  </a:t>
            </a:r>
            <a:r>
              <a:rPr lang="zh-CN" altLang="en-US" sz="2400" dirty="0" smtClean="0">
                <a:solidFill>
                  <a:srgbClr val="0000CC"/>
                </a:solidFill>
                <a:ea typeface="幼圆" pitchFamily="49" charset="-122"/>
              </a:rPr>
              <a:t>参考</a:t>
            </a:r>
            <a:r>
              <a:rPr lang="zh-CN" altLang="en-US" sz="2400" dirty="0">
                <a:solidFill>
                  <a:srgbClr val="0000CC"/>
                </a:solidFill>
                <a:ea typeface="幼圆" pitchFamily="49" charset="-122"/>
              </a:rPr>
              <a:t>电压输入端</a:t>
            </a:r>
          </a:p>
          <a:p>
            <a:pPr lvl="1" eaLnBrk="1" hangingPunct="1">
              <a:buClr>
                <a:srgbClr val="0000CC"/>
              </a:buClr>
              <a:buFont typeface="Wingdings" pitchFamily="2" charset="2"/>
              <a:buChar char="l"/>
            </a:pPr>
            <a:r>
              <a:rPr lang="zh-CN" altLang="en-US" sz="2400" dirty="0">
                <a:solidFill>
                  <a:srgbClr val="0000CC"/>
                </a:solidFill>
                <a:ea typeface="幼圆" pitchFamily="49" charset="-122"/>
                <a:cs typeface="+mn-cs"/>
              </a:rPr>
              <a:t>－</a:t>
            </a:r>
            <a:r>
              <a:rPr lang="en-US" altLang="zh-CN" sz="2400" dirty="0">
                <a:solidFill>
                  <a:srgbClr val="0000CC"/>
                </a:solidFill>
                <a:ea typeface="幼圆" pitchFamily="49" charset="-122"/>
                <a:cs typeface="+mn-cs"/>
              </a:rPr>
              <a:t>10V</a:t>
            </a:r>
            <a:r>
              <a:rPr lang="zh-CN" altLang="en-US" sz="2400" dirty="0">
                <a:solidFill>
                  <a:srgbClr val="0000CC"/>
                </a:solidFill>
                <a:latin typeface="黑体" pitchFamily="49" charset="-122"/>
                <a:ea typeface="黑体" pitchFamily="49" charset="-122"/>
                <a:cs typeface="+mn-cs"/>
              </a:rPr>
              <a:t>～</a:t>
            </a:r>
            <a:r>
              <a:rPr lang="zh-CN" altLang="en-US" sz="2400" dirty="0">
                <a:solidFill>
                  <a:srgbClr val="0000CC"/>
                </a:solidFill>
                <a:ea typeface="幼圆" pitchFamily="49" charset="-122"/>
                <a:cs typeface="+mn-cs"/>
              </a:rPr>
              <a:t>＋</a:t>
            </a:r>
            <a:r>
              <a:rPr lang="en-US" altLang="zh-CN" sz="2400" dirty="0">
                <a:solidFill>
                  <a:srgbClr val="0000CC"/>
                </a:solidFill>
                <a:ea typeface="幼圆" pitchFamily="49" charset="-122"/>
                <a:cs typeface="+mn-cs"/>
              </a:rPr>
              <a:t>10V</a:t>
            </a:r>
          </a:p>
          <a:p>
            <a:pPr eaLnBrk="1" hangingPunct="1">
              <a:buClr>
                <a:srgbClr val="0000CC"/>
              </a:buClr>
              <a:buFont typeface="Wingdings" pitchFamily="2" charset="2"/>
              <a:buChar char="²"/>
            </a:pPr>
            <a:r>
              <a:rPr lang="en-US" altLang="zh-CN" sz="2400" dirty="0" smtClean="0">
                <a:solidFill>
                  <a:srgbClr val="0000CC"/>
                </a:solidFill>
                <a:ea typeface="幼圆" pitchFamily="49" charset="-122"/>
              </a:rPr>
              <a:t>A</a:t>
            </a:r>
            <a:r>
              <a:rPr lang="en-US" altLang="zh-CN" sz="2400" dirty="0">
                <a:solidFill>
                  <a:srgbClr val="0000CC"/>
                </a:solidFill>
                <a:ea typeface="幼圆" pitchFamily="49" charset="-122"/>
              </a:rPr>
              <a:t>GND</a:t>
            </a:r>
            <a:r>
              <a:rPr lang="en-US" altLang="zh-CN" sz="2400" dirty="0" smtClean="0">
                <a:solidFill>
                  <a:srgbClr val="0000CC"/>
                </a:solidFill>
                <a:ea typeface="幼圆" pitchFamily="49" charset="-122"/>
              </a:rPr>
              <a:t>  ——  </a:t>
            </a:r>
            <a:r>
              <a:rPr lang="zh-CN" altLang="en-US" sz="2400" dirty="0" smtClean="0">
                <a:solidFill>
                  <a:srgbClr val="0000CC"/>
                </a:solidFill>
                <a:ea typeface="幼圆" pitchFamily="49" charset="-122"/>
              </a:rPr>
              <a:t>模拟信号</a:t>
            </a:r>
            <a:r>
              <a:rPr lang="zh-CN" altLang="en-US" sz="2400" dirty="0">
                <a:solidFill>
                  <a:srgbClr val="0000CC"/>
                </a:solidFill>
                <a:ea typeface="幼圆" pitchFamily="49" charset="-122"/>
              </a:rPr>
              <a:t>地</a:t>
            </a:r>
          </a:p>
          <a:p>
            <a:pPr eaLnBrk="1" hangingPunct="1">
              <a:buClr>
                <a:srgbClr val="0000CC"/>
              </a:buClr>
              <a:buFont typeface="Wingdings" pitchFamily="2" charset="2"/>
              <a:buChar char="²"/>
            </a:pPr>
            <a:r>
              <a:rPr lang="en-US" altLang="zh-CN" sz="2400" dirty="0" smtClean="0">
                <a:solidFill>
                  <a:srgbClr val="0000CC"/>
                </a:solidFill>
                <a:ea typeface="幼圆" pitchFamily="49" charset="-122"/>
              </a:rPr>
              <a:t>VCC  ——  </a:t>
            </a:r>
            <a:r>
              <a:rPr lang="zh-CN" altLang="en-US" sz="2400" dirty="0" smtClean="0">
                <a:solidFill>
                  <a:srgbClr val="0000CC"/>
                </a:solidFill>
                <a:ea typeface="幼圆" pitchFamily="49" charset="-122"/>
              </a:rPr>
              <a:t>电源电压</a:t>
            </a:r>
            <a:r>
              <a:rPr lang="zh-CN" altLang="en-US" sz="2400" dirty="0">
                <a:solidFill>
                  <a:srgbClr val="0000CC"/>
                </a:solidFill>
                <a:ea typeface="幼圆" pitchFamily="49" charset="-122"/>
              </a:rPr>
              <a:t>输入端</a:t>
            </a:r>
          </a:p>
          <a:p>
            <a:pPr lvl="1" eaLnBrk="1" hangingPunct="1">
              <a:buClr>
                <a:srgbClr val="0000CC"/>
              </a:buClr>
              <a:buFont typeface="Wingdings" pitchFamily="2" charset="2"/>
              <a:buChar char="l"/>
            </a:pPr>
            <a:r>
              <a:rPr lang="zh-CN" altLang="en-US" sz="2400" dirty="0">
                <a:solidFill>
                  <a:srgbClr val="0000CC"/>
                </a:solidFill>
                <a:ea typeface="幼圆" pitchFamily="49" charset="-122"/>
                <a:cs typeface="+mn-cs"/>
              </a:rPr>
              <a:t>＋</a:t>
            </a:r>
            <a:r>
              <a:rPr lang="en-US" altLang="zh-CN" sz="2400" dirty="0">
                <a:solidFill>
                  <a:srgbClr val="0000CC"/>
                </a:solidFill>
                <a:ea typeface="幼圆" pitchFamily="49" charset="-122"/>
                <a:cs typeface="+mn-cs"/>
              </a:rPr>
              <a:t>5V</a:t>
            </a:r>
            <a:r>
              <a:rPr lang="zh-CN" altLang="en-US" sz="2400" dirty="0">
                <a:solidFill>
                  <a:srgbClr val="0000CC"/>
                </a:solidFill>
                <a:latin typeface="黑体" pitchFamily="49" charset="-122"/>
                <a:ea typeface="黑体" pitchFamily="49" charset="-122"/>
                <a:cs typeface="+mn-cs"/>
              </a:rPr>
              <a:t>～</a:t>
            </a:r>
            <a:r>
              <a:rPr lang="zh-CN" altLang="en-US" sz="2400" dirty="0">
                <a:solidFill>
                  <a:srgbClr val="0000CC"/>
                </a:solidFill>
                <a:ea typeface="幼圆" pitchFamily="49" charset="-122"/>
                <a:cs typeface="+mn-cs"/>
              </a:rPr>
              <a:t>＋</a:t>
            </a:r>
            <a:r>
              <a:rPr lang="en-US" altLang="zh-CN" sz="2400" dirty="0">
                <a:solidFill>
                  <a:srgbClr val="0000CC"/>
                </a:solidFill>
                <a:ea typeface="幼圆" pitchFamily="49" charset="-122"/>
                <a:cs typeface="+mn-cs"/>
              </a:rPr>
              <a:t>15V</a:t>
            </a:r>
          </a:p>
          <a:p>
            <a:pPr eaLnBrk="1" hangingPunct="1">
              <a:buClr>
                <a:srgbClr val="0000CC"/>
              </a:buClr>
              <a:buFont typeface="Wingdings" pitchFamily="2" charset="2"/>
              <a:buChar char="²"/>
            </a:pPr>
            <a:r>
              <a:rPr lang="en-US" altLang="zh-CN" sz="2400" dirty="0" smtClean="0">
                <a:solidFill>
                  <a:srgbClr val="0000CC"/>
                </a:solidFill>
                <a:ea typeface="幼圆" pitchFamily="49" charset="-122"/>
              </a:rPr>
              <a:t>DGND  ——  </a:t>
            </a:r>
            <a:r>
              <a:rPr lang="zh-CN" altLang="en-US" sz="2400" dirty="0" smtClean="0">
                <a:solidFill>
                  <a:srgbClr val="0000CC"/>
                </a:solidFill>
                <a:ea typeface="幼圆" pitchFamily="49" charset="-122"/>
              </a:rPr>
              <a:t>数字信号</a:t>
            </a:r>
            <a:r>
              <a:rPr lang="zh-CN" altLang="en-US" sz="2400" dirty="0">
                <a:solidFill>
                  <a:srgbClr val="0000CC"/>
                </a:solidFill>
                <a:ea typeface="幼圆" pitchFamily="49" charset="-122"/>
              </a:rPr>
              <a:t>地</a:t>
            </a:r>
          </a:p>
        </p:txBody>
      </p:sp>
    </p:spTree>
    <p:extLst>
      <p:ext uri="{BB962C8B-B14F-4D97-AF65-F5344CB8AC3E}">
        <p14:creationId xmlns:p14="http://schemas.microsoft.com/office/powerpoint/2010/main" val="881643384"/>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p:cTn id="7" dur="1000" fill="hold"/>
                                        <p:tgtEl>
                                          <p:spTgt spid="131075">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1075">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1075">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10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1075">
                                            <p:txEl>
                                              <p:pRg st="1" end="1"/>
                                            </p:txEl>
                                          </p:spTgt>
                                        </p:tgtEl>
                                        <p:attrNameLst>
                                          <p:attrName>style.visibility</p:attrName>
                                        </p:attrNameLst>
                                      </p:cBhvr>
                                      <p:to>
                                        <p:strVal val="visible"/>
                                      </p:to>
                                    </p:set>
                                    <p:anim calcmode="lin" valueType="num">
                                      <p:cBhvr>
                                        <p:cTn id="15" dur="1000" fill="hold"/>
                                        <p:tgtEl>
                                          <p:spTgt spid="131075">
                                            <p:txEl>
                                              <p:pRg st="1" end="1"/>
                                            </p:txEl>
                                          </p:spTgt>
                                        </p:tgtEl>
                                        <p:attrNameLst>
                                          <p:attrName>ppt_x</p:attrName>
                                        </p:attrNameLst>
                                      </p:cBhvr>
                                      <p:tavLst>
                                        <p:tav tm="0">
                                          <p:val>
                                            <p:strVal val="#ppt_x-#ppt_w/2"/>
                                          </p:val>
                                        </p:tav>
                                        <p:tav tm="100000">
                                          <p:val>
                                            <p:strVal val="#ppt_x"/>
                                          </p:val>
                                        </p:tav>
                                      </p:tavLst>
                                    </p:anim>
                                    <p:anim calcmode="lin" valueType="num">
                                      <p:cBhvr>
                                        <p:cTn id="16" dur="1000" fill="hold"/>
                                        <p:tgtEl>
                                          <p:spTgt spid="131075">
                                            <p:txEl>
                                              <p:pRg st="1" end="1"/>
                                            </p:txEl>
                                          </p:spTgt>
                                        </p:tgtEl>
                                        <p:attrNameLst>
                                          <p:attrName>ppt_y</p:attrName>
                                        </p:attrNameLst>
                                      </p:cBhvr>
                                      <p:tavLst>
                                        <p:tav tm="0">
                                          <p:val>
                                            <p:strVal val="#ppt_y"/>
                                          </p:val>
                                        </p:tav>
                                        <p:tav tm="100000">
                                          <p:val>
                                            <p:strVal val="#ppt_y"/>
                                          </p:val>
                                        </p:tav>
                                      </p:tavLst>
                                    </p:anim>
                                    <p:anim calcmode="lin" valueType="num">
                                      <p:cBhvr>
                                        <p:cTn id="17" dur="1000" fill="hold"/>
                                        <p:tgtEl>
                                          <p:spTgt spid="131075">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1310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31075">
                                            <p:txEl>
                                              <p:pRg st="2" end="2"/>
                                            </p:txEl>
                                          </p:spTgt>
                                        </p:tgtEl>
                                        <p:attrNameLst>
                                          <p:attrName>style.visibility</p:attrName>
                                        </p:attrNameLst>
                                      </p:cBhvr>
                                      <p:to>
                                        <p:strVal val="visible"/>
                                      </p:to>
                                    </p:set>
                                    <p:anim calcmode="lin" valueType="num">
                                      <p:cBhvr>
                                        <p:cTn id="23" dur="1000" fill="hold"/>
                                        <p:tgtEl>
                                          <p:spTgt spid="131075">
                                            <p:txEl>
                                              <p:pRg st="2" end="2"/>
                                            </p:txEl>
                                          </p:spTgt>
                                        </p:tgtEl>
                                        <p:attrNameLst>
                                          <p:attrName>ppt_x</p:attrName>
                                        </p:attrNameLst>
                                      </p:cBhvr>
                                      <p:tavLst>
                                        <p:tav tm="0">
                                          <p:val>
                                            <p:strVal val="#ppt_x-#ppt_w/2"/>
                                          </p:val>
                                        </p:tav>
                                        <p:tav tm="100000">
                                          <p:val>
                                            <p:strVal val="#ppt_x"/>
                                          </p:val>
                                        </p:tav>
                                      </p:tavLst>
                                    </p:anim>
                                    <p:anim calcmode="lin" valueType="num">
                                      <p:cBhvr>
                                        <p:cTn id="24" dur="1000" fill="hold"/>
                                        <p:tgtEl>
                                          <p:spTgt spid="131075">
                                            <p:txEl>
                                              <p:pRg st="2" end="2"/>
                                            </p:txEl>
                                          </p:spTgt>
                                        </p:tgtEl>
                                        <p:attrNameLst>
                                          <p:attrName>ppt_y</p:attrName>
                                        </p:attrNameLst>
                                      </p:cBhvr>
                                      <p:tavLst>
                                        <p:tav tm="0">
                                          <p:val>
                                            <p:strVal val="#ppt_y"/>
                                          </p:val>
                                        </p:tav>
                                        <p:tav tm="100000">
                                          <p:val>
                                            <p:strVal val="#ppt_y"/>
                                          </p:val>
                                        </p:tav>
                                      </p:tavLst>
                                    </p:anim>
                                    <p:anim calcmode="lin" valueType="num">
                                      <p:cBhvr>
                                        <p:cTn id="25" dur="1000" fill="hold"/>
                                        <p:tgtEl>
                                          <p:spTgt spid="131075">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131075">
                                            <p:txEl>
                                              <p:pRg st="2" end="2"/>
                                            </p:txEl>
                                          </p:spTgt>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31075">
                                            <p:txEl>
                                              <p:pRg st="3" end="3"/>
                                            </p:txEl>
                                          </p:spTgt>
                                        </p:tgtEl>
                                        <p:attrNameLst>
                                          <p:attrName>style.visibility</p:attrName>
                                        </p:attrNameLst>
                                      </p:cBhvr>
                                      <p:to>
                                        <p:strVal val="visible"/>
                                      </p:to>
                                    </p:set>
                                    <p:anim calcmode="lin" valueType="num">
                                      <p:cBhvr>
                                        <p:cTn id="29" dur="1000" fill="hold"/>
                                        <p:tgtEl>
                                          <p:spTgt spid="131075">
                                            <p:txEl>
                                              <p:pRg st="3" end="3"/>
                                            </p:txEl>
                                          </p:spTgt>
                                        </p:tgtEl>
                                        <p:attrNameLst>
                                          <p:attrName>ppt_x</p:attrName>
                                        </p:attrNameLst>
                                      </p:cBhvr>
                                      <p:tavLst>
                                        <p:tav tm="0">
                                          <p:val>
                                            <p:strVal val="#ppt_x-#ppt_w/2"/>
                                          </p:val>
                                        </p:tav>
                                        <p:tav tm="100000">
                                          <p:val>
                                            <p:strVal val="#ppt_x"/>
                                          </p:val>
                                        </p:tav>
                                      </p:tavLst>
                                    </p:anim>
                                    <p:anim calcmode="lin" valueType="num">
                                      <p:cBhvr>
                                        <p:cTn id="30" dur="1000" fill="hold"/>
                                        <p:tgtEl>
                                          <p:spTgt spid="131075">
                                            <p:txEl>
                                              <p:pRg st="3" end="3"/>
                                            </p:txEl>
                                          </p:spTgt>
                                        </p:tgtEl>
                                        <p:attrNameLst>
                                          <p:attrName>ppt_y</p:attrName>
                                        </p:attrNameLst>
                                      </p:cBhvr>
                                      <p:tavLst>
                                        <p:tav tm="0">
                                          <p:val>
                                            <p:strVal val="#ppt_y"/>
                                          </p:val>
                                        </p:tav>
                                        <p:tav tm="100000">
                                          <p:val>
                                            <p:strVal val="#ppt_y"/>
                                          </p:val>
                                        </p:tav>
                                      </p:tavLst>
                                    </p:anim>
                                    <p:anim calcmode="lin" valueType="num">
                                      <p:cBhvr>
                                        <p:cTn id="31" dur="1000" fill="hold"/>
                                        <p:tgtEl>
                                          <p:spTgt spid="13107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3107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131075">
                                            <p:txEl>
                                              <p:pRg st="4" end="4"/>
                                            </p:txEl>
                                          </p:spTgt>
                                        </p:tgtEl>
                                        <p:attrNameLst>
                                          <p:attrName>style.visibility</p:attrName>
                                        </p:attrNameLst>
                                      </p:cBhvr>
                                      <p:to>
                                        <p:strVal val="visible"/>
                                      </p:to>
                                    </p:set>
                                    <p:anim calcmode="lin" valueType="num">
                                      <p:cBhvr>
                                        <p:cTn id="37" dur="1000" fill="hold"/>
                                        <p:tgtEl>
                                          <p:spTgt spid="131075">
                                            <p:txEl>
                                              <p:pRg st="4" end="4"/>
                                            </p:txEl>
                                          </p:spTgt>
                                        </p:tgtEl>
                                        <p:attrNameLst>
                                          <p:attrName>ppt_x</p:attrName>
                                        </p:attrNameLst>
                                      </p:cBhvr>
                                      <p:tavLst>
                                        <p:tav tm="0">
                                          <p:val>
                                            <p:strVal val="#ppt_x-#ppt_w/2"/>
                                          </p:val>
                                        </p:tav>
                                        <p:tav tm="100000">
                                          <p:val>
                                            <p:strVal val="#ppt_x"/>
                                          </p:val>
                                        </p:tav>
                                      </p:tavLst>
                                    </p:anim>
                                    <p:anim calcmode="lin" valueType="num">
                                      <p:cBhvr>
                                        <p:cTn id="38" dur="1000" fill="hold"/>
                                        <p:tgtEl>
                                          <p:spTgt spid="131075">
                                            <p:txEl>
                                              <p:pRg st="4" end="4"/>
                                            </p:txEl>
                                          </p:spTgt>
                                        </p:tgtEl>
                                        <p:attrNameLst>
                                          <p:attrName>ppt_y</p:attrName>
                                        </p:attrNameLst>
                                      </p:cBhvr>
                                      <p:tavLst>
                                        <p:tav tm="0">
                                          <p:val>
                                            <p:strVal val="#ppt_y"/>
                                          </p:val>
                                        </p:tav>
                                        <p:tav tm="100000">
                                          <p:val>
                                            <p:strVal val="#ppt_y"/>
                                          </p:val>
                                        </p:tav>
                                      </p:tavLst>
                                    </p:anim>
                                    <p:anim calcmode="lin" valueType="num">
                                      <p:cBhvr>
                                        <p:cTn id="39" dur="1000" fill="hold"/>
                                        <p:tgtEl>
                                          <p:spTgt spid="13107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13107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131075">
                                            <p:txEl>
                                              <p:pRg st="5" end="5"/>
                                            </p:txEl>
                                          </p:spTgt>
                                        </p:tgtEl>
                                        <p:attrNameLst>
                                          <p:attrName>style.visibility</p:attrName>
                                        </p:attrNameLst>
                                      </p:cBhvr>
                                      <p:to>
                                        <p:strVal val="visible"/>
                                      </p:to>
                                    </p:set>
                                    <p:anim calcmode="lin" valueType="num">
                                      <p:cBhvr>
                                        <p:cTn id="45" dur="1000" fill="hold"/>
                                        <p:tgtEl>
                                          <p:spTgt spid="131075">
                                            <p:txEl>
                                              <p:pRg st="5" end="5"/>
                                            </p:txEl>
                                          </p:spTgt>
                                        </p:tgtEl>
                                        <p:attrNameLst>
                                          <p:attrName>ppt_x</p:attrName>
                                        </p:attrNameLst>
                                      </p:cBhvr>
                                      <p:tavLst>
                                        <p:tav tm="0">
                                          <p:val>
                                            <p:strVal val="#ppt_x-#ppt_w/2"/>
                                          </p:val>
                                        </p:tav>
                                        <p:tav tm="100000">
                                          <p:val>
                                            <p:strVal val="#ppt_x"/>
                                          </p:val>
                                        </p:tav>
                                      </p:tavLst>
                                    </p:anim>
                                    <p:anim calcmode="lin" valueType="num">
                                      <p:cBhvr>
                                        <p:cTn id="46" dur="1000" fill="hold"/>
                                        <p:tgtEl>
                                          <p:spTgt spid="131075">
                                            <p:txEl>
                                              <p:pRg st="5" end="5"/>
                                            </p:txEl>
                                          </p:spTgt>
                                        </p:tgtEl>
                                        <p:attrNameLst>
                                          <p:attrName>ppt_y</p:attrName>
                                        </p:attrNameLst>
                                      </p:cBhvr>
                                      <p:tavLst>
                                        <p:tav tm="0">
                                          <p:val>
                                            <p:strVal val="#ppt_y"/>
                                          </p:val>
                                        </p:tav>
                                        <p:tav tm="100000">
                                          <p:val>
                                            <p:strVal val="#ppt_y"/>
                                          </p:val>
                                        </p:tav>
                                      </p:tavLst>
                                    </p:anim>
                                    <p:anim calcmode="lin" valueType="num">
                                      <p:cBhvr>
                                        <p:cTn id="47" dur="1000" fill="hold"/>
                                        <p:tgtEl>
                                          <p:spTgt spid="13107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131075">
                                            <p:txEl>
                                              <p:pRg st="5" end="5"/>
                                            </p:txEl>
                                          </p:spTgt>
                                        </p:tgtEl>
                                        <p:attrNameLst>
                                          <p:attrName>ppt_h</p:attrName>
                                        </p:attrNameLst>
                                      </p:cBhvr>
                                      <p:tavLst>
                                        <p:tav tm="0">
                                          <p:val>
                                            <p:strVal val="#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131075">
                                            <p:txEl>
                                              <p:pRg st="6" end="6"/>
                                            </p:txEl>
                                          </p:spTgt>
                                        </p:tgtEl>
                                        <p:attrNameLst>
                                          <p:attrName>style.visibility</p:attrName>
                                        </p:attrNameLst>
                                      </p:cBhvr>
                                      <p:to>
                                        <p:strVal val="visible"/>
                                      </p:to>
                                    </p:set>
                                    <p:anim calcmode="lin" valueType="num">
                                      <p:cBhvr>
                                        <p:cTn id="51" dur="1000" fill="hold"/>
                                        <p:tgtEl>
                                          <p:spTgt spid="131075">
                                            <p:txEl>
                                              <p:pRg st="6" end="6"/>
                                            </p:txEl>
                                          </p:spTgt>
                                        </p:tgtEl>
                                        <p:attrNameLst>
                                          <p:attrName>ppt_x</p:attrName>
                                        </p:attrNameLst>
                                      </p:cBhvr>
                                      <p:tavLst>
                                        <p:tav tm="0">
                                          <p:val>
                                            <p:strVal val="#ppt_x-#ppt_w/2"/>
                                          </p:val>
                                        </p:tav>
                                        <p:tav tm="100000">
                                          <p:val>
                                            <p:strVal val="#ppt_x"/>
                                          </p:val>
                                        </p:tav>
                                      </p:tavLst>
                                    </p:anim>
                                    <p:anim calcmode="lin" valueType="num">
                                      <p:cBhvr>
                                        <p:cTn id="52" dur="1000" fill="hold"/>
                                        <p:tgtEl>
                                          <p:spTgt spid="131075">
                                            <p:txEl>
                                              <p:pRg st="6" end="6"/>
                                            </p:txEl>
                                          </p:spTgt>
                                        </p:tgtEl>
                                        <p:attrNameLst>
                                          <p:attrName>ppt_y</p:attrName>
                                        </p:attrNameLst>
                                      </p:cBhvr>
                                      <p:tavLst>
                                        <p:tav tm="0">
                                          <p:val>
                                            <p:strVal val="#ppt_y"/>
                                          </p:val>
                                        </p:tav>
                                        <p:tav tm="100000">
                                          <p:val>
                                            <p:strVal val="#ppt_y"/>
                                          </p:val>
                                        </p:tav>
                                      </p:tavLst>
                                    </p:anim>
                                    <p:anim calcmode="lin" valueType="num">
                                      <p:cBhvr>
                                        <p:cTn id="53" dur="1000" fill="hold"/>
                                        <p:tgtEl>
                                          <p:spTgt spid="131075">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13107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childTnLst>
                                    <p:set>
                                      <p:cBhvr>
                                        <p:cTn id="58" dur="1" fill="hold">
                                          <p:stCondLst>
                                            <p:cond delay="0"/>
                                          </p:stCondLst>
                                        </p:cTn>
                                        <p:tgtEl>
                                          <p:spTgt spid="131075">
                                            <p:txEl>
                                              <p:pRg st="7" end="7"/>
                                            </p:txEl>
                                          </p:spTgt>
                                        </p:tgtEl>
                                        <p:attrNameLst>
                                          <p:attrName>style.visibility</p:attrName>
                                        </p:attrNameLst>
                                      </p:cBhvr>
                                      <p:to>
                                        <p:strVal val="visible"/>
                                      </p:to>
                                    </p:set>
                                    <p:anim calcmode="lin" valueType="num">
                                      <p:cBhvr>
                                        <p:cTn id="59" dur="1000" fill="hold"/>
                                        <p:tgtEl>
                                          <p:spTgt spid="131075">
                                            <p:txEl>
                                              <p:pRg st="7" end="7"/>
                                            </p:txEl>
                                          </p:spTgt>
                                        </p:tgtEl>
                                        <p:attrNameLst>
                                          <p:attrName>ppt_x</p:attrName>
                                        </p:attrNameLst>
                                      </p:cBhvr>
                                      <p:tavLst>
                                        <p:tav tm="0">
                                          <p:val>
                                            <p:strVal val="#ppt_x-#ppt_w/2"/>
                                          </p:val>
                                        </p:tav>
                                        <p:tav tm="100000">
                                          <p:val>
                                            <p:strVal val="#ppt_x"/>
                                          </p:val>
                                        </p:tav>
                                      </p:tavLst>
                                    </p:anim>
                                    <p:anim calcmode="lin" valueType="num">
                                      <p:cBhvr>
                                        <p:cTn id="60" dur="1000" fill="hold"/>
                                        <p:tgtEl>
                                          <p:spTgt spid="131075">
                                            <p:txEl>
                                              <p:pRg st="7" end="7"/>
                                            </p:txEl>
                                          </p:spTgt>
                                        </p:tgtEl>
                                        <p:attrNameLst>
                                          <p:attrName>ppt_y</p:attrName>
                                        </p:attrNameLst>
                                      </p:cBhvr>
                                      <p:tavLst>
                                        <p:tav tm="0">
                                          <p:val>
                                            <p:strVal val="#ppt_y"/>
                                          </p:val>
                                        </p:tav>
                                        <p:tav tm="100000">
                                          <p:val>
                                            <p:strVal val="#ppt_y"/>
                                          </p:val>
                                        </p:tav>
                                      </p:tavLst>
                                    </p:anim>
                                    <p:anim calcmode="lin" valueType="num">
                                      <p:cBhvr>
                                        <p:cTn id="61" dur="1000" fill="hold"/>
                                        <p:tgtEl>
                                          <p:spTgt spid="131075">
                                            <p:txEl>
                                              <p:pRg st="7" end="7"/>
                                            </p:txEl>
                                          </p:spTgt>
                                        </p:tgtEl>
                                        <p:attrNameLst>
                                          <p:attrName>ppt_w</p:attrName>
                                        </p:attrNameLst>
                                      </p:cBhvr>
                                      <p:tavLst>
                                        <p:tav tm="0">
                                          <p:val>
                                            <p:fltVal val="0"/>
                                          </p:val>
                                        </p:tav>
                                        <p:tav tm="100000">
                                          <p:val>
                                            <p:strVal val="#ppt_w"/>
                                          </p:val>
                                        </p:tav>
                                      </p:tavLst>
                                    </p:anim>
                                    <p:anim calcmode="lin" valueType="num">
                                      <p:cBhvr>
                                        <p:cTn id="62" dur="1000" fill="hold"/>
                                        <p:tgtEl>
                                          <p:spTgt spid="13107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0" name="Rectangle 6"/>
          <p:cNvSpPr>
            <a:spLocks noGrp="1" noChangeArrowheads="1"/>
          </p:cNvSpPr>
          <p:nvPr>
            <p:ph type="body" idx="4294967295"/>
          </p:nvPr>
        </p:nvSpPr>
        <p:spPr>
          <a:xfrm>
            <a:off x="476250" y="998538"/>
            <a:ext cx="8153400" cy="4050642"/>
          </a:xfrm>
          <a:prstGeom prst="rect">
            <a:avLst/>
          </a:prstGeom>
        </p:spPr>
        <p:txBody>
          <a:bodyPr/>
          <a:lstStyle/>
          <a:p>
            <a:pPr marL="0" indent="0" algn="just" eaLnBrk="1" hangingPunct="1">
              <a:lnSpc>
                <a:spcPct val="120000"/>
              </a:lnSpc>
              <a:buNone/>
              <a:defRPr/>
            </a:pPr>
            <a:r>
              <a:rPr lang="zh-CN" altLang="en-US" sz="2400" dirty="0" smtClean="0">
                <a:solidFill>
                  <a:srgbClr val="0000CC"/>
                </a:solidFill>
                <a:ea typeface="幼圆" pitchFamily="49" charset="-122"/>
              </a:rPr>
              <a:t>常用的</a:t>
            </a:r>
            <a:r>
              <a:rPr lang="en-US" altLang="zh-CN" sz="2400" dirty="0" smtClean="0">
                <a:solidFill>
                  <a:srgbClr val="0000CC"/>
                </a:solidFill>
                <a:ea typeface="幼圆" pitchFamily="49" charset="-122"/>
              </a:rPr>
              <a:t>D/A</a:t>
            </a:r>
            <a:r>
              <a:rPr lang="zh-CN" altLang="en-US" sz="2400" dirty="0" smtClean="0">
                <a:solidFill>
                  <a:srgbClr val="0000CC"/>
                </a:solidFill>
                <a:ea typeface="幼圆" pitchFamily="49" charset="-122"/>
              </a:rPr>
              <a:t>转换芯片大多属于电流</a:t>
            </a:r>
            <a:r>
              <a:rPr lang="en-US" altLang="zh-CN" sz="2400" dirty="0" smtClean="0">
                <a:solidFill>
                  <a:srgbClr val="0000CC"/>
                </a:solidFill>
                <a:ea typeface="幼圆" pitchFamily="49" charset="-122"/>
              </a:rPr>
              <a:t>DAC</a:t>
            </a:r>
            <a:r>
              <a:rPr lang="zh-CN" altLang="en-US" sz="2400" dirty="0" smtClean="0">
                <a:solidFill>
                  <a:srgbClr val="0000CC"/>
                </a:solidFill>
                <a:ea typeface="幼圆" pitchFamily="49" charset="-122"/>
              </a:rPr>
              <a:t>，然而在实际应用中，多数情况需要电压输出，这就需要把电流输出转换为电压输出，采取的措施是用电流</a:t>
            </a:r>
            <a:r>
              <a:rPr lang="en-US" altLang="zh-CN" sz="2400" dirty="0" smtClean="0">
                <a:solidFill>
                  <a:srgbClr val="0000CC"/>
                </a:solidFill>
                <a:ea typeface="幼圆" pitchFamily="49" charset="-122"/>
              </a:rPr>
              <a:t>DAC</a:t>
            </a:r>
            <a:r>
              <a:rPr lang="zh-CN" altLang="en-US" sz="2400" dirty="0" smtClean="0">
                <a:solidFill>
                  <a:srgbClr val="0000CC"/>
                </a:solidFill>
                <a:ea typeface="幼圆" pitchFamily="49" charset="-122"/>
              </a:rPr>
              <a:t>电路外加运算放大器。</a:t>
            </a:r>
          </a:p>
          <a:p>
            <a:pPr marL="0" indent="0" algn="just" eaLnBrk="1" hangingPunct="1">
              <a:lnSpc>
                <a:spcPct val="120000"/>
              </a:lnSpc>
              <a:buNone/>
              <a:defRPr/>
            </a:pPr>
            <a:r>
              <a:rPr lang="zh-CN" altLang="en-US" sz="2400" dirty="0" smtClean="0">
                <a:solidFill>
                  <a:srgbClr val="0000CC"/>
                </a:solidFill>
                <a:ea typeface="幼圆" pitchFamily="49" charset="-122"/>
              </a:rPr>
              <a:t>输出的电压可以是单极性电压，也可以是双极性电压。</a:t>
            </a:r>
          </a:p>
        </p:txBody>
      </p:sp>
      <p:sp>
        <p:nvSpPr>
          <p:cNvPr id="349191" name="Rectangle 7"/>
          <p:cNvSpPr>
            <a:spLocks noGrp="1" noRot="1" noChangeArrowheads="1"/>
          </p:cNvSpPr>
          <p:nvPr>
            <p:ph type="title" idx="4294967295"/>
          </p:nvPr>
        </p:nvSpPr>
        <p:spPr>
          <a:xfrm>
            <a:off x="341530" y="246652"/>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DAC0832</a:t>
            </a:r>
            <a:r>
              <a:rPr kumimoji="1" lang="zh-CN" altLang="en-US" sz="2800" kern="1200" dirty="0">
                <a:solidFill>
                  <a:srgbClr val="0000CC"/>
                </a:solidFill>
                <a:latin typeface="+mn-lt"/>
                <a:ea typeface="幼圆" pitchFamily="49" charset="-122"/>
                <a:cs typeface="+mn-cs"/>
              </a:rPr>
              <a:t>的</a:t>
            </a:r>
            <a:r>
              <a:rPr kumimoji="1" lang="zh-CN" altLang="en-US" sz="2800" kern="1200" dirty="0" smtClean="0">
                <a:solidFill>
                  <a:srgbClr val="0000CC"/>
                </a:solidFill>
                <a:latin typeface="+mn-lt"/>
                <a:ea typeface="幼圆" pitchFamily="49" charset="-122"/>
                <a:cs typeface="+mn-cs"/>
              </a:rPr>
              <a:t>模拟输出：电流输出转电压输出</a:t>
            </a:r>
            <a:endParaRPr kumimoji="1" lang="zh-CN" altLang="en-US" sz="2800" kern="1200" dirty="0">
              <a:solidFill>
                <a:srgbClr val="0000CC"/>
              </a:solidFill>
              <a:latin typeface="+mn-lt"/>
              <a:ea typeface="幼圆" pitchFamily="49" charset="-122"/>
              <a:cs typeface="+mn-cs"/>
            </a:endParaRPr>
          </a:p>
        </p:txBody>
      </p:sp>
    </p:spTree>
    <p:extLst>
      <p:ext uri="{BB962C8B-B14F-4D97-AF65-F5344CB8AC3E}">
        <p14:creationId xmlns:p14="http://schemas.microsoft.com/office/powerpoint/2010/main" val="3257073162"/>
      </p:ext>
    </p:extLst>
  </p:cSld>
  <p:clrMapOvr>
    <a:masterClrMapping/>
  </p:clrMapOvr>
  <p:transition spd="med">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Rectangle 4"/>
          <p:cNvSpPr>
            <a:spLocks noGrp="1" noChangeArrowheads="1"/>
          </p:cNvSpPr>
          <p:nvPr>
            <p:ph type="body" idx="4294967295"/>
          </p:nvPr>
        </p:nvSpPr>
        <p:spPr>
          <a:xfrm>
            <a:off x="476250" y="1043735"/>
            <a:ext cx="8153400" cy="1530350"/>
          </a:xfrm>
          <a:prstGeom prst="rect">
            <a:avLst/>
          </a:prstGeom>
        </p:spPr>
        <p:txBody>
          <a:bodyPr/>
          <a:lstStyle/>
          <a:p>
            <a:pPr marL="0" indent="0" algn="just" eaLnBrk="1" hangingPunct="1">
              <a:buFont typeface="Wingdings" pitchFamily="2" charset="2"/>
              <a:buNone/>
              <a:defRPr/>
            </a:pPr>
            <a:r>
              <a:rPr lang="zh-CN" altLang="en-US" sz="2400" dirty="0" smtClean="0">
                <a:solidFill>
                  <a:srgbClr val="0000CC"/>
                </a:solidFill>
                <a:ea typeface="幼圆" pitchFamily="49" charset="-122"/>
              </a:rPr>
              <a:t>输出电压为</a:t>
            </a:r>
            <a:r>
              <a:rPr lang="en-US" altLang="zh-CN" sz="2400" b="1" dirty="0" smtClean="0">
                <a:solidFill>
                  <a:srgbClr val="0000CC"/>
                </a:solidFill>
                <a:ea typeface="幼圆" pitchFamily="49" charset="-122"/>
              </a:rPr>
              <a:t>V</a:t>
            </a:r>
            <a:r>
              <a:rPr lang="en-US" altLang="zh-CN" sz="2400" b="1" baseline="-25000" dirty="0" smtClean="0">
                <a:solidFill>
                  <a:srgbClr val="0000CC"/>
                </a:solidFill>
                <a:ea typeface="幼圆" pitchFamily="49" charset="-122"/>
              </a:rPr>
              <a:t>OUT </a:t>
            </a:r>
            <a:r>
              <a:rPr lang="en-US" altLang="zh-CN" sz="2400" b="1" dirty="0" smtClean="0">
                <a:solidFill>
                  <a:srgbClr val="0000CC"/>
                </a:solidFill>
                <a:ea typeface="幼圆" pitchFamily="49" charset="-122"/>
              </a:rPr>
              <a:t>= -</a:t>
            </a:r>
            <a:r>
              <a:rPr lang="en-US" altLang="zh-CN" sz="2400" b="1" dirty="0" err="1" smtClean="0">
                <a:solidFill>
                  <a:srgbClr val="0000CC"/>
                </a:solidFill>
                <a:ea typeface="幼圆" pitchFamily="49" charset="-122"/>
              </a:rPr>
              <a:t>iR</a:t>
            </a:r>
            <a:r>
              <a:rPr lang="en-US" altLang="zh-CN" sz="2400" b="1" dirty="0" smtClean="0">
                <a:solidFill>
                  <a:srgbClr val="0000CC"/>
                </a:solidFill>
                <a:ea typeface="幼圆" pitchFamily="49" charset="-122"/>
              </a:rPr>
              <a:t> </a:t>
            </a:r>
            <a:r>
              <a:rPr lang="zh-CN" altLang="en-US" sz="2400" b="1" dirty="0" smtClean="0">
                <a:solidFill>
                  <a:srgbClr val="0000CC"/>
                </a:solidFill>
                <a:ea typeface="幼圆" pitchFamily="49" charset="-122"/>
              </a:rPr>
              <a:t>，</a:t>
            </a:r>
            <a:r>
              <a:rPr lang="zh-CN" altLang="en-US" sz="2400" dirty="0" smtClean="0">
                <a:solidFill>
                  <a:srgbClr val="0000CC"/>
                </a:solidFill>
                <a:ea typeface="幼圆" pitchFamily="49" charset="-122"/>
              </a:rPr>
              <a:t>输出电压的正负值视所加参考电压极性而定，可以有</a:t>
            </a:r>
            <a:r>
              <a:rPr lang="en-US" altLang="zh-CN" sz="2400" b="1" dirty="0" smtClean="0">
                <a:solidFill>
                  <a:srgbClr val="0000CC"/>
                </a:solidFill>
                <a:ea typeface="幼圆" pitchFamily="49" charset="-122"/>
              </a:rPr>
              <a:t>0V~</a:t>
            </a:r>
            <a:r>
              <a:rPr lang="zh-CN" altLang="en-US" sz="2400" b="1" dirty="0" smtClean="0">
                <a:solidFill>
                  <a:srgbClr val="0000CC"/>
                </a:solidFill>
                <a:ea typeface="幼圆" pitchFamily="49" charset="-122"/>
              </a:rPr>
              <a:t>＋</a:t>
            </a:r>
            <a:r>
              <a:rPr lang="en-US" altLang="zh-CN" sz="2400" b="1" dirty="0" smtClean="0">
                <a:solidFill>
                  <a:srgbClr val="0000CC"/>
                </a:solidFill>
                <a:ea typeface="幼圆" pitchFamily="49" charset="-122"/>
              </a:rPr>
              <a:t>5</a:t>
            </a:r>
            <a:r>
              <a:rPr lang="zh-CN" altLang="en-US" sz="2400" b="1" dirty="0" smtClean="0">
                <a:solidFill>
                  <a:srgbClr val="0000CC"/>
                </a:solidFill>
                <a:ea typeface="幼圆" pitchFamily="49" charset="-122"/>
              </a:rPr>
              <a:t>Ｖ</a:t>
            </a:r>
            <a:r>
              <a:rPr lang="zh-CN" altLang="en-US" sz="2400" dirty="0" smtClean="0">
                <a:solidFill>
                  <a:srgbClr val="0000CC"/>
                </a:solidFill>
                <a:ea typeface="幼圆" pitchFamily="49" charset="-122"/>
              </a:rPr>
              <a:t>或</a:t>
            </a:r>
            <a:r>
              <a:rPr lang="en-US" altLang="zh-CN" sz="2400" b="1" dirty="0" smtClean="0">
                <a:solidFill>
                  <a:srgbClr val="0000CC"/>
                </a:solidFill>
                <a:ea typeface="幼圆" pitchFamily="49" charset="-122"/>
              </a:rPr>
              <a:t>0V~-5</a:t>
            </a:r>
            <a:r>
              <a:rPr lang="zh-CN" altLang="en-US" sz="2400" b="1" dirty="0" smtClean="0">
                <a:solidFill>
                  <a:srgbClr val="0000CC"/>
                </a:solidFill>
                <a:ea typeface="幼圆" pitchFamily="49" charset="-122"/>
              </a:rPr>
              <a:t>Ｖ</a:t>
            </a:r>
            <a:r>
              <a:rPr lang="zh-CN" altLang="en-US" sz="2400" dirty="0" smtClean="0">
                <a:solidFill>
                  <a:srgbClr val="0000CC"/>
                </a:solidFill>
                <a:ea typeface="幼圆" pitchFamily="49" charset="-122"/>
              </a:rPr>
              <a:t>，也可以有</a:t>
            </a:r>
            <a:r>
              <a:rPr lang="en-US" altLang="zh-CN" sz="2400" b="1" dirty="0" smtClean="0">
                <a:solidFill>
                  <a:srgbClr val="0000CC"/>
                </a:solidFill>
                <a:ea typeface="幼圆" pitchFamily="49" charset="-122"/>
              </a:rPr>
              <a:t>0V~</a:t>
            </a:r>
            <a:r>
              <a:rPr lang="zh-CN" altLang="en-US" sz="2400" b="1" dirty="0" smtClean="0">
                <a:solidFill>
                  <a:srgbClr val="0000CC"/>
                </a:solidFill>
                <a:ea typeface="幼圆" pitchFamily="49" charset="-122"/>
              </a:rPr>
              <a:t>＋</a:t>
            </a:r>
            <a:r>
              <a:rPr lang="en-US" altLang="zh-CN" sz="2400" b="1" dirty="0" smtClean="0">
                <a:solidFill>
                  <a:srgbClr val="0000CC"/>
                </a:solidFill>
                <a:ea typeface="幼圆" pitchFamily="49" charset="-122"/>
              </a:rPr>
              <a:t>10</a:t>
            </a:r>
            <a:r>
              <a:rPr lang="zh-CN" altLang="en-US" sz="2400" b="1" dirty="0" smtClean="0">
                <a:solidFill>
                  <a:srgbClr val="0000CC"/>
                </a:solidFill>
                <a:ea typeface="幼圆" pitchFamily="49" charset="-122"/>
              </a:rPr>
              <a:t>Ｖ</a:t>
            </a:r>
            <a:r>
              <a:rPr lang="zh-CN" altLang="en-US" sz="2400" dirty="0" smtClean="0">
                <a:solidFill>
                  <a:srgbClr val="0000CC"/>
                </a:solidFill>
                <a:ea typeface="幼圆" pitchFamily="49" charset="-122"/>
              </a:rPr>
              <a:t>或</a:t>
            </a:r>
            <a:r>
              <a:rPr lang="en-US" altLang="zh-CN" sz="2400" b="1" dirty="0" smtClean="0">
                <a:solidFill>
                  <a:srgbClr val="0000CC"/>
                </a:solidFill>
                <a:ea typeface="幼圆" pitchFamily="49" charset="-122"/>
              </a:rPr>
              <a:t>0V~-10</a:t>
            </a:r>
            <a:r>
              <a:rPr lang="zh-CN" altLang="en-US" sz="2400" b="1" dirty="0" smtClean="0">
                <a:solidFill>
                  <a:srgbClr val="0000CC"/>
                </a:solidFill>
                <a:ea typeface="幼圆" pitchFamily="49" charset="-122"/>
              </a:rPr>
              <a:t>Ｖ</a:t>
            </a:r>
            <a:r>
              <a:rPr lang="zh-CN" altLang="en-US" sz="2400" dirty="0" smtClean="0">
                <a:solidFill>
                  <a:srgbClr val="0000CC"/>
                </a:solidFill>
                <a:ea typeface="幼圆" pitchFamily="49" charset="-122"/>
              </a:rPr>
              <a:t>等输出范围。</a:t>
            </a:r>
          </a:p>
        </p:txBody>
      </p:sp>
      <p:sp>
        <p:nvSpPr>
          <p:cNvPr id="350213" name="Text Box 5"/>
          <p:cNvSpPr txBox="1">
            <a:spLocks noChangeArrowheads="1"/>
          </p:cNvSpPr>
          <p:nvPr/>
        </p:nvSpPr>
        <p:spPr bwMode="auto">
          <a:xfrm>
            <a:off x="386535" y="233645"/>
            <a:ext cx="4117975"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a:t>单极性电压</a:t>
            </a:r>
            <a:r>
              <a:rPr lang="zh-CN" altLang="en-US" dirty="0" smtClean="0"/>
              <a:t>输出方法</a:t>
            </a:r>
            <a:endParaRPr lang="zh-CN" altLang="en-US" dirty="0"/>
          </a:p>
        </p:txBody>
      </p:sp>
      <p:pic>
        <p:nvPicPr>
          <p:cNvPr id="71687" name="Picture 6" descr="图10"/>
          <p:cNvPicPr>
            <a:picLocks noChangeAspect="1" noChangeArrowheads="1"/>
          </p:cNvPicPr>
          <p:nvPr/>
        </p:nvPicPr>
        <p:blipFill>
          <a:blip r:embed="rId2" cstate="print"/>
          <a:srcRect/>
          <a:stretch>
            <a:fillRect/>
          </a:stretch>
        </p:blipFill>
        <p:spPr bwMode="auto">
          <a:xfrm>
            <a:off x="2052005" y="2334335"/>
            <a:ext cx="5262563" cy="3851275"/>
          </a:xfrm>
          <a:prstGeom prst="rect">
            <a:avLst/>
          </a:prstGeom>
          <a:noFill/>
          <a:ln w="9525">
            <a:noFill/>
            <a:miter lim="800000"/>
            <a:headEnd/>
            <a:tailEnd/>
          </a:ln>
        </p:spPr>
      </p:pic>
    </p:spTree>
    <p:extLst>
      <p:ext uri="{BB962C8B-B14F-4D97-AF65-F5344CB8AC3E}">
        <p14:creationId xmlns:p14="http://schemas.microsoft.com/office/powerpoint/2010/main" val="3322838209"/>
      </p:ext>
    </p:extLst>
  </p:cSld>
  <p:clrMapOvr>
    <a:masterClrMapping/>
  </p:clrMapOvr>
  <p:transition spd="med">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rrowheads="1"/>
          </p:cNvSpPr>
          <p:nvPr>
            <p:ph type="title" idx="4294967295"/>
          </p:nvPr>
        </p:nvSpPr>
        <p:spPr>
          <a:xfrm>
            <a:off x="386535" y="247170"/>
            <a:ext cx="7780210" cy="437043"/>
          </a:xfrm>
          <a:prstGeom prst="rect">
            <a:avLst/>
          </a:prstGeom>
          <a:noFill/>
          <a:ln w="25400">
            <a:noFill/>
            <a:miter lim="800000"/>
            <a:headEnd/>
            <a:tailEnd/>
          </a:ln>
          <a:effectLst/>
        </p:spPr>
        <p:txBody>
          <a:bodyPr wrap="square">
            <a:spAutoFit/>
          </a:bodyPr>
          <a:lstStyle/>
          <a:p>
            <a:pPr algn="l">
              <a:lnSpc>
                <a:spcPct val="80000"/>
              </a:lnSpc>
            </a:pPr>
            <a:r>
              <a:rPr kumimoji="1" lang="zh-CN" altLang="en-US" sz="2800" kern="1200" dirty="0">
                <a:solidFill>
                  <a:srgbClr val="0000CC"/>
                </a:solidFill>
                <a:latin typeface="+mn-lt"/>
                <a:ea typeface="幼圆" pitchFamily="49" charset="-122"/>
                <a:cs typeface="+mn-cs"/>
              </a:rPr>
              <a:t>单极性电压</a:t>
            </a:r>
            <a:r>
              <a:rPr kumimoji="1" lang="zh-CN" altLang="en-US" sz="2800" kern="1200" dirty="0" smtClean="0">
                <a:solidFill>
                  <a:srgbClr val="0000CC"/>
                </a:solidFill>
                <a:latin typeface="+mn-lt"/>
                <a:ea typeface="幼圆" pitchFamily="49" charset="-122"/>
                <a:cs typeface="+mn-cs"/>
              </a:rPr>
              <a:t>输出举例</a:t>
            </a:r>
            <a:endParaRPr kumimoji="1" lang="zh-CN" altLang="en-US" sz="2800" kern="1200" dirty="0">
              <a:solidFill>
                <a:srgbClr val="0000CC"/>
              </a:solidFill>
              <a:latin typeface="+mn-lt"/>
              <a:ea typeface="幼圆" pitchFamily="49" charset="-122"/>
              <a:cs typeface="+mn-cs"/>
            </a:endParaRPr>
          </a:p>
        </p:txBody>
      </p:sp>
      <p:sp>
        <p:nvSpPr>
          <p:cNvPr id="352259" name="Rectangle 3"/>
          <p:cNvSpPr>
            <a:spLocks noGrp="1" noChangeArrowheads="1"/>
          </p:cNvSpPr>
          <p:nvPr>
            <p:ph type="body" idx="4294967295"/>
          </p:nvPr>
        </p:nvSpPr>
        <p:spPr>
          <a:xfrm>
            <a:off x="482860" y="1088740"/>
            <a:ext cx="8229600" cy="5037424"/>
          </a:xfrm>
          <a:prstGeom prst="rect">
            <a:avLst/>
          </a:prstGeom>
        </p:spPr>
        <p:txBody>
          <a:bodyPr/>
          <a:lstStyle/>
          <a:p>
            <a:pPr eaLnBrk="1" hangingPunct="1">
              <a:buNone/>
              <a:defRPr/>
            </a:pPr>
            <a:r>
              <a:rPr kumimoji="1" lang="en-US" altLang="zh-CN" sz="2400" dirty="0" err="1">
                <a:solidFill>
                  <a:srgbClr val="FF0000"/>
                </a:solidFill>
              </a:rPr>
              <a:t>V</a:t>
            </a:r>
            <a:r>
              <a:rPr kumimoji="1" lang="en-US" altLang="zh-CN" sz="2400" baseline="-25000" dirty="0" err="1">
                <a:solidFill>
                  <a:srgbClr val="FF0000"/>
                </a:solidFill>
              </a:rPr>
              <a:t>out</a:t>
            </a:r>
            <a:r>
              <a:rPr kumimoji="1" lang="zh-CN" altLang="en-US" sz="2400" dirty="0">
                <a:solidFill>
                  <a:srgbClr val="FF0000"/>
                </a:solidFill>
              </a:rPr>
              <a:t>＝－（</a:t>
            </a:r>
            <a:r>
              <a:rPr kumimoji="1" lang="en-US" altLang="zh-CN" sz="2400" dirty="0">
                <a:solidFill>
                  <a:srgbClr val="FF0000"/>
                </a:solidFill>
              </a:rPr>
              <a:t>D/2</a:t>
            </a:r>
            <a:r>
              <a:rPr kumimoji="1" lang="en-US" altLang="zh-CN" sz="2400" baseline="30000" dirty="0">
                <a:solidFill>
                  <a:srgbClr val="FF0000"/>
                </a:solidFill>
              </a:rPr>
              <a:t>n</a:t>
            </a:r>
            <a:r>
              <a:rPr kumimoji="1" lang="zh-CN" altLang="en-US" sz="2400" dirty="0">
                <a:solidFill>
                  <a:srgbClr val="FF0000"/>
                </a:solidFill>
              </a:rPr>
              <a:t>）</a:t>
            </a:r>
            <a:r>
              <a:rPr kumimoji="1" lang="en-US" altLang="zh-CN" sz="2400" dirty="0">
                <a:solidFill>
                  <a:srgbClr val="FF0000"/>
                </a:solidFill>
              </a:rPr>
              <a:t>×V</a:t>
            </a:r>
            <a:r>
              <a:rPr kumimoji="1" lang="en-US" altLang="zh-CN" sz="2400" baseline="-25000" dirty="0">
                <a:solidFill>
                  <a:srgbClr val="FF0000"/>
                </a:solidFill>
              </a:rPr>
              <a:t>REF</a:t>
            </a:r>
          </a:p>
          <a:p>
            <a:pPr eaLnBrk="1" hangingPunct="1">
              <a:buFont typeface="Wingdings" pitchFamily="2" charset="2"/>
              <a:buNone/>
              <a:defRPr/>
            </a:pPr>
            <a:endParaRPr lang="en-US" altLang="zh-CN" sz="2400" dirty="0" smtClean="0">
              <a:solidFill>
                <a:srgbClr val="0000CC"/>
              </a:solidFill>
              <a:ea typeface="幼圆" pitchFamily="49" charset="-122"/>
            </a:endParaRPr>
          </a:p>
          <a:p>
            <a:pPr eaLnBrk="1" hangingPunct="1">
              <a:buFont typeface="Wingdings" pitchFamily="2" charset="2"/>
              <a:buNone/>
              <a:defRPr/>
            </a:pPr>
            <a:r>
              <a:rPr lang="zh-CN" altLang="en-US" sz="2400" dirty="0" smtClean="0">
                <a:solidFill>
                  <a:srgbClr val="0000CC"/>
                </a:solidFill>
                <a:ea typeface="幼圆" pitchFamily="49" charset="-122"/>
              </a:rPr>
              <a:t>设 </a:t>
            </a:r>
            <a:r>
              <a:rPr lang="en-US" altLang="zh-CN" sz="2400" dirty="0" smtClean="0">
                <a:solidFill>
                  <a:srgbClr val="0000CC"/>
                </a:solidFill>
                <a:ea typeface="幼圆" pitchFamily="49" charset="-122"/>
              </a:rPr>
              <a:t>V</a:t>
            </a:r>
            <a:r>
              <a:rPr lang="en-US" altLang="zh-CN" sz="2400" baseline="-25000" dirty="0" smtClean="0">
                <a:solidFill>
                  <a:srgbClr val="0000CC"/>
                </a:solidFill>
                <a:ea typeface="幼圆" pitchFamily="49" charset="-122"/>
              </a:rPr>
              <a:t>REF</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p>
          <a:p>
            <a:pPr eaLnBrk="1" hangingPunct="1">
              <a:buFont typeface="Wingdings" pitchFamily="2" charset="2"/>
              <a:buChar char="l"/>
              <a:defRPr/>
            </a:pPr>
            <a:r>
              <a:rPr lang="en-US" altLang="zh-CN" sz="2400" dirty="0" smtClean="0">
                <a:solidFill>
                  <a:srgbClr val="0000CC"/>
                </a:solidFill>
                <a:ea typeface="幼圆" pitchFamily="49" charset="-122"/>
              </a:rPr>
              <a:t>D</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FFH</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255</a:t>
            </a:r>
            <a:r>
              <a:rPr lang="zh-CN" altLang="en-US" sz="2400" dirty="0" smtClean="0">
                <a:solidFill>
                  <a:srgbClr val="0000CC"/>
                </a:solidFill>
                <a:ea typeface="幼圆" pitchFamily="49" charset="-122"/>
              </a:rPr>
              <a:t>时，最大输出电压：</a:t>
            </a:r>
          </a:p>
          <a:p>
            <a:pPr eaLnBrk="1" hangingPunct="1">
              <a:buFont typeface="Wingdings" pitchFamily="2" charset="2"/>
              <a:buNone/>
              <a:defRPr/>
            </a:pPr>
            <a:r>
              <a:rPr lang="zh-CN" altLang="en-US" sz="2400" dirty="0" smtClean="0">
                <a:solidFill>
                  <a:srgbClr val="0000CC"/>
                </a:solidFill>
                <a:ea typeface="幼圆" pitchFamily="49" charset="-122"/>
              </a:rPr>
              <a:t>    </a:t>
            </a:r>
            <a:r>
              <a:rPr lang="en-US" altLang="zh-CN" sz="2400" dirty="0" err="1" smtClean="0">
                <a:solidFill>
                  <a:srgbClr val="0000CC"/>
                </a:solidFill>
                <a:ea typeface="幼圆" pitchFamily="49" charset="-122"/>
              </a:rPr>
              <a:t>V</a:t>
            </a:r>
            <a:r>
              <a:rPr lang="en-US" altLang="zh-CN" sz="2400" baseline="-25000" dirty="0" err="1" smtClean="0">
                <a:solidFill>
                  <a:srgbClr val="0000CC"/>
                </a:solidFill>
                <a:ea typeface="幼圆" pitchFamily="49" charset="-122"/>
              </a:rPr>
              <a:t>max</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255/256</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4.98V</a:t>
            </a:r>
          </a:p>
          <a:p>
            <a:pPr eaLnBrk="1" hangingPunct="1">
              <a:buFont typeface="Wingdings" pitchFamily="2" charset="2"/>
              <a:buChar char="l"/>
              <a:defRPr/>
            </a:pPr>
            <a:r>
              <a:rPr lang="en-US" altLang="zh-CN" sz="2400" dirty="0" smtClean="0">
                <a:solidFill>
                  <a:srgbClr val="0000CC"/>
                </a:solidFill>
                <a:ea typeface="幼圆" pitchFamily="49" charset="-122"/>
              </a:rPr>
              <a:t>D</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00H</a:t>
            </a:r>
            <a:r>
              <a:rPr lang="zh-CN" altLang="en-US" sz="2400" dirty="0" smtClean="0">
                <a:solidFill>
                  <a:srgbClr val="0000CC"/>
                </a:solidFill>
                <a:ea typeface="幼圆" pitchFamily="49" charset="-122"/>
              </a:rPr>
              <a:t>时，最小输出电压：</a:t>
            </a:r>
          </a:p>
          <a:p>
            <a:pPr eaLnBrk="1" hangingPunct="1">
              <a:buFont typeface="Wingdings" pitchFamily="2" charset="2"/>
              <a:buNone/>
              <a:defRPr/>
            </a:pPr>
            <a:r>
              <a:rPr lang="zh-CN" altLang="en-US" sz="2400" dirty="0" smtClean="0">
                <a:solidFill>
                  <a:srgbClr val="0000CC"/>
                </a:solidFill>
                <a:ea typeface="幼圆" pitchFamily="49" charset="-122"/>
              </a:rPr>
              <a:t>    </a:t>
            </a:r>
            <a:r>
              <a:rPr lang="en-US" altLang="zh-CN" sz="2400" dirty="0" err="1" smtClean="0">
                <a:solidFill>
                  <a:srgbClr val="0000CC"/>
                </a:solidFill>
                <a:ea typeface="幼圆" pitchFamily="49" charset="-122"/>
              </a:rPr>
              <a:t>V</a:t>
            </a:r>
            <a:r>
              <a:rPr lang="en-US" altLang="zh-CN" sz="2400" baseline="-25000" dirty="0" err="1">
                <a:solidFill>
                  <a:srgbClr val="0000CC"/>
                </a:solidFill>
                <a:ea typeface="幼圆" pitchFamily="49" charset="-122"/>
              </a:rPr>
              <a:t>min</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0/256</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0V</a:t>
            </a:r>
          </a:p>
          <a:p>
            <a:pPr eaLnBrk="1" hangingPunct="1">
              <a:buFont typeface="Wingdings" pitchFamily="2" charset="2"/>
              <a:buChar char="l"/>
              <a:defRPr/>
            </a:pPr>
            <a:r>
              <a:rPr lang="en-US" altLang="zh-CN" sz="2400" dirty="0" smtClean="0">
                <a:solidFill>
                  <a:srgbClr val="0000CC"/>
                </a:solidFill>
                <a:ea typeface="幼圆" pitchFamily="49" charset="-122"/>
              </a:rPr>
              <a:t>D</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01H</a:t>
            </a:r>
            <a:r>
              <a:rPr lang="zh-CN" altLang="en-US" sz="2400" dirty="0" smtClean="0">
                <a:solidFill>
                  <a:srgbClr val="0000CC"/>
                </a:solidFill>
                <a:ea typeface="幼圆" pitchFamily="49" charset="-122"/>
              </a:rPr>
              <a:t>时，一个最低有效位（</a:t>
            </a:r>
            <a:r>
              <a:rPr lang="en-US" altLang="zh-CN" sz="2400" dirty="0" smtClean="0">
                <a:solidFill>
                  <a:srgbClr val="0000CC"/>
                </a:solidFill>
                <a:ea typeface="幼圆" pitchFamily="49" charset="-122"/>
              </a:rPr>
              <a:t>LSB</a:t>
            </a:r>
            <a:r>
              <a:rPr lang="zh-CN" altLang="en-US" sz="2400" dirty="0" smtClean="0">
                <a:solidFill>
                  <a:srgbClr val="0000CC"/>
                </a:solidFill>
                <a:ea typeface="幼圆" pitchFamily="49" charset="-122"/>
              </a:rPr>
              <a:t>）电压：</a:t>
            </a:r>
          </a:p>
          <a:p>
            <a:pPr eaLnBrk="1" hangingPunct="1">
              <a:buFont typeface="Wingdings" pitchFamily="2" charset="2"/>
              <a:buNone/>
              <a:defRPr/>
            </a:pPr>
            <a:r>
              <a:rPr lang="zh-CN" altLang="en-US" sz="2400" dirty="0" smtClean="0">
                <a:solidFill>
                  <a:srgbClr val="0000CC"/>
                </a:solidFill>
                <a:ea typeface="幼圆" pitchFamily="49" charset="-122"/>
              </a:rPr>
              <a:t>    </a:t>
            </a:r>
            <a:r>
              <a:rPr lang="en-US" altLang="zh-CN" sz="2400" dirty="0" smtClean="0">
                <a:solidFill>
                  <a:srgbClr val="0000CC"/>
                </a:solidFill>
                <a:ea typeface="幼圆" pitchFamily="49" charset="-122"/>
              </a:rPr>
              <a:t>V</a:t>
            </a:r>
            <a:r>
              <a:rPr lang="en-US" altLang="zh-CN" sz="2400" baseline="-25000" dirty="0">
                <a:solidFill>
                  <a:srgbClr val="0000CC"/>
                </a:solidFill>
                <a:ea typeface="幼圆" pitchFamily="49" charset="-122"/>
              </a:rPr>
              <a:t>LSB</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1/256</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0.02V</a:t>
            </a:r>
          </a:p>
          <a:p>
            <a:pPr eaLnBrk="1" hangingPunct="1">
              <a:defRPr/>
            </a:pPr>
            <a:endParaRPr lang="en-US" altLang="zh-CN" sz="2400" dirty="0" smtClean="0">
              <a:solidFill>
                <a:srgbClr val="0000CC"/>
              </a:solidFill>
              <a:ea typeface="幼圆" pitchFamily="49" charset="-122"/>
            </a:endParaRPr>
          </a:p>
        </p:txBody>
      </p:sp>
    </p:spTree>
    <p:extLst>
      <p:ext uri="{BB962C8B-B14F-4D97-AF65-F5344CB8AC3E}">
        <p14:creationId xmlns:p14="http://schemas.microsoft.com/office/powerpoint/2010/main" val="3567695278"/>
      </p:ext>
    </p:extLst>
  </p:cSld>
  <p:clrMapOvr>
    <a:masterClrMapping/>
  </p:clrMapOvr>
  <p:transition spd="med">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idx="4294967295"/>
          </p:nvPr>
        </p:nvSpPr>
        <p:spPr>
          <a:xfrm>
            <a:off x="386535" y="1020814"/>
            <a:ext cx="3556000" cy="387798"/>
          </a:xfrm>
          <a:prstGeom prst="rect">
            <a:avLst/>
          </a:prstGeom>
        </p:spPr>
        <p:txBody>
          <a:bodyPr anchor="t">
            <a:spAutoFit/>
          </a:bodyPr>
          <a:lstStyle/>
          <a:p>
            <a:pPr algn="l" eaLnBrk="1" hangingPunct="1">
              <a:lnSpc>
                <a:spcPct val="80000"/>
              </a:lnSpc>
              <a:defRPr/>
            </a:pPr>
            <a:r>
              <a:rPr kumimoji="1" lang="en-US" altLang="zh-CN" sz="2400" dirty="0" smtClean="0">
                <a:solidFill>
                  <a:srgbClr val="0000CC"/>
                </a:solidFill>
                <a:latin typeface="+mn-lt"/>
                <a:ea typeface="幼圆" pitchFamily="49" charset="-122"/>
              </a:rPr>
              <a:t>1. </a:t>
            </a:r>
            <a:r>
              <a:rPr kumimoji="1" lang="zh-CN" altLang="en-US" sz="2400" dirty="0" smtClean="0">
                <a:solidFill>
                  <a:srgbClr val="0000CC"/>
                </a:solidFill>
                <a:latin typeface="+mn-lt"/>
                <a:ea typeface="幼圆" pitchFamily="49" charset="-122"/>
              </a:rPr>
              <a:t>模拟量与数字量</a:t>
            </a:r>
          </a:p>
        </p:txBody>
      </p:sp>
      <p:sp>
        <p:nvSpPr>
          <p:cNvPr id="108547" name="Rectangle 3"/>
          <p:cNvSpPr>
            <a:spLocks noGrp="1" noChangeArrowheads="1"/>
          </p:cNvSpPr>
          <p:nvPr>
            <p:ph type="body" idx="4294967295"/>
          </p:nvPr>
        </p:nvSpPr>
        <p:spPr>
          <a:xfrm>
            <a:off x="822325" y="1563688"/>
            <a:ext cx="5861050" cy="560387"/>
          </a:xfrm>
          <a:prstGeom prst="rect">
            <a:avLst/>
          </a:prstGeom>
        </p:spPr>
        <p:txBody>
          <a:bodyPr/>
          <a:lstStyle/>
          <a:p>
            <a:pPr eaLnBrk="1" hangingPunct="1">
              <a:buFont typeface="Wingdings" pitchFamily="2" charset="2"/>
              <a:buChar char="²"/>
              <a:defRPr/>
            </a:pPr>
            <a:r>
              <a:rPr lang="zh-CN" altLang="en-US" sz="2400" dirty="0" smtClean="0">
                <a:solidFill>
                  <a:srgbClr val="0000CC"/>
                </a:solidFill>
                <a:effectLst/>
                <a:ea typeface="幼圆" pitchFamily="49" charset="-122"/>
              </a:rPr>
              <a:t>模拟量</a:t>
            </a:r>
            <a:r>
              <a:rPr lang="en-US" altLang="zh-CN" sz="2400" dirty="0" smtClean="0">
                <a:solidFill>
                  <a:srgbClr val="0000CC"/>
                </a:solidFill>
                <a:effectLst/>
                <a:ea typeface="幼圆" pitchFamily="49" charset="-122"/>
              </a:rPr>
              <a:t>——</a:t>
            </a:r>
            <a:r>
              <a:rPr lang="zh-CN" altLang="en-US" sz="2400" dirty="0" smtClean="0">
                <a:solidFill>
                  <a:srgbClr val="0000CC"/>
                </a:solidFill>
                <a:effectLst/>
                <a:ea typeface="幼圆" pitchFamily="49" charset="-122"/>
              </a:rPr>
              <a:t>连续变化的物理量</a:t>
            </a:r>
          </a:p>
        </p:txBody>
      </p:sp>
      <p:sp>
        <p:nvSpPr>
          <p:cNvPr id="56327" name="Rectangle 6"/>
          <p:cNvSpPr>
            <a:spLocks noChangeArrowheads="1"/>
          </p:cNvSpPr>
          <p:nvPr/>
        </p:nvSpPr>
        <p:spPr bwMode="auto">
          <a:xfrm>
            <a:off x="836613" y="4959350"/>
            <a:ext cx="7389812" cy="631825"/>
          </a:xfrm>
          <a:prstGeom prst="rect">
            <a:avLst/>
          </a:prstGeom>
          <a:noFill/>
          <a:ln w="9525">
            <a:noFill/>
            <a:miter lim="800000"/>
            <a:headEnd/>
            <a:tailEnd/>
          </a:ln>
        </p:spPr>
        <p:txBody>
          <a:bodyPr/>
          <a:lstStyle/>
          <a:p>
            <a:pPr marL="342900" indent="-342900" algn="just">
              <a:spcBef>
                <a:spcPct val="20000"/>
              </a:spcBef>
              <a:buClr>
                <a:schemeClr val="folHlink"/>
              </a:buClr>
              <a:buFont typeface="Wingdings" pitchFamily="2" charset="2"/>
              <a:buChar char="²"/>
            </a:pPr>
            <a:r>
              <a:rPr kumimoji="1" lang="zh-CN" altLang="en-US" sz="2400" dirty="0">
                <a:solidFill>
                  <a:srgbClr val="0000CC"/>
                </a:solidFill>
                <a:latin typeface="+mn-lt"/>
                <a:ea typeface="幼圆" pitchFamily="49" charset="-122"/>
              </a:rPr>
              <a:t>数字</a:t>
            </a:r>
            <a:r>
              <a:rPr kumimoji="1" lang="zh-CN" altLang="en-US" sz="2400" dirty="0" smtClean="0">
                <a:solidFill>
                  <a:srgbClr val="0000CC"/>
                </a:solidFill>
                <a:latin typeface="+mn-lt"/>
                <a:ea typeface="幼圆" pitchFamily="49" charset="-122"/>
              </a:rPr>
              <a:t>量</a:t>
            </a:r>
            <a:r>
              <a:rPr lang="en-US" altLang="zh-CN" sz="2400" dirty="0">
                <a:solidFill>
                  <a:srgbClr val="0000CC"/>
                </a:solidFill>
                <a:latin typeface="+mn-lt"/>
                <a:ea typeface="幼圆" pitchFamily="49" charset="-122"/>
              </a:rPr>
              <a:t>——</a:t>
            </a:r>
            <a:r>
              <a:rPr kumimoji="1" lang="zh-CN" altLang="en-US" sz="2400" dirty="0" smtClean="0">
                <a:solidFill>
                  <a:srgbClr val="0000CC"/>
                </a:solidFill>
                <a:latin typeface="+mn-lt"/>
                <a:ea typeface="幼圆" pitchFamily="49" charset="-122"/>
              </a:rPr>
              <a:t>时间</a:t>
            </a:r>
            <a:r>
              <a:rPr kumimoji="1" lang="zh-CN" altLang="en-US" sz="2400" dirty="0">
                <a:solidFill>
                  <a:srgbClr val="0000CC"/>
                </a:solidFill>
                <a:latin typeface="+mn-lt"/>
                <a:ea typeface="幼圆" pitchFamily="49" charset="-122"/>
              </a:rPr>
              <a:t>和数值上都离散的量</a:t>
            </a:r>
          </a:p>
        </p:txBody>
      </p:sp>
      <p:pic>
        <p:nvPicPr>
          <p:cNvPr id="56328" name="Picture 7" descr="0"/>
          <p:cNvPicPr>
            <a:picLocks noChangeAspect="1" noChangeArrowheads="1" noCrop="1"/>
          </p:cNvPicPr>
          <p:nvPr/>
        </p:nvPicPr>
        <p:blipFill>
          <a:blip r:embed="rId2" cstate="print"/>
          <a:srcRect/>
          <a:stretch>
            <a:fillRect/>
          </a:stretch>
        </p:blipFill>
        <p:spPr bwMode="auto">
          <a:xfrm>
            <a:off x="4392613" y="4491038"/>
            <a:ext cx="3406775" cy="182562"/>
          </a:xfrm>
          <a:prstGeom prst="rect">
            <a:avLst/>
          </a:prstGeom>
          <a:noFill/>
          <a:ln w="9525">
            <a:noFill/>
            <a:miter lim="800000"/>
            <a:headEnd/>
            <a:tailEnd/>
          </a:ln>
        </p:spPr>
      </p:pic>
      <p:pic>
        <p:nvPicPr>
          <p:cNvPr id="56329" name="Picture 8" descr="168"/>
          <p:cNvPicPr>
            <a:picLocks noChangeAspect="1" noChangeArrowheads="1" noCrop="1"/>
          </p:cNvPicPr>
          <p:nvPr/>
        </p:nvPicPr>
        <p:blipFill>
          <a:blip r:embed="rId3" cstate="print"/>
          <a:srcRect/>
          <a:stretch>
            <a:fillRect/>
          </a:stretch>
        </p:blipFill>
        <p:spPr bwMode="auto">
          <a:xfrm>
            <a:off x="971550" y="2484438"/>
            <a:ext cx="3714750" cy="103187"/>
          </a:xfrm>
          <a:prstGeom prst="rect">
            <a:avLst/>
          </a:prstGeom>
          <a:noFill/>
          <a:ln w="9525">
            <a:noFill/>
            <a:miter lim="800000"/>
            <a:headEnd/>
            <a:tailEnd/>
          </a:ln>
        </p:spPr>
      </p:pic>
      <p:grpSp>
        <p:nvGrpSpPr>
          <p:cNvPr id="2" name="Group 9"/>
          <p:cNvGrpSpPr>
            <a:grpSpLocks/>
          </p:cNvGrpSpPr>
          <p:nvPr/>
        </p:nvGrpSpPr>
        <p:grpSpPr bwMode="auto">
          <a:xfrm>
            <a:off x="4031944" y="2888940"/>
            <a:ext cx="3825877" cy="1270000"/>
            <a:chOff x="2537" y="1847"/>
            <a:chExt cx="2410" cy="800"/>
          </a:xfrm>
        </p:grpSpPr>
        <p:sp>
          <p:nvSpPr>
            <p:cNvPr id="56335" name="Line 10"/>
            <p:cNvSpPr>
              <a:spLocks noChangeShapeType="1"/>
            </p:cNvSpPr>
            <p:nvPr/>
          </p:nvSpPr>
          <p:spPr bwMode="auto">
            <a:xfrm>
              <a:off x="2537" y="1851"/>
              <a:ext cx="1468" cy="796"/>
            </a:xfrm>
            <a:prstGeom prst="line">
              <a:avLst/>
            </a:prstGeom>
            <a:noFill/>
            <a:ln w="38100">
              <a:solidFill>
                <a:schemeClr val="folHlink"/>
              </a:solidFill>
              <a:miter lim="800000"/>
              <a:headEnd/>
              <a:tailEnd type="triangle" w="med" len="med"/>
            </a:ln>
          </p:spPr>
          <p:txBody>
            <a:bodyPr wrap="none"/>
            <a:lstStyle/>
            <a:p>
              <a:endParaRPr lang="zh-CN" altLang="en-US" sz="2400">
                <a:solidFill>
                  <a:srgbClr val="0000CC"/>
                </a:solidFill>
                <a:latin typeface="+mn-lt"/>
                <a:ea typeface="幼圆" pitchFamily="49" charset="-122"/>
              </a:endParaRPr>
            </a:p>
          </p:txBody>
        </p:sp>
        <p:sp>
          <p:nvSpPr>
            <p:cNvPr id="56336" name="Text Box 11"/>
            <p:cNvSpPr txBox="1">
              <a:spLocks noChangeArrowheads="1"/>
            </p:cNvSpPr>
            <p:nvPr/>
          </p:nvSpPr>
          <p:spPr bwMode="auto">
            <a:xfrm>
              <a:off x="3420" y="1847"/>
              <a:ext cx="1527" cy="523"/>
            </a:xfrm>
            <a:prstGeom prst="rect">
              <a:avLst/>
            </a:prstGeom>
            <a:noFill/>
            <a:ln w="9525">
              <a:noFill/>
              <a:miter lim="800000"/>
              <a:headEnd/>
              <a:tailEnd/>
            </a:ln>
          </p:spPr>
          <p:txBody>
            <a:bodyPr wrap="none">
              <a:spAutoFit/>
            </a:bodyPr>
            <a:lstStyle/>
            <a:p>
              <a:pPr>
                <a:spcBef>
                  <a:spcPct val="0"/>
                </a:spcBef>
              </a:pPr>
              <a:r>
                <a:rPr kumimoji="1" lang="zh-CN" altLang="en-US" sz="2400" dirty="0">
                  <a:solidFill>
                    <a:srgbClr val="0000CC"/>
                  </a:solidFill>
                  <a:latin typeface="+mn-lt"/>
                  <a:ea typeface="幼圆" pitchFamily="49" charset="-122"/>
                </a:rPr>
                <a:t>模拟</a:t>
              </a:r>
              <a:r>
                <a:rPr kumimoji="1" lang="en-US" altLang="zh-CN" sz="2400" dirty="0">
                  <a:solidFill>
                    <a:srgbClr val="0000CC"/>
                  </a:solidFill>
                  <a:latin typeface="+mn-lt"/>
                  <a:ea typeface="幼圆" pitchFamily="49" charset="-122"/>
                </a:rPr>
                <a:t>/</a:t>
              </a:r>
              <a:r>
                <a:rPr kumimoji="1" lang="zh-CN" altLang="en-US" sz="2400" dirty="0">
                  <a:solidFill>
                    <a:srgbClr val="0000CC"/>
                  </a:solidFill>
                  <a:latin typeface="+mn-lt"/>
                  <a:ea typeface="幼圆" pitchFamily="49" charset="-122"/>
                </a:rPr>
                <a:t>数字转换器</a:t>
              </a:r>
            </a:p>
            <a:p>
              <a:pPr>
                <a:spcBef>
                  <a:spcPct val="0"/>
                </a:spcBef>
              </a:pPr>
              <a:r>
                <a:rPr kumimoji="1" lang="en-US" altLang="zh-CN" sz="2400" dirty="0">
                  <a:solidFill>
                    <a:srgbClr val="0000CC"/>
                  </a:solidFill>
                  <a:latin typeface="+mn-lt"/>
                  <a:ea typeface="幼圆" pitchFamily="49" charset="-122"/>
                </a:rPr>
                <a:t>ADC</a:t>
              </a:r>
            </a:p>
          </p:txBody>
        </p:sp>
      </p:grpSp>
      <p:grpSp>
        <p:nvGrpSpPr>
          <p:cNvPr id="3" name="Group 12"/>
          <p:cNvGrpSpPr>
            <a:grpSpLocks/>
          </p:cNvGrpSpPr>
          <p:nvPr/>
        </p:nvGrpSpPr>
        <p:grpSpPr bwMode="auto">
          <a:xfrm>
            <a:off x="1406525" y="2916238"/>
            <a:ext cx="3929063" cy="1263650"/>
            <a:chOff x="886" y="1837"/>
            <a:chExt cx="2475" cy="796"/>
          </a:xfrm>
        </p:grpSpPr>
        <p:sp>
          <p:nvSpPr>
            <p:cNvPr id="56333" name="Text Box 13"/>
            <p:cNvSpPr txBox="1">
              <a:spLocks noChangeArrowheads="1"/>
            </p:cNvSpPr>
            <p:nvPr/>
          </p:nvSpPr>
          <p:spPr bwMode="auto">
            <a:xfrm>
              <a:off x="886" y="2025"/>
              <a:ext cx="1527" cy="523"/>
            </a:xfrm>
            <a:prstGeom prst="rect">
              <a:avLst/>
            </a:prstGeom>
            <a:noFill/>
            <a:ln w="9525">
              <a:noFill/>
              <a:miter lim="800000"/>
              <a:headEnd/>
              <a:tailEnd/>
            </a:ln>
          </p:spPr>
          <p:txBody>
            <a:bodyPr wrap="none">
              <a:spAutoFit/>
            </a:bodyPr>
            <a:lstStyle/>
            <a:p>
              <a:pPr>
                <a:spcBef>
                  <a:spcPct val="0"/>
                </a:spcBef>
              </a:pPr>
              <a:r>
                <a:rPr kumimoji="1" lang="en-US" altLang="zh-CN" sz="2400" dirty="0">
                  <a:solidFill>
                    <a:srgbClr val="0000CC"/>
                  </a:solidFill>
                  <a:latin typeface="+mn-lt"/>
                  <a:ea typeface="幼圆" pitchFamily="49" charset="-122"/>
                </a:rPr>
                <a:t>DAC</a:t>
              </a:r>
            </a:p>
            <a:p>
              <a:pPr>
                <a:spcBef>
                  <a:spcPct val="0"/>
                </a:spcBef>
              </a:pPr>
              <a:r>
                <a:rPr kumimoji="1" lang="zh-CN" altLang="en-US" sz="2400" dirty="0">
                  <a:solidFill>
                    <a:srgbClr val="0000CC"/>
                  </a:solidFill>
                  <a:latin typeface="+mn-lt"/>
                  <a:ea typeface="幼圆" pitchFamily="49" charset="-122"/>
                </a:rPr>
                <a:t>数字</a:t>
              </a:r>
              <a:r>
                <a:rPr kumimoji="1" lang="en-US" altLang="zh-CN" sz="2400" dirty="0">
                  <a:solidFill>
                    <a:srgbClr val="0000CC"/>
                  </a:solidFill>
                  <a:latin typeface="+mn-lt"/>
                  <a:ea typeface="幼圆" pitchFamily="49" charset="-122"/>
                </a:rPr>
                <a:t>/</a:t>
              </a:r>
              <a:r>
                <a:rPr kumimoji="1" lang="zh-CN" altLang="en-US" sz="2400" dirty="0">
                  <a:solidFill>
                    <a:srgbClr val="0000CC"/>
                  </a:solidFill>
                  <a:latin typeface="+mn-lt"/>
                  <a:ea typeface="幼圆" pitchFamily="49" charset="-122"/>
                </a:rPr>
                <a:t>模拟转换器</a:t>
              </a:r>
            </a:p>
          </p:txBody>
        </p:sp>
        <p:sp>
          <p:nvSpPr>
            <p:cNvPr id="56334" name="Line 14"/>
            <p:cNvSpPr>
              <a:spLocks noChangeShapeType="1"/>
            </p:cNvSpPr>
            <p:nvPr/>
          </p:nvSpPr>
          <p:spPr bwMode="auto">
            <a:xfrm flipH="1" flipV="1">
              <a:off x="1893" y="1837"/>
              <a:ext cx="1468" cy="796"/>
            </a:xfrm>
            <a:prstGeom prst="line">
              <a:avLst/>
            </a:prstGeom>
            <a:noFill/>
            <a:ln w="38100">
              <a:solidFill>
                <a:srgbClr val="FF0000"/>
              </a:solidFill>
              <a:miter lim="800000"/>
              <a:headEnd/>
              <a:tailEnd type="triangle" w="med" len="med"/>
            </a:ln>
          </p:spPr>
          <p:txBody>
            <a:bodyPr wrap="none"/>
            <a:lstStyle/>
            <a:p>
              <a:endParaRPr lang="zh-CN" altLang="en-US" sz="2400">
                <a:ln>
                  <a:solidFill>
                    <a:srgbClr val="FF0000"/>
                  </a:solidFill>
                </a:ln>
                <a:solidFill>
                  <a:srgbClr val="0000CC"/>
                </a:solidFill>
                <a:latin typeface="+mn-lt"/>
                <a:ea typeface="幼圆" pitchFamily="49" charset="-122"/>
              </a:endParaRPr>
            </a:p>
          </p:txBody>
        </p:sp>
      </p:grpSp>
      <p:sp>
        <p:nvSpPr>
          <p:cNvPr id="108559" name="Rectangle 15"/>
          <p:cNvSpPr>
            <a:spLocks noChangeArrowheads="1"/>
          </p:cNvSpPr>
          <p:nvPr/>
        </p:nvSpPr>
        <p:spPr bwMode="auto">
          <a:xfrm>
            <a:off x="386535" y="233645"/>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a:solidFill>
                  <a:srgbClr val="0000CC"/>
                </a:solidFill>
                <a:latin typeface="+mn-lt"/>
                <a:ea typeface="幼圆" pitchFamily="49" charset="-122"/>
              </a:rPr>
              <a:t>概述</a:t>
            </a:r>
          </a:p>
        </p:txBody>
      </p:sp>
    </p:spTree>
    <p:extLst>
      <p:ext uri="{BB962C8B-B14F-4D97-AF65-F5344CB8AC3E}">
        <p14:creationId xmlns:p14="http://schemas.microsoft.com/office/powerpoint/2010/main" val="3017883875"/>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ppt_h/2"/>
                                          </p:val>
                                        </p:tav>
                                        <p:tav tm="100000">
                                          <p:val>
                                            <p:strVal val="#ppt_y"/>
                                          </p:val>
                                        </p:tav>
                                      </p:tavLst>
                                    </p:anim>
                                    <p:anim calcmode="lin" valueType="num">
                                      <p:cBhvr>
                                        <p:cTn id="17" dur="500" fill="hold"/>
                                        <p:tgtEl>
                                          <p:spTgt spid="2"/>
                                        </p:tgtEl>
                                        <p:attrNameLst>
                                          <p:attrName>ppt_w</p:attrName>
                                        </p:attrNameLst>
                                      </p:cBhvr>
                                      <p:tavLst>
                                        <p:tav tm="0">
                                          <p:val>
                                            <p:strVal val="#ppt_w"/>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rrowheads="1"/>
          </p:cNvSpPr>
          <p:nvPr>
            <p:ph type="title" idx="4294967295"/>
          </p:nvPr>
        </p:nvSpPr>
        <p:spPr>
          <a:xfrm>
            <a:off x="392850" y="291657"/>
            <a:ext cx="8229600" cy="437043"/>
          </a:xfrm>
          <a:prstGeom prst="rect">
            <a:avLst/>
          </a:prstGeom>
          <a:noFill/>
          <a:ln w="25400">
            <a:noFill/>
            <a:miter lim="800000"/>
            <a:headEnd/>
            <a:tailEnd/>
          </a:ln>
          <a:effectLst/>
        </p:spPr>
        <p:txBody>
          <a:bodyPr>
            <a:spAutoFit/>
          </a:bodyPr>
          <a:lstStyle/>
          <a:p>
            <a:pPr algn="l">
              <a:lnSpc>
                <a:spcPct val="80000"/>
              </a:lnSpc>
            </a:pPr>
            <a:r>
              <a:rPr kumimoji="1" lang="zh-CN" altLang="en-US" sz="2800" kern="1200" dirty="0">
                <a:solidFill>
                  <a:srgbClr val="0000CC"/>
                </a:solidFill>
                <a:latin typeface="+mn-lt"/>
                <a:ea typeface="幼圆" pitchFamily="49" charset="-122"/>
                <a:cs typeface="+mn-cs"/>
              </a:rPr>
              <a:t>双极性电压输出</a:t>
            </a:r>
          </a:p>
        </p:txBody>
      </p:sp>
      <p:sp>
        <p:nvSpPr>
          <p:cNvPr id="351235" name="Rectangle 3"/>
          <p:cNvSpPr>
            <a:spLocks noGrp="1" noChangeArrowheads="1"/>
          </p:cNvSpPr>
          <p:nvPr>
            <p:ph type="body" idx="4294967295"/>
          </p:nvPr>
        </p:nvSpPr>
        <p:spPr>
          <a:xfrm>
            <a:off x="476250" y="998538"/>
            <a:ext cx="8229600" cy="1035050"/>
          </a:xfrm>
          <a:prstGeom prst="rect">
            <a:avLst/>
          </a:prstGeom>
        </p:spPr>
        <p:txBody>
          <a:bodyPr/>
          <a:lstStyle/>
          <a:p>
            <a:pPr marL="0" indent="0" eaLnBrk="1" hangingPunct="1">
              <a:buFont typeface="Wingdings" pitchFamily="2" charset="2"/>
              <a:buNone/>
              <a:defRPr/>
            </a:pPr>
            <a:r>
              <a:rPr lang="zh-CN" altLang="en-US" sz="2800" dirty="0" smtClean="0">
                <a:solidFill>
                  <a:srgbClr val="0000CC"/>
                </a:solidFill>
                <a:latin typeface="幼圆" pitchFamily="49" charset="-122"/>
                <a:ea typeface="幼圆" pitchFamily="49" charset="-122"/>
              </a:rPr>
              <a:t>在单极性电压输出后再加一级运算放大器，输出范围有</a:t>
            </a:r>
            <a:r>
              <a:rPr lang="en-US" altLang="zh-CN" sz="2800" dirty="0" smtClean="0">
                <a:solidFill>
                  <a:srgbClr val="0000CC"/>
                </a:solidFill>
                <a:latin typeface="幼圆" pitchFamily="49" charset="-122"/>
                <a:ea typeface="幼圆" pitchFamily="49" charset="-122"/>
              </a:rPr>
              <a:t>-5</a:t>
            </a:r>
            <a:r>
              <a:rPr lang="zh-CN" altLang="en-US" sz="2800" dirty="0" smtClean="0">
                <a:solidFill>
                  <a:srgbClr val="0000CC"/>
                </a:solidFill>
                <a:latin typeface="幼圆" pitchFamily="49" charset="-122"/>
                <a:ea typeface="幼圆" pitchFamily="49" charset="-122"/>
              </a:rPr>
              <a:t>Ｖ</a:t>
            </a:r>
            <a:r>
              <a:rPr lang="en-US" altLang="zh-CN" sz="2800" dirty="0" smtClean="0">
                <a:solidFill>
                  <a:srgbClr val="0000CC"/>
                </a:solidFill>
                <a:latin typeface="Times New Roman" pitchFamily="18" charset="0"/>
                <a:ea typeface="幼圆" pitchFamily="49" charset="-122"/>
              </a:rPr>
              <a:t>~</a:t>
            </a:r>
            <a:r>
              <a:rPr lang="zh-CN" altLang="en-US" sz="2800" dirty="0" smtClean="0">
                <a:solidFill>
                  <a:srgbClr val="0000CC"/>
                </a:solidFill>
                <a:latin typeface="幼圆" pitchFamily="49" charset="-122"/>
                <a:ea typeface="幼圆" pitchFamily="49" charset="-122"/>
              </a:rPr>
              <a:t>＋</a:t>
            </a:r>
            <a:r>
              <a:rPr lang="en-US" altLang="zh-CN" sz="2800" dirty="0" smtClean="0">
                <a:solidFill>
                  <a:srgbClr val="0000CC"/>
                </a:solidFill>
                <a:latin typeface="幼圆" pitchFamily="49" charset="-122"/>
                <a:ea typeface="幼圆" pitchFamily="49" charset="-122"/>
              </a:rPr>
              <a:t>5</a:t>
            </a:r>
            <a:r>
              <a:rPr lang="zh-CN" altLang="en-US" sz="2800" dirty="0" smtClean="0">
                <a:solidFill>
                  <a:srgbClr val="0000CC"/>
                </a:solidFill>
                <a:latin typeface="幼圆" pitchFamily="49" charset="-122"/>
                <a:ea typeface="幼圆" pitchFamily="49" charset="-122"/>
              </a:rPr>
              <a:t>Ｖ和</a:t>
            </a:r>
            <a:r>
              <a:rPr lang="en-US" altLang="zh-CN" sz="2800" dirty="0" smtClean="0">
                <a:solidFill>
                  <a:srgbClr val="0000CC"/>
                </a:solidFill>
                <a:latin typeface="幼圆" pitchFamily="49" charset="-122"/>
                <a:ea typeface="幼圆" pitchFamily="49" charset="-122"/>
              </a:rPr>
              <a:t>-10</a:t>
            </a:r>
            <a:r>
              <a:rPr lang="zh-CN" altLang="en-US" sz="2800" dirty="0" smtClean="0">
                <a:solidFill>
                  <a:srgbClr val="0000CC"/>
                </a:solidFill>
                <a:latin typeface="幼圆" pitchFamily="49" charset="-122"/>
                <a:ea typeface="幼圆" pitchFamily="49" charset="-122"/>
              </a:rPr>
              <a:t>Ｖ</a:t>
            </a:r>
            <a:r>
              <a:rPr lang="en-US" altLang="zh-CN" sz="2800" dirty="0" smtClean="0">
                <a:solidFill>
                  <a:srgbClr val="0000CC"/>
                </a:solidFill>
                <a:latin typeface="Times New Roman" pitchFamily="18" charset="0"/>
                <a:ea typeface="幼圆" pitchFamily="49" charset="-122"/>
              </a:rPr>
              <a:t>~</a:t>
            </a:r>
            <a:r>
              <a:rPr lang="zh-CN" altLang="en-US" sz="2800" dirty="0" smtClean="0">
                <a:solidFill>
                  <a:srgbClr val="0000CC"/>
                </a:solidFill>
                <a:latin typeface="幼圆" pitchFamily="49" charset="-122"/>
                <a:ea typeface="幼圆" pitchFamily="49" charset="-122"/>
              </a:rPr>
              <a:t>＋</a:t>
            </a:r>
            <a:r>
              <a:rPr lang="en-US" altLang="zh-CN" sz="2800" dirty="0" smtClean="0">
                <a:solidFill>
                  <a:srgbClr val="0000CC"/>
                </a:solidFill>
                <a:latin typeface="幼圆" pitchFamily="49" charset="-122"/>
                <a:ea typeface="幼圆" pitchFamily="49" charset="-122"/>
              </a:rPr>
              <a:t>10</a:t>
            </a:r>
            <a:r>
              <a:rPr lang="zh-CN" altLang="en-US" sz="2800" dirty="0" smtClean="0">
                <a:solidFill>
                  <a:srgbClr val="0000CC"/>
                </a:solidFill>
                <a:latin typeface="幼圆" pitchFamily="49" charset="-122"/>
                <a:ea typeface="幼圆" pitchFamily="49" charset="-122"/>
              </a:rPr>
              <a:t>Ｖ。 </a:t>
            </a:r>
          </a:p>
        </p:txBody>
      </p:sp>
      <p:pic>
        <p:nvPicPr>
          <p:cNvPr id="73735" name="Picture 4" descr="图10"/>
          <p:cNvPicPr>
            <a:picLocks noChangeAspect="1" noChangeArrowheads="1"/>
          </p:cNvPicPr>
          <p:nvPr/>
        </p:nvPicPr>
        <p:blipFill>
          <a:blip r:embed="rId2" cstate="print"/>
          <a:srcRect/>
          <a:stretch>
            <a:fillRect/>
          </a:stretch>
        </p:blipFill>
        <p:spPr bwMode="auto">
          <a:xfrm>
            <a:off x="1062038" y="2303463"/>
            <a:ext cx="7034212" cy="3167062"/>
          </a:xfrm>
          <a:prstGeom prst="rect">
            <a:avLst/>
          </a:prstGeom>
          <a:noFill/>
          <a:ln w="9525">
            <a:noFill/>
            <a:miter lim="800000"/>
            <a:headEnd/>
            <a:tailEnd/>
          </a:ln>
        </p:spPr>
      </p:pic>
      <p:sp>
        <p:nvSpPr>
          <p:cNvPr id="73736" name="Line 5"/>
          <p:cNvSpPr>
            <a:spLocks noChangeShapeType="1"/>
          </p:cNvSpPr>
          <p:nvPr/>
        </p:nvSpPr>
        <p:spPr bwMode="auto">
          <a:xfrm>
            <a:off x="5381625" y="3473450"/>
            <a:ext cx="0" cy="495300"/>
          </a:xfrm>
          <a:prstGeom prst="line">
            <a:avLst/>
          </a:prstGeom>
          <a:noFill/>
          <a:ln w="28575">
            <a:solidFill>
              <a:srgbClr val="FF3300"/>
            </a:solidFill>
            <a:round/>
            <a:headEnd/>
            <a:tailEnd type="triangle" w="med" len="med"/>
          </a:ln>
        </p:spPr>
        <p:txBody>
          <a:bodyPr lIns="0" tIns="0" rIns="0" bIns="0" anchor="ctr">
            <a:spAutoFit/>
          </a:bodyPr>
          <a:lstStyle/>
          <a:p>
            <a:endParaRPr lang="zh-CN" altLang="en-US"/>
          </a:p>
        </p:txBody>
      </p:sp>
      <p:sp>
        <p:nvSpPr>
          <p:cNvPr id="73737" name="Line 6"/>
          <p:cNvSpPr>
            <a:spLocks noChangeShapeType="1"/>
          </p:cNvSpPr>
          <p:nvPr/>
        </p:nvSpPr>
        <p:spPr bwMode="auto">
          <a:xfrm>
            <a:off x="4797425" y="4464050"/>
            <a:ext cx="495300" cy="0"/>
          </a:xfrm>
          <a:prstGeom prst="line">
            <a:avLst/>
          </a:prstGeom>
          <a:noFill/>
          <a:ln w="28575">
            <a:solidFill>
              <a:srgbClr val="FF3300"/>
            </a:solidFill>
            <a:round/>
            <a:headEnd/>
            <a:tailEnd type="triangle" w="med" len="med"/>
          </a:ln>
        </p:spPr>
        <p:txBody>
          <a:bodyPr lIns="0" tIns="0" rIns="0" bIns="0" anchor="ctr">
            <a:spAutoFit/>
          </a:bodyPr>
          <a:lstStyle/>
          <a:p>
            <a:endParaRPr lang="zh-CN" altLang="en-US"/>
          </a:p>
        </p:txBody>
      </p:sp>
      <p:sp>
        <p:nvSpPr>
          <p:cNvPr id="73738" name="Text Box 8"/>
          <p:cNvSpPr txBox="1">
            <a:spLocks noChangeArrowheads="1"/>
          </p:cNvSpPr>
          <p:nvPr/>
        </p:nvSpPr>
        <p:spPr bwMode="auto">
          <a:xfrm>
            <a:off x="5113338" y="3484563"/>
            <a:ext cx="314325" cy="304800"/>
          </a:xfrm>
          <a:prstGeom prst="rect">
            <a:avLst/>
          </a:prstGeom>
          <a:noFill/>
          <a:ln w="9525" algn="ctr">
            <a:noFill/>
            <a:miter lim="800000"/>
            <a:headEnd/>
            <a:tailEnd/>
          </a:ln>
        </p:spPr>
        <p:txBody>
          <a:bodyPr lIns="0" tIns="0" rIns="0" bIns="0">
            <a:spAutoFit/>
          </a:bodyPr>
          <a:lstStyle/>
          <a:p>
            <a:r>
              <a:rPr lang="en-US" altLang="zh-CN" sz="2000">
                <a:solidFill>
                  <a:srgbClr val="FF3300"/>
                </a:solidFill>
                <a:latin typeface="Times New Roman" pitchFamily="18" charset="0"/>
                <a:ea typeface="楷体_GB2312" pitchFamily="49" charset="-122"/>
              </a:rPr>
              <a:t>I1</a:t>
            </a:r>
          </a:p>
        </p:txBody>
      </p:sp>
      <p:sp>
        <p:nvSpPr>
          <p:cNvPr id="73739" name="Text Box 9"/>
          <p:cNvSpPr txBox="1">
            <a:spLocks noChangeArrowheads="1"/>
          </p:cNvSpPr>
          <p:nvPr/>
        </p:nvSpPr>
        <p:spPr bwMode="auto">
          <a:xfrm>
            <a:off x="4886325" y="4464050"/>
            <a:ext cx="314325" cy="304800"/>
          </a:xfrm>
          <a:prstGeom prst="rect">
            <a:avLst/>
          </a:prstGeom>
          <a:noFill/>
          <a:ln w="9525" algn="ctr">
            <a:noFill/>
            <a:miter lim="800000"/>
            <a:headEnd/>
            <a:tailEnd/>
          </a:ln>
        </p:spPr>
        <p:txBody>
          <a:bodyPr lIns="0" tIns="0" rIns="0" bIns="0">
            <a:spAutoFit/>
          </a:bodyPr>
          <a:lstStyle/>
          <a:p>
            <a:r>
              <a:rPr lang="en-US" altLang="zh-CN" sz="2000">
                <a:solidFill>
                  <a:srgbClr val="FF3300"/>
                </a:solidFill>
                <a:latin typeface="Times New Roman" pitchFamily="18" charset="0"/>
                <a:ea typeface="楷体_GB2312" pitchFamily="49" charset="-122"/>
              </a:rPr>
              <a:t>I2</a:t>
            </a:r>
          </a:p>
        </p:txBody>
      </p:sp>
    </p:spTree>
    <p:extLst>
      <p:ext uri="{BB962C8B-B14F-4D97-AF65-F5344CB8AC3E}">
        <p14:creationId xmlns:p14="http://schemas.microsoft.com/office/powerpoint/2010/main" val="2040692612"/>
      </p:ext>
    </p:extLst>
  </p:cSld>
  <p:clrMapOvr>
    <a:masterClrMapping/>
  </p:clrMapOvr>
  <p:transition spd="med">
    <p:wheel spokes="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rrowheads="1"/>
          </p:cNvSpPr>
          <p:nvPr>
            <p:ph type="title" idx="4294967295"/>
          </p:nvPr>
        </p:nvSpPr>
        <p:spPr>
          <a:xfrm>
            <a:off x="461290" y="247170"/>
            <a:ext cx="8229600" cy="437043"/>
          </a:xfrm>
          <a:prstGeom prst="rect">
            <a:avLst/>
          </a:prstGeom>
          <a:noFill/>
          <a:ln w="25400">
            <a:noFill/>
            <a:miter lim="800000"/>
            <a:headEnd/>
            <a:tailEnd/>
          </a:ln>
          <a:effectLst/>
        </p:spPr>
        <p:txBody>
          <a:bodyPr>
            <a:spAutoFit/>
          </a:bodyPr>
          <a:lstStyle/>
          <a:p>
            <a:pPr algn="l">
              <a:lnSpc>
                <a:spcPct val="80000"/>
              </a:lnSpc>
            </a:pPr>
            <a:r>
              <a:rPr kumimoji="1" lang="zh-CN" altLang="en-US" sz="2800" kern="1200" dirty="0">
                <a:solidFill>
                  <a:srgbClr val="0000CC"/>
                </a:solidFill>
                <a:latin typeface="+mn-lt"/>
                <a:ea typeface="幼圆" pitchFamily="49" charset="-122"/>
                <a:cs typeface="+mn-cs"/>
              </a:rPr>
              <a:t>双极性电压输出</a:t>
            </a:r>
          </a:p>
        </p:txBody>
      </p:sp>
      <p:grpSp>
        <p:nvGrpSpPr>
          <p:cNvPr id="14345" name="Group 41"/>
          <p:cNvGrpSpPr>
            <a:grpSpLocks/>
          </p:cNvGrpSpPr>
          <p:nvPr/>
        </p:nvGrpSpPr>
        <p:grpSpPr bwMode="auto">
          <a:xfrm>
            <a:off x="1196625" y="3232268"/>
            <a:ext cx="7426326" cy="3167062"/>
            <a:chOff x="782" y="2075"/>
            <a:chExt cx="4678" cy="1995"/>
          </a:xfrm>
        </p:grpSpPr>
        <p:grpSp>
          <p:nvGrpSpPr>
            <p:cNvPr id="14346" name="Group 37"/>
            <p:cNvGrpSpPr>
              <a:grpSpLocks/>
            </p:cNvGrpSpPr>
            <p:nvPr/>
          </p:nvGrpSpPr>
          <p:grpSpPr bwMode="auto">
            <a:xfrm>
              <a:off x="782" y="2075"/>
              <a:ext cx="4431" cy="1995"/>
              <a:chOff x="782" y="2075"/>
              <a:chExt cx="4431" cy="1995"/>
            </a:xfrm>
          </p:grpSpPr>
          <p:pic>
            <p:nvPicPr>
              <p:cNvPr id="14348" name="Picture 32" descr="图10"/>
              <p:cNvPicPr>
                <a:picLocks noChangeAspect="1" noChangeArrowheads="1"/>
              </p:cNvPicPr>
              <p:nvPr/>
            </p:nvPicPr>
            <p:blipFill>
              <a:blip r:embed="rId3" cstate="print"/>
              <a:srcRect/>
              <a:stretch>
                <a:fillRect/>
              </a:stretch>
            </p:blipFill>
            <p:spPr bwMode="auto">
              <a:xfrm>
                <a:off x="782" y="2075"/>
                <a:ext cx="4431" cy="1995"/>
              </a:xfrm>
              <a:prstGeom prst="rect">
                <a:avLst/>
              </a:prstGeom>
              <a:noFill/>
              <a:ln w="9525">
                <a:noFill/>
                <a:miter lim="800000"/>
                <a:headEnd/>
                <a:tailEnd/>
              </a:ln>
            </p:spPr>
          </p:pic>
          <p:sp>
            <p:nvSpPr>
              <p:cNvPr id="14349" name="Line 33"/>
              <p:cNvSpPr>
                <a:spLocks noChangeShapeType="1"/>
              </p:cNvSpPr>
              <p:nvPr/>
            </p:nvSpPr>
            <p:spPr bwMode="auto">
              <a:xfrm>
                <a:off x="3531" y="2936"/>
                <a:ext cx="0" cy="312"/>
              </a:xfrm>
              <a:prstGeom prst="line">
                <a:avLst/>
              </a:prstGeom>
              <a:noFill/>
              <a:ln w="28575">
                <a:solidFill>
                  <a:srgbClr val="FF3300"/>
                </a:solidFill>
                <a:round/>
                <a:headEnd/>
                <a:tailEnd type="triangle" w="med" len="med"/>
              </a:ln>
            </p:spPr>
            <p:txBody>
              <a:bodyPr lIns="0" tIns="0" rIns="0" bIns="0" anchor="ctr">
                <a:spAutoFit/>
              </a:bodyPr>
              <a:lstStyle/>
              <a:p>
                <a:endParaRPr lang="zh-CN" altLang="en-US"/>
              </a:p>
            </p:txBody>
          </p:sp>
          <p:sp>
            <p:nvSpPr>
              <p:cNvPr id="14350" name="Text Box 34"/>
              <p:cNvSpPr txBox="1">
                <a:spLocks noChangeArrowheads="1"/>
              </p:cNvSpPr>
              <p:nvPr/>
            </p:nvSpPr>
            <p:spPr bwMode="auto">
              <a:xfrm>
                <a:off x="3362" y="2882"/>
                <a:ext cx="198" cy="192"/>
              </a:xfrm>
              <a:prstGeom prst="rect">
                <a:avLst/>
              </a:prstGeom>
              <a:noFill/>
              <a:ln w="9525" algn="ctr">
                <a:noFill/>
                <a:miter lim="800000"/>
                <a:headEnd/>
                <a:tailEnd/>
              </a:ln>
            </p:spPr>
            <p:txBody>
              <a:bodyPr lIns="0" tIns="0" rIns="0" bIns="0">
                <a:spAutoFit/>
              </a:bodyPr>
              <a:lstStyle/>
              <a:p>
                <a:r>
                  <a:rPr lang="en-US" altLang="zh-CN" sz="2000">
                    <a:solidFill>
                      <a:srgbClr val="FF3300"/>
                    </a:solidFill>
                    <a:latin typeface="Times New Roman" pitchFamily="18" charset="0"/>
                    <a:ea typeface="楷体_GB2312" pitchFamily="49" charset="-122"/>
                  </a:rPr>
                  <a:t>I1</a:t>
                </a:r>
              </a:p>
            </p:txBody>
          </p:sp>
          <p:sp>
            <p:nvSpPr>
              <p:cNvPr id="14351" name="Text Box 35"/>
              <p:cNvSpPr txBox="1">
                <a:spLocks noChangeArrowheads="1"/>
              </p:cNvSpPr>
              <p:nvPr/>
            </p:nvSpPr>
            <p:spPr bwMode="auto">
              <a:xfrm>
                <a:off x="3219" y="3414"/>
                <a:ext cx="198" cy="192"/>
              </a:xfrm>
              <a:prstGeom prst="rect">
                <a:avLst/>
              </a:prstGeom>
              <a:noFill/>
              <a:ln w="9525" algn="ctr">
                <a:noFill/>
                <a:miter lim="800000"/>
                <a:headEnd/>
                <a:tailEnd/>
              </a:ln>
            </p:spPr>
            <p:txBody>
              <a:bodyPr lIns="0" tIns="0" rIns="0" bIns="0">
                <a:spAutoFit/>
              </a:bodyPr>
              <a:lstStyle/>
              <a:p>
                <a:r>
                  <a:rPr lang="en-US" altLang="zh-CN" sz="2000">
                    <a:solidFill>
                      <a:srgbClr val="FF3300"/>
                    </a:solidFill>
                    <a:latin typeface="Times New Roman" pitchFamily="18" charset="0"/>
                    <a:ea typeface="楷体_GB2312" pitchFamily="49" charset="-122"/>
                  </a:rPr>
                  <a:t>I2</a:t>
                </a:r>
              </a:p>
            </p:txBody>
          </p:sp>
          <p:sp>
            <p:nvSpPr>
              <p:cNvPr id="14352" name="Line 36"/>
              <p:cNvSpPr>
                <a:spLocks noChangeShapeType="1"/>
              </p:cNvSpPr>
              <p:nvPr/>
            </p:nvSpPr>
            <p:spPr bwMode="auto">
              <a:xfrm>
                <a:off x="3163" y="3407"/>
                <a:ext cx="312" cy="0"/>
              </a:xfrm>
              <a:prstGeom prst="line">
                <a:avLst/>
              </a:prstGeom>
              <a:noFill/>
              <a:ln w="28575">
                <a:solidFill>
                  <a:srgbClr val="FF3300"/>
                </a:solidFill>
                <a:round/>
                <a:headEnd/>
                <a:tailEnd type="triangle" w="med" len="med"/>
              </a:ln>
            </p:spPr>
            <p:txBody>
              <a:bodyPr lIns="0" tIns="0" rIns="0" bIns="0" anchor="ctr">
                <a:spAutoFit/>
              </a:bodyPr>
              <a:lstStyle/>
              <a:p>
                <a:endParaRPr lang="zh-CN" altLang="en-US"/>
              </a:p>
            </p:txBody>
          </p:sp>
        </p:grpSp>
        <p:graphicFrame>
          <p:nvGraphicFramePr>
            <p:cNvPr id="14340" name="Object 39"/>
            <p:cNvGraphicFramePr>
              <a:graphicFrameLocks noChangeAspect="1"/>
            </p:cNvGraphicFramePr>
            <p:nvPr/>
          </p:nvGraphicFramePr>
          <p:xfrm>
            <a:off x="2828" y="3298"/>
            <a:ext cx="335" cy="223"/>
          </p:xfrm>
          <a:graphic>
            <a:graphicData uri="http://schemas.openxmlformats.org/presentationml/2006/ole">
              <mc:AlternateContent xmlns:mc="http://schemas.openxmlformats.org/markup-compatibility/2006">
                <mc:Choice xmlns:v="urn:schemas-microsoft-com:vml" Requires="v">
                  <p:oleObj spid="_x0000_s179553" name="公式" r:id="rId4" imgW="342751" imgH="228501" progId="">
                    <p:embed/>
                  </p:oleObj>
                </mc:Choice>
                <mc:Fallback>
                  <p:oleObj name="公式" r:id="rId4" imgW="342751" imgH="22850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8" y="3298"/>
                          <a:ext cx="335"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7" name="Text Box 40"/>
            <p:cNvSpPr txBox="1">
              <a:spLocks noChangeArrowheads="1"/>
            </p:cNvSpPr>
            <p:nvPr/>
          </p:nvSpPr>
          <p:spPr bwMode="auto">
            <a:xfrm>
              <a:off x="5120" y="3333"/>
              <a:ext cx="340" cy="173"/>
            </a:xfrm>
            <a:prstGeom prst="rect">
              <a:avLst/>
            </a:prstGeom>
            <a:noFill/>
            <a:ln w="9525" algn="ctr">
              <a:noFill/>
              <a:miter lim="800000"/>
              <a:headEnd/>
              <a:tailEnd/>
            </a:ln>
          </p:spPr>
          <p:txBody>
            <a:bodyPr lIns="0" tIns="0" rIns="0" bIns="0">
              <a:spAutoFit/>
            </a:bodyPr>
            <a:lstStyle/>
            <a:p>
              <a:r>
                <a:rPr lang="en-US" altLang="zh-CN" sz="1800" b="1" dirty="0">
                  <a:solidFill>
                    <a:srgbClr val="0000CC"/>
                  </a:solidFill>
                  <a:latin typeface="Times New Roman" pitchFamily="18" charset="0"/>
                  <a:ea typeface="楷体_GB2312" pitchFamily="49" charset="-122"/>
                </a:rPr>
                <a:t>2</a:t>
              </a:r>
            </a:p>
          </p:txBody>
        </p:sp>
      </p:grpSp>
      <p:pic>
        <p:nvPicPr>
          <p:cNvPr id="179323" name="Picture 123"/>
          <p:cNvPicPr>
            <a:picLocks noChangeAspect="1" noChangeArrowheads="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379938" y="2308274"/>
            <a:ext cx="1999500" cy="6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325" name="Picture 125"/>
          <p:cNvPicPr>
            <a:picLocks noChangeAspect="1" noChangeArrowheads="1"/>
          </p:cNvPicPr>
          <p:nvPr/>
        </p:nvPicPr>
        <p:blipFill>
          <a:blip r:embed="rId7">
            <a:duotone>
              <a:prstClr val="black"/>
              <a:schemeClr val="accent2">
                <a:tint val="45000"/>
                <a:satMod val="400000"/>
              </a:schemeClr>
            </a:duotone>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76545" y="998730"/>
            <a:ext cx="2968412" cy="21026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603168"/>
      </p:ext>
    </p:extLst>
  </p:cSld>
  <p:clrMapOvr>
    <a:masterClrMapping/>
  </p:clrMapOvr>
  <p:transition spd="med">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rrowheads="1"/>
          </p:cNvSpPr>
          <p:nvPr>
            <p:ph type="title" idx="4294967295"/>
          </p:nvPr>
        </p:nvSpPr>
        <p:spPr>
          <a:xfrm>
            <a:off x="386535" y="240780"/>
            <a:ext cx="8229600" cy="437043"/>
          </a:xfrm>
          <a:prstGeom prst="rect">
            <a:avLst/>
          </a:prstGeom>
          <a:noFill/>
          <a:ln w="25400">
            <a:noFill/>
            <a:miter lim="800000"/>
            <a:headEnd/>
            <a:tailEnd/>
          </a:ln>
          <a:effectLst/>
        </p:spPr>
        <p:txBody>
          <a:bodyPr>
            <a:spAutoFit/>
          </a:bodyPr>
          <a:lstStyle/>
          <a:p>
            <a:pPr algn="l">
              <a:lnSpc>
                <a:spcPct val="80000"/>
              </a:lnSpc>
            </a:pPr>
            <a:r>
              <a:rPr kumimoji="1" lang="zh-CN" altLang="en-US" sz="2800" kern="1200" dirty="0">
                <a:solidFill>
                  <a:srgbClr val="0000CC"/>
                </a:solidFill>
                <a:latin typeface="+mn-lt"/>
                <a:ea typeface="幼圆" pitchFamily="49" charset="-122"/>
                <a:cs typeface="+mn-cs"/>
              </a:rPr>
              <a:t>双极性电压输出</a:t>
            </a:r>
          </a:p>
        </p:txBody>
      </p:sp>
      <p:graphicFrame>
        <p:nvGraphicFramePr>
          <p:cNvPr id="15363" name="Object 4"/>
          <p:cNvGraphicFramePr>
            <a:graphicFrameLocks noChangeAspect="1"/>
          </p:cNvGraphicFramePr>
          <p:nvPr>
            <p:extLst>
              <p:ext uri="{D42A27DB-BD31-4B8C-83A1-F6EECF244321}">
                <p14:modId xmlns:p14="http://schemas.microsoft.com/office/powerpoint/2010/main" val="3726849350"/>
              </p:ext>
            </p:extLst>
          </p:nvPr>
        </p:nvGraphicFramePr>
        <p:xfrm>
          <a:off x="386535" y="3429000"/>
          <a:ext cx="2115235" cy="603181"/>
        </p:xfrm>
        <a:graphic>
          <a:graphicData uri="http://schemas.openxmlformats.org/presentationml/2006/ole">
            <mc:AlternateContent xmlns:mc="http://schemas.openxmlformats.org/markup-compatibility/2006">
              <mc:Choice xmlns:v="urn:schemas-microsoft-com:vml" Requires="v">
                <p:oleObj spid="_x0000_s191565" name="公式" r:id="rId3" imgW="812520" imgH="228600" progId="Equation.3">
                  <p:embed/>
                </p:oleObj>
              </mc:Choice>
              <mc:Fallback>
                <p:oleObj name="公式" r:id="rId3" imgW="812520" imgH="228600" progId="Equation.3">
                  <p:embed/>
                  <p:pic>
                    <p:nvPicPr>
                      <p:cNvPr id="0" name=""/>
                      <p:cNvPicPr>
                        <a:picLocks noChangeAspect="1" noChangeArrowheads="1"/>
                      </p:cNvPicPr>
                      <p:nvPr/>
                    </p:nvPicPr>
                    <p:blipFill>
                      <a:blip r:embed="rId4"/>
                      <a:srcRect/>
                      <a:stretch>
                        <a:fillRect/>
                      </a:stretch>
                    </p:blipFill>
                    <p:spPr bwMode="auto">
                      <a:xfrm>
                        <a:off x="386535" y="3429000"/>
                        <a:ext cx="2115235" cy="603181"/>
                      </a:xfrm>
                      <a:prstGeom prst="rect">
                        <a:avLst/>
                      </a:prstGeom>
                      <a:noFill/>
                      <a:extLst/>
                    </p:spPr>
                  </p:pic>
                </p:oleObj>
              </mc:Fallback>
            </mc:AlternateContent>
          </a:graphicData>
        </a:graphic>
      </p:graphicFrame>
      <p:sp>
        <p:nvSpPr>
          <p:cNvPr id="15374" name="AutoShape 11"/>
          <p:cNvSpPr>
            <a:spLocks/>
          </p:cNvSpPr>
          <p:nvPr/>
        </p:nvSpPr>
        <p:spPr bwMode="auto">
          <a:xfrm>
            <a:off x="3446463" y="1358900"/>
            <a:ext cx="269875" cy="2519363"/>
          </a:xfrm>
          <a:prstGeom prst="rightBrace">
            <a:avLst>
              <a:gd name="adj1" fmla="val 77794"/>
              <a:gd name="adj2" fmla="val 50000"/>
            </a:avLst>
          </a:prstGeom>
          <a:noFill/>
          <a:ln w="28575">
            <a:solidFill>
              <a:schemeClr val="accent1"/>
            </a:solidFill>
            <a:round/>
            <a:headEnd/>
            <a:tailEnd/>
          </a:ln>
        </p:spPr>
        <p:txBody>
          <a:bodyPr wrap="none" lIns="0" tIns="0" rIns="0" bIns="0" anchor="ctr">
            <a:spAutoFit/>
          </a:bodyPr>
          <a:lstStyle/>
          <a:p>
            <a:endParaRPr lang="zh-CN" altLang="en-US"/>
          </a:p>
        </p:txBody>
      </p:sp>
      <p:sp>
        <p:nvSpPr>
          <p:cNvPr id="15375" name="AutoShape 12"/>
          <p:cNvSpPr>
            <a:spLocks noChangeArrowheads="1"/>
          </p:cNvSpPr>
          <p:nvPr/>
        </p:nvSpPr>
        <p:spPr bwMode="auto">
          <a:xfrm>
            <a:off x="3806825" y="2528888"/>
            <a:ext cx="404813" cy="225425"/>
          </a:xfrm>
          <a:prstGeom prst="rightArrow">
            <a:avLst>
              <a:gd name="adj1" fmla="val 50000"/>
              <a:gd name="adj2" fmla="val 44894"/>
            </a:avLst>
          </a:prstGeom>
          <a:solidFill>
            <a:schemeClr val="accent1"/>
          </a:solidFill>
          <a:ln w="9525" algn="ctr">
            <a:solidFill>
              <a:srgbClr val="FFFF00"/>
            </a:solidFill>
            <a:miter lim="800000"/>
            <a:headEnd/>
            <a:tailEnd/>
          </a:ln>
        </p:spPr>
        <p:txBody>
          <a:bodyPr wrap="none" lIns="0" tIns="0" rIns="0" bIns="0" anchor="ctr">
            <a:spAutoFit/>
          </a:bodyPr>
          <a:lstStyle/>
          <a:p>
            <a:endParaRPr lang="zh-CN" altLang="en-US"/>
          </a:p>
        </p:txBody>
      </p:sp>
      <p:graphicFrame>
        <p:nvGraphicFramePr>
          <p:cNvPr id="15364" name="Object 13"/>
          <p:cNvGraphicFramePr>
            <a:graphicFrameLocks noChangeAspect="1"/>
          </p:cNvGraphicFramePr>
          <p:nvPr>
            <p:extLst>
              <p:ext uri="{D42A27DB-BD31-4B8C-83A1-F6EECF244321}">
                <p14:modId xmlns:p14="http://schemas.microsoft.com/office/powerpoint/2010/main" val="3111883454"/>
              </p:ext>
            </p:extLst>
          </p:nvPr>
        </p:nvGraphicFramePr>
        <p:xfrm>
          <a:off x="4391980" y="2234311"/>
          <a:ext cx="2880321" cy="814577"/>
        </p:xfrm>
        <a:graphic>
          <a:graphicData uri="http://schemas.openxmlformats.org/presentationml/2006/ole">
            <mc:AlternateContent xmlns:mc="http://schemas.openxmlformats.org/markup-compatibility/2006">
              <mc:Choice xmlns:v="urn:schemas-microsoft-com:vml" Requires="v">
                <p:oleObj spid="_x0000_s191566" name="公式" r:id="rId5" imgW="1726920" imgH="406080" progId="Equation.3">
                  <p:embed/>
                </p:oleObj>
              </mc:Choice>
              <mc:Fallback>
                <p:oleObj name="公式" r:id="rId5" imgW="1726920" imgH="406080" progId="Equation.3">
                  <p:embed/>
                  <p:pic>
                    <p:nvPicPr>
                      <p:cNvPr id="0" name=""/>
                      <p:cNvPicPr>
                        <a:picLocks noChangeAspect="1" noChangeArrowheads="1"/>
                      </p:cNvPicPr>
                      <p:nvPr/>
                    </p:nvPicPr>
                    <p:blipFill>
                      <a:blip r:embed="rId6"/>
                      <a:srcRect/>
                      <a:stretch>
                        <a:fillRect/>
                      </a:stretch>
                    </p:blipFill>
                    <p:spPr bwMode="auto">
                      <a:xfrm>
                        <a:off x="4391980" y="2234311"/>
                        <a:ext cx="2880321" cy="814577"/>
                      </a:xfrm>
                      <a:prstGeom prst="rect">
                        <a:avLst/>
                      </a:prstGeom>
                      <a:noFill/>
                      <a:extLst/>
                    </p:spPr>
                  </p:pic>
                </p:oleObj>
              </mc:Fallback>
            </mc:AlternateContent>
          </a:graphicData>
        </a:graphic>
      </p:graphicFrame>
      <p:graphicFrame>
        <p:nvGraphicFramePr>
          <p:cNvPr id="15365" name="Object 14"/>
          <p:cNvGraphicFramePr>
            <a:graphicFrameLocks noChangeAspect="1"/>
          </p:cNvGraphicFramePr>
          <p:nvPr>
            <p:extLst>
              <p:ext uri="{D42A27DB-BD31-4B8C-83A1-F6EECF244321}">
                <p14:modId xmlns:p14="http://schemas.microsoft.com/office/powerpoint/2010/main" val="1343695408"/>
              </p:ext>
            </p:extLst>
          </p:nvPr>
        </p:nvGraphicFramePr>
        <p:xfrm>
          <a:off x="4391980" y="3248979"/>
          <a:ext cx="3420379" cy="495056"/>
        </p:xfrm>
        <a:graphic>
          <a:graphicData uri="http://schemas.openxmlformats.org/presentationml/2006/ole">
            <mc:AlternateContent xmlns:mc="http://schemas.openxmlformats.org/markup-compatibility/2006">
              <mc:Choice xmlns:v="urn:schemas-microsoft-com:vml" Requires="v">
                <p:oleObj spid="_x0000_s191567" name="公式" r:id="rId7" imgW="1739880" imgH="241200" progId="Equation.3">
                  <p:embed/>
                </p:oleObj>
              </mc:Choice>
              <mc:Fallback>
                <p:oleObj name="公式" r:id="rId7" imgW="1739880" imgH="241200" progId="Equation.3">
                  <p:embed/>
                  <p:pic>
                    <p:nvPicPr>
                      <p:cNvPr id="0" name=""/>
                      <p:cNvPicPr>
                        <a:picLocks noChangeAspect="1" noChangeArrowheads="1"/>
                      </p:cNvPicPr>
                      <p:nvPr/>
                    </p:nvPicPr>
                    <p:blipFill>
                      <a:blip r:embed="rId8"/>
                      <a:srcRect/>
                      <a:stretch>
                        <a:fillRect/>
                      </a:stretch>
                    </p:blipFill>
                    <p:spPr bwMode="auto">
                      <a:xfrm>
                        <a:off x="4391980" y="3248979"/>
                        <a:ext cx="3420379" cy="495056"/>
                      </a:xfrm>
                      <a:prstGeom prst="rect">
                        <a:avLst/>
                      </a:prstGeom>
                      <a:noFill/>
                      <a:extLst/>
                    </p:spPr>
                  </p:pic>
                </p:oleObj>
              </mc:Fallback>
            </mc:AlternateContent>
          </a:graphicData>
        </a:graphic>
      </p:graphicFrame>
      <p:graphicFrame>
        <p:nvGraphicFramePr>
          <p:cNvPr id="15366" name="Object 15"/>
          <p:cNvGraphicFramePr>
            <a:graphicFrameLocks noChangeAspect="1"/>
          </p:cNvGraphicFramePr>
          <p:nvPr>
            <p:extLst>
              <p:ext uri="{D42A27DB-BD31-4B8C-83A1-F6EECF244321}">
                <p14:modId xmlns:p14="http://schemas.microsoft.com/office/powerpoint/2010/main" val="943976008"/>
              </p:ext>
            </p:extLst>
          </p:nvPr>
        </p:nvGraphicFramePr>
        <p:xfrm>
          <a:off x="4391980" y="3969060"/>
          <a:ext cx="3465386" cy="540060"/>
        </p:xfrm>
        <a:graphic>
          <a:graphicData uri="http://schemas.openxmlformats.org/presentationml/2006/ole">
            <mc:AlternateContent xmlns:mc="http://schemas.openxmlformats.org/markup-compatibility/2006">
              <mc:Choice xmlns:v="urn:schemas-microsoft-com:vml" Requires="v">
                <p:oleObj spid="_x0000_s191568" name="公式" r:id="rId9" imgW="1638000" imgH="241200" progId="Equation.3">
                  <p:embed/>
                </p:oleObj>
              </mc:Choice>
              <mc:Fallback>
                <p:oleObj name="公式" r:id="rId9" imgW="1638000" imgH="241200" progId="Equation.3">
                  <p:embed/>
                  <p:pic>
                    <p:nvPicPr>
                      <p:cNvPr id="0" name=""/>
                      <p:cNvPicPr>
                        <a:picLocks noChangeAspect="1" noChangeArrowheads="1"/>
                      </p:cNvPicPr>
                      <p:nvPr/>
                    </p:nvPicPr>
                    <p:blipFill>
                      <a:blip r:embed="rId10"/>
                      <a:srcRect/>
                      <a:stretch>
                        <a:fillRect/>
                      </a:stretch>
                    </p:blipFill>
                    <p:spPr bwMode="auto">
                      <a:xfrm>
                        <a:off x="4391980" y="3969060"/>
                        <a:ext cx="3465386" cy="540060"/>
                      </a:xfrm>
                      <a:prstGeom prst="rect">
                        <a:avLst/>
                      </a:prstGeom>
                      <a:noFill/>
                      <a:extLst/>
                    </p:spPr>
                  </p:pic>
                </p:oleObj>
              </mc:Fallback>
            </mc:AlternateContent>
          </a:graphicData>
        </a:graphic>
      </p:graphicFrame>
      <p:graphicFrame>
        <p:nvGraphicFramePr>
          <p:cNvPr id="15367" name="Object 16"/>
          <p:cNvGraphicFramePr>
            <a:graphicFrameLocks noChangeAspect="1"/>
          </p:cNvGraphicFramePr>
          <p:nvPr>
            <p:extLst>
              <p:ext uri="{D42A27DB-BD31-4B8C-83A1-F6EECF244321}">
                <p14:modId xmlns:p14="http://schemas.microsoft.com/office/powerpoint/2010/main" val="476592618"/>
              </p:ext>
            </p:extLst>
          </p:nvPr>
        </p:nvGraphicFramePr>
        <p:xfrm>
          <a:off x="4436984" y="4676393"/>
          <a:ext cx="3510391" cy="597812"/>
        </p:xfrm>
        <a:graphic>
          <a:graphicData uri="http://schemas.openxmlformats.org/presentationml/2006/ole">
            <mc:AlternateContent xmlns:mc="http://schemas.openxmlformats.org/markup-compatibility/2006">
              <mc:Choice xmlns:v="urn:schemas-microsoft-com:vml" Requires="v">
                <p:oleObj spid="_x0000_s191569" name="公式" r:id="rId11" imgW="1523880" imgH="253800" progId="Equation.3">
                  <p:embed/>
                </p:oleObj>
              </mc:Choice>
              <mc:Fallback>
                <p:oleObj name="公式" r:id="rId11" imgW="1523880" imgH="253800" progId="Equation.3">
                  <p:embed/>
                  <p:pic>
                    <p:nvPicPr>
                      <p:cNvPr id="0" name=""/>
                      <p:cNvPicPr>
                        <a:picLocks noChangeAspect="1" noChangeArrowheads="1"/>
                      </p:cNvPicPr>
                      <p:nvPr/>
                    </p:nvPicPr>
                    <p:blipFill>
                      <a:blip r:embed="rId12"/>
                      <a:srcRect/>
                      <a:stretch>
                        <a:fillRect/>
                      </a:stretch>
                    </p:blipFill>
                    <p:spPr bwMode="auto">
                      <a:xfrm>
                        <a:off x="4436984" y="4676393"/>
                        <a:ext cx="3510391" cy="597812"/>
                      </a:xfrm>
                      <a:prstGeom prst="rect">
                        <a:avLst/>
                      </a:prstGeom>
                      <a:noFill/>
                      <a:extLst/>
                    </p:spPr>
                  </p:pic>
                </p:oleObj>
              </mc:Fallback>
            </mc:AlternateContent>
          </a:graphicData>
        </a:graphic>
      </p:graphicFrame>
      <p:graphicFrame>
        <p:nvGraphicFramePr>
          <p:cNvPr id="15368" name="Object 18"/>
          <p:cNvGraphicFramePr>
            <a:graphicFrameLocks noChangeAspect="1"/>
          </p:cNvGraphicFramePr>
          <p:nvPr>
            <p:extLst>
              <p:ext uri="{D42A27DB-BD31-4B8C-83A1-F6EECF244321}">
                <p14:modId xmlns:p14="http://schemas.microsoft.com/office/powerpoint/2010/main" val="541645000"/>
              </p:ext>
            </p:extLst>
          </p:nvPr>
        </p:nvGraphicFramePr>
        <p:xfrm>
          <a:off x="4504531" y="5454225"/>
          <a:ext cx="3667869" cy="576689"/>
        </p:xfrm>
        <a:graphic>
          <a:graphicData uri="http://schemas.openxmlformats.org/presentationml/2006/ole">
            <mc:AlternateContent xmlns:mc="http://schemas.openxmlformats.org/markup-compatibility/2006">
              <mc:Choice xmlns:v="urn:schemas-microsoft-com:vml" Requires="v">
                <p:oleObj spid="_x0000_s191570" name="公式" r:id="rId13" imgW="1854000" imgH="253800" progId="Equation.3">
                  <p:embed/>
                </p:oleObj>
              </mc:Choice>
              <mc:Fallback>
                <p:oleObj name="公式" r:id="rId13" imgW="1854000" imgH="253800" progId="Equation.3">
                  <p:embed/>
                  <p:pic>
                    <p:nvPicPr>
                      <p:cNvPr id="0" name=""/>
                      <p:cNvPicPr>
                        <a:picLocks noChangeAspect="1" noChangeArrowheads="1"/>
                      </p:cNvPicPr>
                      <p:nvPr/>
                    </p:nvPicPr>
                    <p:blipFill>
                      <a:blip r:embed="rId14"/>
                      <a:srcRect/>
                      <a:stretch>
                        <a:fillRect/>
                      </a:stretch>
                    </p:blipFill>
                    <p:spPr bwMode="auto">
                      <a:xfrm>
                        <a:off x="4504531" y="5454225"/>
                        <a:ext cx="3667869" cy="576689"/>
                      </a:xfrm>
                      <a:prstGeom prst="rect">
                        <a:avLst/>
                      </a:prstGeom>
                      <a:noFill/>
                      <a:extLst/>
                    </p:spPr>
                  </p:pic>
                </p:oleObj>
              </mc:Fallback>
            </mc:AlternateContent>
          </a:graphicData>
        </a:graphic>
      </p:graphicFrame>
      <p:grpSp>
        <p:nvGrpSpPr>
          <p:cNvPr id="15376" name="Group 19"/>
          <p:cNvGrpSpPr>
            <a:grpSpLocks/>
          </p:cNvGrpSpPr>
          <p:nvPr/>
        </p:nvGrpSpPr>
        <p:grpSpPr bwMode="auto">
          <a:xfrm>
            <a:off x="3779838" y="-36513"/>
            <a:ext cx="5472112" cy="2222501"/>
            <a:chOff x="782" y="2075"/>
            <a:chExt cx="4536" cy="1995"/>
          </a:xfrm>
        </p:grpSpPr>
        <p:grpSp>
          <p:nvGrpSpPr>
            <p:cNvPr id="15378" name="Group 20"/>
            <p:cNvGrpSpPr>
              <a:grpSpLocks/>
            </p:cNvGrpSpPr>
            <p:nvPr/>
          </p:nvGrpSpPr>
          <p:grpSpPr bwMode="auto">
            <a:xfrm>
              <a:off x="782" y="2075"/>
              <a:ext cx="4431" cy="1995"/>
              <a:chOff x="782" y="2075"/>
              <a:chExt cx="4431" cy="1995"/>
            </a:xfrm>
          </p:grpSpPr>
          <p:pic>
            <p:nvPicPr>
              <p:cNvPr id="15380" name="Picture 21" descr="图10"/>
              <p:cNvPicPr>
                <a:picLocks noChangeAspect="1" noChangeArrowheads="1"/>
              </p:cNvPicPr>
              <p:nvPr/>
            </p:nvPicPr>
            <p:blipFill>
              <a:blip r:embed="rId15" cstate="print"/>
              <a:srcRect/>
              <a:stretch>
                <a:fillRect/>
              </a:stretch>
            </p:blipFill>
            <p:spPr bwMode="auto">
              <a:xfrm>
                <a:off x="782" y="2075"/>
                <a:ext cx="4431" cy="1995"/>
              </a:xfrm>
              <a:prstGeom prst="rect">
                <a:avLst/>
              </a:prstGeom>
              <a:noFill/>
              <a:ln w="9525">
                <a:noFill/>
                <a:miter lim="800000"/>
                <a:headEnd/>
                <a:tailEnd/>
              </a:ln>
            </p:spPr>
          </p:pic>
          <p:sp>
            <p:nvSpPr>
              <p:cNvPr id="15381" name="Line 22"/>
              <p:cNvSpPr>
                <a:spLocks noChangeShapeType="1"/>
              </p:cNvSpPr>
              <p:nvPr/>
            </p:nvSpPr>
            <p:spPr bwMode="auto">
              <a:xfrm>
                <a:off x="3531" y="2875"/>
                <a:ext cx="0" cy="312"/>
              </a:xfrm>
              <a:prstGeom prst="line">
                <a:avLst/>
              </a:prstGeom>
              <a:noFill/>
              <a:ln w="28575">
                <a:solidFill>
                  <a:srgbClr val="FF3300"/>
                </a:solidFill>
                <a:round/>
                <a:headEnd/>
                <a:tailEnd type="triangle" w="med" len="med"/>
              </a:ln>
            </p:spPr>
            <p:txBody>
              <a:bodyPr lIns="0" tIns="0" rIns="0" bIns="0" anchor="ctr">
                <a:spAutoFit/>
              </a:bodyPr>
              <a:lstStyle/>
              <a:p>
                <a:endParaRPr lang="zh-CN" altLang="en-US"/>
              </a:p>
            </p:txBody>
          </p:sp>
          <p:sp>
            <p:nvSpPr>
              <p:cNvPr id="15382" name="Text Box 23"/>
              <p:cNvSpPr txBox="1">
                <a:spLocks noChangeArrowheads="1"/>
              </p:cNvSpPr>
              <p:nvPr/>
            </p:nvSpPr>
            <p:spPr bwMode="auto">
              <a:xfrm>
                <a:off x="3361" y="2882"/>
                <a:ext cx="199" cy="273"/>
              </a:xfrm>
              <a:prstGeom prst="rect">
                <a:avLst/>
              </a:prstGeom>
              <a:noFill/>
              <a:ln w="9525" algn="ctr">
                <a:noFill/>
                <a:miter lim="800000"/>
                <a:headEnd/>
                <a:tailEnd/>
              </a:ln>
            </p:spPr>
            <p:txBody>
              <a:bodyPr lIns="0" tIns="0" rIns="0" bIns="0">
                <a:spAutoFit/>
              </a:bodyPr>
              <a:lstStyle/>
              <a:p>
                <a:r>
                  <a:rPr lang="en-US" altLang="zh-CN" sz="2000">
                    <a:solidFill>
                      <a:srgbClr val="FF3300"/>
                    </a:solidFill>
                    <a:latin typeface="Times New Roman" pitchFamily="18" charset="0"/>
                    <a:ea typeface="楷体_GB2312" pitchFamily="49" charset="-122"/>
                  </a:rPr>
                  <a:t>I1</a:t>
                </a:r>
              </a:p>
            </p:txBody>
          </p:sp>
          <p:sp>
            <p:nvSpPr>
              <p:cNvPr id="15383" name="Text Box 24"/>
              <p:cNvSpPr txBox="1">
                <a:spLocks noChangeArrowheads="1"/>
              </p:cNvSpPr>
              <p:nvPr/>
            </p:nvSpPr>
            <p:spPr bwMode="auto">
              <a:xfrm>
                <a:off x="3219" y="3415"/>
                <a:ext cx="198" cy="273"/>
              </a:xfrm>
              <a:prstGeom prst="rect">
                <a:avLst/>
              </a:prstGeom>
              <a:noFill/>
              <a:ln w="9525" algn="ctr">
                <a:noFill/>
                <a:miter lim="800000"/>
                <a:headEnd/>
                <a:tailEnd/>
              </a:ln>
            </p:spPr>
            <p:txBody>
              <a:bodyPr lIns="0" tIns="0" rIns="0" bIns="0">
                <a:spAutoFit/>
              </a:bodyPr>
              <a:lstStyle/>
              <a:p>
                <a:r>
                  <a:rPr lang="en-US" altLang="zh-CN" sz="2000">
                    <a:solidFill>
                      <a:srgbClr val="FF3300"/>
                    </a:solidFill>
                    <a:latin typeface="Times New Roman" pitchFamily="18" charset="0"/>
                    <a:ea typeface="楷体_GB2312" pitchFamily="49" charset="-122"/>
                  </a:rPr>
                  <a:t>I2</a:t>
                </a:r>
              </a:p>
            </p:txBody>
          </p:sp>
          <p:sp>
            <p:nvSpPr>
              <p:cNvPr id="15384" name="Line 25"/>
              <p:cNvSpPr>
                <a:spLocks noChangeShapeType="1"/>
              </p:cNvSpPr>
              <p:nvPr/>
            </p:nvSpPr>
            <p:spPr bwMode="auto">
              <a:xfrm>
                <a:off x="3163" y="3407"/>
                <a:ext cx="312" cy="0"/>
              </a:xfrm>
              <a:prstGeom prst="line">
                <a:avLst/>
              </a:prstGeom>
              <a:noFill/>
              <a:ln w="28575">
                <a:solidFill>
                  <a:srgbClr val="FF3300"/>
                </a:solidFill>
                <a:round/>
                <a:headEnd/>
                <a:tailEnd type="triangle" w="med" len="med"/>
              </a:ln>
            </p:spPr>
            <p:txBody>
              <a:bodyPr lIns="0" tIns="0" rIns="0" bIns="0" anchor="ctr">
                <a:spAutoFit/>
              </a:bodyPr>
              <a:lstStyle/>
              <a:p>
                <a:endParaRPr lang="zh-CN" altLang="en-US"/>
              </a:p>
            </p:txBody>
          </p:sp>
        </p:grpSp>
        <p:graphicFrame>
          <p:nvGraphicFramePr>
            <p:cNvPr id="15369" name="Object 26"/>
            <p:cNvGraphicFramePr>
              <a:graphicFrameLocks noChangeAspect="1"/>
            </p:cNvGraphicFramePr>
            <p:nvPr/>
          </p:nvGraphicFramePr>
          <p:xfrm>
            <a:off x="2828" y="3298"/>
            <a:ext cx="335" cy="223"/>
          </p:xfrm>
          <a:graphic>
            <a:graphicData uri="http://schemas.openxmlformats.org/presentationml/2006/ole">
              <mc:AlternateContent xmlns:mc="http://schemas.openxmlformats.org/markup-compatibility/2006">
                <mc:Choice xmlns:v="urn:schemas-microsoft-com:vml" Requires="v">
                  <p:oleObj spid="_x0000_s191571" name="公式" r:id="rId16" imgW="342751" imgH="228501" progId="">
                    <p:embed/>
                  </p:oleObj>
                </mc:Choice>
                <mc:Fallback>
                  <p:oleObj name="公式" r:id="rId16" imgW="342751" imgH="228501"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 y="3298"/>
                          <a:ext cx="335"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9" name="Text Box 27"/>
            <p:cNvSpPr txBox="1">
              <a:spLocks noChangeArrowheads="1"/>
            </p:cNvSpPr>
            <p:nvPr/>
          </p:nvSpPr>
          <p:spPr bwMode="auto">
            <a:xfrm>
              <a:off x="4978" y="3329"/>
              <a:ext cx="340" cy="247"/>
            </a:xfrm>
            <a:prstGeom prst="rect">
              <a:avLst/>
            </a:prstGeom>
            <a:noFill/>
            <a:ln w="9525" algn="ctr">
              <a:noFill/>
              <a:miter lim="800000"/>
              <a:headEnd/>
              <a:tailEnd/>
            </a:ln>
          </p:spPr>
          <p:txBody>
            <a:bodyPr lIns="0" tIns="0" rIns="0" bIns="0">
              <a:spAutoFit/>
            </a:bodyPr>
            <a:lstStyle/>
            <a:p>
              <a:r>
                <a:rPr lang="en-US" altLang="zh-CN" sz="1800" b="1">
                  <a:solidFill>
                    <a:schemeClr val="bg2"/>
                  </a:solidFill>
                  <a:latin typeface="Times New Roman" pitchFamily="18" charset="0"/>
                  <a:ea typeface="楷体_GB2312" pitchFamily="49" charset="-122"/>
                </a:rPr>
                <a:t>2</a:t>
              </a:r>
            </a:p>
          </p:txBody>
        </p:sp>
      </p:grpSp>
      <p:sp>
        <p:nvSpPr>
          <p:cNvPr id="15377" name="Text Box 28"/>
          <p:cNvSpPr txBox="1">
            <a:spLocks noChangeArrowheads="1"/>
          </p:cNvSpPr>
          <p:nvPr/>
        </p:nvSpPr>
        <p:spPr bwMode="auto">
          <a:xfrm>
            <a:off x="3513931" y="4779150"/>
            <a:ext cx="990600" cy="369332"/>
          </a:xfrm>
          <a:prstGeom prst="rect">
            <a:avLst/>
          </a:prstGeom>
          <a:noFill/>
          <a:ln w="12700" algn="ctr">
            <a:noFill/>
            <a:miter lim="800000"/>
            <a:headEnd/>
            <a:tailEnd/>
          </a:ln>
        </p:spPr>
        <p:txBody>
          <a:bodyPr lIns="0" tIns="0" rIns="0" bIns="0">
            <a:spAutoFit/>
          </a:bodyPr>
          <a:lstStyle/>
          <a:p>
            <a:r>
              <a:rPr lang="zh-CN" altLang="en-US" sz="2400" dirty="0">
                <a:latin typeface="幼圆" pitchFamily="49" charset="-122"/>
                <a:ea typeface="幼圆" pitchFamily="49" charset="-122"/>
              </a:rPr>
              <a:t>已知</a:t>
            </a:r>
          </a:p>
        </p:txBody>
      </p:sp>
      <p:graphicFrame>
        <p:nvGraphicFramePr>
          <p:cNvPr id="2" name="对象 1"/>
          <p:cNvGraphicFramePr>
            <a:graphicFrameLocks noChangeAspect="1"/>
          </p:cNvGraphicFramePr>
          <p:nvPr>
            <p:extLst>
              <p:ext uri="{D42A27DB-BD31-4B8C-83A1-F6EECF244321}">
                <p14:modId xmlns:p14="http://schemas.microsoft.com/office/powerpoint/2010/main" val="3551137949"/>
              </p:ext>
            </p:extLst>
          </p:nvPr>
        </p:nvGraphicFramePr>
        <p:xfrm>
          <a:off x="338304" y="1202293"/>
          <a:ext cx="2838541" cy="1911671"/>
        </p:xfrm>
        <a:graphic>
          <a:graphicData uri="http://schemas.openxmlformats.org/presentationml/2006/ole">
            <mc:AlternateContent xmlns:mc="http://schemas.openxmlformats.org/markup-compatibility/2006">
              <mc:Choice xmlns:v="urn:schemas-microsoft-com:vml" Requires="v">
                <p:oleObj spid="_x0000_s191572" name="公式" r:id="rId18" imgW="1244520" imgH="838080" progId="Equation.3">
                  <p:embed/>
                </p:oleObj>
              </mc:Choice>
              <mc:Fallback>
                <p:oleObj name="公式" r:id="rId18" imgW="1244520" imgH="838080" progId="Equation.3">
                  <p:embed/>
                  <p:pic>
                    <p:nvPicPr>
                      <p:cNvPr id="0"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8304" y="1202293"/>
                        <a:ext cx="2838541" cy="191167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87153182"/>
      </p:ext>
    </p:extLst>
  </p:cSld>
  <p:clrMapOvr>
    <a:masterClrMapping/>
  </p:clrMapOvr>
  <p:transition spd="med">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rrowheads="1"/>
          </p:cNvSpPr>
          <p:nvPr>
            <p:ph type="title" idx="4294967295"/>
          </p:nvPr>
        </p:nvSpPr>
        <p:spPr>
          <a:xfrm>
            <a:off x="386535" y="247170"/>
            <a:ext cx="3420380" cy="437043"/>
          </a:xfrm>
          <a:prstGeom prst="rect">
            <a:avLst/>
          </a:prstGeom>
          <a:noFill/>
          <a:ln w="25400">
            <a:noFill/>
            <a:miter lim="800000"/>
            <a:headEnd/>
            <a:tailEnd/>
          </a:ln>
          <a:effectLst/>
        </p:spPr>
        <p:txBody>
          <a:bodyPr wrap="square">
            <a:spAutoFit/>
          </a:bodyPr>
          <a:lstStyle/>
          <a:p>
            <a:pPr algn="l">
              <a:lnSpc>
                <a:spcPct val="80000"/>
              </a:lnSpc>
            </a:pPr>
            <a:r>
              <a:rPr kumimoji="1" lang="zh-CN" altLang="en-US" sz="2800" kern="1200" dirty="0">
                <a:solidFill>
                  <a:srgbClr val="0000CC"/>
                </a:solidFill>
                <a:latin typeface="+mn-lt"/>
                <a:ea typeface="幼圆" pitchFamily="49" charset="-122"/>
                <a:cs typeface="+mn-cs"/>
              </a:rPr>
              <a:t>双极性电压输出</a:t>
            </a:r>
          </a:p>
        </p:txBody>
      </p:sp>
      <p:sp>
        <p:nvSpPr>
          <p:cNvPr id="355331" name="Rectangle 3"/>
          <p:cNvSpPr>
            <a:spLocks noGrp="1" noChangeArrowheads="1"/>
          </p:cNvSpPr>
          <p:nvPr>
            <p:ph type="body" idx="4294967295"/>
          </p:nvPr>
        </p:nvSpPr>
        <p:spPr>
          <a:xfrm>
            <a:off x="457200" y="2213865"/>
            <a:ext cx="8229600" cy="3912298"/>
          </a:xfrm>
          <a:prstGeom prst="rect">
            <a:avLst/>
          </a:prstGeom>
        </p:spPr>
        <p:txBody>
          <a:bodyPr/>
          <a:lstStyle/>
          <a:p>
            <a:pPr eaLnBrk="1" hangingPunct="1">
              <a:buFont typeface="Wingdings" pitchFamily="2" charset="2"/>
              <a:buNone/>
              <a:defRPr/>
            </a:pPr>
            <a:r>
              <a:rPr lang="zh-CN" altLang="en-US" sz="2400" dirty="0" smtClean="0">
                <a:solidFill>
                  <a:srgbClr val="0000CC"/>
                </a:solidFill>
                <a:ea typeface="幼圆" pitchFamily="49" charset="-122"/>
              </a:rPr>
              <a:t>设 </a:t>
            </a:r>
            <a:r>
              <a:rPr lang="en-US" altLang="zh-CN" sz="2400" dirty="0" smtClean="0">
                <a:solidFill>
                  <a:srgbClr val="0000CC"/>
                </a:solidFill>
                <a:ea typeface="幼圆" pitchFamily="49" charset="-122"/>
              </a:rPr>
              <a:t>V</a:t>
            </a:r>
            <a:r>
              <a:rPr lang="en-US" altLang="zh-CN" sz="2400" baseline="-25000" dirty="0" smtClean="0">
                <a:solidFill>
                  <a:srgbClr val="0000CC"/>
                </a:solidFill>
                <a:ea typeface="幼圆" pitchFamily="49" charset="-122"/>
              </a:rPr>
              <a:t>REF</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p>
          <a:p>
            <a:pPr eaLnBrk="1" hangingPunct="1">
              <a:spcBef>
                <a:spcPts val="1200"/>
              </a:spcBef>
              <a:buFont typeface="Wingdings" pitchFamily="2" charset="2"/>
              <a:buChar char="l"/>
              <a:defRPr/>
            </a:pPr>
            <a:r>
              <a:rPr lang="en-US" altLang="zh-CN" sz="2400" dirty="0" smtClean="0">
                <a:solidFill>
                  <a:srgbClr val="0000CC"/>
                </a:solidFill>
                <a:ea typeface="幼圆" pitchFamily="49" charset="-122"/>
              </a:rPr>
              <a:t>D</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FFH</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255</a:t>
            </a:r>
            <a:r>
              <a:rPr lang="zh-CN" altLang="en-US" sz="2400" dirty="0" smtClean="0">
                <a:solidFill>
                  <a:srgbClr val="0000CC"/>
                </a:solidFill>
                <a:ea typeface="幼圆" pitchFamily="49" charset="-122"/>
              </a:rPr>
              <a:t>时，最大输出电压：</a:t>
            </a:r>
          </a:p>
          <a:p>
            <a:pPr eaLnBrk="1" hangingPunct="1">
              <a:buFont typeface="Wingdings" pitchFamily="2" charset="2"/>
              <a:buNone/>
              <a:defRPr/>
            </a:pPr>
            <a:r>
              <a:rPr lang="zh-CN" altLang="en-US" sz="2400" dirty="0" smtClean="0">
                <a:solidFill>
                  <a:srgbClr val="0000CC"/>
                </a:solidFill>
                <a:ea typeface="幼圆" pitchFamily="49" charset="-122"/>
              </a:rPr>
              <a:t>    </a:t>
            </a:r>
            <a:r>
              <a:rPr lang="en-US" altLang="zh-CN" sz="2400" dirty="0" err="1" smtClean="0">
                <a:solidFill>
                  <a:srgbClr val="0000CC"/>
                </a:solidFill>
                <a:ea typeface="幼圆" pitchFamily="49" charset="-122"/>
              </a:rPr>
              <a:t>V</a:t>
            </a:r>
            <a:r>
              <a:rPr lang="en-US" altLang="zh-CN" sz="2400" baseline="-25000" dirty="0" err="1" smtClean="0">
                <a:solidFill>
                  <a:srgbClr val="0000CC"/>
                </a:solidFill>
                <a:ea typeface="幼圆" pitchFamily="49" charset="-122"/>
              </a:rPr>
              <a:t>max</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255</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128</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/128]×5V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4.96V</a:t>
            </a:r>
          </a:p>
          <a:p>
            <a:pPr eaLnBrk="1" hangingPunct="1">
              <a:spcBef>
                <a:spcPts val="1800"/>
              </a:spcBef>
              <a:buFont typeface="Wingdings" pitchFamily="2" charset="2"/>
              <a:buChar char="l"/>
              <a:defRPr/>
            </a:pPr>
            <a:r>
              <a:rPr lang="en-US" altLang="zh-CN" sz="2400" dirty="0" smtClean="0">
                <a:solidFill>
                  <a:srgbClr val="0000CC"/>
                </a:solidFill>
                <a:ea typeface="幼圆" pitchFamily="49" charset="-122"/>
              </a:rPr>
              <a:t>D</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00H</a:t>
            </a:r>
            <a:r>
              <a:rPr lang="zh-CN" altLang="en-US" sz="2400" dirty="0" smtClean="0">
                <a:solidFill>
                  <a:srgbClr val="0000CC"/>
                </a:solidFill>
                <a:ea typeface="幼圆" pitchFamily="49" charset="-122"/>
              </a:rPr>
              <a:t>时，最小输出电压：</a:t>
            </a:r>
          </a:p>
          <a:p>
            <a:pPr eaLnBrk="1" hangingPunct="1">
              <a:buFont typeface="Wingdings" pitchFamily="2" charset="2"/>
              <a:buNone/>
              <a:defRPr/>
            </a:pPr>
            <a:r>
              <a:rPr lang="zh-CN" altLang="en-US" sz="2400" dirty="0" smtClean="0">
                <a:solidFill>
                  <a:srgbClr val="0000CC"/>
                </a:solidFill>
                <a:ea typeface="幼圆" pitchFamily="49" charset="-122"/>
              </a:rPr>
              <a:t>    </a:t>
            </a:r>
            <a:r>
              <a:rPr lang="en-US" altLang="zh-CN" sz="2400" dirty="0" err="1" smtClean="0">
                <a:solidFill>
                  <a:srgbClr val="0000CC"/>
                </a:solidFill>
                <a:ea typeface="幼圆" pitchFamily="49" charset="-122"/>
              </a:rPr>
              <a:t>V</a:t>
            </a:r>
            <a:r>
              <a:rPr lang="en-US" altLang="zh-CN" sz="2400" baseline="-25000" dirty="0" err="1">
                <a:solidFill>
                  <a:srgbClr val="0000CC"/>
                </a:solidFill>
                <a:ea typeface="幼圆" pitchFamily="49" charset="-122"/>
              </a:rPr>
              <a:t>min</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128</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/128]×5V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p>
          <a:p>
            <a:pPr eaLnBrk="1" hangingPunct="1">
              <a:spcBef>
                <a:spcPts val="1800"/>
              </a:spcBef>
              <a:buFont typeface="Wingdings" pitchFamily="2" charset="2"/>
              <a:buChar char="l"/>
              <a:defRPr/>
            </a:pPr>
            <a:r>
              <a:rPr lang="en-US" altLang="zh-CN" sz="2400" dirty="0" smtClean="0">
                <a:solidFill>
                  <a:srgbClr val="0000CC"/>
                </a:solidFill>
                <a:ea typeface="幼圆" pitchFamily="49" charset="-122"/>
              </a:rPr>
              <a:t>D</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81H</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129</a:t>
            </a:r>
            <a:r>
              <a:rPr lang="zh-CN" altLang="en-US" sz="2400" dirty="0" smtClean="0">
                <a:solidFill>
                  <a:srgbClr val="0000CC"/>
                </a:solidFill>
                <a:ea typeface="幼圆" pitchFamily="49" charset="-122"/>
              </a:rPr>
              <a:t>时，一个最低有效位电压：</a:t>
            </a:r>
          </a:p>
          <a:p>
            <a:pPr eaLnBrk="1" hangingPunct="1">
              <a:buFont typeface="Wingdings" pitchFamily="2" charset="2"/>
              <a:buNone/>
              <a:defRPr/>
            </a:pPr>
            <a:r>
              <a:rPr lang="zh-CN" altLang="en-US" sz="2400" dirty="0" smtClean="0">
                <a:solidFill>
                  <a:srgbClr val="0000CC"/>
                </a:solidFill>
                <a:ea typeface="幼圆" pitchFamily="49" charset="-122"/>
              </a:rPr>
              <a:t>    </a:t>
            </a:r>
            <a:r>
              <a:rPr lang="en-US" altLang="zh-CN" sz="2400" dirty="0" smtClean="0">
                <a:solidFill>
                  <a:srgbClr val="0000CC"/>
                </a:solidFill>
                <a:ea typeface="幼圆" pitchFamily="49" charset="-122"/>
              </a:rPr>
              <a:t>V</a:t>
            </a:r>
            <a:r>
              <a:rPr lang="en-US" altLang="zh-CN" sz="2400" baseline="-25000" dirty="0">
                <a:solidFill>
                  <a:srgbClr val="0000CC"/>
                </a:solidFill>
                <a:ea typeface="幼圆" pitchFamily="49" charset="-122"/>
              </a:rPr>
              <a:t>LSB</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129</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128/128]×5V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0.04V</a:t>
            </a:r>
          </a:p>
        </p:txBody>
      </p:sp>
      <p:graphicFrame>
        <p:nvGraphicFramePr>
          <p:cNvPr id="2" name="对象 1"/>
          <p:cNvGraphicFramePr>
            <a:graphicFrameLocks noChangeAspect="1"/>
          </p:cNvGraphicFramePr>
          <p:nvPr>
            <p:extLst>
              <p:ext uri="{D42A27DB-BD31-4B8C-83A1-F6EECF244321}">
                <p14:modId xmlns:p14="http://schemas.microsoft.com/office/powerpoint/2010/main" val="2630078647"/>
              </p:ext>
            </p:extLst>
          </p:nvPr>
        </p:nvGraphicFramePr>
        <p:xfrm>
          <a:off x="656565" y="1268760"/>
          <a:ext cx="3668712" cy="576263"/>
        </p:xfrm>
        <a:graphic>
          <a:graphicData uri="http://schemas.openxmlformats.org/presentationml/2006/ole">
            <mc:AlternateContent xmlns:mc="http://schemas.openxmlformats.org/markup-compatibility/2006">
              <mc:Choice xmlns:v="urn:schemas-microsoft-com:vml" Requires="v">
                <p:oleObj spid="_x0000_s181517" name="公式" r:id="rId3" imgW="1854000" imgH="253800" progId="Equation.3">
                  <p:embed/>
                </p:oleObj>
              </mc:Choice>
              <mc:Fallback>
                <p:oleObj name="公式" r:id="rId3" imgW="1854000" imgH="2538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65" y="1268760"/>
                        <a:ext cx="36687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1807160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5331">
                                            <p:txEl>
                                              <p:pRg st="1" end="1"/>
                                            </p:txEl>
                                          </p:spTgt>
                                        </p:tgtEl>
                                        <p:attrNameLst>
                                          <p:attrName>style.visibility</p:attrName>
                                        </p:attrNameLst>
                                      </p:cBhvr>
                                      <p:to>
                                        <p:strVal val="visible"/>
                                      </p:to>
                                    </p:set>
                                    <p:animEffect transition="in" filter="dissolve">
                                      <p:cBhvr>
                                        <p:cTn id="7" dur="500"/>
                                        <p:tgtEl>
                                          <p:spTgt spid="35533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55331">
                                            <p:txEl>
                                              <p:pRg st="2" end="2"/>
                                            </p:txEl>
                                          </p:spTgt>
                                        </p:tgtEl>
                                        <p:attrNameLst>
                                          <p:attrName>style.visibility</p:attrName>
                                        </p:attrNameLst>
                                      </p:cBhvr>
                                      <p:to>
                                        <p:strVal val="visible"/>
                                      </p:to>
                                    </p:set>
                                    <p:animEffect transition="in" filter="dissolve">
                                      <p:cBhvr>
                                        <p:cTn id="10" dur="500"/>
                                        <p:tgtEl>
                                          <p:spTgt spid="3553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55331">
                                            <p:txEl>
                                              <p:pRg st="3" end="3"/>
                                            </p:txEl>
                                          </p:spTgt>
                                        </p:tgtEl>
                                        <p:attrNameLst>
                                          <p:attrName>style.visibility</p:attrName>
                                        </p:attrNameLst>
                                      </p:cBhvr>
                                      <p:to>
                                        <p:strVal val="visible"/>
                                      </p:to>
                                    </p:set>
                                    <p:animEffect transition="in" filter="dissolve">
                                      <p:cBhvr>
                                        <p:cTn id="15" dur="500"/>
                                        <p:tgtEl>
                                          <p:spTgt spid="355331">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55331">
                                            <p:txEl>
                                              <p:pRg st="4" end="4"/>
                                            </p:txEl>
                                          </p:spTgt>
                                        </p:tgtEl>
                                        <p:attrNameLst>
                                          <p:attrName>style.visibility</p:attrName>
                                        </p:attrNameLst>
                                      </p:cBhvr>
                                      <p:to>
                                        <p:strVal val="visible"/>
                                      </p:to>
                                    </p:set>
                                    <p:animEffect transition="in" filter="dissolve">
                                      <p:cBhvr>
                                        <p:cTn id="18" dur="500"/>
                                        <p:tgtEl>
                                          <p:spTgt spid="35533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55331">
                                            <p:txEl>
                                              <p:pRg st="5" end="5"/>
                                            </p:txEl>
                                          </p:spTgt>
                                        </p:tgtEl>
                                        <p:attrNameLst>
                                          <p:attrName>style.visibility</p:attrName>
                                        </p:attrNameLst>
                                      </p:cBhvr>
                                      <p:to>
                                        <p:strVal val="visible"/>
                                      </p:to>
                                    </p:set>
                                    <p:animEffect transition="in" filter="dissolve">
                                      <p:cBhvr>
                                        <p:cTn id="23" dur="500"/>
                                        <p:tgtEl>
                                          <p:spTgt spid="355331">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55331">
                                            <p:txEl>
                                              <p:pRg st="6" end="6"/>
                                            </p:txEl>
                                          </p:spTgt>
                                        </p:tgtEl>
                                        <p:attrNameLst>
                                          <p:attrName>style.visibility</p:attrName>
                                        </p:attrNameLst>
                                      </p:cBhvr>
                                      <p:to>
                                        <p:strVal val="visible"/>
                                      </p:to>
                                    </p:set>
                                    <p:animEffect transition="in" filter="dissolve">
                                      <p:cBhvr>
                                        <p:cTn id="26" dur="500"/>
                                        <p:tgtEl>
                                          <p:spTgt spid="355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1151620" y="2010897"/>
            <a:ext cx="6886060" cy="1348061"/>
          </a:xfrm>
          <a:prstGeom prst="rect">
            <a:avLst/>
          </a:prstGeom>
          <a:noFill/>
          <a:ln w="9525">
            <a:noFill/>
            <a:miter lim="800000"/>
            <a:headEnd/>
            <a:tailEnd/>
          </a:ln>
          <a:effectLst/>
        </p:spPr>
        <p:txBody>
          <a:bodyPr wrap="square">
            <a:spAutoFit/>
          </a:bodyPr>
          <a:lstStyle/>
          <a:p>
            <a:pPr marL="514350" indent="-514350" algn="just">
              <a:spcBef>
                <a:spcPct val="20000"/>
              </a:spcBef>
              <a:buAutoNum type="arabicParenBoth"/>
              <a:defRPr/>
            </a:pPr>
            <a:r>
              <a:rPr kumimoji="1" lang="zh-CN" altLang="en-US" sz="2400" dirty="0" smtClean="0">
                <a:solidFill>
                  <a:srgbClr val="0000CC"/>
                </a:solidFill>
                <a:latin typeface="+mn-lt"/>
                <a:ea typeface="幼圆" pitchFamily="49" charset="-122"/>
              </a:rPr>
              <a:t>直通方式</a:t>
            </a:r>
            <a:endParaRPr kumimoji="1" lang="en-US" altLang="zh-CN" sz="2400" dirty="0" smtClean="0">
              <a:solidFill>
                <a:srgbClr val="0000CC"/>
              </a:solidFill>
              <a:latin typeface="+mn-lt"/>
              <a:ea typeface="幼圆" pitchFamily="49" charset="-122"/>
            </a:endParaRPr>
          </a:p>
          <a:p>
            <a:pPr marL="514350" indent="-514350" algn="just">
              <a:spcBef>
                <a:spcPct val="20000"/>
              </a:spcBef>
              <a:buFontTx/>
              <a:buAutoNum type="arabicParenBoth"/>
              <a:defRPr/>
            </a:pPr>
            <a:r>
              <a:rPr kumimoji="1" lang="zh-CN" altLang="en-US" sz="2400" dirty="0" smtClean="0">
                <a:solidFill>
                  <a:srgbClr val="0000CC"/>
                </a:solidFill>
                <a:latin typeface="+mn-lt"/>
                <a:ea typeface="幼圆" pitchFamily="49" charset="-122"/>
              </a:rPr>
              <a:t>单</a:t>
            </a:r>
            <a:r>
              <a:rPr kumimoji="1" lang="zh-CN" altLang="en-US" sz="2400" dirty="0">
                <a:solidFill>
                  <a:srgbClr val="0000CC"/>
                </a:solidFill>
                <a:latin typeface="+mn-lt"/>
                <a:ea typeface="幼圆" pitchFamily="49" charset="-122"/>
              </a:rPr>
              <a:t>缓冲方式</a:t>
            </a:r>
          </a:p>
          <a:p>
            <a:pPr marL="514350" indent="-514350" algn="just">
              <a:spcBef>
                <a:spcPct val="20000"/>
              </a:spcBef>
              <a:buFontTx/>
              <a:buAutoNum type="arabicParenBoth"/>
              <a:defRPr/>
            </a:pPr>
            <a:r>
              <a:rPr kumimoji="1" lang="zh-CN" altLang="en-US" sz="2400" dirty="0" smtClean="0">
                <a:solidFill>
                  <a:srgbClr val="0000CC"/>
                </a:solidFill>
                <a:latin typeface="+mn-lt"/>
                <a:ea typeface="幼圆" pitchFamily="49" charset="-122"/>
              </a:rPr>
              <a:t>双缓冲方式</a:t>
            </a:r>
            <a:endParaRPr kumimoji="1" lang="zh-CN" altLang="en-US" sz="2400" dirty="0">
              <a:solidFill>
                <a:srgbClr val="0000CC"/>
              </a:solidFill>
              <a:latin typeface="+mn-lt"/>
              <a:ea typeface="幼圆" pitchFamily="49" charset="-122"/>
            </a:endParaRPr>
          </a:p>
        </p:txBody>
      </p:sp>
      <p:sp>
        <p:nvSpPr>
          <p:cNvPr id="82951" name="Rectangle 7"/>
          <p:cNvSpPr>
            <a:spLocks noGrp="1" noRot="1" noChangeArrowheads="1"/>
          </p:cNvSpPr>
          <p:nvPr>
            <p:ph type="title" idx="4294967295"/>
          </p:nvPr>
        </p:nvSpPr>
        <p:spPr>
          <a:xfrm>
            <a:off x="482960" y="239115"/>
            <a:ext cx="6500813"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DAC 0832 </a:t>
            </a:r>
            <a:r>
              <a:rPr kumimoji="1" lang="zh-CN" altLang="en-US" sz="2800" kern="1200" dirty="0">
                <a:solidFill>
                  <a:srgbClr val="0000CC"/>
                </a:solidFill>
                <a:latin typeface="+mn-lt"/>
                <a:ea typeface="幼圆" pitchFamily="49" charset="-122"/>
                <a:cs typeface="+mn-cs"/>
              </a:rPr>
              <a:t>工作方式</a:t>
            </a:r>
          </a:p>
        </p:txBody>
      </p:sp>
      <p:sp>
        <p:nvSpPr>
          <p:cNvPr id="82952" name="Rectangle 8"/>
          <p:cNvSpPr>
            <a:spLocks noGrp="1" noChangeArrowheads="1"/>
          </p:cNvSpPr>
          <p:nvPr>
            <p:ph type="body" idx="4294967295"/>
          </p:nvPr>
        </p:nvSpPr>
        <p:spPr>
          <a:xfrm>
            <a:off x="476545" y="1043735"/>
            <a:ext cx="8313560" cy="1006475"/>
          </a:xfrm>
          <a:prstGeom prst="rect">
            <a:avLst/>
          </a:prstGeom>
        </p:spPr>
        <p:txBody>
          <a:bodyPr/>
          <a:lstStyle/>
          <a:p>
            <a:pPr marL="0" indent="0" eaLnBrk="1" hangingPunct="1">
              <a:buFont typeface="Wingdings" pitchFamily="2" charset="2"/>
              <a:buNone/>
              <a:defRPr/>
            </a:pPr>
            <a:r>
              <a:rPr lang="zh-CN" altLang="en-US" sz="2400" dirty="0" smtClean="0">
                <a:solidFill>
                  <a:srgbClr val="0000CC"/>
                </a:solidFill>
                <a:ea typeface="幼圆" pitchFamily="49" charset="-122"/>
              </a:rPr>
              <a:t>根据对</a:t>
            </a:r>
            <a:r>
              <a:rPr lang="en-US" altLang="zh-CN" sz="2400" dirty="0" smtClean="0">
                <a:solidFill>
                  <a:srgbClr val="0000CC"/>
                </a:solidFill>
                <a:ea typeface="幼圆" pitchFamily="49" charset="-122"/>
              </a:rPr>
              <a:t>DAC 0832</a:t>
            </a:r>
            <a:r>
              <a:rPr lang="zh-CN" altLang="en-US" sz="2400" dirty="0" smtClean="0">
                <a:solidFill>
                  <a:srgbClr val="0000CC"/>
                </a:solidFill>
                <a:ea typeface="幼圆" pitchFamily="49" charset="-122"/>
              </a:rPr>
              <a:t>的输入锁存器和</a:t>
            </a:r>
            <a:r>
              <a:rPr lang="en-US" altLang="zh-CN" sz="2400" dirty="0" smtClean="0">
                <a:solidFill>
                  <a:srgbClr val="0000CC"/>
                </a:solidFill>
                <a:ea typeface="幼圆" pitchFamily="49" charset="-122"/>
              </a:rPr>
              <a:t>DAC</a:t>
            </a:r>
            <a:r>
              <a:rPr lang="zh-CN" altLang="en-US" sz="2400" dirty="0" smtClean="0">
                <a:solidFill>
                  <a:srgbClr val="0000CC"/>
                </a:solidFill>
                <a:ea typeface="幼圆" pitchFamily="49" charset="-122"/>
              </a:rPr>
              <a:t>寄存器的不同的控制方法，</a:t>
            </a:r>
            <a:r>
              <a:rPr lang="en-US" altLang="zh-CN" sz="2400" dirty="0" smtClean="0">
                <a:solidFill>
                  <a:srgbClr val="0000CC"/>
                </a:solidFill>
                <a:ea typeface="幼圆" pitchFamily="49" charset="-122"/>
              </a:rPr>
              <a:t>DAC 0832</a:t>
            </a:r>
            <a:r>
              <a:rPr lang="zh-CN" altLang="en-US" sz="2400" dirty="0" smtClean="0">
                <a:solidFill>
                  <a:srgbClr val="0000CC"/>
                </a:solidFill>
                <a:ea typeface="幼圆" pitchFamily="49" charset="-122"/>
              </a:rPr>
              <a:t>有如下三种工作方式：</a:t>
            </a:r>
          </a:p>
        </p:txBody>
      </p:sp>
    </p:spTree>
    <p:extLst>
      <p:ext uri="{BB962C8B-B14F-4D97-AF65-F5344CB8AC3E}">
        <p14:creationId xmlns:p14="http://schemas.microsoft.com/office/powerpoint/2010/main" val="2459103782"/>
      </p:ext>
    </p:extLst>
  </p:cSld>
  <p:clrMapOvr>
    <a:masterClrMapping/>
  </p:clrMapOvr>
  <p:transition spd="med">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685" y="1853826"/>
            <a:ext cx="5130570" cy="276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476250" y="247170"/>
            <a:ext cx="8534400"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en-US" altLang="zh-CN" dirty="0" smtClean="0"/>
              <a:t>(1) </a:t>
            </a:r>
            <a:r>
              <a:rPr lang="zh-CN" altLang="en-US" dirty="0" smtClean="0"/>
              <a:t>直通方式</a:t>
            </a:r>
            <a:endParaRPr lang="zh-CN" altLang="en-US" dirty="0"/>
          </a:p>
        </p:txBody>
      </p:sp>
      <p:sp>
        <p:nvSpPr>
          <p:cNvPr id="5" name="矩形 4"/>
          <p:cNvSpPr/>
          <p:nvPr/>
        </p:nvSpPr>
        <p:spPr>
          <a:xfrm>
            <a:off x="476250" y="1067520"/>
            <a:ext cx="5109091" cy="461665"/>
          </a:xfrm>
          <a:prstGeom prst="rect">
            <a:avLst/>
          </a:prstGeom>
        </p:spPr>
        <p:txBody>
          <a:bodyPr wrap="none">
            <a:spAutoFit/>
          </a:bodyPr>
          <a:lstStyle/>
          <a:p>
            <a:r>
              <a:rPr lang="zh-CN" altLang="en-US" sz="2400" dirty="0">
                <a:solidFill>
                  <a:srgbClr val="0000CC"/>
                </a:solidFill>
                <a:latin typeface="幼圆" pitchFamily="49" charset="-122"/>
                <a:ea typeface="幼圆" pitchFamily="49" charset="-122"/>
              </a:rPr>
              <a:t>此方式适用于连续</a:t>
            </a:r>
            <a:r>
              <a:rPr lang="zh-CN" altLang="en-US" sz="2400" dirty="0" smtClean="0">
                <a:solidFill>
                  <a:srgbClr val="0000CC"/>
                </a:solidFill>
                <a:latin typeface="幼圆" pitchFamily="49" charset="-122"/>
                <a:ea typeface="幼圆" pitchFamily="49" charset="-122"/>
              </a:rPr>
              <a:t>反馈控制系统中</a:t>
            </a:r>
            <a:r>
              <a:rPr lang="zh-CN" altLang="en-US" sz="2400" dirty="0">
                <a:solidFill>
                  <a:srgbClr val="0000CC"/>
                </a:solidFill>
                <a:latin typeface="幼圆" pitchFamily="49" charset="-122"/>
                <a:ea typeface="幼圆" pitchFamily="49" charset="-122"/>
              </a:rPr>
              <a:t>。</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695" y="4556016"/>
            <a:ext cx="5220580" cy="158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480303"/>
      </p:ext>
    </p:extLst>
  </p:cSld>
  <p:clrMapOvr>
    <a:masterClrMapping/>
  </p:clrMapOvr>
  <p:transition spd="med">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a:xfrm>
            <a:off x="476250" y="247170"/>
            <a:ext cx="6500813"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DAC 0832 </a:t>
            </a:r>
            <a:r>
              <a:rPr kumimoji="1" lang="zh-CN" altLang="en-US" sz="2800" kern="1200" dirty="0">
                <a:solidFill>
                  <a:srgbClr val="0000CC"/>
                </a:solidFill>
                <a:latin typeface="+mn-lt"/>
                <a:ea typeface="幼圆" pitchFamily="49" charset="-122"/>
                <a:cs typeface="+mn-cs"/>
              </a:rPr>
              <a:t>工作方式</a:t>
            </a:r>
          </a:p>
        </p:txBody>
      </p:sp>
      <p:sp>
        <p:nvSpPr>
          <p:cNvPr id="28676" name="Text Box 4"/>
          <p:cNvSpPr txBox="1">
            <a:spLocks noChangeArrowheads="1"/>
          </p:cNvSpPr>
          <p:nvPr/>
        </p:nvSpPr>
        <p:spPr bwMode="auto">
          <a:xfrm>
            <a:off x="476545" y="998538"/>
            <a:ext cx="8305800" cy="3105466"/>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en-US" altLang="zh-CN" dirty="0"/>
              <a:t>(2) </a:t>
            </a:r>
            <a:r>
              <a:rPr lang="zh-CN" altLang="en-US" dirty="0"/>
              <a:t>单缓冲方式</a:t>
            </a:r>
          </a:p>
          <a:p>
            <a:pPr lvl="1">
              <a:lnSpc>
                <a:spcPct val="110000"/>
              </a:lnSpc>
              <a:spcBef>
                <a:spcPts val="600"/>
              </a:spcBef>
            </a:pPr>
            <a:r>
              <a:rPr lang="zh-CN" altLang="en-US" sz="2400" dirty="0">
                <a:solidFill>
                  <a:srgbClr val="0000CC"/>
                </a:solidFill>
                <a:latin typeface="+mn-lt"/>
                <a:ea typeface="幼圆" pitchFamily="49" charset="-122"/>
              </a:rPr>
              <a:t>此方式适用于只有一路模拟量输出或几路模拟量非同步输出的情形。</a:t>
            </a:r>
          </a:p>
          <a:p>
            <a:pPr lvl="1">
              <a:lnSpc>
                <a:spcPct val="110000"/>
              </a:lnSpc>
              <a:spcBef>
                <a:spcPts val="600"/>
              </a:spcBef>
            </a:pPr>
            <a:r>
              <a:rPr lang="zh-CN" altLang="en-US" sz="2400" dirty="0">
                <a:solidFill>
                  <a:srgbClr val="0000CC"/>
                </a:solidFill>
                <a:latin typeface="+mn-lt"/>
                <a:ea typeface="幼圆" pitchFamily="49" charset="-122"/>
              </a:rPr>
              <a:t>方法是控制输入寄存器和</a:t>
            </a:r>
            <a:r>
              <a:rPr lang="en-US" altLang="zh-CN" sz="2400" dirty="0">
                <a:solidFill>
                  <a:srgbClr val="0000CC"/>
                </a:solidFill>
                <a:latin typeface="+mn-lt"/>
                <a:ea typeface="幼圆" pitchFamily="49" charset="-122"/>
              </a:rPr>
              <a:t>DAC</a:t>
            </a:r>
            <a:r>
              <a:rPr lang="zh-CN" altLang="en-US" sz="2400" dirty="0">
                <a:solidFill>
                  <a:srgbClr val="0000CC"/>
                </a:solidFill>
                <a:latin typeface="+mn-lt"/>
                <a:ea typeface="幼圆" pitchFamily="49" charset="-122"/>
              </a:rPr>
              <a:t>寄存器同时接收数据，或者只用</a:t>
            </a:r>
            <a:r>
              <a:rPr lang="zh-CN" altLang="en-US" sz="2400" dirty="0" smtClean="0">
                <a:solidFill>
                  <a:srgbClr val="0000CC"/>
                </a:solidFill>
                <a:latin typeface="+mn-lt"/>
                <a:ea typeface="幼圆" pitchFamily="49" charset="-122"/>
              </a:rPr>
              <a:t>输入寄存器而</a:t>
            </a:r>
            <a:r>
              <a:rPr lang="zh-CN" altLang="en-US" sz="2400" dirty="0">
                <a:solidFill>
                  <a:srgbClr val="0000CC"/>
                </a:solidFill>
                <a:latin typeface="+mn-lt"/>
                <a:ea typeface="幼圆" pitchFamily="49" charset="-122"/>
              </a:rPr>
              <a:t>把</a:t>
            </a:r>
            <a:r>
              <a:rPr lang="en-US" altLang="zh-CN" sz="2400" dirty="0">
                <a:solidFill>
                  <a:srgbClr val="0000CC"/>
                </a:solidFill>
                <a:latin typeface="+mn-lt"/>
                <a:ea typeface="幼圆" pitchFamily="49" charset="-122"/>
              </a:rPr>
              <a:t>DAC</a:t>
            </a:r>
            <a:r>
              <a:rPr lang="zh-CN" altLang="en-US" sz="2400" dirty="0">
                <a:solidFill>
                  <a:srgbClr val="0000CC"/>
                </a:solidFill>
                <a:latin typeface="+mn-lt"/>
                <a:ea typeface="幼圆" pitchFamily="49" charset="-122"/>
              </a:rPr>
              <a:t>寄存器接成直通方式。</a:t>
            </a:r>
          </a:p>
          <a:p>
            <a:pPr lvl="1">
              <a:lnSpc>
                <a:spcPct val="110000"/>
              </a:lnSpc>
              <a:spcBef>
                <a:spcPts val="600"/>
              </a:spcBef>
            </a:pPr>
            <a:r>
              <a:rPr lang="zh-CN" altLang="en-US" sz="2400" dirty="0">
                <a:solidFill>
                  <a:srgbClr val="0000CC"/>
                </a:solidFill>
                <a:latin typeface="+mn-lt"/>
                <a:ea typeface="幼圆" pitchFamily="49" charset="-122"/>
              </a:rPr>
              <a:t>将</a:t>
            </a:r>
            <a:r>
              <a:rPr lang="en-US" altLang="zh-CN" sz="2400" dirty="0">
                <a:solidFill>
                  <a:srgbClr val="0000CC"/>
                </a:solidFill>
                <a:latin typeface="+mn-lt"/>
                <a:ea typeface="幼圆" pitchFamily="49" charset="-122"/>
              </a:rPr>
              <a:t>XFE</a:t>
            </a:r>
            <a:r>
              <a:rPr lang="zh-CN" altLang="en-US" sz="2400" dirty="0">
                <a:solidFill>
                  <a:srgbClr val="0000CC"/>
                </a:solidFill>
                <a:latin typeface="+mn-lt"/>
                <a:ea typeface="幼圆" pitchFamily="49" charset="-122"/>
              </a:rPr>
              <a:t>和</a:t>
            </a:r>
            <a:r>
              <a:rPr lang="en-US" altLang="zh-CN" sz="2400" dirty="0">
                <a:solidFill>
                  <a:srgbClr val="0000CC"/>
                </a:solidFill>
                <a:latin typeface="+mn-lt"/>
                <a:ea typeface="幼圆" pitchFamily="49" charset="-122"/>
              </a:rPr>
              <a:t>WE2</a:t>
            </a:r>
            <a:r>
              <a:rPr lang="zh-CN" altLang="en-US" sz="2400" dirty="0">
                <a:solidFill>
                  <a:srgbClr val="0000CC"/>
                </a:solidFill>
                <a:latin typeface="+mn-lt"/>
                <a:ea typeface="幼圆" pitchFamily="49" charset="-122"/>
              </a:rPr>
              <a:t>接地，用</a:t>
            </a:r>
            <a:r>
              <a:rPr lang="en-US" altLang="zh-CN" sz="2400" dirty="0">
                <a:solidFill>
                  <a:srgbClr val="0000CC"/>
                </a:solidFill>
                <a:latin typeface="+mn-lt"/>
                <a:ea typeface="幼圆" pitchFamily="49" charset="-122"/>
              </a:rPr>
              <a:t>CS</a:t>
            </a:r>
            <a:r>
              <a:rPr lang="zh-CN" altLang="en-US" sz="2400" dirty="0">
                <a:solidFill>
                  <a:srgbClr val="0000CC"/>
                </a:solidFill>
                <a:latin typeface="+mn-lt"/>
                <a:ea typeface="幼圆" pitchFamily="49" charset="-122"/>
              </a:rPr>
              <a:t>作为片选输入，用</a:t>
            </a:r>
            <a:r>
              <a:rPr lang="en-US" altLang="zh-CN" sz="2400" dirty="0">
                <a:solidFill>
                  <a:srgbClr val="0000CC"/>
                </a:solidFill>
                <a:latin typeface="+mn-lt"/>
                <a:ea typeface="幼圆" pitchFamily="49" charset="-122"/>
              </a:rPr>
              <a:t>WR1</a:t>
            </a:r>
            <a:r>
              <a:rPr lang="zh-CN" altLang="en-US" sz="2400" dirty="0">
                <a:solidFill>
                  <a:srgbClr val="0000CC"/>
                </a:solidFill>
                <a:latin typeface="+mn-lt"/>
                <a:ea typeface="幼圆" pitchFamily="49" charset="-122"/>
              </a:rPr>
              <a:t>作为写输入。</a:t>
            </a:r>
          </a:p>
        </p:txBody>
      </p:sp>
    </p:spTree>
    <p:extLst>
      <p:ext uri="{BB962C8B-B14F-4D97-AF65-F5344CB8AC3E}">
        <p14:creationId xmlns:p14="http://schemas.microsoft.com/office/powerpoint/2010/main" val="4170328097"/>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p:cTn id="7" dur="1000" fill="hold"/>
                                        <p:tgtEl>
                                          <p:spTgt spid="28676">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28676">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28676">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2867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8676">
                                            <p:txEl>
                                              <p:pRg st="1" end="1"/>
                                            </p:txEl>
                                          </p:spTgt>
                                        </p:tgtEl>
                                        <p:attrNameLst>
                                          <p:attrName>style.visibility</p:attrName>
                                        </p:attrNameLst>
                                      </p:cBhvr>
                                      <p:to>
                                        <p:strVal val="visible"/>
                                      </p:to>
                                    </p:set>
                                    <p:anim calcmode="lin" valueType="num">
                                      <p:cBhvr>
                                        <p:cTn id="15" dur="1000" fill="hold"/>
                                        <p:tgtEl>
                                          <p:spTgt spid="28676">
                                            <p:txEl>
                                              <p:pRg st="1" end="1"/>
                                            </p:txEl>
                                          </p:spTgt>
                                        </p:tgtEl>
                                        <p:attrNameLst>
                                          <p:attrName>ppt_x</p:attrName>
                                        </p:attrNameLst>
                                      </p:cBhvr>
                                      <p:tavLst>
                                        <p:tav tm="0">
                                          <p:val>
                                            <p:strVal val="#ppt_x-#ppt_w/2"/>
                                          </p:val>
                                        </p:tav>
                                        <p:tav tm="100000">
                                          <p:val>
                                            <p:strVal val="#ppt_x"/>
                                          </p:val>
                                        </p:tav>
                                      </p:tavLst>
                                    </p:anim>
                                    <p:anim calcmode="lin" valueType="num">
                                      <p:cBhvr>
                                        <p:cTn id="16" dur="1000" fill="hold"/>
                                        <p:tgtEl>
                                          <p:spTgt spid="28676">
                                            <p:txEl>
                                              <p:pRg st="1" end="1"/>
                                            </p:txEl>
                                          </p:spTgt>
                                        </p:tgtEl>
                                        <p:attrNameLst>
                                          <p:attrName>ppt_y</p:attrName>
                                        </p:attrNameLst>
                                      </p:cBhvr>
                                      <p:tavLst>
                                        <p:tav tm="0">
                                          <p:val>
                                            <p:strVal val="#ppt_y"/>
                                          </p:val>
                                        </p:tav>
                                        <p:tav tm="100000">
                                          <p:val>
                                            <p:strVal val="#ppt_y"/>
                                          </p:val>
                                        </p:tav>
                                      </p:tavLst>
                                    </p:anim>
                                    <p:anim calcmode="lin" valueType="num">
                                      <p:cBhvr>
                                        <p:cTn id="17" dur="1000" fill="hold"/>
                                        <p:tgtEl>
                                          <p:spTgt spid="28676">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2867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8676">
                                            <p:txEl>
                                              <p:pRg st="2" end="2"/>
                                            </p:txEl>
                                          </p:spTgt>
                                        </p:tgtEl>
                                        <p:attrNameLst>
                                          <p:attrName>style.visibility</p:attrName>
                                        </p:attrNameLst>
                                      </p:cBhvr>
                                      <p:to>
                                        <p:strVal val="visible"/>
                                      </p:to>
                                    </p:set>
                                    <p:anim calcmode="lin" valueType="num">
                                      <p:cBhvr>
                                        <p:cTn id="23" dur="1000" fill="hold"/>
                                        <p:tgtEl>
                                          <p:spTgt spid="28676">
                                            <p:txEl>
                                              <p:pRg st="2" end="2"/>
                                            </p:txEl>
                                          </p:spTgt>
                                        </p:tgtEl>
                                        <p:attrNameLst>
                                          <p:attrName>ppt_x</p:attrName>
                                        </p:attrNameLst>
                                      </p:cBhvr>
                                      <p:tavLst>
                                        <p:tav tm="0">
                                          <p:val>
                                            <p:strVal val="#ppt_x-#ppt_w/2"/>
                                          </p:val>
                                        </p:tav>
                                        <p:tav tm="100000">
                                          <p:val>
                                            <p:strVal val="#ppt_x"/>
                                          </p:val>
                                        </p:tav>
                                      </p:tavLst>
                                    </p:anim>
                                    <p:anim calcmode="lin" valueType="num">
                                      <p:cBhvr>
                                        <p:cTn id="24" dur="1000" fill="hold"/>
                                        <p:tgtEl>
                                          <p:spTgt spid="28676">
                                            <p:txEl>
                                              <p:pRg st="2" end="2"/>
                                            </p:txEl>
                                          </p:spTgt>
                                        </p:tgtEl>
                                        <p:attrNameLst>
                                          <p:attrName>ppt_y</p:attrName>
                                        </p:attrNameLst>
                                      </p:cBhvr>
                                      <p:tavLst>
                                        <p:tav tm="0">
                                          <p:val>
                                            <p:strVal val="#ppt_y"/>
                                          </p:val>
                                        </p:tav>
                                        <p:tav tm="100000">
                                          <p:val>
                                            <p:strVal val="#ppt_y"/>
                                          </p:val>
                                        </p:tav>
                                      </p:tavLst>
                                    </p:anim>
                                    <p:anim calcmode="lin" valueType="num">
                                      <p:cBhvr>
                                        <p:cTn id="25" dur="1000" fill="hold"/>
                                        <p:tgtEl>
                                          <p:spTgt spid="28676">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2867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8676">
                                            <p:txEl>
                                              <p:pRg st="3" end="3"/>
                                            </p:txEl>
                                          </p:spTgt>
                                        </p:tgtEl>
                                        <p:attrNameLst>
                                          <p:attrName>style.visibility</p:attrName>
                                        </p:attrNameLst>
                                      </p:cBhvr>
                                      <p:to>
                                        <p:strVal val="visible"/>
                                      </p:to>
                                    </p:set>
                                    <p:anim calcmode="lin" valueType="num">
                                      <p:cBhvr>
                                        <p:cTn id="31" dur="1000" fill="hold"/>
                                        <p:tgtEl>
                                          <p:spTgt spid="28676">
                                            <p:txEl>
                                              <p:pRg st="3" end="3"/>
                                            </p:txEl>
                                          </p:spTgt>
                                        </p:tgtEl>
                                        <p:attrNameLst>
                                          <p:attrName>ppt_x</p:attrName>
                                        </p:attrNameLst>
                                      </p:cBhvr>
                                      <p:tavLst>
                                        <p:tav tm="0">
                                          <p:val>
                                            <p:strVal val="#ppt_x-#ppt_w/2"/>
                                          </p:val>
                                        </p:tav>
                                        <p:tav tm="100000">
                                          <p:val>
                                            <p:strVal val="#ppt_x"/>
                                          </p:val>
                                        </p:tav>
                                      </p:tavLst>
                                    </p:anim>
                                    <p:anim calcmode="lin" valueType="num">
                                      <p:cBhvr>
                                        <p:cTn id="32" dur="1000" fill="hold"/>
                                        <p:tgtEl>
                                          <p:spTgt spid="28676">
                                            <p:txEl>
                                              <p:pRg st="3" end="3"/>
                                            </p:txEl>
                                          </p:spTgt>
                                        </p:tgtEl>
                                        <p:attrNameLst>
                                          <p:attrName>ppt_y</p:attrName>
                                        </p:attrNameLst>
                                      </p:cBhvr>
                                      <p:tavLst>
                                        <p:tav tm="0">
                                          <p:val>
                                            <p:strVal val="#ppt_y"/>
                                          </p:val>
                                        </p:tav>
                                        <p:tav tm="100000">
                                          <p:val>
                                            <p:strVal val="#ppt_y"/>
                                          </p:val>
                                        </p:tav>
                                      </p:tavLst>
                                    </p:anim>
                                    <p:anim calcmode="lin" valueType="num">
                                      <p:cBhvr>
                                        <p:cTn id="33" dur="1000" fill="hold"/>
                                        <p:tgtEl>
                                          <p:spTgt spid="28676">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28676">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20" y="1160314"/>
            <a:ext cx="9027495" cy="366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82"/>
          <p:cNvSpPr txBox="1">
            <a:spLocks noChangeAspect="1" noChangeArrowheads="1"/>
          </p:cNvSpPr>
          <p:nvPr/>
        </p:nvSpPr>
        <p:spPr bwMode="auto">
          <a:xfrm>
            <a:off x="3446875" y="4644135"/>
            <a:ext cx="4419600" cy="157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0"/>
              </a:spcBef>
              <a:spcAft>
                <a:spcPts val="0"/>
              </a:spcAft>
            </a:pPr>
            <a:r>
              <a:rPr lang="zh-CN" altLang="en-US" sz="2400" dirty="0">
                <a:ea typeface="楷体_GB2312" pitchFamily="49" charset="-122"/>
              </a:rPr>
              <a:t>转换一个数据</a:t>
            </a:r>
            <a:r>
              <a:rPr lang="zh-CN" altLang="zh-CN" sz="2400" dirty="0">
                <a:ea typeface="楷体_GB2312" pitchFamily="49" charset="-122"/>
              </a:rPr>
              <a:t>的</a:t>
            </a:r>
            <a:r>
              <a:rPr lang="zh-CN" altLang="zh-CN" sz="2400" dirty="0" smtClean="0">
                <a:ea typeface="楷体_GB2312" pitchFamily="49" charset="-122"/>
              </a:rPr>
              <a:t>程序段</a:t>
            </a:r>
            <a:endParaRPr lang="zh-CN" altLang="en-US" sz="2400" dirty="0">
              <a:ea typeface="楷体_GB2312" pitchFamily="49" charset="-122"/>
            </a:endParaRPr>
          </a:p>
          <a:p>
            <a:pPr algn="just">
              <a:spcBef>
                <a:spcPts val="0"/>
              </a:spcBef>
              <a:spcAft>
                <a:spcPts val="0"/>
              </a:spcAft>
            </a:pPr>
            <a:r>
              <a:rPr lang="en-US" altLang="zh-CN" sz="2400" dirty="0">
                <a:ea typeface="楷体_GB2312" pitchFamily="49" charset="-122"/>
              </a:rPr>
              <a:t>MOV    AL, data     ;</a:t>
            </a:r>
            <a:r>
              <a:rPr lang="zh-CN" altLang="en-US" sz="2400" dirty="0">
                <a:ea typeface="楷体_GB2312" pitchFamily="49" charset="-122"/>
              </a:rPr>
              <a:t>取数字量</a:t>
            </a:r>
          </a:p>
          <a:p>
            <a:pPr algn="just">
              <a:spcBef>
                <a:spcPts val="0"/>
              </a:spcBef>
              <a:spcAft>
                <a:spcPts val="0"/>
              </a:spcAft>
            </a:pPr>
            <a:r>
              <a:rPr lang="en-US" altLang="zh-CN" sz="2400" dirty="0">
                <a:ea typeface="楷体_GB2312" pitchFamily="49" charset="-122"/>
              </a:rPr>
              <a:t>MOV    </a:t>
            </a:r>
            <a:r>
              <a:rPr lang="en-US" altLang="zh-CN" sz="2400" dirty="0" smtClean="0">
                <a:ea typeface="楷体_GB2312" pitchFamily="49" charset="-122"/>
              </a:rPr>
              <a:t>DX</a:t>
            </a:r>
            <a:r>
              <a:rPr lang="en-US" altLang="zh-CN" sz="2400" dirty="0">
                <a:ea typeface="楷体_GB2312" pitchFamily="49" charset="-122"/>
              </a:rPr>
              <a:t>, port</a:t>
            </a:r>
          </a:p>
          <a:p>
            <a:pPr algn="just">
              <a:spcBef>
                <a:spcPts val="0"/>
              </a:spcBef>
              <a:spcAft>
                <a:spcPts val="0"/>
              </a:spcAft>
            </a:pPr>
            <a:r>
              <a:rPr lang="en-US" altLang="zh-CN" sz="2400" dirty="0">
                <a:ea typeface="楷体_GB2312" pitchFamily="49" charset="-122"/>
              </a:rPr>
              <a:t>OUT     </a:t>
            </a:r>
            <a:r>
              <a:rPr lang="en-US" altLang="zh-CN" sz="2400" dirty="0" smtClean="0">
                <a:ea typeface="楷体_GB2312" pitchFamily="49" charset="-122"/>
              </a:rPr>
              <a:t>DX</a:t>
            </a:r>
            <a:r>
              <a:rPr lang="en-US" altLang="zh-CN" sz="2400" dirty="0">
                <a:ea typeface="楷体_GB2312" pitchFamily="49" charset="-122"/>
              </a:rPr>
              <a:t>, AL</a:t>
            </a:r>
          </a:p>
        </p:txBody>
      </p:sp>
      <p:sp>
        <p:nvSpPr>
          <p:cNvPr id="7" name="矩形 6"/>
          <p:cNvSpPr/>
          <p:nvPr/>
        </p:nvSpPr>
        <p:spPr>
          <a:xfrm>
            <a:off x="363320" y="188640"/>
            <a:ext cx="3956532"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(2) </a:t>
            </a:r>
            <a:r>
              <a:rPr kumimoji="1" lang="zh-CN" altLang="en-US" sz="2800" dirty="0">
                <a:solidFill>
                  <a:srgbClr val="0000CC"/>
                </a:solidFill>
                <a:latin typeface="+mn-lt"/>
                <a:ea typeface="幼圆" pitchFamily="49" charset="-122"/>
              </a:rPr>
              <a:t>单缓冲方式：方法一</a:t>
            </a:r>
          </a:p>
        </p:txBody>
      </p:sp>
      <p:pic>
        <p:nvPicPr>
          <p:cNvPr id="5" name="图片 4">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2410" y="5409220"/>
            <a:ext cx="769149" cy="769149"/>
          </a:xfrm>
          <a:prstGeom prst="rect">
            <a:avLst/>
          </a:prstGeom>
        </p:spPr>
      </p:pic>
    </p:spTree>
    <p:extLst>
      <p:ext uri="{BB962C8B-B14F-4D97-AF65-F5344CB8AC3E}">
        <p14:creationId xmlns:p14="http://schemas.microsoft.com/office/powerpoint/2010/main" val="1735263367"/>
      </p:ext>
    </p:extLst>
  </p:cSld>
  <p:clrMapOvr>
    <a:masterClrMapping/>
  </p:clrMapOvr>
  <p:transition spd="med">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43" y="1268760"/>
            <a:ext cx="8020197" cy="398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63320" y="188640"/>
            <a:ext cx="3956532"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(2) </a:t>
            </a:r>
            <a:r>
              <a:rPr kumimoji="1" lang="zh-CN" altLang="en-US" sz="2800" dirty="0">
                <a:solidFill>
                  <a:srgbClr val="0000CC"/>
                </a:solidFill>
                <a:latin typeface="+mn-lt"/>
                <a:ea typeface="幼圆" pitchFamily="49" charset="-122"/>
              </a:rPr>
              <a:t>单缓冲方式：方法一</a:t>
            </a:r>
          </a:p>
        </p:txBody>
      </p:sp>
      <p:sp>
        <p:nvSpPr>
          <p:cNvPr id="2" name="TextBox 1"/>
          <p:cNvSpPr txBox="1"/>
          <p:nvPr/>
        </p:nvSpPr>
        <p:spPr>
          <a:xfrm>
            <a:off x="2249588" y="5436368"/>
            <a:ext cx="4545505" cy="369332"/>
          </a:xfrm>
          <a:prstGeom prst="rect">
            <a:avLst/>
          </a:prstGeom>
          <a:noFill/>
        </p:spPr>
        <p:txBody>
          <a:bodyPr wrap="square" rtlCol="0">
            <a:spAutoFit/>
          </a:bodyPr>
          <a:lstStyle/>
          <a:p>
            <a:pPr algn="ctr"/>
            <a:r>
              <a:rPr lang="en-US" altLang="zh-CN" dirty="0" smtClean="0"/>
              <a:t>DAC0832</a:t>
            </a:r>
            <a:r>
              <a:rPr lang="zh-CN" altLang="en-US" dirty="0" smtClean="0"/>
              <a:t>单缓冲方式原理图</a:t>
            </a:r>
            <a:endParaRPr lang="zh-CN" altLang="en-US" dirty="0"/>
          </a:p>
        </p:txBody>
      </p:sp>
    </p:spTree>
    <p:extLst>
      <p:ext uri="{BB962C8B-B14F-4D97-AF65-F5344CB8AC3E}">
        <p14:creationId xmlns:p14="http://schemas.microsoft.com/office/powerpoint/2010/main" val="1893594583"/>
      </p:ext>
    </p:extLst>
  </p:cSld>
  <p:clrMapOvr>
    <a:masterClrMapping/>
  </p:clrMapOvr>
  <p:transition spd="med">
    <p:wheel spokes="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22" y="1083965"/>
            <a:ext cx="9060883" cy="354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4"/>
          <p:cNvSpPr txBox="1">
            <a:spLocks noChangeAspect="1" noChangeArrowheads="1"/>
          </p:cNvSpPr>
          <p:nvPr/>
        </p:nvSpPr>
        <p:spPr bwMode="auto">
          <a:xfrm>
            <a:off x="4724400" y="4658941"/>
            <a:ext cx="4419600" cy="157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0"/>
              </a:spcBef>
              <a:spcAft>
                <a:spcPts val="0"/>
              </a:spcAft>
            </a:pPr>
            <a:r>
              <a:rPr lang="zh-CN" altLang="en-US" sz="2400" dirty="0">
                <a:ea typeface="楷体_GB2312" pitchFamily="49" charset="-122"/>
              </a:rPr>
              <a:t>转换一个数据</a:t>
            </a:r>
            <a:r>
              <a:rPr lang="zh-CN" altLang="zh-CN" sz="2400" dirty="0">
                <a:ea typeface="楷体_GB2312" pitchFamily="49" charset="-122"/>
              </a:rPr>
              <a:t>的程序段：</a:t>
            </a:r>
            <a:endParaRPr lang="zh-CN" altLang="en-US" sz="2400" dirty="0">
              <a:ea typeface="楷体_GB2312" pitchFamily="49" charset="-122"/>
            </a:endParaRPr>
          </a:p>
          <a:p>
            <a:pPr algn="just">
              <a:spcBef>
                <a:spcPts val="0"/>
              </a:spcBef>
              <a:spcAft>
                <a:spcPts val="0"/>
              </a:spcAft>
            </a:pPr>
            <a:r>
              <a:rPr lang="en-US" altLang="zh-CN" sz="2400" dirty="0">
                <a:ea typeface="楷体_GB2312" pitchFamily="49" charset="-122"/>
              </a:rPr>
              <a:t>MOV    AL, data     </a:t>
            </a:r>
            <a:endParaRPr lang="en-US" altLang="zh-CN" sz="2400" dirty="0" smtClean="0">
              <a:ea typeface="楷体_GB2312" pitchFamily="49" charset="-122"/>
            </a:endParaRPr>
          </a:p>
          <a:p>
            <a:pPr algn="just">
              <a:spcBef>
                <a:spcPts val="0"/>
              </a:spcBef>
              <a:spcAft>
                <a:spcPts val="0"/>
              </a:spcAft>
            </a:pPr>
            <a:r>
              <a:rPr lang="en-US" altLang="zh-CN" sz="2400" dirty="0" smtClean="0">
                <a:ea typeface="楷体_GB2312" pitchFamily="49" charset="-122"/>
              </a:rPr>
              <a:t>MOV    DX</a:t>
            </a:r>
            <a:r>
              <a:rPr lang="en-US" altLang="zh-CN" sz="2400" dirty="0">
                <a:ea typeface="楷体_GB2312" pitchFamily="49" charset="-122"/>
              </a:rPr>
              <a:t>, port</a:t>
            </a:r>
          </a:p>
          <a:p>
            <a:pPr algn="just">
              <a:spcBef>
                <a:spcPts val="0"/>
              </a:spcBef>
              <a:spcAft>
                <a:spcPts val="0"/>
              </a:spcAft>
            </a:pPr>
            <a:r>
              <a:rPr lang="en-US" altLang="zh-CN" sz="2400" dirty="0">
                <a:ea typeface="楷体_GB2312" pitchFamily="49" charset="-122"/>
              </a:rPr>
              <a:t>OUT    DX, AL</a:t>
            </a:r>
            <a:endParaRPr lang="en-US" altLang="zh-CN" sz="2200" dirty="0">
              <a:ea typeface="楷体_GB2312" pitchFamily="49" charset="-122"/>
            </a:endParaRPr>
          </a:p>
        </p:txBody>
      </p:sp>
      <p:sp>
        <p:nvSpPr>
          <p:cNvPr id="7" name="矩形 6"/>
          <p:cNvSpPr/>
          <p:nvPr/>
        </p:nvSpPr>
        <p:spPr>
          <a:xfrm>
            <a:off x="363320" y="188640"/>
            <a:ext cx="3956532"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(2) </a:t>
            </a:r>
            <a:r>
              <a:rPr kumimoji="1" lang="zh-CN" altLang="en-US" sz="2800" dirty="0">
                <a:solidFill>
                  <a:srgbClr val="0000CC"/>
                </a:solidFill>
                <a:latin typeface="+mn-lt"/>
                <a:ea typeface="幼圆" pitchFamily="49" charset="-122"/>
              </a:rPr>
              <a:t>单缓冲方式：方法二</a:t>
            </a:r>
          </a:p>
        </p:txBody>
      </p:sp>
      <p:sp>
        <p:nvSpPr>
          <p:cNvPr id="5" name="Text Box 193"/>
          <p:cNvSpPr txBox="1">
            <a:spLocks noChangeArrowheads="1"/>
          </p:cNvSpPr>
          <p:nvPr/>
        </p:nvSpPr>
        <p:spPr bwMode="auto">
          <a:xfrm>
            <a:off x="384795" y="4658941"/>
            <a:ext cx="41148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ts val="0"/>
              </a:spcBef>
              <a:spcAft>
                <a:spcPts val="0"/>
              </a:spcAft>
            </a:pPr>
            <a:r>
              <a:rPr lang="zh-CN" altLang="en-US" sz="2400" dirty="0">
                <a:latin typeface="楷体_GB2312" pitchFamily="49" charset="-122"/>
                <a:ea typeface="楷体_GB2312" pitchFamily="49" charset="-122"/>
              </a:rPr>
              <a:t>单缓冲工作方式</a:t>
            </a:r>
            <a:r>
              <a:rPr lang="zh-CN" altLang="en-US" sz="2400" dirty="0"/>
              <a:t> </a:t>
            </a:r>
            <a:endParaRPr lang="en-US" altLang="zh-CN" sz="2400" dirty="0" smtClean="0"/>
          </a:p>
          <a:p>
            <a:pPr algn="just">
              <a:spcBef>
                <a:spcPts val="0"/>
              </a:spcBef>
              <a:spcAft>
                <a:spcPts val="0"/>
              </a:spcAft>
            </a:pPr>
            <a:r>
              <a:rPr lang="zh-CN" altLang="en-US" sz="2400" dirty="0" smtClean="0">
                <a:ea typeface="楷体_GB2312" pitchFamily="49" charset="-122"/>
              </a:rPr>
              <a:t>输入寄存器</a:t>
            </a:r>
            <a:r>
              <a:rPr lang="zh-CN" altLang="en-US" sz="2400" dirty="0">
                <a:ea typeface="楷体_GB2312" pitchFamily="49" charset="-122"/>
              </a:rPr>
              <a:t>工作于直通状态</a:t>
            </a:r>
          </a:p>
          <a:p>
            <a:pPr algn="just">
              <a:spcBef>
                <a:spcPts val="0"/>
              </a:spcBef>
              <a:spcAft>
                <a:spcPts val="0"/>
              </a:spcAft>
            </a:pPr>
            <a:r>
              <a:rPr lang="en-US" altLang="zh-CN" sz="2400" dirty="0">
                <a:ea typeface="楷体_GB2312" pitchFamily="49" charset="-122"/>
              </a:rPr>
              <a:t>DAC</a:t>
            </a:r>
            <a:r>
              <a:rPr lang="zh-CN" altLang="en-US" sz="2400" dirty="0">
                <a:ea typeface="楷体_GB2312" pitchFamily="49" charset="-122"/>
              </a:rPr>
              <a:t>寄存器工作于受控状态</a:t>
            </a:r>
          </a:p>
        </p:txBody>
      </p:sp>
    </p:spTree>
    <p:extLst>
      <p:ext uri="{BB962C8B-B14F-4D97-AF65-F5344CB8AC3E}">
        <p14:creationId xmlns:p14="http://schemas.microsoft.com/office/powerpoint/2010/main" val="266710516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76545" y="3023955"/>
            <a:ext cx="7740650" cy="870046"/>
          </a:xfrm>
          <a:prstGeom prst="rect">
            <a:avLst/>
          </a:prstGeom>
          <a:noFill/>
          <a:ln w="9525">
            <a:noFill/>
            <a:miter lim="800000"/>
            <a:headEnd/>
            <a:tailEnd/>
          </a:ln>
        </p:spPr>
        <p:txBody>
          <a:bodyPr>
            <a:spAutoFit/>
          </a:bodyPr>
          <a:lstStyle/>
          <a:p>
            <a:pPr algn="just">
              <a:lnSpc>
                <a:spcPct val="110000"/>
              </a:lnSpc>
              <a:spcBef>
                <a:spcPct val="0"/>
              </a:spcBef>
            </a:pPr>
            <a:r>
              <a:rPr kumimoji="1" lang="en-US" altLang="zh-CN" sz="2400" dirty="0">
                <a:solidFill>
                  <a:srgbClr val="0000CC"/>
                </a:solidFill>
                <a:latin typeface="+mn-lt"/>
                <a:ea typeface="幼圆" pitchFamily="49" charset="-122"/>
              </a:rPr>
              <a:t>ADC</a:t>
            </a:r>
            <a:r>
              <a:rPr kumimoji="1" lang="zh-CN" altLang="en-US" sz="2400" dirty="0">
                <a:solidFill>
                  <a:srgbClr val="0000CC"/>
                </a:solidFill>
                <a:latin typeface="+mn-lt"/>
                <a:ea typeface="幼圆" pitchFamily="49" charset="-122"/>
              </a:rPr>
              <a:t>和</a:t>
            </a:r>
            <a:r>
              <a:rPr kumimoji="1" lang="en-US" altLang="zh-CN" sz="2400" dirty="0">
                <a:solidFill>
                  <a:srgbClr val="0000CC"/>
                </a:solidFill>
                <a:latin typeface="+mn-lt"/>
                <a:ea typeface="幼圆" pitchFamily="49" charset="-122"/>
              </a:rPr>
              <a:t>DAC</a:t>
            </a:r>
            <a:r>
              <a:rPr kumimoji="1" lang="zh-CN" altLang="en-US" sz="2400" dirty="0">
                <a:solidFill>
                  <a:srgbClr val="0000CC"/>
                </a:solidFill>
                <a:latin typeface="+mn-lt"/>
                <a:ea typeface="幼圆" pitchFamily="49" charset="-122"/>
              </a:rPr>
              <a:t>是沟通模拟电路和数字电路的桥梁，也可称之为两者之间的接口。</a:t>
            </a:r>
          </a:p>
        </p:txBody>
      </p:sp>
      <p:sp>
        <p:nvSpPr>
          <p:cNvPr id="24581" name="Text Box 5"/>
          <p:cNvSpPr txBox="1">
            <a:spLocks noChangeArrowheads="1"/>
          </p:cNvSpPr>
          <p:nvPr/>
        </p:nvSpPr>
        <p:spPr bwMode="auto">
          <a:xfrm>
            <a:off x="386535" y="201647"/>
            <a:ext cx="2744788"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a:t>定义</a:t>
            </a:r>
          </a:p>
        </p:txBody>
      </p:sp>
      <p:sp>
        <p:nvSpPr>
          <p:cNvPr id="24582" name="Text Box 6"/>
          <p:cNvSpPr txBox="1">
            <a:spLocks noChangeArrowheads="1"/>
          </p:cNvSpPr>
          <p:nvPr/>
        </p:nvSpPr>
        <p:spPr bwMode="auto">
          <a:xfrm>
            <a:off x="476250" y="1022828"/>
            <a:ext cx="7848600" cy="904863"/>
          </a:xfrm>
          <a:prstGeom prst="rect">
            <a:avLst/>
          </a:prstGeom>
          <a:noFill/>
          <a:ln w="9525">
            <a:noFill/>
            <a:miter lim="800000"/>
            <a:headEnd/>
            <a:tailEnd/>
          </a:ln>
          <a:effectLst/>
        </p:spPr>
        <p:txBody>
          <a:bodyPr>
            <a:spAutoFit/>
          </a:bodyPr>
          <a:lstStyle/>
          <a:p>
            <a:pPr algn="just">
              <a:lnSpc>
                <a:spcPct val="110000"/>
              </a:lnSpc>
              <a:spcBef>
                <a:spcPct val="0"/>
              </a:spcBef>
              <a:defRPr/>
            </a:pPr>
            <a:r>
              <a:rPr kumimoji="1" lang="zh-CN" altLang="en-US" sz="2400" dirty="0">
                <a:solidFill>
                  <a:srgbClr val="FF0000"/>
                </a:solidFill>
                <a:latin typeface="+mn-lt"/>
                <a:ea typeface="幼圆" pitchFamily="49" charset="-122"/>
              </a:rPr>
              <a:t>数模转换器</a:t>
            </a:r>
            <a:r>
              <a:rPr kumimoji="1" lang="en-US" altLang="zh-CN" sz="2400" dirty="0">
                <a:solidFill>
                  <a:srgbClr val="0000CC"/>
                </a:solidFill>
                <a:latin typeface="+mn-lt"/>
                <a:ea typeface="幼圆" pitchFamily="49" charset="-122"/>
              </a:rPr>
              <a:t>:</a:t>
            </a:r>
            <a:r>
              <a:rPr kumimoji="1" lang="zh-CN" altLang="en-US" sz="2400" dirty="0">
                <a:solidFill>
                  <a:srgbClr val="0000CC"/>
                </a:solidFill>
                <a:latin typeface="+mn-lt"/>
                <a:ea typeface="幼圆" pitchFamily="49" charset="-122"/>
              </a:rPr>
              <a:t>能将数字量转换为模拟量的电路称为数模转换器，简称</a:t>
            </a:r>
            <a:r>
              <a:rPr kumimoji="1" lang="en-US" altLang="zh-CN" sz="2400" dirty="0">
                <a:solidFill>
                  <a:srgbClr val="0000CC"/>
                </a:solidFill>
                <a:latin typeface="+mn-lt"/>
                <a:ea typeface="幼圆" pitchFamily="49" charset="-122"/>
              </a:rPr>
              <a:t>D/A</a:t>
            </a:r>
            <a:r>
              <a:rPr kumimoji="1" lang="zh-CN" altLang="en-US" sz="2400" dirty="0">
                <a:solidFill>
                  <a:srgbClr val="0000CC"/>
                </a:solidFill>
                <a:latin typeface="+mn-lt"/>
                <a:ea typeface="幼圆" pitchFamily="49" charset="-122"/>
              </a:rPr>
              <a:t>转换器或</a:t>
            </a:r>
            <a:r>
              <a:rPr kumimoji="1" lang="en-US" altLang="zh-CN" sz="2400" dirty="0">
                <a:solidFill>
                  <a:srgbClr val="0000CC"/>
                </a:solidFill>
                <a:latin typeface="+mn-lt"/>
                <a:ea typeface="幼圆" pitchFamily="49" charset="-122"/>
              </a:rPr>
              <a:t>DAC</a:t>
            </a:r>
            <a:r>
              <a:rPr kumimoji="1" lang="zh-CN" altLang="en-US" sz="2400" dirty="0" smtClean="0">
                <a:solidFill>
                  <a:srgbClr val="0000CC"/>
                </a:solidFill>
                <a:latin typeface="+mn-lt"/>
                <a:ea typeface="幼圆" pitchFamily="49" charset="-122"/>
              </a:rPr>
              <a:t>。</a:t>
            </a:r>
            <a:endParaRPr kumimoji="1" lang="zh-CN" altLang="en-US" sz="2400" dirty="0">
              <a:solidFill>
                <a:srgbClr val="0000CC"/>
              </a:solidFill>
              <a:latin typeface="+mn-lt"/>
              <a:ea typeface="幼圆" pitchFamily="49" charset="-122"/>
            </a:endParaRPr>
          </a:p>
        </p:txBody>
      </p:sp>
      <p:sp>
        <p:nvSpPr>
          <p:cNvPr id="24583" name="Text Box 7"/>
          <p:cNvSpPr txBox="1">
            <a:spLocks noChangeArrowheads="1"/>
          </p:cNvSpPr>
          <p:nvPr/>
        </p:nvSpPr>
        <p:spPr bwMode="auto">
          <a:xfrm>
            <a:off x="476545" y="1988840"/>
            <a:ext cx="7848600" cy="904863"/>
          </a:xfrm>
          <a:prstGeom prst="rect">
            <a:avLst/>
          </a:prstGeom>
          <a:noFill/>
          <a:ln w="9525">
            <a:noFill/>
            <a:miter lim="800000"/>
            <a:headEnd/>
            <a:tailEnd/>
          </a:ln>
          <a:effectLst/>
        </p:spPr>
        <p:txBody>
          <a:bodyPr>
            <a:spAutoFit/>
          </a:bodyPr>
          <a:lstStyle/>
          <a:p>
            <a:pPr algn="just">
              <a:lnSpc>
                <a:spcPct val="110000"/>
              </a:lnSpc>
              <a:spcBef>
                <a:spcPct val="0"/>
              </a:spcBef>
              <a:defRPr/>
            </a:pPr>
            <a:r>
              <a:rPr kumimoji="1" lang="zh-CN" altLang="en-US" sz="2400" dirty="0">
                <a:solidFill>
                  <a:srgbClr val="FF0000"/>
                </a:solidFill>
                <a:latin typeface="+mn-lt"/>
                <a:ea typeface="幼圆" pitchFamily="49" charset="-122"/>
              </a:rPr>
              <a:t>模数转换器</a:t>
            </a:r>
            <a:r>
              <a:rPr kumimoji="1" lang="en-US" altLang="zh-CN" sz="2400" dirty="0">
                <a:solidFill>
                  <a:srgbClr val="0000CC"/>
                </a:solidFill>
                <a:latin typeface="+mn-lt"/>
                <a:ea typeface="幼圆" pitchFamily="49" charset="-122"/>
              </a:rPr>
              <a:t>:</a:t>
            </a:r>
            <a:r>
              <a:rPr kumimoji="1" lang="zh-CN" altLang="en-US" sz="2400" dirty="0">
                <a:solidFill>
                  <a:srgbClr val="0000CC"/>
                </a:solidFill>
                <a:latin typeface="+mn-lt"/>
                <a:ea typeface="幼圆" pitchFamily="49" charset="-122"/>
              </a:rPr>
              <a:t>能将模拟量转换为数字量的电路称为模数转换器，简称</a:t>
            </a:r>
            <a:r>
              <a:rPr kumimoji="1" lang="en-US" altLang="zh-CN" sz="2400" dirty="0">
                <a:solidFill>
                  <a:srgbClr val="0000CC"/>
                </a:solidFill>
                <a:latin typeface="+mn-lt"/>
                <a:ea typeface="幼圆" pitchFamily="49" charset="-122"/>
              </a:rPr>
              <a:t>A/D</a:t>
            </a:r>
            <a:r>
              <a:rPr kumimoji="1" lang="zh-CN" altLang="en-US" sz="2400" dirty="0">
                <a:solidFill>
                  <a:srgbClr val="0000CC"/>
                </a:solidFill>
                <a:latin typeface="+mn-lt"/>
                <a:ea typeface="幼圆" pitchFamily="49" charset="-122"/>
              </a:rPr>
              <a:t>转换器。</a:t>
            </a:r>
          </a:p>
        </p:txBody>
      </p:sp>
      <p:sp>
        <p:nvSpPr>
          <p:cNvPr id="58377" name="Text Box 8"/>
          <p:cNvSpPr txBox="1">
            <a:spLocks noChangeArrowheads="1"/>
          </p:cNvSpPr>
          <p:nvPr/>
        </p:nvSpPr>
        <p:spPr bwMode="auto">
          <a:xfrm>
            <a:off x="522315" y="4104075"/>
            <a:ext cx="7785100" cy="777713"/>
          </a:xfrm>
          <a:prstGeom prst="rect">
            <a:avLst/>
          </a:prstGeom>
          <a:noFill/>
          <a:ln w="12700" algn="ctr">
            <a:noFill/>
            <a:miter lim="800000"/>
            <a:headEnd/>
            <a:tailEnd/>
          </a:ln>
        </p:spPr>
        <p:txBody>
          <a:bodyPr lIns="0" tIns="0" rIns="0" bIns="0">
            <a:spAutoFit/>
          </a:bodyPr>
          <a:lstStyle/>
          <a:p>
            <a:pPr algn="just">
              <a:lnSpc>
                <a:spcPct val="110000"/>
              </a:lnSpc>
            </a:pPr>
            <a:r>
              <a:rPr kumimoji="1" lang="en-US" altLang="zh-CN" sz="2400" dirty="0">
                <a:solidFill>
                  <a:srgbClr val="0000CC"/>
                </a:solidFill>
                <a:latin typeface="+mn-lt"/>
                <a:ea typeface="幼圆" pitchFamily="49" charset="-122"/>
              </a:rPr>
              <a:t>DAC</a:t>
            </a:r>
            <a:r>
              <a:rPr kumimoji="1" lang="zh-CN" altLang="en-US" sz="2400" dirty="0">
                <a:solidFill>
                  <a:srgbClr val="0000CC"/>
                </a:solidFill>
                <a:latin typeface="+mn-lt"/>
                <a:ea typeface="幼圆" pitchFamily="49" charset="-122"/>
              </a:rPr>
              <a:t>：</a:t>
            </a:r>
            <a:r>
              <a:rPr kumimoji="1" lang="en-US" altLang="zh-CN" sz="2400" dirty="0">
                <a:solidFill>
                  <a:srgbClr val="0000CC"/>
                </a:solidFill>
                <a:latin typeface="+mn-lt"/>
                <a:ea typeface="幼圆" pitchFamily="49" charset="-122"/>
              </a:rPr>
              <a:t>Digital - Analog Converter</a:t>
            </a:r>
          </a:p>
          <a:p>
            <a:pPr algn="just">
              <a:lnSpc>
                <a:spcPct val="110000"/>
              </a:lnSpc>
            </a:pPr>
            <a:r>
              <a:rPr kumimoji="1" lang="en-US" altLang="zh-CN" sz="2400" dirty="0">
                <a:solidFill>
                  <a:srgbClr val="0000CC"/>
                </a:solidFill>
                <a:latin typeface="+mn-lt"/>
                <a:ea typeface="幼圆" pitchFamily="49" charset="-122"/>
              </a:rPr>
              <a:t>ADC</a:t>
            </a:r>
            <a:r>
              <a:rPr kumimoji="1" lang="zh-CN" altLang="en-US" sz="2400" dirty="0">
                <a:solidFill>
                  <a:srgbClr val="0000CC"/>
                </a:solidFill>
                <a:latin typeface="+mn-lt"/>
                <a:ea typeface="幼圆" pitchFamily="49" charset="-122"/>
              </a:rPr>
              <a:t>：</a:t>
            </a:r>
            <a:r>
              <a:rPr kumimoji="1" lang="en-US" altLang="zh-CN" sz="2400" dirty="0">
                <a:solidFill>
                  <a:srgbClr val="0000CC"/>
                </a:solidFill>
                <a:latin typeface="+mn-lt"/>
                <a:ea typeface="幼圆" pitchFamily="49" charset="-122"/>
              </a:rPr>
              <a:t>Analog - Digital Converter</a:t>
            </a:r>
          </a:p>
        </p:txBody>
      </p:sp>
    </p:spTree>
    <p:extLst>
      <p:ext uri="{BB962C8B-B14F-4D97-AF65-F5344CB8AC3E}">
        <p14:creationId xmlns:p14="http://schemas.microsoft.com/office/powerpoint/2010/main" val="2699649207"/>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2">
                                            <p:txEl>
                                              <p:pRg st="0" end="0"/>
                                            </p:txEl>
                                          </p:spTgt>
                                        </p:tgtEl>
                                        <p:attrNameLst>
                                          <p:attrName>style.visibility</p:attrName>
                                        </p:attrNameLst>
                                      </p:cBhvr>
                                      <p:to>
                                        <p:strVal val="visible"/>
                                      </p:to>
                                    </p:set>
                                    <p:animEffect transition="in" filter="wipe(left)">
                                      <p:cBhvr>
                                        <p:cTn id="7" dur="500"/>
                                        <p:tgtEl>
                                          <p:spTgt spid="24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3">
                                            <p:txEl>
                                              <p:pRg st="0" end="0"/>
                                            </p:txEl>
                                          </p:spTgt>
                                        </p:tgtEl>
                                        <p:attrNameLst>
                                          <p:attrName>style.visibility</p:attrName>
                                        </p:attrNameLst>
                                      </p:cBhvr>
                                      <p:to>
                                        <p:strVal val="visible"/>
                                      </p:to>
                                    </p:set>
                                    <p:animEffect transition="in" filter="wipe(left)">
                                      <p:cBhvr>
                                        <p:cTn id="12" dur="500"/>
                                        <p:tgtEl>
                                          <p:spTgt spid="245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4578"/>
                                        </p:tgtEl>
                                        <p:attrNameLst>
                                          <p:attrName>style.visibility</p:attrName>
                                        </p:attrNameLst>
                                      </p:cBhvr>
                                      <p:to>
                                        <p:strVal val="visible"/>
                                      </p:to>
                                    </p:set>
                                    <p:animEffect transition="in" filter="diamond(in)">
                                      <p:cBhvr>
                                        <p:cTn id="17" dur="2000"/>
                                        <p:tgtEl>
                                          <p:spTgt spid="2457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8377"/>
                                        </p:tgtEl>
                                        <p:attrNameLst>
                                          <p:attrName>style.visibility</p:attrName>
                                        </p:attrNameLst>
                                      </p:cBhvr>
                                      <p:to>
                                        <p:strVal val="visible"/>
                                      </p:to>
                                    </p:set>
                                    <p:animEffect transition="in" filter="randombar(horizontal)">
                                      <p:cBhvr>
                                        <p:cTn id="22"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2" grpId="0" build="p" autoUpdateAnimBg="0"/>
      <p:bldP spid="24583" grpId="0" build="p" autoUpdateAnimBg="0"/>
      <p:bldP spid="5837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910" y="1178750"/>
            <a:ext cx="84201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63320" y="188640"/>
            <a:ext cx="3956532"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(2) </a:t>
            </a:r>
            <a:r>
              <a:rPr kumimoji="1" lang="zh-CN" altLang="en-US" sz="2800" dirty="0">
                <a:solidFill>
                  <a:srgbClr val="0000CC"/>
                </a:solidFill>
                <a:latin typeface="+mn-lt"/>
                <a:ea typeface="幼圆" pitchFamily="49" charset="-122"/>
              </a:rPr>
              <a:t>单缓冲方式：方法二</a:t>
            </a:r>
          </a:p>
        </p:txBody>
      </p:sp>
      <p:sp>
        <p:nvSpPr>
          <p:cNvPr id="2" name="TextBox 1"/>
          <p:cNvSpPr txBox="1"/>
          <p:nvPr/>
        </p:nvSpPr>
        <p:spPr>
          <a:xfrm>
            <a:off x="2430125" y="5409220"/>
            <a:ext cx="4525669" cy="369332"/>
          </a:xfrm>
          <a:prstGeom prst="rect">
            <a:avLst/>
          </a:prstGeom>
          <a:noFill/>
        </p:spPr>
        <p:txBody>
          <a:bodyPr wrap="square" rtlCol="0">
            <a:spAutoFit/>
          </a:bodyPr>
          <a:lstStyle/>
          <a:p>
            <a:pPr algn="ctr"/>
            <a:r>
              <a:rPr lang="en-US" altLang="zh-CN" dirty="0" smtClean="0"/>
              <a:t>DAC0832</a:t>
            </a:r>
            <a:r>
              <a:rPr lang="zh-CN" altLang="en-US" dirty="0" smtClean="0"/>
              <a:t>单缓冲方式方案二原理图</a:t>
            </a:r>
            <a:endParaRPr lang="zh-CN" altLang="en-US" dirty="0"/>
          </a:p>
        </p:txBody>
      </p:sp>
    </p:spTree>
    <p:extLst>
      <p:ext uri="{BB962C8B-B14F-4D97-AF65-F5344CB8AC3E}">
        <p14:creationId xmlns:p14="http://schemas.microsoft.com/office/powerpoint/2010/main" val="2489709620"/>
      </p:ext>
    </p:extLst>
  </p:cSld>
  <p:clrMapOvr>
    <a:masterClrMapping/>
  </p:clrMapOvr>
  <p:transition spd="med">
    <p:wheel spokes="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095" y="953725"/>
            <a:ext cx="8145904" cy="322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2"/>
          <p:cNvSpPr txBox="1">
            <a:spLocks noChangeArrowheads="1"/>
          </p:cNvSpPr>
          <p:nvPr/>
        </p:nvSpPr>
        <p:spPr bwMode="auto">
          <a:xfrm>
            <a:off x="2253219" y="4000996"/>
            <a:ext cx="47105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ts val="0"/>
              </a:spcBef>
              <a:spcAft>
                <a:spcPts val="0"/>
              </a:spcAft>
            </a:pPr>
            <a:r>
              <a:rPr lang="zh-CN" altLang="en-US" sz="2400" dirty="0">
                <a:ea typeface="楷体_GB2312" pitchFamily="49" charset="-122"/>
              </a:rPr>
              <a:t>转换一个数据的</a:t>
            </a:r>
            <a:r>
              <a:rPr lang="zh-CN" altLang="en-US" sz="2400" dirty="0" smtClean="0">
                <a:ea typeface="楷体_GB2312" pitchFamily="49" charset="-122"/>
              </a:rPr>
              <a:t>程序段</a:t>
            </a:r>
            <a:endParaRPr lang="zh-CN" altLang="en-US" sz="2400" dirty="0">
              <a:ea typeface="楷体_GB2312" pitchFamily="49" charset="-122"/>
            </a:endParaRPr>
          </a:p>
          <a:p>
            <a:pPr algn="l">
              <a:spcBef>
                <a:spcPts val="0"/>
              </a:spcBef>
              <a:spcAft>
                <a:spcPts val="0"/>
              </a:spcAft>
            </a:pPr>
            <a:r>
              <a:rPr lang="en-US" altLang="zh-CN" sz="2400" dirty="0">
                <a:ea typeface="楷体_GB2312" pitchFamily="49" charset="-122"/>
              </a:rPr>
              <a:t>MOV   </a:t>
            </a:r>
            <a:r>
              <a:rPr lang="en-US" altLang="zh-CN" sz="2400" dirty="0" err="1" smtClean="0">
                <a:ea typeface="楷体_GB2312" pitchFamily="49" charset="-122"/>
              </a:rPr>
              <a:t>AL,data</a:t>
            </a:r>
            <a:r>
              <a:rPr lang="en-US" altLang="zh-CN" sz="2400" dirty="0" smtClean="0">
                <a:ea typeface="楷体_GB2312" pitchFamily="49" charset="-122"/>
              </a:rPr>
              <a:t>   ;</a:t>
            </a:r>
            <a:r>
              <a:rPr lang="zh-CN" altLang="en-US" sz="2400" dirty="0">
                <a:ea typeface="楷体_GB2312" pitchFamily="49" charset="-122"/>
              </a:rPr>
              <a:t>取数字量</a:t>
            </a:r>
          </a:p>
          <a:p>
            <a:pPr algn="l">
              <a:spcBef>
                <a:spcPts val="0"/>
              </a:spcBef>
              <a:spcAft>
                <a:spcPts val="0"/>
              </a:spcAft>
            </a:pPr>
            <a:r>
              <a:rPr lang="en-US" altLang="zh-CN" sz="2400" dirty="0">
                <a:ea typeface="楷体_GB2312" pitchFamily="49" charset="-122"/>
              </a:rPr>
              <a:t>MOV   </a:t>
            </a:r>
            <a:r>
              <a:rPr lang="en-US" altLang="zh-CN" sz="2400" dirty="0" smtClean="0">
                <a:ea typeface="楷体_GB2312" pitchFamily="49" charset="-122"/>
              </a:rPr>
              <a:t>DX,port1</a:t>
            </a:r>
            <a:endParaRPr lang="en-US" altLang="zh-CN" sz="2400" dirty="0">
              <a:ea typeface="楷体_GB2312" pitchFamily="49" charset="-122"/>
            </a:endParaRPr>
          </a:p>
          <a:p>
            <a:pPr algn="l">
              <a:spcBef>
                <a:spcPts val="0"/>
              </a:spcBef>
              <a:spcAft>
                <a:spcPts val="0"/>
              </a:spcAft>
            </a:pPr>
            <a:r>
              <a:rPr lang="en-US" altLang="zh-CN" sz="2400" dirty="0">
                <a:ea typeface="楷体_GB2312" pitchFamily="49" charset="-122"/>
              </a:rPr>
              <a:t>OUT   </a:t>
            </a:r>
            <a:r>
              <a:rPr lang="en-US" altLang="zh-CN" sz="2400" dirty="0" smtClean="0">
                <a:ea typeface="楷体_GB2312" pitchFamily="49" charset="-122"/>
              </a:rPr>
              <a:t> DX,AL     </a:t>
            </a:r>
            <a:r>
              <a:rPr lang="en-US" altLang="zh-CN" sz="2400" dirty="0">
                <a:ea typeface="楷体_GB2312" pitchFamily="49" charset="-122"/>
              </a:rPr>
              <a:t>;</a:t>
            </a:r>
            <a:r>
              <a:rPr lang="zh-CN" altLang="en-US" sz="2400" dirty="0">
                <a:ea typeface="楷体_GB2312" pitchFamily="49" charset="-122"/>
              </a:rPr>
              <a:t>打开第一级锁存</a:t>
            </a:r>
          </a:p>
          <a:p>
            <a:pPr algn="l">
              <a:spcBef>
                <a:spcPts val="0"/>
              </a:spcBef>
              <a:spcAft>
                <a:spcPts val="0"/>
              </a:spcAft>
            </a:pPr>
            <a:r>
              <a:rPr lang="en-US" altLang="zh-CN" sz="2400" dirty="0">
                <a:ea typeface="楷体_GB2312" pitchFamily="49" charset="-122"/>
              </a:rPr>
              <a:t>MOV   </a:t>
            </a:r>
            <a:r>
              <a:rPr lang="en-US" altLang="zh-CN" sz="2400" dirty="0" smtClean="0">
                <a:ea typeface="楷体_GB2312" pitchFamily="49" charset="-122"/>
              </a:rPr>
              <a:t>DX,port2</a:t>
            </a:r>
            <a:endParaRPr lang="en-US" altLang="zh-CN" sz="2400" dirty="0">
              <a:ea typeface="楷体_GB2312" pitchFamily="49" charset="-122"/>
            </a:endParaRPr>
          </a:p>
          <a:p>
            <a:pPr algn="l">
              <a:spcBef>
                <a:spcPts val="0"/>
              </a:spcBef>
              <a:spcAft>
                <a:spcPts val="0"/>
              </a:spcAft>
            </a:pPr>
            <a:r>
              <a:rPr lang="en-US" altLang="zh-CN" sz="2400" dirty="0">
                <a:ea typeface="楷体_GB2312" pitchFamily="49" charset="-122"/>
              </a:rPr>
              <a:t>OUT   </a:t>
            </a:r>
            <a:r>
              <a:rPr lang="en-US" altLang="zh-CN" sz="2400" dirty="0" smtClean="0">
                <a:ea typeface="楷体_GB2312" pitchFamily="49" charset="-122"/>
              </a:rPr>
              <a:t> DX,AL     ;</a:t>
            </a:r>
            <a:r>
              <a:rPr lang="zh-CN" altLang="en-US" sz="2400" dirty="0">
                <a:ea typeface="楷体_GB2312" pitchFamily="49" charset="-122"/>
              </a:rPr>
              <a:t>打开第二级锁存</a:t>
            </a:r>
            <a:endParaRPr lang="zh-CN" altLang="en-US" sz="2400" dirty="0"/>
          </a:p>
        </p:txBody>
      </p:sp>
      <p:sp>
        <p:nvSpPr>
          <p:cNvPr id="7" name="Text Box 4"/>
          <p:cNvSpPr txBox="1">
            <a:spLocks noChangeArrowheads="1"/>
          </p:cNvSpPr>
          <p:nvPr/>
        </p:nvSpPr>
        <p:spPr bwMode="auto">
          <a:xfrm>
            <a:off x="386535" y="227141"/>
            <a:ext cx="8534400"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en-US" altLang="zh-CN" dirty="0"/>
              <a:t>(3) </a:t>
            </a:r>
            <a:r>
              <a:rPr lang="zh-CN" altLang="en-US" dirty="0"/>
              <a:t>双缓冲方式</a:t>
            </a:r>
          </a:p>
        </p:txBody>
      </p:sp>
    </p:spTree>
    <p:extLst>
      <p:ext uri="{BB962C8B-B14F-4D97-AF65-F5344CB8AC3E}">
        <p14:creationId xmlns:p14="http://schemas.microsoft.com/office/powerpoint/2010/main" val="3443425474"/>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p:cNvSpPr txBox="1">
            <a:spLocks noChangeArrowheads="1"/>
          </p:cNvSpPr>
          <p:nvPr/>
        </p:nvSpPr>
        <p:spPr bwMode="auto">
          <a:xfrm>
            <a:off x="403225" y="1011737"/>
            <a:ext cx="8534400" cy="387798"/>
          </a:xfrm>
          <a:prstGeom prst="rect">
            <a:avLst/>
          </a:prstGeom>
          <a:noFill/>
          <a:ln w="25400">
            <a:noFill/>
            <a:miter lim="800000"/>
            <a:headEnd/>
            <a:tailEnd/>
          </a:ln>
          <a:effectLst/>
        </p:spPr>
        <p:txBody>
          <a:bodyPr>
            <a:spAutoFit/>
          </a:bodyPr>
          <a:lstStyle>
            <a:lvl1pPr eaLnBrk="0" hangingPunct="0">
              <a:lnSpc>
                <a:spcPct val="80000"/>
              </a:lnSpc>
              <a:defRPr kumimoji="1" sz="2800">
                <a:solidFill>
                  <a:srgbClr val="0000CC"/>
                </a:solidFill>
                <a:latin typeface="+mn-lt"/>
                <a:ea typeface="幼圆" pitchFamily="49" charset="-122"/>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sz="2400" dirty="0"/>
              <a:t>(3) </a:t>
            </a:r>
            <a:r>
              <a:rPr lang="zh-CN" altLang="en-US" sz="2400" dirty="0"/>
              <a:t>双缓冲方式</a:t>
            </a:r>
          </a:p>
        </p:txBody>
      </p:sp>
      <p:sp>
        <p:nvSpPr>
          <p:cNvPr id="81929" name="Rectangle 9"/>
          <p:cNvSpPr>
            <a:spLocks noGrp="1" noRot="1" noChangeArrowheads="1"/>
          </p:cNvSpPr>
          <p:nvPr>
            <p:ph type="title" idx="4294967295"/>
          </p:nvPr>
        </p:nvSpPr>
        <p:spPr>
          <a:xfrm>
            <a:off x="476250" y="247170"/>
            <a:ext cx="6500813"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smtClean="0">
                <a:solidFill>
                  <a:srgbClr val="0000CC"/>
                </a:solidFill>
                <a:latin typeface="+mn-lt"/>
                <a:ea typeface="幼圆" pitchFamily="49" charset="-122"/>
                <a:cs typeface="+mn-cs"/>
              </a:rPr>
              <a:t>DAC0832 </a:t>
            </a:r>
            <a:r>
              <a:rPr kumimoji="1" lang="zh-CN" altLang="en-US" sz="2800" kern="1200" dirty="0">
                <a:solidFill>
                  <a:srgbClr val="0000CC"/>
                </a:solidFill>
                <a:latin typeface="+mn-lt"/>
                <a:ea typeface="幼圆" pitchFamily="49" charset="-122"/>
                <a:cs typeface="+mn-cs"/>
              </a:rPr>
              <a:t>工作方式</a:t>
            </a:r>
          </a:p>
        </p:txBody>
      </p:sp>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670" y="1538790"/>
            <a:ext cx="6574200" cy="414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07590" y="5686797"/>
            <a:ext cx="4525669" cy="369332"/>
          </a:xfrm>
          <a:prstGeom prst="rect">
            <a:avLst/>
          </a:prstGeom>
          <a:noFill/>
        </p:spPr>
        <p:txBody>
          <a:bodyPr wrap="square" rtlCol="0">
            <a:spAutoFit/>
          </a:bodyPr>
          <a:lstStyle/>
          <a:p>
            <a:pPr algn="ctr"/>
            <a:r>
              <a:rPr lang="en-US" altLang="zh-CN" dirty="0" smtClean="0"/>
              <a:t>DAC0832</a:t>
            </a:r>
            <a:r>
              <a:rPr lang="zh-CN" altLang="en-US" dirty="0" smtClean="0"/>
              <a:t>双缓冲方式原理图</a:t>
            </a:r>
            <a:endParaRPr lang="zh-CN" altLang="en-US" dirty="0"/>
          </a:p>
        </p:txBody>
      </p:sp>
    </p:spTree>
    <p:extLst>
      <p:ext uri="{BB962C8B-B14F-4D97-AF65-F5344CB8AC3E}">
        <p14:creationId xmlns:p14="http://schemas.microsoft.com/office/powerpoint/2010/main" val="4062165866"/>
      </p:ext>
    </p:extLst>
  </p:cSld>
  <p:clrMapOvr>
    <a:masterClrMapping/>
  </p:clrMapOvr>
  <p:transition spd="med">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p:cNvSpPr txBox="1">
            <a:spLocks noChangeArrowheads="1"/>
          </p:cNvSpPr>
          <p:nvPr/>
        </p:nvSpPr>
        <p:spPr bwMode="auto">
          <a:xfrm>
            <a:off x="403225" y="1006685"/>
            <a:ext cx="8534400" cy="837152"/>
          </a:xfrm>
          <a:prstGeom prst="rect">
            <a:avLst/>
          </a:prstGeom>
          <a:noFill/>
          <a:ln w="25400">
            <a:noFill/>
            <a:miter lim="800000"/>
            <a:headEnd/>
            <a:tailEnd/>
          </a:ln>
          <a:effectLst/>
        </p:spPr>
        <p:txBody>
          <a:bodyPr>
            <a:spAutoFit/>
          </a:bodyPr>
          <a:lstStyle>
            <a:lvl1pPr eaLnBrk="0" hangingPunct="0">
              <a:lnSpc>
                <a:spcPct val="80000"/>
              </a:lnSpc>
              <a:defRPr kumimoji="1" sz="2800">
                <a:solidFill>
                  <a:srgbClr val="0000CC"/>
                </a:solidFill>
                <a:latin typeface="+mn-lt"/>
                <a:ea typeface="幼圆" pitchFamily="49" charset="-122"/>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sz="2400" dirty="0"/>
              <a:t>(3) </a:t>
            </a:r>
            <a:r>
              <a:rPr lang="zh-CN" altLang="en-US" sz="2400" dirty="0"/>
              <a:t>双缓冲方式：</a:t>
            </a:r>
            <a:r>
              <a:rPr lang="zh-CN" altLang="en-US" sz="2400" dirty="0" smtClean="0"/>
              <a:t>应用</a:t>
            </a:r>
            <a:endParaRPr lang="en-US" altLang="zh-CN" sz="2400" dirty="0"/>
          </a:p>
          <a:p>
            <a:pPr>
              <a:spcBef>
                <a:spcPts val="1200"/>
              </a:spcBef>
            </a:pPr>
            <a:r>
              <a:rPr kumimoji="1" lang="en-US" altLang="zh-CN" sz="2400" dirty="0" smtClean="0">
                <a:solidFill>
                  <a:srgbClr val="0000CC"/>
                </a:solidFill>
                <a:latin typeface="+mn-lt"/>
                <a:ea typeface="幼圆" pitchFamily="49" charset="-122"/>
              </a:rPr>
              <a:t>      </a:t>
            </a:r>
            <a:r>
              <a:rPr kumimoji="1" lang="zh-CN" altLang="en-US" sz="2400" dirty="0" smtClean="0">
                <a:solidFill>
                  <a:srgbClr val="0000CC"/>
                </a:solidFill>
                <a:latin typeface="+mn-lt"/>
                <a:ea typeface="幼圆" pitchFamily="49" charset="-122"/>
              </a:rPr>
              <a:t>此方式适用于多个</a:t>
            </a:r>
            <a:r>
              <a:rPr kumimoji="1" lang="en-US" altLang="zh-CN" sz="2400" dirty="0" smtClean="0">
                <a:solidFill>
                  <a:srgbClr val="0000CC"/>
                </a:solidFill>
                <a:latin typeface="+mn-lt"/>
                <a:ea typeface="幼圆" pitchFamily="49" charset="-122"/>
              </a:rPr>
              <a:t>DAC0832</a:t>
            </a:r>
            <a:r>
              <a:rPr kumimoji="1" lang="zh-CN" altLang="en-US" sz="2400" dirty="0" smtClean="0">
                <a:solidFill>
                  <a:srgbClr val="0000CC"/>
                </a:solidFill>
                <a:latin typeface="+mn-lt"/>
                <a:ea typeface="幼圆" pitchFamily="49" charset="-122"/>
              </a:rPr>
              <a:t>同时输出的情形。</a:t>
            </a:r>
            <a:endParaRPr kumimoji="1" lang="zh-CN" altLang="en-US" sz="2400" dirty="0">
              <a:solidFill>
                <a:srgbClr val="0000CC"/>
              </a:solidFill>
              <a:latin typeface="+mn-lt"/>
              <a:ea typeface="幼圆" pitchFamily="49" charset="-122"/>
            </a:endParaRPr>
          </a:p>
        </p:txBody>
      </p:sp>
      <p:sp>
        <p:nvSpPr>
          <p:cNvPr id="81929" name="Rectangle 9"/>
          <p:cNvSpPr>
            <a:spLocks noGrp="1" noRot="1" noChangeArrowheads="1"/>
          </p:cNvSpPr>
          <p:nvPr>
            <p:ph type="title" idx="4294967295"/>
          </p:nvPr>
        </p:nvSpPr>
        <p:spPr>
          <a:xfrm>
            <a:off x="476250" y="247170"/>
            <a:ext cx="6500813"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smtClean="0">
                <a:solidFill>
                  <a:srgbClr val="0000CC"/>
                </a:solidFill>
                <a:latin typeface="+mn-lt"/>
                <a:ea typeface="幼圆" pitchFamily="49" charset="-122"/>
                <a:cs typeface="+mn-cs"/>
              </a:rPr>
              <a:t>DAC0832 </a:t>
            </a:r>
            <a:r>
              <a:rPr kumimoji="1" lang="zh-CN" altLang="en-US" sz="2800" kern="1200" dirty="0">
                <a:solidFill>
                  <a:srgbClr val="0000CC"/>
                </a:solidFill>
                <a:latin typeface="+mn-lt"/>
                <a:ea typeface="幼圆" pitchFamily="49" charset="-122"/>
                <a:cs typeface="+mn-cs"/>
              </a:rPr>
              <a:t>工作方式</a:t>
            </a:r>
          </a:p>
        </p:txBody>
      </p:sp>
      <p:pic>
        <p:nvPicPr>
          <p:cNvPr id="76807" name="Picture 10" descr="9-11">
            <a:hlinkClick r:id="rId2" action="ppaction://hlinksldjump"/>
          </p:cNvPr>
          <p:cNvPicPr>
            <a:picLocks noChangeAspect="1" noChangeArrowheads="1"/>
          </p:cNvPicPr>
          <p:nvPr/>
        </p:nvPicPr>
        <p:blipFill>
          <a:blip r:embed="rId3" cstate="print"/>
          <a:srcRect/>
          <a:stretch>
            <a:fillRect/>
          </a:stretch>
        </p:blipFill>
        <p:spPr bwMode="auto">
          <a:xfrm>
            <a:off x="1886930" y="1943835"/>
            <a:ext cx="5626100" cy="4178300"/>
          </a:xfrm>
          <a:prstGeom prst="rect">
            <a:avLst/>
          </a:prstGeom>
          <a:noFill/>
          <a:ln w="19050" cmpd="tri">
            <a:noFill/>
            <a:miter lim="800000"/>
            <a:headEnd/>
            <a:tailEnd/>
          </a:ln>
        </p:spPr>
      </p:pic>
    </p:spTree>
    <p:extLst>
      <p:ext uri="{BB962C8B-B14F-4D97-AF65-F5344CB8AC3E}">
        <p14:creationId xmlns:p14="http://schemas.microsoft.com/office/powerpoint/2010/main" val="3511588716"/>
      </p:ext>
    </p:extLst>
  </p:cSld>
  <p:clrMapOvr>
    <a:masterClrMapping/>
  </p:clrMapOvr>
  <p:transition spd="med">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6535" y="233645"/>
            <a:ext cx="4995863"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en-US" altLang="zh-CN" dirty="0">
                <a:hlinkClick r:id="rId2" action="ppaction://hlinksldjump"/>
              </a:rPr>
              <a:t>DAC0832</a:t>
            </a:r>
            <a:r>
              <a:rPr lang="zh-CN" altLang="zh-CN" dirty="0"/>
              <a:t>的接口设计</a:t>
            </a:r>
            <a:r>
              <a:rPr lang="zh-CN" altLang="en-US" dirty="0"/>
              <a:t>与编程</a:t>
            </a:r>
          </a:p>
        </p:txBody>
      </p:sp>
      <p:sp>
        <p:nvSpPr>
          <p:cNvPr id="77830" name="Text Box 4"/>
          <p:cNvSpPr txBox="1">
            <a:spLocks noChangeArrowheads="1"/>
          </p:cNvSpPr>
          <p:nvPr/>
        </p:nvSpPr>
        <p:spPr bwMode="auto">
          <a:xfrm>
            <a:off x="476250" y="1042988"/>
            <a:ext cx="8056190" cy="1477328"/>
          </a:xfrm>
          <a:prstGeom prst="rect">
            <a:avLst/>
          </a:prstGeom>
          <a:noFill/>
          <a:ln w="9525">
            <a:noFill/>
            <a:miter lim="800000"/>
            <a:headEnd/>
            <a:tailEnd/>
          </a:ln>
        </p:spPr>
        <p:txBody>
          <a:bodyPr wrap="square">
            <a:spAutoFit/>
          </a:bodyPr>
          <a:lstStyle/>
          <a:p>
            <a:pPr>
              <a:lnSpc>
                <a:spcPct val="125000"/>
              </a:lnSpc>
            </a:pPr>
            <a:r>
              <a:rPr kumimoji="1" lang="zh-CN" altLang="en-US" sz="2400" dirty="0">
                <a:solidFill>
                  <a:srgbClr val="0000CC"/>
                </a:solidFill>
                <a:latin typeface="+mn-lt"/>
                <a:ea typeface="幼圆" pitchFamily="49" charset="-122"/>
              </a:rPr>
              <a:t>例</a:t>
            </a:r>
            <a:r>
              <a:rPr kumimoji="1" lang="en-US" altLang="zh-CN" sz="2400" dirty="0">
                <a:solidFill>
                  <a:srgbClr val="0000CC"/>
                </a:solidFill>
                <a:latin typeface="+mn-lt"/>
                <a:ea typeface="幼圆" pitchFamily="49" charset="-122"/>
              </a:rPr>
              <a:t>1</a:t>
            </a:r>
            <a:r>
              <a:rPr kumimoji="1" lang="zh-CN" altLang="en-US" sz="2400" dirty="0" smtClean="0">
                <a:solidFill>
                  <a:srgbClr val="0000CC"/>
                </a:solidFill>
                <a:latin typeface="+mn-lt"/>
                <a:ea typeface="幼圆" pitchFamily="49" charset="-122"/>
              </a:rPr>
              <a:t>：设计基于</a:t>
            </a:r>
            <a:r>
              <a:rPr kumimoji="1" lang="en-US" altLang="zh-CN" sz="2400" dirty="0" smtClean="0">
                <a:solidFill>
                  <a:srgbClr val="0000CC"/>
                </a:solidFill>
                <a:latin typeface="+mn-lt"/>
                <a:ea typeface="幼圆" pitchFamily="49" charset="-122"/>
              </a:rPr>
              <a:t>8088</a:t>
            </a:r>
            <a:r>
              <a:rPr kumimoji="1" lang="zh-CN" altLang="en-US" sz="2400" dirty="0" smtClean="0">
                <a:solidFill>
                  <a:srgbClr val="0000CC"/>
                </a:solidFill>
                <a:latin typeface="+mn-lt"/>
                <a:ea typeface="幼圆" pitchFamily="49" charset="-122"/>
              </a:rPr>
              <a:t>微处理器和</a:t>
            </a:r>
            <a:r>
              <a:rPr kumimoji="1" lang="en-US" altLang="zh-CN" sz="2400" dirty="0" smtClean="0">
                <a:solidFill>
                  <a:srgbClr val="0000CC"/>
                </a:solidFill>
                <a:latin typeface="+mn-lt"/>
                <a:ea typeface="幼圆" pitchFamily="49" charset="-122"/>
              </a:rPr>
              <a:t>DAC0832</a:t>
            </a:r>
            <a:r>
              <a:rPr kumimoji="1" lang="zh-CN" altLang="en-US" sz="2400" dirty="0" smtClean="0">
                <a:solidFill>
                  <a:srgbClr val="0000CC"/>
                </a:solidFill>
                <a:latin typeface="+mn-lt"/>
                <a:ea typeface="幼圆" pitchFamily="49" charset="-122"/>
              </a:rPr>
              <a:t>的波形</a:t>
            </a:r>
            <a:r>
              <a:rPr kumimoji="1" lang="zh-CN" altLang="en-US" sz="2400" dirty="0">
                <a:solidFill>
                  <a:srgbClr val="0000CC"/>
                </a:solidFill>
                <a:latin typeface="+mn-lt"/>
                <a:ea typeface="幼圆" pitchFamily="49" charset="-122"/>
              </a:rPr>
              <a:t>发生器</a:t>
            </a:r>
            <a:r>
              <a:rPr kumimoji="1" lang="zh-CN" altLang="en-US" sz="2400" dirty="0" smtClean="0">
                <a:solidFill>
                  <a:srgbClr val="0000CC"/>
                </a:solidFill>
                <a:latin typeface="+mn-lt"/>
                <a:ea typeface="幼圆" pitchFamily="49" charset="-122"/>
              </a:rPr>
              <a:t>，</a:t>
            </a:r>
            <a:r>
              <a:rPr kumimoji="1" lang="en-US" altLang="zh-CN" sz="2400" dirty="0" smtClean="0">
                <a:solidFill>
                  <a:srgbClr val="0000CC"/>
                </a:solidFill>
                <a:latin typeface="+mn-lt"/>
                <a:ea typeface="幼圆" pitchFamily="49" charset="-122"/>
              </a:rPr>
              <a:t>DAC</a:t>
            </a:r>
            <a:r>
              <a:rPr kumimoji="1" lang="zh-CN" altLang="en-US" sz="2400" dirty="0" smtClean="0">
                <a:solidFill>
                  <a:srgbClr val="0000CC"/>
                </a:solidFill>
                <a:latin typeface="+mn-lt"/>
                <a:ea typeface="幼圆" pitchFamily="49" charset="-122"/>
              </a:rPr>
              <a:t>采用单</a:t>
            </a:r>
            <a:r>
              <a:rPr kumimoji="1" lang="zh-CN" altLang="en-US" sz="2400" dirty="0">
                <a:solidFill>
                  <a:srgbClr val="0000CC"/>
                </a:solidFill>
                <a:latin typeface="+mn-lt"/>
                <a:ea typeface="幼圆" pitchFamily="49" charset="-122"/>
              </a:rPr>
              <a:t>缓冲工作</a:t>
            </a:r>
            <a:r>
              <a:rPr kumimoji="1" lang="zh-CN" altLang="en-US" sz="2400" dirty="0" smtClean="0">
                <a:solidFill>
                  <a:srgbClr val="0000CC"/>
                </a:solidFill>
                <a:latin typeface="+mn-lt"/>
                <a:ea typeface="幼圆" pitchFamily="49" charset="-122"/>
              </a:rPr>
              <a:t>方式，编程使</a:t>
            </a:r>
            <a:r>
              <a:rPr kumimoji="1" lang="en-US" altLang="zh-CN" sz="2400" dirty="0" smtClean="0">
                <a:solidFill>
                  <a:srgbClr val="0000CC"/>
                </a:solidFill>
                <a:ea typeface="幼圆" pitchFamily="49" charset="-122"/>
              </a:rPr>
              <a:t>DAC0832</a:t>
            </a:r>
            <a:r>
              <a:rPr kumimoji="1" lang="zh-CN" altLang="en-US" sz="2400" dirty="0" smtClean="0">
                <a:solidFill>
                  <a:srgbClr val="0000CC"/>
                </a:solidFill>
                <a:latin typeface="+mn-lt"/>
                <a:ea typeface="幼圆" pitchFamily="49" charset="-122"/>
              </a:rPr>
              <a:t>输出三</a:t>
            </a:r>
            <a:r>
              <a:rPr kumimoji="1" lang="zh-CN" altLang="en-US" sz="2400" dirty="0">
                <a:solidFill>
                  <a:srgbClr val="0000CC"/>
                </a:solidFill>
                <a:latin typeface="+mn-lt"/>
                <a:ea typeface="幼圆" pitchFamily="49" charset="-122"/>
              </a:rPr>
              <a:t>角波，三角波最高电压</a:t>
            </a:r>
            <a:r>
              <a:rPr kumimoji="1" lang="en-US" altLang="zh-CN" sz="2400" dirty="0">
                <a:solidFill>
                  <a:srgbClr val="0000CC"/>
                </a:solidFill>
                <a:latin typeface="+mn-lt"/>
                <a:ea typeface="幼圆" pitchFamily="49" charset="-122"/>
              </a:rPr>
              <a:t>5</a:t>
            </a:r>
            <a:r>
              <a:rPr kumimoji="1" lang="zh-CN" altLang="en-US" sz="2400" dirty="0">
                <a:solidFill>
                  <a:srgbClr val="0000CC"/>
                </a:solidFill>
                <a:latin typeface="+mn-lt"/>
                <a:ea typeface="幼圆" pitchFamily="49" charset="-122"/>
              </a:rPr>
              <a:t>Ｖ，最低电压</a:t>
            </a:r>
            <a:r>
              <a:rPr kumimoji="1" lang="en-US" altLang="zh-CN" sz="2400" dirty="0">
                <a:solidFill>
                  <a:srgbClr val="0000CC"/>
                </a:solidFill>
                <a:latin typeface="+mn-lt"/>
                <a:ea typeface="幼圆" pitchFamily="49" charset="-122"/>
              </a:rPr>
              <a:t>0</a:t>
            </a:r>
            <a:r>
              <a:rPr kumimoji="1" lang="zh-CN" altLang="en-US" sz="2400" dirty="0">
                <a:solidFill>
                  <a:srgbClr val="0000CC"/>
                </a:solidFill>
                <a:latin typeface="+mn-lt"/>
                <a:ea typeface="幼圆" pitchFamily="49" charset="-122"/>
              </a:rPr>
              <a:t>Ｖ。</a:t>
            </a:r>
          </a:p>
        </p:txBody>
      </p:sp>
      <p:grpSp>
        <p:nvGrpSpPr>
          <p:cNvPr id="2" name="组合 1"/>
          <p:cNvGrpSpPr/>
          <p:nvPr/>
        </p:nvGrpSpPr>
        <p:grpSpPr>
          <a:xfrm>
            <a:off x="1601670" y="4499828"/>
            <a:ext cx="6706620" cy="1233719"/>
            <a:chOff x="1601670" y="4499828"/>
            <a:chExt cx="6706620" cy="1233719"/>
          </a:xfrm>
        </p:grpSpPr>
        <p:grpSp>
          <p:nvGrpSpPr>
            <p:cNvPr id="4" name="Group 13"/>
            <p:cNvGrpSpPr>
              <a:grpSpLocks/>
            </p:cNvGrpSpPr>
            <p:nvPr/>
          </p:nvGrpSpPr>
          <p:grpSpPr bwMode="auto">
            <a:xfrm>
              <a:off x="2456765" y="4842805"/>
              <a:ext cx="5851525" cy="855663"/>
              <a:chOff x="1916" y="3124"/>
              <a:chExt cx="3686" cy="539"/>
            </a:xfrm>
          </p:grpSpPr>
          <p:sp>
            <p:nvSpPr>
              <p:cNvPr id="5" name="Line 4"/>
              <p:cNvSpPr>
                <a:spLocks noChangeShapeType="1"/>
              </p:cNvSpPr>
              <p:nvPr/>
            </p:nvSpPr>
            <p:spPr bwMode="auto">
              <a:xfrm flipV="1">
                <a:off x="1916" y="3152"/>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6" name="Line 5"/>
              <p:cNvSpPr>
                <a:spLocks noChangeShapeType="1"/>
              </p:cNvSpPr>
              <p:nvPr/>
            </p:nvSpPr>
            <p:spPr bwMode="auto">
              <a:xfrm>
                <a:off x="2341" y="3152"/>
                <a:ext cx="511"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7" name="Line 7"/>
              <p:cNvSpPr>
                <a:spLocks noChangeShapeType="1"/>
              </p:cNvSpPr>
              <p:nvPr/>
            </p:nvSpPr>
            <p:spPr bwMode="auto">
              <a:xfrm flipV="1">
                <a:off x="2852" y="3152"/>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 name="Line 8"/>
              <p:cNvSpPr>
                <a:spLocks noChangeShapeType="1"/>
              </p:cNvSpPr>
              <p:nvPr/>
            </p:nvSpPr>
            <p:spPr bwMode="auto">
              <a:xfrm>
                <a:off x="3277" y="3152"/>
                <a:ext cx="482" cy="482"/>
              </a:xfrm>
              <a:prstGeom prst="line">
                <a:avLst/>
              </a:prstGeom>
              <a:noFill/>
              <a:ln w="12700">
                <a:solidFill>
                  <a:schemeClr val="tx1"/>
                </a:solidFill>
                <a:round/>
                <a:headEnd/>
                <a:tailEnd/>
              </a:ln>
            </p:spPr>
            <p:txBody>
              <a:bodyPr lIns="0" tIns="0" rIns="0" bIns="0">
                <a:spAutoFit/>
              </a:bodyPr>
              <a:lstStyle/>
              <a:p>
                <a:endParaRPr lang="zh-CN" altLang="en-US"/>
              </a:p>
            </p:txBody>
          </p:sp>
          <p:sp>
            <p:nvSpPr>
              <p:cNvPr id="9" name="Line 9"/>
              <p:cNvSpPr>
                <a:spLocks noChangeShapeType="1"/>
              </p:cNvSpPr>
              <p:nvPr/>
            </p:nvSpPr>
            <p:spPr bwMode="auto">
              <a:xfrm flipV="1">
                <a:off x="3759" y="3124"/>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10" name="Line 10"/>
              <p:cNvSpPr>
                <a:spLocks noChangeShapeType="1"/>
              </p:cNvSpPr>
              <p:nvPr/>
            </p:nvSpPr>
            <p:spPr bwMode="auto">
              <a:xfrm>
                <a:off x="4184" y="3124"/>
                <a:ext cx="511"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11" name="Line 11"/>
              <p:cNvSpPr>
                <a:spLocks noChangeShapeType="1"/>
              </p:cNvSpPr>
              <p:nvPr/>
            </p:nvSpPr>
            <p:spPr bwMode="auto">
              <a:xfrm flipV="1">
                <a:off x="4695" y="3124"/>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12" name="Line 12"/>
              <p:cNvSpPr>
                <a:spLocks noChangeShapeType="1"/>
              </p:cNvSpPr>
              <p:nvPr/>
            </p:nvSpPr>
            <p:spPr bwMode="auto">
              <a:xfrm>
                <a:off x="5120" y="3124"/>
                <a:ext cx="482" cy="482"/>
              </a:xfrm>
              <a:prstGeom prst="line">
                <a:avLst/>
              </a:prstGeom>
              <a:noFill/>
              <a:ln w="12700">
                <a:solidFill>
                  <a:schemeClr val="tx1"/>
                </a:solidFill>
                <a:round/>
                <a:headEnd/>
                <a:tailEnd/>
              </a:ln>
            </p:spPr>
            <p:txBody>
              <a:bodyPr lIns="0" tIns="0" rIns="0" bIns="0">
                <a:spAutoFit/>
              </a:bodyPr>
              <a:lstStyle/>
              <a:p>
                <a:endParaRPr lang="zh-CN" altLang="en-US"/>
              </a:p>
            </p:txBody>
          </p:sp>
        </p:grpSp>
        <p:cxnSp>
          <p:nvCxnSpPr>
            <p:cNvPr id="3" name="直接连接符 2"/>
            <p:cNvCxnSpPr/>
            <p:nvPr/>
          </p:nvCxnSpPr>
          <p:spPr bwMode="auto">
            <a:xfrm>
              <a:off x="1601670" y="5724255"/>
              <a:ext cx="76508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1781690" y="5364215"/>
              <a:ext cx="630070" cy="369332"/>
            </a:xfrm>
            <a:prstGeom prst="rect">
              <a:avLst/>
            </a:prstGeom>
            <a:noFill/>
          </p:spPr>
          <p:txBody>
            <a:bodyPr wrap="square" rtlCol="0">
              <a:spAutoFit/>
            </a:bodyPr>
            <a:lstStyle/>
            <a:p>
              <a:r>
                <a:rPr lang="en-US" altLang="zh-CN" dirty="0" smtClean="0"/>
                <a:t>0V</a:t>
              </a:r>
              <a:endParaRPr lang="zh-CN" altLang="en-US" dirty="0"/>
            </a:p>
          </p:txBody>
        </p:sp>
        <p:cxnSp>
          <p:nvCxnSpPr>
            <p:cNvPr id="16" name="直接连接符 15"/>
            <p:cNvCxnSpPr/>
            <p:nvPr/>
          </p:nvCxnSpPr>
          <p:spPr bwMode="auto">
            <a:xfrm>
              <a:off x="1601670" y="4869160"/>
              <a:ext cx="148477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7" name="TextBox 16"/>
            <p:cNvSpPr txBox="1"/>
            <p:nvPr/>
          </p:nvSpPr>
          <p:spPr>
            <a:xfrm>
              <a:off x="1781690" y="4499828"/>
              <a:ext cx="630070" cy="369332"/>
            </a:xfrm>
            <a:prstGeom prst="rect">
              <a:avLst/>
            </a:prstGeom>
            <a:noFill/>
          </p:spPr>
          <p:txBody>
            <a:bodyPr wrap="square" rtlCol="0">
              <a:spAutoFit/>
            </a:bodyPr>
            <a:lstStyle/>
            <a:p>
              <a:r>
                <a:rPr lang="en-US" altLang="zh-CN" dirty="0" smtClean="0">
                  <a:solidFill>
                    <a:srgbClr val="FF0000"/>
                  </a:solidFill>
                </a:rPr>
                <a:t>5V</a:t>
              </a:r>
              <a:endParaRPr lang="zh-CN" altLang="en-US" dirty="0">
                <a:solidFill>
                  <a:srgbClr val="FF0000"/>
                </a:solidFill>
              </a:endParaRPr>
            </a:p>
          </p:txBody>
        </p:sp>
      </p:grpSp>
    </p:spTree>
    <p:extLst>
      <p:ext uri="{BB962C8B-B14F-4D97-AF65-F5344CB8AC3E}">
        <p14:creationId xmlns:p14="http://schemas.microsoft.com/office/powerpoint/2010/main" val="1128555688"/>
      </p:ext>
    </p:extLst>
  </p:cSld>
  <p:clrMapOvr>
    <a:masterClrMapping/>
  </p:clrMapOvr>
  <p:transition spd="med">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rrowheads="1"/>
          </p:cNvSpPr>
          <p:nvPr>
            <p:ph type="title" idx="4294967295"/>
          </p:nvPr>
        </p:nvSpPr>
        <p:spPr>
          <a:xfrm>
            <a:off x="392850" y="246652"/>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(1) </a:t>
            </a:r>
            <a:r>
              <a:rPr kumimoji="1" lang="zh-CN" altLang="en-US" sz="2800" kern="1200" dirty="0">
                <a:solidFill>
                  <a:srgbClr val="0000CC"/>
                </a:solidFill>
                <a:latin typeface="+mn-lt"/>
                <a:ea typeface="幼圆" pitchFamily="49" charset="-122"/>
                <a:cs typeface="+mn-cs"/>
              </a:rPr>
              <a:t>电路设计所要考虑的问题</a:t>
            </a:r>
          </a:p>
        </p:txBody>
      </p:sp>
      <p:sp>
        <p:nvSpPr>
          <p:cNvPr id="360451" name="Rectangle 3"/>
          <p:cNvSpPr>
            <a:spLocks noGrp="1" noChangeArrowheads="1"/>
          </p:cNvSpPr>
          <p:nvPr>
            <p:ph type="body" idx="4294967295"/>
          </p:nvPr>
        </p:nvSpPr>
        <p:spPr>
          <a:xfrm>
            <a:off x="457200" y="998177"/>
            <a:ext cx="8255000" cy="5491163"/>
          </a:xfrm>
          <a:prstGeom prst="rect">
            <a:avLst/>
          </a:prstGeom>
        </p:spPr>
        <p:txBody>
          <a:bodyPr/>
          <a:lstStyle/>
          <a:p>
            <a:pPr algn="just" eaLnBrk="1" hangingPunct="1">
              <a:lnSpc>
                <a:spcPct val="110000"/>
              </a:lnSpc>
              <a:spcBef>
                <a:spcPts val="600"/>
              </a:spcBef>
              <a:buFont typeface="Wingdings" pitchFamily="2" charset="2"/>
              <a:buNone/>
              <a:defRPr/>
            </a:pPr>
            <a:r>
              <a:rPr lang="en-US" altLang="zh-CN" sz="2400" dirty="0" smtClean="0">
                <a:solidFill>
                  <a:srgbClr val="0000CC"/>
                </a:solidFill>
                <a:ea typeface="幼圆" pitchFamily="49" charset="-122"/>
              </a:rPr>
              <a:t>①</a:t>
            </a:r>
            <a:r>
              <a:rPr lang="zh-CN" altLang="en-US" sz="2400" dirty="0" smtClean="0">
                <a:solidFill>
                  <a:srgbClr val="0000CC"/>
                </a:solidFill>
                <a:ea typeface="幼圆" pitchFamily="49" charset="-122"/>
              </a:rPr>
              <a:t>从</a:t>
            </a:r>
            <a:r>
              <a:rPr lang="en-US" altLang="zh-CN" sz="2400" dirty="0" smtClean="0">
                <a:solidFill>
                  <a:srgbClr val="0000CC"/>
                </a:solidFill>
                <a:ea typeface="幼圆" pitchFamily="49" charset="-122"/>
              </a:rPr>
              <a:t>CPU</a:t>
            </a:r>
            <a:r>
              <a:rPr lang="zh-CN" altLang="en-US" sz="2400" dirty="0" smtClean="0">
                <a:solidFill>
                  <a:srgbClr val="0000CC"/>
                </a:solidFill>
                <a:ea typeface="幼圆" pitchFamily="49" charset="-122"/>
              </a:rPr>
              <a:t>送来的数据能否被保存</a:t>
            </a:r>
          </a:p>
          <a:p>
            <a:pPr marL="180975" indent="-180975" algn="just" eaLnBrk="1" hangingPunct="1">
              <a:lnSpc>
                <a:spcPct val="110000"/>
              </a:lnSpc>
              <a:spcBef>
                <a:spcPts val="600"/>
              </a:spcBef>
              <a:buFont typeface="Wingdings" pitchFamily="2" charset="2"/>
              <a:buNone/>
              <a:defRPr/>
            </a:pPr>
            <a:r>
              <a:rPr lang="zh-CN" altLang="en-US" sz="2400" dirty="0" smtClean="0">
                <a:solidFill>
                  <a:srgbClr val="0000CC"/>
                </a:solidFill>
                <a:ea typeface="幼圆" pitchFamily="49" charset="-122"/>
              </a:rPr>
              <a:t>  </a:t>
            </a:r>
            <a:r>
              <a:rPr lang="en-US" altLang="zh-CN" sz="2400" dirty="0" smtClean="0">
                <a:solidFill>
                  <a:srgbClr val="0000CC"/>
                </a:solidFill>
                <a:ea typeface="幼圆" pitchFamily="49" charset="-122"/>
                <a:hlinkClick r:id="rId2" action="ppaction://hlinksldjump"/>
              </a:rPr>
              <a:t>DAC0832</a:t>
            </a:r>
            <a:r>
              <a:rPr lang="zh-CN" altLang="en-US" sz="2400" dirty="0" smtClean="0">
                <a:solidFill>
                  <a:srgbClr val="0000CC"/>
                </a:solidFill>
                <a:ea typeface="幼圆" pitchFamily="49" charset="-122"/>
              </a:rPr>
              <a:t>内部有二级锁存寄存器，从</a:t>
            </a:r>
            <a:r>
              <a:rPr lang="en-US" altLang="zh-CN" sz="2400" dirty="0" smtClean="0">
                <a:solidFill>
                  <a:srgbClr val="0000CC"/>
                </a:solidFill>
                <a:ea typeface="幼圆" pitchFamily="49" charset="-122"/>
              </a:rPr>
              <a:t>CPU</a:t>
            </a:r>
            <a:r>
              <a:rPr lang="zh-CN" altLang="en-US" sz="2400" dirty="0" smtClean="0">
                <a:solidFill>
                  <a:srgbClr val="0000CC"/>
                </a:solidFill>
                <a:ea typeface="幼圆" pitchFamily="49" charset="-122"/>
              </a:rPr>
              <a:t>送来的数据能被保存，不用外加锁存器，可直接与</a:t>
            </a:r>
            <a:r>
              <a:rPr lang="en-US" altLang="zh-CN" sz="2400" dirty="0" smtClean="0">
                <a:solidFill>
                  <a:srgbClr val="0000CC"/>
                </a:solidFill>
                <a:ea typeface="幼圆" pitchFamily="49" charset="-122"/>
              </a:rPr>
              <a:t>CPU</a:t>
            </a:r>
            <a:r>
              <a:rPr lang="zh-CN" altLang="en-US" sz="2400" dirty="0" smtClean="0">
                <a:solidFill>
                  <a:srgbClr val="0000CC"/>
                </a:solidFill>
                <a:ea typeface="幼圆" pitchFamily="49" charset="-122"/>
              </a:rPr>
              <a:t>数据总线相连。</a:t>
            </a:r>
          </a:p>
          <a:p>
            <a:pPr algn="just" eaLnBrk="1" hangingPunct="1">
              <a:lnSpc>
                <a:spcPct val="110000"/>
              </a:lnSpc>
              <a:spcBef>
                <a:spcPts val="1200"/>
              </a:spcBef>
              <a:buFont typeface="Wingdings" pitchFamily="2" charset="2"/>
              <a:buNone/>
              <a:defRPr/>
            </a:pPr>
            <a:r>
              <a:rPr lang="zh-CN" altLang="en-US" sz="2400" dirty="0" smtClean="0">
                <a:solidFill>
                  <a:srgbClr val="0000CC"/>
                </a:solidFill>
                <a:ea typeface="幼圆" pitchFamily="49" charset="-122"/>
              </a:rPr>
              <a:t>②二级输入寄存器如何工作</a:t>
            </a:r>
          </a:p>
          <a:p>
            <a:pPr marL="180975" indent="-180975" algn="just" eaLnBrk="1" hangingPunct="1">
              <a:lnSpc>
                <a:spcPct val="110000"/>
              </a:lnSpc>
              <a:spcBef>
                <a:spcPts val="600"/>
              </a:spcBef>
              <a:buNone/>
              <a:defRPr/>
            </a:pPr>
            <a:r>
              <a:rPr lang="zh-CN" altLang="en-US" sz="2400" dirty="0" smtClean="0">
                <a:solidFill>
                  <a:srgbClr val="0000CC"/>
                </a:solidFill>
                <a:ea typeface="幼圆" pitchFamily="49" charset="-122"/>
              </a:rPr>
              <a:t>  按题意采用</a:t>
            </a:r>
            <a:r>
              <a:rPr lang="zh-CN" altLang="en-US" sz="2400" dirty="0" smtClean="0">
                <a:solidFill>
                  <a:srgbClr val="0000CC"/>
                </a:solidFill>
                <a:ea typeface="幼圆" pitchFamily="49" charset="-122"/>
                <a:hlinkClick r:id="rId3" action="ppaction://hlinksldjump"/>
              </a:rPr>
              <a:t>单缓冲方式</a:t>
            </a:r>
            <a:r>
              <a:rPr lang="zh-CN" altLang="en-US" sz="2400" dirty="0" smtClean="0">
                <a:solidFill>
                  <a:srgbClr val="0000CC"/>
                </a:solidFill>
                <a:ea typeface="幼圆" pitchFamily="49" charset="-122"/>
              </a:rPr>
              <a:t>，即经一级输入寄存器锁存。假设我们采用第一级锁存，第二级直通，那么第二级的控制端</a:t>
            </a:r>
            <a:r>
              <a:rPr lang="en-US" altLang="zh-CN" sz="2400" dirty="0" smtClean="0">
                <a:solidFill>
                  <a:srgbClr val="0000CC"/>
                </a:solidFill>
                <a:ea typeface="幼圆" pitchFamily="49" charset="-122"/>
              </a:rPr>
              <a:t>WR2</a:t>
            </a:r>
            <a:r>
              <a:rPr lang="zh-CN" altLang="en-US" sz="2400" dirty="0" smtClean="0">
                <a:solidFill>
                  <a:srgbClr val="0000CC"/>
                </a:solidFill>
                <a:ea typeface="幼圆" pitchFamily="49" charset="-122"/>
              </a:rPr>
              <a:t>和</a:t>
            </a:r>
            <a:r>
              <a:rPr lang="en-US" altLang="zh-CN" sz="2400" dirty="0" smtClean="0">
                <a:solidFill>
                  <a:srgbClr val="0000CC"/>
                </a:solidFill>
                <a:ea typeface="幼圆" pitchFamily="49" charset="-122"/>
              </a:rPr>
              <a:t>XFER</a:t>
            </a:r>
            <a:r>
              <a:rPr lang="zh-CN" altLang="en-US" sz="2400" dirty="0" smtClean="0">
                <a:solidFill>
                  <a:srgbClr val="0000CC"/>
                </a:solidFill>
                <a:ea typeface="幼圆" pitchFamily="49" charset="-122"/>
              </a:rPr>
              <a:t>应处于有效电平状态，使第二级锁存寄存器一直处于打开状态。第一级寄存器具有锁存功能的条件是</a:t>
            </a:r>
            <a:r>
              <a:rPr lang="en-US" altLang="zh-CN" sz="2400" dirty="0" smtClean="0">
                <a:solidFill>
                  <a:srgbClr val="0000CC"/>
                </a:solidFill>
                <a:ea typeface="幼圆" pitchFamily="49" charset="-122"/>
              </a:rPr>
              <a:t>ILE</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CS</a:t>
            </a:r>
            <a:r>
              <a:rPr lang="zh-CN" altLang="en-US" sz="2400" baseline="30000" dirty="0" smtClean="0">
                <a:solidFill>
                  <a:srgbClr val="0000CC"/>
                </a:solidFill>
                <a:ea typeface="幼圆" pitchFamily="49" charset="-122"/>
              </a:rPr>
              <a:t>*</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WR1</a:t>
            </a:r>
            <a:r>
              <a:rPr lang="zh-CN" altLang="en-US" sz="2400" baseline="30000" dirty="0" smtClean="0">
                <a:solidFill>
                  <a:srgbClr val="0000CC"/>
                </a:solidFill>
                <a:ea typeface="幼圆" pitchFamily="49" charset="-122"/>
              </a:rPr>
              <a:t>*</a:t>
            </a:r>
            <a:r>
              <a:rPr lang="zh-CN" altLang="en-US" sz="2400" dirty="0" smtClean="0">
                <a:solidFill>
                  <a:srgbClr val="0000CC"/>
                </a:solidFill>
                <a:ea typeface="幼圆" pitchFamily="49" charset="-122"/>
              </a:rPr>
              <a:t>都要满足有效电平。为减少控制线条数，可使</a:t>
            </a:r>
            <a:r>
              <a:rPr lang="en-US" altLang="zh-CN" sz="2400" dirty="0" smtClean="0">
                <a:solidFill>
                  <a:srgbClr val="0000CC"/>
                </a:solidFill>
                <a:ea typeface="幼圆" pitchFamily="49" charset="-122"/>
              </a:rPr>
              <a:t>ILE</a:t>
            </a:r>
            <a:r>
              <a:rPr lang="zh-CN" altLang="en-US" sz="2400" dirty="0" smtClean="0">
                <a:solidFill>
                  <a:srgbClr val="0000CC"/>
                </a:solidFill>
                <a:ea typeface="幼圆" pitchFamily="49" charset="-122"/>
              </a:rPr>
              <a:t>一直处于高电平状态，控制</a:t>
            </a:r>
            <a:r>
              <a:rPr lang="en-US" altLang="zh-CN" sz="2400" dirty="0" smtClean="0">
                <a:solidFill>
                  <a:srgbClr val="0000CC"/>
                </a:solidFill>
                <a:ea typeface="幼圆" pitchFamily="49" charset="-122"/>
              </a:rPr>
              <a:t>WR1</a:t>
            </a:r>
            <a:r>
              <a:rPr lang="zh-CN" altLang="en-US" sz="2400" dirty="0" smtClean="0">
                <a:solidFill>
                  <a:srgbClr val="0000CC"/>
                </a:solidFill>
                <a:ea typeface="幼圆" pitchFamily="49" charset="-122"/>
              </a:rPr>
              <a:t>和</a:t>
            </a:r>
            <a:r>
              <a:rPr lang="en-US" altLang="zh-CN" sz="2400" dirty="0" smtClean="0">
                <a:solidFill>
                  <a:srgbClr val="0000CC"/>
                </a:solidFill>
                <a:ea typeface="幼圆" pitchFamily="49" charset="-122"/>
              </a:rPr>
              <a:t>CS</a:t>
            </a:r>
            <a:r>
              <a:rPr lang="zh-CN" altLang="en-US" sz="2400" dirty="0" smtClean="0">
                <a:solidFill>
                  <a:srgbClr val="0000CC"/>
                </a:solidFill>
                <a:ea typeface="幼圆" pitchFamily="49" charset="-122"/>
              </a:rPr>
              <a:t>端。</a:t>
            </a:r>
          </a:p>
        </p:txBody>
      </p:sp>
    </p:spTree>
    <p:extLst>
      <p:ext uri="{BB962C8B-B14F-4D97-AF65-F5344CB8AC3E}">
        <p14:creationId xmlns:p14="http://schemas.microsoft.com/office/powerpoint/2010/main" val="374257023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dissolve">
                                      <p:cBhvr>
                                        <p:cTn id="7" dur="500"/>
                                        <p:tgtEl>
                                          <p:spTgt spid="360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dissolve">
                                      <p:cBhvr>
                                        <p:cTn id="12" dur="500"/>
                                        <p:tgtEl>
                                          <p:spTgt spid="360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0451">
                                            <p:txEl>
                                              <p:pRg st="2" end="2"/>
                                            </p:txEl>
                                          </p:spTgt>
                                        </p:tgtEl>
                                        <p:attrNameLst>
                                          <p:attrName>style.visibility</p:attrName>
                                        </p:attrNameLst>
                                      </p:cBhvr>
                                      <p:to>
                                        <p:strVal val="visible"/>
                                      </p:to>
                                    </p:set>
                                    <p:animEffect transition="in" filter="dissolve">
                                      <p:cBhvr>
                                        <p:cTn id="17" dur="500"/>
                                        <p:tgtEl>
                                          <p:spTgt spid="360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0451">
                                            <p:txEl>
                                              <p:pRg st="3" end="3"/>
                                            </p:txEl>
                                          </p:spTgt>
                                        </p:tgtEl>
                                        <p:attrNameLst>
                                          <p:attrName>style.visibility</p:attrName>
                                        </p:attrNameLst>
                                      </p:cBhvr>
                                      <p:to>
                                        <p:strVal val="visible"/>
                                      </p:to>
                                    </p:set>
                                    <p:animEffect transition="in" filter="dissolve">
                                      <p:cBhvr>
                                        <p:cTn id="22" dur="500"/>
                                        <p:tgtEl>
                                          <p:spTgt spid="360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rrowheads="1"/>
          </p:cNvSpPr>
          <p:nvPr>
            <p:ph type="title" idx="4294967295"/>
          </p:nvPr>
        </p:nvSpPr>
        <p:spPr>
          <a:xfrm>
            <a:off x="386535" y="226260"/>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a:solidFill>
                  <a:srgbClr val="0000CC"/>
                </a:solidFill>
                <a:latin typeface="+mn-lt"/>
                <a:ea typeface="幼圆" pitchFamily="49" charset="-122"/>
                <a:cs typeface="+mn-cs"/>
              </a:rPr>
              <a:t>(1) </a:t>
            </a:r>
            <a:r>
              <a:rPr kumimoji="1" lang="zh-CN" altLang="en-US" sz="2800" kern="1200">
                <a:solidFill>
                  <a:srgbClr val="0000CC"/>
                </a:solidFill>
                <a:latin typeface="+mn-lt"/>
                <a:ea typeface="幼圆" pitchFamily="49" charset="-122"/>
                <a:cs typeface="+mn-cs"/>
              </a:rPr>
              <a:t>电路设计所要考虑的问题</a:t>
            </a:r>
          </a:p>
        </p:txBody>
      </p:sp>
      <p:sp>
        <p:nvSpPr>
          <p:cNvPr id="363523" name="Rectangle 3"/>
          <p:cNvSpPr>
            <a:spLocks noGrp="1" noChangeArrowheads="1"/>
          </p:cNvSpPr>
          <p:nvPr>
            <p:ph type="body" idx="4294967295"/>
          </p:nvPr>
        </p:nvSpPr>
        <p:spPr>
          <a:xfrm>
            <a:off x="457200" y="998538"/>
            <a:ext cx="8229600" cy="5127625"/>
          </a:xfrm>
          <a:prstGeom prst="rect">
            <a:avLst/>
          </a:prstGeom>
        </p:spPr>
        <p:txBody>
          <a:bodyPr/>
          <a:lstStyle/>
          <a:p>
            <a:pPr eaLnBrk="1" hangingPunct="1">
              <a:buFont typeface="Wingdings" pitchFamily="2" charset="2"/>
              <a:buNone/>
              <a:defRPr/>
            </a:pPr>
            <a:r>
              <a:rPr lang="en-US" altLang="zh-CN" sz="2400" dirty="0" smtClean="0">
                <a:solidFill>
                  <a:srgbClr val="0000CC"/>
                </a:solidFill>
                <a:ea typeface="幼圆" pitchFamily="49" charset="-122"/>
              </a:rPr>
              <a:t>③</a:t>
            </a:r>
            <a:r>
              <a:rPr lang="zh-CN" altLang="en-US" sz="2400" dirty="0" smtClean="0">
                <a:solidFill>
                  <a:srgbClr val="0000CC"/>
                </a:solidFill>
                <a:ea typeface="幼圆" pitchFamily="49" charset="-122"/>
              </a:rPr>
              <a:t>输出电压极性</a:t>
            </a:r>
          </a:p>
          <a:p>
            <a:pPr eaLnBrk="1" hangingPunct="1">
              <a:buFont typeface="Wingdings" pitchFamily="2" charset="2"/>
              <a:buNone/>
              <a:defRPr/>
            </a:pPr>
            <a:r>
              <a:rPr lang="zh-CN" altLang="en-US" sz="2400" dirty="0" smtClean="0">
                <a:solidFill>
                  <a:srgbClr val="0000CC"/>
                </a:solidFill>
                <a:ea typeface="幼圆" pitchFamily="49" charset="-122"/>
              </a:rPr>
              <a:t>  按题意输出波形变化范围为</a:t>
            </a:r>
            <a:r>
              <a:rPr lang="en-US" altLang="zh-CN" sz="2400" dirty="0" smtClean="0">
                <a:solidFill>
                  <a:srgbClr val="0000CC"/>
                </a:solidFill>
                <a:ea typeface="幼圆" pitchFamily="49" charset="-122"/>
              </a:rPr>
              <a:t>0V</a:t>
            </a:r>
            <a:r>
              <a:rPr lang="en-US" altLang="zh-CN" sz="2400" dirty="0" smtClean="0">
                <a:solidFill>
                  <a:srgbClr val="0000CC"/>
                </a:solidFill>
              </a:rPr>
              <a:t>~</a:t>
            </a:r>
            <a:r>
              <a:rPr lang="en-US" altLang="zh-CN" sz="2400" dirty="0" smtClean="0">
                <a:solidFill>
                  <a:srgbClr val="0000CC"/>
                </a:solidFill>
                <a:ea typeface="幼圆" pitchFamily="49" charset="-122"/>
              </a:rPr>
              <a:t>5</a:t>
            </a:r>
            <a:r>
              <a:rPr lang="zh-CN" altLang="en-US" sz="2400" dirty="0" smtClean="0">
                <a:solidFill>
                  <a:srgbClr val="0000CC"/>
                </a:solidFill>
                <a:ea typeface="幼圆" pitchFamily="49" charset="-122"/>
              </a:rPr>
              <a:t>Ｖ，需单极性电压输出。</a:t>
            </a:r>
          </a:p>
        </p:txBody>
      </p:sp>
      <p:pic>
        <p:nvPicPr>
          <p:cNvPr id="4" name="Picture 5" descr="图10"/>
          <p:cNvPicPr>
            <a:picLocks noChangeAspect="1" noChangeArrowheads="1"/>
          </p:cNvPicPr>
          <p:nvPr/>
        </p:nvPicPr>
        <p:blipFill>
          <a:blip r:embed="rId2" cstate="print"/>
          <a:srcRect/>
          <a:stretch>
            <a:fillRect/>
          </a:stretch>
        </p:blipFill>
        <p:spPr bwMode="auto">
          <a:xfrm>
            <a:off x="836613" y="2033845"/>
            <a:ext cx="7620000" cy="4133850"/>
          </a:xfrm>
          <a:prstGeom prst="rect">
            <a:avLst/>
          </a:prstGeom>
          <a:noFill/>
          <a:ln w="9525">
            <a:noFill/>
            <a:miter lim="800000"/>
            <a:headEnd/>
            <a:tailEnd/>
          </a:ln>
        </p:spPr>
      </p:pic>
    </p:spTree>
    <p:extLst>
      <p:ext uri="{BB962C8B-B14F-4D97-AF65-F5344CB8AC3E}">
        <p14:creationId xmlns:p14="http://schemas.microsoft.com/office/powerpoint/2010/main" val="3778047695"/>
      </p:ext>
    </p:extLst>
  </p:cSld>
  <p:clrMapOvr>
    <a:masterClrMapping/>
  </p:clrMapOvr>
  <p:transition spd="med">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rrowheads="1"/>
          </p:cNvSpPr>
          <p:nvPr>
            <p:ph type="title" idx="4294967295"/>
          </p:nvPr>
        </p:nvSpPr>
        <p:spPr>
          <a:xfrm>
            <a:off x="392850" y="188913"/>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(2) </a:t>
            </a:r>
            <a:r>
              <a:rPr kumimoji="1" lang="zh-CN" altLang="en-US" sz="2800" kern="1200" dirty="0">
                <a:solidFill>
                  <a:srgbClr val="0000CC"/>
                </a:solidFill>
                <a:latin typeface="+mn-lt"/>
                <a:ea typeface="幼圆" pitchFamily="49" charset="-122"/>
                <a:cs typeface="+mn-cs"/>
              </a:rPr>
              <a:t>软件设计所要考虑的问题</a:t>
            </a:r>
          </a:p>
        </p:txBody>
      </p:sp>
      <p:sp>
        <p:nvSpPr>
          <p:cNvPr id="364547" name="Rectangle 3"/>
          <p:cNvSpPr>
            <a:spLocks noGrp="1" noChangeArrowheads="1"/>
          </p:cNvSpPr>
          <p:nvPr>
            <p:ph type="body" idx="4294967295"/>
          </p:nvPr>
        </p:nvSpPr>
        <p:spPr>
          <a:xfrm>
            <a:off x="457200" y="998538"/>
            <a:ext cx="8229600" cy="5127625"/>
          </a:xfrm>
          <a:prstGeom prst="rect">
            <a:avLst/>
          </a:prstGeom>
        </p:spPr>
        <p:txBody>
          <a:bodyPr/>
          <a:lstStyle/>
          <a:p>
            <a:pPr eaLnBrk="1" hangingPunct="1">
              <a:buFont typeface="Wingdings" pitchFamily="2" charset="2"/>
              <a:buNone/>
            </a:pPr>
            <a:r>
              <a:rPr lang="en-US" altLang="zh-CN" sz="2400" dirty="0" smtClean="0">
                <a:solidFill>
                  <a:srgbClr val="0000CC"/>
                </a:solidFill>
                <a:effectLst/>
                <a:ea typeface="幼圆" pitchFamily="49" charset="-122"/>
              </a:rPr>
              <a:t>①</a:t>
            </a:r>
            <a:r>
              <a:rPr lang="zh-CN" altLang="en-US" sz="2400" dirty="0" smtClean="0">
                <a:solidFill>
                  <a:srgbClr val="0000CC"/>
                </a:solidFill>
                <a:effectLst/>
                <a:ea typeface="幼圆" pitchFamily="49" charset="-122"/>
              </a:rPr>
              <a:t>单缓冲方式下输出数据的指令仅需一条输出指令即可。</a:t>
            </a:r>
          </a:p>
          <a:p>
            <a:pPr eaLnBrk="1" hangingPunct="1">
              <a:buFont typeface="Wingdings" pitchFamily="2" charset="2"/>
              <a:buNone/>
            </a:pPr>
            <a:r>
              <a:rPr lang="zh-CN" altLang="en-US" sz="2400" dirty="0" smtClean="0">
                <a:solidFill>
                  <a:srgbClr val="0000CC"/>
                </a:solidFill>
                <a:effectLst/>
                <a:ea typeface="幼圆" pitchFamily="49" charset="-122"/>
              </a:rPr>
              <a:t>②按题意产生三角波电压范围为</a:t>
            </a:r>
            <a:r>
              <a:rPr lang="en-US" altLang="zh-CN" sz="2400" dirty="0" smtClean="0">
                <a:solidFill>
                  <a:srgbClr val="0000CC"/>
                </a:solidFill>
                <a:effectLst/>
                <a:ea typeface="幼圆" pitchFamily="49" charset="-122"/>
              </a:rPr>
              <a:t>0V~5</a:t>
            </a:r>
            <a:r>
              <a:rPr lang="zh-CN" altLang="en-US" sz="2400" dirty="0" smtClean="0">
                <a:solidFill>
                  <a:srgbClr val="0000CC"/>
                </a:solidFill>
                <a:effectLst/>
                <a:ea typeface="幼圆" pitchFamily="49" charset="-122"/>
              </a:rPr>
              <a:t>Ｖ，那么所对应输出数据</a:t>
            </a:r>
            <a:r>
              <a:rPr lang="en-US" altLang="zh-CN" sz="2400" dirty="0" smtClean="0">
                <a:solidFill>
                  <a:srgbClr val="0000CC"/>
                </a:solidFill>
                <a:effectLst/>
                <a:ea typeface="幼圆" pitchFamily="49" charset="-122"/>
              </a:rPr>
              <a:t>00H~FFH</a:t>
            </a:r>
            <a:r>
              <a:rPr lang="zh-CN" altLang="en-US" sz="2400" dirty="0" smtClean="0">
                <a:solidFill>
                  <a:srgbClr val="0000CC"/>
                </a:solidFill>
                <a:effectLst/>
                <a:ea typeface="幼圆" pitchFamily="49" charset="-122"/>
              </a:rPr>
              <a:t>。所以</a:t>
            </a:r>
          </a:p>
          <a:p>
            <a:pPr marL="704850" eaLnBrk="1" hangingPunct="1">
              <a:buFont typeface="Wingdings" pitchFamily="2" charset="2"/>
              <a:buChar char="²"/>
            </a:pPr>
            <a:r>
              <a:rPr lang="zh-CN" altLang="en-US" sz="2400" dirty="0" smtClean="0">
                <a:solidFill>
                  <a:srgbClr val="0000CC"/>
                </a:solidFill>
                <a:effectLst/>
                <a:ea typeface="幼圆" pitchFamily="49" charset="-122"/>
              </a:rPr>
              <a:t>三角波上升部分，从</a:t>
            </a:r>
            <a:r>
              <a:rPr lang="en-US" altLang="zh-CN" sz="2400" dirty="0" smtClean="0">
                <a:solidFill>
                  <a:srgbClr val="0000CC"/>
                </a:solidFill>
                <a:effectLst/>
                <a:ea typeface="幼圆" pitchFamily="49" charset="-122"/>
              </a:rPr>
              <a:t>00H</a:t>
            </a:r>
            <a:r>
              <a:rPr lang="zh-CN" altLang="en-US" sz="2400" dirty="0" smtClean="0">
                <a:solidFill>
                  <a:srgbClr val="0000CC"/>
                </a:solidFill>
                <a:effectLst/>
                <a:ea typeface="幼圆" pitchFamily="49" charset="-122"/>
              </a:rPr>
              <a:t>起加</a:t>
            </a:r>
            <a:r>
              <a:rPr lang="en-US" altLang="zh-CN" sz="2400" dirty="0" smtClean="0">
                <a:solidFill>
                  <a:srgbClr val="0000CC"/>
                </a:solidFill>
                <a:effectLst/>
                <a:ea typeface="幼圆" pitchFamily="49" charset="-122"/>
              </a:rPr>
              <a:t>1</a:t>
            </a:r>
            <a:r>
              <a:rPr lang="zh-CN" altLang="en-US" sz="2400" dirty="0" smtClean="0">
                <a:solidFill>
                  <a:srgbClr val="0000CC"/>
                </a:solidFill>
                <a:effectLst/>
                <a:ea typeface="幼圆" pitchFamily="49" charset="-122"/>
              </a:rPr>
              <a:t>，直到</a:t>
            </a:r>
            <a:r>
              <a:rPr lang="en-US" altLang="zh-CN" sz="2400" dirty="0" smtClean="0">
                <a:solidFill>
                  <a:srgbClr val="0000CC"/>
                </a:solidFill>
                <a:effectLst/>
                <a:ea typeface="幼圆" pitchFamily="49" charset="-122"/>
              </a:rPr>
              <a:t>FFH</a:t>
            </a:r>
            <a:r>
              <a:rPr lang="zh-CN" altLang="en-US" sz="2400" dirty="0" smtClean="0">
                <a:solidFill>
                  <a:srgbClr val="0000CC"/>
                </a:solidFill>
                <a:effectLst/>
                <a:ea typeface="幼圆" pitchFamily="49" charset="-122"/>
              </a:rPr>
              <a:t>。</a:t>
            </a:r>
          </a:p>
          <a:p>
            <a:pPr marL="704850" eaLnBrk="1" hangingPunct="1">
              <a:buFont typeface="Wingdings" pitchFamily="2" charset="2"/>
              <a:buChar char="²"/>
            </a:pPr>
            <a:r>
              <a:rPr lang="zh-CN" altLang="en-US" sz="2400" dirty="0">
                <a:solidFill>
                  <a:srgbClr val="0000CC"/>
                </a:solidFill>
                <a:ea typeface="幼圆" pitchFamily="49" charset="-122"/>
              </a:rPr>
              <a:t>三角波下降</a:t>
            </a:r>
            <a:r>
              <a:rPr lang="zh-CN" altLang="en-US" sz="2400" dirty="0" smtClean="0">
                <a:solidFill>
                  <a:srgbClr val="0000CC"/>
                </a:solidFill>
                <a:ea typeface="幼圆" pitchFamily="49" charset="-122"/>
              </a:rPr>
              <a:t>部分，从</a:t>
            </a:r>
            <a:r>
              <a:rPr lang="en-US" altLang="zh-CN" sz="2400" dirty="0">
                <a:solidFill>
                  <a:srgbClr val="0000CC"/>
                </a:solidFill>
                <a:ea typeface="幼圆" pitchFamily="49" charset="-122"/>
              </a:rPr>
              <a:t>FFH</a:t>
            </a:r>
            <a:r>
              <a:rPr lang="zh-CN" altLang="en-US" sz="2400" dirty="0">
                <a:solidFill>
                  <a:srgbClr val="0000CC"/>
                </a:solidFill>
                <a:ea typeface="幼圆" pitchFamily="49" charset="-122"/>
              </a:rPr>
              <a:t>起减</a:t>
            </a:r>
            <a:r>
              <a:rPr lang="en-US" altLang="zh-CN" sz="2400" dirty="0">
                <a:solidFill>
                  <a:srgbClr val="0000CC"/>
                </a:solidFill>
                <a:ea typeface="幼圆" pitchFamily="49" charset="-122"/>
              </a:rPr>
              <a:t>1</a:t>
            </a:r>
            <a:r>
              <a:rPr lang="zh-CN" altLang="en-US" sz="2400" dirty="0">
                <a:solidFill>
                  <a:srgbClr val="0000CC"/>
                </a:solidFill>
                <a:ea typeface="幼圆" pitchFamily="49" charset="-122"/>
              </a:rPr>
              <a:t>，直到</a:t>
            </a:r>
            <a:r>
              <a:rPr lang="en-US" altLang="zh-CN" sz="2400" dirty="0" smtClean="0">
                <a:solidFill>
                  <a:srgbClr val="0000CC"/>
                </a:solidFill>
                <a:ea typeface="幼圆" pitchFamily="49" charset="-122"/>
              </a:rPr>
              <a:t>00H</a:t>
            </a:r>
            <a:r>
              <a:rPr lang="zh-CN" altLang="en-US" sz="2400" dirty="0" smtClean="0">
                <a:solidFill>
                  <a:srgbClr val="0000CC"/>
                </a:solidFill>
                <a:ea typeface="幼圆" pitchFamily="49" charset="-122"/>
              </a:rPr>
              <a:t>。</a:t>
            </a:r>
            <a:endParaRPr lang="en-US" altLang="zh-CN" sz="2400" dirty="0">
              <a:solidFill>
                <a:srgbClr val="0000CC"/>
              </a:solidFill>
              <a:ea typeface="幼圆" pitchFamily="49" charset="-122"/>
            </a:endParaRPr>
          </a:p>
        </p:txBody>
      </p:sp>
      <p:grpSp>
        <p:nvGrpSpPr>
          <p:cNvPr id="81927" name="Group 13"/>
          <p:cNvGrpSpPr>
            <a:grpSpLocks/>
          </p:cNvGrpSpPr>
          <p:nvPr/>
        </p:nvGrpSpPr>
        <p:grpSpPr bwMode="auto">
          <a:xfrm>
            <a:off x="2456765" y="4842805"/>
            <a:ext cx="5851525" cy="855663"/>
            <a:chOff x="1916" y="3124"/>
            <a:chExt cx="3686" cy="539"/>
          </a:xfrm>
        </p:grpSpPr>
        <p:sp>
          <p:nvSpPr>
            <p:cNvPr id="81928" name="Line 4"/>
            <p:cNvSpPr>
              <a:spLocks noChangeShapeType="1"/>
            </p:cNvSpPr>
            <p:nvPr/>
          </p:nvSpPr>
          <p:spPr bwMode="auto">
            <a:xfrm flipV="1">
              <a:off x="1916" y="3152"/>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29" name="Line 5"/>
            <p:cNvSpPr>
              <a:spLocks noChangeShapeType="1"/>
            </p:cNvSpPr>
            <p:nvPr/>
          </p:nvSpPr>
          <p:spPr bwMode="auto">
            <a:xfrm>
              <a:off x="2341" y="3152"/>
              <a:ext cx="511"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30" name="Line 7"/>
            <p:cNvSpPr>
              <a:spLocks noChangeShapeType="1"/>
            </p:cNvSpPr>
            <p:nvPr/>
          </p:nvSpPr>
          <p:spPr bwMode="auto">
            <a:xfrm flipV="1">
              <a:off x="2852" y="3152"/>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31" name="Line 8"/>
            <p:cNvSpPr>
              <a:spLocks noChangeShapeType="1"/>
            </p:cNvSpPr>
            <p:nvPr/>
          </p:nvSpPr>
          <p:spPr bwMode="auto">
            <a:xfrm>
              <a:off x="3277" y="3152"/>
              <a:ext cx="482" cy="482"/>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32" name="Line 9"/>
            <p:cNvSpPr>
              <a:spLocks noChangeShapeType="1"/>
            </p:cNvSpPr>
            <p:nvPr/>
          </p:nvSpPr>
          <p:spPr bwMode="auto">
            <a:xfrm flipV="1">
              <a:off x="3759" y="3124"/>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33" name="Line 10"/>
            <p:cNvSpPr>
              <a:spLocks noChangeShapeType="1"/>
            </p:cNvSpPr>
            <p:nvPr/>
          </p:nvSpPr>
          <p:spPr bwMode="auto">
            <a:xfrm>
              <a:off x="4184" y="3124"/>
              <a:ext cx="511"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34" name="Line 11"/>
            <p:cNvSpPr>
              <a:spLocks noChangeShapeType="1"/>
            </p:cNvSpPr>
            <p:nvPr/>
          </p:nvSpPr>
          <p:spPr bwMode="auto">
            <a:xfrm flipV="1">
              <a:off x="4695" y="3124"/>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1935" name="Line 12"/>
            <p:cNvSpPr>
              <a:spLocks noChangeShapeType="1"/>
            </p:cNvSpPr>
            <p:nvPr/>
          </p:nvSpPr>
          <p:spPr bwMode="auto">
            <a:xfrm>
              <a:off x="5120" y="3124"/>
              <a:ext cx="482" cy="482"/>
            </a:xfrm>
            <a:prstGeom prst="line">
              <a:avLst/>
            </a:prstGeom>
            <a:noFill/>
            <a:ln w="12700">
              <a:solidFill>
                <a:schemeClr val="tx1"/>
              </a:solidFill>
              <a:round/>
              <a:headEnd/>
              <a:tailEnd/>
            </a:ln>
          </p:spPr>
          <p:txBody>
            <a:bodyPr lIns="0" tIns="0" rIns="0" bIns="0">
              <a:spAutoFit/>
            </a:bodyPr>
            <a:lstStyle/>
            <a:p>
              <a:endParaRPr lang="zh-CN" altLang="en-US"/>
            </a:p>
          </p:txBody>
        </p:sp>
      </p:grpSp>
    </p:spTree>
    <p:extLst>
      <p:ext uri="{BB962C8B-B14F-4D97-AF65-F5344CB8AC3E}">
        <p14:creationId xmlns:p14="http://schemas.microsoft.com/office/powerpoint/2010/main" val="2415650592"/>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animEffect transition="in" filter="dissolve">
                                      <p:cBhvr>
                                        <p:cTn id="7" dur="500"/>
                                        <p:tgtEl>
                                          <p:spTgt spid="3645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4547">
                                            <p:txEl>
                                              <p:pRg st="2" end="2"/>
                                            </p:txEl>
                                          </p:spTgt>
                                        </p:tgtEl>
                                        <p:attrNameLst>
                                          <p:attrName>style.visibility</p:attrName>
                                        </p:attrNameLst>
                                      </p:cBhvr>
                                      <p:to>
                                        <p:strVal val="visible"/>
                                      </p:to>
                                    </p:set>
                                    <p:animEffect transition="in" filter="dissolve">
                                      <p:cBhvr>
                                        <p:cTn id="12" dur="500"/>
                                        <p:tgtEl>
                                          <p:spTgt spid="3645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4547">
                                            <p:txEl>
                                              <p:pRg st="3" end="3"/>
                                            </p:txEl>
                                          </p:spTgt>
                                        </p:tgtEl>
                                        <p:attrNameLst>
                                          <p:attrName>style.visibility</p:attrName>
                                        </p:attrNameLst>
                                      </p:cBhvr>
                                      <p:to>
                                        <p:strVal val="visible"/>
                                      </p:to>
                                    </p:set>
                                    <p:animEffect transition="in" filter="dissolve">
                                      <p:cBhvr>
                                        <p:cTn id="17" dur="500"/>
                                        <p:tgtEl>
                                          <p:spTgt spid="364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Rectangle 4"/>
          <p:cNvSpPr>
            <a:spLocks noGrp="1" noRot="1" noChangeArrowheads="1"/>
          </p:cNvSpPr>
          <p:nvPr>
            <p:ph type="title" idx="4294967295"/>
          </p:nvPr>
        </p:nvSpPr>
        <p:spPr>
          <a:xfrm>
            <a:off x="392850" y="246652"/>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(2) </a:t>
            </a:r>
            <a:r>
              <a:rPr kumimoji="1" lang="zh-CN" altLang="en-US" sz="2800" kern="1200" dirty="0">
                <a:solidFill>
                  <a:srgbClr val="0000CC"/>
                </a:solidFill>
                <a:latin typeface="+mn-lt"/>
                <a:ea typeface="幼圆" pitchFamily="49" charset="-122"/>
                <a:cs typeface="+mn-cs"/>
              </a:rPr>
              <a:t>软件设计所要考虑的问题</a:t>
            </a:r>
          </a:p>
        </p:txBody>
      </p:sp>
      <p:pic>
        <p:nvPicPr>
          <p:cNvPr id="82950" name="Picture 5" descr="图10"/>
          <p:cNvPicPr>
            <a:picLocks noChangeAspect="1" noChangeArrowheads="1"/>
          </p:cNvPicPr>
          <p:nvPr/>
        </p:nvPicPr>
        <p:blipFill>
          <a:blip r:embed="rId2" cstate="print"/>
          <a:srcRect/>
          <a:stretch>
            <a:fillRect/>
          </a:stretch>
        </p:blipFill>
        <p:spPr bwMode="auto">
          <a:xfrm>
            <a:off x="1916113" y="909355"/>
            <a:ext cx="2297112" cy="5715000"/>
          </a:xfrm>
          <a:prstGeom prst="rect">
            <a:avLst/>
          </a:prstGeom>
          <a:noFill/>
          <a:ln w="9525">
            <a:noFill/>
            <a:miter lim="800000"/>
            <a:headEnd/>
            <a:tailEnd/>
          </a:ln>
        </p:spPr>
      </p:pic>
      <p:grpSp>
        <p:nvGrpSpPr>
          <p:cNvPr id="82951" name="Group 6"/>
          <p:cNvGrpSpPr>
            <a:grpSpLocks/>
          </p:cNvGrpSpPr>
          <p:nvPr/>
        </p:nvGrpSpPr>
        <p:grpSpPr bwMode="auto">
          <a:xfrm>
            <a:off x="4193159" y="5364215"/>
            <a:ext cx="4699321" cy="720595"/>
            <a:chOff x="1916" y="3124"/>
            <a:chExt cx="3686" cy="539"/>
          </a:xfrm>
        </p:grpSpPr>
        <p:sp>
          <p:nvSpPr>
            <p:cNvPr id="82952" name="Line 7"/>
            <p:cNvSpPr>
              <a:spLocks noChangeShapeType="1"/>
            </p:cNvSpPr>
            <p:nvPr/>
          </p:nvSpPr>
          <p:spPr bwMode="auto">
            <a:xfrm flipV="1">
              <a:off x="1916" y="3152"/>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3" name="Line 8"/>
            <p:cNvSpPr>
              <a:spLocks noChangeShapeType="1"/>
            </p:cNvSpPr>
            <p:nvPr/>
          </p:nvSpPr>
          <p:spPr bwMode="auto">
            <a:xfrm>
              <a:off x="2341" y="3152"/>
              <a:ext cx="511"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4" name="Line 9"/>
            <p:cNvSpPr>
              <a:spLocks noChangeShapeType="1"/>
            </p:cNvSpPr>
            <p:nvPr/>
          </p:nvSpPr>
          <p:spPr bwMode="auto">
            <a:xfrm flipV="1">
              <a:off x="2852" y="3152"/>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5" name="Line 10"/>
            <p:cNvSpPr>
              <a:spLocks noChangeShapeType="1"/>
            </p:cNvSpPr>
            <p:nvPr/>
          </p:nvSpPr>
          <p:spPr bwMode="auto">
            <a:xfrm>
              <a:off x="3277" y="3152"/>
              <a:ext cx="482" cy="482"/>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6" name="Line 11"/>
            <p:cNvSpPr>
              <a:spLocks noChangeShapeType="1"/>
            </p:cNvSpPr>
            <p:nvPr/>
          </p:nvSpPr>
          <p:spPr bwMode="auto">
            <a:xfrm flipV="1">
              <a:off x="3759" y="3124"/>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7" name="Line 12"/>
            <p:cNvSpPr>
              <a:spLocks noChangeShapeType="1"/>
            </p:cNvSpPr>
            <p:nvPr/>
          </p:nvSpPr>
          <p:spPr bwMode="auto">
            <a:xfrm>
              <a:off x="4184" y="3124"/>
              <a:ext cx="511"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8" name="Line 13"/>
            <p:cNvSpPr>
              <a:spLocks noChangeShapeType="1"/>
            </p:cNvSpPr>
            <p:nvPr/>
          </p:nvSpPr>
          <p:spPr bwMode="auto">
            <a:xfrm flipV="1">
              <a:off x="4695" y="3124"/>
              <a:ext cx="425" cy="511"/>
            </a:xfrm>
            <a:prstGeom prst="line">
              <a:avLst/>
            </a:prstGeom>
            <a:noFill/>
            <a:ln w="12700">
              <a:solidFill>
                <a:schemeClr val="tx1"/>
              </a:solidFill>
              <a:round/>
              <a:headEnd/>
              <a:tailEnd/>
            </a:ln>
          </p:spPr>
          <p:txBody>
            <a:bodyPr lIns="0" tIns="0" rIns="0" bIns="0">
              <a:spAutoFit/>
            </a:bodyPr>
            <a:lstStyle/>
            <a:p>
              <a:endParaRPr lang="zh-CN" altLang="en-US"/>
            </a:p>
          </p:txBody>
        </p:sp>
        <p:sp>
          <p:nvSpPr>
            <p:cNvPr id="82959" name="Line 14"/>
            <p:cNvSpPr>
              <a:spLocks noChangeShapeType="1"/>
            </p:cNvSpPr>
            <p:nvPr/>
          </p:nvSpPr>
          <p:spPr bwMode="auto">
            <a:xfrm>
              <a:off x="5120" y="3124"/>
              <a:ext cx="482" cy="482"/>
            </a:xfrm>
            <a:prstGeom prst="line">
              <a:avLst/>
            </a:prstGeom>
            <a:noFill/>
            <a:ln w="12700">
              <a:solidFill>
                <a:schemeClr val="tx1"/>
              </a:solidFill>
              <a:round/>
              <a:headEnd/>
              <a:tailEnd/>
            </a:ln>
          </p:spPr>
          <p:txBody>
            <a:bodyPr lIns="0" tIns="0" rIns="0" bIns="0">
              <a:spAutoFit/>
            </a:bodyPr>
            <a:lstStyle/>
            <a:p>
              <a:endParaRPr lang="zh-CN" altLang="en-US"/>
            </a:p>
          </p:txBody>
        </p:sp>
      </p:grpSp>
    </p:spTree>
    <p:extLst>
      <p:ext uri="{BB962C8B-B14F-4D97-AF65-F5344CB8AC3E}">
        <p14:creationId xmlns:p14="http://schemas.microsoft.com/office/powerpoint/2010/main" val="1116149793"/>
      </p:ext>
    </p:extLst>
  </p:cSld>
  <p:clrMapOvr>
    <a:masterClrMapping/>
  </p:clrMapOvr>
  <p:transition spd="med">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rrowheads="1"/>
          </p:cNvSpPr>
          <p:nvPr>
            <p:ph type="title" idx="4294967295"/>
          </p:nvPr>
        </p:nvSpPr>
        <p:spPr>
          <a:xfrm>
            <a:off x="392850" y="246652"/>
            <a:ext cx="8229600" cy="437043"/>
          </a:xfrm>
          <a:prstGeom prst="rect">
            <a:avLst/>
          </a:prstGeom>
          <a:noFill/>
          <a:ln w="25400">
            <a:noFill/>
            <a:miter lim="800000"/>
            <a:headEnd/>
            <a:tailEnd/>
          </a:ln>
          <a:effectLst/>
        </p:spPr>
        <p:txBody>
          <a:bodyPr>
            <a:spAutoFit/>
          </a:bodyPr>
          <a:lstStyle/>
          <a:p>
            <a:pPr algn="l">
              <a:lnSpc>
                <a:spcPct val="80000"/>
              </a:lnSpc>
            </a:pPr>
            <a:r>
              <a:rPr kumimoji="1" lang="zh-CN" altLang="en-US" sz="2800" kern="1200" dirty="0">
                <a:solidFill>
                  <a:srgbClr val="0000CC"/>
                </a:solidFill>
                <a:latin typeface="+mn-lt"/>
                <a:ea typeface="幼圆" pitchFamily="49" charset="-122"/>
                <a:cs typeface="+mn-cs"/>
              </a:rPr>
              <a:t>利用</a:t>
            </a:r>
            <a:r>
              <a:rPr kumimoji="1" lang="en-US" altLang="zh-CN" sz="2800" kern="1200" dirty="0">
                <a:solidFill>
                  <a:srgbClr val="0000CC"/>
                </a:solidFill>
                <a:latin typeface="+mn-lt"/>
                <a:ea typeface="幼圆" pitchFamily="49" charset="-122"/>
                <a:cs typeface="+mn-cs"/>
              </a:rPr>
              <a:t>DAC0832</a:t>
            </a:r>
            <a:r>
              <a:rPr kumimoji="1" lang="zh-CN" altLang="en-US" sz="2800" kern="1200" dirty="0">
                <a:solidFill>
                  <a:srgbClr val="0000CC"/>
                </a:solidFill>
                <a:latin typeface="+mn-lt"/>
                <a:ea typeface="幼圆" pitchFamily="49" charset="-122"/>
                <a:cs typeface="+mn-cs"/>
              </a:rPr>
              <a:t>产生三角波的程序</a:t>
            </a:r>
            <a:endParaRPr kumimoji="1" lang="zh-CN" altLang="zh-CN" sz="2800" kern="1200" dirty="0">
              <a:solidFill>
                <a:srgbClr val="0000CC"/>
              </a:solidFill>
              <a:latin typeface="+mn-lt"/>
              <a:ea typeface="幼圆" pitchFamily="49" charset="-122"/>
              <a:cs typeface="+mn-cs"/>
            </a:endParaRPr>
          </a:p>
        </p:txBody>
      </p:sp>
      <p:sp>
        <p:nvSpPr>
          <p:cNvPr id="367619" name="Rectangle 3"/>
          <p:cNvSpPr>
            <a:spLocks noGrp="1" noChangeArrowheads="1"/>
          </p:cNvSpPr>
          <p:nvPr>
            <p:ph type="body" idx="4294967295"/>
          </p:nvPr>
        </p:nvSpPr>
        <p:spPr>
          <a:xfrm>
            <a:off x="457200" y="998538"/>
            <a:ext cx="8229600" cy="5127625"/>
          </a:xfrm>
          <a:prstGeom prst="rect">
            <a:avLst/>
          </a:prstGeom>
        </p:spPr>
        <p:txBody>
          <a:bodyPr/>
          <a:lstStyle/>
          <a:p>
            <a:pPr eaLnBrk="1" hangingPunct="1">
              <a:buFont typeface="Wingdings" pitchFamily="2" charset="2"/>
              <a:buNone/>
              <a:defRPr/>
            </a:pPr>
            <a:r>
              <a:rPr lang="en-US" altLang="zh-CN" sz="2400" b="1" dirty="0" smtClean="0">
                <a:latin typeface="Courier New" pitchFamily="49" charset="0"/>
                <a:ea typeface="幼圆" pitchFamily="49" charset="-122"/>
              </a:rPr>
              <a:t>		MOV AL,00H		</a:t>
            </a:r>
            <a:r>
              <a:rPr lang="zh-CN" altLang="en-US" sz="2400" b="1" dirty="0" smtClean="0">
                <a:latin typeface="Courier New" pitchFamily="49" charset="0"/>
                <a:ea typeface="幼圆" pitchFamily="49" charset="-122"/>
              </a:rPr>
              <a:t>；设置输出电压值</a:t>
            </a:r>
          </a:p>
          <a:p>
            <a:pPr eaLnBrk="1" hangingPunct="1">
              <a:buFont typeface="Wingdings" pitchFamily="2" charset="2"/>
              <a:buNone/>
              <a:defRPr/>
            </a:pPr>
            <a:r>
              <a:rPr lang="en-US" altLang="zh-CN" sz="2400" b="1" dirty="0" smtClean="0">
                <a:latin typeface="Courier New" pitchFamily="49" charset="0"/>
                <a:ea typeface="幼圆" pitchFamily="49" charset="-122"/>
              </a:rPr>
              <a:t>		MOV DX,04A0H	</a:t>
            </a:r>
            <a:r>
              <a:rPr lang="zh-CN" altLang="en-US" sz="2400" b="1" dirty="0" smtClean="0">
                <a:latin typeface="Courier New" pitchFamily="49" charset="0"/>
                <a:ea typeface="幼圆" pitchFamily="49" charset="-122"/>
              </a:rPr>
              <a:t>；</a:t>
            </a:r>
            <a:r>
              <a:rPr lang="en-US" altLang="zh-CN" sz="2400" b="1" dirty="0" smtClean="0">
                <a:latin typeface="Courier New" pitchFamily="49" charset="0"/>
                <a:ea typeface="幼圆" pitchFamily="49" charset="-122"/>
              </a:rPr>
              <a:t>DAC0832</a:t>
            </a:r>
            <a:r>
              <a:rPr lang="zh-CN" altLang="en-US" sz="2400" b="1" dirty="0" smtClean="0">
                <a:latin typeface="Courier New" pitchFamily="49" charset="0"/>
                <a:ea typeface="幼圆" pitchFamily="49" charset="-122"/>
              </a:rPr>
              <a:t>芯片地址送</a:t>
            </a:r>
            <a:r>
              <a:rPr lang="en-US" altLang="zh-CN" sz="2400" b="1" dirty="0" smtClean="0">
                <a:latin typeface="Courier New" pitchFamily="49" charset="0"/>
                <a:ea typeface="幼圆" pitchFamily="49" charset="-122"/>
              </a:rPr>
              <a:t>DX</a:t>
            </a:r>
          </a:p>
          <a:p>
            <a:pPr eaLnBrk="1" hangingPunct="1">
              <a:buFont typeface="Wingdings" pitchFamily="2" charset="2"/>
              <a:buNone/>
              <a:defRPr/>
            </a:pPr>
            <a:r>
              <a:rPr lang="en-US" altLang="zh-CN" sz="2400" b="1" dirty="0" smtClean="0">
                <a:solidFill>
                  <a:srgbClr val="FF0000"/>
                </a:solidFill>
                <a:latin typeface="Courier New" pitchFamily="49" charset="0"/>
                <a:ea typeface="幼圆" pitchFamily="49" charset="-122"/>
              </a:rPr>
              <a:t>AA1</a:t>
            </a:r>
            <a:r>
              <a:rPr lang="en-US" altLang="zh-CN" sz="2400" b="1" dirty="0" smtClean="0">
                <a:latin typeface="Courier New" pitchFamily="49" charset="0"/>
                <a:ea typeface="幼圆" pitchFamily="49" charset="-122"/>
              </a:rPr>
              <a:t>∶OUT DX,AL</a:t>
            </a:r>
          </a:p>
          <a:p>
            <a:pPr eaLnBrk="1" hangingPunct="1">
              <a:buFont typeface="Wingdings" pitchFamily="2" charset="2"/>
              <a:buNone/>
              <a:defRPr/>
            </a:pPr>
            <a:r>
              <a:rPr lang="en-US" altLang="zh-CN" sz="2400" b="1" dirty="0" smtClean="0">
                <a:latin typeface="Courier New" pitchFamily="49" charset="0"/>
                <a:ea typeface="幼圆" pitchFamily="49" charset="-122"/>
              </a:rPr>
              <a:t>		INC AL		</a:t>
            </a:r>
            <a:r>
              <a:rPr lang="zh-CN" altLang="en-US" sz="2400" b="1" dirty="0" smtClean="0">
                <a:latin typeface="Courier New" pitchFamily="49" charset="0"/>
                <a:ea typeface="幼圆" pitchFamily="49" charset="-122"/>
              </a:rPr>
              <a:t>；修改输出数据</a:t>
            </a:r>
          </a:p>
          <a:p>
            <a:pPr eaLnBrk="1" hangingPunct="1">
              <a:buFont typeface="Wingdings" pitchFamily="2" charset="2"/>
              <a:buNone/>
              <a:defRPr/>
            </a:pPr>
            <a:r>
              <a:rPr lang="en-US" altLang="zh-CN" sz="2400" b="1" dirty="0" smtClean="0">
                <a:latin typeface="Courier New" pitchFamily="49" charset="0"/>
                <a:ea typeface="幼圆" pitchFamily="49" charset="-122"/>
              </a:rPr>
              <a:t>		CMP AL,0FFH</a:t>
            </a:r>
          </a:p>
          <a:p>
            <a:pPr eaLnBrk="1" hangingPunct="1">
              <a:buFont typeface="Wingdings" pitchFamily="2" charset="2"/>
              <a:buNone/>
              <a:defRPr/>
            </a:pPr>
            <a:r>
              <a:rPr lang="en-US" altLang="zh-CN" sz="2400" b="1" dirty="0" smtClean="0">
                <a:latin typeface="Courier New" pitchFamily="49" charset="0"/>
                <a:ea typeface="幼圆" pitchFamily="49" charset="-122"/>
              </a:rPr>
              <a:t>		JNE </a:t>
            </a:r>
            <a:r>
              <a:rPr lang="en-US" altLang="zh-CN" sz="2400" b="1" dirty="0" smtClean="0">
                <a:solidFill>
                  <a:srgbClr val="FF0000"/>
                </a:solidFill>
                <a:latin typeface="Courier New" pitchFamily="49" charset="0"/>
                <a:ea typeface="幼圆" pitchFamily="49" charset="-122"/>
              </a:rPr>
              <a:t>AA1</a:t>
            </a:r>
          </a:p>
          <a:p>
            <a:pPr eaLnBrk="1" hangingPunct="1">
              <a:buFont typeface="Wingdings" pitchFamily="2" charset="2"/>
              <a:buNone/>
              <a:defRPr/>
            </a:pPr>
            <a:r>
              <a:rPr lang="en-US" altLang="zh-CN" sz="2400" b="1" dirty="0" smtClean="0">
                <a:solidFill>
                  <a:schemeClr val="folHlink"/>
                </a:solidFill>
                <a:latin typeface="Courier New" pitchFamily="49" charset="0"/>
                <a:ea typeface="幼圆" pitchFamily="49" charset="-122"/>
              </a:rPr>
              <a:t>AA2</a:t>
            </a:r>
            <a:r>
              <a:rPr lang="en-US" altLang="zh-CN" sz="2400" b="1" dirty="0" smtClean="0">
                <a:latin typeface="Courier New" pitchFamily="49" charset="0"/>
                <a:ea typeface="幼圆" pitchFamily="49" charset="-122"/>
              </a:rPr>
              <a:t>∶OUT DX,AL</a:t>
            </a:r>
          </a:p>
          <a:p>
            <a:pPr eaLnBrk="1" hangingPunct="1">
              <a:buFont typeface="Wingdings" pitchFamily="2" charset="2"/>
              <a:buNone/>
              <a:defRPr/>
            </a:pPr>
            <a:r>
              <a:rPr lang="en-US" altLang="zh-CN" sz="2400" b="1" dirty="0" smtClean="0">
                <a:latin typeface="Courier New" pitchFamily="49" charset="0"/>
                <a:ea typeface="幼圆" pitchFamily="49" charset="-122"/>
              </a:rPr>
              <a:t>		DEC AL		</a:t>
            </a:r>
            <a:r>
              <a:rPr lang="zh-CN" altLang="en-US" sz="2400" b="1" dirty="0" smtClean="0">
                <a:latin typeface="Courier New" pitchFamily="49" charset="0"/>
                <a:ea typeface="幼圆" pitchFamily="49" charset="-122"/>
              </a:rPr>
              <a:t>；修改输出数据</a:t>
            </a:r>
          </a:p>
          <a:p>
            <a:pPr eaLnBrk="1" hangingPunct="1">
              <a:buFont typeface="Wingdings" pitchFamily="2" charset="2"/>
              <a:buNone/>
              <a:defRPr/>
            </a:pPr>
            <a:r>
              <a:rPr lang="en-US" altLang="zh-CN" sz="2400" b="1" dirty="0" smtClean="0">
                <a:latin typeface="Courier New" pitchFamily="49" charset="0"/>
                <a:ea typeface="幼圆" pitchFamily="49" charset="-122"/>
              </a:rPr>
              <a:t>		CMP AL,00H</a:t>
            </a:r>
          </a:p>
          <a:p>
            <a:pPr eaLnBrk="1" hangingPunct="1">
              <a:buFont typeface="Wingdings" pitchFamily="2" charset="2"/>
              <a:buNone/>
              <a:defRPr/>
            </a:pPr>
            <a:r>
              <a:rPr lang="en-US" altLang="zh-CN" sz="2400" b="1" dirty="0" smtClean="0">
                <a:latin typeface="Courier New" pitchFamily="49" charset="0"/>
                <a:ea typeface="幼圆" pitchFamily="49" charset="-122"/>
              </a:rPr>
              <a:t>		JNE </a:t>
            </a:r>
            <a:r>
              <a:rPr lang="en-US" altLang="zh-CN" sz="2400" b="1" dirty="0" smtClean="0">
                <a:solidFill>
                  <a:schemeClr val="folHlink"/>
                </a:solidFill>
                <a:latin typeface="Courier New" pitchFamily="49" charset="0"/>
                <a:ea typeface="幼圆" pitchFamily="49" charset="-122"/>
              </a:rPr>
              <a:t>AA2</a:t>
            </a:r>
          </a:p>
          <a:p>
            <a:pPr eaLnBrk="1" hangingPunct="1">
              <a:buFont typeface="Wingdings" pitchFamily="2" charset="2"/>
              <a:buNone/>
              <a:defRPr/>
            </a:pPr>
            <a:r>
              <a:rPr lang="en-US" altLang="zh-CN" sz="2400" b="1" dirty="0" smtClean="0">
                <a:latin typeface="Courier New" pitchFamily="49" charset="0"/>
                <a:ea typeface="幼圆" pitchFamily="49" charset="-122"/>
              </a:rPr>
              <a:t>		JMP </a:t>
            </a:r>
            <a:r>
              <a:rPr lang="en-US" altLang="zh-CN" sz="2400" b="1" dirty="0" smtClean="0">
                <a:solidFill>
                  <a:schemeClr val="hlink"/>
                </a:solidFill>
                <a:latin typeface="Courier New" pitchFamily="49" charset="0"/>
                <a:ea typeface="幼圆" pitchFamily="49" charset="-122"/>
              </a:rPr>
              <a:t>AA1</a:t>
            </a:r>
            <a:endParaRPr lang="en-US" altLang="zh-CN" sz="2400" dirty="0" smtClean="0">
              <a:solidFill>
                <a:schemeClr val="hlink"/>
              </a:solidFill>
              <a:latin typeface="Courier New" pitchFamily="49" charset="0"/>
              <a:ea typeface="幼圆" pitchFamily="49" charset="-122"/>
            </a:endParaRPr>
          </a:p>
        </p:txBody>
      </p:sp>
    </p:spTree>
    <p:extLst>
      <p:ext uri="{BB962C8B-B14F-4D97-AF65-F5344CB8AC3E}">
        <p14:creationId xmlns:p14="http://schemas.microsoft.com/office/powerpoint/2010/main" val="2639384082"/>
      </p:ext>
    </p:extLst>
  </p:cSld>
  <p:clrMapOvr>
    <a:masterClrMapping/>
  </p:clrMapOvr>
  <p:transition spd="med">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431540" y="998538"/>
            <a:ext cx="8229600" cy="585787"/>
          </a:xfrm>
          <a:prstGeom prst="rect">
            <a:avLst/>
          </a:prstGeom>
        </p:spPr>
        <p:txBody>
          <a:bodyPr/>
          <a:lstStyle/>
          <a:p>
            <a:pPr algn="l" eaLnBrk="1" hangingPunct="1">
              <a:defRPr/>
            </a:pPr>
            <a:r>
              <a:rPr kumimoji="1" lang="en-US" altLang="zh-CN" sz="2400" dirty="0" smtClean="0">
                <a:solidFill>
                  <a:srgbClr val="0000CC"/>
                </a:solidFill>
                <a:latin typeface="+mn-lt"/>
                <a:ea typeface="幼圆" pitchFamily="49" charset="-122"/>
              </a:rPr>
              <a:t>2. </a:t>
            </a:r>
            <a:r>
              <a:rPr kumimoji="1" lang="zh-CN" altLang="en-US" sz="2400" dirty="0" smtClean="0">
                <a:solidFill>
                  <a:srgbClr val="0000CC"/>
                </a:solidFill>
                <a:latin typeface="+mn-lt"/>
                <a:ea typeface="幼圆" pitchFamily="49" charset="-122"/>
              </a:rPr>
              <a:t>模拟</a:t>
            </a:r>
            <a:r>
              <a:rPr kumimoji="1" lang="zh-CN" altLang="en-US" sz="2400" dirty="0">
                <a:solidFill>
                  <a:srgbClr val="0000CC"/>
                </a:solidFill>
                <a:latin typeface="+mn-lt"/>
                <a:ea typeface="幼圆" pitchFamily="49" charset="-122"/>
              </a:rPr>
              <a:t>量</a:t>
            </a:r>
            <a:r>
              <a:rPr kumimoji="1" lang="zh-CN" altLang="en-US" sz="2400" dirty="0" smtClean="0">
                <a:solidFill>
                  <a:srgbClr val="0000CC"/>
                </a:solidFill>
                <a:latin typeface="+mn-lt"/>
                <a:ea typeface="幼圆" pitchFamily="49" charset="-122"/>
              </a:rPr>
              <a:t>输入输出系统</a:t>
            </a:r>
          </a:p>
        </p:txBody>
      </p:sp>
      <p:grpSp>
        <p:nvGrpSpPr>
          <p:cNvPr id="57350" name="Group 5"/>
          <p:cNvGrpSpPr>
            <a:grpSpLocks/>
          </p:cNvGrpSpPr>
          <p:nvPr/>
        </p:nvGrpSpPr>
        <p:grpSpPr bwMode="auto">
          <a:xfrm>
            <a:off x="0" y="1427163"/>
            <a:ext cx="9048750" cy="4364037"/>
            <a:chOff x="0" y="899"/>
            <a:chExt cx="5700" cy="2749"/>
          </a:xfrm>
        </p:grpSpPr>
        <p:sp>
          <p:nvSpPr>
            <p:cNvPr id="57357" name="Rectangle 6"/>
            <p:cNvSpPr>
              <a:spLocks noChangeArrowheads="1"/>
            </p:cNvSpPr>
            <p:nvPr/>
          </p:nvSpPr>
          <p:spPr bwMode="auto">
            <a:xfrm>
              <a:off x="4670" y="1730"/>
              <a:ext cx="667"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数字信号</a:t>
              </a:r>
            </a:p>
          </p:txBody>
        </p:sp>
        <p:sp>
          <p:nvSpPr>
            <p:cNvPr id="57358" name="Rectangle 7"/>
            <p:cNvSpPr>
              <a:spLocks noChangeArrowheads="1"/>
            </p:cNvSpPr>
            <p:nvPr/>
          </p:nvSpPr>
          <p:spPr bwMode="auto">
            <a:xfrm>
              <a:off x="2747" y="899"/>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模拟信号</a:t>
              </a:r>
            </a:p>
          </p:txBody>
        </p:sp>
        <p:sp>
          <p:nvSpPr>
            <p:cNvPr id="57359" name="Rectangle 8"/>
            <p:cNvSpPr>
              <a:spLocks noChangeArrowheads="1"/>
            </p:cNvSpPr>
            <p:nvPr/>
          </p:nvSpPr>
          <p:spPr bwMode="auto">
            <a:xfrm>
              <a:off x="0" y="1077"/>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1</a:t>
              </a:r>
            </a:p>
          </p:txBody>
        </p:sp>
        <p:sp>
          <p:nvSpPr>
            <p:cNvPr id="57360" name="Rectangle 9"/>
            <p:cNvSpPr>
              <a:spLocks noChangeArrowheads="1"/>
            </p:cNvSpPr>
            <p:nvPr/>
          </p:nvSpPr>
          <p:spPr bwMode="auto">
            <a:xfrm>
              <a:off x="0" y="1648"/>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2</a:t>
              </a:r>
            </a:p>
          </p:txBody>
        </p:sp>
        <p:sp>
          <p:nvSpPr>
            <p:cNvPr id="57361" name="Rectangle 10"/>
            <p:cNvSpPr>
              <a:spLocks noChangeArrowheads="1"/>
            </p:cNvSpPr>
            <p:nvPr/>
          </p:nvSpPr>
          <p:spPr bwMode="auto">
            <a:xfrm>
              <a:off x="0" y="2479"/>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n</a:t>
              </a:r>
            </a:p>
          </p:txBody>
        </p:sp>
        <p:sp>
          <p:nvSpPr>
            <p:cNvPr id="57362" name="Rectangle 11"/>
            <p:cNvSpPr>
              <a:spLocks noChangeArrowheads="1"/>
            </p:cNvSpPr>
            <p:nvPr/>
          </p:nvSpPr>
          <p:spPr bwMode="auto">
            <a:xfrm>
              <a:off x="4961" y="2059"/>
              <a:ext cx="739" cy="841"/>
            </a:xfrm>
            <a:prstGeom prst="rect">
              <a:avLst/>
            </a:prstGeom>
            <a:noFill/>
            <a:ln w="38100" cmpd="dbl">
              <a:solidFill>
                <a:schemeClr val="accent1"/>
              </a:solidFill>
              <a:miter lim="800000"/>
              <a:headEnd/>
              <a:tailEnd/>
            </a:ln>
          </p:spPr>
          <p:txBody>
            <a:bodyPr lIns="12700" tIns="12700" rIns="12700" bIns="12700" anchor="ctr"/>
            <a:lstStyle/>
            <a:p>
              <a:pPr algn="ctr" eaLnBrk="0" hangingPunct="0">
                <a:spcBef>
                  <a:spcPts val="0"/>
                </a:spcBef>
              </a:pPr>
              <a:r>
                <a:rPr lang="zh-CN" altLang="en-US" sz="2400" b="1" dirty="0">
                  <a:latin typeface="Times New Roman" pitchFamily="18" charset="0"/>
                  <a:ea typeface="宋体" pitchFamily="2" charset="-122"/>
                </a:rPr>
                <a:t>微型</a:t>
              </a:r>
            </a:p>
            <a:p>
              <a:pPr algn="ctr" eaLnBrk="0" hangingPunct="0">
                <a:spcBef>
                  <a:spcPts val="0"/>
                </a:spcBef>
              </a:pPr>
              <a:r>
                <a:rPr lang="zh-CN" altLang="en-US" sz="2400" b="1" dirty="0">
                  <a:latin typeface="Times New Roman" pitchFamily="18" charset="0"/>
                  <a:ea typeface="宋体" pitchFamily="2" charset="-122"/>
                </a:rPr>
                <a:t>计算机</a:t>
              </a:r>
            </a:p>
          </p:txBody>
        </p:sp>
        <p:sp>
          <p:nvSpPr>
            <p:cNvPr id="57363" name="Rectangle 12"/>
            <p:cNvSpPr>
              <a:spLocks noChangeArrowheads="1"/>
            </p:cNvSpPr>
            <p:nvPr/>
          </p:nvSpPr>
          <p:spPr bwMode="auto">
            <a:xfrm>
              <a:off x="1434" y="1236"/>
              <a:ext cx="630" cy="318"/>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4" name="Rectangle 13"/>
            <p:cNvSpPr>
              <a:spLocks noChangeArrowheads="1"/>
            </p:cNvSpPr>
            <p:nvPr/>
          </p:nvSpPr>
          <p:spPr bwMode="auto">
            <a:xfrm>
              <a:off x="1434" y="1806"/>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5" name="Rectangle 14"/>
            <p:cNvSpPr>
              <a:spLocks noChangeArrowheads="1"/>
            </p:cNvSpPr>
            <p:nvPr/>
          </p:nvSpPr>
          <p:spPr bwMode="auto">
            <a:xfrm>
              <a:off x="1428" y="2637"/>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6" name="Rectangle 15"/>
            <p:cNvSpPr>
              <a:spLocks noChangeArrowheads="1"/>
            </p:cNvSpPr>
            <p:nvPr/>
          </p:nvSpPr>
          <p:spPr bwMode="auto">
            <a:xfrm>
              <a:off x="3152" y="1155"/>
              <a:ext cx="333" cy="1726"/>
            </a:xfrm>
            <a:prstGeom prst="rect">
              <a:avLst/>
            </a:prstGeom>
            <a:noFill/>
            <a:ln w="12700">
              <a:solidFill>
                <a:schemeClr val="folHlink"/>
              </a:solidFill>
              <a:miter lim="800000"/>
              <a:headEnd/>
              <a:tailEnd/>
            </a:ln>
          </p:spPr>
          <p:txBody>
            <a:bodyPr lIns="12700" tIns="12700" rIns="12700" bIns="12700" anchor="ctr"/>
            <a:lstStyle/>
            <a:p>
              <a:pPr eaLnBrk="0" hangingPunct="0">
                <a:spcBef>
                  <a:spcPct val="0"/>
                </a:spcBef>
              </a:pPr>
              <a:endParaRPr lang="en-US" altLang="zh-CN" sz="1800" b="1" dirty="0">
                <a:latin typeface="Times New Roman" pitchFamily="18" charset="0"/>
                <a:ea typeface="宋体" pitchFamily="2" charset="-122"/>
              </a:endParaRPr>
            </a:p>
            <a:p>
              <a:pPr algn="ctr" eaLnBrk="0" hangingPunct="0">
                <a:spcBef>
                  <a:spcPct val="0"/>
                </a:spcBef>
              </a:pPr>
              <a:r>
                <a:rPr lang="zh-CN" altLang="en-US" sz="1800" b="1" dirty="0" smtClean="0">
                  <a:latin typeface="Times New Roman" pitchFamily="18" charset="0"/>
                  <a:ea typeface="宋体" pitchFamily="2" charset="-122"/>
                </a:rPr>
                <a:t>多</a:t>
              </a:r>
              <a:endParaRPr lang="zh-CN" altLang="en-US" sz="1800" b="1" dirty="0">
                <a:latin typeface="Times New Roman" pitchFamily="18" charset="0"/>
                <a:ea typeface="宋体" pitchFamily="2" charset="-122"/>
              </a:endParaRPr>
            </a:p>
            <a:p>
              <a:pPr algn="ctr" eaLnBrk="0" hangingPunct="0">
                <a:spcBef>
                  <a:spcPts val="300"/>
                </a:spcBef>
              </a:pPr>
              <a:r>
                <a:rPr lang="zh-CN" altLang="en-US" sz="1800" b="1" dirty="0">
                  <a:latin typeface="Times New Roman" pitchFamily="18" charset="0"/>
                  <a:ea typeface="宋体" pitchFamily="2" charset="-122"/>
                </a:rPr>
                <a:t>路</a:t>
              </a:r>
            </a:p>
            <a:p>
              <a:pPr algn="ctr" eaLnBrk="0" hangingPunct="0">
                <a:spcBef>
                  <a:spcPts val="300"/>
                </a:spcBef>
              </a:pPr>
              <a:r>
                <a:rPr lang="zh-CN" altLang="en-US" sz="1800" b="1" dirty="0">
                  <a:latin typeface="Times New Roman" pitchFamily="18" charset="0"/>
                  <a:ea typeface="宋体" pitchFamily="2" charset="-122"/>
                </a:rPr>
                <a:t>开</a:t>
              </a:r>
            </a:p>
            <a:p>
              <a:pPr algn="ctr" eaLnBrk="0" hangingPunct="0">
                <a:spcBef>
                  <a:spcPts val="300"/>
                </a:spcBef>
              </a:pPr>
              <a:r>
                <a:rPr lang="zh-CN" altLang="en-US" sz="1800" b="1" dirty="0">
                  <a:latin typeface="Times New Roman" pitchFamily="18" charset="0"/>
                  <a:ea typeface="宋体" pitchFamily="2" charset="-122"/>
                </a:rPr>
                <a:t>关</a:t>
              </a:r>
            </a:p>
          </p:txBody>
        </p:sp>
        <p:sp>
          <p:nvSpPr>
            <p:cNvPr id="57367" name="Rectangle 16"/>
            <p:cNvSpPr>
              <a:spLocks noChangeArrowheads="1"/>
            </p:cNvSpPr>
            <p:nvPr/>
          </p:nvSpPr>
          <p:spPr bwMode="auto">
            <a:xfrm>
              <a:off x="2293" y="1175"/>
              <a:ext cx="636" cy="312"/>
            </a:xfrm>
            <a:prstGeom prst="rect">
              <a:avLst/>
            </a:prstGeom>
            <a:noFill/>
            <a:ln w="12700">
              <a:solidFill>
                <a:schemeClr val="folHlink"/>
              </a:solidFill>
              <a:miter lim="800000"/>
              <a:headEnd/>
              <a:tailEnd/>
            </a:ln>
          </p:spPr>
          <p:txBody>
            <a:bodyPr lIns="12700" tIns="12700" rIns="12700" bIns="12700" anchor="ctr"/>
            <a:lstStyle/>
            <a:p>
              <a:pPr eaLnBrk="0" hangingPunct="0">
                <a:lnSpc>
                  <a:spcPct val="120000"/>
                </a:lnSpc>
                <a:spcBef>
                  <a:spcPct val="0"/>
                </a:spcBef>
              </a:pPr>
              <a:r>
                <a:rPr lang="zh-CN" altLang="en-US" sz="1800" b="1" dirty="0">
                  <a:latin typeface="Times New Roman" pitchFamily="18" charset="0"/>
                  <a:ea typeface="宋体" pitchFamily="2" charset="-122"/>
                </a:rPr>
                <a:t>低通滤波</a:t>
              </a:r>
            </a:p>
          </p:txBody>
        </p:sp>
        <p:sp>
          <p:nvSpPr>
            <p:cNvPr id="57368" name="Rectangle 17"/>
            <p:cNvSpPr>
              <a:spLocks noChangeArrowheads="1"/>
            </p:cNvSpPr>
            <p:nvPr/>
          </p:nvSpPr>
          <p:spPr bwMode="auto">
            <a:xfrm>
              <a:off x="672" y="1190"/>
              <a:ext cx="527" cy="312"/>
            </a:xfrm>
            <a:prstGeom prst="rect">
              <a:avLst/>
            </a:prstGeom>
            <a:noFill/>
            <a:ln w="12700">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69" name="Line 18"/>
            <p:cNvSpPr>
              <a:spLocks noChangeShapeType="1"/>
            </p:cNvSpPr>
            <p:nvPr/>
          </p:nvSpPr>
          <p:spPr bwMode="auto">
            <a:xfrm>
              <a:off x="453" y="134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0" name="Line 19"/>
            <p:cNvSpPr>
              <a:spLocks noChangeShapeType="1"/>
            </p:cNvSpPr>
            <p:nvPr/>
          </p:nvSpPr>
          <p:spPr bwMode="auto">
            <a:xfrm>
              <a:off x="1203" y="1330"/>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1" name="Group 20"/>
            <p:cNvGrpSpPr>
              <a:grpSpLocks/>
            </p:cNvGrpSpPr>
            <p:nvPr/>
          </p:nvGrpSpPr>
          <p:grpSpPr bwMode="auto">
            <a:xfrm>
              <a:off x="1428" y="1057"/>
              <a:ext cx="654" cy="538"/>
              <a:chOff x="0" y="0"/>
              <a:chExt cx="20000" cy="19999"/>
            </a:xfrm>
          </p:grpSpPr>
          <p:sp>
            <p:nvSpPr>
              <p:cNvPr id="57409" name="Line 21"/>
              <p:cNvSpPr>
                <a:spLocks noChangeShapeType="1"/>
              </p:cNvSpPr>
              <p:nvPr/>
            </p:nvSpPr>
            <p:spPr bwMode="auto">
              <a:xfrm>
                <a:off x="0" y="0"/>
                <a:ext cx="20000" cy="10159"/>
              </a:xfrm>
              <a:prstGeom prst="line">
                <a:avLst/>
              </a:prstGeom>
              <a:noFill/>
              <a:ln w="12700">
                <a:solidFill>
                  <a:schemeClr val="folHlink"/>
                </a:solidFill>
                <a:round/>
                <a:headEnd type="none" w="sm" len="sm"/>
                <a:tailEnd type="none" w="sm" len="sm"/>
              </a:ln>
            </p:spPr>
            <p:txBody>
              <a:bodyPr/>
              <a:lstStyle/>
              <a:p>
                <a:endParaRPr lang="zh-CN" altLang="en-US"/>
              </a:p>
            </p:txBody>
          </p:sp>
          <p:sp>
            <p:nvSpPr>
              <p:cNvPr id="57410" name="Line 22"/>
              <p:cNvSpPr>
                <a:spLocks noChangeShapeType="1"/>
              </p:cNvSpPr>
              <p:nvPr/>
            </p:nvSpPr>
            <p:spPr bwMode="auto">
              <a:xfrm flipV="1">
                <a:off x="0" y="9595"/>
                <a:ext cx="20000" cy="10159"/>
              </a:xfrm>
              <a:prstGeom prst="line">
                <a:avLst/>
              </a:prstGeom>
              <a:noFill/>
              <a:ln w="12700">
                <a:solidFill>
                  <a:schemeClr val="folHlink"/>
                </a:solidFill>
                <a:round/>
                <a:headEnd type="none" w="sm" len="sm"/>
                <a:tailEnd type="none" w="sm" len="sm"/>
              </a:ln>
            </p:spPr>
            <p:txBody>
              <a:bodyPr/>
              <a:lstStyle/>
              <a:p>
                <a:endParaRPr lang="zh-CN" altLang="en-US"/>
              </a:p>
            </p:txBody>
          </p:sp>
          <p:sp>
            <p:nvSpPr>
              <p:cNvPr id="57411" name="Line 23"/>
              <p:cNvSpPr>
                <a:spLocks noChangeShapeType="1"/>
              </p:cNvSpPr>
              <p:nvPr/>
            </p:nvSpPr>
            <p:spPr bwMode="auto">
              <a:xfrm>
                <a:off x="0" y="0"/>
                <a:ext cx="27" cy="19999"/>
              </a:xfrm>
              <a:prstGeom prst="line">
                <a:avLst/>
              </a:prstGeom>
              <a:noFill/>
              <a:ln w="12700">
                <a:solidFill>
                  <a:schemeClr val="folHlink"/>
                </a:solidFill>
                <a:round/>
                <a:headEnd type="none" w="sm" len="sm"/>
                <a:tailEnd type="none" w="sm" len="sm"/>
              </a:ln>
            </p:spPr>
            <p:txBody>
              <a:bodyPr/>
              <a:lstStyle/>
              <a:p>
                <a:endParaRPr lang="zh-CN" altLang="en-US"/>
              </a:p>
            </p:txBody>
          </p:sp>
        </p:grpSp>
        <p:sp>
          <p:nvSpPr>
            <p:cNvPr id="57372" name="Line 24"/>
            <p:cNvSpPr>
              <a:spLocks noChangeShapeType="1"/>
            </p:cNvSpPr>
            <p:nvPr/>
          </p:nvSpPr>
          <p:spPr bwMode="auto">
            <a:xfrm>
              <a:off x="2074" y="1326"/>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3" name="Line 25"/>
            <p:cNvSpPr>
              <a:spLocks noChangeShapeType="1"/>
            </p:cNvSpPr>
            <p:nvPr/>
          </p:nvSpPr>
          <p:spPr bwMode="auto">
            <a:xfrm>
              <a:off x="2933" y="131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4" name="Rectangle 26"/>
            <p:cNvSpPr>
              <a:spLocks noChangeArrowheads="1"/>
            </p:cNvSpPr>
            <p:nvPr/>
          </p:nvSpPr>
          <p:spPr bwMode="auto">
            <a:xfrm>
              <a:off x="2293" y="1745"/>
              <a:ext cx="636" cy="312"/>
            </a:xfrm>
            <a:prstGeom prst="rect">
              <a:avLst/>
            </a:prstGeom>
            <a:noFill/>
            <a:ln w="12700">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75" name="Rectangle 27"/>
            <p:cNvSpPr>
              <a:spLocks noChangeArrowheads="1"/>
            </p:cNvSpPr>
            <p:nvPr/>
          </p:nvSpPr>
          <p:spPr bwMode="auto">
            <a:xfrm>
              <a:off x="672" y="1760"/>
              <a:ext cx="527" cy="312"/>
            </a:xfrm>
            <a:prstGeom prst="rect">
              <a:avLst/>
            </a:prstGeom>
            <a:noFill/>
            <a:ln w="12700">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76" name="Line 28"/>
            <p:cNvSpPr>
              <a:spLocks noChangeShapeType="1"/>
            </p:cNvSpPr>
            <p:nvPr/>
          </p:nvSpPr>
          <p:spPr bwMode="auto">
            <a:xfrm>
              <a:off x="453" y="191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7" name="Line 29"/>
            <p:cNvSpPr>
              <a:spLocks noChangeShapeType="1"/>
            </p:cNvSpPr>
            <p:nvPr/>
          </p:nvSpPr>
          <p:spPr bwMode="auto">
            <a:xfrm>
              <a:off x="1203" y="1901"/>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8" name="Group 30"/>
            <p:cNvGrpSpPr>
              <a:grpSpLocks/>
            </p:cNvGrpSpPr>
            <p:nvPr/>
          </p:nvGrpSpPr>
          <p:grpSpPr bwMode="auto">
            <a:xfrm>
              <a:off x="1428" y="1627"/>
              <a:ext cx="654" cy="539"/>
              <a:chOff x="0" y="0"/>
              <a:chExt cx="20000" cy="20000"/>
            </a:xfrm>
          </p:grpSpPr>
          <p:sp>
            <p:nvSpPr>
              <p:cNvPr id="57406" name="Line 31"/>
              <p:cNvSpPr>
                <a:spLocks noChangeShapeType="1"/>
              </p:cNvSpPr>
              <p:nvPr/>
            </p:nvSpPr>
            <p:spPr bwMode="auto">
              <a:xfrm>
                <a:off x="0" y="0"/>
                <a:ext cx="20000" cy="10162"/>
              </a:xfrm>
              <a:prstGeom prst="line">
                <a:avLst/>
              </a:prstGeom>
              <a:noFill/>
              <a:ln w="12700">
                <a:solidFill>
                  <a:schemeClr val="folHlink"/>
                </a:solidFill>
                <a:round/>
                <a:headEnd type="none" w="sm" len="sm"/>
                <a:tailEnd type="none" w="sm" len="sm"/>
              </a:ln>
            </p:spPr>
            <p:txBody>
              <a:bodyPr/>
              <a:lstStyle/>
              <a:p>
                <a:endParaRPr lang="zh-CN" altLang="en-US"/>
              </a:p>
            </p:txBody>
          </p:sp>
          <p:sp>
            <p:nvSpPr>
              <p:cNvPr id="57407" name="Line 32"/>
              <p:cNvSpPr>
                <a:spLocks noChangeShapeType="1"/>
              </p:cNvSpPr>
              <p:nvPr/>
            </p:nvSpPr>
            <p:spPr bwMode="auto">
              <a:xfrm flipV="1">
                <a:off x="0" y="9599"/>
                <a:ext cx="20000" cy="10156"/>
              </a:xfrm>
              <a:prstGeom prst="line">
                <a:avLst/>
              </a:prstGeom>
              <a:noFill/>
              <a:ln w="12700">
                <a:solidFill>
                  <a:schemeClr val="folHlink"/>
                </a:solidFill>
                <a:round/>
                <a:headEnd type="none" w="sm" len="sm"/>
                <a:tailEnd type="none" w="sm" len="sm"/>
              </a:ln>
            </p:spPr>
            <p:txBody>
              <a:bodyPr/>
              <a:lstStyle/>
              <a:p>
                <a:endParaRPr lang="zh-CN" altLang="en-US"/>
              </a:p>
            </p:txBody>
          </p:sp>
          <p:sp>
            <p:nvSpPr>
              <p:cNvPr id="57408" name="Line 33"/>
              <p:cNvSpPr>
                <a:spLocks noChangeShapeType="1"/>
              </p:cNvSpPr>
              <p:nvPr/>
            </p:nvSpPr>
            <p:spPr bwMode="auto">
              <a:xfrm>
                <a:off x="0" y="0"/>
                <a:ext cx="23" cy="20000"/>
              </a:xfrm>
              <a:prstGeom prst="line">
                <a:avLst/>
              </a:prstGeom>
              <a:noFill/>
              <a:ln w="12700">
                <a:solidFill>
                  <a:schemeClr val="folHlink"/>
                </a:solidFill>
                <a:round/>
                <a:headEnd type="none" w="sm" len="sm"/>
                <a:tailEnd type="none" w="sm" len="sm"/>
              </a:ln>
            </p:spPr>
            <p:txBody>
              <a:bodyPr/>
              <a:lstStyle/>
              <a:p>
                <a:endParaRPr lang="zh-CN" altLang="en-US"/>
              </a:p>
            </p:txBody>
          </p:sp>
        </p:grpSp>
        <p:sp>
          <p:nvSpPr>
            <p:cNvPr id="57379" name="Line 34"/>
            <p:cNvSpPr>
              <a:spLocks noChangeShapeType="1"/>
            </p:cNvSpPr>
            <p:nvPr/>
          </p:nvSpPr>
          <p:spPr bwMode="auto">
            <a:xfrm>
              <a:off x="2074" y="1896"/>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0" name="Line 35"/>
            <p:cNvSpPr>
              <a:spLocks noChangeShapeType="1"/>
            </p:cNvSpPr>
            <p:nvPr/>
          </p:nvSpPr>
          <p:spPr bwMode="auto">
            <a:xfrm>
              <a:off x="2933" y="188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1" name="Rectangle 36"/>
            <p:cNvSpPr>
              <a:spLocks noChangeArrowheads="1"/>
            </p:cNvSpPr>
            <p:nvPr/>
          </p:nvSpPr>
          <p:spPr bwMode="auto">
            <a:xfrm>
              <a:off x="2293" y="2576"/>
              <a:ext cx="636" cy="312"/>
            </a:xfrm>
            <a:prstGeom prst="rect">
              <a:avLst/>
            </a:prstGeom>
            <a:noFill/>
            <a:ln w="12700">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82" name="Rectangle 37"/>
            <p:cNvSpPr>
              <a:spLocks noChangeArrowheads="1"/>
            </p:cNvSpPr>
            <p:nvPr/>
          </p:nvSpPr>
          <p:spPr bwMode="auto">
            <a:xfrm>
              <a:off x="672" y="2592"/>
              <a:ext cx="527" cy="311"/>
            </a:xfrm>
            <a:prstGeom prst="rect">
              <a:avLst/>
            </a:prstGeom>
            <a:noFill/>
            <a:ln w="12700">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83" name="Line 38"/>
            <p:cNvSpPr>
              <a:spLocks noChangeShapeType="1"/>
            </p:cNvSpPr>
            <p:nvPr/>
          </p:nvSpPr>
          <p:spPr bwMode="auto">
            <a:xfrm>
              <a:off x="453" y="2748"/>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4" name="Line 39"/>
            <p:cNvSpPr>
              <a:spLocks noChangeShapeType="1"/>
            </p:cNvSpPr>
            <p:nvPr/>
          </p:nvSpPr>
          <p:spPr bwMode="auto">
            <a:xfrm>
              <a:off x="1203" y="2732"/>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85" name="Group 40"/>
            <p:cNvGrpSpPr>
              <a:grpSpLocks/>
            </p:cNvGrpSpPr>
            <p:nvPr/>
          </p:nvGrpSpPr>
          <p:grpSpPr bwMode="auto">
            <a:xfrm>
              <a:off x="1428" y="2458"/>
              <a:ext cx="654" cy="539"/>
              <a:chOff x="0" y="0"/>
              <a:chExt cx="20000" cy="20000"/>
            </a:xfrm>
          </p:grpSpPr>
          <p:sp>
            <p:nvSpPr>
              <p:cNvPr id="57403" name="Line 41"/>
              <p:cNvSpPr>
                <a:spLocks noChangeShapeType="1"/>
              </p:cNvSpPr>
              <p:nvPr/>
            </p:nvSpPr>
            <p:spPr bwMode="auto">
              <a:xfrm>
                <a:off x="0" y="0"/>
                <a:ext cx="20000" cy="10159"/>
              </a:xfrm>
              <a:prstGeom prst="line">
                <a:avLst/>
              </a:prstGeom>
              <a:noFill/>
              <a:ln w="12700">
                <a:solidFill>
                  <a:schemeClr val="folHlink"/>
                </a:solidFill>
                <a:round/>
                <a:headEnd type="none" w="sm" len="sm"/>
                <a:tailEnd type="none" w="sm" len="sm"/>
              </a:ln>
            </p:spPr>
            <p:txBody>
              <a:bodyPr/>
              <a:lstStyle/>
              <a:p>
                <a:endParaRPr lang="zh-CN" altLang="en-US"/>
              </a:p>
            </p:txBody>
          </p:sp>
          <p:sp>
            <p:nvSpPr>
              <p:cNvPr id="57404" name="Line 42"/>
              <p:cNvSpPr>
                <a:spLocks noChangeShapeType="1"/>
              </p:cNvSpPr>
              <p:nvPr/>
            </p:nvSpPr>
            <p:spPr bwMode="auto">
              <a:xfrm flipV="1">
                <a:off x="0" y="9595"/>
                <a:ext cx="20000" cy="10160"/>
              </a:xfrm>
              <a:prstGeom prst="line">
                <a:avLst/>
              </a:prstGeom>
              <a:noFill/>
              <a:ln w="12700">
                <a:solidFill>
                  <a:schemeClr val="folHlink"/>
                </a:solidFill>
                <a:round/>
                <a:headEnd type="none" w="sm" len="sm"/>
                <a:tailEnd type="none" w="sm" len="sm"/>
              </a:ln>
            </p:spPr>
            <p:txBody>
              <a:bodyPr/>
              <a:lstStyle/>
              <a:p>
                <a:endParaRPr lang="zh-CN" altLang="en-US"/>
              </a:p>
            </p:txBody>
          </p:sp>
          <p:sp>
            <p:nvSpPr>
              <p:cNvPr id="57405" name="Line 43"/>
              <p:cNvSpPr>
                <a:spLocks noChangeShapeType="1"/>
              </p:cNvSpPr>
              <p:nvPr/>
            </p:nvSpPr>
            <p:spPr bwMode="auto">
              <a:xfrm>
                <a:off x="0" y="0"/>
                <a:ext cx="23" cy="20000"/>
              </a:xfrm>
              <a:prstGeom prst="line">
                <a:avLst/>
              </a:prstGeom>
              <a:noFill/>
              <a:ln w="12700">
                <a:solidFill>
                  <a:schemeClr val="folHlink"/>
                </a:solidFill>
                <a:round/>
                <a:headEnd type="none" w="sm" len="sm"/>
                <a:tailEnd type="none" w="sm" len="sm"/>
              </a:ln>
            </p:spPr>
            <p:txBody>
              <a:bodyPr/>
              <a:lstStyle/>
              <a:p>
                <a:endParaRPr lang="zh-CN" altLang="en-US"/>
              </a:p>
            </p:txBody>
          </p:sp>
        </p:grpSp>
        <p:sp>
          <p:nvSpPr>
            <p:cNvPr id="57386" name="Line 44"/>
            <p:cNvSpPr>
              <a:spLocks noChangeShapeType="1"/>
            </p:cNvSpPr>
            <p:nvPr/>
          </p:nvSpPr>
          <p:spPr bwMode="auto">
            <a:xfrm>
              <a:off x="2074" y="2728"/>
              <a:ext cx="218" cy="2"/>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7" name="Line 45"/>
            <p:cNvSpPr>
              <a:spLocks noChangeShapeType="1"/>
            </p:cNvSpPr>
            <p:nvPr/>
          </p:nvSpPr>
          <p:spPr bwMode="auto">
            <a:xfrm>
              <a:off x="2933" y="27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8" name="Rectangle 46"/>
            <p:cNvSpPr>
              <a:spLocks noChangeArrowheads="1"/>
            </p:cNvSpPr>
            <p:nvPr/>
          </p:nvSpPr>
          <p:spPr bwMode="auto">
            <a:xfrm>
              <a:off x="4858" y="1256"/>
              <a:ext cx="842" cy="370"/>
            </a:xfrm>
            <a:prstGeom prst="rect">
              <a:avLst/>
            </a:prstGeom>
            <a:noFill/>
            <a:ln w="12700">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A/D</a:t>
              </a:r>
              <a:r>
                <a:rPr lang="zh-CN" altLang="en-US" sz="1800" b="1" dirty="0">
                  <a:latin typeface="Times New Roman" pitchFamily="18" charset="0"/>
                  <a:ea typeface="宋体" pitchFamily="2" charset="-122"/>
                </a:rPr>
                <a:t>转换器</a:t>
              </a:r>
            </a:p>
          </p:txBody>
        </p:sp>
        <p:sp>
          <p:nvSpPr>
            <p:cNvPr id="57389" name="Rectangle 47"/>
            <p:cNvSpPr>
              <a:spLocks noChangeArrowheads="1"/>
            </p:cNvSpPr>
            <p:nvPr/>
          </p:nvSpPr>
          <p:spPr bwMode="auto">
            <a:xfrm>
              <a:off x="3720" y="1256"/>
              <a:ext cx="902" cy="370"/>
            </a:xfrm>
            <a:prstGeom prst="rect">
              <a:avLst/>
            </a:prstGeom>
            <a:noFill/>
            <a:ln w="12700">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zh-CN" altLang="en-US" sz="1800" b="1" dirty="0">
                  <a:latin typeface="Times New Roman" pitchFamily="18" charset="0"/>
                  <a:ea typeface="宋体" pitchFamily="2" charset="-122"/>
                </a:rPr>
                <a:t>采样保持器</a:t>
              </a:r>
            </a:p>
          </p:txBody>
        </p:sp>
        <p:sp>
          <p:nvSpPr>
            <p:cNvPr id="57390" name="Line 48"/>
            <p:cNvSpPr>
              <a:spLocks noChangeShapeType="1"/>
            </p:cNvSpPr>
            <p:nvPr/>
          </p:nvSpPr>
          <p:spPr bwMode="auto">
            <a:xfrm>
              <a:off x="3501" y="1444"/>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1" name="Line 49"/>
            <p:cNvSpPr>
              <a:spLocks noChangeShapeType="1"/>
            </p:cNvSpPr>
            <p:nvPr/>
          </p:nvSpPr>
          <p:spPr bwMode="auto">
            <a:xfrm>
              <a:off x="4638" y="1443"/>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2" name="Line 50"/>
            <p:cNvSpPr>
              <a:spLocks noChangeShapeType="1"/>
            </p:cNvSpPr>
            <p:nvPr/>
          </p:nvSpPr>
          <p:spPr bwMode="auto">
            <a:xfrm>
              <a:off x="5332" y="1628"/>
              <a:ext cx="0" cy="423"/>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3" name="Rectangle 51"/>
            <p:cNvSpPr>
              <a:spLocks noChangeArrowheads="1"/>
            </p:cNvSpPr>
            <p:nvPr/>
          </p:nvSpPr>
          <p:spPr bwMode="auto">
            <a:xfrm>
              <a:off x="4723" y="3231"/>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solidFill>
                    <a:schemeClr val="tx1"/>
                  </a:solidFill>
                  <a:latin typeface="Times New Roman" pitchFamily="18" charset="0"/>
                  <a:ea typeface="宋体" pitchFamily="2" charset="-122"/>
                </a:rPr>
                <a:t>数字信号</a:t>
              </a:r>
            </a:p>
          </p:txBody>
        </p:sp>
        <p:sp>
          <p:nvSpPr>
            <p:cNvPr id="57394" name="Rectangle 52"/>
            <p:cNvSpPr>
              <a:spLocks noChangeArrowheads="1"/>
            </p:cNvSpPr>
            <p:nvPr/>
          </p:nvSpPr>
          <p:spPr bwMode="auto">
            <a:xfrm>
              <a:off x="1437" y="3360"/>
              <a:ext cx="667" cy="260"/>
            </a:xfrm>
            <a:prstGeom prst="rect">
              <a:avLst/>
            </a:prstGeom>
            <a:noFill/>
            <a:ln w="12700">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latin typeface="Times New Roman" pitchFamily="18" charset="0"/>
                  <a:ea typeface="宋体" pitchFamily="2" charset="-122"/>
                </a:rPr>
                <a:t>受控对象</a:t>
              </a:r>
            </a:p>
          </p:txBody>
        </p:sp>
        <p:sp>
          <p:nvSpPr>
            <p:cNvPr id="57395" name="Rectangle 53"/>
            <p:cNvSpPr>
              <a:spLocks noChangeArrowheads="1"/>
            </p:cNvSpPr>
            <p:nvPr/>
          </p:nvSpPr>
          <p:spPr bwMode="auto">
            <a:xfrm>
              <a:off x="2001" y="3010"/>
              <a:ext cx="666" cy="260"/>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控制信号</a:t>
              </a:r>
            </a:p>
          </p:txBody>
        </p:sp>
        <p:sp>
          <p:nvSpPr>
            <p:cNvPr id="57396" name="Rectangle 54"/>
            <p:cNvSpPr>
              <a:spLocks noChangeArrowheads="1"/>
            </p:cNvSpPr>
            <p:nvPr/>
          </p:nvSpPr>
          <p:spPr bwMode="auto">
            <a:xfrm>
              <a:off x="3163" y="3010"/>
              <a:ext cx="667" cy="261"/>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模拟信号</a:t>
              </a:r>
            </a:p>
          </p:txBody>
        </p:sp>
        <p:sp>
          <p:nvSpPr>
            <p:cNvPr id="57397" name="Rectangle 55"/>
            <p:cNvSpPr>
              <a:spLocks noChangeArrowheads="1"/>
            </p:cNvSpPr>
            <p:nvPr/>
          </p:nvSpPr>
          <p:spPr bwMode="auto">
            <a:xfrm>
              <a:off x="3745" y="3278"/>
              <a:ext cx="902" cy="370"/>
            </a:xfrm>
            <a:prstGeom prst="rect">
              <a:avLst/>
            </a:prstGeom>
            <a:noFill/>
            <a:ln w="12700">
              <a:solidFill>
                <a:schemeClr val="accent1"/>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D/A</a:t>
              </a:r>
              <a:r>
                <a:rPr lang="zh-CN" altLang="en-US" sz="1800" b="1" dirty="0">
                  <a:latin typeface="Times New Roman" pitchFamily="18" charset="0"/>
                  <a:ea typeface="宋体" pitchFamily="2" charset="-122"/>
                </a:rPr>
                <a:t>转换器</a:t>
              </a:r>
            </a:p>
          </p:txBody>
        </p:sp>
        <p:sp>
          <p:nvSpPr>
            <p:cNvPr id="57398" name="Rectangle 56"/>
            <p:cNvSpPr>
              <a:spLocks noChangeArrowheads="1"/>
            </p:cNvSpPr>
            <p:nvPr/>
          </p:nvSpPr>
          <p:spPr bwMode="auto">
            <a:xfrm>
              <a:off x="2548" y="3277"/>
              <a:ext cx="978" cy="369"/>
            </a:xfrm>
            <a:prstGeom prst="rect">
              <a:avLst/>
            </a:prstGeom>
            <a:noFill/>
            <a:ln w="12700">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latin typeface="Times New Roman" pitchFamily="18" charset="0"/>
                  <a:ea typeface="宋体" pitchFamily="2" charset="-122"/>
                </a:rPr>
                <a:t>放大驱动电路</a:t>
              </a:r>
            </a:p>
          </p:txBody>
        </p:sp>
        <p:sp>
          <p:nvSpPr>
            <p:cNvPr id="57399" name="Line 57"/>
            <p:cNvSpPr>
              <a:spLocks noChangeShapeType="1"/>
            </p:cNvSpPr>
            <p:nvPr/>
          </p:nvSpPr>
          <p:spPr bwMode="auto">
            <a:xfrm flipH="1">
              <a:off x="3528" y="3450"/>
              <a:ext cx="219" cy="1"/>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57400" name="Line 58"/>
            <p:cNvSpPr>
              <a:spLocks noChangeShapeType="1"/>
            </p:cNvSpPr>
            <p:nvPr/>
          </p:nvSpPr>
          <p:spPr bwMode="auto">
            <a:xfrm flipH="1">
              <a:off x="2127" y="3464"/>
              <a:ext cx="429" cy="1"/>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57401" name="Freeform 59"/>
            <p:cNvSpPr>
              <a:spLocks/>
            </p:cNvSpPr>
            <p:nvPr/>
          </p:nvSpPr>
          <p:spPr bwMode="auto">
            <a:xfrm>
              <a:off x="4658" y="2906"/>
              <a:ext cx="691" cy="562"/>
            </a:xfrm>
            <a:custGeom>
              <a:avLst/>
              <a:gdLst>
                <a:gd name="T0" fmla="*/ 0 w 20000"/>
                <a:gd name="T1" fmla="*/ 561 h 20000"/>
                <a:gd name="T2" fmla="*/ 690 w 20000"/>
                <a:gd name="T3" fmla="*/ 561 h 20000"/>
                <a:gd name="T4" fmla="*/ 69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61"/>
                  </a:moveTo>
                  <a:lnTo>
                    <a:pt x="19977" y="19961"/>
                  </a:lnTo>
                  <a:lnTo>
                    <a:pt x="19977" y="0"/>
                  </a:lnTo>
                </a:path>
              </a:pathLst>
            </a:custGeom>
            <a:noFill/>
            <a:ln w="28575" cap="flat">
              <a:solidFill>
                <a:schemeClr val="accent1"/>
              </a:solidFill>
              <a:prstDash val="solid"/>
              <a:round/>
              <a:headEnd type="triangle" w="sm" len="sm"/>
              <a:tailEnd type="none" w="sm" len="sm"/>
            </a:ln>
          </p:spPr>
          <p:txBody>
            <a:bodyPr/>
            <a:lstStyle/>
            <a:p>
              <a:endParaRPr lang="zh-CN" altLang="en-US"/>
            </a:p>
          </p:txBody>
        </p:sp>
        <p:sp>
          <p:nvSpPr>
            <p:cNvPr id="57402" name="Text Box 60"/>
            <p:cNvSpPr txBox="1">
              <a:spLocks noChangeArrowheads="1"/>
            </p:cNvSpPr>
            <p:nvPr/>
          </p:nvSpPr>
          <p:spPr bwMode="auto">
            <a:xfrm>
              <a:off x="175" y="2046"/>
              <a:ext cx="223" cy="357"/>
            </a:xfrm>
            <a:prstGeom prst="rect">
              <a:avLst/>
            </a:prstGeom>
            <a:noFill/>
            <a:ln w="28575">
              <a:noFill/>
              <a:miter lim="800000"/>
              <a:headEnd/>
              <a:tailEnd/>
            </a:ln>
          </p:spPr>
          <p:txBody>
            <a:bodyPr vert="eaVert" lIns="12700" tIns="12700" rIns="12700" bIns="12700"/>
            <a:lstStyle/>
            <a:p>
              <a:pPr eaLnBrk="0" hangingPunct="0">
                <a:spcBef>
                  <a:spcPct val="0"/>
                </a:spcBef>
              </a:pPr>
              <a:r>
                <a:rPr lang="en-US" altLang="zh-CN" sz="1800" b="1">
                  <a:solidFill>
                    <a:schemeClr val="tx1"/>
                  </a:solidFill>
                  <a:latin typeface="Times New Roman" pitchFamily="18" charset="0"/>
                  <a:ea typeface="宋体" pitchFamily="2" charset="-122"/>
                </a:rPr>
                <a:t>…</a:t>
              </a:r>
            </a:p>
          </p:txBody>
        </p:sp>
      </p:grpSp>
      <p:sp>
        <p:nvSpPr>
          <p:cNvPr id="109635" name="Rectangle 67"/>
          <p:cNvSpPr>
            <a:spLocks noChangeArrowheads="1"/>
          </p:cNvSpPr>
          <p:nvPr/>
        </p:nvSpPr>
        <p:spPr bwMode="auto">
          <a:xfrm>
            <a:off x="345067" y="201647"/>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Tree>
    <p:extLst>
      <p:ext uri="{BB962C8B-B14F-4D97-AF65-F5344CB8AC3E}">
        <p14:creationId xmlns:p14="http://schemas.microsoft.com/office/powerpoint/2010/main" val="2858676185"/>
      </p:ext>
    </p:extLst>
  </p:cSld>
  <p:clrMapOvr>
    <a:masterClrMapping/>
  </p:clrMapOvr>
  <p:transition spd="med">
    <p:wheel spokes="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rrowheads="1"/>
          </p:cNvSpPr>
          <p:nvPr>
            <p:ph type="title" idx="4294967295"/>
          </p:nvPr>
        </p:nvSpPr>
        <p:spPr>
          <a:xfrm>
            <a:off x="392850" y="246652"/>
            <a:ext cx="8229600" cy="437043"/>
          </a:xfrm>
          <a:prstGeom prst="rect">
            <a:avLst/>
          </a:prstGeom>
          <a:noFill/>
          <a:ln w="25400">
            <a:noFill/>
            <a:miter lim="800000"/>
            <a:headEnd/>
            <a:tailEnd/>
          </a:ln>
          <a:effectLst/>
        </p:spPr>
        <p:txBody>
          <a:bodyPr>
            <a:spAutoFit/>
          </a:bodyPr>
          <a:lstStyle/>
          <a:p>
            <a:pPr algn="l">
              <a:lnSpc>
                <a:spcPct val="80000"/>
              </a:lnSpc>
            </a:pPr>
            <a:r>
              <a:rPr kumimoji="1" lang="en-US" altLang="zh-CN" sz="2800" kern="1200" dirty="0">
                <a:solidFill>
                  <a:srgbClr val="0000CC"/>
                </a:solidFill>
                <a:latin typeface="+mn-lt"/>
                <a:ea typeface="幼圆" pitchFamily="49" charset="-122"/>
                <a:cs typeface="+mn-cs"/>
              </a:rPr>
              <a:t>DAC0832</a:t>
            </a:r>
            <a:r>
              <a:rPr kumimoji="1" lang="zh-CN" altLang="zh-CN" sz="2800" kern="1200" dirty="0">
                <a:solidFill>
                  <a:srgbClr val="0000CC"/>
                </a:solidFill>
                <a:latin typeface="+mn-lt"/>
                <a:ea typeface="幼圆" pitchFamily="49" charset="-122"/>
                <a:cs typeface="+mn-cs"/>
              </a:rPr>
              <a:t>的接口设计</a:t>
            </a:r>
            <a:r>
              <a:rPr kumimoji="1" lang="zh-CN" altLang="en-US" sz="2800" kern="1200" dirty="0">
                <a:solidFill>
                  <a:srgbClr val="0000CC"/>
                </a:solidFill>
                <a:latin typeface="+mn-lt"/>
                <a:ea typeface="幼圆" pitchFamily="49" charset="-122"/>
                <a:cs typeface="+mn-cs"/>
              </a:rPr>
              <a:t>与编程</a:t>
            </a:r>
          </a:p>
        </p:txBody>
      </p:sp>
      <p:sp>
        <p:nvSpPr>
          <p:cNvPr id="368643" name="Rectangle 3"/>
          <p:cNvSpPr>
            <a:spLocks noGrp="1" noChangeArrowheads="1"/>
          </p:cNvSpPr>
          <p:nvPr>
            <p:ph type="body" idx="4294967295"/>
          </p:nvPr>
        </p:nvSpPr>
        <p:spPr>
          <a:xfrm>
            <a:off x="457200" y="998538"/>
            <a:ext cx="8229600" cy="1081087"/>
          </a:xfrm>
          <a:prstGeom prst="rect">
            <a:avLst/>
          </a:prstGeom>
        </p:spPr>
        <p:txBody>
          <a:bodyPr/>
          <a:lstStyle/>
          <a:p>
            <a:pPr marL="0" indent="0" eaLnBrk="1" hangingPunct="1">
              <a:buFont typeface="Wingdings" pitchFamily="2" charset="2"/>
              <a:buNone/>
              <a:defRPr/>
            </a:pPr>
            <a:r>
              <a:rPr lang="zh-CN" altLang="en-US" sz="2400" dirty="0" smtClean="0">
                <a:solidFill>
                  <a:srgbClr val="FF0000"/>
                </a:solidFill>
                <a:ea typeface="幼圆" pitchFamily="49" charset="-122"/>
              </a:rPr>
              <a:t>例</a:t>
            </a:r>
            <a:r>
              <a:rPr lang="en-US" altLang="zh-CN" sz="2400" dirty="0" smtClean="0">
                <a:solidFill>
                  <a:srgbClr val="FF0000"/>
                </a:solidFill>
                <a:ea typeface="幼圆" pitchFamily="49" charset="-122"/>
              </a:rPr>
              <a:t>2</a:t>
            </a:r>
            <a:r>
              <a:rPr lang="en-US" altLang="zh-CN" sz="2400" dirty="0" smtClean="0">
                <a:solidFill>
                  <a:srgbClr val="0000CC"/>
                </a:solidFill>
                <a:ea typeface="幼圆" pitchFamily="49" charset="-122"/>
              </a:rPr>
              <a:t>  </a:t>
            </a:r>
            <a:r>
              <a:rPr lang="zh-CN" altLang="en-US" sz="2400" dirty="0" smtClean="0">
                <a:solidFill>
                  <a:srgbClr val="0000CC"/>
                </a:solidFill>
                <a:ea typeface="幼圆" pitchFamily="49" charset="-122"/>
              </a:rPr>
              <a:t>产生两个不同极性的方波信号，相位关系如图所示，试进行软硬件设计。</a:t>
            </a:r>
          </a:p>
        </p:txBody>
      </p:sp>
      <p:pic>
        <p:nvPicPr>
          <p:cNvPr id="84999" name="Picture 4" descr="图10"/>
          <p:cNvPicPr>
            <a:picLocks noChangeAspect="1" noChangeArrowheads="1"/>
          </p:cNvPicPr>
          <p:nvPr/>
        </p:nvPicPr>
        <p:blipFill>
          <a:blip r:embed="rId2" cstate="print"/>
          <a:srcRect/>
          <a:stretch>
            <a:fillRect/>
          </a:stretch>
        </p:blipFill>
        <p:spPr bwMode="auto">
          <a:xfrm>
            <a:off x="2047152" y="2123855"/>
            <a:ext cx="5675198" cy="3898784"/>
          </a:xfrm>
          <a:prstGeom prst="rect">
            <a:avLst/>
          </a:prstGeom>
          <a:noFill/>
          <a:ln w="9525">
            <a:noFill/>
            <a:miter lim="800000"/>
            <a:headEnd/>
            <a:tailEnd/>
          </a:ln>
        </p:spPr>
      </p:pic>
    </p:spTree>
    <p:extLst>
      <p:ext uri="{BB962C8B-B14F-4D97-AF65-F5344CB8AC3E}">
        <p14:creationId xmlns:p14="http://schemas.microsoft.com/office/powerpoint/2010/main" val="3717986133"/>
      </p:ext>
    </p:extLst>
  </p:cSld>
  <p:clrMapOvr>
    <a:masterClrMapping/>
  </p:clrMapOvr>
  <p:transition spd="med">
    <p:wheel spokes="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body" idx="4294967295"/>
          </p:nvPr>
        </p:nvSpPr>
        <p:spPr>
          <a:xfrm>
            <a:off x="457200" y="998538"/>
            <a:ext cx="8229600" cy="1530350"/>
          </a:xfrm>
          <a:prstGeom prst="rect">
            <a:avLst/>
          </a:prstGeom>
        </p:spPr>
        <p:txBody>
          <a:bodyPr/>
          <a:lstStyle/>
          <a:p>
            <a:pPr marL="447675" indent="-447675" algn="just" eaLnBrk="1" hangingPunct="1">
              <a:buFont typeface="Wingdings" pitchFamily="2" charset="2"/>
              <a:buNone/>
              <a:defRPr/>
            </a:pPr>
            <a:r>
              <a:rPr lang="en-US" altLang="zh-CN" sz="2400" dirty="0" smtClean="0">
                <a:solidFill>
                  <a:srgbClr val="0000CC"/>
                </a:solidFill>
                <a:ea typeface="幼圆" pitchFamily="49" charset="-122"/>
              </a:rPr>
              <a:t>(1)</a:t>
            </a:r>
            <a:r>
              <a:rPr lang="zh-CN" altLang="en-US" sz="2400" dirty="0" smtClean="0">
                <a:solidFill>
                  <a:srgbClr val="0000CC"/>
                </a:solidFill>
                <a:ea typeface="幼圆" pitchFamily="49" charset="-122"/>
              </a:rPr>
              <a:t>从图可看出</a:t>
            </a:r>
            <a:r>
              <a:rPr lang="en-US" altLang="zh-CN" sz="2400" dirty="0" smtClean="0">
                <a:solidFill>
                  <a:srgbClr val="0000CC"/>
                </a:solidFill>
                <a:ea typeface="幼圆" pitchFamily="49" charset="-122"/>
              </a:rPr>
              <a:t>u</a:t>
            </a:r>
            <a:r>
              <a:rPr lang="en-US" altLang="zh-CN" sz="2400" baseline="-25000" dirty="0" smtClean="0">
                <a:solidFill>
                  <a:srgbClr val="0000CC"/>
                </a:solidFill>
                <a:ea typeface="幼圆" pitchFamily="49" charset="-122"/>
              </a:rPr>
              <a:t>1</a:t>
            </a:r>
            <a:r>
              <a:rPr lang="zh-CN" altLang="en-US" sz="2400" dirty="0" smtClean="0">
                <a:solidFill>
                  <a:srgbClr val="0000CC"/>
                </a:solidFill>
                <a:ea typeface="幼圆" pitchFamily="49" charset="-122"/>
              </a:rPr>
              <a:t>是单极性的方波，</a:t>
            </a:r>
            <a:r>
              <a:rPr lang="en-US" altLang="zh-CN" sz="2400" dirty="0" smtClean="0">
                <a:solidFill>
                  <a:srgbClr val="0000CC"/>
                </a:solidFill>
                <a:ea typeface="幼圆" pitchFamily="49" charset="-122"/>
              </a:rPr>
              <a:t>u</a:t>
            </a:r>
            <a:r>
              <a:rPr lang="en-US" altLang="zh-CN" sz="2400" baseline="-25000" dirty="0">
                <a:solidFill>
                  <a:srgbClr val="0000CC"/>
                </a:solidFill>
                <a:ea typeface="幼圆" pitchFamily="49" charset="-122"/>
              </a:rPr>
              <a:t>2</a:t>
            </a:r>
            <a:r>
              <a:rPr lang="zh-CN" altLang="en-US" sz="2400" dirty="0" smtClean="0">
                <a:solidFill>
                  <a:srgbClr val="0000CC"/>
                </a:solidFill>
                <a:ea typeface="幼圆" pitchFamily="49" charset="-122"/>
              </a:rPr>
              <a:t>是双极性的方波，需二个</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转换器，一个为单极性输出，另一个为双极性输出。</a:t>
            </a:r>
          </a:p>
        </p:txBody>
      </p:sp>
      <p:pic>
        <p:nvPicPr>
          <p:cNvPr id="86023" name="Picture 4" descr="图10"/>
          <p:cNvPicPr>
            <a:picLocks noChangeAspect="1" noChangeArrowheads="1"/>
          </p:cNvPicPr>
          <p:nvPr/>
        </p:nvPicPr>
        <p:blipFill>
          <a:blip r:embed="rId2" cstate="print"/>
          <a:srcRect/>
          <a:stretch>
            <a:fillRect/>
          </a:stretch>
        </p:blipFill>
        <p:spPr bwMode="auto">
          <a:xfrm>
            <a:off x="2321750" y="2393885"/>
            <a:ext cx="5270153" cy="3619995"/>
          </a:xfrm>
          <a:prstGeom prst="rect">
            <a:avLst/>
          </a:prstGeom>
          <a:noFill/>
          <a:ln w="9525">
            <a:noFill/>
            <a:miter lim="800000"/>
            <a:headEnd/>
            <a:tailEnd/>
          </a:ln>
        </p:spPr>
      </p:pic>
      <p:sp>
        <p:nvSpPr>
          <p:cNvPr id="86024" name="Text Box 5"/>
          <p:cNvSpPr txBox="1">
            <a:spLocks noChangeArrowheads="1"/>
          </p:cNvSpPr>
          <p:nvPr/>
        </p:nvSpPr>
        <p:spPr bwMode="auto">
          <a:xfrm>
            <a:off x="476250" y="233645"/>
            <a:ext cx="4949825"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smtClean="0"/>
              <a:t>分析：需要</a:t>
            </a:r>
            <a:r>
              <a:rPr lang="zh-CN" altLang="en-US" dirty="0"/>
              <a:t>几片</a:t>
            </a:r>
            <a:r>
              <a:rPr lang="en-US" altLang="zh-CN" dirty="0" smtClean="0"/>
              <a:t>0832</a:t>
            </a:r>
            <a:endParaRPr lang="zh-CN" altLang="en-US" dirty="0"/>
          </a:p>
        </p:txBody>
      </p:sp>
    </p:spTree>
    <p:extLst>
      <p:ext uri="{BB962C8B-B14F-4D97-AF65-F5344CB8AC3E}">
        <p14:creationId xmlns:p14="http://schemas.microsoft.com/office/powerpoint/2010/main" val="1238959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dissolve">
                                      <p:cBhvr>
                                        <p:cTn id="7" dur="500"/>
                                        <p:tgtEl>
                                          <p:spTgt spid="3696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type="body" idx="4294967295"/>
          </p:nvPr>
        </p:nvSpPr>
        <p:spPr>
          <a:xfrm>
            <a:off x="457200" y="998538"/>
            <a:ext cx="8229600" cy="1395347"/>
          </a:xfrm>
          <a:prstGeom prst="rect">
            <a:avLst/>
          </a:prstGeom>
        </p:spPr>
        <p:txBody>
          <a:bodyPr/>
          <a:lstStyle/>
          <a:p>
            <a:pPr marL="361950" indent="-361950" algn="just" eaLnBrk="1" hangingPunct="1">
              <a:buFont typeface="Wingdings" pitchFamily="2" charset="2"/>
              <a:buNone/>
              <a:defRPr/>
            </a:pPr>
            <a:r>
              <a:rPr lang="en-US" altLang="zh-CN" sz="2400" dirty="0" smtClean="0">
                <a:solidFill>
                  <a:srgbClr val="0000CC"/>
                </a:solidFill>
                <a:ea typeface="幼圆" pitchFamily="49" charset="-122"/>
              </a:rPr>
              <a:t>(2)u</a:t>
            </a:r>
            <a:r>
              <a:rPr lang="en-US" altLang="zh-CN" sz="2400" baseline="-25000" dirty="0" smtClean="0">
                <a:solidFill>
                  <a:srgbClr val="0000CC"/>
                </a:solidFill>
                <a:ea typeface="幼圆" pitchFamily="49" charset="-122"/>
              </a:rPr>
              <a:t>1</a:t>
            </a:r>
            <a:r>
              <a:rPr lang="zh-CN" altLang="en-US" sz="2400" dirty="0" smtClean="0">
                <a:solidFill>
                  <a:srgbClr val="0000CC"/>
                </a:solidFill>
                <a:ea typeface="幼圆" pitchFamily="49" charset="-122"/>
              </a:rPr>
              <a:t>产生正跳变时，</a:t>
            </a:r>
            <a:r>
              <a:rPr lang="en-US" altLang="zh-CN" sz="2400" dirty="0" smtClean="0">
                <a:solidFill>
                  <a:srgbClr val="0000CC"/>
                </a:solidFill>
                <a:ea typeface="幼圆" pitchFamily="49" charset="-122"/>
              </a:rPr>
              <a:t>u</a:t>
            </a:r>
            <a:r>
              <a:rPr lang="en-US" altLang="zh-CN" sz="2400" baseline="-25000" dirty="0">
                <a:solidFill>
                  <a:srgbClr val="0000CC"/>
                </a:solidFill>
                <a:ea typeface="幼圆" pitchFamily="49" charset="-122"/>
              </a:rPr>
              <a:t>2</a:t>
            </a:r>
            <a:r>
              <a:rPr lang="zh-CN" altLang="en-US" sz="2400" dirty="0" smtClean="0">
                <a:solidFill>
                  <a:srgbClr val="0000CC"/>
                </a:solidFill>
                <a:ea typeface="幼圆" pitchFamily="49" charset="-122"/>
              </a:rPr>
              <a:t>也产生正跳变，</a:t>
            </a:r>
            <a:r>
              <a:rPr lang="en-US" altLang="zh-CN" sz="2400" dirty="0" smtClean="0">
                <a:solidFill>
                  <a:srgbClr val="0000CC"/>
                </a:solidFill>
                <a:ea typeface="幼圆" pitchFamily="49" charset="-122"/>
              </a:rPr>
              <a:t>u</a:t>
            </a:r>
            <a:r>
              <a:rPr lang="en-US" altLang="zh-CN" sz="2400" baseline="-25000" dirty="0">
                <a:solidFill>
                  <a:srgbClr val="0000CC"/>
                </a:solidFill>
                <a:ea typeface="幼圆" pitchFamily="49" charset="-122"/>
              </a:rPr>
              <a:t>1</a:t>
            </a:r>
            <a:r>
              <a:rPr lang="zh-CN" altLang="en-US" sz="2400" dirty="0" smtClean="0">
                <a:solidFill>
                  <a:srgbClr val="0000CC"/>
                </a:solidFill>
                <a:ea typeface="幼圆" pitchFamily="49" charset="-122"/>
              </a:rPr>
              <a:t>产生负跳变时，</a:t>
            </a:r>
            <a:r>
              <a:rPr lang="en-US" altLang="zh-CN" sz="2400" dirty="0" smtClean="0">
                <a:solidFill>
                  <a:srgbClr val="0000CC"/>
                </a:solidFill>
                <a:ea typeface="幼圆" pitchFamily="49" charset="-122"/>
              </a:rPr>
              <a:t>u</a:t>
            </a:r>
            <a:r>
              <a:rPr lang="en-US" altLang="zh-CN" sz="2400" baseline="-25000" dirty="0">
                <a:solidFill>
                  <a:srgbClr val="0000CC"/>
                </a:solidFill>
                <a:ea typeface="幼圆" pitchFamily="49" charset="-122"/>
              </a:rPr>
              <a:t>2</a:t>
            </a:r>
            <a:r>
              <a:rPr lang="zh-CN" altLang="en-US" sz="2400" dirty="0" smtClean="0">
                <a:solidFill>
                  <a:srgbClr val="0000CC"/>
                </a:solidFill>
                <a:ea typeface="幼圆" pitchFamily="49" charset="-122"/>
              </a:rPr>
              <a:t>也产生负跳变，要求二个</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的输出波形同步，因而</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的工作方式需采用双缓冲方式。</a:t>
            </a:r>
          </a:p>
        </p:txBody>
      </p:sp>
      <p:pic>
        <p:nvPicPr>
          <p:cNvPr id="87047" name="Picture 4" descr="图10"/>
          <p:cNvPicPr>
            <a:picLocks noChangeAspect="1" noChangeArrowheads="1"/>
          </p:cNvPicPr>
          <p:nvPr/>
        </p:nvPicPr>
        <p:blipFill>
          <a:blip r:embed="rId2" cstate="print"/>
          <a:srcRect/>
          <a:stretch>
            <a:fillRect/>
          </a:stretch>
        </p:blipFill>
        <p:spPr bwMode="auto">
          <a:xfrm>
            <a:off x="2411760" y="2630810"/>
            <a:ext cx="4684712" cy="3217862"/>
          </a:xfrm>
          <a:prstGeom prst="rect">
            <a:avLst/>
          </a:prstGeom>
          <a:noFill/>
          <a:ln w="9525">
            <a:noFill/>
            <a:miter lim="800000"/>
            <a:headEnd/>
            <a:tailEnd/>
          </a:ln>
        </p:spPr>
      </p:pic>
      <p:sp>
        <p:nvSpPr>
          <p:cNvPr id="87048" name="Text Box 5"/>
          <p:cNvSpPr txBox="1">
            <a:spLocks noChangeArrowheads="1"/>
          </p:cNvSpPr>
          <p:nvPr/>
        </p:nvSpPr>
        <p:spPr bwMode="auto">
          <a:xfrm>
            <a:off x="476250" y="246652"/>
            <a:ext cx="4949825"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smtClean="0"/>
              <a:t>分析：采用</a:t>
            </a:r>
            <a:r>
              <a:rPr lang="zh-CN" altLang="en-US" dirty="0"/>
              <a:t>那种工作</a:t>
            </a:r>
            <a:r>
              <a:rPr lang="zh-CN" altLang="en-US" dirty="0" smtClean="0"/>
              <a:t>方式</a:t>
            </a:r>
            <a:endParaRPr lang="zh-CN" altLang="en-US" dirty="0"/>
          </a:p>
        </p:txBody>
      </p:sp>
    </p:spTree>
    <p:extLst>
      <p:ext uri="{BB962C8B-B14F-4D97-AF65-F5344CB8AC3E}">
        <p14:creationId xmlns:p14="http://schemas.microsoft.com/office/powerpoint/2010/main" val="1188259008"/>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dissolve">
                                      <p:cBhvr>
                                        <p:cTn id="7" dur="500"/>
                                        <p:tgtEl>
                                          <p:spTgt spid="375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72" name="Picture 5" descr="图10"/>
          <p:cNvPicPr>
            <a:picLocks noChangeAspect="1" noChangeArrowheads="1"/>
          </p:cNvPicPr>
          <p:nvPr/>
        </p:nvPicPr>
        <p:blipFill>
          <a:blip r:embed="rId2" cstate="print"/>
          <a:srcRect/>
          <a:stretch>
            <a:fillRect/>
          </a:stretch>
        </p:blipFill>
        <p:spPr bwMode="auto">
          <a:xfrm>
            <a:off x="0" y="2753925"/>
            <a:ext cx="4122738" cy="3413125"/>
          </a:xfrm>
          <a:prstGeom prst="rect">
            <a:avLst/>
          </a:prstGeom>
          <a:noFill/>
          <a:ln w="9525">
            <a:noFill/>
            <a:miter lim="800000"/>
            <a:headEnd/>
            <a:tailEnd/>
          </a:ln>
        </p:spPr>
      </p:pic>
      <p:sp>
        <p:nvSpPr>
          <p:cNvPr id="376835" name="Rectangle 3"/>
          <p:cNvSpPr>
            <a:spLocks noGrp="1" noChangeArrowheads="1"/>
          </p:cNvSpPr>
          <p:nvPr>
            <p:ph type="body" idx="4294967295"/>
          </p:nvPr>
        </p:nvSpPr>
        <p:spPr>
          <a:xfrm>
            <a:off x="482860" y="998730"/>
            <a:ext cx="8229600" cy="1664745"/>
          </a:xfrm>
          <a:prstGeom prst="rect">
            <a:avLst/>
          </a:prstGeom>
        </p:spPr>
        <p:txBody>
          <a:bodyPr/>
          <a:lstStyle/>
          <a:p>
            <a:pPr marL="361950" indent="-361950" algn="just" eaLnBrk="1" hangingPunct="1">
              <a:buFont typeface="Wingdings" pitchFamily="2" charset="2"/>
              <a:buNone/>
              <a:defRPr/>
            </a:pPr>
            <a:r>
              <a:rPr lang="en-US" altLang="zh-CN" sz="2400" dirty="0" smtClean="0">
                <a:solidFill>
                  <a:srgbClr val="0000CC"/>
                </a:solidFill>
                <a:ea typeface="幼圆" pitchFamily="49" charset="-122"/>
              </a:rPr>
              <a:t>(3)</a:t>
            </a:r>
            <a:r>
              <a:rPr lang="zh-CN" altLang="en-US" sz="2400" dirty="0" smtClean="0">
                <a:solidFill>
                  <a:srgbClr val="0000CC"/>
                </a:solidFill>
                <a:ea typeface="幼圆" pitchFamily="49" charset="-122"/>
              </a:rPr>
              <a:t>需要三个</a:t>
            </a:r>
            <a:r>
              <a:rPr lang="zh-CN" altLang="en-US" sz="2400" dirty="0">
                <a:solidFill>
                  <a:srgbClr val="0000CC"/>
                </a:solidFill>
                <a:ea typeface="幼圆" pitchFamily="49" charset="-122"/>
              </a:rPr>
              <a:t>端口</a:t>
            </a:r>
            <a:r>
              <a:rPr lang="zh-CN" altLang="en-US" sz="2400" dirty="0" smtClean="0">
                <a:solidFill>
                  <a:srgbClr val="0000CC"/>
                </a:solidFill>
                <a:ea typeface="幼圆" pitchFamily="49" charset="-122"/>
              </a:rPr>
              <a:t>地址，第一个地址生成第一片</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的片选信号，第二个地址生成第二片</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的片选信号，第三个地址生成同时打开两片</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的</a:t>
            </a:r>
            <a:r>
              <a:rPr lang="en-US" altLang="zh-CN" sz="2400" dirty="0" smtClean="0">
                <a:solidFill>
                  <a:srgbClr val="0000CC"/>
                </a:solidFill>
                <a:ea typeface="幼圆" pitchFamily="49" charset="-122"/>
              </a:rPr>
              <a:t>DAC</a:t>
            </a:r>
            <a:r>
              <a:rPr lang="zh-CN" altLang="en-US" sz="2400" dirty="0" smtClean="0">
                <a:solidFill>
                  <a:srgbClr val="0000CC"/>
                </a:solidFill>
                <a:ea typeface="幼圆" pitchFamily="49" charset="-122"/>
              </a:rPr>
              <a:t>寄存器的控制信号，该信号连接到两片</a:t>
            </a:r>
            <a:r>
              <a:rPr lang="en-US" altLang="zh-CN" sz="2400" dirty="0" smtClean="0">
                <a:solidFill>
                  <a:srgbClr val="0000CC"/>
                </a:solidFill>
                <a:ea typeface="幼圆" pitchFamily="49" charset="-122"/>
              </a:rPr>
              <a:t>DAC0832</a:t>
            </a:r>
            <a:r>
              <a:rPr lang="zh-CN" altLang="en-US" sz="2400" dirty="0" smtClean="0">
                <a:solidFill>
                  <a:srgbClr val="0000CC"/>
                </a:solidFill>
                <a:ea typeface="幼圆" pitchFamily="49" charset="-122"/>
              </a:rPr>
              <a:t>的</a:t>
            </a:r>
            <a:r>
              <a:rPr lang="en-US" altLang="zh-CN" sz="2400" dirty="0" smtClean="0">
                <a:solidFill>
                  <a:srgbClr val="0000CC"/>
                </a:solidFill>
                <a:ea typeface="幼圆" pitchFamily="49" charset="-122"/>
              </a:rPr>
              <a:t>XFER</a:t>
            </a:r>
            <a:r>
              <a:rPr lang="zh-CN" altLang="en-US" sz="2400" dirty="0" smtClean="0">
                <a:solidFill>
                  <a:srgbClr val="0000CC"/>
                </a:solidFill>
                <a:ea typeface="幼圆" pitchFamily="49" charset="-122"/>
              </a:rPr>
              <a:t>*端。</a:t>
            </a:r>
          </a:p>
        </p:txBody>
      </p:sp>
      <p:pic>
        <p:nvPicPr>
          <p:cNvPr id="88071" name="Picture 4"/>
          <p:cNvPicPr>
            <a:picLocks noChangeAspect="1" noChangeArrowheads="1"/>
          </p:cNvPicPr>
          <p:nvPr/>
        </p:nvPicPr>
        <p:blipFill>
          <a:blip r:embed="rId3" cstate="print"/>
          <a:srcRect/>
          <a:stretch>
            <a:fillRect/>
          </a:stretch>
        </p:blipFill>
        <p:spPr bwMode="auto">
          <a:xfrm>
            <a:off x="4121950" y="2753925"/>
            <a:ext cx="4951412" cy="3317875"/>
          </a:xfrm>
          <a:prstGeom prst="rect">
            <a:avLst/>
          </a:prstGeom>
          <a:noFill/>
          <a:ln w="19050" cmpd="thickThin">
            <a:noFill/>
            <a:miter lim="800000"/>
            <a:headEnd/>
            <a:tailEnd/>
          </a:ln>
        </p:spPr>
      </p:pic>
      <p:sp>
        <p:nvSpPr>
          <p:cNvPr id="88073" name="Text Box 6"/>
          <p:cNvSpPr txBox="1">
            <a:spLocks noChangeArrowheads="1"/>
          </p:cNvSpPr>
          <p:nvPr/>
        </p:nvSpPr>
        <p:spPr bwMode="auto">
          <a:xfrm>
            <a:off x="476765" y="233362"/>
            <a:ext cx="4949825" cy="437043"/>
          </a:xfrm>
          <a:prstGeom prst="rect">
            <a:avLst/>
          </a:prstGeom>
          <a:noFill/>
          <a:ln w="25400">
            <a:noFill/>
            <a:miter lim="800000"/>
            <a:headEnd/>
            <a:tailEnd/>
          </a:ln>
          <a:effectLst/>
        </p:spPr>
        <p:txBody>
          <a:bodyPr>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smtClean="0"/>
              <a:t>分析：端口</a:t>
            </a:r>
            <a:r>
              <a:rPr lang="zh-CN" altLang="en-US" dirty="0"/>
              <a:t>如何</a:t>
            </a:r>
            <a:r>
              <a:rPr lang="zh-CN" altLang="en-US" dirty="0" smtClean="0"/>
              <a:t>分配</a:t>
            </a:r>
            <a:endParaRPr lang="zh-CN" altLang="en-US" dirty="0"/>
          </a:p>
        </p:txBody>
      </p:sp>
    </p:spTree>
    <p:extLst>
      <p:ext uri="{BB962C8B-B14F-4D97-AF65-F5344CB8AC3E}">
        <p14:creationId xmlns:p14="http://schemas.microsoft.com/office/powerpoint/2010/main" val="2524736497"/>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dissolve">
                                      <p:cBhvr>
                                        <p:cTn id="7" dur="500"/>
                                        <p:tgtEl>
                                          <p:spTgt spid="376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Rectangle 4"/>
          <p:cNvSpPr>
            <a:spLocks noGrp="1" noRot="1" noChangeArrowheads="1"/>
          </p:cNvSpPr>
          <p:nvPr>
            <p:ph type="title" idx="4294967295"/>
          </p:nvPr>
        </p:nvSpPr>
        <p:spPr>
          <a:xfrm>
            <a:off x="476250" y="247170"/>
            <a:ext cx="7696150" cy="437043"/>
          </a:xfrm>
          <a:prstGeom prst="rect">
            <a:avLst/>
          </a:prstGeom>
          <a:noFill/>
          <a:ln w="25400">
            <a:noFill/>
            <a:miter lim="800000"/>
            <a:headEnd/>
            <a:tailEnd/>
          </a:ln>
          <a:effectLst/>
        </p:spPr>
        <p:txBody>
          <a:bodyPr wrap="square">
            <a:spAutoFit/>
          </a:bodyPr>
          <a:lstStyle/>
          <a:p>
            <a:pPr algn="l">
              <a:lnSpc>
                <a:spcPct val="80000"/>
              </a:lnSpc>
            </a:pPr>
            <a:r>
              <a:rPr kumimoji="1" lang="zh-CN" altLang="en-US" sz="2800" kern="1200" dirty="0">
                <a:solidFill>
                  <a:srgbClr val="0000CC"/>
                </a:solidFill>
                <a:latin typeface="+mn-lt"/>
                <a:ea typeface="幼圆" pitchFamily="49" charset="-122"/>
                <a:cs typeface="+mn-cs"/>
              </a:rPr>
              <a:t>原理图</a:t>
            </a:r>
          </a:p>
        </p:txBody>
      </p:sp>
      <p:pic>
        <p:nvPicPr>
          <p:cNvPr id="89094" name="Picture 5" descr="图10"/>
          <p:cNvPicPr>
            <a:picLocks noChangeAspect="1" noChangeArrowheads="1"/>
          </p:cNvPicPr>
          <p:nvPr/>
        </p:nvPicPr>
        <p:blipFill>
          <a:blip r:embed="rId2" cstate="print"/>
          <a:srcRect/>
          <a:stretch>
            <a:fillRect/>
          </a:stretch>
        </p:blipFill>
        <p:spPr bwMode="auto">
          <a:xfrm>
            <a:off x="476250" y="1042988"/>
            <a:ext cx="8280400" cy="4605337"/>
          </a:xfrm>
          <a:prstGeom prst="rect">
            <a:avLst/>
          </a:prstGeom>
          <a:noFill/>
          <a:ln w="9525">
            <a:noFill/>
            <a:miter lim="800000"/>
            <a:headEnd/>
            <a:tailEnd/>
          </a:ln>
        </p:spPr>
      </p:pic>
    </p:spTree>
    <p:extLst>
      <p:ext uri="{BB962C8B-B14F-4D97-AF65-F5344CB8AC3E}">
        <p14:creationId xmlns:p14="http://schemas.microsoft.com/office/powerpoint/2010/main" val="154432214"/>
      </p:ext>
    </p:extLst>
  </p:cSld>
  <p:clrMapOvr>
    <a:masterClrMapping/>
  </p:clrMapOvr>
  <p:transition spd="med">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idx="4294967295"/>
          </p:nvPr>
        </p:nvSpPr>
        <p:spPr>
          <a:xfrm>
            <a:off x="457200" y="998615"/>
            <a:ext cx="8301038" cy="2655410"/>
          </a:xfrm>
          <a:prstGeom prst="rect">
            <a:avLst/>
          </a:prstGeom>
          <a:noFill/>
        </p:spPr>
        <p:txBody>
          <a:bodyPr/>
          <a:lstStyle/>
          <a:p>
            <a:pPr marL="361950" indent="-361950" algn="just" eaLnBrk="1" hangingPunct="1">
              <a:lnSpc>
                <a:spcPct val="110000"/>
              </a:lnSpc>
              <a:spcBef>
                <a:spcPts val="600"/>
              </a:spcBef>
              <a:buFont typeface="Wingdings" pitchFamily="2" charset="2"/>
              <a:buNone/>
            </a:pPr>
            <a:r>
              <a:rPr lang="en-US" altLang="zh-CN" sz="2400" dirty="0" smtClean="0">
                <a:solidFill>
                  <a:srgbClr val="0000CC"/>
                </a:solidFill>
                <a:effectLst/>
                <a:ea typeface="幼圆" pitchFamily="49" charset="-122"/>
              </a:rPr>
              <a:t>(4)</a:t>
            </a:r>
            <a:r>
              <a:rPr lang="zh-CN" altLang="en-US" sz="2400" dirty="0" smtClean="0">
                <a:solidFill>
                  <a:srgbClr val="0000CC"/>
                </a:solidFill>
                <a:effectLst/>
                <a:ea typeface="幼圆" pitchFamily="49" charset="-122"/>
              </a:rPr>
              <a:t>第二片</a:t>
            </a:r>
            <a:r>
              <a:rPr lang="en-US" altLang="zh-CN" sz="2400" dirty="0" smtClean="0">
                <a:solidFill>
                  <a:srgbClr val="0000CC"/>
                </a:solidFill>
                <a:effectLst/>
                <a:ea typeface="幼圆" pitchFamily="49" charset="-122"/>
              </a:rPr>
              <a:t>0832</a:t>
            </a:r>
            <a:r>
              <a:rPr lang="zh-CN" altLang="en-US" sz="2400" dirty="0" smtClean="0">
                <a:solidFill>
                  <a:srgbClr val="0000CC"/>
                </a:solidFill>
                <a:effectLst/>
                <a:ea typeface="幼圆" pitchFamily="49" charset="-122"/>
              </a:rPr>
              <a:t>输出电压范围为</a:t>
            </a:r>
            <a:r>
              <a:rPr lang="en-US" altLang="zh-CN" sz="2400" dirty="0" smtClean="0">
                <a:solidFill>
                  <a:srgbClr val="0000CC"/>
                </a:solidFill>
                <a:effectLst/>
                <a:ea typeface="幼圆" pitchFamily="49" charset="-122"/>
              </a:rPr>
              <a:t>-2.5</a:t>
            </a:r>
            <a:r>
              <a:rPr lang="zh-CN" altLang="en-US" sz="2400" dirty="0" smtClean="0">
                <a:solidFill>
                  <a:srgbClr val="0000CC"/>
                </a:solidFill>
                <a:effectLst/>
                <a:ea typeface="幼圆" pitchFamily="49" charset="-122"/>
              </a:rPr>
              <a:t>Ｖ</a:t>
            </a:r>
            <a:r>
              <a:rPr lang="en-US" altLang="zh-CN" sz="2400" dirty="0" smtClean="0">
                <a:solidFill>
                  <a:srgbClr val="0000CC"/>
                </a:solidFill>
                <a:effectLst/>
                <a:ea typeface="幼圆" pitchFamily="49" charset="-122"/>
              </a:rPr>
              <a:t>~</a:t>
            </a:r>
            <a:r>
              <a:rPr lang="zh-CN" altLang="en-US" sz="2400" dirty="0" smtClean="0">
                <a:solidFill>
                  <a:srgbClr val="0000CC"/>
                </a:solidFill>
                <a:effectLst/>
                <a:ea typeface="幼圆" pitchFamily="49" charset="-122"/>
              </a:rPr>
              <a:t>＋</a:t>
            </a:r>
            <a:r>
              <a:rPr lang="en-US" altLang="zh-CN" sz="2400" dirty="0" smtClean="0">
                <a:solidFill>
                  <a:srgbClr val="0000CC"/>
                </a:solidFill>
                <a:effectLst/>
                <a:ea typeface="幼圆" pitchFamily="49" charset="-122"/>
              </a:rPr>
              <a:t>2.5</a:t>
            </a:r>
            <a:r>
              <a:rPr lang="zh-CN" altLang="en-US" sz="2400" dirty="0" smtClean="0">
                <a:solidFill>
                  <a:srgbClr val="0000CC"/>
                </a:solidFill>
                <a:effectLst/>
                <a:ea typeface="幼圆" pitchFamily="49" charset="-122"/>
              </a:rPr>
              <a:t>Ｖ，可题目要求产生方波的电压范围为</a:t>
            </a:r>
            <a:r>
              <a:rPr lang="en-US" altLang="zh-CN" sz="2400" dirty="0" smtClean="0">
                <a:solidFill>
                  <a:srgbClr val="0000CC"/>
                </a:solidFill>
                <a:effectLst/>
                <a:ea typeface="幼圆" pitchFamily="49" charset="-122"/>
              </a:rPr>
              <a:t>-2.0</a:t>
            </a:r>
            <a:r>
              <a:rPr lang="zh-CN" altLang="en-US" sz="2400" dirty="0" smtClean="0">
                <a:solidFill>
                  <a:srgbClr val="0000CC"/>
                </a:solidFill>
                <a:effectLst/>
                <a:ea typeface="幼圆" pitchFamily="49" charset="-122"/>
              </a:rPr>
              <a:t>Ｖ</a:t>
            </a:r>
            <a:r>
              <a:rPr lang="en-US" altLang="zh-CN" sz="2400" dirty="0" smtClean="0">
                <a:solidFill>
                  <a:srgbClr val="0000CC"/>
                </a:solidFill>
                <a:effectLst/>
                <a:ea typeface="幼圆" pitchFamily="49" charset="-122"/>
              </a:rPr>
              <a:t>~</a:t>
            </a:r>
            <a:r>
              <a:rPr lang="zh-CN" altLang="en-US" sz="2400" dirty="0" smtClean="0">
                <a:solidFill>
                  <a:srgbClr val="0000CC"/>
                </a:solidFill>
                <a:effectLst/>
                <a:ea typeface="幼圆" pitchFamily="49" charset="-122"/>
              </a:rPr>
              <a:t>＋</a:t>
            </a:r>
            <a:r>
              <a:rPr lang="en-US" altLang="zh-CN" sz="2400" dirty="0" smtClean="0">
                <a:solidFill>
                  <a:srgbClr val="0000CC"/>
                </a:solidFill>
                <a:effectLst/>
                <a:ea typeface="幼圆" pitchFamily="49" charset="-122"/>
              </a:rPr>
              <a:t>1.2</a:t>
            </a:r>
            <a:r>
              <a:rPr lang="zh-CN" altLang="en-US" sz="2400" dirty="0" smtClean="0">
                <a:solidFill>
                  <a:srgbClr val="0000CC"/>
                </a:solidFill>
                <a:effectLst/>
                <a:ea typeface="幼圆" pitchFamily="49" charset="-122"/>
              </a:rPr>
              <a:t>Ｖ，模拟电压所对应的数字量计算方法如下：</a:t>
            </a:r>
            <a:r>
              <a:rPr lang="en-US" altLang="zh-CN" sz="2400" dirty="0" err="1" smtClean="0">
                <a:solidFill>
                  <a:srgbClr val="0000CC"/>
                </a:solidFill>
                <a:effectLst/>
                <a:ea typeface="幼圆" pitchFamily="49" charset="-122"/>
              </a:rPr>
              <a:t>Dx</a:t>
            </a:r>
            <a:r>
              <a:rPr lang="en-US" altLang="zh-CN" sz="2400" dirty="0" smtClean="0">
                <a:solidFill>
                  <a:srgbClr val="0000CC"/>
                </a:solidFill>
                <a:effectLst/>
                <a:ea typeface="幼圆" pitchFamily="49" charset="-122"/>
              </a:rPr>
              <a:t>=(Vx-V2)/(V1-V2) ×FFH</a:t>
            </a:r>
          </a:p>
          <a:p>
            <a:pPr marL="361950" indent="-361950" algn="just" eaLnBrk="1" hangingPunct="1">
              <a:lnSpc>
                <a:spcPct val="110000"/>
              </a:lnSpc>
              <a:spcBef>
                <a:spcPts val="600"/>
              </a:spcBef>
              <a:buFont typeface="Wingdings" pitchFamily="2" charset="2"/>
              <a:buNone/>
            </a:pPr>
            <a:r>
              <a:rPr lang="en-US" altLang="zh-CN" sz="2400" dirty="0" smtClean="0">
                <a:solidFill>
                  <a:srgbClr val="0000CC"/>
                </a:solidFill>
                <a:effectLst/>
                <a:ea typeface="幼圆" pitchFamily="49" charset="-122"/>
              </a:rPr>
              <a:t>    </a:t>
            </a:r>
            <a:r>
              <a:rPr lang="zh-CN" altLang="en-US" sz="2400" dirty="0" smtClean="0">
                <a:solidFill>
                  <a:srgbClr val="0000CC"/>
                </a:solidFill>
                <a:effectLst/>
                <a:ea typeface="幼圆" pitchFamily="49" charset="-122"/>
              </a:rPr>
              <a:t>其中Ｖ</a:t>
            </a:r>
            <a:r>
              <a:rPr lang="en-US" altLang="zh-CN" sz="2400" dirty="0" smtClean="0">
                <a:solidFill>
                  <a:srgbClr val="0000CC"/>
                </a:solidFill>
                <a:effectLst/>
                <a:ea typeface="幼圆" pitchFamily="49" charset="-122"/>
              </a:rPr>
              <a:t>1</a:t>
            </a:r>
            <a:r>
              <a:rPr lang="zh-CN" altLang="en-US" sz="2400" dirty="0" smtClean="0">
                <a:solidFill>
                  <a:srgbClr val="0000CC"/>
                </a:solidFill>
                <a:effectLst/>
                <a:ea typeface="幼圆" pitchFamily="49" charset="-122"/>
              </a:rPr>
              <a:t>为上限范围电压，等于</a:t>
            </a:r>
            <a:r>
              <a:rPr lang="en-US" altLang="zh-CN" sz="2400" dirty="0" smtClean="0">
                <a:solidFill>
                  <a:srgbClr val="0000CC"/>
                </a:solidFill>
                <a:effectLst/>
                <a:ea typeface="幼圆" pitchFamily="49" charset="-122"/>
              </a:rPr>
              <a:t>+2.5V</a:t>
            </a:r>
            <a:r>
              <a:rPr lang="zh-CN" altLang="en-US" sz="2400" dirty="0" smtClean="0">
                <a:solidFill>
                  <a:srgbClr val="0000CC"/>
                </a:solidFill>
                <a:effectLst/>
                <a:ea typeface="幼圆" pitchFamily="49" charset="-122"/>
              </a:rPr>
              <a:t>；Ｖ</a:t>
            </a:r>
            <a:r>
              <a:rPr lang="en-US" altLang="zh-CN" sz="2400" dirty="0" smtClean="0">
                <a:solidFill>
                  <a:srgbClr val="0000CC"/>
                </a:solidFill>
                <a:effectLst/>
                <a:ea typeface="幼圆" pitchFamily="49" charset="-122"/>
              </a:rPr>
              <a:t>2</a:t>
            </a:r>
            <a:r>
              <a:rPr lang="zh-CN" altLang="en-US" sz="2400" dirty="0" smtClean="0">
                <a:solidFill>
                  <a:srgbClr val="0000CC"/>
                </a:solidFill>
                <a:effectLst/>
                <a:ea typeface="幼圆" pitchFamily="49" charset="-122"/>
              </a:rPr>
              <a:t>为下限范围电压，等于</a:t>
            </a:r>
            <a:r>
              <a:rPr lang="en-US" altLang="zh-CN" sz="2400" dirty="0" smtClean="0">
                <a:solidFill>
                  <a:srgbClr val="0000CC"/>
                </a:solidFill>
                <a:effectLst/>
                <a:ea typeface="幼圆" pitchFamily="49" charset="-122"/>
              </a:rPr>
              <a:t>-2.5V</a:t>
            </a:r>
            <a:r>
              <a:rPr lang="zh-CN" altLang="en-US" sz="2400" dirty="0" smtClean="0">
                <a:solidFill>
                  <a:srgbClr val="0000CC"/>
                </a:solidFill>
                <a:effectLst/>
                <a:ea typeface="幼圆" pitchFamily="49" charset="-122"/>
              </a:rPr>
              <a:t>；Ｖ</a:t>
            </a:r>
            <a:r>
              <a:rPr lang="en-US" altLang="zh-CN" sz="2400" dirty="0" smtClean="0">
                <a:solidFill>
                  <a:srgbClr val="0000CC"/>
                </a:solidFill>
                <a:effectLst/>
                <a:ea typeface="幼圆" pitchFamily="49" charset="-122"/>
              </a:rPr>
              <a:t>x</a:t>
            </a:r>
            <a:r>
              <a:rPr lang="zh-CN" altLang="en-US" sz="2400" dirty="0" smtClean="0">
                <a:solidFill>
                  <a:srgbClr val="0000CC"/>
                </a:solidFill>
                <a:effectLst/>
                <a:ea typeface="幼圆" pitchFamily="49" charset="-122"/>
              </a:rPr>
              <a:t>为待输出电压值。</a:t>
            </a:r>
            <a:r>
              <a:rPr lang="en-US" altLang="zh-CN" sz="2400" dirty="0" smtClean="0">
                <a:solidFill>
                  <a:srgbClr val="0000CC"/>
                </a:solidFill>
                <a:effectLst/>
                <a:ea typeface="幼圆" pitchFamily="49" charset="-122"/>
              </a:rPr>
              <a:t>1.2V</a:t>
            </a:r>
            <a:r>
              <a:rPr lang="zh-CN" altLang="en-US" sz="2400" dirty="0" smtClean="0">
                <a:solidFill>
                  <a:srgbClr val="0000CC"/>
                </a:solidFill>
                <a:effectLst/>
                <a:ea typeface="幼圆" pitchFamily="49" charset="-122"/>
              </a:rPr>
              <a:t>对应的数字量等于</a:t>
            </a:r>
            <a:r>
              <a:rPr lang="en-US" altLang="zh-CN" sz="2400" dirty="0" smtClean="0">
                <a:solidFill>
                  <a:srgbClr val="0000CC"/>
                </a:solidFill>
                <a:effectLst/>
                <a:ea typeface="幼圆" pitchFamily="49" charset="-122"/>
              </a:rPr>
              <a:t>BCH</a:t>
            </a:r>
            <a:r>
              <a:rPr lang="zh-CN" altLang="en-US" sz="2400" dirty="0" smtClean="0">
                <a:solidFill>
                  <a:srgbClr val="0000CC"/>
                </a:solidFill>
                <a:effectLst/>
                <a:ea typeface="幼圆" pitchFamily="49" charset="-122"/>
              </a:rPr>
              <a:t>，</a:t>
            </a:r>
            <a:r>
              <a:rPr lang="en-US" altLang="zh-CN" sz="2400" dirty="0" smtClean="0">
                <a:solidFill>
                  <a:srgbClr val="0000CC"/>
                </a:solidFill>
                <a:effectLst/>
                <a:ea typeface="幼圆" pitchFamily="49" charset="-122"/>
              </a:rPr>
              <a:t>-2.0</a:t>
            </a:r>
            <a:r>
              <a:rPr lang="zh-CN" altLang="en-US" sz="2400" dirty="0" smtClean="0">
                <a:solidFill>
                  <a:srgbClr val="0000CC"/>
                </a:solidFill>
                <a:effectLst/>
                <a:ea typeface="幼圆" pitchFamily="49" charset="-122"/>
              </a:rPr>
              <a:t>Ｖ对应的数字量等于</a:t>
            </a:r>
            <a:r>
              <a:rPr lang="en-US" altLang="zh-CN" sz="2400" dirty="0" smtClean="0">
                <a:solidFill>
                  <a:srgbClr val="0000CC"/>
                </a:solidFill>
                <a:effectLst/>
                <a:ea typeface="幼圆" pitchFamily="49" charset="-122"/>
              </a:rPr>
              <a:t>19H</a:t>
            </a:r>
            <a:r>
              <a:rPr lang="zh-CN" altLang="en-US" sz="2400" dirty="0" smtClean="0">
                <a:solidFill>
                  <a:srgbClr val="0000CC"/>
                </a:solidFill>
                <a:effectLst/>
                <a:ea typeface="幼圆" pitchFamily="49" charset="-122"/>
              </a:rPr>
              <a:t>。</a:t>
            </a:r>
          </a:p>
        </p:txBody>
      </p:sp>
      <p:sp>
        <p:nvSpPr>
          <p:cNvPr id="17416" name="Text Box 7"/>
          <p:cNvSpPr txBox="1">
            <a:spLocks noChangeArrowheads="1"/>
          </p:cNvSpPr>
          <p:nvPr/>
        </p:nvSpPr>
        <p:spPr bwMode="auto">
          <a:xfrm>
            <a:off x="386535" y="245583"/>
            <a:ext cx="7434640" cy="437043"/>
          </a:xfrm>
          <a:prstGeom prst="rect">
            <a:avLst/>
          </a:prstGeom>
          <a:noFill/>
          <a:ln w="25400">
            <a:noFill/>
            <a:miter lim="800000"/>
            <a:headEnd/>
            <a:tailEnd/>
          </a:ln>
          <a:effectLst/>
        </p:spPr>
        <p:txBody>
          <a:bodyPr wrap="square">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smtClean="0"/>
              <a:t>分析：与</a:t>
            </a:r>
            <a:r>
              <a:rPr lang="zh-CN" altLang="en-US" dirty="0"/>
              <a:t>指定电压对应的数字量如何</a:t>
            </a:r>
            <a:r>
              <a:rPr lang="zh-CN" altLang="en-US" dirty="0" smtClean="0"/>
              <a:t>计算</a:t>
            </a:r>
            <a:endParaRPr lang="zh-CN" altLang="en-US" dirty="0"/>
          </a:p>
        </p:txBody>
      </p:sp>
      <p:pic>
        <p:nvPicPr>
          <p:cNvPr id="182375" name="Picture 103"/>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06915" y="3834045"/>
            <a:ext cx="4725525" cy="72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90052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82375"/>
                                        </p:tgtEl>
                                        <p:attrNameLst>
                                          <p:attrName>style.visibility</p:attrName>
                                        </p:attrNameLst>
                                      </p:cBhvr>
                                      <p:to>
                                        <p:strVal val="visible"/>
                                      </p:to>
                                    </p:set>
                                    <p:animEffect transition="in" filter="randombar(horizontal)">
                                      <p:cBhvr>
                                        <p:cTn id="15" dur="500"/>
                                        <p:tgtEl>
                                          <p:spTgt spid="182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sz="half" idx="1"/>
          </p:nvPr>
        </p:nvSpPr>
        <p:spPr>
          <a:xfrm>
            <a:off x="476544" y="998460"/>
            <a:ext cx="8055895" cy="2295525"/>
          </a:xfrm>
          <a:noFill/>
        </p:spPr>
        <p:txBody>
          <a:bodyPr/>
          <a:lstStyle/>
          <a:p>
            <a:pPr marL="0" indent="0" algn="just" eaLnBrk="1" hangingPunct="1">
              <a:buFont typeface="Wingdings" pitchFamily="2" charset="2"/>
              <a:buNone/>
            </a:pPr>
            <a:r>
              <a:rPr lang="en-US" altLang="zh-CN" sz="2400" dirty="0" smtClean="0">
                <a:solidFill>
                  <a:srgbClr val="0000CC"/>
                </a:solidFill>
                <a:effectLst/>
                <a:ea typeface="幼圆" pitchFamily="49" charset="-122"/>
              </a:rPr>
              <a:t>(5)</a:t>
            </a:r>
            <a:r>
              <a:rPr lang="zh-CN" altLang="en-US" sz="2400" dirty="0" smtClean="0">
                <a:solidFill>
                  <a:srgbClr val="0000CC"/>
                </a:solidFill>
                <a:effectLst/>
                <a:ea typeface="幼圆" pitchFamily="49" charset="-122"/>
              </a:rPr>
              <a:t>在双缓冲方式时，需要执行两条输出指令。第一条输出指令打开</a:t>
            </a:r>
            <a:r>
              <a:rPr lang="en-US" altLang="zh-CN" sz="2400" dirty="0" smtClean="0">
                <a:solidFill>
                  <a:srgbClr val="0000CC"/>
                </a:solidFill>
                <a:effectLst/>
                <a:ea typeface="幼圆" pitchFamily="49" charset="-122"/>
              </a:rPr>
              <a:t>DAC0832</a:t>
            </a:r>
            <a:r>
              <a:rPr lang="zh-CN" altLang="en-US" sz="2400" dirty="0" smtClean="0">
                <a:solidFill>
                  <a:srgbClr val="0000CC"/>
                </a:solidFill>
                <a:effectLst/>
                <a:ea typeface="幼圆" pitchFamily="49" charset="-122"/>
              </a:rPr>
              <a:t>的输入寄存器，把来自</a:t>
            </a:r>
            <a:r>
              <a:rPr lang="en-US" altLang="zh-CN" sz="2400" dirty="0" smtClean="0">
                <a:solidFill>
                  <a:srgbClr val="0000CC"/>
                </a:solidFill>
                <a:effectLst/>
                <a:ea typeface="幼圆" pitchFamily="49" charset="-122"/>
              </a:rPr>
              <a:t>CPU</a:t>
            </a:r>
            <a:r>
              <a:rPr lang="zh-CN" altLang="en-US" sz="2400" dirty="0" smtClean="0">
                <a:solidFill>
                  <a:srgbClr val="0000CC"/>
                </a:solidFill>
                <a:effectLst/>
                <a:ea typeface="幼圆" pitchFamily="49" charset="-122"/>
              </a:rPr>
              <a:t>的</a:t>
            </a:r>
            <a:r>
              <a:rPr lang="en-US" altLang="zh-CN" sz="2400" dirty="0" smtClean="0">
                <a:solidFill>
                  <a:srgbClr val="0000CC"/>
                </a:solidFill>
                <a:effectLst/>
                <a:ea typeface="幼圆" pitchFamily="49" charset="-122"/>
              </a:rPr>
              <a:t>8</a:t>
            </a:r>
            <a:r>
              <a:rPr lang="zh-CN" altLang="en-US" sz="2400" dirty="0" smtClean="0">
                <a:solidFill>
                  <a:srgbClr val="0000CC"/>
                </a:solidFill>
                <a:effectLst/>
                <a:ea typeface="幼圆" pitchFamily="49" charset="-122"/>
              </a:rPr>
              <a:t>位数据送入</a:t>
            </a:r>
            <a:r>
              <a:rPr lang="en-US" altLang="zh-CN" sz="2400" dirty="0" smtClean="0">
                <a:solidFill>
                  <a:srgbClr val="0000CC"/>
                </a:solidFill>
                <a:effectLst/>
                <a:ea typeface="幼圆" pitchFamily="49" charset="-122"/>
              </a:rPr>
              <a:t>8</a:t>
            </a:r>
            <a:r>
              <a:rPr lang="zh-CN" altLang="en-US" sz="2400" dirty="0" smtClean="0">
                <a:solidFill>
                  <a:srgbClr val="0000CC"/>
                </a:solidFill>
                <a:effectLst/>
                <a:ea typeface="幼圆" pitchFamily="49" charset="-122"/>
              </a:rPr>
              <a:t>位输入寄存器锁存。第二条输出指令打开</a:t>
            </a:r>
            <a:r>
              <a:rPr lang="en-US" altLang="zh-CN" sz="2400" dirty="0" smtClean="0">
                <a:solidFill>
                  <a:srgbClr val="0000CC"/>
                </a:solidFill>
                <a:effectLst/>
                <a:ea typeface="幼圆" pitchFamily="49" charset="-122"/>
              </a:rPr>
              <a:t>8</a:t>
            </a:r>
            <a:r>
              <a:rPr lang="zh-CN" altLang="en-US" sz="2400" dirty="0" smtClean="0">
                <a:solidFill>
                  <a:srgbClr val="0000CC"/>
                </a:solidFill>
                <a:effectLst/>
                <a:ea typeface="幼圆" pitchFamily="49" charset="-122"/>
              </a:rPr>
              <a:t>位</a:t>
            </a:r>
            <a:r>
              <a:rPr lang="en-US" altLang="zh-CN" sz="2400" dirty="0" smtClean="0">
                <a:solidFill>
                  <a:srgbClr val="0000CC"/>
                </a:solidFill>
                <a:effectLst/>
                <a:ea typeface="幼圆" pitchFamily="49" charset="-122"/>
              </a:rPr>
              <a:t>DAC</a:t>
            </a:r>
            <a:r>
              <a:rPr lang="zh-CN" altLang="en-US" sz="2400" dirty="0" smtClean="0">
                <a:solidFill>
                  <a:srgbClr val="0000CC"/>
                </a:solidFill>
                <a:effectLst/>
                <a:ea typeface="幼圆" pitchFamily="49" charset="-122"/>
              </a:rPr>
              <a:t>寄存器，使输入的数据通过</a:t>
            </a:r>
            <a:r>
              <a:rPr lang="en-US" altLang="zh-CN" sz="2400" dirty="0" smtClean="0">
                <a:solidFill>
                  <a:srgbClr val="0000CC"/>
                </a:solidFill>
                <a:effectLst/>
                <a:ea typeface="幼圆" pitchFamily="49" charset="-122"/>
              </a:rPr>
              <a:t>DAC</a:t>
            </a:r>
            <a:r>
              <a:rPr lang="zh-CN" altLang="en-US" sz="2400" dirty="0" smtClean="0">
                <a:solidFill>
                  <a:srgbClr val="0000CC"/>
                </a:solidFill>
                <a:effectLst/>
                <a:ea typeface="幼圆" pitchFamily="49" charset="-122"/>
              </a:rPr>
              <a:t>寄存器送到</a:t>
            </a:r>
            <a:r>
              <a:rPr lang="en-US" altLang="zh-CN" sz="2400" dirty="0" smtClean="0">
                <a:solidFill>
                  <a:srgbClr val="0000CC"/>
                </a:solidFill>
                <a:effectLst/>
                <a:ea typeface="幼圆" pitchFamily="49" charset="-122"/>
              </a:rPr>
              <a:t>D/A</a:t>
            </a:r>
            <a:r>
              <a:rPr lang="zh-CN" altLang="en-US" sz="2400" dirty="0" smtClean="0">
                <a:solidFill>
                  <a:srgbClr val="0000CC"/>
                </a:solidFill>
                <a:effectLst/>
                <a:ea typeface="幼圆" pitchFamily="49" charset="-122"/>
              </a:rPr>
              <a:t>转换器中进行转换。</a:t>
            </a:r>
          </a:p>
        </p:txBody>
      </p:sp>
      <p:sp>
        <p:nvSpPr>
          <p:cNvPr id="90119" name="Text Box 7"/>
          <p:cNvSpPr txBox="1">
            <a:spLocks noChangeArrowheads="1"/>
          </p:cNvSpPr>
          <p:nvPr/>
        </p:nvSpPr>
        <p:spPr bwMode="auto">
          <a:xfrm>
            <a:off x="476250" y="252528"/>
            <a:ext cx="4949825" cy="437043"/>
          </a:xfrm>
          <a:prstGeom prst="rect">
            <a:avLst/>
          </a:prstGeom>
          <a:noFill/>
          <a:ln w="25400">
            <a:noFill/>
            <a:miter lim="800000"/>
            <a:headEnd/>
            <a:tailEnd/>
          </a:ln>
          <a:effectLst/>
        </p:spPr>
        <p:txBody>
          <a:bodyPr wrap="square">
            <a:spAutoFit/>
          </a:bodyPr>
          <a:lstStyle>
            <a:defPPr>
              <a:defRPr lang="zh-CN"/>
            </a:defPPr>
            <a:lvl1pPr>
              <a:lnSpc>
                <a:spcPct val="80000"/>
              </a:lnSpc>
              <a:defRPr kumimoji="1" sz="2800">
                <a:solidFill>
                  <a:srgbClr val="0000CC"/>
                </a:solidFill>
                <a:latin typeface="+mn-lt"/>
                <a:ea typeface="幼圆" pitchFamily="49" charset="-122"/>
              </a:defRPr>
            </a:lvl1pPr>
          </a:lstStyle>
          <a:p>
            <a:r>
              <a:rPr lang="zh-CN" altLang="en-US" dirty="0"/>
              <a:t>分析：数字量如何向</a:t>
            </a:r>
            <a:r>
              <a:rPr lang="en-US" altLang="zh-CN" dirty="0"/>
              <a:t>0832</a:t>
            </a:r>
            <a:r>
              <a:rPr lang="zh-CN" altLang="en-US" dirty="0"/>
              <a:t>输出</a:t>
            </a:r>
          </a:p>
        </p:txBody>
      </p:sp>
      <p:pic>
        <p:nvPicPr>
          <p:cNvPr id="90120" name="Picture 8"/>
          <p:cNvPicPr>
            <a:picLocks noChangeAspect="1" noChangeArrowheads="1"/>
          </p:cNvPicPr>
          <p:nvPr/>
        </p:nvPicPr>
        <p:blipFill>
          <a:blip r:embed="rId2" cstate="print"/>
          <a:srcRect/>
          <a:stretch>
            <a:fillRect/>
          </a:stretch>
        </p:blipFill>
        <p:spPr bwMode="auto">
          <a:xfrm>
            <a:off x="3149690" y="2753925"/>
            <a:ext cx="4951412" cy="3317875"/>
          </a:xfrm>
          <a:prstGeom prst="rect">
            <a:avLst/>
          </a:prstGeom>
          <a:noFill/>
          <a:ln w="19050" cmpd="thickThin">
            <a:noFill/>
            <a:miter lim="800000"/>
            <a:headEnd/>
            <a:tailEnd/>
          </a:ln>
        </p:spPr>
      </p:pic>
    </p:spTree>
    <p:extLst>
      <p:ext uri="{BB962C8B-B14F-4D97-AF65-F5344CB8AC3E}">
        <p14:creationId xmlns:p14="http://schemas.microsoft.com/office/powerpoint/2010/main" val="2015796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dissolve">
                                      <p:cBhvr>
                                        <p:cTn id="7" dur="500"/>
                                        <p:tgtEl>
                                          <p:spTgt spid="377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rrowheads="1"/>
          </p:cNvSpPr>
          <p:nvPr>
            <p:ph type="title" idx="4294967295"/>
          </p:nvPr>
        </p:nvSpPr>
        <p:spPr>
          <a:xfrm>
            <a:off x="476250" y="139701"/>
            <a:ext cx="8010525" cy="544512"/>
          </a:xfrm>
          <a:prstGeom prst="rect">
            <a:avLst/>
          </a:prstGeom>
        </p:spPr>
        <p:txBody>
          <a:bodyPr/>
          <a:lstStyle/>
          <a:p>
            <a:pPr algn="l" eaLnBrk="1" hangingPunct="1">
              <a:defRPr/>
            </a:pPr>
            <a:r>
              <a:rPr lang="zh-CN" altLang="en-US" sz="2800" b="0" dirty="0" smtClean="0">
                <a:solidFill>
                  <a:srgbClr val="0000CC"/>
                </a:solidFill>
                <a:latin typeface="幼圆" pitchFamily="49" charset="-122"/>
                <a:ea typeface="幼圆" pitchFamily="49" charset="-122"/>
              </a:rPr>
              <a:t>程序</a:t>
            </a:r>
          </a:p>
        </p:txBody>
      </p:sp>
      <p:sp>
        <p:nvSpPr>
          <p:cNvPr id="373763" name="Rectangle 3"/>
          <p:cNvSpPr>
            <a:spLocks noGrp="1" noChangeArrowheads="1"/>
          </p:cNvSpPr>
          <p:nvPr>
            <p:ph type="body" idx="4294967295"/>
          </p:nvPr>
        </p:nvSpPr>
        <p:spPr>
          <a:xfrm>
            <a:off x="457200" y="998538"/>
            <a:ext cx="8229600" cy="5127625"/>
          </a:xfrm>
          <a:prstGeom prst="rect">
            <a:avLst/>
          </a:prstGeom>
        </p:spPr>
        <p:txBody>
          <a:bodyPr/>
          <a:lstStyle/>
          <a:p>
            <a:pPr eaLnBrk="1" hangingPunct="1">
              <a:buFont typeface="Wingdings" pitchFamily="2" charset="2"/>
              <a:buNone/>
              <a:defRPr/>
            </a:pPr>
            <a:r>
              <a:rPr lang="en-US" altLang="zh-CN" sz="2400" b="1" dirty="0" smtClean="0">
                <a:solidFill>
                  <a:srgbClr val="008000"/>
                </a:solidFill>
                <a:latin typeface="Courier New" pitchFamily="49" charset="0"/>
                <a:ea typeface="幼圆" pitchFamily="49" charset="-122"/>
              </a:rPr>
              <a:t>AA1: MOV AL,</a:t>
            </a:r>
            <a:r>
              <a:rPr lang="en-US" altLang="zh-CN" sz="2400" b="1" dirty="0" smtClean="0">
                <a:solidFill>
                  <a:srgbClr val="008000"/>
                </a:solidFill>
                <a:latin typeface="Courier New" pitchFamily="49" charset="0"/>
                <a:ea typeface="幼圆" pitchFamily="49" charset="-122"/>
                <a:hlinkClick r:id="rId2" action="ppaction://hlinksldjump"/>
              </a:rPr>
              <a:t>00H</a:t>
            </a:r>
            <a:r>
              <a:rPr lang="en-US" altLang="zh-CN" sz="2400" b="1" dirty="0" smtClean="0">
                <a:solidFill>
                  <a:srgbClr val="008000"/>
                </a:solidFill>
                <a:latin typeface="Courier New" pitchFamily="49" charset="0"/>
                <a:ea typeface="幼圆" pitchFamily="49" charset="-122"/>
              </a:rPr>
              <a:t>	     </a:t>
            </a:r>
            <a:r>
              <a:rPr lang="zh-CN" altLang="en-US" sz="2400" b="1" dirty="0" smtClean="0">
                <a:solidFill>
                  <a:srgbClr val="008000"/>
                </a:solidFill>
                <a:latin typeface="Courier New" pitchFamily="49" charset="0"/>
                <a:ea typeface="幼圆" pitchFamily="49" charset="-122"/>
              </a:rPr>
              <a:t>；设定输出电压值</a:t>
            </a:r>
          </a:p>
          <a:p>
            <a:pPr eaLnBrk="1" hangingPunct="1">
              <a:buFont typeface="Wingdings" pitchFamily="2" charset="2"/>
              <a:buNone/>
              <a:defRPr/>
            </a:pPr>
            <a:r>
              <a:rPr lang="en-US" altLang="zh-CN" sz="2400" b="1" dirty="0" smtClean="0">
                <a:solidFill>
                  <a:srgbClr val="008000"/>
                </a:solidFill>
                <a:latin typeface="Courier New" pitchFamily="49" charset="0"/>
                <a:ea typeface="幼圆" pitchFamily="49" charset="-122"/>
              </a:rPr>
              <a:t>		MOV DX,04A0H	</a:t>
            </a:r>
            <a:r>
              <a:rPr lang="zh-CN" altLang="en-US" sz="2400" b="1" dirty="0" smtClean="0">
                <a:solidFill>
                  <a:srgbClr val="008000"/>
                </a:solidFill>
                <a:latin typeface="Courier New" pitchFamily="49" charset="0"/>
                <a:ea typeface="幼圆" pitchFamily="49" charset="-122"/>
              </a:rPr>
              <a:t>；设置第一片</a:t>
            </a:r>
            <a:r>
              <a:rPr lang="en-US" altLang="zh-CN" sz="2400" b="1" dirty="0" smtClean="0">
                <a:solidFill>
                  <a:srgbClr val="008000"/>
                </a:solidFill>
                <a:latin typeface="Courier New" pitchFamily="49" charset="0"/>
                <a:ea typeface="幼圆" pitchFamily="49" charset="-122"/>
              </a:rPr>
              <a:t>DAC0832</a:t>
            </a:r>
            <a:r>
              <a:rPr lang="zh-CN" altLang="en-US" sz="2400" b="1" dirty="0" smtClean="0">
                <a:solidFill>
                  <a:srgbClr val="008000"/>
                </a:solidFill>
                <a:latin typeface="Courier New" pitchFamily="49" charset="0"/>
                <a:ea typeface="幼圆" pitchFamily="49" charset="-122"/>
              </a:rPr>
              <a:t>地址</a:t>
            </a:r>
          </a:p>
          <a:p>
            <a:pPr eaLnBrk="1" hangingPunct="1">
              <a:buFont typeface="Wingdings" pitchFamily="2" charset="2"/>
              <a:buNone/>
              <a:defRPr/>
            </a:pPr>
            <a:r>
              <a:rPr lang="en-US" altLang="zh-CN" sz="2400" b="1" dirty="0" smtClean="0">
                <a:solidFill>
                  <a:srgbClr val="008000"/>
                </a:solidFill>
                <a:latin typeface="Courier New" pitchFamily="49" charset="0"/>
                <a:ea typeface="幼圆" pitchFamily="49" charset="-122"/>
              </a:rPr>
              <a:t>		OUT DX,AL		</a:t>
            </a:r>
            <a:r>
              <a:rPr lang="zh-CN" altLang="en-US" sz="2400" b="1" dirty="0" smtClean="0">
                <a:solidFill>
                  <a:srgbClr val="008000"/>
                </a:solidFill>
                <a:latin typeface="Courier New" pitchFamily="49" charset="0"/>
                <a:ea typeface="幼圆" pitchFamily="49" charset="-122"/>
              </a:rPr>
              <a:t>；数据被锁存在</a:t>
            </a:r>
            <a:r>
              <a:rPr lang="en-US" altLang="zh-CN" sz="2400" b="1" dirty="0" smtClean="0">
                <a:solidFill>
                  <a:srgbClr val="008000"/>
                </a:solidFill>
                <a:latin typeface="Courier New" pitchFamily="49" charset="0"/>
                <a:ea typeface="幼圆" pitchFamily="49" charset="-122"/>
              </a:rPr>
              <a:t>8</a:t>
            </a:r>
            <a:r>
              <a:rPr lang="zh-CN" altLang="en-US" sz="2400" b="1" dirty="0" smtClean="0">
                <a:solidFill>
                  <a:srgbClr val="008000"/>
                </a:solidFill>
                <a:latin typeface="Courier New" pitchFamily="49" charset="0"/>
                <a:ea typeface="幼圆" pitchFamily="49" charset="-122"/>
              </a:rPr>
              <a:t>位输入寄存器</a:t>
            </a:r>
          </a:p>
          <a:p>
            <a:pPr eaLnBrk="1" hangingPunct="1">
              <a:buFont typeface="Wingdings" pitchFamily="2" charset="2"/>
              <a:buNone/>
              <a:defRPr/>
            </a:pPr>
            <a:r>
              <a:rPr lang="en-US" altLang="zh-CN" sz="2400" b="1" dirty="0" smtClean="0">
                <a:latin typeface="Courier New" pitchFamily="49" charset="0"/>
                <a:ea typeface="幼圆" pitchFamily="49" charset="-122"/>
              </a:rPr>
              <a:t>		MOV AL,</a:t>
            </a:r>
            <a:r>
              <a:rPr lang="en-US" altLang="zh-CN" sz="2400" b="1" dirty="0" smtClean="0">
                <a:latin typeface="Courier New" pitchFamily="49" charset="0"/>
                <a:ea typeface="幼圆" pitchFamily="49" charset="-122"/>
                <a:hlinkClick r:id="rId2" action="ppaction://hlinksldjump"/>
              </a:rPr>
              <a:t>19H</a:t>
            </a:r>
            <a:r>
              <a:rPr lang="en-US" altLang="zh-CN" sz="2400" b="1" dirty="0" smtClean="0">
                <a:latin typeface="Courier New" pitchFamily="49" charset="0"/>
                <a:ea typeface="幼圆" pitchFamily="49" charset="-122"/>
              </a:rPr>
              <a:t>		</a:t>
            </a:r>
            <a:r>
              <a:rPr lang="zh-CN" altLang="en-US" sz="2400" b="1" dirty="0" smtClean="0">
                <a:latin typeface="Courier New" pitchFamily="49" charset="0"/>
                <a:ea typeface="幼圆" pitchFamily="49" charset="-122"/>
              </a:rPr>
              <a:t>；输出电压</a:t>
            </a:r>
            <a:r>
              <a:rPr lang="en-US" altLang="zh-CN" sz="2400" b="1" dirty="0" smtClean="0">
                <a:latin typeface="Courier New" pitchFamily="49" charset="0"/>
                <a:ea typeface="幼圆" pitchFamily="49" charset="-122"/>
              </a:rPr>
              <a:t>-2.0V</a:t>
            </a:r>
            <a:r>
              <a:rPr lang="zh-CN" altLang="en-US" sz="2400" b="1" dirty="0" smtClean="0">
                <a:latin typeface="Courier New" pitchFamily="49" charset="0"/>
                <a:ea typeface="幼圆" pitchFamily="49" charset="-122"/>
              </a:rPr>
              <a:t>对应数字值</a:t>
            </a:r>
          </a:p>
          <a:p>
            <a:pPr eaLnBrk="1" hangingPunct="1">
              <a:buFont typeface="Wingdings" pitchFamily="2" charset="2"/>
              <a:buNone/>
              <a:defRPr/>
            </a:pPr>
            <a:r>
              <a:rPr lang="en-US" altLang="zh-CN" sz="2400" b="1" dirty="0" smtClean="0">
                <a:latin typeface="Courier New" pitchFamily="49" charset="0"/>
                <a:ea typeface="幼圆" pitchFamily="49" charset="-122"/>
              </a:rPr>
              <a:t>		MOV DX,04A2H	</a:t>
            </a:r>
            <a:r>
              <a:rPr lang="zh-CN" altLang="en-US" sz="2400" b="1" dirty="0" smtClean="0">
                <a:latin typeface="Courier New" pitchFamily="49" charset="0"/>
                <a:ea typeface="幼圆" pitchFamily="49" charset="-122"/>
              </a:rPr>
              <a:t>；设置第二片</a:t>
            </a:r>
            <a:r>
              <a:rPr lang="en-US" altLang="zh-CN" sz="2400" b="1" dirty="0" smtClean="0">
                <a:latin typeface="Courier New" pitchFamily="49" charset="0"/>
                <a:ea typeface="幼圆" pitchFamily="49" charset="-122"/>
              </a:rPr>
              <a:t>DAC0832</a:t>
            </a:r>
            <a:r>
              <a:rPr lang="zh-CN" altLang="en-US" sz="2400" b="1" dirty="0" smtClean="0">
                <a:latin typeface="Courier New" pitchFamily="49" charset="0"/>
                <a:ea typeface="幼圆" pitchFamily="49" charset="-122"/>
              </a:rPr>
              <a:t>地址</a:t>
            </a:r>
          </a:p>
          <a:p>
            <a:pPr eaLnBrk="1" hangingPunct="1">
              <a:buFont typeface="Wingdings" pitchFamily="2" charset="2"/>
              <a:buNone/>
              <a:defRPr/>
            </a:pPr>
            <a:r>
              <a:rPr lang="en-US" altLang="zh-CN" sz="2400" b="1" dirty="0" smtClean="0">
                <a:latin typeface="Courier New" pitchFamily="49" charset="0"/>
                <a:ea typeface="幼圆" pitchFamily="49" charset="-122"/>
              </a:rPr>
              <a:t>		OUT DX,AL		</a:t>
            </a:r>
            <a:r>
              <a:rPr lang="zh-CN" altLang="en-US" sz="2400" b="1" dirty="0" smtClean="0">
                <a:latin typeface="Courier New" pitchFamily="49" charset="0"/>
                <a:ea typeface="幼圆" pitchFamily="49" charset="-122"/>
              </a:rPr>
              <a:t>；数据被锁存在</a:t>
            </a:r>
            <a:r>
              <a:rPr lang="en-US" altLang="zh-CN" sz="2400" b="1" dirty="0" smtClean="0">
                <a:latin typeface="Courier New" pitchFamily="49" charset="0"/>
                <a:ea typeface="幼圆" pitchFamily="49" charset="-122"/>
              </a:rPr>
              <a:t>8</a:t>
            </a:r>
            <a:r>
              <a:rPr lang="zh-CN" altLang="en-US" sz="2400" b="1" dirty="0" smtClean="0">
                <a:latin typeface="Courier New" pitchFamily="49" charset="0"/>
                <a:ea typeface="幼圆" pitchFamily="49" charset="-122"/>
              </a:rPr>
              <a:t>位输入寄存器</a:t>
            </a:r>
          </a:p>
          <a:p>
            <a:pPr eaLnBrk="1" hangingPunct="1">
              <a:buFont typeface="Wingdings" pitchFamily="2" charset="2"/>
              <a:buNone/>
              <a:defRPr/>
            </a:pPr>
            <a:r>
              <a:rPr lang="en-US" altLang="zh-CN" sz="2400" b="1" dirty="0" smtClean="0">
                <a:solidFill>
                  <a:srgbClr val="FFFF00"/>
                </a:solidFill>
                <a:latin typeface="Courier New" pitchFamily="49" charset="0"/>
                <a:ea typeface="幼圆" pitchFamily="49" charset="-122"/>
              </a:rPr>
              <a:t>		</a:t>
            </a:r>
            <a:r>
              <a:rPr lang="en-US" altLang="zh-CN" sz="2400" b="1" dirty="0" smtClean="0">
                <a:solidFill>
                  <a:srgbClr val="FF0000"/>
                </a:solidFill>
                <a:latin typeface="Courier New" pitchFamily="49" charset="0"/>
                <a:ea typeface="幼圆" pitchFamily="49" charset="-122"/>
              </a:rPr>
              <a:t>MOV DX,04A4H	</a:t>
            </a:r>
            <a:r>
              <a:rPr lang="zh-CN" altLang="en-US" sz="2400" b="1" dirty="0" smtClean="0">
                <a:solidFill>
                  <a:srgbClr val="FF0000"/>
                </a:solidFill>
                <a:latin typeface="Courier New" pitchFamily="49" charset="0"/>
                <a:ea typeface="幼圆" pitchFamily="49" charset="-122"/>
              </a:rPr>
              <a:t>；设置二片</a:t>
            </a:r>
            <a:r>
              <a:rPr lang="en-US" altLang="zh-CN" sz="2400" b="1" dirty="0" smtClean="0">
                <a:solidFill>
                  <a:srgbClr val="FF0000"/>
                </a:solidFill>
                <a:latin typeface="Courier New" pitchFamily="49" charset="0"/>
                <a:ea typeface="幼圆" pitchFamily="49" charset="-122"/>
              </a:rPr>
              <a:t>0832</a:t>
            </a:r>
            <a:r>
              <a:rPr lang="zh-CN" altLang="en-US" sz="2400" b="1" dirty="0" smtClean="0">
                <a:solidFill>
                  <a:srgbClr val="FF0000"/>
                </a:solidFill>
                <a:latin typeface="Courier New" pitchFamily="49" charset="0"/>
                <a:ea typeface="幼圆" pitchFamily="49" charset="-122"/>
              </a:rPr>
              <a:t>共用地址</a:t>
            </a:r>
          </a:p>
          <a:p>
            <a:pPr eaLnBrk="1" hangingPunct="1">
              <a:buFont typeface="Wingdings" pitchFamily="2" charset="2"/>
              <a:buNone/>
              <a:defRPr/>
            </a:pPr>
            <a:r>
              <a:rPr lang="en-US" altLang="zh-CN" sz="2400" b="1" dirty="0" smtClean="0">
                <a:solidFill>
                  <a:srgbClr val="FF0000"/>
                </a:solidFill>
                <a:latin typeface="Courier New" pitchFamily="49" charset="0"/>
                <a:ea typeface="幼圆" pitchFamily="49" charset="-122"/>
              </a:rPr>
              <a:t>		OUT DX,AL		</a:t>
            </a:r>
            <a:r>
              <a:rPr lang="zh-CN" altLang="en-US" sz="2400" b="1" dirty="0" smtClean="0">
                <a:solidFill>
                  <a:srgbClr val="FF0000"/>
                </a:solidFill>
                <a:latin typeface="Courier New" pitchFamily="49" charset="0"/>
                <a:ea typeface="幼圆" pitchFamily="49" charset="-122"/>
              </a:rPr>
              <a:t>；启动两片</a:t>
            </a:r>
            <a:r>
              <a:rPr lang="en-US" altLang="zh-CN" sz="2400" b="1" dirty="0" smtClean="0">
                <a:solidFill>
                  <a:srgbClr val="FF0000"/>
                </a:solidFill>
                <a:latin typeface="Courier New" pitchFamily="49" charset="0"/>
                <a:ea typeface="幼圆" pitchFamily="49" charset="-122"/>
              </a:rPr>
              <a:t>DAC0832</a:t>
            </a:r>
            <a:r>
              <a:rPr lang="zh-CN" altLang="en-US" sz="2400" b="1" dirty="0" smtClean="0">
                <a:solidFill>
                  <a:srgbClr val="FF0000"/>
                </a:solidFill>
                <a:latin typeface="Courier New" pitchFamily="49" charset="0"/>
                <a:ea typeface="幼圆" pitchFamily="49" charset="-122"/>
              </a:rPr>
              <a:t>同时转换</a:t>
            </a:r>
          </a:p>
          <a:p>
            <a:pPr eaLnBrk="1" hangingPunct="1">
              <a:buFont typeface="Wingdings" pitchFamily="2" charset="2"/>
              <a:buNone/>
              <a:defRPr/>
            </a:pPr>
            <a:r>
              <a:rPr lang="en-US" altLang="zh-CN" sz="2400" b="1" dirty="0" smtClean="0">
                <a:latin typeface="Courier New" pitchFamily="49" charset="0"/>
                <a:ea typeface="幼圆" pitchFamily="49" charset="-122"/>
              </a:rPr>
              <a:t>		MOV AL,0FFH	</a:t>
            </a:r>
            <a:r>
              <a:rPr lang="zh-CN" altLang="en-US" sz="2400" b="1" dirty="0" smtClean="0">
                <a:latin typeface="Courier New" pitchFamily="49" charset="0"/>
                <a:ea typeface="幼圆" pitchFamily="49" charset="-122"/>
              </a:rPr>
              <a:t>；输出电压</a:t>
            </a:r>
            <a:r>
              <a:rPr lang="en-US" altLang="zh-CN" sz="2400" b="1" dirty="0" smtClean="0">
                <a:latin typeface="Courier New" pitchFamily="49" charset="0"/>
                <a:ea typeface="幼圆" pitchFamily="49" charset="-122"/>
              </a:rPr>
              <a:t>5V</a:t>
            </a:r>
            <a:r>
              <a:rPr lang="zh-CN" altLang="en-US" sz="2400" b="1" dirty="0" smtClean="0">
                <a:latin typeface="Courier New" pitchFamily="49" charset="0"/>
                <a:ea typeface="幼圆" pitchFamily="49" charset="-122"/>
              </a:rPr>
              <a:t>对应数字值</a:t>
            </a:r>
          </a:p>
          <a:p>
            <a:pPr eaLnBrk="1" hangingPunct="1">
              <a:buFont typeface="Wingdings" pitchFamily="2" charset="2"/>
              <a:buNone/>
              <a:defRPr/>
            </a:pPr>
            <a:r>
              <a:rPr lang="en-US" altLang="zh-CN" sz="2400" b="1" dirty="0" smtClean="0">
                <a:latin typeface="Courier New" pitchFamily="49" charset="0"/>
                <a:ea typeface="幼圆" pitchFamily="49" charset="-122"/>
              </a:rPr>
              <a:t>		MOV DX,04A0H	</a:t>
            </a:r>
            <a:r>
              <a:rPr lang="zh-CN" altLang="en-US" sz="2400" b="1" dirty="0" smtClean="0">
                <a:latin typeface="Courier New" pitchFamily="49" charset="0"/>
                <a:ea typeface="幼圆" pitchFamily="49" charset="-122"/>
              </a:rPr>
              <a:t>；设置第一片</a:t>
            </a:r>
            <a:r>
              <a:rPr lang="en-US" altLang="zh-CN" sz="2400" b="1" dirty="0" smtClean="0">
                <a:latin typeface="Courier New" pitchFamily="49" charset="0"/>
                <a:ea typeface="幼圆" pitchFamily="49" charset="-122"/>
              </a:rPr>
              <a:t>DAC0832</a:t>
            </a:r>
            <a:r>
              <a:rPr lang="zh-CN" altLang="en-US" sz="2400" b="1" dirty="0" smtClean="0">
                <a:latin typeface="Courier New" pitchFamily="49" charset="0"/>
                <a:ea typeface="幼圆" pitchFamily="49" charset="-122"/>
              </a:rPr>
              <a:t>地址</a:t>
            </a:r>
          </a:p>
          <a:p>
            <a:pPr eaLnBrk="1" hangingPunct="1">
              <a:buFont typeface="Wingdings" pitchFamily="2" charset="2"/>
              <a:buNone/>
              <a:defRPr/>
            </a:pPr>
            <a:r>
              <a:rPr lang="en-US" altLang="zh-CN" sz="2400" b="1" dirty="0" smtClean="0">
                <a:latin typeface="Courier New" pitchFamily="49" charset="0"/>
                <a:ea typeface="幼圆" pitchFamily="49" charset="-122"/>
              </a:rPr>
              <a:t>		OUT DX,AL</a:t>
            </a:r>
            <a:endParaRPr lang="en-US" altLang="zh-CN" sz="2400" dirty="0" smtClean="0">
              <a:latin typeface="Courier New" pitchFamily="49" charset="0"/>
              <a:ea typeface="幼圆" pitchFamily="49" charset="-122"/>
            </a:endParaRPr>
          </a:p>
        </p:txBody>
      </p:sp>
    </p:spTree>
    <p:extLst>
      <p:ext uri="{BB962C8B-B14F-4D97-AF65-F5344CB8AC3E}">
        <p14:creationId xmlns:p14="http://schemas.microsoft.com/office/powerpoint/2010/main" val="1812020395"/>
      </p:ext>
    </p:extLst>
  </p:cSld>
  <p:clrMapOvr>
    <a:masterClrMapping/>
  </p:clrMapOvr>
  <p:transition spd="med">
    <p:wheel spokes="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rrowheads="1"/>
          </p:cNvSpPr>
          <p:nvPr>
            <p:ph type="title" idx="4294967295"/>
          </p:nvPr>
        </p:nvSpPr>
        <p:spPr>
          <a:xfrm>
            <a:off x="482860" y="143635"/>
            <a:ext cx="8229600" cy="544512"/>
          </a:xfrm>
          <a:prstGeom prst="rect">
            <a:avLst/>
          </a:prstGeom>
        </p:spPr>
        <p:txBody>
          <a:bodyPr/>
          <a:lstStyle/>
          <a:p>
            <a:pPr algn="l" eaLnBrk="1" hangingPunct="1">
              <a:defRPr/>
            </a:pPr>
            <a:r>
              <a:rPr lang="zh-CN" altLang="en-US" sz="2800" b="0" dirty="0" smtClean="0">
                <a:solidFill>
                  <a:srgbClr val="0000CC"/>
                </a:solidFill>
                <a:latin typeface="幼圆" pitchFamily="49" charset="-122"/>
                <a:ea typeface="幼圆" pitchFamily="49" charset="-122"/>
              </a:rPr>
              <a:t>程序</a:t>
            </a:r>
            <a:r>
              <a:rPr lang="en-US" altLang="zh-CN" sz="2800" b="0" dirty="0" smtClean="0">
                <a:solidFill>
                  <a:srgbClr val="0000CC"/>
                </a:solidFill>
                <a:latin typeface="幼圆" pitchFamily="49" charset="-122"/>
                <a:ea typeface="幼圆" pitchFamily="49" charset="-122"/>
              </a:rPr>
              <a:t>(</a:t>
            </a:r>
            <a:r>
              <a:rPr lang="zh-CN" altLang="en-US" sz="2800" b="0" dirty="0" smtClean="0">
                <a:solidFill>
                  <a:srgbClr val="0000CC"/>
                </a:solidFill>
                <a:latin typeface="幼圆" pitchFamily="49" charset="-122"/>
                <a:ea typeface="幼圆" pitchFamily="49" charset="-122"/>
              </a:rPr>
              <a:t>续</a:t>
            </a:r>
            <a:r>
              <a:rPr lang="en-US" altLang="zh-CN" sz="2800" b="0" dirty="0" smtClean="0">
                <a:solidFill>
                  <a:srgbClr val="0000CC"/>
                </a:solidFill>
                <a:latin typeface="幼圆" pitchFamily="49" charset="-122"/>
                <a:ea typeface="幼圆" pitchFamily="49" charset="-122"/>
              </a:rPr>
              <a:t>)</a:t>
            </a:r>
          </a:p>
        </p:txBody>
      </p:sp>
      <p:sp>
        <p:nvSpPr>
          <p:cNvPr id="374787" name="Rectangle 3"/>
          <p:cNvSpPr>
            <a:spLocks noGrp="1" noChangeArrowheads="1"/>
          </p:cNvSpPr>
          <p:nvPr>
            <p:ph type="body" idx="4294967295"/>
          </p:nvPr>
        </p:nvSpPr>
        <p:spPr>
          <a:xfrm>
            <a:off x="457200" y="998538"/>
            <a:ext cx="8229600" cy="5127625"/>
          </a:xfrm>
          <a:prstGeom prst="rect">
            <a:avLst/>
          </a:prstGeom>
        </p:spPr>
        <p:txBody>
          <a:bodyPr/>
          <a:lstStyle/>
          <a:p>
            <a:pPr eaLnBrk="1" hangingPunct="1">
              <a:buFont typeface="Wingdings" pitchFamily="2" charset="2"/>
              <a:buNone/>
              <a:defRPr/>
            </a:pPr>
            <a:r>
              <a:rPr lang="en-US" altLang="zh-CN" sz="2400" b="1" dirty="0" smtClean="0">
                <a:latin typeface="Courier New" pitchFamily="49" charset="0"/>
                <a:ea typeface="幼圆" pitchFamily="49" charset="-122"/>
              </a:rPr>
              <a:t>MOV AL,0BCH	</a:t>
            </a:r>
            <a:r>
              <a:rPr lang="zh-CN" altLang="en-US" sz="2400" b="1" dirty="0" smtClean="0">
                <a:latin typeface="Courier New" pitchFamily="49" charset="0"/>
                <a:ea typeface="幼圆" pitchFamily="49" charset="-122"/>
              </a:rPr>
              <a:t>；输出电压</a:t>
            </a:r>
            <a:r>
              <a:rPr lang="en-US" altLang="zh-CN" sz="2400" b="1" dirty="0" smtClean="0">
                <a:latin typeface="Courier New" pitchFamily="49" charset="0"/>
                <a:ea typeface="幼圆" pitchFamily="49" charset="-122"/>
              </a:rPr>
              <a:t>1.2V</a:t>
            </a:r>
            <a:r>
              <a:rPr lang="zh-CN" altLang="en-US" sz="2400" b="1" dirty="0" smtClean="0">
                <a:latin typeface="Courier New" pitchFamily="49" charset="0"/>
                <a:ea typeface="幼圆" pitchFamily="49" charset="-122"/>
              </a:rPr>
              <a:t>对应数字值</a:t>
            </a:r>
          </a:p>
          <a:p>
            <a:pPr eaLnBrk="1" hangingPunct="1">
              <a:buFont typeface="Wingdings" pitchFamily="2" charset="2"/>
              <a:buNone/>
              <a:defRPr/>
            </a:pPr>
            <a:r>
              <a:rPr lang="en-US" altLang="zh-CN" sz="2400" b="1" dirty="0" smtClean="0">
                <a:latin typeface="Courier New" pitchFamily="49" charset="0"/>
                <a:ea typeface="幼圆" pitchFamily="49" charset="-122"/>
              </a:rPr>
              <a:t>MOV DX,04A2H	</a:t>
            </a:r>
            <a:r>
              <a:rPr lang="zh-CN" altLang="en-US" sz="2400" b="1" dirty="0" smtClean="0">
                <a:latin typeface="Courier New" pitchFamily="49" charset="0"/>
                <a:ea typeface="幼圆" pitchFamily="49" charset="-122"/>
              </a:rPr>
              <a:t>；设置第二片</a:t>
            </a:r>
            <a:r>
              <a:rPr lang="en-US" altLang="zh-CN" sz="2400" b="1" dirty="0" smtClean="0">
                <a:latin typeface="Courier New" pitchFamily="49" charset="0"/>
                <a:ea typeface="幼圆" pitchFamily="49" charset="-122"/>
              </a:rPr>
              <a:t>DAC0832</a:t>
            </a:r>
            <a:r>
              <a:rPr lang="zh-CN" altLang="en-US" sz="2400" b="1" dirty="0" smtClean="0">
                <a:latin typeface="Courier New" pitchFamily="49" charset="0"/>
                <a:ea typeface="幼圆" pitchFamily="49" charset="-122"/>
              </a:rPr>
              <a:t>地址</a:t>
            </a:r>
          </a:p>
          <a:p>
            <a:pPr eaLnBrk="1" hangingPunct="1">
              <a:buFont typeface="Wingdings" pitchFamily="2" charset="2"/>
              <a:buNone/>
              <a:defRPr/>
            </a:pPr>
            <a:r>
              <a:rPr lang="en-US" altLang="zh-CN" sz="2400" b="1" dirty="0" smtClean="0">
                <a:latin typeface="Courier New" pitchFamily="49" charset="0"/>
                <a:ea typeface="幼圆" pitchFamily="49" charset="-122"/>
              </a:rPr>
              <a:t>OUT DX,AL</a:t>
            </a:r>
          </a:p>
          <a:p>
            <a:pPr eaLnBrk="1" hangingPunct="1">
              <a:buFont typeface="Wingdings" pitchFamily="2" charset="2"/>
              <a:buNone/>
              <a:defRPr/>
            </a:pPr>
            <a:r>
              <a:rPr lang="en-US" altLang="zh-CN" sz="2400" b="1" dirty="0" smtClean="0">
                <a:latin typeface="Courier New" pitchFamily="49" charset="0"/>
                <a:ea typeface="幼圆" pitchFamily="49" charset="-122"/>
              </a:rPr>
              <a:t>MOV DX,04A4H	</a:t>
            </a:r>
            <a:r>
              <a:rPr lang="zh-CN" altLang="en-US" sz="2400" b="1" dirty="0" smtClean="0">
                <a:latin typeface="Courier New" pitchFamily="49" charset="0"/>
                <a:ea typeface="幼圆" pitchFamily="49" charset="-122"/>
              </a:rPr>
              <a:t>；设置二片</a:t>
            </a:r>
            <a:r>
              <a:rPr lang="en-US" altLang="zh-CN" sz="2400" b="1" dirty="0" smtClean="0">
                <a:latin typeface="Courier New" pitchFamily="49" charset="0"/>
                <a:ea typeface="幼圆" pitchFamily="49" charset="-122"/>
              </a:rPr>
              <a:t>DAC0832</a:t>
            </a:r>
            <a:r>
              <a:rPr lang="zh-CN" altLang="en-US" sz="2400" b="1" dirty="0" smtClean="0">
                <a:latin typeface="Courier New" pitchFamily="49" charset="0"/>
                <a:ea typeface="幼圆" pitchFamily="49" charset="-122"/>
              </a:rPr>
              <a:t>共用地址</a:t>
            </a:r>
          </a:p>
          <a:p>
            <a:pPr eaLnBrk="1" hangingPunct="1">
              <a:buFont typeface="Wingdings" pitchFamily="2" charset="2"/>
              <a:buNone/>
              <a:defRPr/>
            </a:pPr>
            <a:r>
              <a:rPr lang="en-US" altLang="zh-CN" sz="2400" b="1" dirty="0" smtClean="0">
                <a:latin typeface="Courier New" pitchFamily="49" charset="0"/>
                <a:ea typeface="幼圆" pitchFamily="49" charset="-122"/>
              </a:rPr>
              <a:t>OUT DX,AL		</a:t>
            </a:r>
            <a:r>
              <a:rPr lang="zh-CN" altLang="en-US" sz="2400" b="1" dirty="0" smtClean="0">
                <a:latin typeface="Courier New" pitchFamily="49" charset="0"/>
                <a:ea typeface="幼圆" pitchFamily="49" charset="-122"/>
              </a:rPr>
              <a:t>；启动两片</a:t>
            </a:r>
            <a:r>
              <a:rPr lang="en-US" altLang="zh-CN" sz="2400" b="1" dirty="0" smtClean="0">
                <a:latin typeface="Courier New" pitchFamily="49" charset="0"/>
                <a:ea typeface="幼圆" pitchFamily="49" charset="-122"/>
              </a:rPr>
              <a:t>DAC0832</a:t>
            </a:r>
            <a:r>
              <a:rPr lang="zh-CN" altLang="en-US" sz="2400" b="1" dirty="0" smtClean="0">
                <a:latin typeface="Courier New" pitchFamily="49" charset="0"/>
                <a:ea typeface="幼圆" pitchFamily="49" charset="-122"/>
              </a:rPr>
              <a:t>同时转换</a:t>
            </a:r>
          </a:p>
          <a:p>
            <a:pPr eaLnBrk="1" hangingPunct="1">
              <a:buFont typeface="Wingdings" pitchFamily="2" charset="2"/>
              <a:buNone/>
              <a:defRPr/>
            </a:pPr>
            <a:r>
              <a:rPr lang="en-US" altLang="zh-CN" sz="2400" b="1" dirty="0" smtClean="0">
                <a:latin typeface="Courier New" pitchFamily="49" charset="0"/>
                <a:ea typeface="幼圆" pitchFamily="49" charset="-122"/>
              </a:rPr>
              <a:t>JMP AA1</a:t>
            </a:r>
          </a:p>
          <a:p>
            <a:pPr eaLnBrk="1" hangingPunct="1">
              <a:buFont typeface="Wingdings" pitchFamily="2" charset="2"/>
              <a:buNone/>
              <a:defRPr/>
            </a:pPr>
            <a:endParaRPr lang="en-US" altLang="zh-CN" sz="2400" b="1" dirty="0" smtClean="0">
              <a:latin typeface="Courier New" pitchFamily="49" charset="0"/>
              <a:ea typeface="幼圆" pitchFamily="49" charset="-122"/>
            </a:endParaRPr>
          </a:p>
        </p:txBody>
      </p:sp>
    </p:spTree>
    <p:extLst>
      <p:ext uri="{BB962C8B-B14F-4D97-AF65-F5344CB8AC3E}">
        <p14:creationId xmlns:p14="http://schemas.microsoft.com/office/powerpoint/2010/main" val="3741236987"/>
      </p:ext>
    </p:extLst>
  </p:cSld>
  <p:clrMapOvr>
    <a:masterClrMapping/>
  </p:clrMapOvr>
  <p:transition spd="med">
    <p:wheel spokes="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idx="4294967295"/>
          </p:nvPr>
        </p:nvSpPr>
        <p:spPr>
          <a:xfrm>
            <a:off x="476250" y="103430"/>
            <a:ext cx="7915275" cy="580265"/>
          </a:xfrm>
          <a:prstGeom prst="rect">
            <a:avLst/>
          </a:prstGeom>
        </p:spPr>
        <p:txBody>
          <a:bodyPr/>
          <a:lstStyle/>
          <a:p>
            <a:pPr algn="l" eaLnBrk="1" hangingPunct="1">
              <a:defRPr/>
            </a:pPr>
            <a:r>
              <a:rPr kumimoji="1" lang="en-US" altLang="zh-CN" sz="2800" dirty="0" smtClean="0">
                <a:solidFill>
                  <a:srgbClr val="0000CC"/>
                </a:solidFill>
                <a:latin typeface="+mn-lt"/>
                <a:ea typeface="幼圆" pitchFamily="49" charset="-122"/>
              </a:rPr>
              <a:t>DAC0832</a:t>
            </a:r>
            <a:r>
              <a:rPr kumimoji="1" lang="zh-CN" altLang="zh-CN" sz="2800" dirty="0" smtClean="0">
                <a:solidFill>
                  <a:srgbClr val="0000CC"/>
                </a:solidFill>
                <a:latin typeface="+mn-lt"/>
                <a:ea typeface="幼圆" pitchFamily="49" charset="-122"/>
              </a:rPr>
              <a:t>的接口设计</a:t>
            </a:r>
            <a:r>
              <a:rPr kumimoji="1" lang="zh-CN" altLang="en-US" sz="2800" dirty="0" smtClean="0">
                <a:solidFill>
                  <a:srgbClr val="0000CC"/>
                </a:solidFill>
                <a:latin typeface="+mn-lt"/>
                <a:ea typeface="幼圆" pitchFamily="49" charset="-122"/>
              </a:rPr>
              <a:t>：地线的连接</a:t>
            </a:r>
          </a:p>
        </p:txBody>
      </p:sp>
      <p:sp>
        <p:nvSpPr>
          <p:cNvPr id="52227" name="Rectangle 3"/>
          <p:cNvSpPr>
            <a:spLocks noGrp="1" noChangeArrowheads="1"/>
          </p:cNvSpPr>
          <p:nvPr>
            <p:ph type="body" idx="4294967295"/>
          </p:nvPr>
        </p:nvSpPr>
        <p:spPr>
          <a:xfrm>
            <a:off x="476250" y="1044098"/>
            <a:ext cx="8229600" cy="1304782"/>
          </a:xfrm>
          <a:prstGeom prst="rect">
            <a:avLst/>
          </a:prstGeom>
        </p:spPr>
        <p:txBody>
          <a:bodyPr/>
          <a:lstStyle/>
          <a:p>
            <a:pPr marL="895350" indent="-895350" algn="just" eaLnBrk="1" hangingPunct="1">
              <a:lnSpc>
                <a:spcPct val="125000"/>
              </a:lnSpc>
              <a:spcBef>
                <a:spcPts val="1200"/>
              </a:spcBef>
              <a:buFont typeface="Wingdings" pitchFamily="2" charset="2"/>
              <a:buNone/>
              <a:defRPr/>
            </a:pPr>
            <a:r>
              <a:rPr lang="zh-CN" altLang="en-US" sz="2400" dirty="0" smtClean="0">
                <a:solidFill>
                  <a:srgbClr val="0000CC"/>
                </a:solidFill>
                <a:latin typeface="Tahoma" pitchFamily="34" charset="0"/>
                <a:ea typeface="幼圆" pitchFamily="49" charset="-122"/>
              </a:rPr>
              <a:t>共地：</a:t>
            </a:r>
            <a:r>
              <a:rPr lang="zh-CN" altLang="en-US" sz="2400" dirty="0" smtClean="0">
                <a:solidFill>
                  <a:srgbClr val="0000CC"/>
                </a:solidFill>
                <a:latin typeface="华文中宋" pitchFamily="2" charset="-122"/>
                <a:ea typeface="幼圆" pitchFamily="49" charset="-122"/>
              </a:rPr>
              <a:t>将所有的数字地连在一起，所有的模拟地连在一起，然后再用一个</a:t>
            </a:r>
            <a:r>
              <a:rPr lang="zh-CN" altLang="en-US" sz="2400" dirty="0" smtClean="0">
                <a:solidFill>
                  <a:srgbClr val="0000CC"/>
                </a:solidFill>
                <a:latin typeface="Courier New"/>
                <a:ea typeface="幼圆" pitchFamily="49" charset="-122"/>
              </a:rPr>
              <a:t>“</a:t>
            </a:r>
            <a:r>
              <a:rPr lang="zh-CN" altLang="en-US" sz="2400" dirty="0" smtClean="0">
                <a:solidFill>
                  <a:srgbClr val="0000CC"/>
                </a:solidFill>
                <a:latin typeface="华文中宋" pitchFamily="2" charset="-122"/>
                <a:ea typeface="幼圆" pitchFamily="49" charset="-122"/>
              </a:rPr>
              <a:t>共地点</a:t>
            </a:r>
            <a:r>
              <a:rPr lang="zh-CN" altLang="en-US" sz="2400" dirty="0" smtClean="0">
                <a:solidFill>
                  <a:srgbClr val="0000CC"/>
                </a:solidFill>
                <a:latin typeface="Courier New"/>
                <a:ea typeface="幼圆" pitchFamily="49" charset="-122"/>
              </a:rPr>
              <a:t>”</a:t>
            </a:r>
            <a:r>
              <a:rPr lang="zh-CN" altLang="en-US" sz="2400" dirty="0" smtClean="0">
                <a:solidFill>
                  <a:srgbClr val="0000CC"/>
                </a:solidFill>
                <a:latin typeface="华文中宋" pitchFamily="2" charset="-122"/>
                <a:ea typeface="幼圆" pitchFamily="49" charset="-122"/>
              </a:rPr>
              <a:t>，把模拟地与数字地连在一起，以防干扰。</a:t>
            </a:r>
          </a:p>
        </p:txBody>
      </p:sp>
      <p:pic>
        <p:nvPicPr>
          <p:cNvPr id="93191" name="Picture 4" descr="wx186"/>
          <p:cNvPicPr>
            <a:picLocks noChangeAspect="1" noChangeArrowheads="1"/>
          </p:cNvPicPr>
          <p:nvPr/>
        </p:nvPicPr>
        <p:blipFill>
          <a:blip r:embed="rId2" cstate="print"/>
          <a:srcRect/>
          <a:stretch>
            <a:fillRect/>
          </a:stretch>
        </p:blipFill>
        <p:spPr bwMode="auto">
          <a:xfrm>
            <a:off x="1286635" y="2753925"/>
            <a:ext cx="6886575" cy="2389187"/>
          </a:xfrm>
          <a:prstGeom prst="rect">
            <a:avLst/>
          </a:prstGeom>
          <a:solidFill>
            <a:srgbClr val="003300"/>
          </a:solidFill>
          <a:ln w="28575">
            <a:noFill/>
            <a:miter lim="800000"/>
            <a:headEnd/>
            <a:tailEnd/>
          </a:ln>
        </p:spPr>
      </p:pic>
    </p:spTree>
    <p:extLst>
      <p:ext uri="{BB962C8B-B14F-4D97-AF65-F5344CB8AC3E}">
        <p14:creationId xmlns:p14="http://schemas.microsoft.com/office/powerpoint/2010/main" val="2259935299"/>
      </p:ext>
    </p:extLst>
  </p:cSld>
  <p:clrMapOvr>
    <a:masterClrMapping/>
  </p:clrMapOvr>
  <p:transition spd="med">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431540" y="998538"/>
            <a:ext cx="8229600" cy="585787"/>
          </a:xfrm>
          <a:prstGeom prst="rect">
            <a:avLst/>
          </a:prstGeom>
        </p:spPr>
        <p:txBody>
          <a:bodyPr/>
          <a:lstStyle/>
          <a:p>
            <a:pPr algn="l" eaLnBrk="1" hangingPunct="1">
              <a:defRPr/>
            </a:pPr>
            <a:r>
              <a:rPr kumimoji="1" lang="en-US" altLang="zh-CN" sz="2400" dirty="0" smtClean="0">
                <a:solidFill>
                  <a:srgbClr val="0000CC"/>
                </a:solidFill>
                <a:latin typeface="+mn-lt"/>
                <a:ea typeface="幼圆" pitchFamily="49" charset="-122"/>
              </a:rPr>
              <a:t>2. </a:t>
            </a:r>
            <a:r>
              <a:rPr kumimoji="1" lang="zh-CN" altLang="en-US" sz="2400" dirty="0" smtClean="0">
                <a:solidFill>
                  <a:srgbClr val="0000CC"/>
                </a:solidFill>
                <a:latin typeface="+mn-lt"/>
                <a:ea typeface="幼圆" pitchFamily="49" charset="-122"/>
              </a:rPr>
              <a:t>模拟量输入输出系统</a:t>
            </a:r>
          </a:p>
        </p:txBody>
      </p:sp>
      <p:grpSp>
        <p:nvGrpSpPr>
          <p:cNvPr id="57350" name="Group 5"/>
          <p:cNvGrpSpPr>
            <a:grpSpLocks/>
          </p:cNvGrpSpPr>
          <p:nvPr/>
        </p:nvGrpSpPr>
        <p:grpSpPr bwMode="auto">
          <a:xfrm>
            <a:off x="0" y="1427163"/>
            <a:ext cx="9144000" cy="4364037"/>
            <a:chOff x="0" y="899"/>
            <a:chExt cx="5760" cy="2749"/>
          </a:xfrm>
        </p:grpSpPr>
        <p:sp>
          <p:nvSpPr>
            <p:cNvPr id="57357" name="Rectangle 6"/>
            <p:cNvSpPr>
              <a:spLocks noChangeArrowheads="1"/>
            </p:cNvSpPr>
            <p:nvPr/>
          </p:nvSpPr>
          <p:spPr bwMode="auto">
            <a:xfrm>
              <a:off x="4670" y="1730"/>
              <a:ext cx="667"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数字信号</a:t>
              </a:r>
            </a:p>
          </p:txBody>
        </p:sp>
        <p:sp>
          <p:nvSpPr>
            <p:cNvPr id="57358" name="Rectangle 7"/>
            <p:cNvSpPr>
              <a:spLocks noChangeArrowheads="1"/>
            </p:cNvSpPr>
            <p:nvPr/>
          </p:nvSpPr>
          <p:spPr bwMode="auto">
            <a:xfrm>
              <a:off x="2747" y="899"/>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模拟信号</a:t>
              </a:r>
            </a:p>
          </p:txBody>
        </p:sp>
        <p:sp>
          <p:nvSpPr>
            <p:cNvPr id="57359" name="Rectangle 8"/>
            <p:cNvSpPr>
              <a:spLocks noChangeArrowheads="1"/>
            </p:cNvSpPr>
            <p:nvPr/>
          </p:nvSpPr>
          <p:spPr bwMode="auto">
            <a:xfrm>
              <a:off x="0" y="1077"/>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1</a:t>
              </a:r>
            </a:p>
          </p:txBody>
        </p:sp>
        <p:sp>
          <p:nvSpPr>
            <p:cNvPr id="57360" name="Rectangle 9"/>
            <p:cNvSpPr>
              <a:spLocks noChangeArrowheads="1"/>
            </p:cNvSpPr>
            <p:nvPr/>
          </p:nvSpPr>
          <p:spPr bwMode="auto">
            <a:xfrm>
              <a:off x="0" y="1648"/>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2</a:t>
              </a:r>
            </a:p>
          </p:txBody>
        </p:sp>
        <p:sp>
          <p:nvSpPr>
            <p:cNvPr id="57361" name="Rectangle 10"/>
            <p:cNvSpPr>
              <a:spLocks noChangeArrowheads="1"/>
            </p:cNvSpPr>
            <p:nvPr/>
          </p:nvSpPr>
          <p:spPr bwMode="auto">
            <a:xfrm>
              <a:off x="0" y="2479"/>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n</a:t>
              </a:r>
            </a:p>
          </p:txBody>
        </p:sp>
        <p:sp>
          <p:nvSpPr>
            <p:cNvPr id="57362" name="Rectangle 11"/>
            <p:cNvSpPr>
              <a:spLocks noChangeArrowheads="1"/>
            </p:cNvSpPr>
            <p:nvPr/>
          </p:nvSpPr>
          <p:spPr bwMode="auto">
            <a:xfrm>
              <a:off x="4961" y="2059"/>
              <a:ext cx="739" cy="841"/>
            </a:xfrm>
            <a:prstGeom prst="rect">
              <a:avLst/>
            </a:prstGeom>
            <a:noFill/>
            <a:ln w="38100" cmpd="dbl">
              <a:solidFill>
                <a:srgbClr val="FF0000"/>
              </a:solidFill>
              <a:miter lim="800000"/>
              <a:headEnd/>
              <a:tailEnd/>
            </a:ln>
          </p:spPr>
          <p:txBody>
            <a:bodyPr lIns="12700" tIns="12700" rIns="12700" bIns="12700"/>
            <a:lstStyle/>
            <a:p>
              <a:pPr algn="ctr" eaLnBrk="0" hangingPunct="0">
                <a:lnSpc>
                  <a:spcPct val="150000"/>
                </a:lnSpc>
                <a:spcBef>
                  <a:spcPct val="0"/>
                </a:spcBef>
              </a:pPr>
              <a:r>
                <a:rPr lang="zh-CN" altLang="en-US" sz="2400" b="1" dirty="0">
                  <a:latin typeface="Times New Roman" pitchFamily="18" charset="0"/>
                  <a:ea typeface="宋体" pitchFamily="2" charset="-122"/>
                </a:rPr>
                <a:t>微型</a:t>
              </a:r>
            </a:p>
            <a:p>
              <a:pPr algn="ctr" eaLnBrk="0" hangingPunct="0">
                <a:spcBef>
                  <a:spcPts val="300"/>
                </a:spcBef>
              </a:pPr>
              <a:r>
                <a:rPr lang="zh-CN" altLang="en-US" sz="2400" b="1" dirty="0">
                  <a:latin typeface="Times New Roman" pitchFamily="18" charset="0"/>
                  <a:ea typeface="宋体" pitchFamily="2" charset="-122"/>
                </a:rPr>
                <a:t>计算机</a:t>
              </a:r>
            </a:p>
          </p:txBody>
        </p:sp>
        <p:sp>
          <p:nvSpPr>
            <p:cNvPr id="57363" name="Rectangle 12"/>
            <p:cNvSpPr>
              <a:spLocks noChangeArrowheads="1"/>
            </p:cNvSpPr>
            <p:nvPr/>
          </p:nvSpPr>
          <p:spPr bwMode="auto">
            <a:xfrm>
              <a:off x="1434" y="1236"/>
              <a:ext cx="630" cy="318"/>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4" name="Rectangle 13"/>
            <p:cNvSpPr>
              <a:spLocks noChangeArrowheads="1"/>
            </p:cNvSpPr>
            <p:nvPr/>
          </p:nvSpPr>
          <p:spPr bwMode="auto">
            <a:xfrm>
              <a:off x="1434" y="1806"/>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5" name="Rectangle 14"/>
            <p:cNvSpPr>
              <a:spLocks noChangeArrowheads="1"/>
            </p:cNvSpPr>
            <p:nvPr/>
          </p:nvSpPr>
          <p:spPr bwMode="auto">
            <a:xfrm>
              <a:off x="1428" y="2637"/>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6" name="Rectangle 15"/>
            <p:cNvSpPr>
              <a:spLocks noChangeArrowheads="1"/>
            </p:cNvSpPr>
            <p:nvPr/>
          </p:nvSpPr>
          <p:spPr bwMode="auto">
            <a:xfrm>
              <a:off x="3152" y="1155"/>
              <a:ext cx="333" cy="1726"/>
            </a:xfrm>
            <a:prstGeom prst="rect">
              <a:avLst/>
            </a:prstGeom>
            <a:noFill/>
            <a:ln w="28575">
              <a:solidFill>
                <a:schemeClr val="folHlink"/>
              </a:solidFill>
              <a:miter lim="800000"/>
              <a:headEnd/>
              <a:tailEnd/>
            </a:ln>
          </p:spPr>
          <p:txBody>
            <a:bodyPr lIns="12700" tIns="12700" rIns="12700" bIns="12700" anchor="ctr"/>
            <a:lstStyle/>
            <a:p>
              <a:pPr eaLnBrk="0" hangingPunct="0">
                <a:spcBef>
                  <a:spcPct val="0"/>
                </a:spcBef>
              </a:pPr>
              <a:endParaRPr lang="en-US" altLang="zh-CN" sz="1800" b="1" dirty="0">
                <a:latin typeface="Times New Roman" pitchFamily="18" charset="0"/>
                <a:ea typeface="宋体" pitchFamily="2" charset="-122"/>
              </a:endParaRPr>
            </a:p>
            <a:p>
              <a:pPr algn="ctr" eaLnBrk="0" hangingPunct="0">
                <a:spcBef>
                  <a:spcPct val="0"/>
                </a:spcBef>
              </a:pPr>
              <a:r>
                <a:rPr lang="zh-CN" altLang="en-US" sz="1800" b="1" dirty="0" smtClean="0">
                  <a:latin typeface="Times New Roman" pitchFamily="18" charset="0"/>
                  <a:ea typeface="宋体" pitchFamily="2" charset="-122"/>
                </a:rPr>
                <a:t>多</a:t>
              </a:r>
              <a:endParaRPr lang="zh-CN" altLang="en-US" sz="1800" b="1" dirty="0">
                <a:latin typeface="Times New Roman" pitchFamily="18" charset="0"/>
                <a:ea typeface="宋体" pitchFamily="2" charset="-122"/>
              </a:endParaRPr>
            </a:p>
            <a:p>
              <a:pPr algn="ctr" eaLnBrk="0" hangingPunct="0">
                <a:spcBef>
                  <a:spcPts val="300"/>
                </a:spcBef>
              </a:pPr>
              <a:r>
                <a:rPr lang="zh-CN" altLang="en-US" sz="1800" b="1" dirty="0">
                  <a:latin typeface="Times New Roman" pitchFamily="18" charset="0"/>
                  <a:ea typeface="宋体" pitchFamily="2" charset="-122"/>
                </a:rPr>
                <a:t>路</a:t>
              </a:r>
            </a:p>
            <a:p>
              <a:pPr algn="ctr" eaLnBrk="0" hangingPunct="0">
                <a:spcBef>
                  <a:spcPts val="300"/>
                </a:spcBef>
              </a:pPr>
              <a:r>
                <a:rPr lang="zh-CN" altLang="en-US" sz="1800" b="1" dirty="0">
                  <a:latin typeface="Times New Roman" pitchFamily="18" charset="0"/>
                  <a:ea typeface="宋体" pitchFamily="2" charset="-122"/>
                </a:rPr>
                <a:t>开</a:t>
              </a:r>
            </a:p>
            <a:p>
              <a:pPr algn="ctr" eaLnBrk="0" hangingPunct="0">
                <a:spcBef>
                  <a:spcPts val="300"/>
                </a:spcBef>
              </a:pPr>
              <a:r>
                <a:rPr lang="zh-CN" altLang="en-US" sz="1800" b="1" dirty="0">
                  <a:latin typeface="Times New Roman" pitchFamily="18" charset="0"/>
                  <a:ea typeface="宋体" pitchFamily="2" charset="-122"/>
                </a:rPr>
                <a:t>关</a:t>
              </a:r>
            </a:p>
          </p:txBody>
        </p:sp>
        <p:sp>
          <p:nvSpPr>
            <p:cNvPr id="57367" name="Rectangle 16"/>
            <p:cNvSpPr>
              <a:spLocks noChangeArrowheads="1"/>
            </p:cNvSpPr>
            <p:nvPr/>
          </p:nvSpPr>
          <p:spPr bwMode="auto">
            <a:xfrm>
              <a:off x="2293" y="117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spcBef>
                  <a:spcPct val="0"/>
                </a:spcBef>
              </a:pPr>
              <a:r>
                <a:rPr lang="zh-CN" altLang="en-US" sz="1800" b="1" dirty="0">
                  <a:latin typeface="Times New Roman" pitchFamily="18" charset="0"/>
                  <a:ea typeface="宋体" pitchFamily="2" charset="-122"/>
                </a:rPr>
                <a:t>低通滤波</a:t>
              </a:r>
            </a:p>
          </p:txBody>
        </p:sp>
        <p:sp>
          <p:nvSpPr>
            <p:cNvPr id="57368" name="Rectangle 17"/>
            <p:cNvSpPr>
              <a:spLocks noChangeArrowheads="1"/>
            </p:cNvSpPr>
            <p:nvPr/>
          </p:nvSpPr>
          <p:spPr bwMode="auto">
            <a:xfrm>
              <a:off x="672" y="119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69" name="Line 18"/>
            <p:cNvSpPr>
              <a:spLocks noChangeShapeType="1"/>
            </p:cNvSpPr>
            <p:nvPr/>
          </p:nvSpPr>
          <p:spPr bwMode="auto">
            <a:xfrm>
              <a:off x="453" y="134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0" name="Line 19"/>
            <p:cNvSpPr>
              <a:spLocks noChangeShapeType="1"/>
            </p:cNvSpPr>
            <p:nvPr/>
          </p:nvSpPr>
          <p:spPr bwMode="auto">
            <a:xfrm>
              <a:off x="1203" y="1330"/>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1" name="Group 20"/>
            <p:cNvGrpSpPr>
              <a:grpSpLocks/>
            </p:cNvGrpSpPr>
            <p:nvPr/>
          </p:nvGrpSpPr>
          <p:grpSpPr bwMode="auto">
            <a:xfrm>
              <a:off x="1428" y="1057"/>
              <a:ext cx="654" cy="538"/>
              <a:chOff x="0" y="0"/>
              <a:chExt cx="20000" cy="19999"/>
            </a:xfrm>
          </p:grpSpPr>
          <p:sp>
            <p:nvSpPr>
              <p:cNvPr id="57409" name="Line 2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0" name="Line 22"/>
              <p:cNvSpPr>
                <a:spLocks noChangeShapeType="1"/>
              </p:cNvSpPr>
              <p:nvPr/>
            </p:nvSpPr>
            <p:spPr bwMode="auto">
              <a:xfrm flipV="1">
                <a:off x="0" y="9595"/>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1" name="Line 23"/>
              <p:cNvSpPr>
                <a:spLocks noChangeShapeType="1"/>
              </p:cNvSpPr>
              <p:nvPr/>
            </p:nvSpPr>
            <p:spPr bwMode="auto">
              <a:xfrm>
                <a:off x="0" y="0"/>
                <a:ext cx="27" cy="19999"/>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2" name="Line 24"/>
            <p:cNvSpPr>
              <a:spLocks noChangeShapeType="1"/>
            </p:cNvSpPr>
            <p:nvPr/>
          </p:nvSpPr>
          <p:spPr bwMode="auto">
            <a:xfrm>
              <a:off x="2074" y="13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3" name="Line 25"/>
            <p:cNvSpPr>
              <a:spLocks noChangeShapeType="1"/>
            </p:cNvSpPr>
            <p:nvPr/>
          </p:nvSpPr>
          <p:spPr bwMode="auto">
            <a:xfrm>
              <a:off x="2933" y="131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4" name="Rectangle 26"/>
            <p:cNvSpPr>
              <a:spLocks noChangeArrowheads="1"/>
            </p:cNvSpPr>
            <p:nvPr/>
          </p:nvSpPr>
          <p:spPr bwMode="auto">
            <a:xfrm>
              <a:off x="2293" y="174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75" name="Rectangle 27"/>
            <p:cNvSpPr>
              <a:spLocks noChangeArrowheads="1"/>
            </p:cNvSpPr>
            <p:nvPr/>
          </p:nvSpPr>
          <p:spPr bwMode="auto">
            <a:xfrm>
              <a:off x="672" y="176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76" name="Line 28"/>
            <p:cNvSpPr>
              <a:spLocks noChangeShapeType="1"/>
            </p:cNvSpPr>
            <p:nvPr/>
          </p:nvSpPr>
          <p:spPr bwMode="auto">
            <a:xfrm>
              <a:off x="453" y="191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7" name="Line 29"/>
            <p:cNvSpPr>
              <a:spLocks noChangeShapeType="1"/>
            </p:cNvSpPr>
            <p:nvPr/>
          </p:nvSpPr>
          <p:spPr bwMode="auto">
            <a:xfrm>
              <a:off x="1203" y="1901"/>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8" name="Group 30"/>
            <p:cNvGrpSpPr>
              <a:grpSpLocks/>
            </p:cNvGrpSpPr>
            <p:nvPr/>
          </p:nvGrpSpPr>
          <p:grpSpPr bwMode="auto">
            <a:xfrm>
              <a:off x="1428" y="1627"/>
              <a:ext cx="654" cy="539"/>
              <a:chOff x="0" y="0"/>
              <a:chExt cx="20000" cy="20000"/>
            </a:xfrm>
          </p:grpSpPr>
          <p:sp>
            <p:nvSpPr>
              <p:cNvPr id="57406" name="Line 31"/>
              <p:cNvSpPr>
                <a:spLocks noChangeShapeType="1"/>
              </p:cNvSpPr>
              <p:nvPr/>
            </p:nvSpPr>
            <p:spPr bwMode="auto">
              <a:xfrm>
                <a:off x="0" y="0"/>
                <a:ext cx="20000" cy="10162"/>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7" name="Line 32"/>
              <p:cNvSpPr>
                <a:spLocks noChangeShapeType="1"/>
              </p:cNvSpPr>
              <p:nvPr/>
            </p:nvSpPr>
            <p:spPr bwMode="auto">
              <a:xfrm flipV="1">
                <a:off x="0" y="9599"/>
                <a:ext cx="20000" cy="10156"/>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8" name="Line 3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9" name="Line 34"/>
            <p:cNvSpPr>
              <a:spLocks noChangeShapeType="1"/>
            </p:cNvSpPr>
            <p:nvPr/>
          </p:nvSpPr>
          <p:spPr bwMode="auto">
            <a:xfrm>
              <a:off x="2074" y="188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0" name="Line 35"/>
            <p:cNvSpPr>
              <a:spLocks noChangeShapeType="1"/>
            </p:cNvSpPr>
            <p:nvPr/>
          </p:nvSpPr>
          <p:spPr bwMode="auto">
            <a:xfrm>
              <a:off x="2933" y="188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1" name="Rectangle 36"/>
            <p:cNvSpPr>
              <a:spLocks noChangeArrowheads="1"/>
            </p:cNvSpPr>
            <p:nvPr/>
          </p:nvSpPr>
          <p:spPr bwMode="auto">
            <a:xfrm>
              <a:off x="2293" y="2576"/>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82" name="Rectangle 37"/>
            <p:cNvSpPr>
              <a:spLocks noChangeArrowheads="1"/>
            </p:cNvSpPr>
            <p:nvPr/>
          </p:nvSpPr>
          <p:spPr bwMode="auto">
            <a:xfrm>
              <a:off x="672" y="2592"/>
              <a:ext cx="527" cy="311"/>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83" name="Line 38"/>
            <p:cNvSpPr>
              <a:spLocks noChangeShapeType="1"/>
            </p:cNvSpPr>
            <p:nvPr/>
          </p:nvSpPr>
          <p:spPr bwMode="auto">
            <a:xfrm>
              <a:off x="453" y="2748"/>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4" name="Line 39"/>
            <p:cNvSpPr>
              <a:spLocks noChangeShapeType="1"/>
            </p:cNvSpPr>
            <p:nvPr/>
          </p:nvSpPr>
          <p:spPr bwMode="auto">
            <a:xfrm>
              <a:off x="1203" y="2732"/>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85" name="Group 40"/>
            <p:cNvGrpSpPr>
              <a:grpSpLocks/>
            </p:cNvGrpSpPr>
            <p:nvPr/>
          </p:nvGrpSpPr>
          <p:grpSpPr bwMode="auto">
            <a:xfrm>
              <a:off x="1428" y="2458"/>
              <a:ext cx="654" cy="539"/>
              <a:chOff x="0" y="0"/>
              <a:chExt cx="20000" cy="20000"/>
            </a:xfrm>
          </p:grpSpPr>
          <p:sp>
            <p:nvSpPr>
              <p:cNvPr id="57403" name="Line 4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4" name="Line 42"/>
              <p:cNvSpPr>
                <a:spLocks noChangeShapeType="1"/>
              </p:cNvSpPr>
              <p:nvPr/>
            </p:nvSpPr>
            <p:spPr bwMode="auto">
              <a:xfrm flipV="1">
                <a:off x="0" y="9595"/>
                <a:ext cx="20000" cy="10160"/>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5" name="Line 4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86" name="Line 44"/>
            <p:cNvSpPr>
              <a:spLocks noChangeShapeType="1"/>
            </p:cNvSpPr>
            <p:nvPr/>
          </p:nvSpPr>
          <p:spPr bwMode="auto">
            <a:xfrm>
              <a:off x="2074" y="2728"/>
              <a:ext cx="218" cy="2"/>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7" name="Line 45"/>
            <p:cNvSpPr>
              <a:spLocks noChangeShapeType="1"/>
            </p:cNvSpPr>
            <p:nvPr/>
          </p:nvSpPr>
          <p:spPr bwMode="auto">
            <a:xfrm>
              <a:off x="2933" y="27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8" name="Rectangle 46"/>
            <p:cNvSpPr>
              <a:spLocks noChangeArrowheads="1"/>
            </p:cNvSpPr>
            <p:nvPr/>
          </p:nvSpPr>
          <p:spPr bwMode="auto">
            <a:xfrm>
              <a:off x="4858"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A/D</a:t>
              </a:r>
              <a:r>
                <a:rPr lang="zh-CN" altLang="en-US" sz="1800" b="1" dirty="0">
                  <a:latin typeface="Times New Roman" pitchFamily="18" charset="0"/>
                  <a:ea typeface="宋体" pitchFamily="2" charset="-122"/>
                </a:rPr>
                <a:t>转换器</a:t>
              </a:r>
            </a:p>
          </p:txBody>
        </p:sp>
        <p:sp>
          <p:nvSpPr>
            <p:cNvPr id="57389" name="Rectangle 47"/>
            <p:cNvSpPr>
              <a:spLocks noChangeArrowheads="1"/>
            </p:cNvSpPr>
            <p:nvPr/>
          </p:nvSpPr>
          <p:spPr bwMode="auto">
            <a:xfrm>
              <a:off x="3720"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zh-CN" altLang="en-US" sz="1800" b="1" dirty="0">
                  <a:latin typeface="Times New Roman" pitchFamily="18" charset="0"/>
                  <a:ea typeface="宋体" pitchFamily="2" charset="-122"/>
                </a:rPr>
                <a:t>采样保持器</a:t>
              </a:r>
            </a:p>
          </p:txBody>
        </p:sp>
        <p:sp>
          <p:nvSpPr>
            <p:cNvPr id="57390" name="Line 48"/>
            <p:cNvSpPr>
              <a:spLocks noChangeShapeType="1"/>
            </p:cNvSpPr>
            <p:nvPr/>
          </p:nvSpPr>
          <p:spPr bwMode="auto">
            <a:xfrm>
              <a:off x="3501" y="1444"/>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1" name="Line 49"/>
            <p:cNvSpPr>
              <a:spLocks noChangeShapeType="1"/>
            </p:cNvSpPr>
            <p:nvPr/>
          </p:nvSpPr>
          <p:spPr bwMode="auto">
            <a:xfrm>
              <a:off x="4638" y="1443"/>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2" name="Line 50"/>
            <p:cNvSpPr>
              <a:spLocks noChangeShapeType="1"/>
            </p:cNvSpPr>
            <p:nvPr/>
          </p:nvSpPr>
          <p:spPr bwMode="auto">
            <a:xfrm>
              <a:off x="5332" y="1628"/>
              <a:ext cx="0" cy="423"/>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3" name="Rectangle 51"/>
            <p:cNvSpPr>
              <a:spLocks noChangeArrowheads="1"/>
            </p:cNvSpPr>
            <p:nvPr/>
          </p:nvSpPr>
          <p:spPr bwMode="auto">
            <a:xfrm>
              <a:off x="4723" y="3231"/>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solidFill>
                    <a:schemeClr val="tx1"/>
                  </a:solidFill>
                  <a:latin typeface="Times New Roman" pitchFamily="18" charset="0"/>
                  <a:ea typeface="宋体" pitchFamily="2" charset="-122"/>
                </a:rPr>
                <a:t>数字信号</a:t>
              </a:r>
            </a:p>
          </p:txBody>
        </p:sp>
        <p:sp>
          <p:nvSpPr>
            <p:cNvPr id="57394" name="Rectangle 52"/>
            <p:cNvSpPr>
              <a:spLocks noChangeArrowheads="1"/>
            </p:cNvSpPr>
            <p:nvPr/>
          </p:nvSpPr>
          <p:spPr bwMode="auto">
            <a:xfrm>
              <a:off x="1437" y="3360"/>
              <a:ext cx="667" cy="260"/>
            </a:xfrm>
            <a:prstGeom prst="rect">
              <a:avLst/>
            </a:prstGeom>
            <a:solidFill>
              <a:srgbClr val="66FFFF"/>
            </a:solidFill>
            <a:ln w="28575">
              <a:solidFill>
                <a:srgbClr val="A50021"/>
              </a:solidFill>
              <a:miter lim="800000"/>
              <a:headEnd/>
              <a:tailEnd/>
            </a:ln>
          </p:spPr>
          <p:txBody>
            <a:bodyPr lIns="12700" tIns="12700" rIns="12700" bIns="12700" anchor="ctr"/>
            <a:lstStyle/>
            <a:p>
              <a:pPr algn="ctr" eaLnBrk="0" hangingPunct="0">
                <a:lnSpc>
                  <a:spcPct val="140000"/>
                </a:lnSpc>
              </a:pPr>
              <a:r>
                <a:rPr lang="zh-CN" altLang="en-US" b="1" dirty="0">
                  <a:solidFill>
                    <a:srgbClr val="663300"/>
                  </a:solidFill>
                  <a:latin typeface="Times New Roman" pitchFamily="18" charset="0"/>
                  <a:ea typeface="宋体" pitchFamily="2" charset="-122"/>
                </a:rPr>
                <a:t>受控对象</a:t>
              </a:r>
            </a:p>
          </p:txBody>
        </p:sp>
        <p:sp>
          <p:nvSpPr>
            <p:cNvPr id="57395" name="Rectangle 53"/>
            <p:cNvSpPr>
              <a:spLocks noChangeArrowheads="1"/>
            </p:cNvSpPr>
            <p:nvPr/>
          </p:nvSpPr>
          <p:spPr bwMode="auto">
            <a:xfrm>
              <a:off x="2001" y="3010"/>
              <a:ext cx="666" cy="260"/>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控制信号</a:t>
              </a:r>
            </a:p>
          </p:txBody>
        </p:sp>
        <p:sp>
          <p:nvSpPr>
            <p:cNvPr id="57396" name="Rectangle 54"/>
            <p:cNvSpPr>
              <a:spLocks noChangeArrowheads="1"/>
            </p:cNvSpPr>
            <p:nvPr/>
          </p:nvSpPr>
          <p:spPr bwMode="auto">
            <a:xfrm>
              <a:off x="3163" y="3010"/>
              <a:ext cx="667" cy="261"/>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模拟信号</a:t>
              </a:r>
            </a:p>
          </p:txBody>
        </p:sp>
        <p:sp>
          <p:nvSpPr>
            <p:cNvPr id="57397" name="Rectangle 55"/>
            <p:cNvSpPr>
              <a:spLocks noChangeArrowheads="1"/>
            </p:cNvSpPr>
            <p:nvPr/>
          </p:nvSpPr>
          <p:spPr bwMode="auto">
            <a:xfrm>
              <a:off x="3745" y="3278"/>
              <a:ext cx="902" cy="37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solidFill>
                    <a:schemeClr val="accent2"/>
                  </a:solidFill>
                  <a:latin typeface="Times New Roman" pitchFamily="18" charset="0"/>
                  <a:ea typeface="宋体" pitchFamily="2" charset="-122"/>
                </a:rPr>
                <a:t>D/A</a:t>
              </a:r>
              <a:r>
                <a:rPr lang="zh-CN" altLang="en-US" sz="1800" b="1" dirty="0">
                  <a:solidFill>
                    <a:schemeClr val="accent2"/>
                  </a:solidFill>
                  <a:latin typeface="Times New Roman" pitchFamily="18" charset="0"/>
                  <a:ea typeface="宋体" pitchFamily="2" charset="-122"/>
                </a:rPr>
                <a:t>转换器</a:t>
              </a:r>
            </a:p>
          </p:txBody>
        </p:sp>
        <p:sp>
          <p:nvSpPr>
            <p:cNvPr id="57398" name="Rectangle 56"/>
            <p:cNvSpPr>
              <a:spLocks noChangeArrowheads="1"/>
            </p:cNvSpPr>
            <p:nvPr/>
          </p:nvSpPr>
          <p:spPr bwMode="auto">
            <a:xfrm>
              <a:off x="2548" y="3277"/>
              <a:ext cx="978" cy="369"/>
            </a:xfrm>
            <a:prstGeom prst="rect">
              <a:avLst/>
            </a:prstGeom>
            <a:solidFill>
              <a:srgbClr val="66FFFF"/>
            </a:solidFill>
            <a:ln w="28575">
              <a:solidFill>
                <a:srgbClr val="A50021"/>
              </a:solidFill>
              <a:miter lim="800000"/>
              <a:headEnd/>
              <a:tailEnd/>
            </a:ln>
          </p:spPr>
          <p:txBody>
            <a:bodyPr lIns="12700" tIns="12700" rIns="12700" bIns="12700" anchor="ctr"/>
            <a:lstStyle/>
            <a:p>
              <a:pPr algn="ctr" eaLnBrk="0" hangingPunct="0">
                <a:lnSpc>
                  <a:spcPct val="140000"/>
                </a:lnSpc>
              </a:pPr>
              <a:r>
                <a:rPr lang="zh-CN" altLang="en-US" b="1" dirty="0">
                  <a:solidFill>
                    <a:srgbClr val="663300"/>
                  </a:solidFill>
                  <a:latin typeface="Times New Roman" pitchFamily="18" charset="0"/>
                  <a:ea typeface="宋体" pitchFamily="2" charset="-122"/>
                </a:rPr>
                <a:t>放大驱动电路</a:t>
              </a:r>
            </a:p>
          </p:txBody>
        </p:sp>
        <p:sp>
          <p:nvSpPr>
            <p:cNvPr id="57399" name="Line 57"/>
            <p:cNvSpPr>
              <a:spLocks noChangeShapeType="1"/>
            </p:cNvSpPr>
            <p:nvPr/>
          </p:nvSpPr>
          <p:spPr bwMode="auto">
            <a:xfrm flipH="1">
              <a:off x="3528" y="3450"/>
              <a:ext cx="219" cy="1"/>
            </a:xfrm>
            <a:prstGeom prst="line">
              <a:avLst/>
            </a:prstGeom>
            <a:noFill/>
            <a:ln w="28575">
              <a:solidFill>
                <a:srgbClr val="CC3300"/>
              </a:solidFill>
              <a:round/>
              <a:headEnd type="none" w="sm" len="sm"/>
              <a:tailEnd type="triangle" w="sm" len="sm"/>
            </a:ln>
          </p:spPr>
          <p:txBody>
            <a:bodyPr/>
            <a:lstStyle/>
            <a:p>
              <a:endParaRPr lang="zh-CN" altLang="en-US"/>
            </a:p>
          </p:txBody>
        </p:sp>
        <p:sp>
          <p:nvSpPr>
            <p:cNvPr id="57400" name="Line 58"/>
            <p:cNvSpPr>
              <a:spLocks noChangeShapeType="1"/>
            </p:cNvSpPr>
            <p:nvPr/>
          </p:nvSpPr>
          <p:spPr bwMode="auto">
            <a:xfrm flipH="1">
              <a:off x="2127" y="3464"/>
              <a:ext cx="429" cy="1"/>
            </a:xfrm>
            <a:prstGeom prst="line">
              <a:avLst/>
            </a:prstGeom>
            <a:noFill/>
            <a:ln w="28575">
              <a:solidFill>
                <a:srgbClr val="CC3300"/>
              </a:solidFill>
              <a:round/>
              <a:headEnd type="none" w="sm" len="sm"/>
              <a:tailEnd type="triangle" w="sm" len="sm"/>
            </a:ln>
          </p:spPr>
          <p:txBody>
            <a:bodyPr/>
            <a:lstStyle/>
            <a:p>
              <a:endParaRPr lang="zh-CN" altLang="en-US"/>
            </a:p>
          </p:txBody>
        </p:sp>
        <p:sp>
          <p:nvSpPr>
            <p:cNvPr id="57401" name="Freeform 59"/>
            <p:cNvSpPr>
              <a:spLocks/>
            </p:cNvSpPr>
            <p:nvPr/>
          </p:nvSpPr>
          <p:spPr bwMode="auto">
            <a:xfrm>
              <a:off x="4658" y="2906"/>
              <a:ext cx="691" cy="562"/>
            </a:xfrm>
            <a:custGeom>
              <a:avLst/>
              <a:gdLst>
                <a:gd name="T0" fmla="*/ 0 w 20000"/>
                <a:gd name="T1" fmla="*/ 561 h 20000"/>
                <a:gd name="T2" fmla="*/ 690 w 20000"/>
                <a:gd name="T3" fmla="*/ 561 h 20000"/>
                <a:gd name="T4" fmla="*/ 69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61"/>
                  </a:moveTo>
                  <a:lnTo>
                    <a:pt x="19977" y="19961"/>
                  </a:lnTo>
                  <a:lnTo>
                    <a:pt x="19977" y="0"/>
                  </a:lnTo>
                </a:path>
              </a:pathLst>
            </a:custGeom>
            <a:noFill/>
            <a:ln w="28575" cap="flat">
              <a:solidFill>
                <a:srgbClr val="CC3300"/>
              </a:solidFill>
              <a:prstDash val="solid"/>
              <a:round/>
              <a:headEnd type="triangle" w="sm" len="sm"/>
              <a:tailEnd type="none" w="sm" len="sm"/>
            </a:ln>
          </p:spPr>
          <p:txBody>
            <a:bodyPr/>
            <a:lstStyle/>
            <a:p>
              <a:endParaRPr lang="zh-CN" altLang="en-US"/>
            </a:p>
          </p:txBody>
        </p:sp>
        <p:sp>
          <p:nvSpPr>
            <p:cNvPr id="57402" name="Text Box 60"/>
            <p:cNvSpPr txBox="1">
              <a:spLocks noChangeArrowheads="1"/>
            </p:cNvSpPr>
            <p:nvPr/>
          </p:nvSpPr>
          <p:spPr bwMode="auto">
            <a:xfrm>
              <a:off x="175" y="2046"/>
              <a:ext cx="223" cy="357"/>
            </a:xfrm>
            <a:prstGeom prst="rect">
              <a:avLst/>
            </a:prstGeom>
            <a:noFill/>
            <a:ln w="28575">
              <a:noFill/>
              <a:miter lim="800000"/>
              <a:headEnd/>
              <a:tailEnd/>
            </a:ln>
          </p:spPr>
          <p:txBody>
            <a:bodyPr vert="eaVert" lIns="12700" tIns="12700" rIns="12700" bIns="12700"/>
            <a:lstStyle/>
            <a:p>
              <a:pPr eaLnBrk="0" hangingPunct="0">
                <a:spcBef>
                  <a:spcPct val="0"/>
                </a:spcBef>
              </a:pPr>
              <a:r>
                <a:rPr lang="en-US" altLang="zh-CN" sz="1800" b="1">
                  <a:solidFill>
                    <a:schemeClr val="tx1"/>
                  </a:solidFill>
                  <a:latin typeface="Times New Roman" pitchFamily="18" charset="0"/>
                  <a:ea typeface="宋体" pitchFamily="2" charset="-122"/>
                </a:rPr>
                <a:t>…</a:t>
              </a:r>
            </a:p>
          </p:txBody>
        </p:sp>
      </p:grpSp>
      <p:sp>
        <p:nvSpPr>
          <p:cNvPr id="109635" name="Rectangle 67"/>
          <p:cNvSpPr>
            <a:spLocks noChangeArrowheads="1"/>
          </p:cNvSpPr>
          <p:nvPr/>
        </p:nvSpPr>
        <p:spPr bwMode="auto">
          <a:xfrm>
            <a:off x="345067" y="201647"/>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
        <p:nvSpPr>
          <p:cNvPr id="65" name="圆角矩形 64"/>
          <p:cNvSpPr/>
          <p:nvPr/>
        </p:nvSpPr>
        <p:spPr bwMode="auto">
          <a:xfrm>
            <a:off x="1063625" y="4672369"/>
            <a:ext cx="5740453" cy="13280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r>
              <a:rPr kumimoji="1" lang="zh-CN" altLang="en-US" sz="2400" dirty="0">
                <a:solidFill>
                  <a:schemeClr val="bg1"/>
                </a:solidFill>
                <a:latin typeface="+mn-lt"/>
                <a:ea typeface="幼圆" pitchFamily="49" charset="-122"/>
              </a:rPr>
              <a:t>传感器</a:t>
            </a:r>
          </a:p>
          <a:p>
            <a:pPr lvl="0"/>
            <a:r>
              <a:rPr kumimoji="1" lang="zh-CN" altLang="en-US" sz="2400" dirty="0">
                <a:solidFill>
                  <a:schemeClr val="bg1"/>
                </a:solidFill>
                <a:latin typeface="+mn-lt"/>
                <a:ea typeface="幼圆" pitchFamily="49" charset="-122"/>
              </a:rPr>
              <a:t>将各种现场的物理量测量</a:t>
            </a:r>
            <a:r>
              <a:rPr kumimoji="1" lang="zh-CN" altLang="en-US" sz="2400" dirty="0" smtClean="0">
                <a:solidFill>
                  <a:schemeClr val="bg1"/>
                </a:solidFill>
                <a:latin typeface="+mn-lt"/>
                <a:ea typeface="幼圆" pitchFamily="49" charset="-122"/>
              </a:rPr>
              <a:t>出来并</a:t>
            </a:r>
            <a:r>
              <a:rPr kumimoji="1" lang="zh-CN" altLang="en-US" sz="2400" dirty="0">
                <a:solidFill>
                  <a:schemeClr val="bg1"/>
                </a:solidFill>
                <a:latin typeface="+mn-lt"/>
                <a:ea typeface="幼圆" pitchFamily="49" charset="-122"/>
              </a:rPr>
              <a:t>转换成电信号（模拟电压或电流）</a:t>
            </a:r>
          </a:p>
        </p:txBody>
      </p:sp>
    </p:spTree>
    <p:extLst>
      <p:ext uri="{BB962C8B-B14F-4D97-AF65-F5344CB8AC3E}">
        <p14:creationId xmlns:p14="http://schemas.microsoft.com/office/powerpoint/2010/main" val="3262381748"/>
      </p:ext>
    </p:extLst>
  </p:cSld>
  <p:clrMapOvr>
    <a:masterClrMapping/>
  </p:clrMapOvr>
  <p:transition spd="med">
    <p:wheel spokes="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341530" y="143672"/>
            <a:ext cx="7305675" cy="585028"/>
          </a:xfrm>
          <a:prstGeom prst="rect">
            <a:avLst/>
          </a:prstGeom>
        </p:spPr>
        <p:txBody>
          <a:bodyPr/>
          <a:lstStyle/>
          <a:p>
            <a:r>
              <a:rPr kumimoji="1" lang="en-US" altLang="zh-CN" sz="2800" dirty="0" smtClean="0">
                <a:solidFill>
                  <a:srgbClr val="0000CC"/>
                </a:solidFill>
                <a:latin typeface="+mn-lt"/>
                <a:ea typeface="幼圆" pitchFamily="49" charset="-122"/>
                <a:cs typeface="+mj-cs"/>
              </a:rPr>
              <a:t>12.2.3  DAC</a:t>
            </a:r>
            <a:r>
              <a:rPr kumimoji="1" lang="zh-CN" altLang="en-US" sz="2800" dirty="0" smtClean="0">
                <a:solidFill>
                  <a:srgbClr val="0000CC"/>
                </a:solidFill>
                <a:latin typeface="+mn-lt"/>
                <a:ea typeface="幼圆" pitchFamily="49" charset="-122"/>
                <a:cs typeface="+mj-cs"/>
              </a:rPr>
              <a:t>芯片与主机的连接</a:t>
            </a:r>
            <a:endParaRPr kumimoji="1" lang="zh-CN" altLang="en-US" sz="2800" dirty="0">
              <a:solidFill>
                <a:srgbClr val="0000CC"/>
              </a:solidFill>
              <a:latin typeface="+mn-lt"/>
              <a:ea typeface="幼圆" pitchFamily="49" charset="-122"/>
              <a:cs typeface="+mj-cs"/>
            </a:endParaRPr>
          </a:p>
        </p:txBody>
      </p:sp>
      <p:pic>
        <p:nvPicPr>
          <p:cNvPr id="94214" name="Picture 3" descr="wx181"/>
          <p:cNvPicPr>
            <a:picLocks noChangeAspect="1" noChangeArrowheads="1"/>
          </p:cNvPicPr>
          <p:nvPr/>
        </p:nvPicPr>
        <p:blipFill>
          <a:blip r:embed="rId2" cstate="print">
            <a:lum bright="-4000" contrast="6000"/>
          </a:blip>
          <a:srcRect/>
          <a:stretch>
            <a:fillRect/>
          </a:stretch>
        </p:blipFill>
        <p:spPr bwMode="auto">
          <a:xfrm>
            <a:off x="1106615" y="1601142"/>
            <a:ext cx="7219985" cy="3898088"/>
          </a:xfrm>
          <a:prstGeom prst="rect">
            <a:avLst/>
          </a:prstGeom>
          <a:noFill/>
          <a:ln w="19050" cmpd="thickThin">
            <a:noFill/>
            <a:miter lim="800000"/>
            <a:headEnd/>
            <a:tailEnd/>
          </a:ln>
        </p:spPr>
      </p:pic>
      <p:sp>
        <p:nvSpPr>
          <p:cNvPr id="94215" name="Text Box 4"/>
          <p:cNvSpPr txBox="1">
            <a:spLocks noChangeArrowheads="1"/>
          </p:cNvSpPr>
          <p:nvPr/>
        </p:nvSpPr>
        <p:spPr bwMode="auto">
          <a:xfrm>
            <a:off x="476544" y="1032120"/>
            <a:ext cx="8190911" cy="461665"/>
          </a:xfrm>
          <a:prstGeom prst="rect">
            <a:avLst/>
          </a:prstGeom>
        </p:spPr>
        <p:txBody>
          <a:bodyPr/>
          <a:lstStyle>
            <a:lvl1pPr marL="895350" indent="-895350" algn="just" eaLnBrk="1" hangingPunct="1">
              <a:spcBef>
                <a:spcPct val="20000"/>
              </a:spcBef>
              <a:buFont typeface="Wingdings" pitchFamily="2" charset="2"/>
              <a:buNone/>
              <a:defRPr sz="2400">
                <a:solidFill>
                  <a:schemeClr val="hlink"/>
                </a:solidFill>
                <a:latin typeface="Tahoma" pitchFamily="34" charset="0"/>
                <a:ea typeface="幼圆" pitchFamily="49" charset="-122"/>
              </a:defRPr>
            </a:lvl1pPr>
            <a:lvl2pPr marL="742950" indent="-285750" eaLnBrk="0" hangingPunct="0">
              <a:spcBef>
                <a:spcPct val="20000"/>
              </a:spcBef>
              <a:buChar char="–"/>
              <a:defRPr sz="2800">
                <a:latin typeface="+mn-lt"/>
                <a:ea typeface="+mn-ea"/>
              </a:defRPr>
            </a:lvl2pPr>
            <a:lvl3pPr marL="1143000" indent="-228600" eaLnBrk="0" hangingPunct="0">
              <a:spcBef>
                <a:spcPct val="20000"/>
              </a:spcBef>
              <a:buChar char="•"/>
              <a:defRPr sz="2400">
                <a:latin typeface="+mn-lt"/>
                <a:ea typeface="+mn-ea"/>
              </a:defRPr>
            </a:lvl3pPr>
            <a:lvl4pPr marL="1600200" indent="-228600" eaLnBrk="0" hangingPunct="0">
              <a:spcBef>
                <a:spcPct val="20000"/>
              </a:spcBef>
              <a:buChar char="–"/>
              <a:defRPr sz="2000">
                <a:latin typeface="+mn-lt"/>
                <a:ea typeface="+mn-ea"/>
              </a:defRPr>
            </a:lvl4pPr>
            <a:lvl5pPr marL="2057400" indent="-228600" eaLnBrk="0" hangingPunct="0">
              <a:spcBef>
                <a:spcPct val="20000"/>
              </a:spcBef>
              <a:buChar char="»"/>
              <a:defRPr sz="2000">
                <a:latin typeface="+mn-lt"/>
                <a:ea typeface="+mn-ea"/>
              </a:defRPr>
            </a:lvl5pPr>
            <a:lvl6pPr marL="2514600" indent="-228600" fontAlgn="base">
              <a:spcBef>
                <a:spcPct val="20000"/>
              </a:spcBef>
              <a:spcAft>
                <a:spcPct val="0"/>
              </a:spcAft>
              <a:buChar char="»"/>
              <a:defRPr sz="2000">
                <a:latin typeface="+mn-lt"/>
                <a:ea typeface="+mn-ea"/>
              </a:defRPr>
            </a:lvl6pPr>
            <a:lvl7pPr marL="2971800" indent="-228600" fontAlgn="base">
              <a:spcBef>
                <a:spcPct val="20000"/>
              </a:spcBef>
              <a:spcAft>
                <a:spcPct val="0"/>
              </a:spcAft>
              <a:buChar char="»"/>
              <a:defRPr sz="2000">
                <a:latin typeface="+mn-lt"/>
                <a:ea typeface="+mn-ea"/>
              </a:defRPr>
            </a:lvl7pPr>
            <a:lvl8pPr marL="3429000" indent="-228600" fontAlgn="base">
              <a:spcBef>
                <a:spcPct val="20000"/>
              </a:spcBef>
              <a:spcAft>
                <a:spcPct val="0"/>
              </a:spcAft>
              <a:buChar char="»"/>
              <a:defRPr sz="2000">
                <a:latin typeface="+mn-lt"/>
                <a:ea typeface="+mn-ea"/>
              </a:defRPr>
            </a:lvl8pPr>
            <a:lvl9pPr marL="3886200" indent="-228600" fontAlgn="base">
              <a:spcBef>
                <a:spcPct val="20000"/>
              </a:spcBef>
              <a:spcAft>
                <a:spcPct val="0"/>
              </a:spcAft>
              <a:buChar char="»"/>
              <a:defRPr sz="2000">
                <a:latin typeface="+mn-lt"/>
                <a:ea typeface="+mn-ea"/>
              </a:defRPr>
            </a:lvl9pPr>
          </a:lstStyle>
          <a:p>
            <a:r>
              <a:rPr lang="zh-CN" altLang="en-US" dirty="0">
                <a:solidFill>
                  <a:srgbClr val="0000CC"/>
                </a:solidFill>
              </a:rPr>
              <a:t>超过</a:t>
            </a:r>
            <a:r>
              <a:rPr lang="en-US" altLang="zh-CN" dirty="0">
                <a:solidFill>
                  <a:srgbClr val="0000CC"/>
                </a:solidFill>
              </a:rPr>
              <a:t>8</a:t>
            </a:r>
            <a:r>
              <a:rPr lang="zh-CN" altLang="en-US" dirty="0">
                <a:solidFill>
                  <a:srgbClr val="0000CC"/>
                </a:solidFill>
              </a:rPr>
              <a:t>位的</a:t>
            </a:r>
            <a:r>
              <a:rPr lang="en-US" altLang="zh-CN" dirty="0">
                <a:solidFill>
                  <a:srgbClr val="0000CC"/>
                </a:solidFill>
              </a:rPr>
              <a:t>D/A</a:t>
            </a:r>
            <a:r>
              <a:rPr lang="zh-CN" altLang="en-US" dirty="0">
                <a:solidFill>
                  <a:srgbClr val="0000CC"/>
                </a:solidFill>
              </a:rPr>
              <a:t>转换器的</a:t>
            </a:r>
            <a:r>
              <a:rPr lang="zh-CN" altLang="en-US" dirty="0" smtClean="0">
                <a:solidFill>
                  <a:srgbClr val="0000CC"/>
                </a:solidFill>
              </a:rPr>
              <a:t>连接（假设系统数据总线宽度为</a:t>
            </a:r>
            <a:r>
              <a:rPr lang="en-US" altLang="zh-CN" dirty="0" smtClean="0">
                <a:solidFill>
                  <a:srgbClr val="0000CC"/>
                </a:solidFill>
              </a:rPr>
              <a:t>8</a:t>
            </a:r>
            <a:r>
              <a:rPr lang="zh-CN" altLang="en-US" dirty="0" smtClean="0">
                <a:solidFill>
                  <a:srgbClr val="0000CC"/>
                </a:solidFill>
              </a:rPr>
              <a:t>位） </a:t>
            </a:r>
            <a:endParaRPr lang="zh-CN" altLang="en-US" dirty="0">
              <a:solidFill>
                <a:srgbClr val="0000CC"/>
              </a:solidFill>
            </a:endParaRPr>
          </a:p>
        </p:txBody>
      </p:sp>
      <p:sp>
        <p:nvSpPr>
          <p:cNvPr id="2" name="圆角矩形 1"/>
          <p:cNvSpPr/>
          <p:nvPr/>
        </p:nvSpPr>
        <p:spPr bwMode="auto">
          <a:xfrm>
            <a:off x="2501769" y="5589240"/>
            <a:ext cx="5824831" cy="557407"/>
          </a:xfrm>
          <a:prstGeom prst="roundRect">
            <a:avLst/>
          </a:prstGeom>
          <a:solidFill>
            <a:srgbClr val="33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Arial" charset="0"/>
                <a:ea typeface="宋体" pitchFamily="2" charset="-122"/>
              </a:rPr>
              <a:t>考虑数字量输出由</a:t>
            </a:r>
            <a:r>
              <a:rPr kumimoji="0" lang="en-US" altLang="zh-CN" sz="2400" b="0" i="0" u="none" strike="noStrike" cap="none" normalizeH="0" baseline="0" dirty="0" smtClean="0">
                <a:ln>
                  <a:noFill/>
                </a:ln>
                <a:solidFill>
                  <a:schemeClr val="bg1"/>
                </a:solidFill>
                <a:effectLst/>
                <a:latin typeface="Arial" charset="0"/>
                <a:ea typeface="宋体" pitchFamily="2" charset="-122"/>
              </a:rPr>
              <a:t>2FFH</a:t>
            </a:r>
            <a:r>
              <a:rPr kumimoji="0" lang="zh-CN" altLang="en-US" sz="2400" b="0" i="0" u="none" strike="noStrike" cap="none" normalizeH="0" baseline="0" dirty="0" smtClean="0">
                <a:ln>
                  <a:noFill/>
                </a:ln>
                <a:solidFill>
                  <a:schemeClr val="bg1"/>
                </a:solidFill>
                <a:effectLst/>
                <a:latin typeface="Arial" charset="0"/>
                <a:ea typeface="宋体" pitchFamily="2" charset="-122"/>
              </a:rPr>
              <a:t>变为</a:t>
            </a:r>
            <a:r>
              <a:rPr kumimoji="0" lang="en-US" altLang="zh-CN" sz="2400" b="0" i="0" u="none" strike="noStrike" cap="none" normalizeH="0" baseline="0" dirty="0" smtClean="0">
                <a:ln>
                  <a:noFill/>
                </a:ln>
                <a:solidFill>
                  <a:schemeClr val="bg1"/>
                </a:solidFill>
                <a:effectLst/>
                <a:latin typeface="Arial" charset="0"/>
                <a:ea typeface="宋体" pitchFamily="2" charset="-122"/>
              </a:rPr>
              <a:t>300H</a:t>
            </a:r>
            <a:r>
              <a:rPr kumimoji="0" lang="zh-CN" altLang="en-US" sz="2400" b="0" i="0" u="none" strike="noStrike" cap="none" normalizeH="0" baseline="0" dirty="0" smtClean="0">
                <a:ln>
                  <a:noFill/>
                </a:ln>
                <a:solidFill>
                  <a:schemeClr val="bg1"/>
                </a:solidFill>
                <a:effectLst/>
                <a:latin typeface="Arial" charset="0"/>
                <a:ea typeface="宋体" pitchFamily="2" charset="-122"/>
              </a:rPr>
              <a:t>的情况</a:t>
            </a:r>
          </a:p>
        </p:txBody>
      </p:sp>
      <p:grpSp>
        <p:nvGrpSpPr>
          <p:cNvPr id="7" name="组合 6"/>
          <p:cNvGrpSpPr/>
          <p:nvPr/>
        </p:nvGrpSpPr>
        <p:grpSpPr>
          <a:xfrm>
            <a:off x="6979767" y="4787823"/>
            <a:ext cx="1575175" cy="621397"/>
            <a:chOff x="611560" y="5867943"/>
            <a:chExt cx="1575175" cy="621397"/>
          </a:xfrm>
        </p:grpSpPr>
        <p:cxnSp>
          <p:nvCxnSpPr>
            <p:cNvPr id="4" name="直接连接符 3"/>
            <p:cNvCxnSpPr/>
            <p:nvPr/>
          </p:nvCxnSpPr>
          <p:spPr bwMode="auto">
            <a:xfrm flipV="1">
              <a:off x="611560" y="5867943"/>
              <a:ext cx="585065" cy="62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1196625" y="5867943"/>
              <a:ext cx="405045" cy="62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flipV="1">
              <a:off x="1601670" y="5867943"/>
              <a:ext cx="585065" cy="62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46043940"/>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7" name="Picture 2" descr="wx182"/>
          <p:cNvPicPr>
            <a:picLocks noChangeAspect="1" noChangeArrowheads="1"/>
          </p:cNvPicPr>
          <p:nvPr/>
        </p:nvPicPr>
        <p:blipFill>
          <a:blip r:embed="rId2" cstate="print">
            <a:lum contrast="-6000"/>
          </a:blip>
          <a:srcRect/>
          <a:stretch>
            <a:fillRect/>
          </a:stretch>
        </p:blipFill>
        <p:spPr bwMode="auto">
          <a:xfrm>
            <a:off x="1106615" y="1756818"/>
            <a:ext cx="7050360" cy="4238859"/>
          </a:xfrm>
          <a:prstGeom prst="rect">
            <a:avLst/>
          </a:prstGeom>
          <a:noFill/>
          <a:ln w="19050" cmpd="thickThin">
            <a:noFill/>
            <a:miter lim="800000"/>
            <a:headEnd/>
            <a:tailEnd/>
          </a:ln>
        </p:spPr>
      </p:pic>
      <p:sp>
        <p:nvSpPr>
          <p:cNvPr id="95238" name="Text Box 3"/>
          <p:cNvSpPr txBox="1">
            <a:spLocks noChangeArrowheads="1"/>
          </p:cNvSpPr>
          <p:nvPr/>
        </p:nvSpPr>
        <p:spPr bwMode="auto">
          <a:xfrm>
            <a:off x="476545" y="998730"/>
            <a:ext cx="7200900" cy="457200"/>
          </a:xfrm>
          <a:prstGeom prst="rect">
            <a:avLst/>
          </a:prstGeom>
        </p:spPr>
        <p:txBody>
          <a:bodyPr/>
          <a:lstStyle>
            <a:defPPr>
              <a:defRPr lang="zh-CN"/>
            </a:defPPr>
            <a:lvl1pPr marL="895350" indent="-895350" algn="just" eaLnBrk="1" hangingPunct="1">
              <a:spcBef>
                <a:spcPct val="20000"/>
              </a:spcBef>
              <a:buFont typeface="Wingdings" pitchFamily="2" charset="2"/>
              <a:buNone/>
              <a:defRPr sz="2400">
                <a:solidFill>
                  <a:schemeClr val="hlink"/>
                </a:solidFill>
                <a:latin typeface="Tahoma" pitchFamily="34" charset="0"/>
                <a:ea typeface="幼圆" pitchFamily="49" charset="-122"/>
              </a:defRPr>
            </a:lvl1pPr>
            <a:lvl2pPr marL="742950" indent="-285750" eaLnBrk="0" hangingPunct="0">
              <a:spcBef>
                <a:spcPct val="20000"/>
              </a:spcBef>
              <a:buChar char="–"/>
              <a:defRPr sz="2800">
                <a:latin typeface="+mn-lt"/>
                <a:ea typeface="+mn-ea"/>
              </a:defRPr>
            </a:lvl2pPr>
            <a:lvl3pPr marL="1143000" indent="-228600" eaLnBrk="0" hangingPunct="0">
              <a:spcBef>
                <a:spcPct val="20000"/>
              </a:spcBef>
              <a:buChar char="•"/>
              <a:defRPr sz="2400">
                <a:latin typeface="+mn-lt"/>
                <a:ea typeface="+mn-ea"/>
              </a:defRPr>
            </a:lvl3pPr>
            <a:lvl4pPr marL="1600200" indent="-228600" eaLnBrk="0" hangingPunct="0">
              <a:spcBef>
                <a:spcPct val="20000"/>
              </a:spcBef>
              <a:buChar char="–"/>
              <a:defRPr sz="2000">
                <a:latin typeface="+mn-lt"/>
                <a:ea typeface="+mn-ea"/>
              </a:defRPr>
            </a:lvl4pPr>
            <a:lvl5pPr marL="2057400" indent="-228600" eaLnBrk="0" hangingPunct="0">
              <a:spcBef>
                <a:spcPct val="20000"/>
              </a:spcBef>
              <a:buChar char="»"/>
              <a:defRPr sz="2000">
                <a:latin typeface="+mn-lt"/>
                <a:ea typeface="+mn-ea"/>
              </a:defRPr>
            </a:lvl5pPr>
            <a:lvl6pPr marL="2514600" indent="-228600" fontAlgn="base">
              <a:spcBef>
                <a:spcPct val="20000"/>
              </a:spcBef>
              <a:spcAft>
                <a:spcPct val="0"/>
              </a:spcAft>
              <a:buChar char="»"/>
              <a:defRPr sz="2000">
                <a:latin typeface="+mn-lt"/>
                <a:ea typeface="+mn-ea"/>
              </a:defRPr>
            </a:lvl6pPr>
            <a:lvl7pPr marL="2971800" indent="-228600" fontAlgn="base">
              <a:spcBef>
                <a:spcPct val="20000"/>
              </a:spcBef>
              <a:spcAft>
                <a:spcPct val="0"/>
              </a:spcAft>
              <a:buChar char="»"/>
              <a:defRPr sz="2000">
                <a:latin typeface="+mn-lt"/>
                <a:ea typeface="+mn-ea"/>
              </a:defRPr>
            </a:lvl7pPr>
            <a:lvl8pPr marL="3429000" indent="-228600" fontAlgn="base">
              <a:spcBef>
                <a:spcPct val="20000"/>
              </a:spcBef>
              <a:spcAft>
                <a:spcPct val="0"/>
              </a:spcAft>
              <a:buChar char="»"/>
              <a:defRPr sz="2000">
                <a:latin typeface="+mn-lt"/>
                <a:ea typeface="+mn-ea"/>
              </a:defRPr>
            </a:lvl8pPr>
            <a:lvl9pPr marL="3886200" indent="-228600" fontAlgn="base">
              <a:spcBef>
                <a:spcPct val="20000"/>
              </a:spcBef>
              <a:spcAft>
                <a:spcPct val="0"/>
              </a:spcAft>
              <a:buChar char="»"/>
              <a:defRPr sz="2000">
                <a:latin typeface="+mn-lt"/>
                <a:ea typeface="+mn-ea"/>
              </a:defRPr>
            </a:lvl9pPr>
          </a:lstStyle>
          <a:p>
            <a:r>
              <a:rPr lang="en-US" altLang="zh-CN" dirty="0">
                <a:solidFill>
                  <a:srgbClr val="0000CC"/>
                </a:solidFill>
              </a:rPr>
              <a:t>D/A</a:t>
            </a:r>
            <a:r>
              <a:rPr lang="zh-CN" altLang="en-US" dirty="0">
                <a:solidFill>
                  <a:srgbClr val="0000CC"/>
                </a:solidFill>
              </a:rPr>
              <a:t>转换器通过两级数据缓冲器和总线相连的示意图 </a:t>
            </a:r>
          </a:p>
        </p:txBody>
      </p:sp>
      <p:sp>
        <p:nvSpPr>
          <p:cNvPr id="5" name="Rectangle 2"/>
          <p:cNvSpPr>
            <a:spLocks noChangeArrowheads="1"/>
          </p:cNvSpPr>
          <p:nvPr/>
        </p:nvSpPr>
        <p:spPr bwMode="auto">
          <a:xfrm>
            <a:off x="341530" y="143672"/>
            <a:ext cx="7305675" cy="585028"/>
          </a:xfrm>
          <a:prstGeom prst="rect">
            <a:avLst/>
          </a:prstGeom>
        </p:spPr>
        <p:txBody>
          <a:bodyPr/>
          <a:lstStyle/>
          <a:p>
            <a:r>
              <a:rPr kumimoji="1" lang="en-US" altLang="zh-CN" sz="2800" dirty="0" smtClean="0">
                <a:solidFill>
                  <a:srgbClr val="0000CC"/>
                </a:solidFill>
                <a:latin typeface="+mn-lt"/>
                <a:ea typeface="幼圆" pitchFamily="49" charset="-122"/>
                <a:cs typeface="+mj-cs"/>
              </a:rPr>
              <a:t>12.2.3  DAC</a:t>
            </a:r>
            <a:r>
              <a:rPr kumimoji="1" lang="zh-CN" altLang="en-US" sz="2800" dirty="0" smtClean="0">
                <a:solidFill>
                  <a:srgbClr val="0000CC"/>
                </a:solidFill>
                <a:latin typeface="+mn-lt"/>
                <a:ea typeface="幼圆" pitchFamily="49" charset="-122"/>
                <a:cs typeface="+mj-cs"/>
              </a:rPr>
              <a:t>芯片与主机的连接</a:t>
            </a:r>
            <a:endParaRPr kumimoji="1" lang="zh-CN" altLang="en-US" sz="2800" dirty="0">
              <a:solidFill>
                <a:srgbClr val="0000CC"/>
              </a:solidFill>
              <a:latin typeface="+mn-lt"/>
              <a:ea typeface="幼圆" pitchFamily="49" charset="-122"/>
              <a:cs typeface="+mj-cs"/>
            </a:endParaRPr>
          </a:p>
        </p:txBody>
      </p:sp>
    </p:spTree>
    <p:extLst>
      <p:ext uri="{BB962C8B-B14F-4D97-AF65-F5344CB8AC3E}">
        <p14:creationId xmlns:p14="http://schemas.microsoft.com/office/powerpoint/2010/main" val="1650179538"/>
      </p:ext>
    </p:extLst>
  </p:cSld>
  <p:clrMapOvr>
    <a:masterClrMapping/>
  </p:clrMapOvr>
  <p:transition spd="med">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ChangeArrowheads="1"/>
          </p:cNvSpPr>
          <p:nvPr>
            <p:ph type="title" idx="4294967295"/>
          </p:nvPr>
        </p:nvSpPr>
        <p:spPr>
          <a:xfrm>
            <a:off x="361422" y="142913"/>
            <a:ext cx="7900988" cy="585787"/>
          </a:xfrm>
          <a:prstGeom prst="rect">
            <a:avLst/>
          </a:prstGeom>
        </p:spPr>
        <p:txBody>
          <a:bodyPr/>
          <a:lstStyle/>
          <a:p>
            <a:pPr algn="l"/>
            <a:r>
              <a:rPr kumimoji="1" lang="en-US" altLang="zh-CN" sz="2800" kern="1200" dirty="0" smtClean="0">
                <a:solidFill>
                  <a:srgbClr val="0000CC"/>
                </a:solidFill>
                <a:latin typeface="+mn-lt"/>
                <a:ea typeface="幼圆" pitchFamily="49" charset="-122"/>
              </a:rPr>
              <a:t>12.2.4 D/A</a:t>
            </a:r>
            <a:r>
              <a:rPr kumimoji="1" lang="zh-CN" altLang="en-US" sz="2800" kern="1200" dirty="0">
                <a:solidFill>
                  <a:srgbClr val="0000CC"/>
                </a:solidFill>
                <a:latin typeface="+mn-lt"/>
                <a:ea typeface="幼圆" pitchFamily="49" charset="-122"/>
              </a:rPr>
              <a:t>转换器的应用</a:t>
            </a:r>
          </a:p>
        </p:txBody>
      </p:sp>
      <p:sp>
        <p:nvSpPr>
          <p:cNvPr id="287749" name="Rectangle 5"/>
          <p:cNvSpPr>
            <a:spLocks noGrp="1" noChangeArrowheads="1"/>
          </p:cNvSpPr>
          <p:nvPr>
            <p:ph type="body" idx="4294967295"/>
          </p:nvPr>
        </p:nvSpPr>
        <p:spPr>
          <a:xfrm>
            <a:off x="476251" y="998730"/>
            <a:ext cx="8326220" cy="3744912"/>
          </a:xfrm>
          <a:prstGeom prst="rect">
            <a:avLst/>
          </a:prstGeom>
        </p:spPr>
        <p:txBody>
          <a:bodyPr/>
          <a:lstStyle/>
          <a:p>
            <a:pPr eaLnBrk="1" hangingPunct="1">
              <a:defRPr/>
            </a:pPr>
            <a:r>
              <a:rPr lang="zh-CN" altLang="en-US" sz="2400" dirty="0" smtClean="0">
                <a:solidFill>
                  <a:srgbClr val="0000CC"/>
                </a:solidFill>
                <a:latin typeface="Arial" pitchFamily="34" charset="0"/>
                <a:ea typeface="幼圆" pitchFamily="49" charset="-122"/>
              </a:rPr>
              <a:t>函数发生器</a:t>
            </a:r>
          </a:p>
          <a:p>
            <a:pPr marL="361950" lvl="1" indent="0" algn="just" eaLnBrk="1" hangingPunct="1">
              <a:buNone/>
              <a:defRPr/>
            </a:pPr>
            <a:r>
              <a:rPr lang="zh-CN" altLang="en-US" sz="2400" dirty="0" smtClean="0">
                <a:solidFill>
                  <a:srgbClr val="0000CC"/>
                </a:solidFill>
                <a:effectLst/>
                <a:latin typeface="Arial" pitchFamily="34" charset="0"/>
                <a:ea typeface="幼圆" pitchFamily="49" charset="-122"/>
              </a:rPr>
              <a:t>只要往</a:t>
            </a:r>
            <a:r>
              <a:rPr lang="en-US" altLang="zh-CN" sz="2400" dirty="0" smtClean="0">
                <a:solidFill>
                  <a:srgbClr val="0000CC"/>
                </a:solidFill>
                <a:effectLst/>
                <a:latin typeface="Arial" pitchFamily="34" charset="0"/>
                <a:ea typeface="幼圆" pitchFamily="49" charset="-122"/>
              </a:rPr>
              <a:t>D/A</a:t>
            </a:r>
            <a:r>
              <a:rPr lang="zh-CN" altLang="en-US" sz="2400" dirty="0" smtClean="0">
                <a:solidFill>
                  <a:srgbClr val="0000CC"/>
                </a:solidFill>
                <a:effectLst/>
                <a:latin typeface="Arial" pitchFamily="34" charset="0"/>
                <a:ea typeface="幼圆" pitchFamily="49" charset="-122"/>
              </a:rPr>
              <a:t>转换器写入按规律变化的数据，即可在输出端获得正弦波、三角波、锯齿波、方波、阶梯波、梯形波等函数波形。</a:t>
            </a:r>
          </a:p>
          <a:p>
            <a:pPr eaLnBrk="1" hangingPunct="1">
              <a:spcBef>
                <a:spcPts val="1200"/>
              </a:spcBef>
              <a:defRPr/>
            </a:pPr>
            <a:r>
              <a:rPr lang="zh-CN" altLang="en-US" sz="2400" dirty="0">
                <a:solidFill>
                  <a:srgbClr val="0000CC"/>
                </a:solidFill>
                <a:latin typeface="Arial" pitchFamily="34" charset="0"/>
                <a:ea typeface="幼圆" pitchFamily="49" charset="-122"/>
              </a:rPr>
              <a:t>直流电机的转速控制</a:t>
            </a:r>
          </a:p>
          <a:p>
            <a:pPr marL="457200" lvl="1" indent="-95250" eaLnBrk="1" hangingPunct="1">
              <a:buNone/>
              <a:defRPr/>
            </a:pPr>
            <a:r>
              <a:rPr lang="zh-CN" altLang="en-US" sz="2400" dirty="0" smtClean="0">
                <a:solidFill>
                  <a:srgbClr val="0000CC"/>
                </a:solidFill>
                <a:effectLst/>
                <a:latin typeface="Arial" pitchFamily="34" charset="0"/>
                <a:ea typeface="幼圆" pitchFamily="49" charset="-122"/>
              </a:rPr>
              <a:t>用不同的数值产生不同的电压，控制电机的转速</a:t>
            </a:r>
          </a:p>
          <a:p>
            <a:pPr eaLnBrk="1" hangingPunct="1">
              <a:spcBef>
                <a:spcPts val="1200"/>
              </a:spcBef>
              <a:defRPr/>
            </a:pPr>
            <a:r>
              <a:rPr lang="zh-CN" altLang="en-US" sz="2400" dirty="0">
                <a:solidFill>
                  <a:srgbClr val="0000CC"/>
                </a:solidFill>
                <a:latin typeface="Arial" pitchFamily="34" charset="0"/>
                <a:ea typeface="幼圆" pitchFamily="49" charset="-122"/>
              </a:rPr>
              <a:t>其他需要用电压</a:t>
            </a:r>
            <a:r>
              <a:rPr lang="en-US" altLang="zh-CN" sz="2400" dirty="0">
                <a:solidFill>
                  <a:srgbClr val="0000CC"/>
                </a:solidFill>
                <a:latin typeface="Arial" pitchFamily="34" charset="0"/>
                <a:ea typeface="幼圆" pitchFamily="49" charset="-122"/>
              </a:rPr>
              <a:t>/</a:t>
            </a:r>
            <a:r>
              <a:rPr lang="zh-CN" altLang="en-US" sz="2400" dirty="0">
                <a:solidFill>
                  <a:srgbClr val="0000CC"/>
                </a:solidFill>
                <a:latin typeface="Arial" pitchFamily="34" charset="0"/>
                <a:ea typeface="幼圆" pitchFamily="49" charset="-122"/>
              </a:rPr>
              <a:t>电流来进行控制的场合 </a:t>
            </a:r>
          </a:p>
        </p:txBody>
      </p:sp>
    </p:spTree>
    <p:extLst>
      <p:ext uri="{BB962C8B-B14F-4D97-AF65-F5344CB8AC3E}">
        <p14:creationId xmlns:p14="http://schemas.microsoft.com/office/powerpoint/2010/main" val="407865668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87749">
                                            <p:txEl>
                                              <p:pRg st="0" end="0"/>
                                            </p:txEl>
                                          </p:spTgt>
                                        </p:tgtEl>
                                        <p:attrNameLst>
                                          <p:attrName>style.visibility</p:attrName>
                                        </p:attrNameLst>
                                      </p:cBhvr>
                                      <p:to>
                                        <p:strVal val="visible"/>
                                      </p:to>
                                    </p:set>
                                    <p:anim calcmode="lin" valueType="num">
                                      <p:cBhvr>
                                        <p:cTn id="7" dur="500" fill="hold"/>
                                        <p:tgtEl>
                                          <p:spTgt spid="28774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8774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8774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87749">
                                            <p:txEl>
                                              <p:pRg st="0" end="0"/>
                                            </p:txEl>
                                          </p:spTgt>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87749">
                                            <p:txEl>
                                              <p:pRg st="1" end="1"/>
                                            </p:txEl>
                                          </p:spTgt>
                                        </p:tgtEl>
                                        <p:attrNameLst>
                                          <p:attrName>style.visibility</p:attrName>
                                        </p:attrNameLst>
                                      </p:cBhvr>
                                      <p:to>
                                        <p:strVal val="visible"/>
                                      </p:to>
                                    </p:set>
                                    <p:anim calcmode="lin" valueType="num">
                                      <p:cBhvr>
                                        <p:cTn id="13" dur="500" fill="hold"/>
                                        <p:tgtEl>
                                          <p:spTgt spid="287749">
                                            <p:txEl>
                                              <p:pRg st="1" end="1"/>
                                            </p:txEl>
                                          </p:spTgt>
                                        </p:tgtEl>
                                        <p:attrNameLst>
                                          <p:attrName>ppt_x</p:attrName>
                                        </p:attrNameLst>
                                      </p:cBhvr>
                                      <p:tavLst>
                                        <p:tav tm="0">
                                          <p:val>
                                            <p:strVal val="#ppt_x-#ppt_w/2"/>
                                          </p:val>
                                        </p:tav>
                                        <p:tav tm="100000">
                                          <p:val>
                                            <p:strVal val="#ppt_x"/>
                                          </p:val>
                                        </p:tav>
                                      </p:tavLst>
                                    </p:anim>
                                    <p:anim calcmode="lin" valueType="num">
                                      <p:cBhvr>
                                        <p:cTn id="14" dur="500" fill="hold"/>
                                        <p:tgtEl>
                                          <p:spTgt spid="287749">
                                            <p:txEl>
                                              <p:pRg st="1" end="1"/>
                                            </p:txEl>
                                          </p:spTgt>
                                        </p:tgtEl>
                                        <p:attrNameLst>
                                          <p:attrName>ppt_y</p:attrName>
                                        </p:attrNameLst>
                                      </p:cBhvr>
                                      <p:tavLst>
                                        <p:tav tm="0">
                                          <p:val>
                                            <p:strVal val="#ppt_y"/>
                                          </p:val>
                                        </p:tav>
                                        <p:tav tm="100000">
                                          <p:val>
                                            <p:strVal val="#ppt_y"/>
                                          </p:val>
                                        </p:tav>
                                      </p:tavLst>
                                    </p:anim>
                                    <p:anim calcmode="lin" valueType="num">
                                      <p:cBhvr>
                                        <p:cTn id="15" dur="500" fill="hold"/>
                                        <p:tgtEl>
                                          <p:spTgt spid="287749">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8774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287749">
                                            <p:txEl>
                                              <p:pRg st="2" end="2"/>
                                            </p:txEl>
                                          </p:spTgt>
                                        </p:tgtEl>
                                        <p:attrNameLst>
                                          <p:attrName>style.visibility</p:attrName>
                                        </p:attrNameLst>
                                      </p:cBhvr>
                                      <p:to>
                                        <p:strVal val="visible"/>
                                      </p:to>
                                    </p:set>
                                    <p:anim calcmode="lin" valueType="num">
                                      <p:cBhvr>
                                        <p:cTn id="21" dur="500" fill="hold"/>
                                        <p:tgtEl>
                                          <p:spTgt spid="287749">
                                            <p:txEl>
                                              <p:pRg st="2" end="2"/>
                                            </p:txEl>
                                          </p:spTgt>
                                        </p:tgtEl>
                                        <p:attrNameLst>
                                          <p:attrName>ppt_x</p:attrName>
                                        </p:attrNameLst>
                                      </p:cBhvr>
                                      <p:tavLst>
                                        <p:tav tm="0">
                                          <p:val>
                                            <p:strVal val="#ppt_x-#ppt_w/2"/>
                                          </p:val>
                                        </p:tav>
                                        <p:tav tm="100000">
                                          <p:val>
                                            <p:strVal val="#ppt_x"/>
                                          </p:val>
                                        </p:tav>
                                      </p:tavLst>
                                    </p:anim>
                                    <p:anim calcmode="lin" valueType="num">
                                      <p:cBhvr>
                                        <p:cTn id="22" dur="500" fill="hold"/>
                                        <p:tgtEl>
                                          <p:spTgt spid="287749">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28774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287749">
                                            <p:txEl>
                                              <p:pRg st="2" end="2"/>
                                            </p:txEl>
                                          </p:spTgt>
                                        </p:tgtEl>
                                        <p:attrNameLst>
                                          <p:attrName>ppt_h</p:attrName>
                                        </p:attrNameLst>
                                      </p:cBhvr>
                                      <p:tavLst>
                                        <p:tav tm="0">
                                          <p:val>
                                            <p:strVal val="#ppt_h"/>
                                          </p:val>
                                        </p:tav>
                                        <p:tav tm="100000">
                                          <p:val>
                                            <p:strVal val="#ppt_h"/>
                                          </p:val>
                                        </p:tav>
                                      </p:tavLst>
                                    </p:anim>
                                  </p:childTnLst>
                                </p:cTn>
                              </p:par>
                              <p:par>
                                <p:cTn id="25" presetID="17" presetClass="entr" presetSubtype="8" fill="hold" grpId="0" nodeType="withEffect">
                                  <p:stCondLst>
                                    <p:cond delay="0"/>
                                  </p:stCondLst>
                                  <p:childTnLst>
                                    <p:set>
                                      <p:cBhvr>
                                        <p:cTn id="26" dur="1" fill="hold">
                                          <p:stCondLst>
                                            <p:cond delay="0"/>
                                          </p:stCondLst>
                                        </p:cTn>
                                        <p:tgtEl>
                                          <p:spTgt spid="287749">
                                            <p:txEl>
                                              <p:pRg st="3" end="3"/>
                                            </p:txEl>
                                          </p:spTgt>
                                        </p:tgtEl>
                                        <p:attrNameLst>
                                          <p:attrName>style.visibility</p:attrName>
                                        </p:attrNameLst>
                                      </p:cBhvr>
                                      <p:to>
                                        <p:strVal val="visible"/>
                                      </p:to>
                                    </p:set>
                                    <p:anim calcmode="lin" valueType="num">
                                      <p:cBhvr>
                                        <p:cTn id="27" dur="500" fill="hold"/>
                                        <p:tgtEl>
                                          <p:spTgt spid="287749">
                                            <p:txEl>
                                              <p:pRg st="3" end="3"/>
                                            </p:txEl>
                                          </p:spTgt>
                                        </p:tgtEl>
                                        <p:attrNameLst>
                                          <p:attrName>ppt_x</p:attrName>
                                        </p:attrNameLst>
                                      </p:cBhvr>
                                      <p:tavLst>
                                        <p:tav tm="0">
                                          <p:val>
                                            <p:strVal val="#ppt_x-#ppt_w/2"/>
                                          </p:val>
                                        </p:tav>
                                        <p:tav tm="100000">
                                          <p:val>
                                            <p:strVal val="#ppt_x"/>
                                          </p:val>
                                        </p:tav>
                                      </p:tavLst>
                                    </p:anim>
                                    <p:anim calcmode="lin" valueType="num">
                                      <p:cBhvr>
                                        <p:cTn id="28" dur="500" fill="hold"/>
                                        <p:tgtEl>
                                          <p:spTgt spid="287749">
                                            <p:txEl>
                                              <p:pRg st="3" end="3"/>
                                            </p:txEl>
                                          </p:spTgt>
                                        </p:tgtEl>
                                        <p:attrNameLst>
                                          <p:attrName>ppt_y</p:attrName>
                                        </p:attrNameLst>
                                      </p:cBhvr>
                                      <p:tavLst>
                                        <p:tav tm="0">
                                          <p:val>
                                            <p:strVal val="#ppt_y"/>
                                          </p:val>
                                        </p:tav>
                                        <p:tav tm="100000">
                                          <p:val>
                                            <p:strVal val="#ppt_y"/>
                                          </p:val>
                                        </p:tav>
                                      </p:tavLst>
                                    </p:anim>
                                    <p:anim calcmode="lin" valueType="num">
                                      <p:cBhvr>
                                        <p:cTn id="29" dur="500" fill="hold"/>
                                        <p:tgtEl>
                                          <p:spTgt spid="287749">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28774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287749">
                                            <p:txEl>
                                              <p:pRg st="4" end="4"/>
                                            </p:txEl>
                                          </p:spTgt>
                                        </p:tgtEl>
                                        <p:attrNameLst>
                                          <p:attrName>style.visibility</p:attrName>
                                        </p:attrNameLst>
                                      </p:cBhvr>
                                      <p:to>
                                        <p:strVal val="visible"/>
                                      </p:to>
                                    </p:set>
                                    <p:anim calcmode="lin" valueType="num">
                                      <p:cBhvr>
                                        <p:cTn id="35" dur="500" fill="hold"/>
                                        <p:tgtEl>
                                          <p:spTgt spid="287749">
                                            <p:txEl>
                                              <p:pRg st="4" end="4"/>
                                            </p:txEl>
                                          </p:spTgt>
                                        </p:tgtEl>
                                        <p:attrNameLst>
                                          <p:attrName>ppt_x</p:attrName>
                                        </p:attrNameLst>
                                      </p:cBhvr>
                                      <p:tavLst>
                                        <p:tav tm="0">
                                          <p:val>
                                            <p:strVal val="#ppt_x-#ppt_w/2"/>
                                          </p:val>
                                        </p:tav>
                                        <p:tav tm="100000">
                                          <p:val>
                                            <p:strVal val="#ppt_x"/>
                                          </p:val>
                                        </p:tav>
                                      </p:tavLst>
                                    </p:anim>
                                    <p:anim calcmode="lin" valueType="num">
                                      <p:cBhvr>
                                        <p:cTn id="36" dur="500" fill="hold"/>
                                        <p:tgtEl>
                                          <p:spTgt spid="287749">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287749">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28774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uiExpand="1" build="p" bldLvl="5"/>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body" idx="4294967295"/>
          </p:nvPr>
        </p:nvSpPr>
        <p:spPr>
          <a:xfrm>
            <a:off x="476249" y="1043543"/>
            <a:ext cx="8372475" cy="990302"/>
          </a:xfrm>
          <a:prstGeom prst="rect">
            <a:avLst/>
          </a:prstGeom>
        </p:spPr>
        <p:txBody>
          <a:bodyPr/>
          <a:lstStyle/>
          <a:p>
            <a:pPr marL="0" indent="0" eaLnBrk="1" hangingPunct="1">
              <a:lnSpc>
                <a:spcPct val="110000"/>
              </a:lnSpc>
              <a:buClr>
                <a:schemeClr val="folHlink"/>
              </a:buClr>
              <a:buSzPct val="60000"/>
              <a:buFont typeface="Wingdings" pitchFamily="2" charset="2"/>
              <a:buNone/>
              <a:defRPr/>
            </a:pPr>
            <a:r>
              <a:rPr lang="zh-CN" altLang="en-US" sz="2400" dirty="0" smtClean="0">
                <a:solidFill>
                  <a:srgbClr val="0000CC"/>
                </a:solidFill>
                <a:latin typeface="Arial" pitchFamily="34" charset="0"/>
                <a:ea typeface="幼圆" pitchFamily="49" charset="-122"/>
              </a:rPr>
              <a:t>编程使</a:t>
            </a:r>
            <a:r>
              <a:rPr lang="en-US" altLang="zh-CN" sz="2400" dirty="0" smtClean="0">
                <a:solidFill>
                  <a:srgbClr val="0000CC"/>
                </a:solidFill>
                <a:latin typeface="Arial" pitchFamily="34" charset="0"/>
                <a:ea typeface="幼圆" pitchFamily="49" charset="-122"/>
              </a:rPr>
              <a:t>DAC0832</a:t>
            </a:r>
            <a:r>
              <a:rPr lang="zh-CN" altLang="en-US" sz="2400" dirty="0" smtClean="0">
                <a:solidFill>
                  <a:srgbClr val="0000CC"/>
                </a:solidFill>
                <a:latin typeface="Arial" pitchFamily="34" charset="0"/>
                <a:ea typeface="幼圆" pitchFamily="49" charset="-122"/>
              </a:rPr>
              <a:t>输出锯齿波电压。锯齿波的周期用延迟子程序实现。 假设采用单缓冲方式，</a:t>
            </a:r>
            <a:r>
              <a:rPr lang="en-US" altLang="zh-CN" sz="2400" dirty="0" smtClean="0">
                <a:solidFill>
                  <a:srgbClr val="0000CC"/>
                </a:solidFill>
                <a:latin typeface="Arial" pitchFamily="34" charset="0"/>
                <a:ea typeface="幼圆" pitchFamily="49" charset="-122"/>
              </a:rPr>
              <a:t>D/A</a:t>
            </a:r>
            <a:r>
              <a:rPr lang="zh-CN" altLang="en-US" sz="2400" dirty="0" smtClean="0">
                <a:solidFill>
                  <a:srgbClr val="0000CC"/>
                </a:solidFill>
                <a:latin typeface="Arial" pitchFamily="34" charset="0"/>
                <a:ea typeface="幼圆" pitchFamily="49" charset="-122"/>
              </a:rPr>
              <a:t>端口号为</a:t>
            </a:r>
            <a:r>
              <a:rPr lang="en-US" altLang="zh-CN" sz="2400" dirty="0" smtClean="0">
                <a:solidFill>
                  <a:srgbClr val="0000CC"/>
                </a:solidFill>
                <a:latin typeface="Arial" pitchFamily="34" charset="0"/>
                <a:ea typeface="幼圆" pitchFamily="49" charset="-122"/>
              </a:rPr>
              <a:t>PORTA</a:t>
            </a:r>
            <a:r>
              <a:rPr lang="zh-CN" altLang="en-US" sz="2400" dirty="0" smtClean="0">
                <a:solidFill>
                  <a:srgbClr val="0000CC"/>
                </a:solidFill>
                <a:latin typeface="Arial" pitchFamily="34" charset="0"/>
                <a:ea typeface="幼圆" pitchFamily="49" charset="-122"/>
              </a:rPr>
              <a:t>。</a:t>
            </a:r>
          </a:p>
        </p:txBody>
      </p:sp>
      <p:grpSp>
        <p:nvGrpSpPr>
          <p:cNvPr id="97286" name="Group 3"/>
          <p:cNvGrpSpPr>
            <a:grpSpLocks/>
          </p:cNvGrpSpPr>
          <p:nvPr/>
        </p:nvGrpSpPr>
        <p:grpSpPr bwMode="auto">
          <a:xfrm>
            <a:off x="6686550" y="5679250"/>
            <a:ext cx="2160588" cy="492125"/>
            <a:chOff x="3243" y="3612"/>
            <a:chExt cx="1724" cy="465"/>
          </a:xfrm>
          <a:noFill/>
        </p:grpSpPr>
        <p:sp>
          <p:nvSpPr>
            <p:cNvPr id="97288" name="AutoShape 4"/>
            <p:cNvSpPr>
              <a:spLocks noChangeArrowheads="1"/>
            </p:cNvSpPr>
            <p:nvPr/>
          </p:nvSpPr>
          <p:spPr bwMode="auto">
            <a:xfrm flipH="1">
              <a:off x="3243" y="3612"/>
              <a:ext cx="363" cy="408"/>
            </a:xfrm>
            <a:prstGeom prst="rtTriangle">
              <a:avLst/>
            </a:prstGeom>
            <a:grpFill/>
            <a:ln w="9525">
              <a:solidFill>
                <a:schemeClr val="hlink"/>
              </a:solidFill>
              <a:miter lim="800000"/>
              <a:headEnd/>
              <a:tailEnd/>
            </a:ln>
          </p:spPr>
          <p:txBody>
            <a:bodyPr wrap="none" anchor="ctr"/>
            <a:lstStyle/>
            <a:p>
              <a:endParaRPr lang="zh-CN" altLang="en-US"/>
            </a:p>
          </p:txBody>
        </p:sp>
        <p:sp>
          <p:nvSpPr>
            <p:cNvPr id="97289" name="AutoShape 5"/>
            <p:cNvSpPr>
              <a:spLocks noChangeArrowheads="1"/>
            </p:cNvSpPr>
            <p:nvPr/>
          </p:nvSpPr>
          <p:spPr bwMode="auto">
            <a:xfrm flipH="1">
              <a:off x="3606" y="3612"/>
              <a:ext cx="363" cy="408"/>
            </a:xfrm>
            <a:prstGeom prst="rtTriangle">
              <a:avLst/>
            </a:prstGeom>
            <a:grpFill/>
            <a:ln w="9525">
              <a:solidFill>
                <a:schemeClr val="tx1"/>
              </a:solidFill>
              <a:miter lim="800000"/>
              <a:headEnd/>
              <a:tailEnd/>
            </a:ln>
          </p:spPr>
          <p:txBody>
            <a:bodyPr wrap="none" anchor="ctr"/>
            <a:lstStyle/>
            <a:p>
              <a:endParaRPr lang="zh-CN" altLang="en-US"/>
            </a:p>
          </p:txBody>
        </p:sp>
        <p:sp>
          <p:nvSpPr>
            <p:cNvPr id="97290" name="AutoShape 6"/>
            <p:cNvSpPr>
              <a:spLocks noChangeArrowheads="1"/>
            </p:cNvSpPr>
            <p:nvPr/>
          </p:nvSpPr>
          <p:spPr bwMode="auto">
            <a:xfrm flipH="1">
              <a:off x="3969" y="3612"/>
              <a:ext cx="363" cy="408"/>
            </a:xfrm>
            <a:prstGeom prst="rtTriangle">
              <a:avLst/>
            </a:prstGeom>
            <a:grpFill/>
            <a:ln w="9525">
              <a:solidFill>
                <a:schemeClr val="tx1"/>
              </a:solidFill>
              <a:miter lim="800000"/>
              <a:headEnd/>
              <a:tailEnd/>
            </a:ln>
          </p:spPr>
          <p:txBody>
            <a:bodyPr wrap="none" anchor="ctr"/>
            <a:lstStyle/>
            <a:p>
              <a:endParaRPr lang="zh-CN" altLang="en-US"/>
            </a:p>
          </p:txBody>
        </p:sp>
        <p:sp>
          <p:nvSpPr>
            <p:cNvPr id="97291" name="Text Box 7"/>
            <p:cNvSpPr txBox="1">
              <a:spLocks noChangeArrowheads="1"/>
            </p:cNvSpPr>
            <p:nvPr/>
          </p:nvSpPr>
          <p:spPr bwMode="auto">
            <a:xfrm>
              <a:off x="4377" y="3702"/>
              <a:ext cx="590" cy="375"/>
            </a:xfrm>
            <a:prstGeom prst="rect">
              <a:avLst/>
            </a:prstGeom>
            <a:grpFill/>
            <a:ln w="9525">
              <a:noFill/>
              <a:miter lim="800000"/>
              <a:headEnd/>
              <a:tailEnd/>
            </a:ln>
          </p:spPr>
          <p:txBody>
            <a:bodyPr>
              <a:spAutoFit/>
            </a:bodyPr>
            <a:lstStyle/>
            <a:p>
              <a:pPr algn="l" eaLnBrk="0" hangingPunct="0">
                <a:spcBef>
                  <a:spcPct val="0"/>
                </a:spcBef>
              </a:pPr>
              <a:r>
                <a:rPr lang="en-US" altLang="zh-CN" sz="2000" b="1">
                  <a:solidFill>
                    <a:schemeClr val="tx1"/>
                  </a:solidFill>
                  <a:latin typeface="Arial" charset="0"/>
                  <a:ea typeface="方正舒体" pitchFamily="2" charset="-122"/>
                </a:rPr>
                <a:t>……</a:t>
              </a:r>
              <a:endParaRPr lang="en-US" altLang="zh-CN" sz="2000" b="1">
                <a:solidFill>
                  <a:schemeClr val="tx1"/>
                </a:solidFill>
                <a:latin typeface="Tahoma" pitchFamily="34" charset="0"/>
                <a:ea typeface="方正舒体" pitchFamily="2" charset="-122"/>
              </a:endParaRPr>
            </a:p>
          </p:txBody>
        </p:sp>
      </p:grpSp>
      <p:sp>
        <p:nvSpPr>
          <p:cNvPr id="386056" name="Text Box 8"/>
          <p:cNvSpPr txBox="1">
            <a:spLocks noChangeArrowheads="1"/>
          </p:cNvSpPr>
          <p:nvPr/>
        </p:nvSpPr>
        <p:spPr bwMode="auto">
          <a:xfrm>
            <a:off x="475478" y="2210956"/>
            <a:ext cx="8281987" cy="3693319"/>
          </a:xfrm>
          <a:prstGeom prst="rect">
            <a:avLst/>
          </a:prstGeom>
          <a:noFill/>
          <a:ln w="9525" algn="ctr">
            <a:noFill/>
            <a:miter lim="800000"/>
            <a:headEnd/>
            <a:tailEnd/>
          </a:ln>
          <a:effectLst/>
        </p:spPr>
        <p:txBody>
          <a:bodyPr lIns="0" tIns="0" rIns="0" bIns="0">
            <a:spAutoFit/>
          </a:bodyPr>
          <a:lstStyle/>
          <a:p>
            <a:pPr algn="l">
              <a:spcBef>
                <a:spcPct val="0"/>
              </a:spcBef>
              <a:defRPr/>
            </a:pPr>
            <a:r>
              <a:rPr lang="en-US" altLang="zh-CN" sz="2400" dirty="0">
                <a:solidFill>
                  <a:schemeClr val="tx1"/>
                </a:solidFill>
                <a:latin typeface="Times New Roman" pitchFamily="18" charset="0"/>
                <a:ea typeface="楷体_GB2312" pitchFamily="49" charset="-122"/>
              </a:rPr>
              <a:t>	MOV DX</a:t>
            </a:r>
            <a:r>
              <a:rPr lang="zh-CN" altLang="en-US" sz="2400" dirty="0">
                <a:solidFill>
                  <a:schemeClr val="tx1"/>
                </a:solidFill>
                <a:latin typeface="Times New Roman" pitchFamily="18" charset="0"/>
                <a:ea typeface="楷体_GB2312" pitchFamily="49" charset="-122"/>
              </a:rPr>
              <a:t>，</a:t>
            </a:r>
            <a:r>
              <a:rPr lang="en-US" altLang="zh-CN" sz="2400" dirty="0">
                <a:solidFill>
                  <a:schemeClr val="tx1"/>
                </a:solidFill>
                <a:latin typeface="Times New Roman" pitchFamily="18" charset="0"/>
                <a:ea typeface="楷体_GB2312" pitchFamily="49" charset="-122"/>
              </a:rPr>
              <a:t>PORTA  </a:t>
            </a:r>
            <a:r>
              <a:rPr lang="zh-CN" altLang="en-US" sz="2400" dirty="0">
                <a:solidFill>
                  <a:schemeClr val="tx1"/>
                </a:solidFill>
                <a:latin typeface="Times New Roman" pitchFamily="18" charset="0"/>
                <a:ea typeface="楷体_GB2312" pitchFamily="49" charset="-122"/>
              </a:rPr>
              <a:t>；</a:t>
            </a:r>
            <a:r>
              <a:rPr lang="en-US" altLang="zh-CN" sz="2400" dirty="0">
                <a:solidFill>
                  <a:schemeClr val="tx1"/>
                </a:solidFill>
                <a:latin typeface="Times New Roman" pitchFamily="18" charset="0"/>
                <a:ea typeface="楷体_GB2312" pitchFamily="49" charset="-122"/>
              </a:rPr>
              <a:t>PORTA</a:t>
            </a:r>
            <a:r>
              <a:rPr lang="zh-CN" altLang="en-US" sz="2400" dirty="0">
                <a:solidFill>
                  <a:schemeClr val="tx1"/>
                </a:solidFill>
                <a:latin typeface="Times New Roman" pitchFamily="18" charset="0"/>
                <a:ea typeface="楷体_GB2312" pitchFamily="49" charset="-122"/>
              </a:rPr>
              <a:t>为</a:t>
            </a:r>
            <a:r>
              <a:rPr lang="en-US" altLang="zh-CN" sz="2400" dirty="0">
                <a:solidFill>
                  <a:schemeClr val="tx1"/>
                </a:solidFill>
                <a:latin typeface="Times New Roman" pitchFamily="18" charset="0"/>
                <a:ea typeface="楷体_GB2312" pitchFamily="49" charset="-122"/>
              </a:rPr>
              <a:t>D/A</a:t>
            </a:r>
            <a:r>
              <a:rPr lang="zh-CN" altLang="en-US" sz="2400" dirty="0">
                <a:solidFill>
                  <a:schemeClr val="tx1"/>
                </a:solidFill>
                <a:latin typeface="Times New Roman" pitchFamily="18" charset="0"/>
                <a:ea typeface="楷体_GB2312" pitchFamily="49" charset="-122"/>
              </a:rPr>
              <a:t>端口号</a:t>
            </a:r>
          </a:p>
          <a:p>
            <a:pPr algn="l">
              <a:spcBef>
                <a:spcPct val="0"/>
              </a:spcBef>
              <a:defRPr/>
            </a:pPr>
            <a:r>
              <a:rPr lang="zh-CN" altLang="en-US" sz="2400" dirty="0">
                <a:solidFill>
                  <a:schemeClr val="tx1"/>
                </a:solidFill>
                <a:latin typeface="Times New Roman" pitchFamily="18" charset="0"/>
                <a:ea typeface="楷体_GB2312" pitchFamily="49" charset="-122"/>
              </a:rPr>
              <a:t>	</a:t>
            </a:r>
            <a:r>
              <a:rPr lang="en-US" altLang="zh-CN" sz="2400" dirty="0">
                <a:solidFill>
                  <a:schemeClr val="tx1"/>
                </a:solidFill>
                <a:latin typeface="Times New Roman" pitchFamily="18" charset="0"/>
                <a:ea typeface="楷体_GB2312" pitchFamily="49" charset="-122"/>
              </a:rPr>
              <a:t>MOV AL</a:t>
            </a:r>
            <a:r>
              <a:rPr lang="zh-CN" altLang="en-US" sz="2400" dirty="0">
                <a:solidFill>
                  <a:schemeClr val="tx1"/>
                </a:solidFill>
                <a:latin typeface="Times New Roman" pitchFamily="18" charset="0"/>
                <a:ea typeface="楷体_GB2312" pitchFamily="49" charset="-122"/>
              </a:rPr>
              <a:t>，</a:t>
            </a:r>
            <a:r>
              <a:rPr lang="en-US" altLang="zh-CN" sz="2400" dirty="0">
                <a:solidFill>
                  <a:schemeClr val="tx1"/>
                </a:solidFill>
                <a:latin typeface="Times New Roman" pitchFamily="18" charset="0"/>
                <a:ea typeface="楷体_GB2312" pitchFamily="49" charset="-122"/>
              </a:rPr>
              <a:t>0FFH	    </a:t>
            </a:r>
            <a:r>
              <a:rPr lang="zh-CN" altLang="en-US" sz="2400" dirty="0">
                <a:solidFill>
                  <a:schemeClr val="tx1"/>
                </a:solidFill>
                <a:latin typeface="Times New Roman" pitchFamily="18" charset="0"/>
                <a:ea typeface="楷体_GB2312" pitchFamily="49" charset="-122"/>
              </a:rPr>
              <a:t>；初值为</a:t>
            </a:r>
            <a:r>
              <a:rPr lang="en-US" altLang="zh-CN" sz="2400" dirty="0">
                <a:solidFill>
                  <a:schemeClr val="tx1"/>
                </a:solidFill>
                <a:latin typeface="Times New Roman" pitchFamily="18" charset="0"/>
                <a:ea typeface="楷体_GB2312" pitchFamily="49" charset="-122"/>
              </a:rPr>
              <a:t>0FFH</a:t>
            </a:r>
          </a:p>
          <a:p>
            <a:pPr algn="l">
              <a:spcBef>
                <a:spcPct val="0"/>
              </a:spcBef>
              <a:defRPr/>
            </a:pPr>
            <a:r>
              <a:rPr lang="en-US" altLang="zh-CN" sz="2400" dirty="0">
                <a:solidFill>
                  <a:srgbClr val="008000"/>
                </a:solidFill>
                <a:latin typeface="Times New Roman" pitchFamily="18" charset="0"/>
                <a:ea typeface="楷体_GB2312" pitchFamily="49" charset="-122"/>
              </a:rPr>
              <a:t>ROTATE</a:t>
            </a:r>
            <a:r>
              <a:rPr lang="zh-CN" altLang="en-US" sz="2400" dirty="0">
                <a:solidFill>
                  <a:srgbClr val="008000"/>
                </a:solidFill>
                <a:latin typeface="Times New Roman" pitchFamily="18" charset="0"/>
                <a:ea typeface="楷体_GB2312" pitchFamily="49" charset="-122"/>
              </a:rPr>
              <a:t>：</a:t>
            </a:r>
          </a:p>
          <a:p>
            <a:pPr algn="l">
              <a:spcBef>
                <a:spcPct val="0"/>
              </a:spcBef>
              <a:defRPr/>
            </a:pPr>
            <a:r>
              <a:rPr lang="zh-CN" altLang="en-US" sz="2400" dirty="0">
                <a:solidFill>
                  <a:schemeClr val="tx1"/>
                </a:solidFill>
                <a:latin typeface="Times New Roman" pitchFamily="18" charset="0"/>
                <a:ea typeface="楷体_GB2312" pitchFamily="49" charset="-122"/>
              </a:rPr>
              <a:t>	</a:t>
            </a:r>
            <a:r>
              <a:rPr lang="en-US" altLang="zh-CN" sz="2400" dirty="0">
                <a:solidFill>
                  <a:schemeClr val="tx1"/>
                </a:solidFill>
                <a:latin typeface="Times New Roman" pitchFamily="18" charset="0"/>
                <a:ea typeface="楷体_GB2312" pitchFamily="49" charset="-122"/>
              </a:rPr>
              <a:t>INC  AL</a:t>
            </a:r>
          </a:p>
          <a:p>
            <a:pPr algn="l">
              <a:spcBef>
                <a:spcPct val="0"/>
              </a:spcBef>
              <a:defRPr/>
            </a:pPr>
            <a:r>
              <a:rPr lang="en-US" altLang="zh-CN" sz="2400" dirty="0">
                <a:solidFill>
                  <a:schemeClr val="tx1"/>
                </a:solidFill>
                <a:latin typeface="Times New Roman" pitchFamily="18" charset="0"/>
                <a:ea typeface="楷体_GB2312" pitchFamily="49" charset="-122"/>
              </a:rPr>
              <a:t>	OUT DX</a:t>
            </a:r>
            <a:r>
              <a:rPr lang="zh-CN" altLang="en-US" sz="2400" dirty="0">
                <a:solidFill>
                  <a:schemeClr val="tx1"/>
                </a:solidFill>
                <a:latin typeface="Times New Roman" pitchFamily="18" charset="0"/>
                <a:ea typeface="楷体_GB2312" pitchFamily="49" charset="-122"/>
              </a:rPr>
              <a:t>，</a:t>
            </a:r>
            <a:r>
              <a:rPr lang="en-US" altLang="zh-CN" sz="2400" dirty="0">
                <a:solidFill>
                  <a:schemeClr val="tx1"/>
                </a:solidFill>
                <a:latin typeface="Times New Roman" pitchFamily="18" charset="0"/>
                <a:ea typeface="楷体_GB2312" pitchFamily="49" charset="-122"/>
              </a:rPr>
              <a:t>AL	</a:t>
            </a:r>
            <a:r>
              <a:rPr lang="zh-CN" altLang="en-US" sz="2400" dirty="0">
                <a:solidFill>
                  <a:schemeClr val="tx1"/>
                </a:solidFill>
                <a:latin typeface="Times New Roman" pitchFamily="18" charset="0"/>
                <a:ea typeface="楷体_GB2312" pitchFamily="49" charset="-122"/>
              </a:rPr>
              <a:t>；往</a:t>
            </a:r>
            <a:r>
              <a:rPr lang="en-US" altLang="zh-CN" sz="2400" dirty="0">
                <a:solidFill>
                  <a:schemeClr val="tx1"/>
                </a:solidFill>
                <a:latin typeface="Times New Roman" pitchFamily="18" charset="0"/>
                <a:ea typeface="楷体_GB2312" pitchFamily="49" charset="-122"/>
              </a:rPr>
              <a:t>D/A</a:t>
            </a:r>
            <a:r>
              <a:rPr lang="zh-CN" altLang="en-US" sz="2400" dirty="0">
                <a:solidFill>
                  <a:schemeClr val="tx1"/>
                </a:solidFill>
                <a:latin typeface="Times New Roman" pitchFamily="18" charset="0"/>
                <a:ea typeface="楷体_GB2312" pitchFamily="49" charset="-122"/>
              </a:rPr>
              <a:t>输出数据</a:t>
            </a:r>
          </a:p>
          <a:p>
            <a:pPr algn="l">
              <a:spcBef>
                <a:spcPct val="0"/>
              </a:spcBef>
              <a:defRPr/>
            </a:pPr>
            <a:r>
              <a:rPr lang="zh-CN" altLang="en-US" sz="2400" dirty="0">
                <a:solidFill>
                  <a:schemeClr val="tx1"/>
                </a:solidFill>
                <a:latin typeface="Times New Roman" pitchFamily="18" charset="0"/>
                <a:ea typeface="楷体_GB2312" pitchFamily="49" charset="-122"/>
              </a:rPr>
              <a:t>	</a:t>
            </a:r>
            <a:r>
              <a:rPr lang="en-US" altLang="zh-CN" sz="2400" dirty="0">
                <a:solidFill>
                  <a:schemeClr val="tx1"/>
                </a:solidFill>
                <a:latin typeface="Times New Roman" pitchFamily="18" charset="0"/>
                <a:ea typeface="楷体_GB2312" pitchFamily="49" charset="-122"/>
              </a:rPr>
              <a:t>CALL DELAY	</a:t>
            </a:r>
            <a:r>
              <a:rPr lang="zh-CN" altLang="en-US" sz="2400" dirty="0">
                <a:solidFill>
                  <a:schemeClr val="tx1"/>
                </a:solidFill>
                <a:latin typeface="Times New Roman" pitchFamily="18" charset="0"/>
                <a:ea typeface="楷体_GB2312" pitchFamily="49" charset="-122"/>
              </a:rPr>
              <a:t>；调延时子程序</a:t>
            </a:r>
          </a:p>
          <a:p>
            <a:pPr algn="l">
              <a:spcBef>
                <a:spcPct val="0"/>
              </a:spcBef>
              <a:defRPr/>
            </a:pPr>
            <a:r>
              <a:rPr lang="zh-CN" altLang="en-US" sz="2400" dirty="0">
                <a:solidFill>
                  <a:schemeClr val="tx1"/>
                </a:solidFill>
                <a:latin typeface="Times New Roman" pitchFamily="18" charset="0"/>
                <a:ea typeface="楷体_GB2312" pitchFamily="49" charset="-122"/>
              </a:rPr>
              <a:t>	</a:t>
            </a:r>
            <a:r>
              <a:rPr lang="en-US" altLang="zh-CN" sz="2400" dirty="0">
                <a:solidFill>
                  <a:schemeClr val="tx1"/>
                </a:solidFill>
                <a:latin typeface="Times New Roman" pitchFamily="18" charset="0"/>
                <a:ea typeface="楷体_GB2312" pitchFamily="49" charset="-122"/>
              </a:rPr>
              <a:t>JMP 	ROTATE </a:t>
            </a:r>
          </a:p>
          <a:p>
            <a:pPr algn="l">
              <a:spcBef>
                <a:spcPct val="0"/>
              </a:spcBef>
              <a:defRPr/>
            </a:pPr>
            <a:r>
              <a:rPr lang="en-US" altLang="zh-CN" sz="2400" dirty="0">
                <a:solidFill>
                  <a:schemeClr val="tx1"/>
                </a:solidFill>
                <a:latin typeface="Times New Roman" pitchFamily="18" charset="0"/>
                <a:ea typeface="楷体_GB2312" pitchFamily="49" charset="-122"/>
              </a:rPr>
              <a:t>		</a:t>
            </a:r>
          </a:p>
          <a:p>
            <a:pPr algn="l">
              <a:spcBef>
                <a:spcPct val="0"/>
              </a:spcBef>
              <a:defRPr/>
            </a:pPr>
            <a:r>
              <a:rPr lang="en-US" altLang="zh-CN" sz="2400" dirty="0">
                <a:solidFill>
                  <a:srgbClr val="008000"/>
                </a:solidFill>
                <a:latin typeface="Times New Roman" pitchFamily="18" charset="0"/>
                <a:ea typeface="楷体_GB2312" pitchFamily="49" charset="-122"/>
              </a:rPr>
              <a:t>DELAY: ……</a:t>
            </a:r>
          </a:p>
          <a:p>
            <a:pPr algn="l">
              <a:spcBef>
                <a:spcPct val="0"/>
              </a:spcBef>
              <a:defRPr/>
            </a:pPr>
            <a:r>
              <a:rPr lang="en-US" altLang="zh-CN" sz="2400" dirty="0">
                <a:solidFill>
                  <a:schemeClr val="tx1"/>
                </a:solidFill>
                <a:latin typeface="Times New Roman" pitchFamily="18" charset="0"/>
                <a:ea typeface="楷体_GB2312" pitchFamily="49" charset="-122"/>
              </a:rPr>
              <a:t>	RET</a:t>
            </a:r>
          </a:p>
        </p:txBody>
      </p:sp>
      <p:sp>
        <p:nvSpPr>
          <p:cNvPr id="2" name="矩形 1"/>
          <p:cNvSpPr/>
          <p:nvPr/>
        </p:nvSpPr>
        <p:spPr>
          <a:xfrm>
            <a:off x="386535" y="160475"/>
            <a:ext cx="1620957" cy="523220"/>
          </a:xfrm>
          <a:prstGeom prst="rect">
            <a:avLst/>
          </a:prstGeom>
        </p:spPr>
        <p:txBody>
          <a:bodyPr/>
          <a:lstStyle/>
          <a:p>
            <a:pPr eaLnBrk="0" hangingPunct="0"/>
            <a:r>
              <a:rPr kumimoji="1" lang="zh-CN" altLang="en-US" sz="2800" dirty="0" smtClean="0">
                <a:solidFill>
                  <a:srgbClr val="0000CC"/>
                </a:solidFill>
                <a:latin typeface="+mn-lt"/>
                <a:ea typeface="幼圆" pitchFamily="49" charset="-122"/>
                <a:cs typeface="+mj-cs"/>
              </a:rPr>
              <a:t>课</a:t>
            </a:r>
            <a:r>
              <a:rPr kumimoji="1" lang="zh-CN" altLang="en-US" sz="2800" dirty="0">
                <a:solidFill>
                  <a:srgbClr val="0000CC"/>
                </a:solidFill>
                <a:latin typeface="+mn-lt"/>
                <a:ea typeface="幼圆" pitchFamily="49" charset="-122"/>
                <a:cs typeface="+mj-cs"/>
              </a:rPr>
              <a:t>堂</a:t>
            </a:r>
            <a:r>
              <a:rPr kumimoji="1" lang="zh-CN" altLang="en-US" sz="2800" dirty="0" smtClean="0">
                <a:solidFill>
                  <a:srgbClr val="0000CC"/>
                </a:solidFill>
                <a:latin typeface="+mn-lt"/>
                <a:ea typeface="幼圆" pitchFamily="49" charset="-122"/>
                <a:cs typeface="+mj-cs"/>
              </a:rPr>
              <a:t>练习</a:t>
            </a:r>
            <a:endParaRPr kumimoji="1" lang="zh-CN" altLang="en-US" sz="2800" dirty="0">
              <a:solidFill>
                <a:srgbClr val="0000CC"/>
              </a:solidFill>
              <a:latin typeface="+mn-lt"/>
              <a:ea typeface="幼圆" pitchFamily="49" charset="-122"/>
              <a:cs typeface="+mj-cs"/>
            </a:endParaRPr>
          </a:p>
        </p:txBody>
      </p:sp>
    </p:spTree>
    <p:extLst>
      <p:ext uri="{BB962C8B-B14F-4D97-AF65-F5344CB8AC3E}">
        <p14:creationId xmlns:p14="http://schemas.microsoft.com/office/powerpoint/2010/main" val="287925715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6"/>
                                        </p:tgtEl>
                                        <p:attrNameLst>
                                          <p:attrName>style.visibility</p:attrName>
                                        </p:attrNameLst>
                                      </p:cBhvr>
                                      <p:to>
                                        <p:strVal val="visible"/>
                                      </p:to>
                                    </p:set>
                                    <p:animEffect transition="in" filter="blinds(horizontal)">
                                      <p:cBhvr>
                                        <p:cTn id="7" dur="500"/>
                                        <p:tgtEl>
                                          <p:spTgt spid="386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4294967295"/>
          </p:nvPr>
        </p:nvSpPr>
        <p:spPr>
          <a:xfrm>
            <a:off x="522288" y="998538"/>
            <a:ext cx="8229600" cy="990600"/>
          </a:xfrm>
          <a:prstGeom prst="rect">
            <a:avLst/>
          </a:prstGeom>
        </p:spPr>
        <p:txBody>
          <a:bodyPr/>
          <a:lstStyle/>
          <a:p>
            <a:pPr marL="0" indent="0" eaLnBrk="1" hangingPunct="1">
              <a:lnSpc>
                <a:spcPct val="110000"/>
              </a:lnSpc>
              <a:buClr>
                <a:schemeClr val="folHlink"/>
              </a:buClr>
              <a:buSzPct val="60000"/>
              <a:buFont typeface="Wingdings" pitchFamily="2" charset="2"/>
              <a:buNone/>
            </a:pPr>
            <a:r>
              <a:rPr lang="zh-CN" altLang="en-US" sz="2400" dirty="0" smtClean="0">
                <a:solidFill>
                  <a:srgbClr val="0000CC"/>
                </a:solidFill>
                <a:latin typeface="Arial" pitchFamily="34" charset="0"/>
                <a:ea typeface="幼圆" pitchFamily="49" charset="-122"/>
              </a:rPr>
              <a:t>编写</a:t>
            </a:r>
            <a:r>
              <a:rPr lang="zh-CN" altLang="en-US" sz="2400" dirty="0">
                <a:solidFill>
                  <a:srgbClr val="0000CC"/>
                </a:solidFill>
                <a:latin typeface="Arial" pitchFamily="34" charset="0"/>
                <a:ea typeface="幼圆" pitchFamily="49" charset="-122"/>
              </a:rPr>
              <a:t>输出一个梯形波的程序段。梯形波幅值参数自定。</a:t>
            </a:r>
          </a:p>
          <a:p>
            <a:pPr marL="0" indent="0" eaLnBrk="1" hangingPunct="1">
              <a:lnSpc>
                <a:spcPct val="110000"/>
              </a:lnSpc>
              <a:buClr>
                <a:schemeClr val="folHlink"/>
              </a:buClr>
              <a:buSzPct val="60000"/>
              <a:buFont typeface="Wingdings" pitchFamily="2" charset="2"/>
              <a:buNone/>
            </a:pPr>
            <a:endParaRPr lang="en-US" altLang="zh-CN" sz="2400" dirty="0">
              <a:solidFill>
                <a:srgbClr val="0000CC"/>
              </a:solidFill>
              <a:latin typeface="Arial" pitchFamily="34" charset="0"/>
              <a:ea typeface="幼圆" pitchFamily="49" charset="-122"/>
            </a:endParaRPr>
          </a:p>
        </p:txBody>
      </p:sp>
      <p:grpSp>
        <p:nvGrpSpPr>
          <p:cNvPr id="98310" name="Group 13"/>
          <p:cNvGrpSpPr>
            <a:grpSpLocks/>
          </p:cNvGrpSpPr>
          <p:nvPr/>
        </p:nvGrpSpPr>
        <p:grpSpPr bwMode="auto">
          <a:xfrm>
            <a:off x="836613" y="2214563"/>
            <a:ext cx="7605712" cy="2700337"/>
            <a:chOff x="555" y="2018"/>
            <a:chExt cx="4791" cy="1701"/>
          </a:xfrm>
        </p:grpSpPr>
        <p:sp>
          <p:nvSpPr>
            <p:cNvPr id="98311" name="Line 3"/>
            <p:cNvSpPr>
              <a:spLocks noChangeShapeType="1"/>
            </p:cNvSpPr>
            <p:nvPr/>
          </p:nvSpPr>
          <p:spPr bwMode="auto">
            <a:xfrm>
              <a:off x="555" y="3237"/>
              <a:ext cx="4791" cy="0"/>
            </a:xfrm>
            <a:prstGeom prst="line">
              <a:avLst/>
            </a:prstGeom>
            <a:noFill/>
            <a:ln w="28575">
              <a:solidFill>
                <a:srgbClr val="0000CC"/>
              </a:solidFill>
              <a:round/>
              <a:headEnd/>
              <a:tailEnd type="triangle" w="med" len="med"/>
            </a:ln>
          </p:spPr>
          <p:txBody>
            <a:bodyPr lIns="0" tIns="0" rIns="0" bIns="0">
              <a:spAutoFit/>
            </a:bodyPr>
            <a:lstStyle/>
            <a:p>
              <a:endParaRPr lang="zh-CN" altLang="en-US"/>
            </a:p>
          </p:txBody>
        </p:sp>
        <p:sp>
          <p:nvSpPr>
            <p:cNvPr id="98312" name="Line 4"/>
            <p:cNvSpPr>
              <a:spLocks noChangeShapeType="1"/>
            </p:cNvSpPr>
            <p:nvPr/>
          </p:nvSpPr>
          <p:spPr bwMode="auto">
            <a:xfrm flipV="1">
              <a:off x="839" y="2018"/>
              <a:ext cx="0" cy="1701"/>
            </a:xfrm>
            <a:prstGeom prst="line">
              <a:avLst/>
            </a:prstGeom>
            <a:noFill/>
            <a:ln w="28575">
              <a:solidFill>
                <a:srgbClr val="0000CC"/>
              </a:solidFill>
              <a:round/>
              <a:headEnd/>
              <a:tailEnd type="triangle" w="med" len="med"/>
            </a:ln>
          </p:spPr>
          <p:txBody>
            <a:bodyPr lIns="0" tIns="0" rIns="0" bIns="0">
              <a:spAutoFit/>
            </a:bodyPr>
            <a:lstStyle/>
            <a:p>
              <a:endParaRPr lang="zh-CN" altLang="en-US"/>
            </a:p>
          </p:txBody>
        </p:sp>
        <p:sp>
          <p:nvSpPr>
            <p:cNvPr id="98313" name="Line 5"/>
            <p:cNvSpPr>
              <a:spLocks noChangeShapeType="1"/>
            </p:cNvSpPr>
            <p:nvPr/>
          </p:nvSpPr>
          <p:spPr bwMode="auto">
            <a:xfrm flipV="1">
              <a:off x="839" y="2897"/>
              <a:ext cx="340" cy="34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14" name="Line 6"/>
            <p:cNvSpPr>
              <a:spLocks noChangeShapeType="1"/>
            </p:cNvSpPr>
            <p:nvPr/>
          </p:nvSpPr>
          <p:spPr bwMode="auto">
            <a:xfrm>
              <a:off x="1179" y="2897"/>
              <a:ext cx="680"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15" name="Line 7"/>
            <p:cNvSpPr>
              <a:spLocks noChangeShapeType="1"/>
            </p:cNvSpPr>
            <p:nvPr/>
          </p:nvSpPr>
          <p:spPr bwMode="auto">
            <a:xfrm>
              <a:off x="1859" y="2897"/>
              <a:ext cx="341" cy="341"/>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16" name="Line 8"/>
            <p:cNvSpPr>
              <a:spLocks noChangeShapeType="1"/>
            </p:cNvSpPr>
            <p:nvPr/>
          </p:nvSpPr>
          <p:spPr bwMode="auto">
            <a:xfrm>
              <a:off x="2200" y="3237"/>
              <a:ext cx="680"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17" name="Line 9"/>
            <p:cNvSpPr>
              <a:spLocks noChangeShapeType="1"/>
            </p:cNvSpPr>
            <p:nvPr/>
          </p:nvSpPr>
          <p:spPr bwMode="auto">
            <a:xfrm flipV="1">
              <a:off x="2909" y="2897"/>
              <a:ext cx="340" cy="34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18" name="Line 10"/>
            <p:cNvSpPr>
              <a:spLocks noChangeShapeType="1"/>
            </p:cNvSpPr>
            <p:nvPr/>
          </p:nvSpPr>
          <p:spPr bwMode="auto">
            <a:xfrm>
              <a:off x="3249" y="2897"/>
              <a:ext cx="680"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19" name="Line 11"/>
            <p:cNvSpPr>
              <a:spLocks noChangeShapeType="1"/>
            </p:cNvSpPr>
            <p:nvPr/>
          </p:nvSpPr>
          <p:spPr bwMode="auto">
            <a:xfrm>
              <a:off x="3929" y="2897"/>
              <a:ext cx="341" cy="341"/>
            </a:xfrm>
            <a:prstGeom prst="line">
              <a:avLst/>
            </a:prstGeom>
            <a:noFill/>
            <a:ln w="28575">
              <a:solidFill>
                <a:srgbClr val="FF0000"/>
              </a:solidFill>
              <a:round/>
              <a:headEnd/>
              <a:tailEnd/>
            </a:ln>
          </p:spPr>
          <p:txBody>
            <a:bodyPr lIns="0" tIns="0" rIns="0" bIns="0">
              <a:spAutoFit/>
            </a:bodyPr>
            <a:lstStyle/>
            <a:p>
              <a:endParaRPr lang="zh-CN" altLang="en-US"/>
            </a:p>
          </p:txBody>
        </p:sp>
        <p:sp>
          <p:nvSpPr>
            <p:cNvPr id="98320" name="Line 12"/>
            <p:cNvSpPr>
              <a:spLocks noChangeShapeType="1"/>
            </p:cNvSpPr>
            <p:nvPr/>
          </p:nvSpPr>
          <p:spPr bwMode="auto">
            <a:xfrm>
              <a:off x="4270" y="3237"/>
              <a:ext cx="680" cy="0"/>
            </a:xfrm>
            <a:prstGeom prst="line">
              <a:avLst/>
            </a:prstGeom>
            <a:noFill/>
            <a:ln w="28575">
              <a:solidFill>
                <a:srgbClr val="FF0000"/>
              </a:solidFill>
              <a:round/>
              <a:headEnd/>
              <a:tailEnd/>
            </a:ln>
          </p:spPr>
          <p:txBody>
            <a:bodyPr lIns="0" tIns="0" rIns="0" bIns="0">
              <a:spAutoFit/>
            </a:bodyPr>
            <a:lstStyle/>
            <a:p>
              <a:endParaRPr lang="zh-CN" altLang="en-US"/>
            </a:p>
          </p:txBody>
        </p:sp>
      </p:grpSp>
      <p:sp>
        <p:nvSpPr>
          <p:cNvPr id="2" name="矩形 1"/>
          <p:cNvSpPr/>
          <p:nvPr/>
        </p:nvSpPr>
        <p:spPr>
          <a:xfrm>
            <a:off x="473834" y="143635"/>
            <a:ext cx="902811" cy="523220"/>
          </a:xfrm>
          <a:prstGeom prst="rect">
            <a:avLst/>
          </a:prstGeom>
        </p:spPr>
        <p:txBody>
          <a:bodyPr/>
          <a:lstStyle/>
          <a:p>
            <a:pPr eaLnBrk="0" hangingPunct="0"/>
            <a:r>
              <a:rPr kumimoji="1" lang="zh-CN" altLang="en-US" sz="2800" dirty="0">
                <a:solidFill>
                  <a:srgbClr val="0000CC"/>
                </a:solidFill>
                <a:latin typeface="+mn-lt"/>
                <a:ea typeface="幼圆" pitchFamily="49" charset="-122"/>
                <a:cs typeface="+mj-cs"/>
              </a:rPr>
              <a:t>作业</a:t>
            </a:r>
          </a:p>
        </p:txBody>
      </p:sp>
    </p:spTree>
    <p:extLst>
      <p:ext uri="{BB962C8B-B14F-4D97-AF65-F5344CB8AC3E}">
        <p14:creationId xmlns:p14="http://schemas.microsoft.com/office/powerpoint/2010/main" val="2266780137"/>
      </p:ext>
    </p:extLst>
  </p:cSld>
  <p:clrMapOvr>
    <a:masterClrMapping/>
  </p:clrMapOvr>
  <p:transition spd="med">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A/D</a:t>
            </a:r>
            <a:r>
              <a:rPr lang="zh-CN" altLang="en-US" dirty="0"/>
              <a:t>转换器</a:t>
            </a:r>
          </a:p>
        </p:txBody>
      </p:sp>
    </p:spTree>
    <p:extLst>
      <p:ext uri="{BB962C8B-B14F-4D97-AF65-F5344CB8AC3E}">
        <p14:creationId xmlns:p14="http://schemas.microsoft.com/office/powerpoint/2010/main" val="10687463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idx="4294967295"/>
          </p:nvPr>
        </p:nvSpPr>
        <p:spPr>
          <a:xfrm>
            <a:off x="341530" y="230188"/>
            <a:ext cx="7915275" cy="454025"/>
          </a:xfrm>
          <a:prstGeom prst="rect">
            <a:avLst/>
          </a:prstGeom>
        </p:spPr>
        <p:txBody>
          <a:bodyPr/>
          <a:lstStyle/>
          <a:p>
            <a:pPr algn="l" eaLnBrk="1" hangingPunct="1">
              <a:defRPr/>
            </a:pPr>
            <a:r>
              <a:rPr lang="en-US" altLang="zh-CN" sz="2800" dirty="0" smtClean="0">
                <a:solidFill>
                  <a:schemeClr val="tx1">
                    <a:lumMod val="75000"/>
                  </a:schemeClr>
                </a:solidFill>
                <a:latin typeface="+mn-lt"/>
                <a:ea typeface="幼圆" pitchFamily="49" charset="-122"/>
              </a:rPr>
              <a:t>12.3  A/D</a:t>
            </a:r>
            <a:r>
              <a:rPr lang="zh-CN" altLang="en-US" sz="2800" dirty="0" smtClean="0">
                <a:solidFill>
                  <a:schemeClr val="tx1">
                    <a:lumMod val="75000"/>
                  </a:schemeClr>
                </a:solidFill>
                <a:latin typeface="+mn-lt"/>
                <a:ea typeface="幼圆" pitchFamily="49" charset="-122"/>
              </a:rPr>
              <a:t>转换器</a:t>
            </a:r>
          </a:p>
        </p:txBody>
      </p:sp>
      <p:sp>
        <p:nvSpPr>
          <p:cNvPr id="153605" name="Rectangle 5"/>
          <p:cNvSpPr>
            <a:spLocks noGrp="1" noChangeArrowheads="1"/>
          </p:cNvSpPr>
          <p:nvPr>
            <p:ph type="body" idx="4294967295"/>
          </p:nvPr>
        </p:nvSpPr>
        <p:spPr>
          <a:xfrm>
            <a:off x="791580" y="1307306"/>
            <a:ext cx="1261700" cy="560388"/>
          </a:xfrm>
          <a:prstGeom prst="rect">
            <a:avLst/>
          </a:prstGeom>
        </p:spPr>
        <p:txBody>
          <a:bodyPr/>
          <a:lstStyle/>
          <a:p>
            <a:pPr eaLnBrk="1" hangingPunct="1">
              <a:buFont typeface="Wingdings" pitchFamily="2" charset="2"/>
              <a:buNone/>
              <a:defRPr/>
            </a:pPr>
            <a:r>
              <a:rPr lang="zh-CN" altLang="en-US" sz="2400" dirty="0" smtClean="0">
                <a:ea typeface="幼圆" pitchFamily="49" charset="-122"/>
              </a:rPr>
              <a:t>模拟量</a:t>
            </a:r>
          </a:p>
        </p:txBody>
      </p:sp>
      <p:sp>
        <p:nvSpPr>
          <p:cNvPr id="100359" name="Rectangle 6"/>
          <p:cNvSpPr>
            <a:spLocks noChangeArrowheads="1"/>
          </p:cNvSpPr>
          <p:nvPr/>
        </p:nvSpPr>
        <p:spPr bwMode="auto">
          <a:xfrm>
            <a:off x="2570163" y="3831590"/>
            <a:ext cx="1758950" cy="631825"/>
          </a:xfrm>
          <a:prstGeom prst="rect">
            <a:avLst/>
          </a:prstGeom>
          <a:noFill/>
          <a:ln w="9525">
            <a:noFill/>
            <a:miter lim="800000"/>
            <a:headEnd/>
            <a:tailEnd/>
          </a:ln>
        </p:spPr>
        <p:txBody>
          <a:bodyPr/>
          <a:lstStyle/>
          <a:p>
            <a:pPr marL="342900" indent="-342900" algn="just">
              <a:spcBef>
                <a:spcPct val="20000"/>
              </a:spcBef>
              <a:buClr>
                <a:schemeClr val="folHlink"/>
              </a:buClr>
              <a:buSzPct val="60000"/>
              <a:buFont typeface="Wingdings" pitchFamily="2" charset="2"/>
              <a:buNone/>
            </a:pPr>
            <a:r>
              <a:rPr kumimoji="1" lang="zh-CN" altLang="en-US" sz="2400" dirty="0">
                <a:solidFill>
                  <a:schemeClr val="tx1"/>
                </a:solidFill>
                <a:latin typeface="+mn-lt"/>
                <a:ea typeface="幼圆" pitchFamily="49" charset="-122"/>
              </a:rPr>
              <a:t>数字量</a:t>
            </a:r>
          </a:p>
        </p:txBody>
      </p:sp>
      <p:pic>
        <p:nvPicPr>
          <p:cNvPr id="100360" name="Picture 7" descr="0"/>
          <p:cNvPicPr>
            <a:picLocks noChangeAspect="1" noChangeArrowheads="1" noCrop="1"/>
          </p:cNvPicPr>
          <p:nvPr/>
        </p:nvPicPr>
        <p:blipFill>
          <a:blip r:embed="rId2" cstate="print"/>
          <a:srcRect/>
          <a:stretch>
            <a:fillRect/>
          </a:stretch>
        </p:blipFill>
        <p:spPr bwMode="auto">
          <a:xfrm>
            <a:off x="4405313" y="4021138"/>
            <a:ext cx="3406775" cy="182562"/>
          </a:xfrm>
          <a:prstGeom prst="rect">
            <a:avLst/>
          </a:prstGeom>
          <a:noFill/>
          <a:ln w="9525">
            <a:noFill/>
            <a:miter lim="800000"/>
            <a:headEnd/>
            <a:tailEnd/>
          </a:ln>
        </p:spPr>
      </p:pic>
      <p:pic>
        <p:nvPicPr>
          <p:cNvPr id="100361" name="Picture 8" descr="168"/>
          <p:cNvPicPr>
            <a:picLocks noChangeAspect="1" noChangeArrowheads="1" noCrop="1"/>
          </p:cNvPicPr>
          <p:nvPr/>
        </p:nvPicPr>
        <p:blipFill>
          <a:blip r:embed="rId3" cstate="print"/>
          <a:srcRect/>
          <a:stretch>
            <a:fillRect/>
          </a:stretch>
        </p:blipFill>
        <p:spPr bwMode="auto">
          <a:xfrm>
            <a:off x="2471738" y="1587500"/>
            <a:ext cx="3714750" cy="103188"/>
          </a:xfrm>
          <a:prstGeom prst="rect">
            <a:avLst/>
          </a:prstGeom>
          <a:noFill/>
          <a:ln w="9525">
            <a:noFill/>
            <a:miter lim="800000"/>
            <a:headEnd/>
            <a:tailEnd/>
          </a:ln>
        </p:spPr>
      </p:pic>
      <p:grpSp>
        <p:nvGrpSpPr>
          <p:cNvPr id="2" name="Group 9"/>
          <p:cNvGrpSpPr>
            <a:grpSpLocks/>
          </p:cNvGrpSpPr>
          <p:nvPr/>
        </p:nvGrpSpPr>
        <p:grpSpPr bwMode="auto">
          <a:xfrm>
            <a:off x="3895728" y="2157413"/>
            <a:ext cx="3963989" cy="1263650"/>
            <a:chOff x="2537" y="1851"/>
            <a:chExt cx="2497" cy="796"/>
          </a:xfrm>
        </p:grpSpPr>
        <p:sp>
          <p:nvSpPr>
            <p:cNvPr id="100363" name="Line 10"/>
            <p:cNvSpPr>
              <a:spLocks noChangeShapeType="1"/>
            </p:cNvSpPr>
            <p:nvPr/>
          </p:nvSpPr>
          <p:spPr bwMode="auto">
            <a:xfrm>
              <a:off x="2537" y="1851"/>
              <a:ext cx="1468" cy="796"/>
            </a:xfrm>
            <a:prstGeom prst="line">
              <a:avLst/>
            </a:prstGeom>
            <a:noFill/>
            <a:ln w="38100">
              <a:solidFill>
                <a:schemeClr val="folHlink"/>
              </a:solidFill>
              <a:miter lim="800000"/>
              <a:headEnd/>
              <a:tailEnd type="triangle" w="med" len="med"/>
            </a:ln>
          </p:spPr>
          <p:txBody>
            <a:bodyPr wrap="none"/>
            <a:lstStyle/>
            <a:p>
              <a:endParaRPr lang="zh-CN" altLang="en-US" sz="2400">
                <a:latin typeface="+mn-lt"/>
                <a:ea typeface="幼圆" pitchFamily="49" charset="-122"/>
              </a:endParaRPr>
            </a:p>
          </p:txBody>
        </p:sp>
        <p:sp>
          <p:nvSpPr>
            <p:cNvPr id="100364" name="Text Box 11"/>
            <p:cNvSpPr txBox="1">
              <a:spLocks noChangeArrowheads="1"/>
            </p:cNvSpPr>
            <p:nvPr/>
          </p:nvSpPr>
          <p:spPr bwMode="auto">
            <a:xfrm>
              <a:off x="3456" y="1885"/>
              <a:ext cx="1578" cy="523"/>
            </a:xfrm>
            <a:prstGeom prst="rect">
              <a:avLst/>
            </a:prstGeom>
            <a:noFill/>
            <a:ln w="9525">
              <a:noFill/>
              <a:miter lim="800000"/>
              <a:headEnd/>
              <a:tailEnd/>
            </a:ln>
          </p:spPr>
          <p:txBody>
            <a:bodyPr wrap="none">
              <a:spAutoFit/>
            </a:bodyPr>
            <a:lstStyle/>
            <a:p>
              <a:pPr>
                <a:spcBef>
                  <a:spcPct val="0"/>
                </a:spcBef>
              </a:pPr>
              <a:r>
                <a:rPr kumimoji="1" lang="zh-CN" altLang="en-US" sz="2400" dirty="0">
                  <a:solidFill>
                    <a:schemeClr val="folHlink"/>
                  </a:solidFill>
                  <a:latin typeface="+mn-lt"/>
                  <a:ea typeface="幼圆" pitchFamily="49" charset="-122"/>
                </a:rPr>
                <a:t>模拟</a:t>
              </a:r>
              <a:r>
                <a:rPr kumimoji="1" lang="en-US" altLang="zh-CN" sz="2400" dirty="0">
                  <a:solidFill>
                    <a:schemeClr val="folHlink"/>
                  </a:solidFill>
                  <a:latin typeface="+mn-lt"/>
                  <a:ea typeface="幼圆" pitchFamily="49" charset="-122"/>
                </a:rPr>
                <a:t>/</a:t>
              </a:r>
              <a:r>
                <a:rPr kumimoji="1" lang="zh-CN" altLang="en-US" sz="2400" dirty="0">
                  <a:solidFill>
                    <a:schemeClr val="folHlink"/>
                  </a:solidFill>
                  <a:latin typeface="+mn-lt"/>
                  <a:ea typeface="幼圆" pitchFamily="49" charset="-122"/>
                </a:rPr>
                <a:t>数字转换器</a:t>
              </a:r>
            </a:p>
            <a:p>
              <a:pPr>
                <a:spcBef>
                  <a:spcPct val="0"/>
                </a:spcBef>
              </a:pPr>
              <a:r>
                <a:rPr kumimoji="1" lang="en-US" altLang="zh-CN" sz="2400" dirty="0">
                  <a:solidFill>
                    <a:schemeClr val="folHlink"/>
                  </a:solidFill>
                  <a:latin typeface="+mn-lt"/>
                  <a:ea typeface="幼圆" pitchFamily="49" charset="-122"/>
                </a:rPr>
                <a:t>ADC</a:t>
              </a:r>
            </a:p>
          </p:txBody>
        </p:sp>
      </p:grpSp>
    </p:spTree>
    <p:extLst>
      <p:ext uri="{BB962C8B-B14F-4D97-AF65-F5344CB8AC3E}">
        <p14:creationId xmlns:p14="http://schemas.microsoft.com/office/powerpoint/2010/main" val="3759061759"/>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ChangeArrowheads="1"/>
          </p:cNvSpPr>
          <p:nvPr/>
        </p:nvSpPr>
        <p:spPr bwMode="auto">
          <a:xfrm>
            <a:off x="341530" y="160993"/>
            <a:ext cx="4953000" cy="523220"/>
          </a:xfrm>
          <a:prstGeom prst="rect">
            <a:avLst/>
          </a:prstGeom>
        </p:spPr>
        <p:txBody>
          <a:bodyPr/>
          <a:lstStyle/>
          <a:p>
            <a:r>
              <a:rPr lang="en-US" altLang="zh-CN" sz="2800" dirty="0">
                <a:solidFill>
                  <a:schemeClr val="tx1">
                    <a:lumMod val="75000"/>
                  </a:schemeClr>
                </a:solidFill>
                <a:latin typeface="+mn-lt"/>
                <a:ea typeface="幼圆" pitchFamily="49" charset="-122"/>
                <a:cs typeface="+mj-cs"/>
              </a:rPr>
              <a:t>12.3.1   A/D</a:t>
            </a:r>
            <a:r>
              <a:rPr lang="zh-CN" altLang="en-US" sz="2800" dirty="0">
                <a:solidFill>
                  <a:schemeClr val="tx1">
                    <a:lumMod val="75000"/>
                  </a:schemeClr>
                </a:solidFill>
                <a:latin typeface="+mn-lt"/>
                <a:ea typeface="幼圆" pitchFamily="49" charset="-122"/>
                <a:cs typeface="+mj-cs"/>
              </a:rPr>
              <a:t>转换器的基本原理</a:t>
            </a:r>
          </a:p>
        </p:txBody>
      </p:sp>
      <p:graphicFrame>
        <p:nvGraphicFramePr>
          <p:cNvPr id="20484" name="Object 4"/>
          <p:cNvGraphicFramePr>
            <a:graphicFrameLocks noChangeAspect="1"/>
          </p:cNvGraphicFramePr>
          <p:nvPr>
            <p:extLst>
              <p:ext uri="{D42A27DB-BD31-4B8C-83A1-F6EECF244321}">
                <p14:modId xmlns:p14="http://schemas.microsoft.com/office/powerpoint/2010/main" val="1745679746"/>
              </p:ext>
            </p:extLst>
          </p:nvPr>
        </p:nvGraphicFramePr>
        <p:xfrm>
          <a:off x="161510" y="1879897"/>
          <a:ext cx="8868664" cy="2899253"/>
        </p:xfrm>
        <a:graphic>
          <a:graphicData uri="http://schemas.openxmlformats.org/presentationml/2006/ole">
            <mc:AlternateContent xmlns:mc="http://schemas.openxmlformats.org/markup-compatibility/2006">
              <mc:Choice xmlns:v="urn:schemas-microsoft-com:vml" Requires="v">
                <p:oleObj spid="_x0000_s183561" name="图片" r:id="rId3" imgW="4457700" imgH="1228725" progId="">
                  <p:embed/>
                </p:oleObj>
              </mc:Choice>
              <mc:Fallback>
                <p:oleObj name="图片" r:id="rId3" imgW="4457700" imgH="122872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090" b="-3127"/>
                      <a:stretch>
                        <a:fillRect/>
                      </a:stretch>
                    </p:blipFill>
                    <p:spPr bwMode="auto">
                      <a:xfrm>
                        <a:off x="161510" y="1879897"/>
                        <a:ext cx="8868664" cy="2899253"/>
                      </a:xfrm>
                      <a:prstGeom prst="rect">
                        <a:avLst/>
                      </a:prstGeom>
                      <a:solidFill>
                        <a:srgbClr val="F8F8F8"/>
                      </a:solidFill>
                      <a:ln w="9525">
                        <a:noFill/>
                        <a:miter lim="800000"/>
                        <a:headEnd/>
                        <a:tailEnd/>
                      </a:ln>
                      <a:effectLst/>
                      <a:extLst/>
                    </p:spPr>
                  </p:pic>
                </p:oleObj>
              </mc:Fallback>
            </mc:AlternateContent>
          </a:graphicData>
        </a:graphic>
      </p:graphicFrame>
      <p:sp>
        <p:nvSpPr>
          <p:cNvPr id="18439" name="Text Box 12"/>
          <p:cNvSpPr txBox="1">
            <a:spLocks noChangeArrowheads="1"/>
          </p:cNvSpPr>
          <p:nvPr/>
        </p:nvSpPr>
        <p:spPr bwMode="auto">
          <a:xfrm>
            <a:off x="386535" y="1066747"/>
            <a:ext cx="3960813" cy="427038"/>
          </a:xfrm>
          <a:prstGeom prst="rect">
            <a:avLst/>
          </a:prstGeom>
        </p:spPr>
        <p:txBody>
          <a:bodyPr/>
          <a:lstStyle>
            <a:lvl1pPr eaLnBrk="1" hangingPunct="1">
              <a:defRPr sz="2800">
                <a:solidFill>
                  <a:schemeClr val="tx1">
                    <a:lumMod val="75000"/>
                  </a:schemeClr>
                </a:solidFill>
                <a:latin typeface="+mn-lt"/>
                <a:ea typeface="幼圆" pitchFamily="49" charset="-122"/>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sz="2400" dirty="0"/>
              <a:t>1.  A/D</a:t>
            </a:r>
            <a:r>
              <a:rPr lang="zh-CN" altLang="en-US" sz="2400" dirty="0"/>
              <a:t>转换的环节</a:t>
            </a:r>
          </a:p>
        </p:txBody>
      </p:sp>
    </p:spTree>
    <p:extLst>
      <p:ext uri="{BB962C8B-B14F-4D97-AF65-F5344CB8AC3E}">
        <p14:creationId xmlns:p14="http://schemas.microsoft.com/office/powerpoint/2010/main" val="1863904630"/>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12"/>
          <p:cNvSpPr>
            <a:spLocks noChangeArrowheads="1"/>
          </p:cNvSpPr>
          <p:nvPr/>
        </p:nvSpPr>
        <p:spPr bwMode="auto">
          <a:xfrm>
            <a:off x="386535" y="143635"/>
            <a:ext cx="4953000" cy="523220"/>
          </a:xfrm>
          <a:prstGeom prst="rect">
            <a:avLst/>
          </a:prstGeom>
        </p:spPr>
        <p:txBody>
          <a:bodyPr/>
          <a:lstStyle/>
          <a:p>
            <a:r>
              <a:rPr lang="en-US" altLang="zh-CN" sz="2800" dirty="0">
                <a:solidFill>
                  <a:schemeClr val="tx1">
                    <a:lumMod val="75000"/>
                  </a:schemeClr>
                </a:solidFill>
                <a:latin typeface="+mn-lt"/>
                <a:ea typeface="幼圆" pitchFamily="49" charset="-122"/>
                <a:cs typeface="+mj-cs"/>
              </a:rPr>
              <a:t>2.   </a:t>
            </a:r>
            <a:r>
              <a:rPr lang="zh-CN" altLang="en-US" sz="2800" dirty="0">
                <a:solidFill>
                  <a:schemeClr val="tx1">
                    <a:lumMod val="75000"/>
                  </a:schemeClr>
                </a:solidFill>
                <a:latin typeface="+mn-lt"/>
                <a:ea typeface="幼圆" pitchFamily="49" charset="-122"/>
                <a:cs typeface="+mj-cs"/>
              </a:rPr>
              <a:t>采样保持电路</a:t>
            </a:r>
          </a:p>
        </p:txBody>
      </p:sp>
      <p:pic>
        <p:nvPicPr>
          <p:cNvPr id="184425" name="Picture 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55" y="1088740"/>
            <a:ext cx="8017753" cy="243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81" name="Picture 1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25" y="3791880"/>
            <a:ext cx="5295963"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83" name="Picture 16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7506" y="5285370"/>
            <a:ext cx="43910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bwMode="auto">
          <a:xfrm>
            <a:off x="1106615" y="4284095"/>
            <a:ext cx="1125125" cy="900100"/>
          </a:xfrm>
          <a:prstGeom prst="ellipse">
            <a:avLst/>
          </a:prstGeom>
          <a:noFill/>
          <a:ln w="9525" cap="flat" cmpd="sng" algn="ctr">
            <a:solidFill>
              <a:srgbClr val="FF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893771975"/>
      </p:ext>
    </p:extLst>
  </p:cSld>
  <p:clrMapOvr>
    <a:masterClrMapping/>
  </p:clrMapOvr>
  <p:transition spd="med">
    <p:wheel spokes="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Text Box 2"/>
          <p:cNvSpPr txBox="1">
            <a:spLocks noChangeArrowheads="1"/>
          </p:cNvSpPr>
          <p:nvPr/>
        </p:nvSpPr>
        <p:spPr bwMode="auto">
          <a:xfrm>
            <a:off x="473205" y="158750"/>
            <a:ext cx="2738250" cy="523220"/>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3. </a:t>
            </a:r>
            <a:r>
              <a:rPr lang="zh-CN" altLang="en-US" dirty="0"/>
              <a:t>模数转换原理</a:t>
            </a:r>
          </a:p>
        </p:txBody>
      </p:sp>
      <p:sp>
        <p:nvSpPr>
          <p:cNvPr id="102406" name="Text Box 3"/>
          <p:cNvSpPr txBox="1">
            <a:spLocks noChangeArrowheads="1"/>
          </p:cNvSpPr>
          <p:nvPr/>
        </p:nvSpPr>
        <p:spPr bwMode="auto">
          <a:xfrm>
            <a:off x="566554" y="1088740"/>
            <a:ext cx="8010891" cy="523220"/>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zh-CN" altLang="en-US" sz="2400" dirty="0" smtClean="0"/>
              <a:t>模数转换方法</a:t>
            </a:r>
            <a:r>
              <a:rPr lang="zh-CN" altLang="en-US" sz="2400" dirty="0"/>
              <a:t>有计数法、逐次逼近法、双积分式</a:t>
            </a:r>
            <a:r>
              <a:rPr lang="zh-CN" altLang="en-US" sz="2400" dirty="0" smtClean="0"/>
              <a:t>等。</a:t>
            </a:r>
            <a:endParaRPr lang="zh-CN" altLang="en-US" sz="2400" dirty="0"/>
          </a:p>
        </p:txBody>
      </p:sp>
    </p:spTree>
    <p:extLst>
      <p:ext uri="{BB962C8B-B14F-4D97-AF65-F5344CB8AC3E}">
        <p14:creationId xmlns:p14="http://schemas.microsoft.com/office/powerpoint/2010/main" val="2483906732"/>
      </p:ext>
    </p:extLst>
  </p:cSld>
  <p:clrMapOvr>
    <a:masterClrMapping/>
  </p:clrMapOvr>
  <p:transition spd="med">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431540" y="998538"/>
            <a:ext cx="8229600" cy="585787"/>
          </a:xfrm>
          <a:prstGeom prst="rect">
            <a:avLst/>
          </a:prstGeom>
        </p:spPr>
        <p:txBody>
          <a:bodyPr/>
          <a:lstStyle/>
          <a:p>
            <a:pPr algn="l" eaLnBrk="1" hangingPunct="1">
              <a:defRPr/>
            </a:pPr>
            <a:r>
              <a:rPr kumimoji="1" lang="en-US" altLang="zh-CN" sz="2400" dirty="0" smtClean="0">
                <a:solidFill>
                  <a:srgbClr val="0000CC"/>
                </a:solidFill>
                <a:latin typeface="+mn-lt"/>
                <a:ea typeface="幼圆" pitchFamily="49" charset="-122"/>
              </a:rPr>
              <a:t>2. </a:t>
            </a:r>
            <a:r>
              <a:rPr kumimoji="1" lang="zh-CN" altLang="en-US" sz="2400" dirty="0" smtClean="0">
                <a:solidFill>
                  <a:srgbClr val="0000CC"/>
                </a:solidFill>
                <a:latin typeface="+mn-lt"/>
                <a:ea typeface="幼圆" pitchFamily="49" charset="-122"/>
              </a:rPr>
              <a:t>模拟量输入输出系统</a:t>
            </a:r>
          </a:p>
        </p:txBody>
      </p:sp>
      <p:grpSp>
        <p:nvGrpSpPr>
          <p:cNvPr id="57350" name="Group 5"/>
          <p:cNvGrpSpPr>
            <a:grpSpLocks/>
          </p:cNvGrpSpPr>
          <p:nvPr/>
        </p:nvGrpSpPr>
        <p:grpSpPr bwMode="auto">
          <a:xfrm>
            <a:off x="0" y="1427163"/>
            <a:ext cx="9144000" cy="4364037"/>
            <a:chOff x="0" y="899"/>
            <a:chExt cx="5760" cy="2749"/>
          </a:xfrm>
        </p:grpSpPr>
        <p:sp>
          <p:nvSpPr>
            <p:cNvPr id="57357" name="Rectangle 6"/>
            <p:cNvSpPr>
              <a:spLocks noChangeArrowheads="1"/>
            </p:cNvSpPr>
            <p:nvPr/>
          </p:nvSpPr>
          <p:spPr bwMode="auto">
            <a:xfrm>
              <a:off x="4670" y="1730"/>
              <a:ext cx="667"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数字信号</a:t>
              </a:r>
            </a:p>
          </p:txBody>
        </p:sp>
        <p:sp>
          <p:nvSpPr>
            <p:cNvPr id="57358" name="Rectangle 7"/>
            <p:cNvSpPr>
              <a:spLocks noChangeArrowheads="1"/>
            </p:cNvSpPr>
            <p:nvPr/>
          </p:nvSpPr>
          <p:spPr bwMode="auto">
            <a:xfrm>
              <a:off x="2747" y="899"/>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模拟信号</a:t>
              </a:r>
            </a:p>
          </p:txBody>
        </p:sp>
        <p:sp>
          <p:nvSpPr>
            <p:cNvPr id="57359" name="Rectangle 8"/>
            <p:cNvSpPr>
              <a:spLocks noChangeArrowheads="1"/>
            </p:cNvSpPr>
            <p:nvPr/>
          </p:nvSpPr>
          <p:spPr bwMode="auto">
            <a:xfrm>
              <a:off x="0" y="1077"/>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1</a:t>
              </a:r>
            </a:p>
          </p:txBody>
        </p:sp>
        <p:sp>
          <p:nvSpPr>
            <p:cNvPr id="57360" name="Rectangle 9"/>
            <p:cNvSpPr>
              <a:spLocks noChangeArrowheads="1"/>
            </p:cNvSpPr>
            <p:nvPr/>
          </p:nvSpPr>
          <p:spPr bwMode="auto">
            <a:xfrm>
              <a:off x="0" y="1648"/>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2</a:t>
              </a:r>
            </a:p>
          </p:txBody>
        </p:sp>
        <p:sp>
          <p:nvSpPr>
            <p:cNvPr id="57361" name="Rectangle 10"/>
            <p:cNvSpPr>
              <a:spLocks noChangeArrowheads="1"/>
            </p:cNvSpPr>
            <p:nvPr/>
          </p:nvSpPr>
          <p:spPr bwMode="auto">
            <a:xfrm>
              <a:off x="0" y="2479"/>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n</a:t>
              </a:r>
            </a:p>
          </p:txBody>
        </p:sp>
        <p:sp>
          <p:nvSpPr>
            <p:cNvPr id="57362" name="Rectangle 11"/>
            <p:cNvSpPr>
              <a:spLocks noChangeArrowheads="1"/>
            </p:cNvSpPr>
            <p:nvPr/>
          </p:nvSpPr>
          <p:spPr bwMode="auto">
            <a:xfrm>
              <a:off x="4961" y="2059"/>
              <a:ext cx="739" cy="841"/>
            </a:xfrm>
            <a:prstGeom prst="rect">
              <a:avLst/>
            </a:prstGeom>
            <a:noFill/>
            <a:ln w="38100" cmpd="dbl">
              <a:solidFill>
                <a:srgbClr val="FF0000"/>
              </a:solidFill>
              <a:miter lim="800000"/>
              <a:headEnd/>
              <a:tailEnd/>
            </a:ln>
          </p:spPr>
          <p:txBody>
            <a:bodyPr lIns="12700" tIns="12700" rIns="12700" bIns="12700"/>
            <a:lstStyle/>
            <a:p>
              <a:pPr algn="ctr" eaLnBrk="0" hangingPunct="0">
                <a:lnSpc>
                  <a:spcPct val="150000"/>
                </a:lnSpc>
                <a:spcBef>
                  <a:spcPct val="0"/>
                </a:spcBef>
              </a:pPr>
              <a:r>
                <a:rPr lang="zh-CN" altLang="en-US" sz="2400" b="1" dirty="0">
                  <a:latin typeface="Times New Roman" pitchFamily="18" charset="0"/>
                  <a:ea typeface="宋体" pitchFamily="2" charset="-122"/>
                </a:rPr>
                <a:t>微型</a:t>
              </a:r>
            </a:p>
            <a:p>
              <a:pPr algn="ctr" eaLnBrk="0" hangingPunct="0">
                <a:spcBef>
                  <a:spcPts val="300"/>
                </a:spcBef>
              </a:pPr>
              <a:r>
                <a:rPr lang="zh-CN" altLang="en-US" sz="2400" b="1" dirty="0">
                  <a:latin typeface="Times New Roman" pitchFamily="18" charset="0"/>
                  <a:ea typeface="宋体" pitchFamily="2" charset="-122"/>
                </a:rPr>
                <a:t>计算机</a:t>
              </a:r>
            </a:p>
          </p:txBody>
        </p:sp>
        <p:sp>
          <p:nvSpPr>
            <p:cNvPr id="57363" name="Rectangle 12"/>
            <p:cNvSpPr>
              <a:spLocks noChangeArrowheads="1"/>
            </p:cNvSpPr>
            <p:nvPr/>
          </p:nvSpPr>
          <p:spPr bwMode="auto">
            <a:xfrm>
              <a:off x="1434" y="1236"/>
              <a:ext cx="630" cy="318"/>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4" name="Rectangle 13"/>
            <p:cNvSpPr>
              <a:spLocks noChangeArrowheads="1"/>
            </p:cNvSpPr>
            <p:nvPr/>
          </p:nvSpPr>
          <p:spPr bwMode="auto">
            <a:xfrm>
              <a:off x="1434" y="1806"/>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5" name="Rectangle 14"/>
            <p:cNvSpPr>
              <a:spLocks noChangeArrowheads="1"/>
            </p:cNvSpPr>
            <p:nvPr/>
          </p:nvSpPr>
          <p:spPr bwMode="auto">
            <a:xfrm>
              <a:off x="1428" y="2637"/>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6" name="Rectangle 15"/>
            <p:cNvSpPr>
              <a:spLocks noChangeArrowheads="1"/>
            </p:cNvSpPr>
            <p:nvPr/>
          </p:nvSpPr>
          <p:spPr bwMode="auto">
            <a:xfrm>
              <a:off x="3152" y="1155"/>
              <a:ext cx="333" cy="1726"/>
            </a:xfrm>
            <a:prstGeom prst="rect">
              <a:avLst/>
            </a:prstGeom>
            <a:noFill/>
            <a:ln w="28575">
              <a:solidFill>
                <a:schemeClr val="folHlink"/>
              </a:solidFill>
              <a:miter lim="800000"/>
              <a:headEnd/>
              <a:tailEnd/>
            </a:ln>
          </p:spPr>
          <p:txBody>
            <a:bodyPr lIns="12700" tIns="12700" rIns="12700" bIns="12700" anchor="ctr"/>
            <a:lstStyle/>
            <a:p>
              <a:pPr eaLnBrk="0" hangingPunct="0">
                <a:spcBef>
                  <a:spcPct val="0"/>
                </a:spcBef>
              </a:pPr>
              <a:endParaRPr lang="en-US" altLang="zh-CN" sz="1800" b="1" dirty="0">
                <a:latin typeface="Times New Roman" pitchFamily="18" charset="0"/>
                <a:ea typeface="宋体" pitchFamily="2" charset="-122"/>
              </a:endParaRPr>
            </a:p>
            <a:p>
              <a:pPr algn="ctr" eaLnBrk="0" hangingPunct="0">
                <a:spcBef>
                  <a:spcPct val="0"/>
                </a:spcBef>
              </a:pPr>
              <a:r>
                <a:rPr lang="zh-CN" altLang="en-US" sz="1800" b="1" dirty="0" smtClean="0">
                  <a:latin typeface="Times New Roman" pitchFamily="18" charset="0"/>
                  <a:ea typeface="宋体" pitchFamily="2" charset="-122"/>
                </a:rPr>
                <a:t>多</a:t>
              </a:r>
              <a:endParaRPr lang="zh-CN" altLang="en-US" sz="1800" b="1" dirty="0">
                <a:latin typeface="Times New Roman" pitchFamily="18" charset="0"/>
                <a:ea typeface="宋体" pitchFamily="2" charset="-122"/>
              </a:endParaRPr>
            </a:p>
            <a:p>
              <a:pPr algn="ctr" eaLnBrk="0" hangingPunct="0">
                <a:spcBef>
                  <a:spcPts val="300"/>
                </a:spcBef>
              </a:pPr>
              <a:r>
                <a:rPr lang="zh-CN" altLang="en-US" sz="1800" b="1" dirty="0">
                  <a:latin typeface="Times New Roman" pitchFamily="18" charset="0"/>
                  <a:ea typeface="宋体" pitchFamily="2" charset="-122"/>
                </a:rPr>
                <a:t>路</a:t>
              </a:r>
            </a:p>
            <a:p>
              <a:pPr algn="ctr" eaLnBrk="0" hangingPunct="0">
                <a:spcBef>
                  <a:spcPts val="300"/>
                </a:spcBef>
              </a:pPr>
              <a:r>
                <a:rPr lang="zh-CN" altLang="en-US" sz="1800" b="1" dirty="0">
                  <a:latin typeface="Times New Roman" pitchFamily="18" charset="0"/>
                  <a:ea typeface="宋体" pitchFamily="2" charset="-122"/>
                </a:rPr>
                <a:t>开</a:t>
              </a:r>
            </a:p>
            <a:p>
              <a:pPr algn="ctr" eaLnBrk="0" hangingPunct="0">
                <a:spcBef>
                  <a:spcPts val="300"/>
                </a:spcBef>
              </a:pPr>
              <a:r>
                <a:rPr lang="zh-CN" altLang="en-US" sz="1800" b="1" dirty="0">
                  <a:latin typeface="Times New Roman" pitchFamily="18" charset="0"/>
                  <a:ea typeface="宋体" pitchFamily="2" charset="-122"/>
                </a:rPr>
                <a:t>关</a:t>
              </a:r>
            </a:p>
          </p:txBody>
        </p:sp>
        <p:sp>
          <p:nvSpPr>
            <p:cNvPr id="57367" name="Rectangle 16"/>
            <p:cNvSpPr>
              <a:spLocks noChangeArrowheads="1"/>
            </p:cNvSpPr>
            <p:nvPr/>
          </p:nvSpPr>
          <p:spPr bwMode="auto">
            <a:xfrm>
              <a:off x="2293" y="117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spcBef>
                  <a:spcPct val="0"/>
                </a:spcBef>
              </a:pPr>
              <a:r>
                <a:rPr lang="zh-CN" altLang="en-US" sz="1800" b="1" dirty="0">
                  <a:latin typeface="Times New Roman" pitchFamily="18" charset="0"/>
                  <a:ea typeface="宋体" pitchFamily="2" charset="-122"/>
                </a:rPr>
                <a:t>低通滤波</a:t>
              </a:r>
            </a:p>
          </p:txBody>
        </p:sp>
        <p:sp>
          <p:nvSpPr>
            <p:cNvPr id="57368" name="Rectangle 17"/>
            <p:cNvSpPr>
              <a:spLocks noChangeArrowheads="1"/>
            </p:cNvSpPr>
            <p:nvPr/>
          </p:nvSpPr>
          <p:spPr bwMode="auto">
            <a:xfrm>
              <a:off x="672" y="119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69" name="Line 18"/>
            <p:cNvSpPr>
              <a:spLocks noChangeShapeType="1"/>
            </p:cNvSpPr>
            <p:nvPr/>
          </p:nvSpPr>
          <p:spPr bwMode="auto">
            <a:xfrm>
              <a:off x="453" y="134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0" name="Line 19"/>
            <p:cNvSpPr>
              <a:spLocks noChangeShapeType="1"/>
            </p:cNvSpPr>
            <p:nvPr/>
          </p:nvSpPr>
          <p:spPr bwMode="auto">
            <a:xfrm>
              <a:off x="1203" y="1330"/>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1" name="Group 20"/>
            <p:cNvGrpSpPr>
              <a:grpSpLocks/>
            </p:cNvGrpSpPr>
            <p:nvPr/>
          </p:nvGrpSpPr>
          <p:grpSpPr bwMode="auto">
            <a:xfrm>
              <a:off x="1428" y="1057"/>
              <a:ext cx="654" cy="538"/>
              <a:chOff x="0" y="0"/>
              <a:chExt cx="20000" cy="19999"/>
            </a:xfrm>
          </p:grpSpPr>
          <p:sp>
            <p:nvSpPr>
              <p:cNvPr id="57409" name="Line 2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0" name="Line 22"/>
              <p:cNvSpPr>
                <a:spLocks noChangeShapeType="1"/>
              </p:cNvSpPr>
              <p:nvPr/>
            </p:nvSpPr>
            <p:spPr bwMode="auto">
              <a:xfrm flipV="1">
                <a:off x="0" y="9595"/>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1" name="Line 23"/>
              <p:cNvSpPr>
                <a:spLocks noChangeShapeType="1"/>
              </p:cNvSpPr>
              <p:nvPr/>
            </p:nvSpPr>
            <p:spPr bwMode="auto">
              <a:xfrm>
                <a:off x="0" y="0"/>
                <a:ext cx="27" cy="19999"/>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2" name="Line 24"/>
            <p:cNvSpPr>
              <a:spLocks noChangeShapeType="1"/>
            </p:cNvSpPr>
            <p:nvPr/>
          </p:nvSpPr>
          <p:spPr bwMode="auto">
            <a:xfrm>
              <a:off x="2074" y="13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3" name="Line 25"/>
            <p:cNvSpPr>
              <a:spLocks noChangeShapeType="1"/>
            </p:cNvSpPr>
            <p:nvPr/>
          </p:nvSpPr>
          <p:spPr bwMode="auto">
            <a:xfrm>
              <a:off x="2933" y="131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4" name="Rectangle 26"/>
            <p:cNvSpPr>
              <a:spLocks noChangeArrowheads="1"/>
            </p:cNvSpPr>
            <p:nvPr/>
          </p:nvSpPr>
          <p:spPr bwMode="auto">
            <a:xfrm>
              <a:off x="2293" y="174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75" name="Rectangle 27"/>
            <p:cNvSpPr>
              <a:spLocks noChangeArrowheads="1"/>
            </p:cNvSpPr>
            <p:nvPr/>
          </p:nvSpPr>
          <p:spPr bwMode="auto">
            <a:xfrm>
              <a:off x="672" y="176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76" name="Line 28"/>
            <p:cNvSpPr>
              <a:spLocks noChangeShapeType="1"/>
            </p:cNvSpPr>
            <p:nvPr/>
          </p:nvSpPr>
          <p:spPr bwMode="auto">
            <a:xfrm>
              <a:off x="453" y="191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7" name="Line 29"/>
            <p:cNvSpPr>
              <a:spLocks noChangeShapeType="1"/>
            </p:cNvSpPr>
            <p:nvPr/>
          </p:nvSpPr>
          <p:spPr bwMode="auto">
            <a:xfrm>
              <a:off x="1203" y="1901"/>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8" name="Group 30"/>
            <p:cNvGrpSpPr>
              <a:grpSpLocks/>
            </p:cNvGrpSpPr>
            <p:nvPr/>
          </p:nvGrpSpPr>
          <p:grpSpPr bwMode="auto">
            <a:xfrm>
              <a:off x="1428" y="1627"/>
              <a:ext cx="654" cy="539"/>
              <a:chOff x="0" y="0"/>
              <a:chExt cx="20000" cy="20000"/>
            </a:xfrm>
          </p:grpSpPr>
          <p:sp>
            <p:nvSpPr>
              <p:cNvPr id="57406" name="Line 31"/>
              <p:cNvSpPr>
                <a:spLocks noChangeShapeType="1"/>
              </p:cNvSpPr>
              <p:nvPr/>
            </p:nvSpPr>
            <p:spPr bwMode="auto">
              <a:xfrm>
                <a:off x="0" y="0"/>
                <a:ext cx="20000" cy="10162"/>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7" name="Line 32"/>
              <p:cNvSpPr>
                <a:spLocks noChangeShapeType="1"/>
              </p:cNvSpPr>
              <p:nvPr/>
            </p:nvSpPr>
            <p:spPr bwMode="auto">
              <a:xfrm flipV="1">
                <a:off x="0" y="9599"/>
                <a:ext cx="20000" cy="10156"/>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8" name="Line 3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9" name="Line 34"/>
            <p:cNvSpPr>
              <a:spLocks noChangeShapeType="1"/>
            </p:cNvSpPr>
            <p:nvPr/>
          </p:nvSpPr>
          <p:spPr bwMode="auto">
            <a:xfrm>
              <a:off x="2074" y="188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0" name="Line 35"/>
            <p:cNvSpPr>
              <a:spLocks noChangeShapeType="1"/>
            </p:cNvSpPr>
            <p:nvPr/>
          </p:nvSpPr>
          <p:spPr bwMode="auto">
            <a:xfrm>
              <a:off x="2933" y="188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1" name="Rectangle 36"/>
            <p:cNvSpPr>
              <a:spLocks noChangeArrowheads="1"/>
            </p:cNvSpPr>
            <p:nvPr/>
          </p:nvSpPr>
          <p:spPr bwMode="auto">
            <a:xfrm>
              <a:off x="2293" y="2576"/>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82" name="Rectangle 37"/>
            <p:cNvSpPr>
              <a:spLocks noChangeArrowheads="1"/>
            </p:cNvSpPr>
            <p:nvPr/>
          </p:nvSpPr>
          <p:spPr bwMode="auto">
            <a:xfrm>
              <a:off x="672" y="2592"/>
              <a:ext cx="527" cy="311"/>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83" name="Line 38"/>
            <p:cNvSpPr>
              <a:spLocks noChangeShapeType="1"/>
            </p:cNvSpPr>
            <p:nvPr/>
          </p:nvSpPr>
          <p:spPr bwMode="auto">
            <a:xfrm>
              <a:off x="453" y="2748"/>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4" name="Line 39"/>
            <p:cNvSpPr>
              <a:spLocks noChangeShapeType="1"/>
            </p:cNvSpPr>
            <p:nvPr/>
          </p:nvSpPr>
          <p:spPr bwMode="auto">
            <a:xfrm>
              <a:off x="1203" y="2732"/>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85" name="Group 40"/>
            <p:cNvGrpSpPr>
              <a:grpSpLocks/>
            </p:cNvGrpSpPr>
            <p:nvPr/>
          </p:nvGrpSpPr>
          <p:grpSpPr bwMode="auto">
            <a:xfrm>
              <a:off x="1428" y="2458"/>
              <a:ext cx="654" cy="539"/>
              <a:chOff x="0" y="0"/>
              <a:chExt cx="20000" cy="20000"/>
            </a:xfrm>
          </p:grpSpPr>
          <p:sp>
            <p:nvSpPr>
              <p:cNvPr id="57403" name="Line 4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4" name="Line 42"/>
              <p:cNvSpPr>
                <a:spLocks noChangeShapeType="1"/>
              </p:cNvSpPr>
              <p:nvPr/>
            </p:nvSpPr>
            <p:spPr bwMode="auto">
              <a:xfrm flipV="1">
                <a:off x="0" y="9595"/>
                <a:ext cx="20000" cy="10160"/>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5" name="Line 4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86" name="Line 44"/>
            <p:cNvSpPr>
              <a:spLocks noChangeShapeType="1"/>
            </p:cNvSpPr>
            <p:nvPr/>
          </p:nvSpPr>
          <p:spPr bwMode="auto">
            <a:xfrm>
              <a:off x="2074" y="2728"/>
              <a:ext cx="218" cy="2"/>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7" name="Line 45"/>
            <p:cNvSpPr>
              <a:spLocks noChangeShapeType="1"/>
            </p:cNvSpPr>
            <p:nvPr/>
          </p:nvSpPr>
          <p:spPr bwMode="auto">
            <a:xfrm>
              <a:off x="2933" y="27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8" name="Rectangle 46"/>
            <p:cNvSpPr>
              <a:spLocks noChangeArrowheads="1"/>
            </p:cNvSpPr>
            <p:nvPr/>
          </p:nvSpPr>
          <p:spPr bwMode="auto">
            <a:xfrm>
              <a:off x="4858"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A/D</a:t>
              </a:r>
              <a:r>
                <a:rPr lang="zh-CN" altLang="en-US" sz="1800" b="1" dirty="0">
                  <a:latin typeface="Times New Roman" pitchFamily="18" charset="0"/>
                  <a:ea typeface="宋体" pitchFamily="2" charset="-122"/>
                </a:rPr>
                <a:t>转换器</a:t>
              </a:r>
            </a:p>
          </p:txBody>
        </p:sp>
        <p:sp>
          <p:nvSpPr>
            <p:cNvPr id="57389" name="Rectangle 47"/>
            <p:cNvSpPr>
              <a:spLocks noChangeArrowheads="1"/>
            </p:cNvSpPr>
            <p:nvPr/>
          </p:nvSpPr>
          <p:spPr bwMode="auto">
            <a:xfrm>
              <a:off x="3720"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zh-CN" altLang="en-US" sz="1800" b="1" dirty="0">
                  <a:latin typeface="Times New Roman" pitchFamily="18" charset="0"/>
                  <a:ea typeface="宋体" pitchFamily="2" charset="-122"/>
                </a:rPr>
                <a:t>采样保持器</a:t>
              </a:r>
            </a:p>
          </p:txBody>
        </p:sp>
        <p:sp>
          <p:nvSpPr>
            <p:cNvPr id="57390" name="Line 48"/>
            <p:cNvSpPr>
              <a:spLocks noChangeShapeType="1"/>
            </p:cNvSpPr>
            <p:nvPr/>
          </p:nvSpPr>
          <p:spPr bwMode="auto">
            <a:xfrm>
              <a:off x="3501" y="1444"/>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1" name="Line 49"/>
            <p:cNvSpPr>
              <a:spLocks noChangeShapeType="1"/>
            </p:cNvSpPr>
            <p:nvPr/>
          </p:nvSpPr>
          <p:spPr bwMode="auto">
            <a:xfrm>
              <a:off x="4638" y="1443"/>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2" name="Line 50"/>
            <p:cNvSpPr>
              <a:spLocks noChangeShapeType="1"/>
            </p:cNvSpPr>
            <p:nvPr/>
          </p:nvSpPr>
          <p:spPr bwMode="auto">
            <a:xfrm>
              <a:off x="5332" y="1628"/>
              <a:ext cx="0" cy="423"/>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3" name="Rectangle 51"/>
            <p:cNvSpPr>
              <a:spLocks noChangeArrowheads="1"/>
            </p:cNvSpPr>
            <p:nvPr/>
          </p:nvSpPr>
          <p:spPr bwMode="auto">
            <a:xfrm>
              <a:off x="4723" y="3231"/>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solidFill>
                    <a:schemeClr val="tx1"/>
                  </a:solidFill>
                  <a:latin typeface="Times New Roman" pitchFamily="18" charset="0"/>
                  <a:ea typeface="宋体" pitchFamily="2" charset="-122"/>
                </a:rPr>
                <a:t>数字信号</a:t>
              </a:r>
            </a:p>
          </p:txBody>
        </p:sp>
        <p:sp>
          <p:nvSpPr>
            <p:cNvPr id="57394" name="Rectangle 52"/>
            <p:cNvSpPr>
              <a:spLocks noChangeArrowheads="1"/>
            </p:cNvSpPr>
            <p:nvPr/>
          </p:nvSpPr>
          <p:spPr bwMode="auto">
            <a:xfrm>
              <a:off x="1437" y="3360"/>
              <a:ext cx="667" cy="260"/>
            </a:xfrm>
            <a:prstGeom prst="rect">
              <a:avLst/>
            </a:prstGeom>
            <a:solidFill>
              <a:srgbClr val="66FFFF"/>
            </a:solidFill>
            <a:ln w="28575">
              <a:solidFill>
                <a:srgbClr val="A50021"/>
              </a:solidFill>
              <a:miter lim="800000"/>
              <a:headEnd/>
              <a:tailEnd/>
            </a:ln>
          </p:spPr>
          <p:txBody>
            <a:bodyPr lIns="12700" tIns="12700" rIns="12700" bIns="12700" anchor="ctr"/>
            <a:lstStyle/>
            <a:p>
              <a:pPr algn="ctr" eaLnBrk="0" hangingPunct="0">
                <a:lnSpc>
                  <a:spcPct val="140000"/>
                </a:lnSpc>
              </a:pPr>
              <a:r>
                <a:rPr lang="zh-CN" altLang="en-US" b="1" dirty="0">
                  <a:solidFill>
                    <a:srgbClr val="663300"/>
                  </a:solidFill>
                  <a:latin typeface="Times New Roman" pitchFamily="18" charset="0"/>
                  <a:ea typeface="宋体" pitchFamily="2" charset="-122"/>
                </a:rPr>
                <a:t>受控对象</a:t>
              </a:r>
            </a:p>
          </p:txBody>
        </p:sp>
        <p:sp>
          <p:nvSpPr>
            <p:cNvPr id="57395" name="Rectangle 53"/>
            <p:cNvSpPr>
              <a:spLocks noChangeArrowheads="1"/>
            </p:cNvSpPr>
            <p:nvPr/>
          </p:nvSpPr>
          <p:spPr bwMode="auto">
            <a:xfrm>
              <a:off x="2001" y="3010"/>
              <a:ext cx="666" cy="260"/>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控制信号</a:t>
              </a:r>
            </a:p>
          </p:txBody>
        </p:sp>
        <p:sp>
          <p:nvSpPr>
            <p:cNvPr id="57396" name="Rectangle 54"/>
            <p:cNvSpPr>
              <a:spLocks noChangeArrowheads="1"/>
            </p:cNvSpPr>
            <p:nvPr/>
          </p:nvSpPr>
          <p:spPr bwMode="auto">
            <a:xfrm>
              <a:off x="3163" y="3010"/>
              <a:ext cx="667" cy="261"/>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模拟信号</a:t>
              </a:r>
            </a:p>
          </p:txBody>
        </p:sp>
        <p:sp>
          <p:nvSpPr>
            <p:cNvPr id="57397" name="Rectangle 55"/>
            <p:cNvSpPr>
              <a:spLocks noChangeArrowheads="1"/>
            </p:cNvSpPr>
            <p:nvPr/>
          </p:nvSpPr>
          <p:spPr bwMode="auto">
            <a:xfrm>
              <a:off x="3745" y="3278"/>
              <a:ext cx="902" cy="370"/>
            </a:xfrm>
            <a:prstGeom prst="rect">
              <a:avLst/>
            </a:prstGeom>
            <a:solidFill>
              <a:srgbClr val="66FFFF"/>
            </a:solidFill>
            <a:ln w="28575">
              <a:solidFill>
                <a:srgbClr val="A50021"/>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solidFill>
                    <a:srgbClr val="663300"/>
                  </a:solidFill>
                  <a:latin typeface="Times New Roman" pitchFamily="18" charset="0"/>
                  <a:ea typeface="宋体" pitchFamily="2" charset="-122"/>
                </a:rPr>
                <a:t>D/A</a:t>
              </a:r>
              <a:r>
                <a:rPr lang="zh-CN" altLang="en-US" sz="1800" b="1" dirty="0">
                  <a:solidFill>
                    <a:srgbClr val="663300"/>
                  </a:solidFill>
                  <a:latin typeface="Times New Roman" pitchFamily="18" charset="0"/>
                  <a:ea typeface="宋体" pitchFamily="2" charset="-122"/>
                </a:rPr>
                <a:t>转换器</a:t>
              </a:r>
            </a:p>
          </p:txBody>
        </p:sp>
        <p:sp>
          <p:nvSpPr>
            <p:cNvPr id="57398" name="Rectangle 56"/>
            <p:cNvSpPr>
              <a:spLocks noChangeArrowheads="1"/>
            </p:cNvSpPr>
            <p:nvPr/>
          </p:nvSpPr>
          <p:spPr bwMode="auto">
            <a:xfrm>
              <a:off x="2548" y="3277"/>
              <a:ext cx="978" cy="369"/>
            </a:xfrm>
            <a:prstGeom prst="rect">
              <a:avLst/>
            </a:prstGeom>
            <a:solidFill>
              <a:srgbClr val="66FFFF"/>
            </a:solidFill>
            <a:ln w="28575">
              <a:solidFill>
                <a:srgbClr val="A50021"/>
              </a:solidFill>
              <a:miter lim="800000"/>
              <a:headEnd/>
              <a:tailEnd/>
            </a:ln>
          </p:spPr>
          <p:txBody>
            <a:bodyPr lIns="12700" tIns="12700" rIns="12700" bIns="12700" anchor="ctr"/>
            <a:lstStyle/>
            <a:p>
              <a:pPr algn="ctr" eaLnBrk="0" hangingPunct="0">
                <a:lnSpc>
                  <a:spcPct val="140000"/>
                </a:lnSpc>
              </a:pPr>
              <a:r>
                <a:rPr lang="zh-CN" altLang="en-US" b="1" dirty="0">
                  <a:solidFill>
                    <a:srgbClr val="663300"/>
                  </a:solidFill>
                  <a:latin typeface="Times New Roman" pitchFamily="18" charset="0"/>
                  <a:ea typeface="宋体" pitchFamily="2" charset="-122"/>
                </a:rPr>
                <a:t>放大驱动电路</a:t>
              </a:r>
            </a:p>
          </p:txBody>
        </p:sp>
        <p:sp>
          <p:nvSpPr>
            <p:cNvPr id="57399" name="Line 57"/>
            <p:cNvSpPr>
              <a:spLocks noChangeShapeType="1"/>
            </p:cNvSpPr>
            <p:nvPr/>
          </p:nvSpPr>
          <p:spPr bwMode="auto">
            <a:xfrm flipH="1">
              <a:off x="3528" y="3450"/>
              <a:ext cx="219" cy="1"/>
            </a:xfrm>
            <a:prstGeom prst="line">
              <a:avLst/>
            </a:prstGeom>
            <a:noFill/>
            <a:ln w="28575">
              <a:solidFill>
                <a:srgbClr val="CC3300"/>
              </a:solidFill>
              <a:round/>
              <a:headEnd type="none" w="sm" len="sm"/>
              <a:tailEnd type="triangle" w="sm" len="sm"/>
            </a:ln>
          </p:spPr>
          <p:txBody>
            <a:bodyPr/>
            <a:lstStyle/>
            <a:p>
              <a:endParaRPr lang="zh-CN" altLang="en-US"/>
            </a:p>
          </p:txBody>
        </p:sp>
        <p:sp>
          <p:nvSpPr>
            <p:cNvPr id="57400" name="Line 58"/>
            <p:cNvSpPr>
              <a:spLocks noChangeShapeType="1"/>
            </p:cNvSpPr>
            <p:nvPr/>
          </p:nvSpPr>
          <p:spPr bwMode="auto">
            <a:xfrm flipH="1">
              <a:off x="2127" y="3464"/>
              <a:ext cx="429" cy="1"/>
            </a:xfrm>
            <a:prstGeom prst="line">
              <a:avLst/>
            </a:prstGeom>
            <a:noFill/>
            <a:ln w="28575">
              <a:solidFill>
                <a:srgbClr val="CC3300"/>
              </a:solidFill>
              <a:round/>
              <a:headEnd type="none" w="sm" len="sm"/>
              <a:tailEnd type="triangle" w="sm" len="sm"/>
            </a:ln>
          </p:spPr>
          <p:txBody>
            <a:bodyPr/>
            <a:lstStyle/>
            <a:p>
              <a:endParaRPr lang="zh-CN" altLang="en-US"/>
            </a:p>
          </p:txBody>
        </p:sp>
        <p:sp>
          <p:nvSpPr>
            <p:cNvPr id="57401" name="Freeform 59"/>
            <p:cNvSpPr>
              <a:spLocks/>
            </p:cNvSpPr>
            <p:nvPr/>
          </p:nvSpPr>
          <p:spPr bwMode="auto">
            <a:xfrm>
              <a:off x="4658" y="2906"/>
              <a:ext cx="691" cy="562"/>
            </a:xfrm>
            <a:custGeom>
              <a:avLst/>
              <a:gdLst>
                <a:gd name="T0" fmla="*/ 0 w 20000"/>
                <a:gd name="T1" fmla="*/ 561 h 20000"/>
                <a:gd name="T2" fmla="*/ 690 w 20000"/>
                <a:gd name="T3" fmla="*/ 561 h 20000"/>
                <a:gd name="T4" fmla="*/ 69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61"/>
                  </a:moveTo>
                  <a:lnTo>
                    <a:pt x="19977" y="19961"/>
                  </a:lnTo>
                  <a:lnTo>
                    <a:pt x="19977" y="0"/>
                  </a:lnTo>
                </a:path>
              </a:pathLst>
            </a:custGeom>
            <a:noFill/>
            <a:ln w="28575" cap="flat">
              <a:solidFill>
                <a:srgbClr val="CC3300"/>
              </a:solidFill>
              <a:prstDash val="solid"/>
              <a:round/>
              <a:headEnd type="triangle" w="sm" len="sm"/>
              <a:tailEnd type="none" w="sm" len="sm"/>
            </a:ln>
          </p:spPr>
          <p:txBody>
            <a:bodyPr/>
            <a:lstStyle/>
            <a:p>
              <a:endParaRPr lang="zh-CN" altLang="en-US"/>
            </a:p>
          </p:txBody>
        </p:sp>
        <p:sp>
          <p:nvSpPr>
            <p:cNvPr id="57402" name="Text Box 60"/>
            <p:cNvSpPr txBox="1">
              <a:spLocks noChangeArrowheads="1"/>
            </p:cNvSpPr>
            <p:nvPr/>
          </p:nvSpPr>
          <p:spPr bwMode="auto">
            <a:xfrm>
              <a:off x="175" y="2046"/>
              <a:ext cx="223" cy="357"/>
            </a:xfrm>
            <a:prstGeom prst="rect">
              <a:avLst/>
            </a:prstGeom>
            <a:noFill/>
            <a:ln w="28575">
              <a:noFill/>
              <a:miter lim="800000"/>
              <a:headEnd/>
              <a:tailEnd/>
            </a:ln>
          </p:spPr>
          <p:txBody>
            <a:bodyPr vert="eaVert" lIns="12700" tIns="12700" rIns="12700" bIns="12700"/>
            <a:lstStyle/>
            <a:p>
              <a:pPr eaLnBrk="0" hangingPunct="0">
                <a:spcBef>
                  <a:spcPct val="0"/>
                </a:spcBef>
              </a:pPr>
              <a:r>
                <a:rPr lang="en-US" altLang="zh-CN" sz="1800" b="1">
                  <a:solidFill>
                    <a:schemeClr val="tx1"/>
                  </a:solidFill>
                  <a:latin typeface="Times New Roman" pitchFamily="18" charset="0"/>
                  <a:ea typeface="宋体" pitchFamily="2" charset="-122"/>
                </a:rPr>
                <a:t>…</a:t>
              </a:r>
            </a:p>
          </p:txBody>
        </p:sp>
      </p:grpSp>
      <p:sp>
        <p:nvSpPr>
          <p:cNvPr id="109635" name="Rectangle 67"/>
          <p:cNvSpPr>
            <a:spLocks noChangeArrowheads="1"/>
          </p:cNvSpPr>
          <p:nvPr/>
        </p:nvSpPr>
        <p:spPr bwMode="auto">
          <a:xfrm>
            <a:off x="345067" y="201647"/>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
        <p:nvSpPr>
          <p:cNvPr id="2" name="圆角矩形 1"/>
          <p:cNvSpPr/>
          <p:nvPr/>
        </p:nvSpPr>
        <p:spPr bwMode="auto">
          <a:xfrm>
            <a:off x="2515580" y="4613275"/>
            <a:ext cx="4821845" cy="113347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lvl="0"/>
            <a:r>
              <a:rPr kumimoji="1" lang="zh-CN" altLang="en-US" sz="2400" dirty="0">
                <a:solidFill>
                  <a:schemeClr val="bg1"/>
                </a:solidFill>
                <a:ea typeface="幼圆" pitchFamily="49" charset="-122"/>
              </a:rPr>
              <a:t>放大器把传感器输出的信号放大</a:t>
            </a:r>
            <a:r>
              <a:rPr kumimoji="1" lang="zh-CN" altLang="en-US" sz="2400" dirty="0" smtClean="0">
                <a:solidFill>
                  <a:schemeClr val="bg1"/>
                </a:solidFill>
                <a:ea typeface="幼圆" pitchFamily="49" charset="-122"/>
              </a:rPr>
              <a:t>到</a:t>
            </a:r>
            <a:endParaRPr kumimoji="1" lang="en-US" altLang="zh-CN" sz="2400" dirty="0" smtClean="0">
              <a:solidFill>
                <a:schemeClr val="bg1"/>
              </a:solidFill>
              <a:ea typeface="幼圆" pitchFamily="49" charset="-122"/>
            </a:endParaRPr>
          </a:p>
          <a:p>
            <a:pPr lvl="0"/>
            <a:r>
              <a:rPr kumimoji="1" lang="en-US" altLang="zh-CN" sz="2400" dirty="0" smtClean="0">
                <a:solidFill>
                  <a:schemeClr val="bg1"/>
                </a:solidFill>
                <a:ea typeface="幼圆" pitchFamily="49" charset="-122"/>
              </a:rPr>
              <a:t>ADC</a:t>
            </a:r>
            <a:r>
              <a:rPr kumimoji="1" lang="zh-CN" altLang="en-US" sz="2400" dirty="0">
                <a:solidFill>
                  <a:schemeClr val="bg1"/>
                </a:solidFill>
                <a:ea typeface="幼圆" pitchFamily="49" charset="-122"/>
              </a:rPr>
              <a:t>所需的量程范围</a:t>
            </a:r>
            <a:endParaRPr lang="zh-CN" altLang="en-US" sz="2400" dirty="0">
              <a:solidFill>
                <a:schemeClr val="bg1"/>
              </a:solidFill>
              <a:ea typeface="幼圆" pitchFamily="49" charset="-122"/>
            </a:endParaRPr>
          </a:p>
        </p:txBody>
      </p:sp>
    </p:spTree>
    <p:extLst>
      <p:ext uri="{BB962C8B-B14F-4D97-AF65-F5344CB8AC3E}">
        <p14:creationId xmlns:p14="http://schemas.microsoft.com/office/powerpoint/2010/main" val="3262381748"/>
      </p:ext>
    </p:extLst>
  </p:cSld>
  <p:clrMapOvr>
    <a:masterClrMapping/>
  </p:clrMapOvr>
  <p:transition spd="med">
    <p:wheel spokes="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Text Box 2"/>
          <p:cNvSpPr txBox="1">
            <a:spLocks noChangeArrowheads="1"/>
          </p:cNvSpPr>
          <p:nvPr/>
        </p:nvSpPr>
        <p:spPr bwMode="auto">
          <a:xfrm>
            <a:off x="386535" y="143635"/>
            <a:ext cx="2738250" cy="523220"/>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3. </a:t>
            </a:r>
            <a:r>
              <a:rPr lang="zh-CN" altLang="en-US" dirty="0"/>
              <a:t>模数转换原理</a:t>
            </a:r>
          </a:p>
        </p:txBody>
      </p:sp>
      <p:sp>
        <p:nvSpPr>
          <p:cNvPr id="102408" name="Rectangle 5"/>
          <p:cNvSpPr>
            <a:spLocks noChangeArrowheads="1"/>
          </p:cNvSpPr>
          <p:nvPr/>
        </p:nvSpPr>
        <p:spPr bwMode="auto">
          <a:xfrm>
            <a:off x="469854" y="998730"/>
            <a:ext cx="3562085" cy="461665"/>
          </a:xfrm>
          <a:prstGeom prst="rect">
            <a:avLst/>
          </a:prstGeom>
          <a:noFill/>
          <a:ln w="9525">
            <a:noFill/>
            <a:miter lim="800000"/>
            <a:headEnd/>
            <a:tailEnd/>
          </a:ln>
        </p:spPr>
        <p:txBody>
          <a:bodyPr wrap="square">
            <a:spAutoFit/>
          </a:bodyPr>
          <a:lstStyle/>
          <a:p>
            <a:pPr algn="l">
              <a:spcBef>
                <a:spcPct val="0"/>
              </a:spcBef>
              <a:buFont typeface="Wingdings" pitchFamily="2" charset="2"/>
              <a:buChar char="±"/>
            </a:pPr>
            <a:r>
              <a:rPr kumimoji="1" lang="zh-CN" altLang="en-US" sz="2400" dirty="0">
                <a:latin typeface="+mn-lt"/>
                <a:ea typeface="幼圆" pitchFamily="49" charset="-122"/>
              </a:rPr>
              <a:t>计数式</a:t>
            </a:r>
            <a:r>
              <a:rPr kumimoji="1" lang="en-US" altLang="zh-CN" sz="2400" dirty="0">
                <a:latin typeface="+mn-lt"/>
                <a:ea typeface="幼圆" pitchFamily="49" charset="-122"/>
              </a:rPr>
              <a:t>A/D</a:t>
            </a:r>
            <a:r>
              <a:rPr kumimoji="1" lang="zh-CN" altLang="en-US" sz="2400" dirty="0" smtClean="0">
                <a:latin typeface="+mn-lt"/>
                <a:ea typeface="幼圆" pitchFamily="49" charset="-122"/>
              </a:rPr>
              <a:t>转换原理 </a:t>
            </a:r>
            <a:endParaRPr kumimoji="1" lang="zh-CN" altLang="en-US" sz="2400" dirty="0">
              <a:latin typeface="+mn-lt"/>
              <a:ea typeface="幼圆" pitchFamily="49" charset="-122"/>
            </a:endParaRPr>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50" y="1779950"/>
            <a:ext cx="79629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137428"/>
      </p:ext>
    </p:extLst>
  </p:cSld>
  <p:clrMapOvr>
    <a:masterClrMapping/>
  </p:clrMapOvr>
  <p:transition spd="med">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Text Box 2"/>
          <p:cNvSpPr txBox="1">
            <a:spLocks noChangeArrowheads="1"/>
          </p:cNvSpPr>
          <p:nvPr/>
        </p:nvSpPr>
        <p:spPr bwMode="auto">
          <a:xfrm>
            <a:off x="386535" y="136007"/>
            <a:ext cx="3239945" cy="547688"/>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3. </a:t>
            </a:r>
            <a:r>
              <a:rPr lang="zh-CN" altLang="en-US" dirty="0"/>
              <a:t>模数转换原理</a:t>
            </a:r>
          </a:p>
        </p:txBody>
      </p:sp>
      <p:sp>
        <p:nvSpPr>
          <p:cNvPr id="103431" name="Rectangle 4"/>
          <p:cNvSpPr>
            <a:spLocks noChangeArrowheads="1"/>
          </p:cNvSpPr>
          <p:nvPr/>
        </p:nvSpPr>
        <p:spPr bwMode="auto">
          <a:xfrm>
            <a:off x="521550" y="1036585"/>
            <a:ext cx="4081205" cy="457200"/>
          </a:xfrm>
          <a:prstGeom prst="rect">
            <a:avLst/>
          </a:prstGeom>
          <a:noFill/>
          <a:ln w="9525">
            <a:noFill/>
            <a:miter lim="800000"/>
            <a:headEnd/>
            <a:tailEnd/>
          </a:ln>
        </p:spPr>
        <p:txBody>
          <a:bodyPr wrap="square">
            <a:spAutoFit/>
          </a:bodyPr>
          <a:lstStyle/>
          <a:p>
            <a:pPr algn="l" fontAlgn="b">
              <a:spcBef>
                <a:spcPct val="0"/>
              </a:spcBef>
              <a:buFont typeface="Wingdings" pitchFamily="2" charset="2"/>
              <a:buChar char="±"/>
            </a:pPr>
            <a:r>
              <a:rPr kumimoji="1" lang="zh-CN" altLang="en-US" sz="2400" dirty="0">
                <a:latin typeface="+mn-lt"/>
                <a:ea typeface="幼圆" pitchFamily="49" charset="-122"/>
              </a:rPr>
              <a:t>逐次逼近型</a:t>
            </a:r>
            <a:r>
              <a:rPr kumimoji="1" lang="en-US" altLang="zh-CN" sz="2400" dirty="0">
                <a:latin typeface="+mn-lt"/>
                <a:ea typeface="幼圆" pitchFamily="49" charset="-122"/>
              </a:rPr>
              <a:t>A/D</a:t>
            </a:r>
            <a:r>
              <a:rPr kumimoji="1" lang="zh-CN" altLang="en-US" sz="2400" dirty="0" smtClean="0">
                <a:latin typeface="+mn-lt"/>
                <a:ea typeface="幼圆" pitchFamily="49" charset="-122"/>
              </a:rPr>
              <a:t>转换原理 </a:t>
            </a:r>
            <a:endParaRPr kumimoji="1" lang="zh-CN" altLang="en-US" sz="2400" dirty="0">
              <a:latin typeface="+mn-lt"/>
              <a:ea typeface="幼圆" pitchFamily="49" charset="-122"/>
            </a:endParaRPr>
          </a:p>
        </p:txBody>
      </p:sp>
      <p:pic>
        <p:nvPicPr>
          <p:cNvPr id="191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636" y="1474685"/>
            <a:ext cx="7084779" cy="45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774700"/>
      </p:ext>
    </p:extLst>
  </p:cSld>
  <p:clrMapOvr>
    <a:masterClrMapping/>
  </p:clrMapOvr>
  <p:transition spd="med">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descr="图7-8"/>
          <p:cNvPicPr>
            <a:picLocks noChangeAspect="1" noChangeArrowheads="1"/>
          </p:cNvPicPr>
          <p:nvPr/>
        </p:nvPicPr>
        <p:blipFill>
          <a:blip r:embed="rId3" cstate="print"/>
          <a:srcRect/>
          <a:stretch>
            <a:fillRect/>
          </a:stretch>
        </p:blipFill>
        <p:spPr bwMode="auto">
          <a:xfrm>
            <a:off x="971600" y="1640456"/>
            <a:ext cx="7110208" cy="3523604"/>
          </a:xfrm>
          <a:prstGeom prst="rect">
            <a:avLst/>
          </a:prstGeom>
          <a:noFill/>
          <a:ln w="28575">
            <a:noFill/>
            <a:miter lim="800000"/>
            <a:headEnd/>
            <a:tailEnd/>
          </a:ln>
        </p:spPr>
      </p:pic>
      <p:sp>
        <p:nvSpPr>
          <p:cNvPr id="20488" name="Rectangle 4"/>
          <p:cNvSpPr>
            <a:spLocks noChangeArrowheads="1"/>
          </p:cNvSpPr>
          <p:nvPr/>
        </p:nvSpPr>
        <p:spPr bwMode="auto">
          <a:xfrm>
            <a:off x="476545" y="1043735"/>
            <a:ext cx="4050159" cy="461665"/>
          </a:xfrm>
          <a:prstGeom prst="rect">
            <a:avLst/>
          </a:prstGeom>
          <a:noFill/>
          <a:ln w="9525">
            <a:noFill/>
            <a:miter lim="800000"/>
            <a:headEnd/>
            <a:tailEnd/>
          </a:ln>
        </p:spPr>
        <p:txBody>
          <a:bodyPr wrap="square">
            <a:spAutoFit/>
          </a:bodyPr>
          <a:lstStyle/>
          <a:p>
            <a:pPr fontAlgn="b">
              <a:buFont typeface="Wingdings" pitchFamily="2" charset="2"/>
              <a:buChar char="±"/>
            </a:pPr>
            <a:r>
              <a:rPr kumimoji="1" lang="zh-CN" altLang="en-US" sz="2400" dirty="0">
                <a:latin typeface="+mn-lt"/>
                <a:ea typeface="幼圆" pitchFamily="49" charset="-122"/>
              </a:rPr>
              <a:t>双积分式</a:t>
            </a:r>
            <a:r>
              <a:rPr kumimoji="1" lang="en-US" altLang="zh-CN" sz="2400" dirty="0" smtClean="0">
                <a:latin typeface="+mn-lt"/>
                <a:ea typeface="幼圆" pitchFamily="49" charset="-122"/>
              </a:rPr>
              <a:t>ADC</a:t>
            </a:r>
            <a:r>
              <a:rPr kumimoji="1" lang="zh-CN" altLang="en-US" sz="2400" dirty="0" smtClean="0">
                <a:latin typeface="+mn-lt"/>
                <a:ea typeface="幼圆" pitchFamily="49" charset="-122"/>
              </a:rPr>
              <a:t>转换原理</a:t>
            </a:r>
            <a:endParaRPr kumimoji="1" lang="en-US" altLang="zh-CN" sz="2400" dirty="0">
              <a:latin typeface="+mn-lt"/>
              <a:ea typeface="幼圆" pitchFamily="49" charset="-122"/>
            </a:endParaRPr>
          </a:p>
        </p:txBody>
      </p:sp>
      <p:graphicFrame>
        <p:nvGraphicFramePr>
          <p:cNvPr id="20482" name="Object 6"/>
          <p:cNvGraphicFramePr>
            <a:graphicFrameLocks noChangeAspect="1"/>
          </p:cNvGraphicFramePr>
          <p:nvPr>
            <p:extLst>
              <p:ext uri="{D42A27DB-BD31-4B8C-83A1-F6EECF244321}">
                <p14:modId xmlns:p14="http://schemas.microsoft.com/office/powerpoint/2010/main" val="425860321"/>
              </p:ext>
            </p:extLst>
          </p:nvPr>
        </p:nvGraphicFramePr>
        <p:xfrm>
          <a:off x="5427095" y="5454225"/>
          <a:ext cx="2239962" cy="585788"/>
        </p:xfrm>
        <a:graphic>
          <a:graphicData uri="http://schemas.openxmlformats.org/presentationml/2006/ole">
            <mc:AlternateContent xmlns:mc="http://schemas.openxmlformats.org/markup-compatibility/2006">
              <mc:Choice xmlns:v="urn:schemas-microsoft-com:vml" Requires="v">
                <p:oleObj spid="_x0000_s185612" name="公式" r:id="rId4" imgW="1015920" imgH="228600" progId="Equation.3">
                  <p:embed/>
                </p:oleObj>
              </mc:Choice>
              <mc:Fallback>
                <p:oleObj name="公式" r:id="rId4" imgW="1015920" imgH="228600" progId="Equation.3">
                  <p:embed/>
                  <p:pic>
                    <p:nvPicPr>
                      <p:cNvPr id="0" name=""/>
                      <p:cNvPicPr>
                        <a:picLocks noChangeAspect="1" noChangeArrowheads="1"/>
                      </p:cNvPicPr>
                      <p:nvPr/>
                    </p:nvPicPr>
                    <p:blipFill>
                      <a:blip r:embed="rId5"/>
                      <a:srcRect/>
                      <a:stretch>
                        <a:fillRect/>
                      </a:stretch>
                    </p:blipFill>
                    <p:spPr bwMode="auto">
                      <a:xfrm>
                        <a:off x="5427095" y="5454225"/>
                        <a:ext cx="2239962" cy="585788"/>
                      </a:xfrm>
                      <a:prstGeom prst="rect">
                        <a:avLst/>
                      </a:prstGeom>
                      <a:noFill/>
                      <a:extLst/>
                    </p:spPr>
                  </p:pic>
                </p:oleObj>
              </mc:Fallback>
            </mc:AlternateContent>
          </a:graphicData>
        </a:graphic>
      </p:graphicFrame>
      <p:sp>
        <p:nvSpPr>
          <p:cNvPr id="6" name="Text Box 2"/>
          <p:cNvSpPr txBox="1">
            <a:spLocks noChangeArrowheads="1"/>
          </p:cNvSpPr>
          <p:nvPr/>
        </p:nvSpPr>
        <p:spPr bwMode="auto">
          <a:xfrm>
            <a:off x="386535" y="136007"/>
            <a:ext cx="3239945" cy="547688"/>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3. </a:t>
            </a:r>
            <a:r>
              <a:rPr lang="zh-CN" altLang="en-US" dirty="0"/>
              <a:t>模数转换原理</a:t>
            </a:r>
          </a:p>
        </p:txBody>
      </p:sp>
    </p:spTree>
    <p:extLst>
      <p:ext uri="{BB962C8B-B14F-4D97-AF65-F5344CB8AC3E}">
        <p14:creationId xmlns:p14="http://schemas.microsoft.com/office/powerpoint/2010/main" val="311129380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circle(in)">
                                      <p:cBhvr>
                                        <p:cTn id="7" dur="2000"/>
                                        <p:tgtEl>
                                          <p:spTgt spid="24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76250" y="998538"/>
            <a:ext cx="8132763" cy="5264150"/>
          </a:xfrm>
          <a:prstGeom prst="rect">
            <a:avLst/>
          </a:prstGeom>
        </p:spPr>
        <p:txBody>
          <a:bodyPr/>
          <a:lstStyle/>
          <a:p>
            <a:pPr algn="just" eaLnBrk="1" hangingPunct="1">
              <a:spcBef>
                <a:spcPts val="1800"/>
              </a:spcBef>
              <a:buClr>
                <a:schemeClr val="accent2">
                  <a:lumMod val="75000"/>
                </a:schemeClr>
              </a:buClr>
              <a:buFont typeface="Wingdings" pitchFamily="2" charset="2"/>
              <a:buChar char=""/>
            </a:pPr>
            <a:r>
              <a:rPr kumimoji="1" lang="en-US" altLang="zh-CN" sz="2400" kern="1200" dirty="0">
                <a:ea typeface="幼圆" pitchFamily="49" charset="-122"/>
              </a:rPr>
              <a:t>V/F</a:t>
            </a:r>
            <a:r>
              <a:rPr kumimoji="1" lang="zh-CN" altLang="en-US" sz="2400" kern="1200" dirty="0">
                <a:ea typeface="幼圆" pitchFamily="49" charset="-122"/>
              </a:rPr>
              <a:t>转换式</a:t>
            </a:r>
            <a:r>
              <a:rPr kumimoji="1" lang="en-US" altLang="zh-CN" sz="2400" kern="1200" dirty="0">
                <a:ea typeface="幼圆" pitchFamily="49" charset="-122"/>
              </a:rPr>
              <a:t>ADC</a:t>
            </a:r>
            <a:r>
              <a:rPr kumimoji="1" lang="zh-CN" altLang="en-US" sz="2400" kern="1200" dirty="0">
                <a:ea typeface="幼圆" pitchFamily="49" charset="-122"/>
              </a:rPr>
              <a:t>是将电压转换为相应频率的脉冲信号的一种变换电路，具有转换精度高，抗干扰能力强，转换线性度和积分输入特性好的特点，缺点也是转换速度慢。</a:t>
            </a:r>
          </a:p>
          <a:p>
            <a:pPr algn="just" eaLnBrk="1" hangingPunct="1">
              <a:spcBef>
                <a:spcPts val="1800"/>
              </a:spcBef>
              <a:buClr>
                <a:schemeClr val="accent2">
                  <a:lumMod val="75000"/>
                </a:schemeClr>
              </a:buClr>
              <a:buFont typeface="Wingdings" pitchFamily="2" charset="2"/>
              <a:buChar char=""/>
            </a:pPr>
            <a:r>
              <a:rPr kumimoji="1" lang="zh-CN" altLang="en-US" sz="2400" kern="1200" dirty="0">
                <a:ea typeface="幼圆" pitchFamily="49" charset="-122"/>
              </a:rPr>
              <a:t>近几年来</a:t>
            </a:r>
            <a:r>
              <a:rPr kumimoji="1" lang="zh-CN" altLang="en-US" sz="2400" kern="1200" dirty="0">
                <a:ea typeface="幼圆" pitchFamily="49" charset="-122"/>
                <a:hlinkClick r:id="" action="ppaction://noaction"/>
              </a:rPr>
              <a:t>串行</a:t>
            </a:r>
            <a:r>
              <a:rPr kumimoji="1" lang="en-US" altLang="zh-CN" sz="2400" kern="1200" dirty="0">
                <a:ea typeface="幼圆" pitchFamily="49" charset="-122"/>
                <a:hlinkClick r:id="" action="ppaction://noaction"/>
              </a:rPr>
              <a:t>A/D</a:t>
            </a:r>
            <a:r>
              <a:rPr kumimoji="1" lang="zh-CN" altLang="en-US" sz="2400" kern="1200" dirty="0">
                <a:ea typeface="幼圆" pitchFamily="49" charset="-122"/>
                <a:hlinkClick r:id="" action="ppaction://noaction"/>
              </a:rPr>
              <a:t>转换器</a:t>
            </a:r>
            <a:r>
              <a:rPr kumimoji="1" lang="zh-CN" altLang="en-US" sz="2400" kern="1200" dirty="0">
                <a:ea typeface="幼圆" pitchFamily="49" charset="-122"/>
              </a:rPr>
              <a:t>也发展非常快，它具有体积小、通信线少和结构简单等特点。缺点也是转换速度慢。</a:t>
            </a:r>
          </a:p>
          <a:p>
            <a:pPr algn="just" eaLnBrk="1" hangingPunct="1">
              <a:spcBef>
                <a:spcPts val="1800"/>
              </a:spcBef>
              <a:buClr>
                <a:schemeClr val="accent2">
                  <a:lumMod val="75000"/>
                </a:schemeClr>
              </a:buClr>
              <a:buFont typeface="Wingdings" pitchFamily="2" charset="2"/>
              <a:buChar char=""/>
            </a:pPr>
            <a:r>
              <a:rPr kumimoji="1" lang="zh-CN" altLang="en-US" sz="2400" kern="1200" dirty="0" smtClean="0">
                <a:ea typeface="幼圆" pitchFamily="49" charset="-122"/>
              </a:rPr>
              <a:t>在</a:t>
            </a:r>
            <a:r>
              <a:rPr kumimoji="1" lang="zh-CN" altLang="en-US" sz="2400" kern="1200" dirty="0">
                <a:ea typeface="幼圆" pitchFamily="49" charset="-122"/>
              </a:rPr>
              <a:t>上述</a:t>
            </a:r>
            <a:r>
              <a:rPr kumimoji="1" lang="zh-CN" altLang="en-US" sz="2400" kern="1200" dirty="0" smtClean="0">
                <a:ea typeface="幼圆" pitchFamily="49" charset="-122"/>
              </a:rPr>
              <a:t>各种不同工作原理的</a:t>
            </a:r>
            <a:r>
              <a:rPr kumimoji="1" lang="en-US" altLang="zh-CN" sz="2400" kern="1200" dirty="0" smtClean="0">
                <a:ea typeface="幼圆" pitchFamily="49" charset="-122"/>
              </a:rPr>
              <a:t>ADC</a:t>
            </a:r>
            <a:r>
              <a:rPr kumimoji="1" lang="zh-CN" altLang="en-US" sz="2400" kern="1200" dirty="0" smtClean="0">
                <a:ea typeface="幼圆" pitchFamily="49" charset="-122"/>
              </a:rPr>
              <a:t>中，</a:t>
            </a:r>
            <a:r>
              <a:rPr kumimoji="1" lang="zh-CN" altLang="en-US" sz="2400" kern="1200" dirty="0">
                <a:ea typeface="幼圆" pitchFamily="49" charset="-122"/>
              </a:rPr>
              <a:t>以逐次逼近式</a:t>
            </a:r>
            <a:r>
              <a:rPr kumimoji="1" lang="en-US" altLang="zh-CN" sz="2400" kern="1200" dirty="0">
                <a:ea typeface="幼圆" pitchFamily="49" charset="-122"/>
              </a:rPr>
              <a:t>ADC</a:t>
            </a:r>
            <a:r>
              <a:rPr kumimoji="1" lang="zh-CN" altLang="en-US" sz="2400" kern="1200" dirty="0">
                <a:ea typeface="幼圆" pitchFamily="49" charset="-122"/>
              </a:rPr>
              <a:t>最具典型性，在集成</a:t>
            </a:r>
            <a:r>
              <a:rPr kumimoji="1" lang="en-US" altLang="zh-CN" sz="2400" kern="1200" dirty="0">
                <a:ea typeface="幼圆" pitchFamily="49" charset="-122"/>
              </a:rPr>
              <a:t>ADC</a:t>
            </a:r>
            <a:r>
              <a:rPr kumimoji="1" lang="zh-CN" altLang="en-US" sz="2400" kern="1200" dirty="0">
                <a:ea typeface="幼圆" pitchFamily="49" charset="-122"/>
              </a:rPr>
              <a:t>芯片中应用最广，因此要求重点掌握。</a:t>
            </a:r>
          </a:p>
        </p:txBody>
      </p:sp>
      <p:sp>
        <p:nvSpPr>
          <p:cNvPr id="38915" name="Text Box 3"/>
          <p:cNvSpPr txBox="1">
            <a:spLocks noChangeArrowheads="1"/>
          </p:cNvSpPr>
          <p:nvPr/>
        </p:nvSpPr>
        <p:spPr bwMode="auto">
          <a:xfrm>
            <a:off x="386535" y="119578"/>
            <a:ext cx="4038600" cy="519112"/>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zh-CN" altLang="en-US" dirty="0"/>
              <a:t>其它类型的</a:t>
            </a:r>
            <a:r>
              <a:rPr lang="en-US" altLang="zh-CN" dirty="0"/>
              <a:t>A/D</a:t>
            </a:r>
            <a:r>
              <a:rPr lang="zh-CN" altLang="en-US" dirty="0"/>
              <a:t>转换器</a:t>
            </a:r>
          </a:p>
        </p:txBody>
      </p:sp>
    </p:spTree>
    <p:extLst>
      <p:ext uri="{BB962C8B-B14F-4D97-AF65-F5344CB8AC3E}">
        <p14:creationId xmlns:p14="http://schemas.microsoft.com/office/powerpoint/2010/main" val="337065885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blinds(horizontal)">
                                      <p:cBhvr>
                                        <p:cTn id="7" dur="1000"/>
                                        <p:tgtEl>
                                          <p:spTgt spid="389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4">
                                            <p:txEl>
                                              <p:pRg st="1" end="1"/>
                                            </p:txEl>
                                          </p:spTgt>
                                        </p:tgtEl>
                                        <p:attrNameLst>
                                          <p:attrName>style.visibility</p:attrName>
                                        </p:attrNameLst>
                                      </p:cBhvr>
                                      <p:to>
                                        <p:strVal val="visible"/>
                                      </p:to>
                                    </p:set>
                                    <p:animEffect transition="in" filter="blinds(horizontal)">
                                      <p:cBhvr>
                                        <p:cTn id="12" dur="1000"/>
                                        <p:tgtEl>
                                          <p:spTgt spid="389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4">
                                            <p:txEl>
                                              <p:pRg st="2" end="2"/>
                                            </p:txEl>
                                          </p:spTgt>
                                        </p:tgtEl>
                                        <p:attrNameLst>
                                          <p:attrName>style.visibility</p:attrName>
                                        </p:attrNameLst>
                                      </p:cBhvr>
                                      <p:to>
                                        <p:strVal val="visible"/>
                                      </p:to>
                                    </p:set>
                                    <p:animEffect transition="in" filter="blinds(horizontal)">
                                      <p:cBhvr>
                                        <p:cTn id="17" dur="1000"/>
                                        <p:tgtEl>
                                          <p:spTgt spid="389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bldLvl="5"/>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250825" y="998538"/>
            <a:ext cx="8610600" cy="461665"/>
          </a:xfrm>
          <a:prstGeom prst="rect">
            <a:avLst/>
          </a:prstGeom>
          <a:noFill/>
          <a:ln w="9525">
            <a:noFill/>
            <a:miter lim="800000"/>
            <a:headEnd/>
            <a:tailEnd/>
          </a:ln>
          <a:effectLst/>
        </p:spPr>
        <p:txBody>
          <a:bodyPr>
            <a:spAutoFit/>
          </a:bodyPr>
          <a:lstStyle/>
          <a:p>
            <a:pPr algn="just">
              <a:spcBef>
                <a:spcPct val="0"/>
              </a:spcBef>
              <a:defRPr/>
            </a:pPr>
            <a:r>
              <a:rPr kumimoji="1" lang="zh-CN" altLang="en-US" sz="2400" dirty="0">
                <a:latin typeface="+mn-lt"/>
                <a:ea typeface="幼圆" pitchFamily="49" charset="-122"/>
              </a:rPr>
              <a:t>（</a:t>
            </a:r>
            <a:r>
              <a:rPr kumimoji="1" lang="en-US" altLang="zh-CN" sz="2400" dirty="0">
                <a:latin typeface="+mn-lt"/>
                <a:ea typeface="幼圆" pitchFamily="49" charset="-122"/>
              </a:rPr>
              <a:t>1</a:t>
            </a:r>
            <a:r>
              <a:rPr kumimoji="1" lang="zh-CN" altLang="en-US" sz="2400" dirty="0">
                <a:latin typeface="+mn-lt"/>
                <a:ea typeface="幼圆" pitchFamily="49" charset="-122"/>
              </a:rPr>
              <a:t>）</a:t>
            </a:r>
            <a:r>
              <a:rPr kumimoji="1" lang="zh-CN" altLang="en-US" sz="2400" dirty="0">
                <a:latin typeface="+mn-lt"/>
                <a:ea typeface="幼圆" pitchFamily="49" charset="-122"/>
                <a:hlinkClick r:id="rId2" action="ppaction://hlinksldjump"/>
              </a:rPr>
              <a:t>分辨率</a:t>
            </a:r>
            <a:endParaRPr kumimoji="1" lang="zh-CN" altLang="en-US" sz="2400" dirty="0">
              <a:latin typeface="+mn-lt"/>
              <a:ea typeface="幼圆" pitchFamily="49" charset="-122"/>
            </a:endParaRPr>
          </a:p>
        </p:txBody>
      </p:sp>
      <p:sp>
        <p:nvSpPr>
          <p:cNvPr id="50186" name="Text Box 10"/>
          <p:cNvSpPr txBox="1">
            <a:spLocks noChangeArrowheads="1"/>
          </p:cNvSpPr>
          <p:nvPr/>
        </p:nvSpPr>
        <p:spPr bwMode="auto">
          <a:xfrm>
            <a:off x="386535" y="188640"/>
            <a:ext cx="4951245" cy="427037"/>
          </a:xfrm>
          <a:prstGeom prst="rect">
            <a:avLst/>
          </a:prstGeom>
        </p:spPr>
        <p:txBody>
          <a:bodyPr anchor="ct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4. A/D</a:t>
            </a:r>
            <a:r>
              <a:rPr lang="zh-CN" altLang="en-US" dirty="0"/>
              <a:t>转换器的主要技术指标</a:t>
            </a:r>
          </a:p>
        </p:txBody>
      </p:sp>
      <p:sp>
        <p:nvSpPr>
          <p:cNvPr id="50187" name="Text Box 11"/>
          <p:cNvSpPr txBox="1">
            <a:spLocks noChangeArrowheads="1"/>
          </p:cNvSpPr>
          <p:nvPr/>
        </p:nvSpPr>
        <p:spPr bwMode="auto">
          <a:xfrm>
            <a:off x="881590" y="1583795"/>
            <a:ext cx="7823200" cy="3167021"/>
          </a:xfrm>
          <a:prstGeom prst="rect">
            <a:avLst/>
          </a:prstGeom>
          <a:noFill/>
          <a:ln w="9525">
            <a:noFill/>
            <a:miter lim="800000"/>
            <a:headEnd/>
            <a:tailEnd/>
          </a:ln>
        </p:spPr>
        <p:txBody>
          <a:bodyPr>
            <a:spAutoFit/>
          </a:bodyPr>
          <a:lstStyle/>
          <a:p>
            <a:pPr marL="365125" indent="-365125" algn="just">
              <a:lnSpc>
                <a:spcPct val="110000"/>
              </a:lnSpc>
              <a:spcBef>
                <a:spcPts val="600"/>
              </a:spcBef>
              <a:buClr>
                <a:schemeClr val="hlink"/>
              </a:buClr>
              <a:buFont typeface="Wingdings" pitchFamily="2" charset="2"/>
              <a:buChar char="²"/>
              <a:defRPr/>
            </a:pPr>
            <a:r>
              <a:rPr kumimoji="1" lang="zh-CN" altLang="en-US" sz="2400" dirty="0">
                <a:latin typeface="+mn-lt"/>
                <a:ea typeface="幼圆" pitchFamily="49" charset="-122"/>
              </a:rPr>
              <a:t>表示转换器对输入量变化的敏感程度</a:t>
            </a:r>
            <a:r>
              <a:rPr kumimoji="1" lang="zh-CN" altLang="en-US" sz="2400" dirty="0" smtClean="0">
                <a:latin typeface="+mn-lt"/>
                <a:ea typeface="幼圆" pitchFamily="49" charset="-122"/>
              </a:rPr>
              <a:t>，</a:t>
            </a:r>
            <a:r>
              <a:rPr kumimoji="1" lang="en-US" altLang="zh-CN" sz="2400" dirty="0" smtClean="0">
                <a:latin typeface="+mn-lt"/>
                <a:ea typeface="幼圆" pitchFamily="49" charset="-122"/>
              </a:rPr>
              <a:t>A/D</a:t>
            </a:r>
            <a:r>
              <a:rPr kumimoji="1" lang="zh-CN" altLang="en-US" sz="2400" dirty="0">
                <a:latin typeface="+mn-lt"/>
                <a:ea typeface="幼圆" pitchFamily="49" charset="-122"/>
              </a:rPr>
              <a:t>转换器的分辨率用输出二进制数的位数表示。</a:t>
            </a:r>
          </a:p>
          <a:p>
            <a:pPr marL="365125" indent="-365125" algn="just">
              <a:lnSpc>
                <a:spcPct val="110000"/>
              </a:lnSpc>
              <a:spcBef>
                <a:spcPts val="600"/>
              </a:spcBef>
              <a:buClr>
                <a:schemeClr val="hlink"/>
              </a:buClr>
              <a:buFont typeface="Wingdings" pitchFamily="2" charset="2"/>
              <a:buChar char="²"/>
              <a:defRPr/>
            </a:pPr>
            <a:r>
              <a:rPr kumimoji="1" lang="zh-CN" altLang="en-US" sz="2400" dirty="0">
                <a:latin typeface="+mn-lt"/>
                <a:ea typeface="幼圆" pitchFamily="49" charset="-122"/>
              </a:rPr>
              <a:t>例如：设输入模拟电压的变化范围为</a:t>
            </a:r>
            <a:r>
              <a:rPr kumimoji="1" lang="en-US" altLang="zh-CN" sz="2400" dirty="0">
                <a:latin typeface="+mn-lt"/>
                <a:ea typeface="幼圆" pitchFamily="49" charset="-122"/>
              </a:rPr>
              <a:t>0</a:t>
            </a:r>
            <a:r>
              <a:rPr kumimoji="1" lang="zh-CN" altLang="en-US" sz="2400" dirty="0">
                <a:latin typeface="+mn-ea"/>
                <a:ea typeface="+mn-ea"/>
              </a:rPr>
              <a:t>～</a:t>
            </a:r>
            <a:r>
              <a:rPr kumimoji="1" lang="en-US" altLang="zh-CN" sz="2400" dirty="0">
                <a:latin typeface="+mn-lt"/>
                <a:ea typeface="幼圆" pitchFamily="49" charset="-122"/>
              </a:rPr>
              <a:t>5V</a:t>
            </a:r>
            <a:r>
              <a:rPr kumimoji="1" lang="zh-CN" altLang="en-US" sz="2400" dirty="0">
                <a:latin typeface="+mn-lt"/>
                <a:ea typeface="幼圆" pitchFamily="49" charset="-122"/>
              </a:rPr>
              <a:t>，</a:t>
            </a:r>
          </a:p>
          <a:p>
            <a:pPr marL="900113" lvl="1" indent="-355600" algn="just">
              <a:lnSpc>
                <a:spcPct val="110000"/>
              </a:lnSpc>
              <a:spcBef>
                <a:spcPts val="600"/>
              </a:spcBef>
              <a:buClr>
                <a:schemeClr val="folHlink"/>
              </a:buClr>
              <a:buSzPct val="80000"/>
              <a:buFont typeface="Wingdings" pitchFamily="2" charset="2"/>
              <a:buChar char="²"/>
              <a:defRPr/>
            </a:pPr>
            <a:r>
              <a:rPr kumimoji="1" lang="zh-CN" altLang="en-US" sz="2400" dirty="0">
                <a:latin typeface="+mn-lt"/>
                <a:ea typeface="幼圆" pitchFamily="49" charset="-122"/>
              </a:rPr>
              <a:t>输出</a:t>
            </a:r>
            <a:r>
              <a:rPr kumimoji="1" lang="en-US" altLang="zh-CN" sz="2400" dirty="0">
                <a:latin typeface="+mn-lt"/>
                <a:ea typeface="幼圆" pitchFamily="49" charset="-122"/>
              </a:rPr>
              <a:t>8</a:t>
            </a:r>
            <a:r>
              <a:rPr kumimoji="1" lang="zh-CN" altLang="en-US" sz="2400" dirty="0">
                <a:latin typeface="+mn-lt"/>
                <a:ea typeface="幼圆" pitchFamily="49" charset="-122"/>
              </a:rPr>
              <a:t>位二进制数可以分辨的最小模拟电压为</a:t>
            </a:r>
            <a:r>
              <a:rPr kumimoji="1" lang="en-US" altLang="zh-CN" sz="2400" dirty="0">
                <a:latin typeface="+mn-lt"/>
                <a:ea typeface="幼圆" pitchFamily="49" charset="-122"/>
              </a:rPr>
              <a:t>5V×2</a:t>
            </a:r>
            <a:r>
              <a:rPr kumimoji="1" lang="zh-CN" altLang="en-US" sz="2400" baseline="30000" dirty="0">
                <a:latin typeface="+mn-lt"/>
                <a:ea typeface="幼圆" pitchFamily="49" charset="-122"/>
              </a:rPr>
              <a:t>－</a:t>
            </a:r>
            <a:r>
              <a:rPr kumimoji="1" lang="en-US" altLang="zh-CN" sz="2400" baseline="30000" dirty="0">
                <a:latin typeface="+mn-lt"/>
                <a:ea typeface="幼圆" pitchFamily="49" charset="-122"/>
              </a:rPr>
              <a:t>8</a:t>
            </a:r>
            <a:r>
              <a:rPr kumimoji="1" lang="zh-CN" altLang="en-US" sz="2400" dirty="0">
                <a:latin typeface="+mn-lt"/>
                <a:ea typeface="幼圆" pitchFamily="49" charset="-122"/>
              </a:rPr>
              <a:t>＝</a:t>
            </a:r>
            <a:r>
              <a:rPr kumimoji="1" lang="en-US" altLang="zh-CN" sz="2400" dirty="0">
                <a:latin typeface="+mn-lt"/>
                <a:ea typeface="幼圆" pitchFamily="49" charset="-122"/>
              </a:rPr>
              <a:t>20mV</a:t>
            </a:r>
            <a:r>
              <a:rPr kumimoji="1" lang="zh-CN" altLang="en-US" sz="2400" dirty="0">
                <a:latin typeface="+mn-lt"/>
                <a:ea typeface="幼圆" pitchFamily="49" charset="-122"/>
              </a:rPr>
              <a:t>；</a:t>
            </a:r>
          </a:p>
          <a:p>
            <a:pPr marL="900113" lvl="1" indent="-355600" algn="just">
              <a:lnSpc>
                <a:spcPct val="110000"/>
              </a:lnSpc>
              <a:spcBef>
                <a:spcPts val="600"/>
              </a:spcBef>
              <a:buClr>
                <a:schemeClr val="folHlink"/>
              </a:buClr>
              <a:buSzPct val="80000"/>
              <a:buFont typeface="Wingdings" pitchFamily="2" charset="2"/>
              <a:buChar char="²"/>
              <a:defRPr/>
            </a:pPr>
            <a:r>
              <a:rPr kumimoji="1" lang="zh-CN" altLang="en-US" sz="2400" dirty="0">
                <a:latin typeface="+mn-lt"/>
                <a:ea typeface="幼圆" pitchFamily="49" charset="-122"/>
              </a:rPr>
              <a:t>而输出</a:t>
            </a:r>
            <a:r>
              <a:rPr kumimoji="1" lang="en-US" altLang="zh-CN" sz="2400" dirty="0">
                <a:latin typeface="+mn-lt"/>
                <a:ea typeface="幼圆" pitchFamily="49" charset="-122"/>
              </a:rPr>
              <a:t>12</a:t>
            </a:r>
            <a:r>
              <a:rPr kumimoji="1" lang="zh-CN" altLang="en-US" sz="2400" dirty="0">
                <a:latin typeface="+mn-lt"/>
                <a:ea typeface="幼圆" pitchFamily="49" charset="-122"/>
              </a:rPr>
              <a:t>位二进制数可以分辨的最小模拟电压为 </a:t>
            </a:r>
            <a:r>
              <a:rPr kumimoji="1" lang="en-US" altLang="zh-CN" sz="2400" dirty="0">
                <a:latin typeface="+mn-lt"/>
                <a:ea typeface="幼圆" pitchFamily="49" charset="-122"/>
              </a:rPr>
              <a:t>5V×2</a:t>
            </a:r>
            <a:r>
              <a:rPr kumimoji="1" lang="zh-CN" altLang="en-US" sz="2400" baseline="30000" dirty="0">
                <a:latin typeface="+mn-lt"/>
                <a:ea typeface="幼圆" pitchFamily="49" charset="-122"/>
              </a:rPr>
              <a:t>－</a:t>
            </a:r>
            <a:r>
              <a:rPr kumimoji="1" lang="en-US" altLang="zh-CN" sz="2400" baseline="30000" dirty="0">
                <a:latin typeface="+mn-lt"/>
                <a:ea typeface="幼圆" pitchFamily="49" charset="-122"/>
              </a:rPr>
              <a:t>12</a:t>
            </a:r>
            <a:r>
              <a:rPr kumimoji="1" lang="en-US" altLang="zh-CN" sz="2400" dirty="0">
                <a:latin typeface="+mn-lt"/>
                <a:ea typeface="幼圆" pitchFamily="49" charset="-122"/>
              </a:rPr>
              <a:t>≈1.22mV</a:t>
            </a:r>
            <a:r>
              <a:rPr kumimoji="1" lang="zh-CN" altLang="en-US" sz="2400" dirty="0">
                <a:latin typeface="+mn-lt"/>
                <a:ea typeface="幼圆" pitchFamily="49" charset="-122"/>
              </a:rPr>
              <a:t>。</a:t>
            </a:r>
          </a:p>
        </p:txBody>
      </p:sp>
    </p:spTree>
    <p:extLst>
      <p:ext uri="{BB962C8B-B14F-4D97-AF65-F5344CB8AC3E}">
        <p14:creationId xmlns:p14="http://schemas.microsoft.com/office/powerpoint/2010/main" val="328608311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7">
                                            <p:txEl>
                                              <p:pRg st="0" end="0"/>
                                            </p:txEl>
                                          </p:spTgt>
                                        </p:tgtEl>
                                        <p:attrNameLst>
                                          <p:attrName>style.visibility</p:attrName>
                                        </p:attrNameLst>
                                      </p:cBhvr>
                                      <p:to>
                                        <p:strVal val="visible"/>
                                      </p:to>
                                    </p:set>
                                    <p:animEffect transition="in" filter="wipe(left)">
                                      <p:cBhvr>
                                        <p:cTn id="12" dur="500"/>
                                        <p:tgtEl>
                                          <p:spTgt spid="501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7">
                                            <p:txEl>
                                              <p:pRg st="1" end="1"/>
                                            </p:txEl>
                                          </p:spTgt>
                                        </p:tgtEl>
                                        <p:attrNameLst>
                                          <p:attrName>style.visibility</p:attrName>
                                        </p:attrNameLst>
                                      </p:cBhvr>
                                      <p:to>
                                        <p:strVal val="visible"/>
                                      </p:to>
                                    </p:set>
                                    <p:animEffect transition="in" filter="wipe(left)">
                                      <p:cBhvr>
                                        <p:cTn id="17" dur="500"/>
                                        <p:tgtEl>
                                          <p:spTgt spid="50187">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0187">
                                            <p:txEl>
                                              <p:pRg st="2" end="2"/>
                                            </p:txEl>
                                          </p:spTgt>
                                        </p:tgtEl>
                                        <p:attrNameLst>
                                          <p:attrName>style.visibility</p:attrName>
                                        </p:attrNameLst>
                                      </p:cBhvr>
                                      <p:to>
                                        <p:strVal val="visible"/>
                                      </p:to>
                                    </p:set>
                                    <p:animEffect transition="in" filter="wipe(left)">
                                      <p:cBhvr>
                                        <p:cTn id="20" dur="500"/>
                                        <p:tgtEl>
                                          <p:spTgt spid="50187">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0187">
                                            <p:txEl>
                                              <p:pRg st="3" end="3"/>
                                            </p:txEl>
                                          </p:spTgt>
                                        </p:tgtEl>
                                        <p:attrNameLst>
                                          <p:attrName>style.visibility</p:attrName>
                                        </p:attrNameLst>
                                      </p:cBhvr>
                                      <p:to>
                                        <p:strVal val="visible"/>
                                      </p:to>
                                    </p:set>
                                    <p:animEffect transition="in" filter="wipe(left)">
                                      <p:cBhvr>
                                        <p:cTn id="23" dur="500"/>
                                        <p:tgtEl>
                                          <p:spTgt spid="50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P spid="501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206515" y="998562"/>
            <a:ext cx="4038600" cy="495223"/>
          </a:xfrm>
        </p:spPr>
        <p:txBody>
          <a:bodyPr/>
          <a:lstStyle/>
          <a:p>
            <a:pPr algn="just" eaLnBrk="1" hangingPunct="1">
              <a:buFont typeface="Wingdings" pitchFamily="2" charset="2"/>
              <a:buNone/>
              <a:defRPr/>
            </a:pPr>
            <a:r>
              <a:rPr kumimoji="1" lang="zh-CN" altLang="en-US" sz="2400" kern="1200" dirty="0">
                <a:ea typeface="幼圆" pitchFamily="49" charset="-122"/>
              </a:rPr>
              <a:t>（</a:t>
            </a:r>
            <a:r>
              <a:rPr kumimoji="1" lang="en-US" altLang="zh-CN" sz="2400" kern="1200" dirty="0">
                <a:ea typeface="幼圆" pitchFamily="49" charset="-122"/>
              </a:rPr>
              <a:t>2</a:t>
            </a:r>
            <a:r>
              <a:rPr kumimoji="1" lang="zh-CN" altLang="en-US" sz="2400" kern="1200" dirty="0">
                <a:ea typeface="幼圆" pitchFamily="49" charset="-122"/>
              </a:rPr>
              <a:t>）</a:t>
            </a:r>
            <a:r>
              <a:rPr kumimoji="1" lang="zh-CN" altLang="en-US" sz="2400" kern="1200" dirty="0">
                <a:ea typeface="幼圆" pitchFamily="49" charset="-122"/>
                <a:hlinkClick r:id="rId2" action="ppaction://hlinksldjump"/>
              </a:rPr>
              <a:t>精度</a:t>
            </a:r>
            <a:r>
              <a:rPr kumimoji="1" lang="zh-CN" altLang="en-US" sz="2400" kern="1200" dirty="0">
                <a:ea typeface="幼圆" pitchFamily="49" charset="-122"/>
                <a:hlinkClick r:id="" action="ppaction://noaction"/>
              </a:rPr>
              <a:t>   </a:t>
            </a:r>
            <a:endParaRPr kumimoji="1" lang="zh-CN" altLang="en-US" sz="2400" kern="1200" dirty="0">
              <a:ea typeface="幼圆" pitchFamily="49" charset="-122"/>
            </a:endParaRPr>
          </a:p>
        </p:txBody>
      </p:sp>
      <p:sp>
        <p:nvSpPr>
          <p:cNvPr id="83972" name="Text Box 4"/>
          <p:cNvSpPr txBox="1">
            <a:spLocks noChangeArrowheads="1"/>
          </p:cNvSpPr>
          <p:nvPr/>
        </p:nvSpPr>
        <p:spPr bwMode="auto">
          <a:xfrm>
            <a:off x="385840" y="166648"/>
            <a:ext cx="4951245" cy="427037"/>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4. A/D</a:t>
            </a:r>
            <a:r>
              <a:rPr lang="zh-CN" altLang="en-US" dirty="0"/>
              <a:t>转换器的主要技术指标</a:t>
            </a:r>
          </a:p>
        </p:txBody>
      </p:sp>
      <p:sp>
        <p:nvSpPr>
          <p:cNvPr id="83974" name="Rectangle 6"/>
          <p:cNvSpPr>
            <a:spLocks noChangeArrowheads="1"/>
          </p:cNvSpPr>
          <p:nvPr/>
        </p:nvSpPr>
        <p:spPr bwMode="auto">
          <a:xfrm>
            <a:off x="881590" y="1538790"/>
            <a:ext cx="7785865" cy="3902607"/>
          </a:xfrm>
          <a:prstGeom prst="rect">
            <a:avLst/>
          </a:prstGeom>
          <a:noFill/>
          <a:ln w="9525">
            <a:noFill/>
            <a:miter lim="800000"/>
            <a:headEnd/>
            <a:tailEnd/>
          </a:ln>
        </p:spPr>
        <p:txBody>
          <a:bodyPr wrap="square">
            <a:spAutoFit/>
          </a:bodyPr>
          <a:lstStyle/>
          <a:p>
            <a:pPr marL="266700" indent="-266700" algn="just">
              <a:lnSpc>
                <a:spcPct val="110000"/>
              </a:lnSpc>
              <a:spcBef>
                <a:spcPts val="600"/>
              </a:spcBef>
              <a:buClr>
                <a:schemeClr val="hlink"/>
              </a:buClr>
              <a:buFont typeface="Wingdings" pitchFamily="2" charset="2"/>
              <a:buChar char="²"/>
            </a:pPr>
            <a:r>
              <a:rPr kumimoji="1" lang="zh-CN" altLang="en-US" sz="2400" dirty="0" smtClean="0">
                <a:latin typeface="+mn-lt"/>
                <a:ea typeface="幼圆" pitchFamily="49" charset="-122"/>
              </a:rPr>
              <a:t>与</a:t>
            </a:r>
            <a:r>
              <a:rPr kumimoji="1" lang="zh-CN" altLang="en-US" sz="2400" dirty="0">
                <a:latin typeface="+mn-lt"/>
                <a:ea typeface="幼圆" pitchFamily="49" charset="-122"/>
              </a:rPr>
              <a:t>数字输出量所对应的模拟输入量的实际值与理论值之间的差值。</a:t>
            </a:r>
          </a:p>
          <a:p>
            <a:pPr marL="266700" indent="-266700" algn="just">
              <a:lnSpc>
                <a:spcPct val="110000"/>
              </a:lnSpc>
              <a:spcBef>
                <a:spcPts val="600"/>
              </a:spcBef>
              <a:buClr>
                <a:schemeClr val="hlink"/>
              </a:buClr>
              <a:buFont typeface="Wingdings" pitchFamily="2" charset="2"/>
              <a:buChar char="²"/>
            </a:pPr>
            <a:r>
              <a:rPr kumimoji="1" lang="zh-CN" altLang="en-US" sz="2400" dirty="0">
                <a:latin typeface="+mn-lt"/>
                <a:ea typeface="幼圆" pitchFamily="49" charset="-122"/>
              </a:rPr>
              <a:t> </a:t>
            </a:r>
            <a:r>
              <a:rPr kumimoji="1" lang="en-US" altLang="zh-CN" sz="2400" dirty="0" smtClean="0">
                <a:latin typeface="+mn-lt"/>
                <a:ea typeface="幼圆" pitchFamily="49" charset="-122"/>
              </a:rPr>
              <a:t>A/D</a:t>
            </a:r>
            <a:r>
              <a:rPr kumimoji="1" lang="zh-CN" altLang="en-US" sz="2400" dirty="0">
                <a:latin typeface="+mn-lt"/>
                <a:ea typeface="幼圆" pitchFamily="49" charset="-122"/>
              </a:rPr>
              <a:t>转换电路中与每个数字量对应的模拟输入量并非是单一的数值，而是一个范围，定义△为数字量的最小有效位</a:t>
            </a:r>
            <a:r>
              <a:rPr kumimoji="1" lang="en-US" altLang="zh-CN" sz="2400" dirty="0">
                <a:latin typeface="+mn-lt"/>
                <a:ea typeface="幼圆" pitchFamily="49" charset="-122"/>
              </a:rPr>
              <a:t>LSB</a:t>
            </a:r>
            <a:r>
              <a:rPr kumimoji="1" lang="zh-CN" altLang="en-US" sz="2400" dirty="0">
                <a:latin typeface="+mn-lt"/>
                <a:ea typeface="幼圆" pitchFamily="49" charset="-122"/>
              </a:rPr>
              <a:t>对应的模拟量，则称△为数字量最低有效位的当量。</a:t>
            </a:r>
          </a:p>
          <a:p>
            <a:pPr marL="266700" indent="-266700" algn="just">
              <a:lnSpc>
                <a:spcPct val="110000"/>
              </a:lnSpc>
              <a:spcBef>
                <a:spcPts val="600"/>
              </a:spcBef>
              <a:buClr>
                <a:schemeClr val="hlink"/>
              </a:buClr>
              <a:buFont typeface="Wingdings" pitchFamily="2" charset="2"/>
              <a:buChar char="²"/>
            </a:pPr>
            <a:r>
              <a:rPr kumimoji="1" lang="zh-CN" altLang="en-US" sz="2400" dirty="0" smtClean="0">
                <a:latin typeface="+mn-lt"/>
                <a:ea typeface="幼圆" pitchFamily="49" charset="-122"/>
              </a:rPr>
              <a:t>如果</a:t>
            </a:r>
            <a:r>
              <a:rPr kumimoji="1" lang="zh-CN" altLang="en-US" sz="2400" dirty="0">
                <a:latin typeface="+mn-lt"/>
                <a:ea typeface="幼圆" pitchFamily="49" charset="-122"/>
              </a:rPr>
              <a:t>模拟量在</a:t>
            </a:r>
            <a:r>
              <a:rPr kumimoji="1" lang="en-US" altLang="zh-CN" sz="2400" dirty="0">
                <a:latin typeface="+mn-lt"/>
                <a:ea typeface="幼圆" pitchFamily="49" charset="-122"/>
              </a:rPr>
              <a:t>±</a:t>
            </a:r>
            <a:r>
              <a:rPr kumimoji="1" lang="en-US" altLang="zh-CN" sz="2400" dirty="0" smtClean="0">
                <a:latin typeface="+mn-lt"/>
                <a:ea typeface="幼圆" pitchFamily="49" charset="-122"/>
              </a:rPr>
              <a:t>1/2△</a:t>
            </a:r>
            <a:r>
              <a:rPr kumimoji="1" lang="zh-CN" altLang="en-US" sz="2400" dirty="0">
                <a:latin typeface="+mn-lt"/>
                <a:ea typeface="幼圆" pitchFamily="49" charset="-122"/>
              </a:rPr>
              <a:t>的范围内都产生相同的数字量，则其精度为</a:t>
            </a:r>
            <a:r>
              <a:rPr kumimoji="1" lang="en-US" altLang="zh-CN" sz="2400" dirty="0">
                <a:latin typeface="+mn-lt"/>
                <a:ea typeface="幼圆" pitchFamily="49" charset="-122"/>
              </a:rPr>
              <a:t>±0LSB</a:t>
            </a:r>
            <a:r>
              <a:rPr kumimoji="1" lang="zh-CN" altLang="en-US" sz="2400" dirty="0">
                <a:latin typeface="+mn-lt"/>
                <a:ea typeface="幼圆" pitchFamily="49" charset="-122"/>
              </a:rPr>
              <a:t>；如在</a:t>
            </a:r>
            <a:r>
              <a:rPr kumimoji="1" lang="en-US" altLang="zh-CN" sz="2400" dirty="0">
                <a:latin typeface="+mn-lt"/>
                <a:ea typeface="幼圆" pitchFamily="49" charset="-122"/>
              </a:rPr>
              <a:t>±</a:t>
            </a:r>
            <a:r>
              <a:rPr kumimoji="1" lang="en-US" altLang="zh-CN" sz="2400" dirty="0" smtClean="0">
                <a:latin typeface="+mn-lt"/>
                <a:ea typeface="幼圆" pitchFamily="49" charset="-122"/>
              </a:rPr>
              <a:t>3/4△</a:t>
            </a:r>
            <a:r>
              <a:rPr kumimoji="1" lang="zh-CN" altLang="en-US" sz="2400" dirty="0">
                <a:latin typeface="+mn-lt"/>
                <a:ea typeface="幼圆" pitchFamily="49" charset="-122"/>
              </a:rPr>
              <a:t>范围内产生相同数字量则称精度为</a:t>
            </a:r>
            <a:r>
              <a:rPr kumimoji="1" lang="en-US" altLang="zh-CN" sz="2400" dirty="0">
                <a:latin typeface="+mn-lt"/>
                <a:ea typeface="幼圆" pitchFamily="49" charset="-122"/>
              </a:rPr>
              <a:t>±1/4LSB</a:t>
            </a:r>
            <a:r>
              <a:rPr kumimoji="1" lang="zh-CN" altLang="en-US" sz="2400" dirty="0">
                <a:latin typeface="+mn-lt"/>
                <a:ea typeface="幼圆" pitchFamily="49" charset="-122"/>
              </a:rPr>
              <a:t>。</a:t>
            </a:r>
          </a:p>
        </p:txBody>
      </p:sp>
    </p:spTree>
    <p:extLst>
      <p:ext uri="{BB962C8B-B14F-4D97-AF65-F5344CB8AC3E}">
        <p14:creationId xmlns:p14="http://schemas.microsoft.com/office/powerpoint/2010/main" val="130344867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974">
                                            <p:txEl>
                                              <p:pRg st="1" end="1"/>
                                            </p:txEl>
                                          </p:spTgt>
                                        </p:tgtEl>
                                        <p:attrNameLst>
                                          <p:attrName>style.visibility</p:attrName>
                                        </p:attrNameLst>
                                      </p:cBhvr>
                                      <p:to>
                                        <p:strVal val="visible"/>
                                      </p:to>
                                    </p:set>
                                    <p:animEffect transition="in" filter="wipe(left)">
                                      <p:cBhvr>
                                        <p:cTn id="7" dur="500"/>
                                        <p:tgtEl>
                                          <p:spTgt spid="839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83974">
                                            <p:txEl>
                                              <p:pRg st="2" end="2"/>
                                            </p:txEl>
                                          </p:spTgt>
                                        </p:tgtEl>
                                        <p:attrNameLst>
                                          <p:attrName>style.visibility</p:attrName>
                                        </p:attrNameLst>
                                      </p:cBhvr>
                                      <p:to>
                                        <p:strVal val="visible"/>
                                      </p:to>
                                    </p:set>
                                    <p:anim calcmode="lin" valueType="num">
                                      <p:cBhvr>
                                        <p:cTn id="12" dur="500" fill="hold"/>
                                        <p:tgtEl>
                                          <p:spTgt spid="83974">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8397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4294967295"/>
          </p:nvPr>
        </p:nvSpPr>
        <p:spPr>
          <a:xfrm>
            <a:off x="476250" y="1028284"/>
            <a:ext cx="8011185" cy="2277547"/>
          </a:xfrm>
          <a:prstGeom prst="rect">
            <a:avLst/>
          </a:prstGeom>
          <a:noFill/>
          <a:ln w="9525">
            <a:noFill/>
            <a:miter lim="800000"/>
            <a:headEnd/>
            <a:tailEnd/>
          </a:ln>
        </p:spPr>
        <p:txBody>
          <a:bodyPr wrap="square">
            <a:spAutoFit/>
          </a:bodyPr>
          <a:lstStyle/>
          <a:p>
            <a:pPr marL="0" indent="0" algn="just">
              <a:lnSpc>
                <a:spcPct val="110000"/>
              </a:lnSpc>
              <a:spcBef>
                <a:spcPts val="600"/>
              </a:spcBef>
              <a:buClr>
                <a:schemeClr val="hlink"/>
              </a:buClr>
              <a:buNone/>
            </a:pPr>
            <a:r>
              <a:rPr kumimoji="1" lang="zh-CN" altLang="en-US" sz="2400" kern="1200" dirty="0">
                <a:ea typeface="幼圆" pitchFamily="49" charset="-122"/>
              </a:rPr>
              <a:t>（</a:t>
            </a:r>
            <a:r>
              <a:rPr kumimoji="1" lang="en-US" altLang="zh-CN" sz="2400" kern="1200" dirty="0">
                <a:ea typeface="幼圆" pitchFamily="49" charset="-122"/>
              </a:rPr>
              <a:t>3</a:t>
            </a:r>
            <a:r>
              <a:rPr kumimoji="1" lang="zh-CN" altLang="en-US" sz="2400" kern="1200" dirty="0">
                <a:ea typeface="幼圆" pitchFamily="49" charset="-122"/>
              </a:rPr>
              <a:t>）</a:t>
            </a:r>
            <a:r>
              <a:rPr kumimoji="1" lang="zh-CN" altLang="en-US" sz="2400" kern="1200" dirty="0" smtClean="0">
                <a:ea typeface="幼圆" pitchFamily="49" charset="-122"/>
              </a:rPr>
              <a:t>转换时间</a:t>
            </a:r>
            <a:endParaRPr kumimoji="1" lang="zh-CN" altLang="en-US" sz="2400" kern="1200" dirty="0">
              <a:ea typeface="幼圆" pitchFamily="49" charset="-122"/>
            </a:endParaRPr>
          </a:p>
          <a:p>
            <a:pPr marL="266700" indent="-266700" algn="just">
              <a:lnSpc>
                <a:spcPct val="110000"/>
              </a:lnSpc>
              <a:spcBef>
                <a:spcPts val="600"/>
              </a:spcBef>
              <a:buClr>
                <a:schemeClr val="hlink"/>
              </a:buClr>
              <a:buFont typeface="Wingdings" pitchFamily="2" charset="2"/>
              <a:buChar char="²"/>
            </a:pPr>
            <a:r>
              <a:rPr kumimoji="1" lang="zh-CN" altLang="en-US" sz="2400" kern="1200" dirty="0" smtClean="0">
                <a:ea typeface="幼圆" pitchFamily="49" charset="-122"/>
              </a:rPr>
              <a:t>完成</a:t>
            </a:r>
            <a:r>
              <a:rPr kumimoji="1" lang="zh-CN" altLang="en-US" sz="2400" kern="1200" dirty="0">
                <a:ea typeface="幼圆" pitchFamily="49" charset="-122"/>
              </a:rPr>
              <a:t>一次</a:t>
            </a:r>
            <a:r>
              <a:rPr kumimoji="1" lang="en-US" altLang="zh-CN" sz="2400" kern="1200" dirty="0">
                <a:ea typeface="幼圆" pitchFamily="49" charset="-122"/>
              </a:rPr>
              <a:t>A/D</a:t>
            </a:r>
            <a:r>
              <a:rPr kumimoji="1" lang="zh-CN" altLang="en-US" sz="2400" kern="1200" dirty="0">
                <a:ea typeface="幼圆" pitchFamily="49" charset="-122"/>
              </a:rPr>
              <a:t>转换所需要的时间，转换时间是指从接到转换控制信号开始，到输出端得到稳定的数字输出信号所经过的这段时间</a:t>
            </a:r>
            <a:r>
              <a:rPr kumimoji="1" lang="zh-CN" altLang="en-US" sz="2400" kern="1200" dirty="0" smtClean="0">
                <a:ea typeface="幼圆" pitchFamily="49" charset="-122"/>
              </a:rPr>
              <a:t>。</a:t>
            </a:r>
            <a:endParaRPr kumimoji="1" lang="zh-CN" altLang="en-US" sz="2400" kern="1200" dirty="0">
              <a:ea typeface="幼圆" pitchFamily="49" charset="-122"/>
            </a:endParaRPr>
          </a:p>
          <a:p>
            <a:pPr marL="266700" indent="-266700" algn="just">
              <a:lnSpc>
                <a:spcPct val="110000"/>
              </a:lnSpc>
              <a:spcBef>
                <a:spcPts val="600"/>
              </a:spcBef>
              <a:buClr>
                <a:schemeClr val="hlink"/>
              </a:buClr>
              <a:buFont typeface="Wingdings" pitchFamily="2" charset="2"/>
              <a:buChar char="²"/>
            </a:pPr>
            <a:r>
              <a:rPr kumimoji="1" lang="zh-CN" altLang="en-US" sz="2400" kern="1200" dirty="0" smtClean="0">
                <a:ea typeface="幼圆" pitchFamily="49" charset="-122"/>
              </a:rPr>
              <a:t>目前</a:t>
            </a:r>
            <a:r>
              <a:rPr kumimoji="1" lang="en-US" altLang="zh-CN" sz="2400" kern="1200" dirty="0">
                <a:ea typeface="幼圆" pitchFamily="49" charset="-122"/>
              </a:rPr>
              <a:t>A/D</a:t>
            </a:r>
            <a:r>
              <a:rPr kumimoji="1" lang="zh-CN" altLang="en-US" sz="2400" kern="1200" dirty="0">
                <a:ea typeface="幼圆" pitchFamily="49" charset="-122"/>
              </a:rPr>
              <a:t>转换集成芯片的转换时间约为几个</a:t>
            </a:r>
            <a:r>
              <a:rPr kumimoji="1" lang="en-US" altLang="zh-CN" sz="2400" kern="1200" dirty="0">
                <a:ea typeface="幼圆" pitchFamily="49" charset="-122"/>
              </a:rPr>
              <a:t>us~200us</a:t>
            </a:r>
            <a:r>
              <a:rPr kumimoji="1" lang="zh-CN" altLang="en-US" sz="2400" kern="1200" dirty="0">
                <a:ea typeface="幼圆" pitchFamily="49" charset="-122"/>
              </a:rPr>
              <a:t>。</a:t>
            </a:r>
          </a:p>
        </p:txBody>
      </p:sp>
      <p:sp>
        <p:nvSpPr>
          <p:cNvPr id="39942" name="Text Box 6"/>
          <p:cNvSpPr txBox="1">
            <a:spLocks noChangeArrowheads="1"/>
          </p:cNvSpPr>
          <p:nvPr/>
        </p:nvSpPr>
        <p:spPr bwMode="auto">
          <a:xfrm>
            <a:off x="385840" y="143635"/>
            <a:ext cx="4861235" cy="427037"/>
          </a:xfrm>
          <a:prstGeom prst="rect">
            <a:avLst/>
          </a:prstGeom>
        </p:spPr>
        <p:txBody>
          <a:bodyPr/>
          <a:lstStyle>
            <a:defPPr>
              <a:defRPr lang="zh-CN"/>
            </a:defPPr>
            <a:lvl1pPr>
              <a:defRPr sz="2800">
                <a:solidFill>
                  <a:schemeClr val="tx1">
                    <a:lumMod val="75000"/>
                  </a:schemeClr>
                </a:solidFill>
                <a:latin typeface="+mn-lt"/>
                <a:ea typeface="幼圆" pitchFamily="49" charset="-122"/>
                <a:cs typeface="+mj-cs"/>
              </a:defRPr>
            </a:lvl1pPr>
          </a:lstStyle>
          <a:p>
            <a:r>
              <a:rPr lang="en-US" altLang="zh-CN" dirty="0"/>
              <a:t>4. A/D</a:t>
            </a:r>
            <a:r>
              <a:rPr lang="zh-CN" altLang="en-US" dirty="0"/>
              <a:t>转换器的主要技术指标</a:t>
            </a:r>
          </a:p>
        </p:txBody>
      </p:sp>
    </p:spTree>
    <p:extLst>
      <p:ext uri="{BB962C8B-B14F-4D97-AF65-F5344CB8AC3E}">
        <p14:creationId xmlns:p14="http://schemas.microsoft.com/office/powerpoint/2010/main" val="3863360546"/>
      </p:ext>
    </p:extLst>
  </p:cSld>
  <p:clrMapOvr>
    <a:masterClrMapping/>
  </p:clrMapOvr>
  <p:transition spd="med">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ADC0809</a:t>
            </a:r>
            <a:endParaRPr lang="zh-CN" altLang="en-US" dirty="0"/>
          </a:p>
        </p:txBody>
      </p:sp>
    </p:spTree>
    <p:extLst>
      <p:ext uri="{BB962C8B-B14F-4D97-AF65-F5344CB8AC3E}">
        <p14:creationId xmlns:p14="http://schemas.microsoft.com/office/powerpoint/2010/main" val="1250074128"/>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a:xfrm>
            <a:off x="463445" y="184470"/>
            <a:ext cx="8049995" cy="679245"/>
          </a:xfrm>
          <a:prstGeom prst="rect">
            <a:avLst/>
          </a:prstGeom>
        </p:spPr>
        <p:txBody>
          <a:bodyPr/>
          <a:lstStyle/>
          <a:p>
            <a:pPr algn="l" eaLnBrk="1" hangingPunct="1"/>
            <a:r>
              <a:rPr lang="en-US" altLang="zh-CN" sz="2800" kern="1200" dirty="0">
                <a:solidFill>
                  <a:schemeClr val="tx1">
                    <a:lumMod val="75000"/>
                  </a:schemeClr>
                </a:solidFill>
                <a:latin typeface="+mn-lt"/>
                <a:ea typeface="幼圆" pitchFamily="49" charset="-122"/>
              </a:rPr>
              <a:t>ADC0809</a:t>
            </a:r>
            <a:r>
              <a:rPr lang="zh-CN" altLang="en-US" sz="2800" kern="1200" dirty="0">
                <a:solidFill>
                  <a:schemeClr val="tx1">
                    <a:lumMod val="75000"/>
                  </a:schemeClr>
                </a:solidFill>
                <a:latin typeface="+mn-lt"/>
                <a:ea typeface="幼圆" pitchFamily="49" charset="-122"/>
              </a:rPr>
              <a:t>概述</a:t>
            </a:r>
            <a:endParaRPr lang="en-US" altLang="zh-CN" sz="2800" kern="1200" dirty="0">
              <a:solidFill>
                <a:schemeClr val="tx1">
                  <a:lumMod val="75000"/>
                </a:schemeClr>
              </a:solidFill>
              <a:latin typeface="+mn-lt"/>
              <a:ea typeface="幼圆" pitchFamily="49" charset="-122"/>
            </a:endParaRPr>
          </a:p>
        </p:txBody>
      </p:sp>
      <p:sp>
        <p:nvSpPr>
          <p:cNvPr id="70659" name="Rectangle 3"/>
          <p:cNvSpPr>
            <a:spLocks noGrp="1" noChangeArrowheads="1"/>
          </p:cNvSpPr>
          <p:nvPr>
            <p:ph type="body" idx="4294967295"/>
          </p:nvPr>
        </p:nvSpPr>
        <p:spPr>
          <a:xfrm>
            <a:off x="457200" y="1089025"/>
            <a:ext cx="8435975" cy="4860255"/>
          </a:xfrm>
          <a:prstGeom prst="rect">
            <a:avLst/>
          </a:prstGeom>
        </p:spPr>
        <p:txBody>
          <a:bodyPr/>
          <a:lstStyle/>
          <a:p>
            <a:pPr algn="just" eaLnBrk="1" hangingPunct="1">
              <a:spcBef>
                <a:spcPts val="1200"/>
              </a:spcBef>
              <a:buClr>
                <a:schemeClr val="tx1">
                  <a:lumMod val="75000"/>
                </a:schemeClr>
              </a:buClr>
              <a:buSzPct val="95000"/>
              <a:buFont typeface="Wingdings" pitchFamily="2" charset="2"/>
              <a:buChar char="²"/>
            </a:pPr>
            <a:r>
              <a:rPr lang="en-US" altLang="zh-CN" sz="2400" dirty="0" smtClean="0">
                <a:effectLst/>
                <a:ea typeface="幼圆" pitchFamily="49" charset="-122"/>
              </a:rPr>
              <a:t>ADC0809</a:t>
            </a:r>
            <a:r>
              <a:rPr lang="zh-CN" altLang="en-US" sz="2400" dirty="0" smtClean="0">
                <a:effectLst/>
                <a:ea typeface="幼圆" pitchFamily="49" charset="-122"/>
              </a:rPr>
              <a:t>是</a:t>
            </a:r>
            <a:r>
              <a:rPr lang="en-US" altLang="zh-CN" sz="2400" dirty="0">
                <a:ea typeface="幼圆" pitchFamily="49" charset="-122"/>
              </a:rPr>
              <a:t>8</a:t>
            </a:r>
            <a:r>
              <a:rPr lang="zh-CN" altLang="en-US" sz="2400" dirty="0">
                <a:ea typeface="幼圆" pitchFamily="49" charset="-122"/>
              </a:rPr>
              <a:t>位逐次逼近型</a:t>
            </a:r>
            <a:r>
              <a:rPr lang="en-US" altLang="zh-CN" sz="2400" dirty="0" smtClean="0">
                <a:effectLst/>
                <a:ea typeface="幼圆" pitchFamily="49" charset="-122"/>
              </a:rPr>
              <a:t>A/D</a:t>
            </a:r>
            <a:r>
              <a:rPr lang="zh-CN" altLang="en-US" sz="2400" dirty="0" smtClean="0">
                <a:effectLst/>
                <a:ea typeface="幼圆" pitchFamily="49" charset="-122"/>
              </a:rPr>
              <a:t>转换芯片。</a:t>
            </a:r>
          </a:p>
          <a:p>
            <a:pPr algn="just" eaLnBrk="1" hangingPunct="1">
              <a:spcBef>
                <a:spcPts val="1200"/>
              </a:spcBef>
              <a:buClr>
                <a:schemeClr val="tx1">
                  <a:lumMod val="75000"/>
                </a:schemeClr>
              </a:buClr>
              <a:buSzPct val="95000"/>
              <a:buFont typeface="Wingdings" pitchFamily="2" charset="2"/>
              <a:buChar char="²"/>
            </a:pPr>
            <a:r>
              <a:rPr lang="zh-CN" altLang="en-US" sz="2400" dirty="0" smtClean="0">
                <a:effectLst/>
                <a:ea typeface="幼圆" pitchFamily="49" charset="-122"/>
              </a:rPr>
              <a:t>片内有</a:t>
            </a:r>
            <a:r>
              <a:rPr lang="en-US" altLang="zh-CN" sz="2400" dirty="0" smtClean="0">
                <a:effectLst/>
                <a:ea typeface="幼圆" pitchFamily="49" charset="-122"/>
              </a:rPr>
              <a:t>8</a:t>
            </a:r>
            <a:r>
              <a:rPr lang="zh-CN" altLang="en-US" sz="2400" dirty="0" smtClean="0">
                <a:effectLst/>
                <a:ea typeface="幼圆" pitchFamily="49" charset="-122"/>
              </a:rPr>
              <a:t>路模拟开关，可以同时连接</a:t>
            </a:r>
            <a:r>
              <a:rPr lang="en-US" altLang="zh-CN" sz="2400" dirty="0" smtClean="0">
                <a:effectLst/>
                <a:ea typeface="幼圆" pitchFamily="49" charset="-122"/>
              </a:rPr>
              <a:t>8</a:t>
            </a:r>
            <a:r>
              <a:rPr lang="zh-CN" altLang="en-US" sz="2400" dirty="0" smtClean="0">
                <a:effectLst/>
                <a:ea typeface="幼圆" pitchFamily="49" charset="-122"/>
              </a:rPr>
              <a:t>路模拟量，单极性，量程为</a:t>
            </a:r>
            <a:r>
              <a:rPr lang="en-US" altLang="zh-CN" sz="2400" dirty="0" smtClean="0">
                <a:effectLst/>
                <a:ea typeface="幼圆" pitchFamily="49" charset="-122"/>
              </a:rPr>
              <a:t>0</a:t>
            </a:r>
            <a:r>
              <a:rPr lang="zh-CN" altLang="en-US" sz="2400" dirty="0" smtClean="0">
                <a:effectLst/>
              </a:rPr>
              <a:t>～</a:t>
            </a:r>
            <a:r>
              <a:rPr lang="en-US" altLang="zh-CN" sz="2400" dirty="0" smtClean="0">
                <a:effectLst/>
                <a:ea typeface="幼圆" pitchFamily="49" charset="-122"/>
              </a:rPr>
              <a:t>5V</a:t>
            </a:r>
            <a:r>
              <a:rPr lang="zh-CN" altLang="en-US" sz="2400" dirty="0" smtClean="0">
                <a:effectLst/>
                <a:ea typeface="幼圆" pitchFamily="49" charset="-122"/>
              </a:rPr>
              <a:t>。</a:t>
            </a:r>
          </a:p>
          <a:p>
            <a:pPr algn="just" eaLnBrk="1" hangingPunct="1">
              <a:spcBef>
                <a:spcPts val="1200"/>
              </a:spcBef>
              <a:buClr>
                <a:schemeClr val="tx1">
                  <a:lumMod val="75000"/>
                </a:schemeClr>
              </a:buClr>
              <a:buSzPct val="95000"/>
              <a:buFont typeface="Wingdings" pitchFamily="2" charset="2"/>
              <a:buChar char="²"/>
            </a:pPr>
            <a:r>
              <a:rPr lang="zh-CN" altLang="en-US" sz="2400" dirty="0" smtClean="0">
                <a:effectLst/>
                <a:ea typeface="幼圆" pitchFamily="49" charset="-122"/>
              </a:rPr>
              <a:t>典型的转换速度为</a:t>
            </a:r>
            <a:r>
              <a:rPr lang="en-US" altLang="zh-CN" sz="2400" dirty="0" smtClean="0">
                <a:effectLst/>
                <a:ea typeface="幼圆" pitchFamily="49" charset="-122"/>
              </a:rPr>
              <a:t>100μs</a:t>
            </a:r>
            <a:r>
              <a:rPr lang="zh-CN" altLang="en-US" sz="2400" dirty="0" smtClean="0">
                <a:effectLst/>
                <a:ea typeface="幼圆" pitchFamily="49" charset="-122"/>
              </a:rPr>
              <a:t>。</a:t>
            </a:r>
          </a:p>
          <a:p>
            <a:pPr algn="just" eaLnBrk="1" hangingPunct="1">
              <a:spcBef>
                <a:spcPts val="1200"/>
              </a:spcBef>
              <a:buClr>
                <a:schemeClr val="tx1">
                  <a:lumMod val="75000"/>
                </a:schemeClr>
              </a:buClr>
              <a:buSzPct val="95000"/>
              <a:buFont typeface="Wingdings" pitchFamily="2" charset="2"/>
              <a:buChar char="²"/>
            </a:pPr>
            <a:r>
              <a:rPr lang="zh-CN" altLang="en-US" sz="2400" dirty="0" smtClean="0">
                <a:effectLst/>
                <a:ea typeface="幼圆" pitchFamily="49" charset="-122"/>
              </a:rPr>
              <a:t>片内有三态输出缓冲器，可直接与</a:t>
            </a:r>
            <a:r>
              <a:rPr lang="en-US" altLang="zh-CN" sz="2400" dirty="0" smtClean="0">
                <a:effectLst/>
                <a:ea typeface="幼圆" pitchFamily="49" charset="-122"/>
              </a:rPr>
              <a:t>CPU</a:t>
            </a:r>
            <a:r>
              <a:rPr lang="zh-CN" altLang="en-US" sz="2400" dirty="0" smtClean="0">
                <a:effectLst/>
                <a:ea typeface="幼圆" pitchFamily="49" charset="-122"/>
              </a:rPr>
              <a:t>总线连接。</a:t>
            </a:r>
          </a:p>
          <a:p>
            <a:pPr algn="just" eaLnBrk="1" hangingPunct="1">
              <a:spcBef>
                <a:spcPts val="1200"/>
              </a:spcBef>
              <a:buClr>
                <a:schemeClr val="tx1">
                  <a:lumMod val="75000"/>
                </a:schemeClr>
              </a:buClr>
              <a:buSzPct val="95000"/>
              <a:buFont typeface="Wingdings" pitchFamily="2" charset="2"/>
              <a:buChar char="²"/>
            </a:pPr>
            <a:r>
              <a:rPr lang="zh-CN" altLang="en-US" sz="2400" dirty="0" smtClean="0">
                <a:effectLst/>
                <a:ea typeface="幼圆" pitchFamily="49" charset="-122"/>
              </a:rPr>
              <a:t>该芯片有较高的性能价格比，适用于对精度和采样速度要求不高的场合或一般的工业控制领域。</a:t>
            </a:r>
          </a:p>
        </p:txBody>
      </p:sp>
      <p:pic>
        <p:nvPicPr>
          <p:cNvPr id="1904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51" y="5698351"/>
            <a:ext cx="2880614" cy="71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33989"/>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p:cTn id="7" dur="1000" fill="hold"/>
                                        <p:tgtEl>
                                          <p:spTgt spid="70659">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70659">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70659">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706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70659">
                                            <p:txEl>
                                              <p:pRg st="1" end="1"/>
                                            </p:txEl>
                                          </p:spTgt>
                                        </p:tgtEl>
                                        <p:attrNameLst>
                                          <p:attrName>style.visibility</p:attrName>
                                        </p:attrNameLst>
                                      </p:cBhvr>
                                      <p:to>
                                        <p:strVal val="visible"/>
                                      </p:to>
                                    </p:set>
                                    <p:anim calcmode="lin" valueType="num">
                                      <p:cBhvr>
                                        <p:cTn id="15" dur="1000" fill="hold"/>
                                        <p:tgtEl>
                                          <p:spTgt spid="70659">
                                            <p:txEl>
                                              <p:pRg st="1" end="1"/>
                                            </p:txEl>
                                          </p:spTgt>
                                        </p:tgtEl>
                                        <p:attrNameLst>
                                          <p:attrName>ppt_x</p:attrName>
                                        </p:attrNameLst>
                                      </p:cBhvr>
                                      <p:tavLst>
                                        <p:tav tm="0">
                                          <p:val>
                                            <p:strVal val="#ppt_x-#ppt_w/2"/>
                                          </p:val>
                                        </p:tav>
                                        <p:tav tm="100000">
                                          <p:val>
                                            <p:strVal val="#ppt_x"/>
                                          </p:val>
                                        </p:tav>
                                      </p:tavLst>
                                    </p:anim>
                                    <p:anim calcmode="lin" valueType="num">
                                      <p:cBhvr>
                                        <p:cTn id="16" dur="1000" fill="hold"/>
                                        <p:tgtEl>
                                          <p:spTgt spid="70659">
                                            <p:txEl>
                                              <p:pRg st="1" end="1"/>
                                            </p:txEl>
                                          </p:spTgt>
                                        </p:tgtEl>
                                        <p:attrNameLst>
                                          <p:attrName>ppt_y</p:attrName>
                                        </p:attrNameLst>
                                      </p:cBhvr>
                                      <p:tavLst>
                                        <p:tav tm="0">
                                          <p:val>
                                            <p:strVal val="#ppt_y"/>
                                          </p:val>
                                        </p:tav>
                                        <p:tav tm="100000">
                                          <p:val>
                                            <p:strVal val="#ppt_y"/>
                                          </p:val>
                                        </p:tav>
                                      </p:tavLst>
                                    </p:anim>
                                    <p:anim calcmode="lin" valueType="num">
                                      <p:cBhvr>
                                        <p:cTn id="17" dur="1000" fill="hold"/>
                                        <p:tgtEl>
                                          <p:spTgt spid="70659">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7065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70659">
                                            <p:txEl>
                                              <p:pRg st="2" end="2"/>
                                            </p:txEl>
                                          </p:spTgt>
                                        </p:tgtEl>
                                        <p:attrNameLst>
                                          <p:attrName>style.visibility</p:attrName>
                                        </p:attrNameLst>
                                      </p:cBhvr>
                                      <p:to>
                                        <p:strVal val="visible"/>
                                      </p:to>
                                    </p:set>
                                    <p:anim calcmode="lin" valueType="num">
                                      <p:cBhvr>
                                        <p:cTn id="23" dur="1000" fill="hold"/>
                                        <p:tgtEl>
                                          <p:spTgt spid="70659">
                                            <p:txEl>
                                              <p:pRg st="2" end="2"/>
                                            </p:txEl>
                                          </p:spTgt>
                                        </p:tgtEl>
                                        <p:attrNameLst>
                                          <p:attrName>ppt_x</p:attrName>
                                        </p:attrNameLst>
                                      </p:cBhvr>
                                      <p:tavLst>
                                        <p:tav tm="0">
                                          <p:val>
                                            <p:strVal val="#ppt_x-#ppt_w/2"/>
                                          </p:val>
                                        </p:tav>
                                        <p:tav tm="100000">
                                          <p:val>
                                            <p:strVal val="#ppt_x"/>
                                          </p:val>
                                        </p:tav>
                                      </p:tavLst>
                                    </p:anim>
                                    <p:anim calcmode="lin" valueType="num">
                                      <p:cBhvr>
                                        <p:cTn id="24" dur="1000" fill="hold"/>
                                        <p:tgtEl>
                                          <p:spTgt spid="70659">
                                            <p:txEl>
                                              <p:pRg st="2" end="2"/>
                                            </p:txEl>
                                          </p:spTgt>
                                        </p:tgtEl>
                                        <p:attrNameLst>
                                          <p:attrName>ppt_y</p:attrName>
                                        </p:attrNameLst>
                                      </p:cBhvr>
                                      <p:tavLst>
                                        <p:tav tm="0">
                                          <p:val>
                                            <p:strVal val="#ppt_y"/>
                                          </p:val>
                                        </p:tav>
                                        <p:tav tm="100000">
                                          <p:val>
                                            <p:strVal val="#ppt_y"/>
                                          </p:val>
                                        </p:tav>
                                      </p:tavLst>
                                    </p:anim>
                                    <p:anim calcmode="lin" valueType="num">
                                      <p:cBhvr>
                                        <p:cTn id="25" dur="1000" fill="hold"/>
                                        <p:tgtEl>
                                          <p:spTgt spid="70659">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7065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70659">
                                            <p:txEl>
                                              <p:pRg st="3" end="3"/>
                                            </p:txEl>
                                          </p:spTgt>
                                        </p:tgtEl>
                                        <p:attrNameLst>
                                          <p:attrName>style.visibility</p:attrName>
                                        </p:attrNameLst>
                                      </p:cBhvr>
                                      <p:to>
                                        <p:strVal val="visible"/>
                                      </p:to>
                                    </p:set>
                                    <p:anim calcmode="lin" valueType="num">
                                      <p:cBhvr>
                                        <p:cTn id="31" dur="1000" fill="hold"/>
                                        <p:tgtEl>
                                          <p:spTgt spid="70659">
                                            <p:txEl>
                                              <p:pRg st="3" end="3"/>
                                            </p:txEl>
                                          </p:spTgt>
                                        </p:tgtEl>
                                        <p:attrNameLst>
                                          <p:attrName>ppt_x</p:attrName>
                                        </p:attrNameLst>
                                      </p:cBhvr>
                                      <p:tavLst>
                                        <p:tav tm="0">
                                          <p:val>
                                            <p:strVal val="#ppt_x-#ppt_w/2"/>
                                          </p:val>
                                        </p:tav>
                                        <p:tav tm="100000">
                                          <p:val>
                                            <p:strVal val="#ppt_x"/>
                                          </p:val>
                                        </p:tav>
                                      </p:tavLst>
                                    </p:anim>
                                    <p:anim calcmode="lin" valueType="num">
                                      <p:cBhvr>
                                        <p:cTn id="32" dur="1000" fill="hold"/>
                                        <p:tgtEl>
                                          <p:spTgt spid="70659">
                                            <p:txEl>
                                              <p:pRg st="3" end="3"/>
                                            </p:txEl>
                                          </p:spTgt>
                                        </p:tgtEl>
                                        <p:attrNameLst>
                                          <p:attrName>ppt_y</p:attrName>
                                        </p:attrNameLst>
                                      </p:cBhvr>
                                      <p:tavLst>
                                        <p:tav tm="0">
                                          <p:val>
                                            <p:strVal val="#ppt_y"/>
                                          </p:val>
                                        </p:tav>
                                        <p:tav tm="100000">
                                          <p:val>
                                            <p:strVal val="#ppt_y"/>
                                          </p:val>
                                        </p:tav>
                                      </p:tavLst>
                                    </p:anim>
                                    <p:anim calcmode="lin" valueType="num">
                                      <p:cBhvr>
                                        <p:cTn id="33" dur="1000" fill="hold"/>
                                        <p:tgtEl>
                                          <p:spTgt spid="70659">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7065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70659">
                                            <p:txEl>
                                              <p:pRg st="4" end="4"/>
                                            </p:txEl>
                                          </p:spTgt>
                                        </p:tgtEl>
                                        <p:attrNameLst>
                                          <p:attrName>style.visibility</p:attrName>
                                        </p:attrNameLst>
                                      </p:cBhvr>
                                      <p:to>
                                        <p:strVal val="visible"/>
                                      </p:to>
                                    </p:set>
                                    <p:anim calcmode="lin" valueType="num">
                                      <p:cBhvr>
                                        <p:cTn id="39" dur="1000" fill="hold"/>
                                        <p:tgtEl>
                                          <p:spTgt spid="70659">
                                            <p:txEl>
                                              <p:pRg st="4" end="4"/>
                                            </p:txEl>
                                          </p:spTgt>
                                        </p:tgtEl>
                                        <p:attrNameLst>
                                          <p:attrName>ppt_x</p:attrName>
                                        </p:attrNameLst>
                                      </p:cBhvr>
                                      <p:tavLst>
                                        <p:tav tm="0">
                                          <p:val>
                                            <p:strVal val="#ppt_x-#ppt_w/2"/>
                                          </p:val>
                                        </p:tav>
                                        <p:tav tm="100000">
                                          <p:val>
                                            <p:strVal val="#ppt_x"/>
                                          </p:val>
                                        </p:tav>
                                      </p:tavLst>
                                    </p:anim>
                                    <p:anim calcmode="lin" valueType="num">
                                      <p:cBhvr>
                                        <p:cTn id="40" dur="1000" fill="hold"/>
                                        <p:tgtEl>
                                          <p:spTgt spid="70659">
                                            <p:txEl>
                                              <p:pRg st="4" end="4"/>
                                            </p:txEl>
                                          </p:spTgt>
                                        </p:tgtEl>
                                        <p:attrNameLst>
                                          <p:attrName>ppt_y</p:attrName>
                                        </p:attrNameLst>
                                      </p:cBhvr>
                                      <p:tavLst>
                                        <p:tav tm="0">
                                          <p:val>
                                            <p:strVal val="#ppt_y"/>
                                          </p:val>
                                        </p:tav>
                                        <p:tav tm="100000">
                                          <p:val>
                                            <p:strVal val="#ppt_y"/>
                                          </p:val>
                                        </p:tav>
                                      </p:tavLst>
                                    </p:anim>
                                    <p:anim calcmode="lin" valueType="num">
                                      <p:cBhvr>
                                        <p:cTn id="41" dur="1000" fill="hold"/>
                                        <p:tgtEl>
                                          <p:spTgt spid="70659">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7065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76249" y="180976"/>
            <a:ext cx="5400896" cy="503238"/>
          </a:xfrm>
          <a:prstGeom prst="rect">
            <a:avLst/>
          </a:prstGeom>
        </p:spPr>
        <p:txBody>
          <a:bodyPr/>
          <a:lstStyle>
            <a:lvl1pPr eaLnBrk="1" hangingPunct="1">
              <a:defRPr sz="2800" b="0">
                <a:solidFill>
                  <a:schemeClr val="tx1">
                    <a:lumMod val="75000"/>
                  </a:schemeClr>
                </a:solidFill>
                <a:latin typeface="+mj-lt"/>
                <a:ea typeface="+mj-ea"/>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dirty="0">
                <a:latin typeface="+mn-lt"/>
                <a:ea typeface="幼圆" pitchFamily="49" charset="-122"/>
              </a:rPr>
              <a:t>ADC0809</a:t>
            </a:r>
            <a:r>
              <a:rPr lang="zh-CN" altLang="en-US" dirty="0">
                <a:latin typeface="+mn-lt"/>
                <a:ea typeface="幼圆" pitchFamily="49" charset="-122"/>
              </a:rPr>
              <a:t>的功能结构及引脚信号</a:t>
            </a:r>
            <a:endParaRPr lang="en-US" altLang="zh-CN" dirty="0">
              <a:latin typeface="+mn-lt"/>
              <a:ea typeface="幼圆" pitchFamily="49" charset="-122"/>
            </a:endParaRPr>
          </a:p>
        </p:txBody>
      </p:sp>
      <p:pic>
        <p:nvPicPr>
          <p:cNvPr id="192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5" y="1178750"/>
            <a:ext cx="76962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47" y="1088740"/>
            <a:ext cx="11144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55" y="5229200"/>
            <a:ext cx="11144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663577"/>
            <a:ext cx="2640115" cy="48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950" y="2198958"/>
            <a:ext cx="1241630" cy="24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805724"/>
      </p:ext>
    </p:extLst>
  </p:cSld>
  <p:clrMapOvr>
    <a:masterClrMapping/>
  </p:clrMapOvr>
  <p:transition spd="med">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431540" y="998538"/>
            <a:ext cx="8229600" cy="585787"/>
          </a:xfrm>
          <a:prstGeom prst="rect">
            <a:avLst/>
          </a:prstGeom>
        </p:spPr>
        <p:txBody>
          <a:bodyPr/>
          <a:lstStyle/>
          <a:p>
            <a:pPr algn="l" eaLnBrk="1" hangingPunct="1">
              <a:defRPr/>
            </a:pPr>
            <a:r>
              <a:rPr kumimoji="1" lang="en-US" altLang="zh-CN" sz="2400" dirty="0" smtClean="0">
                <a:solidFill>
                  <a:srgbClr val="0000CC"/>
                </a:solidFill>
                <a:latin typeface="+mn-lt"/>
                <a:ea typeface="幼圆" pitchFamily="49" charset="-122"/>
              </a:rPr>
              <a:t>2. </a:t>
            </a:r>
            <a:r>
              <a:rPr kumimoji="1" lang="zh-CN" altLang="en-US" sz="2400" dirty="0" smtClean="0">
                <a:solidFill>
                  <a:srgbClr val="0000CC"/>
                </a:solidFill>
                <a:latin typeface="+mn-lt"/>
                <a:ea typeface="幼圆" pitchFamily="49" charset="-122"/>
              </a:rPr>
              <a:t>模拟</a:t>
            </a:r>
            <a:r>
              <a:rPr kumimoji="1" lang="zh-CN" altLang="en-US" sz="2400" dirty="0">
                <a:solidFill>
                  <a:srgbClr val="0000CC"/>
                </a:solidFill>
                <a:ea typeface="幼圆" pitchFamily="49" charset="-122"/>
              </a:rPr>
              <a:t>量</a:t>
            </a:r>
            <a:r>
              <a:rPr kumimoji="1" lang="zh-CN" altLang="en-US" sz="2400" dirty="0" smtClean="0">
                <a:solidFill>
                  <a:srgbClr val="0000CC"/>
                </a:solidFill>
                <a:latin typeface="+mn-lt"/>
                <a:ea typeface="幼圆" pitchFamily="49" charset="-122"/>
              </a:rPr>
              <a:t>输入输出系统</a:t>
            </a:r>
          </a:p>
        </p:txBody>
      </p:sp>
      <p:grpSp>
        <p:nvGrpSpPr>
          <p:cNvPr id="57350" name="Group 5"/>
          <p:cNvGrpSpPr>
            <a:grpSpLocks/>
          </p:cNvGrpSpPr>
          <p:nvPr/>
        </p:nvGrpSpPr>
        <p:grpSpPr bwMode="auto">
          <a:xfrm>
            <a:off x="0" y="1427163"/>
            <a:ext cx="9144000" cy="4364037"/>
            <a:chOff x="0" y="899"/>
            <a:chExt cx="5760" cy="2749"/>
          </a:xfrm>
        </p:grpSpPr>
        <p:sp>
          <p:nvSpPr>
            <p:cNvPr id="57357" name="Rectangle 6"/>
            <p:cNvSpPr>
              <a:spLocks noChangeArrowheads="1"/>
            </p:cNvSpPr>
            <p:nvPr/>
          </p:nvSpPr>
          <p:spPr bwMode="auto">
            <a:xfrm>
              <a:off x="4670" y="1730"/>
              <a:ext cx="667"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数字信号</a:t>
              </a:r>
            </a:p>
          </p:txBody>
        </p:sp>
        <p:sp>
          <p:nvSpPr>
            <p:cNvPr id="57358" name="Rectangle 7"/>
            <p:cNvSpPr>
              <a:spLocks noChangeArrowheads="1"/>
            </p:cNvSpPr>
            <p:nvPr/>
          </p:nvSpPr>
          <p:spPr bwMode="auto">
            <a:xfrm>
              <a:off x="2747" y="899"/>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模拟信号</a:t>
              </a:r>
            </a:p>
          </p:txBody>
        </p:sp>
        <p:sp>
          <p:nvSpPr>
            <p:cNvPr id="57359" name="Rectangle 8"/>
            <p:cNvSpPr>
              <a:spLocks noChangeArrowheads="1"/>
            </p:cNvSpPr>
            <p:nvPr/>
          </p:nvSpPr>
          <p:spPr bwMode="auto">
            <a:xfrm>
              <a:off x="0" y="1077"/>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1</a:t>
              </a:r>
            </a:p>
          </p:txBody>
        </p:sp>
        <p:sp>
          <p:nvSpPr>
            <p:cNvPr id="57360" name="Rectangle 9"/>
            <p:cNvSpPr>
              <a:spLocks noChangeArrowheads="1"/>
            </p:cNvSpPr>
            <p:nvPr/>
          </p:nvSpPr>
          <p:spPr bwMode="auto">
            <a:xfrm>
              <a:off x="0" y="1648"/>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2</a:t>
              </a:r>
            </a:p>
          </p:txBody>
        </p:sp>
        <p:sp>
          <p:nvSpPr>
            <p:cNvPr id="57361" name="Rectangle 10"/>
            <p:cNvSpPr>
              <a:spLocks noChangeArrowheads="1"/>
            </p:cNvSpPr>
            <p:nvPr/>
          </p:nvSpPr>
          <p:spPr bwMode="auto">
            <a:xfrm>
              <a:off x="0" y="2479"/>
              <a:ext cx="666" cy="260"/>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a:solidFill>
                    <a:schemeClr val="tx1"/>
                  </a:solidFill>
                  <a:latin typeface="Times New Roman" pitchFamily="18" charset="0"/>
                  <a:ea typeface="宋体" pitchFamily="2" charset="-122"/>
                </a:rPr>
                <a:t>现场信号</a:t>
              </a:r>
              <a:r>
                <a:rPr lang="en-US" altLang="zh-CN" sz="1800" b="1">
                  <a:solidFill>
                    <a:schemeClr val="tx1"/>
                  </a:solidFill>
                  <a:latin typeface="Times New Roman" pitchFamily="18" charset="0"/>
                  <a:ea typeface="宋体" pitchFamily="2" charset="-122"/>
                </a:rPr>
                <a:t>n</a:t>
              </a:r>
            </a:p>
          </p:txBody>
        </p:sp>
        <p:sp>
          <p:nvSpPr>
            <p:cNvPr id="57362" name="Rectangle 11"/>
            <p:cNvSpPr>
              <a:spLocks noChangeArrowheads="1"/>
            </p:cNvSpPr>
            <p:nvPr/>
          </p:nvSpPr>
          <p:spPr bwMode="auto">
            <a:xfrm>
              <a:off x="4961" y="2059"/>
              <a:ext cx="739" cy="841"/>
            </a:xfrm>
            <a:prstGeom prst="rect">
              <a:avLst/>
            </a:prstGeom>
            <a:noFill/>
            <a:ln w="38100" cmpd="dbl">
              <a:solidFill>
                <a:schemeClr val="accent1"/>
              </a:solidFill>
              <a:miter lim="800000"/>
              <a:headEnd/>
              <a:tailEnd/>
            </a:ln>
          </p:spPr>
          <p:txBody>
            <a:bodyPr lIns="12700" tIns="12700" rIns="12700" bIns="12700" anchor="ctr"/>
            <a:lstStyle/>
            <a:p>
              <a:pPr algn="ctr" eaLnBrk="0" hangingPunct="0">
                <a:lnSpc>
                  <a:spcPct val="150000"/>
                </a:lnSpc>
                <a:spcBef>
                  <a:spcPct val="0"/>
                </a:spcBef>
              </a:pPr>
              <a:r>
                <a:rPr lang="zh-CN" altLang="en-US" sz="2400" b="1" dirty="0">
                  <a:latin typeface="Times New Roman" pitchFamily="18" charset="0"/>
                  <a:ea typeface="宋体" pitchFamily="2" charset="-122"/>
                </a:rPr>
                <a:t>微型</a:t>
              </a:r>
            </a:p>
            <a:p>
              <a:pPr algn="ctr" eaLnBrk="0" hangingPunct="0">
                <a:spcBef>
                  <a:spcPts val="300"/>
                </a:spcBef>
              </a:pPr>
              <a:r>
                <a:rPr lang="zh-CN" altLang="en-US" sz="2400" b="1" dirty="0">
                  <a:latin typeface="Times New Roman" pitchFamily="18" charset="0"/>
                  <a:ea typeface="宋体" pitchFamily="2" charset="-122"/>
                </a:rPr>
                <a:t>计算机</a:t>
              </a:r>
            </a:p>
          </p:txBody>
        </p:sp>
        <p:sp>
          <p:nvSpPr>
            <p:cNvPr id="57363" name="Rectangle 12"/>
            <p:cNvSpPr>
              <a:spLocks noChangeArrowheads="1"/>
            </p:cNvSpPr>
            <p:nvPr/>
          </p:nvSpPr>
          <p:spPr bwMode="auto">
            <a:xfrm>
              <a:off x="1434" y="1236"/>
              <a:ext cx="630" cy="318"/>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4" name="Rectangle 13"/>
            <p:cNvSpPr>
              <a:spLocks noChangeArrowheads="1"/>
            </p:cNvSpPr>
            <p:nvPr/>
          </p:nvSpPr>
          <p:spPr bwMode="auto">
            <a:xfrm>
              <a:off x="1434" y="1806"/>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5" name="Rectangle 14"/>
            <p:cNvSpPr>
              <a:spLocks noChangeArrowheads="1"/>
            </p:cNvSpPr>
            <p:nvPr/>
          </p:nvSpPr>
          <p:spPr bwMode="auto">
            <a:xfrm>
              <a:off x="1428" y="2637"/>
              <a:ext cx="630" cy="319"/>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latin typeface="Times New Roman" pitchFamily="18" charset="0"/>
                  <a:ea typeface="宋体" pitchFamily="2" charset="-122"/>
                </a:rPr>
                <a:t>放大器</a:t>
              </a:r>
            </a:p>
          </p:txBody>
        </p:sp>
        <p:sp>
          <p:nvSpPr>
            <p:cNvPr id="57366" name="Rectangle 15"/>
            <p:cNvSpPr>
              <a:spLocks noChangeArrowheads="1"/>
            </p:cNvSpPr>
            <p:nvPr/>
          </p:nvSpPr>
          <p:spPr bwMode="auto">
            <a:xfrm>
              <a:off x="3152" y="1155"/>
              <a:ext cx="333" cy="1726"/>
            </a:xfrm>
            <a:prstGeom prst="rect">
              <a:avLst/>
            </a:prstGeom>
            <a:noFill/>
            <a:ln w="28575">
              <a:solidFill>
                <a:schemeClr val="folHlink"/>
              </a:solidFill>
              <a:miter lim="800000"/>
              <a:headEnd/>
              <a:tailEnd/>
            </a:ln>
          </p:spPr>
          <p:txBody>
            <a:bodyPr lIns="12700" tIns="12700" rIns="12700" bIns="12700" anchor="ctr"/>
            <a:lstStyle/>
            <a:p>
              <a:pPr eaLnBrk="0" hangingPunct="0">
                <a:spcBef>
                  <a:spcPct val="0"/>
                </a:spcBef>
              </a:pPr>
              <a:endParaRPr lang="en-US" altLang="zh-CN" sz="1800" b="1" dirty="0">
                <a:latin typeface="Times New Roman" pitchFamily="18" charset="0"/>
                <a:ea typeface="宋体" pitchFamily="2" charset="-122"/>
              </a:endParaRPr>
            </a:p>
            <a:p>
              <a:pPr algn="ctr" eaLnBrk="0" hangingPunct="0">
                <a:spcBef>
                  <a:spcPct val="0"/>
                </a:spcBef>
              </a:pPr>
              <a:r>
                <a:rPr lang="zh-CN" altLang="en-US" sz="1800" b="1" dirty="0" smtClean="0">
                  <a:latin typeface="Times New Roman" pitchFamily="18" charset="0"/>
                  <a:ea typeface="宋体" pitchFamily="2" charset="-122"/>
                </a:rPr>
                <a:t>多</a:t>
              </a:r>
              <a:endParaRPr lang="zh-CN" altLang="en-US" sz="1800" b="1" dirty="0">
                <a:latin typeface="Times New Roman" pitchFamily="18" charset="0"/>
                <a:ea typeface="宋体" pitchFamily="2" charset="-122"/>
              </a:endParaRPr>
            </a:p>
            <a:p>
              <a:pPr algn="ctr" eaLnBrk="0" hangingPunct="0">
                <a:spcBef>
                  <a:spcPts val="300"/>
                </a:spcBef>
              </a:pPr>
              <a:r>
                <a:rPr lang="zh-CN" altLang="en-US" sz="1800" b="1" dirty="0">
                  <a:latin typeface="Times New Roman" pitchFamily="18" charset="0"/>
                  <a:ea typeface="宋体" pitchFamily="2" charset="-122"/>
                </a:rPr>
                <a:t>路</a:t>
              </a:r>
            </a:p>
            <a:p>
              <a:pPr algn="ctr" eaLnBrk="0" hangingPunct="0">
                <a:spcBef>
                  <a:spcPts val="300"/>
                </a:spcBef>
              </a:pPr>
              <a:r>
                <a:rPr lang="zh-CN" altLang="en-US" sz="1800" b="1" dirty="0">
                  <a:latin typeface="Times New Roman" pitchFamily="18" charset="0"/>
                  <a:ea typeface="宋体" pitchFamily="2" charset="-122"/>
                </a:rPr>
                <a:t>开</a:t>
              </a:r>
            </a:p>
            <a:p>
              <a:pPr algn="ctr" eaLnBrk="0" hangingPunct="0">
                <a:spcBef>
                  <a:spcPts val="300"/>
                </a:spcBef>
              </a:pPr>
              <a:r>
                <a:rPr lang="zh-CN" altLang="en-US" sz="1800" b="1" dirty="0">
                  <a:latin typeface="Times New Roman" pitchFamily="18" charset="0"/>
                  <a:ea typeface="宋体" pitchFamily="2" charset="-122"/>
                </a:rPr>
                <a:t>关</a:t>
              </a:r>
            </a:p>
          </p:txBody>
        </p:sp>
        <p:sp>
          <p:nvSpPr>
            <p:cNvPr id="57367" name="Rectangle 16"/>
            <p:cNvSpPr>
              <a:spLocks noChangeArrowheads="1"/>
            </p:cNvSpPr>
            <p:nvPr/>
          </p:nvSpPr>
          <p:spPr bwMode="auto">
            <a:xfrm>
              <a:off x="2293" y="117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spcBef>
                  <a:spcPct val="0"/>
                </a:spcBef>
              </a:pPr>
              <a:r>
                <a:rPr lang="zh-CN" altLang="en-US" sz="1800" b="1" dirty="0">
                  <a:latin typeface="Times New Roman" pitchFamily="18" charset="0"/>
                  <a:ea typeface="宋体" pitchFamily="2" charset="-122"/>
                </a:rPr>
                <a:t>低通滤波</a:t>
              </a:r>
            </a:p>
          </p:txBody>
        </p:sp>
        <p:sp>
          <p:nvSpPr>
            <p:cNvPr id="57368" name="Rectangle 17"/>
            <p:cNvSpPr>
              <a:spLocks noChangeArrowheads="1"/>
            </p:cNvSpPr>
            <p:nvPr/>
          </p:nvSpPr>
          <p:spPr bwMode="auto">
            <a:xfrm>
              <a:off x="672" y="119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69" name="Line 18"/>
            <p:cNvSpPr>
              <a:spLocks noChangeShapeType="1"/>
            </p:cNvSpPr>
            <p:nvPr/>
          </p:nvSpPr>
          <p:spPr bwMode="auto">
            <a:xfrm>
              <a:off x="453" y="134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0" name="Line 19"/>
            <p:cNvSpPr>
              <a:spLocks noChangeShapeType="1"/>
            </p:cNvSpPr>
            <p:nvPr/>
          </p:nvSpPr>
          <p:spPr bwMode="auto">
            <a:xfrm>
              <a:off x="1203" y="1330"/>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1" name="Group 20"/>
            <p:cNvGrpSpPr>
              <a:grpSpLocks/>
            </p:cNvGrpSpPr>
            <p:nvPr/>
          </p:nvGrpSpPr>
          <p:grpSpPr bwMode="auto">
            <a:xfrm>
              <a:off x="1428" y="1057"/>
              <a:ext cx="654" cy="538"/>
              <a:chOff x="0" y="0"/>
              <a:chExt cx="20000" cy="19999"/>
            </a:xfrm>
          </p:grpSpPr>
          <p:sp>
            <p:nvSpPr>
              <p:cNvPr id="57409" name="Line 2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0" name="Line 22"/>
              <p:cNvSpPr>
                <a:spLocks noChangeShapeType="1"/>
              </p:cNvSpPr>
              <p:nvPr/>
            </p:nvSpPr>
            <p:spPr bwMode="auto">
              <a:xfrm flipV="1">
                <a:off x="0" y="9595"/>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11" name="Line 23"/>
              <p:cNvSpPr>
                <a:spLocks noChangeShapeType="1"/>
              </p:cNvSpPr>
              <p:nvPr/>
            </p:nvSpPr>
            <p:spPr bwMode="auto">
              <a:xfrm>
                <a:off x="0" y="0"/>
                <a:ext cx="27" cy="19999"/>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2" name="Line 24"/>
            <p:cNvSpPr>
              <a:spLocks noChangeShapeType="1"/>
            </p:cNvSpPr>
            <p:nvPr/>
          </p:nvSpPr>
          <p:spPr bwMode="auto">
            <a:xfrm>
              <a:off x="2074" y="13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3" name="Line 25"/>
            <p:cNvSpPr>
              <a:spLocks noChangeShapeType="1"/>
            </p:cNvSpPr>
            <p:nvPr/>
          </p:nvSpPr>
          <p:spPr bwMode="auto">
            <a:xfrm>
              <a:off x="2933" y="131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4" name="Rectangle 26"/>
            <p:cNvSpPr>
              <a:spLocks noChangeArrowheads="1"/>
            </p:cNvSpPr>
            <p:nvPr/>
          </p:nvSpPr>
          <p:spPr bwMode="auto">
            <a:xfrm>
              <a:off x="2293" y="1745"/>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75" name="Rectangle 27"/>
            <p:cNvSpPr>
              <a:spLocks noChangeArrowheads="1"/>
            </p:cNvSpPr>
            <p:nvPr/>
          </p:nvSpPr>
          <p:spPr bwMode="auto">
            <a:xfrm>
              <a:off x="672" y="1760"/>
              <a:ext cx="527" cy="312"/>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76" name="Line 28"/>
            <p:cNvSpPr>
              <a:spLocks noChangeShapeType="1"/>
            </p:cNvSpPr>
            <p:nvPr/>
          </p:nvSpPr>
          <p:spPr bwMode="auto">
            <a:xfrm>
              <a:off x="453" y="1917"/>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77" name="Line 29"/>
            <p:cNvSpPr>
              <a:spLocks noChangeShapeType="1"/>
            </p:cNvSpPr>
            <p:nvPr/>
          </p:nvSpPr>
          <p:spPr bwMode="auto">
            <a:xfrm>
              <a:off x="1203" y="1901"/>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78" name="Group 30"/>
            <p:cNvGrpSpPr>
              <a:grpSpLocks/>
            </p:cNvGrpSpPr>
            <p:nvPr/>
          </p:nvGrpSpPr>
          <p:grpSpPr bwMode="auto">
            <a:xfrm>
              <a:off x="1428" y="1627"/>
              <a:ext cx="654" cy="539"/>
              <a:chOff x="0" y="0"/>
              <a:chExt cx="20000" cy="20000"/>
            </a:xfrm>
          </p:grpSpPr>
          <p:sp>
            <p:nvSpPr>
              <p:cNvPr id="57406" name="Line 31"/>
              <p:cNvSpPr>
                <a:spLocks noChangeShapeType="1"/>
              </p:cNvSpPr>
              <p:nvPr/>
            </p:nvSpPr>
            <p:spPr bwMode="auto">
              <a:xfrm>
                <a:off x="0" y="0"/>
                <a:ext cx="20000" cy="10162"/>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7" name="Line 32"/>
              <p:cNvSpPr>
                <a:spLocks noChangeShapeType="1"/>
              </p:cNvSpPr>
              <p:nvPr/>
            </p:nvSpPr>
            <p:spPr bwMode="auto">
              <a:xfrm flipV="1">
                <a:off x="0" y="9599"/>
                <a:ext cx="20000" cy="10156"/>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8" name="Line 3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79" name="Line 34"/>
            <p:cNvSpPr>
              <a:spLocks noChangeShapeType="1"/>
            </p:cNvSpPr>
            <p:nvPr/>
          </p:nvSpPr>
          <p:spPr bwMode="auto">
            <a:xfrm>
              <a:off x="2074" y="188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0" name="Line 35"/>
            <p:cNvSpPr>
              <a:spLocks noChangeShapeType="1"/>
            </p:cNvSpPr>
            <p:nvPr/>
          </p:nvSpPr>
          <p:spPr bwMode="auto">
            <a:xfrm>
              <a:off x="2933" y="1883"/>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1" name="Rectangle 36"/>
            <p:cNvSpPr>
              <a:spLocks noChangeArrowheads="1"/>
            </p:cNvSpPr>
            <p:nvPr/>
          </p:nvSpPr>
          <p:spPr bwMode="auto">
            <a:xfrm>
              <a:off x="2293" y="2576"/>
              <a:ext cx="636" cy="312"/>
            </a:xfrm>
            <a:prstGeom prst="rect">
              <a:avLst/>
            </a:prstGeom>
            <a:noFill/>
            <a:ln w="28575">
              <a:solidFill>
                <a:schemeClr val="folHlink"/>
              </a:solidFill>
              <a:miter lim="800000"/>
              <a:headEnd/>
              <a:tailEnd/>
            </a:ln>
          </p:spPr>
          <p:txBody>
            <a:bodyPr lIns="12700" tIns="12700" rIns="12700" bIns="12700" anchor="ctr"/>
            <a:lstStyle/>
            <a:p>
              <a:pPr eaLnBrk="0" hangingPunct="0">
                <a:lnSpc>
                  <a:spcPct val="120000"/>
                </a:lnSpc>
              </a:pPr>
              <a:r>
                <a:rPr lang="zh-CN" altLang="en-US" b="1" dirty="0">
                  <a:latin typeface="Times New Roman" pitchFamily="18" charset="0"/>
                  <a:ea typeface="宋体" pitchFamily="2" charset="-122"/>
                </a:rPr>
                <a:t>低通滤波</a:t>
              </a:r>
            </a:p>
          </p:txBody>
        </p:sp>
        <p:sp>
          <p:nvSpPr>
            <p:cNvPr id="57382" name="Rectangle 37"/>
            <p:cNvSpPr>
              <a:spLocks noChangeArrowheads="1"/>
            </p:cNvSpPr>
            <p:nvPr/>
          </p:nvSpPr>
          <p:spPr bwMode="auto">
            <a:xfrm>
              <a:off x="672" y="2592"/>
              <a:ext cx="527" cy="311"/>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20000"/>
                </a:lnSpc>
              </a:pPr>
              <a:r>
                <a:rPr lang="zh-CN" altLang="en-US" b="1" dirty="0">
                  <a:latin typeface="Times New Roman" pitchFamily="18" charset="0"/>
                  <a:ea typeface="宋体" pitchFamily="2" charset="-122"/>
                </a:rPr>
                <a:t>传感器</a:t>
              </a:r>
            </a:p>
          </p:txBody>
        </p:sp>
        <p:sp>
          <p:nvSpPr>
            <p:cNvPr id="57383" name="Line 38"/>
            <p:cNvSpPr>
              <a:spLocks noChangeShapeType="1"/>
            </p:cNvSpPr>
            <p:nvPr/>
          </p:nvSpPr>
          <p:spPr bwMode="auto">
            <a:xfrm>
              <a:off x="453" y="2748"/>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4" name="Line 39"/>
            <p:cNvSpPr>
              <a:spLocks noChangeShapeType="1"/>
            </p:cNvSpPr>
            <p:nvPr/>
          </p:nvSpPr>
          <p:spPr bwMode="auto">
            <a:xfrm>
              <a:off x="1203" y="2732"/>
              <a:ext cx="218" cy="1"/>
            </a:xfrm>
            <a:prstGeom prst="line">
              <a:avLst/>
            </a:prstGeom>
            <a:noFill/>
            <a:ln w="28575">
              <a:solidFill>
                <a:schemeClr val="folHlink"/>
              </a:solidFill>
              <a:round/>
              <a:headEnd type="none" w="sm" len="sm"/>
              <a:tailEnd type="triangle" w="sm" len="sm"/>
            </a:ln>
          </p:spPr>
          <p:txBody>
            <a:bodyPr/>
            <a:lstStyle/>
            <a:p>
              <a:endParaRPr lang="zh-CN" altLang="en-US"/>
            </a:p>
          </p:txBody>
        </p:sp>
        <p:grpSp>
          <p:nvGrpSpPr>
            <p:cNvPr id="57385" name="Group 40"/>
            <p:cNvGrpSpPr>
              <a:grpSpLocks/>
            </p:cNvGrpSpPr>
            <p:nvPr/>
          </p:nvGrpSpPr>
          <p:grpSpPr bwMode="auto">
            <a:xfrm>
              <a:off x="1428" y="2458"/>
              <a:ext cx="654" cy="539"/>
              <a:chOff x="0" y="0"/>
              <a:chExt cx="20000" cy="20000"/>
            </a:xfrm>
          </p:grpSpPr>
          <p:sp>
            <p:nvSpPr>
              <p:cNvPr id="57403" name="Line 41"/>
              <p:cNvSpPr>
                <a:spLocks noChangeShapeType="1"/>
              </p:cNvSpPr>
              <p:nvPr/>
            </p:nvSpPr>
            <p:spPr bwMode="auto">
              <a:xfrm>
                <a:off x="0" y="0"/>
                <a:ext cx="20000" cy="10159"/>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4" name="Line 42"/>
              <p:cNvSpPr>
                <a:spLocks noChangeShapeType="1"/>
              </p:cNvSpPr>
              <p:nvPr/>
            </p:nvSpPr>
            <p:spPr bwMode="auto">
              <a:xfrm flipV="1">
                <a:off x="0" y="9595"/>
                <a:ext cx="20000" cy="10160"/>
              </a:xfrm>
              <a:prstGeom prst="line">
                <a:avLst/>
              </a:prstGeom>
              <a:noFill/>
              <a:ln w="28575">
                <a:solidFill>
                  <a:schemeClr val="folHlink"/>
                </a:solidFill>
                <a:round/>
                <a:headEnd type="none" w="sm" len="sm"/>
                <a:tailEnd type="none" w="sm" len="sm"/>
              </a:ln>
            </p:spPr>
            <p:txBody>
              <a:bodyPr/>
              <a:lstStyle/>
              <a:p>
                <a:endParaRPr lang="zh-CN" altLang="en-US"/>
              </a:p>
            </p:txBody>
          </p:sp>
          <p:sp>
            <p:nvSpPr>
              <p:cNvPr id="57405" name="Line 43"/>
              <p:cNvSpPr>
                <a:spLocks noChangeShapeType="1"/>
              </p:cNvSpPr>
              <p:nvPr/>
            </p:nvSpPr>
            <p:spPr bwMode="auto">
              <a:xfrm>
                <a:off x="0" y="0"/>
                <a:ext cx="23" cy="20000"/>
              </a:xfrm>
              <a:prstGeom prst="line">
                <a:avLst/>
              </a:prstGeom>
              <a:noFill/>
              <a:ln w="28575">
                <a:solidFill>
                  <a:schemeClr val="folHlink"/>
                </a:solidFill>
                <a:round/>
                <a:headEnd type="none" w="sm" len="sm"/>
                <a:tailEnd type="none" w="sm" len="sm"/>
              </a:ln>
            </p:spPr>
            <p:txBody>
              <a:bodyPr/>
              <a:lstStyle/>
              <a:p>
                <a:endParaRPr lang="zh-CN" altLang="en-US"/>
              </a:p>
            </p:txBody>
          </p:sp>
        </p:grpSp>
        <p:sp>
          <p:nvSpPr>
            <p:cNvPr id="57386" name="Line 44"/>
            <p:cNvSpPr>
              <a:spLocks noChangeShapeType="1"/>
            </p:cNvSpPr>
            <p:nvPr/>
          </p:nvSpPr>
          <p:spPr bwMode="auto">
            <a:xfrm>
              <a:off x="2074" y="2728"/>
              <a:ext cx="218" cy="2"/>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7" name="Line 45"/>
            <p:cNvSpPr>
              <a:spLocks noChangeShapeType="1"/>
            </p:cNvSpPr>
            <p:nvPr/>
          </p:nvSpPr>
          <p:spPr bwMode="auto">
            <a:xfrm>
              <a:off x="2933" y="2714"/>
              <a:ext cx="218"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88" name="Rectangle 46"/>
            <p:cNvSpPr>
              <a:spLocks noChangeArrowheads="1"/>
            </p:cNvSpPr>
            <p:nvPr/>
          </p:nvSpPr>
          <p:spPr bwMode="auto">
            <a:xfrm>
              <a:off x="4858"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latin typeface="Times New Roman" pitchFamily="18" charset="0"/>
                  <a:ea typeface="宋体" pitchFamily="2" charset="-122"/>
                </a:rPr>
                <a:t>A/D</a:t>
              </a:r>
              <a:r>
                <a:rPr lang="zh-CN" altLang="en-US" sz="1800" b="1" dirty="0">
                  <a:latin typeface="Times New Roman" pitchFamily="18" charset="0"/>
                  <a:ea typeface="宋体" pitchFamily="2" charset="-122"/>
                </a:rPr>
                <a:t>转换器</a:t>
              </a:r>
            </a:p>
          </p:txBody>
        </p:sp>
        <p:sp>
          <p:nvSpPr>
            <p:cNvPr id="57389" name="Rectangle 47"/>
            <p:cNvSpPr>
              <a:spLocks noChangeArrowheads="1"/>
            </p:cNvSpPr>
            <p:nvPr/>
          </p:nvSpPr>
          <p:spPr bwMode="auto">
            <a:xfrm>
              <a:off x="3720" y="1256"/>
              <a:ext cx="902" cy="370"/>
            </a:xfrm>
            <a:prstGeom prst="rect">
              <a:avLst/>
            </a:prstGeom>
            <a:noFill/>
            <a:ln w="28575">
              <a:solidFill>
                <a:schemeClr val="folHlink"/>
              </a:solidFill>
              <a:miter lim="800000"/>
              <a:headEnd/>
              <a:tailEnd/>
            </a:ln>
          </p:spPr>
          <p:txBody>
            <a:bodyPr lIns="12700" tIns="12700" rIns="12700" bIns="12700" anchor="ctr"/>
            <a:lstStyle/>
            <a:p>
              <a:pPr algn="ctr" eaLnBrk="0" hangingPunct="0">
                <a:lnSpc>
                  <a:spcPct val="140000"/>
                </a:lnSpc>
                <a:spcBef>
                  <a:spcPct val="0"/>
                </a:spcBef>
              </a:pPr>
              <a:r>
                <a:rPr lang="zh-CN" altLang="en-US" sz="1800" b="1" dirty="0">
                  <a:latin typeface="Times New Roman" pitchFamily="18" charset="0"/>
                  <a:ea typeface="宋体" pitchFamily="2" charset="-122"/>
                </a:rPr>
                <a:t>采样保持器</a:t>
              </a:r>
            </a:p>
          </p:txBody>
        </p:sp>
        <p:sp>
          <p:nvSpPr>
            <p:cNvPr id="57390" name="Line 48"/>
            <p:cNvSpPr>
              <a:spLocks noChangeShapeType="1"/>
            </p:cNvSpPr>
            <p:nvPr/>
          </p:nvSpPr>
          <p:spPr bwMode="auto">
            <a:xfrm>
              <a:off x="3501" y="1444"/>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1" name="Line 49"/>
            <p:cNvSpPr>
              <a:spLocks noChangeShapeType="1"/>
            </p:cNvSpPr>
            <p:nvPr/>
          </p:nvSpPr>
          <p:spPr bwMode="auto">
            <a:xfrm>
              <a:off x="4638" y="1443"/>
              <a:ext cx="219" cy="1"/>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2" name="Line 50"/>
            <p:cNvSpPr>
              <a:spLocks noChangeShapeType="1"/>
            </p:cNvSpPr>
            <p:nvPr/>
          </p:nvSpPr>
          <p:spPr bwMode="auto">
            <a:xfrm>
              <a:off x="5332" y="1628"/>
              <a:ext cx="0" cy="423"/>
            </a:xfrm>
            <a:prstGeom prst="line">
              <a:avLst/>
            </a:prstGeom>
            <a:noFill/>
            <a:ln w="28575">
              <a:solidFill>
                <a:schemeClr val="folHlink"/>
              </a:solidFill>
              <a:round/>
              <a:headEnd type="none" w="sm" len="sm"/>
              <a:tailEnd type="triangle" w="sm" len="sm"/>
            </a:ln>
          </p:spPr>
          <p:txBody>
            <a:bodyPr/>
            <a:lstStyle/>
            <a:p>
              <a:endParaRPr lang="zh-CN" altLang="en-US"/>
            </a:p>
          </p:txBody>
        </p:sp>
        <p:sp>
          <p:nvSpPr>
            <p:cNvPr id="57393" name="Rectangle 51"/>
            <p:cNvSpPr>
              <a:spLocks noChangeArrowheads="1"/>
            </p:cNvSpPr>
            <p:nvPr/>
          </p:nvSpPr>
          <p:spPr bwMode="auto">
            <a:xfrm>
              <a:off x="4723" y="3231"/>
              <a:ext cx="666" cy="261"/>
            </a:xfrm>
            <a:prstGeom prst="rect">
              <a:avLst/>
            </a:prstGeom>
            <a:noFill/>
            <a:ln w="28575">
              <a:noFill/>
              <a:miter lim="800000"/>
              <a:headEnd/>
              <a:tailEnd/>
            </a:ln>
          </p:spPr>
          <p:txBody>
            <a:bodyPr lIns="12700" tIns="12700" rIns="12700" bIns="12700"/>
            <a:lstStyle/>
            <a:p>
              <a:pPr eaLnBrk="0" hangingPunct="0">
                <a:spcBef>
                  <a:spcPct val="0"/>
                </a:spcBef>
              </a:pPr>
              <a:r>
                <a:rPr lang="zh-CN" altLang="en-US" sz="1800" b="1" dirty="0">
                  <a:solidFill>
                    <a:schemeClr val="tx1"/>
                  </a:solidFill>
                  <a:latin typeface="Times New Roman" pitchFamily="18" charset="0"/>
                  <a:ea typeface="宋体" pitchFamily="2" charset="-122"/>
                </a:rPr>
                <a:t>数字信号</a:t>
              </a:r>
            </a:p>
          </p:txBody>
        </p:sp>
        <p:sp>
          <p:nvSpPr>
            <p:cNvPr id="57394" name="Rectangle 52"/>
            <p:cNvSpPr>
              <a:spLocks noChangeArrowheads="1"/>
            </p:cNvSpPr>
            <p:nvPr/>
          </p:nvSpPr>
          <p:spPr bwMode="auto">
            <a:xfrm>
              <a:off x="1437" y="3360"/>
              <a:ext cx="667" cy="26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solidFill>
                    <a:schemeClr val="accent2"/>
                  </a:solidFill>
                  <a:latin typeface="Times New Roman" pitchFamily="18" charset="0"/>
                  <a:ea typeface="宋体" pitchFamily="2" charset="-122"/>
                </a:rPr>
                <a:t>受控对象</a:t>
              </a:r>
            </a:p>
          </p:txBody>
        </p:sp>
        <p:sp>
          <p:nvSpPr>
            <p:cNvPr id="57395" name="Rectangle 53"/>
            <p:cNvSpPr>
              <a:spLocks noChangeArrowheads="1"/>
            </p:cNvSpPr>
            <p:nvPr/>
          </p:nvSpPr>
          <p:spPr bwMode="auto">
            <a:xfrm>
              <a:off x="2001" y="3010"/>
              <a:ext cx="666" cy="260"/>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控制信号</a:t>
              </a:r>
            </a:p>
          </p:txBody>
        </p:sp>
        <p:sp>
          <p:nvSpPr>
            <p:cNvPr id="57396" name="Rectangle 54"/>
            <p:cNvSpPr>
              <a:spLocks noChangeArrowheads="1"/>
            </p:cNvSpPr>
            <p:nvPr/>
          </p:nvSpPr>
          <p:spPr bwMode="auto">
            <a:xfrm>
              <a:off x="3163" y="3010"/>
              <a:ext cx="667" cy="261"/>
            </a:xfrm>
            <a:prstGeom prst="rect">
              <a:avLst/>
            </a:prstGeom>
            <a:noFill/>
            <a:ln w="28575">
              <a:noFill/>
              <a:miter lim="800000"/>
              <a:headEnd/>
              <a:tailEnd/>
            </a:ln>
          </p:spPr>
          <p:txBody>
            <a:bodyPr lIns="12700" tIns="12700" rIns="12700" bIns="12700" anchor="ctr"/>
            <a:lstStyle/>
            <a:p>
              <a:pPr eaLnBrk="0" hangingPunct="0">
                <a:spcBef>
                  <a:spcPct val="0"/>
                </a:spcBef>
              </a:pPr>
              <a:r>
                <a:rPr lang="zh-CN" altLang="en-US" sz="1800" b="1" dirty="0">
                  <a:solidFill>
                    <a:schemeClr val="tx1"/>
                  </a:solidFill>
                  <a:latin typeface="Times New Roman" pitchFamily="18" charset="0"/>
                  <a:ea typeface="宋体" pitchFamily="2" charset="-122"/>
                </a:rPr>
                <a:t>模拟信号</a:t>
              </a:r>
            </a:p>
          </p:txBody>
        </p:sp>
        <p:sp>
          <p:nvSpPr>
            <p:cNvPr id="57397" name="Rectangle 55"/>
            <p:cNvSpPr>
              <a:spLocks noChangeArrowheads="1"/>
            </p:cNvSpPr>
            <p:nvPr/>
          </p:nvSpPr>
          <p:spPr bwMode="auto">
            <a:xfrm>
              <a:off x="3745" y="3278"/>
              <a:ext cx="902" cy="370"/>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spcBef>
                  <a:spcPct val="0"/>
                </a:spcBef>
              </a:pPr>
              <a:r>
                <a:rPr lang="en-US" altLang="zh-CN" sz="1800" b="1" dirty="0">
                  <a:solidFill>
                    <a:schemeClr val="accent2"/>
                  </a:solidFill>
                  <a:latin typeface="Times New Roman" pitchFamily="18" charset="0"/>
                  <a:ea typeface="宋体" pitchFamily="2" charset="-122"/>
                </a:rPr>
                <a:t>D/A</a:t>
              </a:r>
              <a:r>
                <a:rPr lang="zh-CN" altLang="en-US" sz="1800" b="1" dirty="0">
                  <a:solidFill>
                    <a:schemeClr val="accent2"/>
                  </a:solidFill>
                  <a:latin typeface="Times New Roman" pitchFamily="18" charset="0"/>
                  <a:ea typeface="宋体" pitchFamily="2" charset="-122"/>
                </a:rPr>
                <a:t>转换器</a:t>
              </a:r>
            </a:p>
          </p:txBody>
        </p:sp>
        <p:sp>
          <p:nvSpPr>
            <p:cNvPr id="57398" name="Rectangle 56"/>
            <p:cNvSpPr>
              <a:spLocks noChangeArrowheads="1"/>
            </p:cNvSpPr>
            <p:nvPr/>
          </p:nvSpPr>
          <p:spPr bwMode="auto">
            <a:xfrm>
              <a:off x="2548" y="3277"/>
              <a:ext cx="978" cy="369"/>
            </a:xfrm>
            <a:prstGeom prst="rect">
              <a:avLst/>
            </a:prstGeom>
            <a:solidFill>
              <a:schemeClr val="bg1"/>
            </a:solidFill>
            <a:ln w="28575">
              <a:solidFill>
                <a:schemeClr val="accent1"/>
              </a:solidFill>
              <a:miter lim="800000"/>
              <a:headEnd/>
              <a:tailEnd/>
            </a:ln>
          </p:spPr>
          <p:txBody>
            <a:bodyPr lIns="12700" tIns="12700" rIns="12700" bIns="12700" anchor="ctr"/>
            <a:lstStyle/>
            <a:p>
              <a:pPr algn="ctr" eaLnBrk="0" hangingPunct="0">
                <a:lnSpc>
                  <a:spcPct val="140000"/>
                </a:lnSpc>
              </a:pPr>
              <a:r>
                <a:rPr lang="zh-CN" altLang="en-US" b="1" dirty="0">
                  <a:solidFill>
                    <a:schemeClr val="accent2"/>
                  </a:solidFill>
                  <a:latin typeface="Times New Roman" pitchFamily="18" charset="0"/>
                  <a:ea typeface="宋体" pitchFamily="2" charset="-122"/>
                </a:rPr>
                <a:t>放大驱动电路</a:t>
              </a:r>
            </a:p>
          </p:txBody>
        </p:sp>
        <p:sp>
          <p:nvSpPr>
            <p:cNvPr id="57399" name="Line 57"/>
            <p:cNvSpPr>
              <a:spLocks noChangeShapeType="1"/>
            </p:cNvSpPr>
            <p:nvPr/>
          </p:nvSpPr>
          <p:spPr bwMode="auto">
            <a:xfrm flipH="1">
              <a:off x="3528" y="3450"/>
              <a:ext cx="219" cy="1"/>
            </a:xfrm>
            <a:prstGeom prst="line">
              <a:avLst/>
            </a:prstGeom>
            <a:noFill/>
            <a:ln w="28575">
              <a:solidFill>
                <a:srgbClr val="CC3300"/>
              </a:solidFill>
              <a:round/>
              <a:headEnd type="none" w="sm" len="sm"/>
              <a:tailEnd type="triangle" w="sm" len="sm"/>
            </a:ln>
          </p:spPr>
          <p:txBody>
            <a:bodyPr/>
            <a:lstStyle/>
            <a:p>
              <a:endParaRPr lang="zh-CN" altLang="en-US"/>
            </a:p>
          </p:txBody>
        </p:sp>
        <p:sp>
          <p:nvSpPr>
            <p:cNvPr id="57400" name="Line 58"/>
            <p:cNvSpPr>
              <a:spLocks noChangeShapeType="1"/>
            </p:cNvSpPr>
            <p:nvPr/>
          </p:nvSpPr>
          <p:spPr bwMode="auto">
            <a:xfrm flipH="1">
              <a:off x="2127" y="3464"/>
              <a:ext cx="429" cy="1"/>
            </a:xfrm>
            <a:prstGeom prst="line">
              <a:avLst/>
            </a:prstGeom>
            <a:solidFill>
              <a:schemeClr val="bg1"/>
            </a:solidFill>
            <a:ln w="28575">
              <a:solidFill>
                <a:schemeClr val="accent1"/>
              </a:solidFill>
              <a:round/>
              <a:headEnd type="none" w="sm" len="sm"/>
              <a:tailEnd type="triangle" w="sm" len="sm"/>
            </a:ln>
          </p:spPr>
          <p:txBody>
            <a:bodyPr anchor="ctr"/>
            <a:lstStyle/>
            <a:p>
              <a:pPr algn="ctr"/>
              <a:endParaRPr lang="zh-CN" altLang="en-US">
                <a:solidFill>
                  <a:schemeClr val="accent2"/>
                </a:solidFill>
              </a:endParaRPr>
            </a:p>
          </p:txBody>
        </p:sp>
        <p:sp>
          <p:nvSpPr>
            <p:cNvPr id="57401" name="Freeform 59"/>
            <p:cNvSpPr>
              <a:spLocks/>
            </p:cNvSpPr>
            <p:nvPr/>
          </p:nvSpPr>
          <p:spPr bwMode="auto">
            <a:xfrm>
              <a:off x="4658" y="2906"/>
              <a:ext cx="691" cy="562"/>
            </a:xfrm>
            <a:custGeom>
              <a:avLst/>
              <a:gdLst>
                <a:gd name="T0" fmla="*/ 0 w 20000"/>
                <a:gd name="T1" fmla="*/ 561 h 20000"/>
                <a:gd name="T2" fmla="*/ 690 w 20000"/>
                <a:gd name="T3" fmla="*/ 561 h 20000"/>
                <a:gd name="T4" fmla="*/ 69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61"/>
                  </a:moveTo>
                  <a:lnTo>
                    <a:pt x="19977" y="19961"/>
                  </a:lnTo>
                  <a:lnTo>
                    <a:pt x="19977" y="0"/>
                  </a:lnTo>
                </a:path>
              </a:pathLst>
            </a:custGeom>
            <a:noFill/>
            <a:ln w="28575" cap="flat">
              <a:solidFill>
                <a:srgbClr val="CC3300"/>
              </a:solidFill>
              <a:prstDash val="solid"/>
              <a:round/>
              <a:headEnd type="triangle" w="sm" len="sm"/>
              <a:tailEnd type="none" w="sm" len="sm"/>
            </a:ln>
          </p:spPr>
          <p:txBody>
            <a:bodyPr/>
            <a:lstStyle/>
            <a:p>
              <a:endParaRPr lang="zh-CN" altLang="en-US"/>
            </a:p>
          </p:txBody>
        </p:sp>
        <p:sp>
          <p:nvSpPr>
            <p:cNvPr id="57402" name="Text Box 60"/>
            <p:cNvSpPr txBox="1">
              <a:spLocks noChangeArrowheads="1"/>
            </p:cNvSpPr>
            <p:nvPr/>
          </p:nvSpPr>
          <p:spPr bwMode="auto">
            <a:xfrm>
              <a:off x="175" y="2046"/>
              <a:ext cx="223" cy="357"/>
            </a:xfrm>
            <a:prstGeom prst="rect">
              <a:avLst/>
            </a:prstGeom>
            <a:noFill/>
            <a:ln w="28575">
              <a:noFill/>
              <a:miter lim="800000"/>
              <a:headEnd/>
              <a:tailEnd/>
            </a:ln>
          </p:spPr>
          <p:txBody>
            <a:bodyPr vert="eaVert" lIns="12700" tIns="12700" rIns="12700" bIns="12700"/>
            <a:lstStyle/>
            <a:p>
              <a:pPr eaLnBrk="0" hangingPunct="0">
                <a:spcBef>
                  <a:spcPct val="0"/>
                </a:spcBef>
              </a:pPr>
              <a:r>
                <a:rPr lang="en-US" altLang="zh-CN" sz="1800" b="1">
                  <a:solidFill>
                    <a:schemeClr val="tx1"/>
                  </a:solidFill>
                  <a:latin typeface="Times New Roman" pitchFamily="18" charset="0"/>
                  <a:ea typeface="宋体" pitchFamily="2" charset="-122"/>
                </a:rPr>
                <a:t>…</a:t>
              </a:r>
            </a:p>
          </p:txBody>
        </p:sp>
      </p:grpSp>
      <p:sp>
        <p:nvSpPr>
          <p:cNvPr id="109635" name="Rectangle 67"/>
          <p:cNvSpPr>
            <a:spLocks noChangeArrowheads="1"/>
          </p:cNvSpPr>
          <p:nvPr/>
        </p:nvSpPr>
        <p:spPr bwMode="auto">
          <a:xfrm>
            <a:off x="345067" y="201647"/>
            <a:ext cx="2471738" cy="437043"/>
          </a:xfrm>
          <a:prstGeom prst="rect">
            <a:avLst/>
          </a:prstGeom>
          <a:noFill/>
          <a:ln w="25400">
            <a:noFill/>
            <a:miter lim="800000"/>
            <a:headEnd/>
            <a:tailEnd/>
          </a:ln>
          <a:effectLst/>
        </p:spPr>
        <p:txBody>
          <a:bodyPr>
            <a:spAutoFit/>
          </a:bodyPr>
          <a:lstStyle/>
          <a:p>
            <a:pPr>
              <a:lnSpc>
                <a:spcPct val="80000"/>
              </a:lnSpc>
            </a:pPr>
            <a:r>
              <a:rPr kumimoji="1" lang="en-US" altLang="zh-CN" sz="2800" dirty="0">
                <a:solidFill>
                  <a:srgbClr val="0000CC"/>
                </a:solidFill>
                <a:latin typeface="+mn-lt"/>
                <a:ea typeface="幼圆" pitchFamily="49" charset="-122"/>
              </a:rPr>
              <a:t>12.1  </a:t>
            </a:r>
            <a:r>
              <a:rPr kumimoji="1" lang="zh-CN" altLang="en-US" sz="2800" dirty="0" smtClean="0">
                <a:solidFill>
                  <a:srgbClr val="0000CC"/>
                </a:solidFill>
                <a:latin typeface="+mn-lt"/>
                <a:ea typeface="幼圆" pitchFamily="49" charset="-122"/>
              </a:rPr>
              <a:t>概述</a:t>
            </a:r>
            <a:endParaRPr kumimoji="1" lang="zh-CN" altLang="en-US" sz="2800" dirty="0">
              <a:solidFill>
                <a:srgbClr val="0000CC"/>
              </a:solidFill>
              <a:latin typeface="+mn-lt"/>
              <a:ea typeface="幼圆" pitchFamily="49" charset="-122"/>
            </a:endParaRPr>
          </a:p>
        </p:txBody>
      </p:sp>
      <p:sp>
        <p:nvSpPr>
          <p:cNvPr id="2" name="圆角矩形 1"/>
          <p:cNvSpPr/>
          <p:nvPr/>
        </p:nvSpPr>
        <p:spPr bwMode="auto">
          <a:xfrm>
            <a:off x="3640138" y="4624834"/>
            <a:ext cx="4943474" cy="91940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r>
              <a:rPr kumimoji="1" lang="zh-CN" altLang="en-US" sz="2400" dirty="0" smtClean="0">
                <a:solidFill>
                  <a:schemeClr val="bg1"/>
                </a:solidFill>
                <a:latin typeface="幼圆" pitchFamily="49" charset="-122"/>
                <a:ea typeface="幼圆" pitchFamily="49" charset="-122"/>
              </a:rPr>
              <a:t>低通滤波器用于</a:t>
            </a:r>
            <a:r>
              <a:rPr kumimoji="1" lang="zh-CN" altLang="en-US" sz="2400" dirty="0">
                <a:solidFill>
                  <a:schemeClr val="bg1"/>
                </a:solidFill>
                <a:latin typeface="幼圆" pitchFamily="49" charset="-122"/>
                <a:ea typeface="幼圆" pitchFamily="49" charset="-122"/>
              </a:rPr>
              <a:t>降低噪声、滤去高频干扰，以增加信噪比</a:t>
            </a:r>
            <a:endParaRPr lang="zh-CN" altLang="en-US" sz="2400"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3262381748"/>
      </p:ext>
    </p:extLst>
  </p:cSld>
  <p:clrMapOvr>
    <a:masterClrMapping/>
  </p:clrMapOvr>
  <p:transition spd="med">
    <p:wheel spokes="1"/>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idx="4294967295"/>
          </p:nvPr>
        </p:nvSpPr>
        <p:spPr>
          <a:xfrm>
            <a:off x="386535" y="139183"/>
            <a:ext cx="7959725" cy="544512"/>
          </a:xfrm>
          <a:prstGeom prst="rect">
            <a:avLst/>
          </a:prstGeom>
        </p:spPr>
        <p:txBody>
          <a:bodyPr/>
          <a:lstStyle/>
          <a:p>
            <a:pPr algn="l" eaLnBrk="1" hangingPunct="1">
              <a:defRPr/>
            </a:pPr>
            <a:r>
              <a:rPr lang="en-US" altLang="zh-CN" sz="2800" dirty="0" smtClean="0">
                <a:solidFill>
                  <a:schemeClr val="tx1"/>
                </a:solidFill>
                <a:latin typeface="+mn-lt"/>
                <a:ea typeface="幼圆" pitchFamily="49" charset="-122"/>
              </a:rPr>
              <a:t>ADC0809</a:t>
            </a:r>
            <a:r>
              <a:rPr lang="zh-CN" altLang="en-US" sz="2800" dirty="0" smtClean="0">
                <a:solidFill>
                  <a:schemeClr val="tx1"/>
                </a:solidFill>
                <a:latin typeface="+mn-lt"/>
                <a:ea typeface="幼圆" pitchFamily="49" charset="-122"/>
              </a:rPr>
              <a:t>的时序</a:t>
            </a:r>
          </a:p>
        </p:txBody>
      </p:sp>
      <p:pic>
        <p:nvPicPr>
          <p:cNvPr id="186480" name="Picture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5" y="1268760"/>
            <a:ext cx="7312970" cy="396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7365" y="5175597"/>
            <a:ext cx="904164" cy="904164"/>
          </a:xfrm>
          <a:prstGeom prst="rect">
            <a:avLst/>
          </a:prstGeom>
        </p:spPr>
      </p:pic>
    </p:spTree>
    <p:extLst>
      <p:ext uri="{BB962C8B-B14F-4D97-AF65-F5344CB8AC3E}">
        <p14:creationId xmlns:p14="http://schemas.microsoft.com/office/powerpoint/2010/main" val="3581102699"/>
      </p:ext>
    </p:extLst>
  </p:cSld>
  <p:clrMapOvr>
    <a:masterClrMapping/>
  </p:clrMapOvr>
  <p:transition spd="med">
    <p:wheel spokes="1"/>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ChangeArrowheads="1"/>
          </p:cNvSpPr>
          <p:nvPr>
            <p:ph type="title" idx="4294967295"/>
          </p:nvPr>
        </p:nvSpPr>
        <p:spPr>
          <a:xfrm>
            <a:off x="424367" y="53975"/>
            <a:ext cx="7793038" cy="584200"/>
          </a:xfrm>
          <a:prstGeom prst="rect">
            <a:avLst/>
          </a:prstGeom>
        </p:spPr>
        <p:txBody>
          <a:bodyPr anchor="b"/>
          <a:lstStyle/>
          <a:p>
            <a:pPr algn="l" eaLnBrk="1" hangingPunct="1">
              <a:defRPr/>
            </a:pPr>
            <a:r>
              <a:rPr lang="en-US" altLang="zh-CN" sz="2800" b="0" dirty="0" smtClean="0">
                <a:solidFill>
                  <a:schemeClr val="hlink"/>
                </a:solidFill>
                <a:latin typeface="+mn-lt"/>
                <a:ea typeface="幼圆" pitchFamily="49" charset="-122"/>
              </a:rPr>
              <a:t>4. ADC0809</a:t>
            </a:r>
            <a:r>
              <a:rPr lang="zh-CN" altLang="en-US" sz="2800" b="0" dirty="0" smtClean="0">
                <a:solidFill>
                  <a:schemeClr val="hlink"/>
                </a:solidFill>
                <a:latin typeface="+mn-lt"/>
                <a:ea typeface="幼圆" pitchFamily="49" charset="-122"/>
              </a:rPr>
              <a:t>的转换公式</a:t>
            </a:r>
          </a:p>
        </p:txBody>
      </p:sp>
      <p:graphicFrame>
        <p:nvGraphicFramePr>
          <p:cNvPr id="22530" name="Object 5"/>
          <p:cNvGraphicFramePr>
            <a:graphicFrameLocks noChangeAspect="1"/>
          </p:cNvGraphicFramePr>
          <p:nvPr>
            <p:extLst>
              <p:ext uri="{D42A27DB-BD31-4B8C-83A1-F6EECF244321}">
                <p14:modId xmlns:p14="http://schemas.microsoft.com/office/powerpoint/2010/main" val="2973183450"/>
              </p:ext>
            </p:extLst>
          </p:nvPr>
        </p:nvGraphicFramePr>
        <p:xfrm>
          <a:off x="714438" y="2156475"/>
          <a:ext cx="7718300" cy="1920082"/>
        </p:xfrm>
        <a:graphic>
          <a:graphicData uri="http://schemas.openxmlformats.org/presentationml/2006/ole">
            <mc:AlternateContent xmlns:mc="http://schemas.openxmlformats.org/markup-compatibility/2006">
              <mc:Choice xmlns:v="urn:schemas-microsoft-com:vml" Requires="v">
                <p:oleObj spid="_x0000_s187659" name="公式" r:id="rId3" imgW="1536480" imgH="457200" progId="Equation.3">
                  <p:embed/>
                </p:oleObj>
              </mc:Choice>
              <mc:Fallback>
                <p:oleObj name="公式" r:id="rId3" imgW="1536480" imgH="457200" progId="Equation.3">
                  <p:embed/>
                  <p:pic>
                    <p:nvPicPr>
                      <p:cNvPr id="0" name=""/>
                      <p:cNvPicPr>
                        <a:picLocks noChangeAspect="1" noChangeArrowheads="1"/>
                      </p:cNvPicPr>
                      <p:nvPr/>
                    </p:nvPicPr>
                    <p:blipFill>
                      <a:blip r:embed="rId4"/>
                      <a:srcRect/>
                      <a:stretch>
                        <a:fillRect/>
                      </a:stretch>
                    </p:blipFill>
                    <p:spPr bwMode="auto">
                      <a:xfrm>
                        <a:off x="714438" y="2156475"/>
                        <a:ext cx="7718300" cy="1920082"/>
                      </a:xfrm>
                      <a:prstGeom prst="rect">
                        <a:avLst/>
                      </a:prstGeom>
                      <a:noFill/>
                      <a:ln w="9525">
                        <a:noFill/>
                        <a:miter lim="800000"/>
                        <a:headEnd/>
                        <a:tailEnd/>
                      </a:ln>
                      <a:effectLst/>
                      <a:extLst/>
                    </p:spPr>
                  </p:pic>
                </p:oleObj>
              </mc:Fallback>
            </mc:AlternateContent>
          </a:graphicData>
        </a:graphic>
      </p:graphicFrame>
      <p:grpSp>
        <p:nvGrpSpPr>
          <p:cNvPr id="2" name="Group 6"/>
          <p:cNvGrpSpPr>
            <a:grpSpLocks/>
          </p:cNvGrpSpPr>
          <p:nvPr/>
        </p:nvGrpSpPr>
        <p:grpSpPr bwMode="auto">
          <a:xfrm>
            <a:off x="2262188" y="1114140"/>
            <a:ext cx="3778251" cy="1925638"/>
            <a:chOff x="1425" y="1031"/>
            <a:chExt cx="2380" cy="1213"/>
          </a:xfrm>
        </p:grpSpPr>
        <p:sp>
          <p:nvSpPr>
            <p:cNvPr id="22548" name="Oval 7"/>
            <p:cNvSpPr>
              <a:spLocks noChangeArrowheads="1"/>
            </p:cNvSpPr>
            <p:nvPr/>
          </p:nvSpPr>
          <p:spPr bwMode="auto">
            <a:xfrm>
              <a:off x="1425" y="1557"/>
              <a:ext cx="1030" cy="687"/>
            </a:xfrm>
            <a:prstGeom prst="ellipse">
              <a:avLst/>
            </a:prstGeom>
            <a:noFill/>
            <a:ln w="38100">
              <a:solidFill>
                <a:schemeClr val="accent2"/>
              </a:solidFill>
              <a:miter lim="800000"/>
              <a:headEnd/>
              <a:tailEnd/>
            </a:ln>
          </p:spPr>
          <p:txBody>
            <a:bodyPr wrap="none" anchor="ctr"/>
            <a:lstStyle/>
            <a:p>
              <a:endParaRPr lang="zh-CN" altLang="en-US"/>
            </a:p>
          </p:txBody>
        </p:sp>
        <p:sp>
          <p:nvSpPr>
            <p:cNvPr id="22549" name="Line 8"/>
            <p:cNvSpPr>
              <a:spLocks noChangeShapeType="1"/>
            </p:cNvSpPr>
            <p:nvPr/>
          </p:nvSpPr>
          <p:spPr bwMode="auto">
            <a:xfrm flipH="1">
              <a:off x="2245" y="1176"/>
              <a:ext cx="280" cy="461"/>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292873" name="Text Box 9"/>
            <p:cNvSpPr txBox="1">
              <a:spLocks noChangeArrowheads="1"/>
            </p:cNvSpPr>
            <p:nvPr/>
          </p:nvSpPr>
          <p:spPr bwMode="auto">
            <a:xfrm>
              <a:off x="2525" y="1031"/>
              <a:ext cx="1280" cy="291"/>
            </a:xfrm>
            <a:prstGeom prst="rect">
              <a:avLst/>
            </a:prstGeom>
            <a:noFill/>
            <a:ln w="9525">
              <a:noFill/>
              <a:miter lim="800000"/>
              <a:headEnd/>
              <a:tailEnd/>
            </a:ln>
            <a:effectLst/>
          </p:spPr>
          <p:txBody>
            <a:bodyPr wrap="none">
              <a:spAutoFit/>
            </a:bodyPr>
            <a:lstStyle/>
            <a:p>
              <a:pPr algn="l">
                <a:spcBef>
                  <a:spcPct val="0"/>
                </a:spcBef>
                <a:defRPr/>
              </a:pPr>
              <a:r>
                <a:rPr kumimoji="1" lang="zh-CN" altLang="en-US" sz="2400" dirty="0">
                  <a:solidFill>
                    <a:schemeClr val="folHlink"/>
                  </a:solidFill>
                  <a:latin typeface="Tahoma" pitchFamily="34" charset="0"/>
                  <a:ea typeface="宋体" pitchFamily="2" charset="-122"/>
                </a:rPr>
                <a:t>输入模拟电压</a:t>
              </a:r>
            </a:p>
          </p:txBody>
        </p:sp>
      </p:grpSp>
      <p:grpSp>
        <p:nvGrpSpPr>
          <p:cNvPr id="3" name="Group 10"/>
          <p:cNvGrpSpPr>
            <a:grpSpLocks/>
          </p:cNvGrpSpPr>
          <p:nvPr/>
        </p:nvGrpSpPr>
        <p:grpSpPr bwMode="auto">
          <a:xfrm>
            <a:off x="265113" y="1088740"/>
            <a:ext cx="3105150" cy="2406650"/>
            <a:chOff x="167" y="1015"/>
            <a:chExt cx="1956" cy="1516"/>
          </a:xfrm>
        </p:grpSpPr>
        <p:sp>
          <p:nvSpPr>
            <p:cNvPr id="22545" name="Oval 11"/>
            <p:cNvSpPr>
              <a:spLocks noChangeArrowheads="1"/>
            </p:cNvSpPr>
            <p:nvPr/>
          </p:nvSpPr>
          <p:spPr bwMode="auto">
            <a:xfrm>
              <a:off x="167" y="1819"/>
              <a:ext cx="956" cy="712"/>
            </a:xfrm>
            <a:prstGeom prst="ellipse">
              <a:avLst/>
            </a:prstGeom>
            <a:noFill/>
            <a:ln w="38100">
              <a:solidFill>
                <a:srgbClr val="66FFFF"/>
              </a:solidFill>
              <a:miter lim="800000"/>
              <a:headEnd/>
              <a:tailEnd/>
            </a:ln>
          </p:spPr>
          <p:txBody>
            <a:bodyPr wrap="none" anchor="ctr"/>
            <a:lstStyle/>
            <a:p>
              <a:endParaRPr lang="zh-CN" altLang="en-US"/>
            </a:p>
          </p:txBody>
        </p:sp>
        <p:sp>
          <p:nvSpPr>
            <p:cNvPr id="22546" name="Line 12"/>
            <p:cNvSpPr>
              <a:spLocks noChangeShapeType="1"/>
            </p:cNvSpPr>
            <p:nvPr/>
          </p:nvSpPr>
          <p:spPr bwMode="auto">
            <a:xfrm flipH="1">
              <a:off x="654" y="1214"/>
              <a:ext cx="409" cy="605"/>
            </a:xfrm>
            <a:prstGeom prst="line">
              <a:avLst/>
            </a:prstGeom>
            <a:noFill/>
            <a:ln w="28575">
              <a:solidFill>
                <a:srgbClr val="66FFFF"/>
              </a:solidFill>
              <a:miter lim="800000"/>
              <a:headEnd/>
              <a:tailEnd type="triangle" w="med" len="med"/>
            </a:ln>
          </p:spPr>
          <p:txBody>
            <a:bodyPr wrap="none"/>
            <a:lstStyle/>
            <a:p>
              <a:endParaRPr lang="zh-CN" altLang="en-US"/>
            </a:p>
          </p:txBody>
        </p:sp>
        <p:sp>
          <p:nvSpPr>
            <p:cNvPr id="292877" name="Text Box 13"/>
            <p:cNvSpPr txBox="1">
              <a:spLocks noChangeArrowheads="1"/>
            </p:cNvSpPr>
            <p:nvPr/>
          </p:nvSpPr>
          <p:spPr bwMode="auto">
            <a:xfrm>
              <a:off x="1037" y="1015"/>
              <a:ext cx="1086" cy="291"/>
            </a:xfrm>
            <a:prstGeom prst="rect">
              <a:avLst/>
            </a:prstGeom>
            <a:noFill/>
            <a:ln w="9525">
              <a:noFill/>
              <a:miter lim="800000"/>
              <a:headEnd/>
              <a:tailEnd/>
            </a:ln>
            <a:effectLst/>
          </p:spPr>
          <p:txBody>
            <a:bodyPr wrap="none">
              <a:spAutoFit/>
            </a:bodyPr>
            <a:lstStyle/>
            <a:p>
              <a:pPr algn="l">
                <a:spcBef>
                  <a:spcPct val="0"/>
                </a:spcBef>
                <a:defRPr/>
              </a:pPr>
              <a:r>
                <a:rPr kumimoji="1" lang="zh-CN" altLang="en-US" sz="2400" dirty="0">
                  <a:solidFill>
                    <a:schemeClr val="folHlink"/>
                  </a:solidFill>
                  <a:latin typeface="Tahoma" pitchFamily="34" charset="0"/>
                  <a:ea typeface="宋体" pitchFamily="2" charset="-122"/>
                </a:rPr>
                <a:t>输出数字量</a:t>
              </a:r>
            </a:p>
          </p:txBody>
        </p:sp>
      </p:grpSp>
      <p:grpSp>
        <p:nvGrpSpPr>
          <p:cNvPr id="4" name="Group 14"/>
          <p:cNvGrpSpPr>
            <a:grpSpLocks/>
          </p:cNvGrpSpPr>
          <p:nvPr/>
        </p:nvGrpSpPr>
        <p:grpSpPr bwMode="auto">
          <a:xfrm>
            <a:off x="439738" y="3039777"/>
            <a:ext cx="3797300" cy="2651125"/>
            <a:chOff x="277" y="2244"/>
            <a:chExt cx="2392" cy="1670"/>
          </a:xfrm>
        </p:grpSpPr>
        <p:sp>
          <p:nvSpPr>
            <p:cNvPr id="22542" name="Oval 15"/>
            <p:cNvSpPr>
              <a:spLocks noChangeArrowheads="1"/>
            </p:cNvSpPr>
            <p:nvPr/>
          </p:nvSpPr>
          <p:spPr bwMode="auto">
            <a:xfrm>
              <a:off x="1264" y="2244"/>
              <a:ext cx="1405" cy="773"/>
            </a:xfrm>
            <a:prstGeom prst="ellipse">
              <a:avLst/>
            </a:prstGeom>
            <a:noFill/>
            <a:ln w="38100">
              <a:solidFill>
                <a:srgbClr val="66FFFF"/>
              </a:solidFill>
              <a:miter lim="800000"/>
              <a:headEnd/>
              <a:tailEnd/>
            </a:ln>
          </p:spPr>
          <p:txBody>
            <a:bodyPr wrap="none" anchor="ctr"/>
            <a:lstStyle/>
            <a:p>
              <a:endParaRPr lang="zh-CN" altLang="en-US"/>
            </a:p>
          </p:txBody>
        </p:sp>
        <p:sp>
          <p:nvSpPr>
            <p:cNvPr id="22543" name="Line 16"/>
            <p:cNvSpPr>
              <a:spLocks noChangeShapeType="1"/>
            </p:cNvSpPr>
            <p:nvPr/>
          </p:nvSpPr>
          <p:spPr bwMode="auto">
            <a:xfrm flipH="1">
              <a:off x="1184" y="2973"/>
              <a:ext cx="409" cy="605"/>
            </a:xfrm>
            <a:prstGeom prst="line">
              <a:avLst/>
            </a:prstGeom>
            <a:noFill/>
            <a:ln w="28575">
              <a:solidFill>
                <a:srgbClr val="66FFFF"/>
              </a:solidFill>
              <a:miter lim="800000"/>
              <a:headEnd type="triangle" w="med" len="med"/>
              <a:tailEnd/>
            </a:ln>
          </p:spPr>
          <p:txBody>
            <a:bodyPr wrap="none"/>
            <a:lstStyle/>
            <a:p>
              <a:endParaRPr lang="zh-CN" altLang="en-US"/>
            </a:p>
          </p:txBody>
        </p:sp>
        <p:sp>
          <p:nvSpPr>
            <p:cNvPr id="292881" name="Text Box 17"/>
            <p:cNvSpPr txBox="1">
              <a:spLocks noChangeArrowheads="1"/>
            </p:cNvSpPr>
            <p:nvPr/>
          </p:nvSpPr>
          <p:spPr bwMode="auto">
            <a:xfrm>
              <a:off x="277" y="3623"/>
              <a:ext cx="1280" cy="291"/>
            </a:xfrm>
            <a:prstGeom prst="rect">
              <a:avLst/>
            </a:prstGeom>
            <a:noFill/>
            <a:ln w="9525">
              <a:noFill/>
              <a:miter lim="800000"/>
              <a:headEnd/>
              <a:tailEnd/>
            </a:ln>
            <a:effectLst/>
          </p:spPr>
          <p:txBody>
            <a:bodyPr wrap="none">
              <a:spAutoFit/>
            </a:bodyPr>
            <a:lstStyle/>
            <a:p>
              <a:pPr algn="l">
                <a:spcBef>
                  <a:spcPct val="0"/>
                </a:spcBef>
                <a:defRPr/>
              </a:pPr>
              <a:r>
                <a:rPr kumimoji="1" lang="zh-CN" altLang="en-US" sz="2400" dirty="0">
                  <a:solidFill>
                    <a:schemeClr val="folHlink"/>
                  </a:solidFill>
                  <a:latin typeface="Tahoma" pitchFamily="34" charset="0"/>
                  <a:ea typeface="宋体" pitchFamily="2" charset="-122"/>
                </a:rPr>
                <a:t>基准电压</a:t>
              </a:r>
              <a:r>
                <a:rPr kumimoji="1" lang="zh-CN" altLang="en-US" sz="2400" dirty="0">
                  <a:solidFill>
                    <a:schemeClr val="hlink"/>
                  </a:solidFill>
                  <a:latin typeface="Tahoma" pitchFamily="34" charset="0"/>
                  <a:ea typeface="宋体" pitchFamily="2" charset="-122"/>
                </a:rPr>
                <a:t>正</a:t>
              </a:r>
              <a:r>
                <a:rPr kumimoji="1" lang="zh-CN" altLang="en-US" sz="2400" dirty="0">
                  <a:solidFill>
                    <a:schemeClr val="folHlink"/>
                  </a:solidFill>
                  <a:latin typeface="Tahoma" pitchFamily="34" charset="0"/>
                  <a:ea typeface="宋体" pitchFamily="2" charset="-122"/>
                </a:rPr>
                <a:t>极</a:t>
              </a:r>
            </a:p>
          </p:txBody>
        </p:sp>
      </p:grpSp>
      <p:grpSp>
        <p:nvGrpSpPr>
          <p:cNvPr id="5" name="Group 18"/>
          <p:cNvGrpSpPr>
            <a:grpSpLocks/>
          </p:cNvGrpSpPr>
          <p:nvPr/>
        </p:nvGrpSpPr>
        <p:grpSpPr bwMode="auto">
          <a:xfrm>
            <a:off x="3133725" y="3038190"/>
            <a:ext cx="3824288" cy="2678112"/>
            <a:chOff x="1974" y="2243"/>
            <a:chExt cx="2409" cy="1687"/>
          </a:xfrm>
        </p:grpSpPr>
        <p:sp>
          <p:nvSpPr>
            <p:cNvPr id="22539" name="Oval 19"/>
            <p:cNvSpPr>
              <a:spLocks noChangeArrowheads="1"/>
            </p:cNvSpPr>
            <p:nvPr/>
          </p:nvSpPr>
          <p:spPr bwMode="auto">
            <a:xfrm>
              <a:off x="2993" y="2243"/>
              <a:ext cx="1390" cy="774"/>
            </a:xfrm>
            <a:prstGeom prst="ellipse">
              <a:avLst/>
            </a:prstGeom>
            <a:noFill/>
            <a:ln w="38100">
              <a:solidFill>
                <a:schemeClr val="accent2"/>
              </a:solidFill>
              <a:miter lim="800000"/>
              <a:headEnd/>
              <a:tailEnd/>
            </a:ln>
          </p:spPr>
          <p:txBody>
            <a:bodyPr wrap="none" anchor="ctr"/>
            <a:lstStyle/>
            <a:p>
              <a:endParaRPr lang="zh-CN" altLang="en-US"/>
            </a:p>
          </p:txBody>
        </p:sp>
        <p:sp>
          <p:nvSpPr>
            <p:cNvPr id="22540" name="Line 20"/>
            <p:cNvSpPr>
              <a:spLocks noChangeShapeType="1"/>
            </p:cNvSpPr>
            <p:nvPr/>
          </p:nvSpPr>
          <p:spPr bwMode="auto">
            <a:xfrm flipH="1">
              <a:off x="2937" y="2973"/>
              <a:ext cx="353" cy="666"/>
            </a:xfrm>
            <a:prstGeom prst="line">
              <a:avLst/>
            </a:prstGeom>
            <a:noFill/>
            <a:ln w="28575">
              <a:solidFill>
                <a:schemeClr val="accent2"/>
              </a:solidFill>
              <a:miter lim="800000"/>
              <a:headEnd type="triangle" w="med" len="med"/>
              <a:tailEnd/>
            </a:ln>
          </p:spPr>
          <p:txBody>
            <a:bodyPr wrap="none"/>
            <a:lstStyle/>
            <a:p>
              <a:endParaRPr lang="zh-CN" altLang="en-US"/>
            </a:p>
          </p:txBody>
        </p:sp>
        <p:sp>
          <p:nvSpPr>
            <p:cNvPr id="292885" name="Text Box 21"/>
            <p:cNvSpPr txBox="1">
              <a:spLocks noChangeArrowheads="1"/>
            </p:cNvSpPr>
            <p:nvPr/>
          </p:nvSpPr>
          <p:spPr bwMode="auto">
            <a:xfrm>
              <a:off x="1974" y="3639"/>
              <a:ext cx="1280" cy="291"/>
            </a:xfrm>
            <a:prstGeom prst="rect">
              <a:avLst/>
            </a:prstGeom>
            <a:noFill/>
            <a:ln w="9525">
              <a:noFill/>
              <a:miter lim="800000"/>
              <a:headEnd/>
              <a:tailEnd/>
            </a:ln>
            <a:effectLst/>
          </p:spPr>
          <p:txBody>
            <a:bodyPr wrap="none">
              <a:spAutoFit/>
            </a:bodyPr>
            <a:lstStyle/>
            <a:p>
              <a:pPr algn="l">
                <a:spcBef>
                  <a:spcPct val="0"/>
                </a:spcBef>
                <a:defRPr/>
              </a:pPr>
              <a:r>
                <a:rPr kumimoji="1" lang="zh-CN" altLang="en-US" sz="2400" dirty="0">
                  <a:solidFill>
                    <a:schemeClr val="folHlink"/>
                  </a:solidFill>
                  <a:latin typeface="Tahoma" pitchFamily="34" charset="0"/>
                  <a:ea typeface="宋体" pitchFamily="2" charset="-122"/>
                </a:rPr>
                <a:t>基准电压</a:t>
              </a:r>
              <a:r>
                <a:rPr kumimoji="1" lang="zh-CN" altLang="en-US" sz="2400" dirty="0">
                  <a:solidFill>
                    <a:schemeClr val="tx1"/>
                  </a:solidFill>
                  <a:latin typeface="Tahoma" pitchFamily="34" charset="0"/>
                  <a:ea typeface="宋体" pitchFamily="2" charset="-122"/>
                </a:rPr>
                <a:t>负</a:t>
              </a:r>
              <a:r>
                <a:rPr kumimoji="1" lang="zh-CN" altLang="en-US" sz="2400" dirty="0">
                  <a:solidFill>
                    <a:schemeClr val="folHlink"/>
                  </a:solidFill>
                  <a:latin typeface="Tahoma" pitchFamily="34" charset="0"/>
                  <a:ea typeface="宋体" pitchFamily="2" charset="-122"/>
                </a:rPr>
                <a:t>极</a:t>
              </a:r>
            </a:p>
          </p:txBody>
        </p:sp>
      </p:grpSp>
    </p:spTree>
    <p:extLst>
      <p:ext uri="{BB962C8B-B14F-4D97-AF65-F5344CB8AC3E}">
        <p14:creationId xmlns:p14="http://schemas.microsoft.com/office/powerpoint/2010/main" val="2736085308"/>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ppt_w/2"/>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ppt_w/2"/>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ppt_x</p:attrName>
                                        </p:attrNameLst>
                                      </p:cBhvr>
                                      <p:tavLst>
                                        <p:tav tm="0">
                                          <p:val>
                                            <p:strVal val="#ppt_x+#ppt_w/2"/>
                                          </p:val>
                                        </p:tav>
                                        <p:tav tm="100000">
                                          <p:val>
                                            <p:strVal val="#ppt_x"/>
                                          </p:val>
                                        </p:tav>
                                      </p:tavLst>
                                    </p:anim>
                                    <p:anim calcmode="lin" valueType="num">
                                      <p:cBhvr>
                                        <p:cTn id="32" dur="500" fill="hold"/>
                                        <p:tgtEl>
                                          <p:spTgt spid="3"/>
                                        </p:tgtEl>
                                        <p:attrNameLst>
                                          <p:attrName>ppt_y</p:attrName>
                                        </p:attrNameLst>
                                      </p:cBhvr>
                                      <p:tavLst>
                                        <p:tav tm="0">
                                          <p:val>
                                            <p:strVal val="#ppt_y"/>
                                          </p:val>
                                        </p:tav>
                                        <p:tav tm="100000">
                                          <p:val>
                                            <p:strVal val="#ppt_y"/>
                                          </p:val>
                                        </p:tav>
                                      </p:tavLst>
                                    </p:anim>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Grp="1" noChangeArrowheads="1"/>
          </p:cNvSpPr>
          <p:nvPr>
            <p:ph type="title" idx="4294967295"/>
          </p:nvPr>
        </p:nvSpPr>
        <p:spPr>
          <a:xfrm>
            <a:off x="476250" y="90488"/>
            <a:ext cx="7545388" cy="593725"/>
          </a:xfrm>
          <a:prstGeom prst="rect">
            <a:avLst/>
          </a:prstGeom>
        </p:spPr>
        <p:txBody>
          <a:bodyPr anchor="b"/>
          <a:lstStyle/>
          <a:p>
            <a:pPr algn="l" eaLnBrk="1" hangingPunct="1">
              <a:defRPr/>
            </a:pPr>
            <a:r>
              <a:rPr lang="zh-CN" altLang="en-US" sz="2800" b="0" dirty="0" smtClean="0">
                <a:solidFill>
                  <a:srgbClr val="0000CC"/>
                </a:solidFill>
                <a:latin typeface="+mn-lt"/>
                <a:ea typeface="幼圆" pitchFamily="49" charset="-122"/>
              </a:rPr>
              <a:t>单极性转换示例</a:t>
            </a:r>
          </a:p>
        </p:txBody>
      </p:sp>
      <p:sp>
        <p:nvSpPr>
          <p:cNvPr id="293896" name="Rectangle 8"/>
          <p:cNvSpPr>
            <a:spLocks noGrp="1" noChangeArrowheads="1"/>
          </p:cNvSpPr>
          <p:nvPr>
            <p:ph type="body" idx="4294967295"/>
          </p:nvPr>
        </p:nvSpPr>
        <p:spPr>
          <a:xfrm>
            <a:off x="476250" y="2573905"/>
            <a:ext cx="8012113" cy="2205245"/>
          </a:xfrm>
          <a:prstGeom prst="rect">
            <a:avLst/>
          </a:prstGeom>
        </p:spPr>
        <p:txBody>
          <a:bodyPr/>
          <a:lstStyle/>
          <a:p>
            <a:pPr eaLnBrk="1" hangingPunct="1">
              <a:buFont typeface="Wingdings" pitchFamily="2" charset="2"/>
              <a:buNone/>
              <a:tabLst>
                <a:tab pos="1143000" algn="l"/>
                <a:tab pos="1524000" algn="l"/>
              </a:tabLst>
              <a:defRPr/>
            </a:pPr>
            <a:r>
              <a:rPr lang="zh-CN" altLang="en-US" sz="2400" dirty="0" smtClean="0">
                <a:solidFill>
                  <a:srgbClr val="0000CC"/>
                </a:solidFill>
                <a:ea typeface="幼圆" pitchFamily="49" charset="-122"/>
              </a:rPr>
              <a:t>基准电压</a:t>
            </a:r>
            <a:r>
              <a:rPr lang="en-US" altLang="zh-CN" sz="2400" dirty="0" smtClean="0">
                <a:solidFill>
                  <a:srgbClr val="0000CC"/>
                </a:solidFill>
                <a:ea typeface="幼圆" pitchFamily="49" charset="-122"/>
              </a:rPr>
              <a:t>VREF(+)</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5V</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VREF(</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0V</a:t>
            </a:r>
          </a:p>
          <a:p>
            <a:pPr eaLnBrk="1" hangingPunct="1">
              <a:buFont typeface="Wingdings" pitchFamily="2" charset="2"/>
              <a:buNone/>
              <a:tabLst>
                <a:tab pos="1143000" algn="l"/>
                <a:tab pos="1524000" algn="l"/>
              </a:tabLst>
              <a:defRPr/>
            </a:pPr>
            <a:r>
              <a:rPr lang="zh-CN" altLang="en-US" sz="2400" dirty="0" smtClean="0">
                <a:solidFill>
                  <a:srgbClr val="0000CC"/>
                </a:solidFill>
                <a:ea typeface="幼圆" pitchFamily="49" charset="-122"/>
              </a:rPr>
              <a:t>输入模拟电压</a:t>
            </a:r>
            <a:r>
              <a:rPr lang="en-US" altLang="zh-CN" sz="2400" dirty="0" smtClean="0">
                <a:solidFill>
                  <a:srgbClr val="0000CC"/>
                </a:solidFill>
                <a:ea typeface="幼圆" pitchFamily="49" charset="-122"/>
              </a:rPr>
              <a:t>Vin</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1.5V</a:t>
            </a:r>
          </a:p>
          <a:p>
            <a:pPr eaLnBrk="1" hangingPunct="1">
              <a:buFont typeface="Wingdings" pitchFamily="2" charset="2"/>
              <a:buNone/>
              <a:tabLst>
                <a:tab pos="1143000" algn="l"/>
                <a:tab pos="1524000" algn="l"/>
              </a:tabLst>
              <a:defRPr/>
            </a:pPr>
            <a:r>
              <a:rPr lang="en-US" altLang="zh-CN" sz="2400" dirty="0" smtClean="0">
                <a:solidFill>
                  <a:srgbClr val="0000CC"/>
                </a:solidFill>
                <a:ea typeface="幼圆" pitchFamily="49" charset="-122"/>
              </a:rPr>
              <a:t>		N </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1.5</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5</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0</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×256</a:t>
            </a:r>
          </a:p>
          <a:p>
            <a:pPr eaLnBrk="1" hangingPunct="1">
              <a:buFont typeface="Wingdings" pitchFamily="2" charset="2"/>
              <a:buNone/>
              <a:tabLst>
                <a:tab pos="1143000" algn="l"/>
                <a:tab pos="1524000" algn="l"/>
              </a:tabLst>
              <a:defRPr/>
            </a:pPr>
            <a:r>
              <a:rPr lang="en-US" altLang="zh-CN" sz="2400" dirty="0" smtClean="0">
                <a:solidFill>
                  <a:srgbClr val="0000CC"/>
                </a:solidFill>
                <a:ea typeface="幼圆" pitchFamily="49" charset="-122"/>
              </a:rPr>
              <a:t>			</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76.8≈77</a:t>
            </a:r>
            <a:r>
              <a:rPr lang="zh-CN" altLang="en-US" sz="2400" dirty="0" smtClean="0">
                <a:solidFill>
                  <a:srgbClr val="0000CC"/>
                </a:solidFill>
                <a:ea typeface="幼圆" pitchFamily="49" charset="-122"/>
              </a:rPr>
              <a:t>＝</a:t>
            </a:r>
            <a:r>
              <a:rPr lang="en-US" altLang="zh-CN" sz="2400" dirty="0" smtClean="0">
                <a:solidFill>
                  <a:srgbClr val="0000CC"/>
                </a:solidFill>
                <a:ea typeface="幼圆" pitchFamily="49" charset="-122"/>
              </a:rPr>
              <a:t>4DH</a:t>
            </a:r>
          </a:p>
        </p:txBody>
      </p:sp>
      <p:pic>
        <p:nvPicPr>
          <p:cNvPr id="188532" name="Picture 116"/>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750" y="1179925"/>
            <a:ext cx="3705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014594"/>
      </p:ext>
    </p:extLst>
  </p:cSld>
  <p:clrMapOvr>
    <a:masterClrMapping/>
  </p:clrMapOvr>
  <p:transition spd="med">
    <p:wheel spokes="1"/>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81690" y="2753925"/>
            <a:ext cx="5535615" cy="519113"/>
          </a:xfrm>
          <a:prstGeom prst="rect">
            <a:avLst/>
          </a:prstGeom>
        </p:spPr>
        <p:txBody>
          <a:bodyPr anchor="b"/>
          <a:lstStyle>
            <a:lvl1pPr eaLnBrk="1" hangingPunct="1">
              <a:defRPr sz="2800" b="0">
                <a:solidFill>
                  <a:schemeClr val="hlink"/>
                </a:solidFill>
                <a:latin typeface="+mn-lt"/>
                <a:ea typeface="幼圆" pitchFamily="49" charset="-122"/>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sz="3600" dirty="0" smtClean="0">
                <a:solidFill>
                  <a:srgbClr val="0000CC"/>
                </a:solidFill>
              </a:rPr>
              <a:t>ADC0809</a:t>
            </a:r>
            <a:r>
              <a:rPr lang="zh-CN" altLang="zh-CN" sz="3600" dirty="0">
                <a:solidFill>
                  <a:srgbClr val="0000CC"/>
                </a:solidFill>
              </a:rPr>
              <a:t>的接口</a:t>
            </a:r>
            <a:r>
              <a:rPr lang="zh-CN" altLang="zh-CN" sz="3600" dirty="0" smtClean="0">
                <a:solidFill>
                  <a:srgbClr val="0000CC"/>
                </a:solidFill>
              </a:rPr>
              <a:t>设计</a:t>
            </a:r>
            <a:r>
              <a:rPr lang="zh-CN" altLang="en-US" sz="3600" dirty="0" smtClean="0">
                <a:solidFill>
                  <a:srgbClr val="0000CC"/>
                </a:solidFill>
              </a:rPr>
              <a:t>实例</a:t>
            </a:r>
            <a:endParaRPr lang="zh-CN" altLang="en-US" sz="3600" dirty="0">
              <a:solidFill>
                <a:srgbClr val="0000CC"/>
              </a:solidFill>
            </a:endParaRPr>
          </a:p>
        </p:txBody>
      </p:sp>
    </p:spTree>
    <p:extLst>
      <p:ext uri="{BB962C8B-B14F-4D97-AF65-F5344CB8AC3E}">
        <p14:creationId xmlns:p14="http://schemas.microsoft.com/office/powerpoint/2010/main" val="1360867989"/>
      </p:ext>
    </p:extLst>
  </p:cSld>
  <p:clrMapOvr>
    <a:masterClrMapping/>
  </p:clrMapOvr>
  <p:transition spd="med">
    <p:wheel spokes="1"/>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ADC0809</a:t>
            </a:r>
            <a:r>
              <a:rPr lang="zh-CN" altLang="zh-CN" dirty="0"/>
              <a:t>的接口设计</a:t>
            </a:r>
            <a:endParaRPr lang="zh-CN" altLang="en-US" dirty="0"/>
          </a:p>
        </p:txBody>
      </p:sp>
      <p:sp>
        <p:nvSpPr>
          <p:cNvPr id="3" name="内容占位符 2"/>
          <p:cNvSpPr>
            <a:spLocks noGrp="1"/>
          </p:cNvSpPr>
          <p:nvPr>
            <p:ph idx="1"/>
          </p:nvPr>
        </p:nvSpPr>
        <p:spPr/>
        <p:txBody>
          <a:bodyPr/>
          <a:lstStyle/>
          <a:p>
            <a:pPr algn="just"/>
            <a:r>
              <a:rPr lang="en-US" altLang="zh-CN" dirty="0"/>
              <a:t>ADC0809</a:t>
            </a:r>
            <a:r>
              <a:rPr lang="zh-CN" altLang="zh-CN" dirty="0"/>
              <a:t>的接口</a:t>
            </a:r>
            <a:r>
              <a:rPr lang="zh-CN" altLang="zh-CN" dirty="0" smtClean="0"/>
              <a:t>设计</a:t>
            </a:r>
            <a:r>
              <a:rPr lang="zh-CN" altLang="en-US" dirty="0" smtClean="0"/>
              <a:t>就是设计</a:t>
            </a:r>
            <a:r>
              <a:rPr lang="en-US" altLang="zh-CN" dirty="0" smtClean="0"/>
              <a:t>ADC0809</a:t>
            </a:r>
            <a:r>
              <a:rPr lang="zh-CN" altLang="en-US" dirty="0" smtClean="0"/>
              <a:t>与微机系统的</a:t>
            </a:r>
            <a:r>
              <a:rPr lang="zh-CN" altLang="en-US" dirty="0" smtClean="0">
                <a:solidFill>
                  <a:srgbClr val="FF0000"/>
                </a:solidFill>
              </a:rPr>
              <a:t>接口电路</a:t>
            </a:r>
            <a:r>
              <a:rPr lang="zh-CN" altLang="en-US" dirty="0" smtClean="0"/>
              <a:t>并编制相应的</a:t>
            </a:r>
            <a:r>
              <a:rPr lang="zh-CN" altLang="en-US" dirty="0" smtClean="0">
                <a:solidFill>
                  <a:srgbClr val="FF0000"/>
                </a:solidFill>
              </a:rPr>
              <a:t>驱动程序</a:t>
            </a:r>
            <a:r>
              <a:rPr lang="zh-CN" altLang="en-US" dirty="0" smtClean="0"/>
              <a:t>，通过软硬件的配合按其</a:t>
            </a:r>
            <a:r>
              <a:rPr lang="zh-CN" altLang="en-US" dirty="0" smtClean="0">
                <a:hlinkClick r:id="rId2" action="ppaction://hlinksldjump"/>
              </a:rPr>
              <a:t>工作时序</a:t>
            </a:r>
            <a:r>
              <a:rPr lang="zh-CN" altLang="en-US" dirty="0" smtClean="0"/>
              <a:t>的要求向</a:t>
            </a:r>
            <a:r>
              <a:rPr lang="en-US" altLang="zh-CN" dirty="0" smtClean="0"/>
              <a:t>ADC0809</a:t>
            </a:r>
            <a:r>
              <a:rPr lang="zh-CN" altLang="en-US" dirty="0" smtClean="0"/>
              <a:t>提供相应的控制信号以完成通道选择及启动转换，并获取其工作状态和读取转换结果。</a:t>
            </a:r>
            <a:endParaRPr lang="zh-CN" altLang="en-US" dirty="0"/>
          </a:p>
        </p:txBody>
      </p:sp>
    </p:spTree>
    <p:extLst>
      <p:ext uri="{BB962C8B-B14F-4D97-AF65-F5344CB8AC3E}">
        <p14:creationId xmlns:p14="http://schemas.microsoft.com/office/powerpoint/2010/main" val="31072952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6316" y="158750"/>
            <a:ext cx="6930989" cy="519113"/>
          </a:xfrm>
          <a:prstGeom prst="rect">
            <a:avLst/>
          </a:prstGeom>
        </p:spPr>
        <p:txBody>
          <a:bodyPr anchor="b"/>
          <a:lstStyle>
            <a:lvl1pPr eaLnBrk="1" hangingPunct="1">
              <a:defRPr sz="2800" b="0">
                <a:solidFill>
                  <a:schemeClr val="hlink"/>
                </a:solidFill>
                <a:latin typeface="+mn-lt"/>
                <a:ea typeface="幼圆" pitchFamily="49" charset="-122"/>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dirty="0" smtClean="0">
                <a:solidFill>
                  <a:srgbClr val="0000CC"/>
                </a:solidFill>
              </a:rPr>
              <a:t>8088</a:t>
            </a:r>
            <a:r>
              <a:rPr lang="zh-CN" altLang="en-US" dirty="0" smtClean="0">
                <a:solidFill>
                  <a:srgbClr val="0000CC"/>
                </a:solidFill>
              </a:rPr>
              <a:t>微处理器与</a:t>
            </a:r>
            <a:r>
              <a:rPr lang="en-US" altLang="zh-CN" dirty="0" smtClean="0">
                <a:solidFill>
                  <a:srgbClr val="0000CC"/>
                </a:solidFill>
              </a:rPr>
              <a:t>ADC0809</a:t>
            </a:r>
            <a:r>
              <a:rPr lang="zh-CN" altLang="zh-CN" dirty="0" smtClean="0">
                <a:solidFill>
                  <a:srgbClr val="0000CC"/>
                </a:solidFill>
              </a:rPr>
              <a:t>的</a:t>
            </a:r>
            <a:r>
              <a:rPr lang="zh-CN" altLang="en-US" dirty="0" smtClean="0">
                <a:solidFill>
                  <a:srgbClr val="0000CC"/>
                </a:solidFill>
              </a:rPr>
              <a:t>硬件</a:t>
            </a:r>
            <a:r>
              <a:rPr lang="zh-CN" altLang="zh-CN" dirty="0" smtClean="0">
                <a:solidFill>
                  <a:srgbClr val="0000CC"/>
                </a:solidFill>
              </a:rPr>
              <a:t>接口</a:t>
            </a:r>
            <a:r>
              <a:rPr lang="zh-CN" altLang="en-US" dirty="0" smtClean="0">
                <a:solidFill>
                  <a:srgbClr val="0000CC"/>
                </a:solidFill>
              </a:rPr>
              <a:t>实例</a:t>
            </a:r>
            <a:endParaRPr lang="zh-CN" altLang="en-US" dirty="0">
              <a:solidFill>
                <a:srgbClr val="0000CC"/>
              </a:solidFill>
            </a:endParaRPr>
          </a:p>
        </p:txBody>
      </p:sp>
      <p:pic>
        <p:nvPicPr>
          <p:cNvPr id="193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95" y="1403775"/>
            <a:ext cx="6577930" cy="426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039" y="5500056"/>
            <a:ext cx="404825" cy="33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3724029" y="2438890"/>
            <a:ext cx="712956" cy="33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a:hlinkClick r:id="" action="ppaction://hlinkshowjump?jump=lastslideviewed"/>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7365" y="5175597"/>
            <a:ext cx="904164" cy="904164"/>
          </a:xfrm>
          <a:prstGeom prst="rect">
            <a:avLst/>
          </a:prstGeom>
        </p:spPr>
      </p:pic>
      <p:sp>
        <p:nvSpPr>
          <p:cNvPr id="7" name="圆角矩形 6"/>
          <p:cNvSpPr/>
          <p:nvPr/>
        </p:nvSpPr>
        <p:spPr bwMode="auto">
          <a:xfrm>
            <a:off x="7722350" y="4464115"/>
            <a:ext cx="1170130" cy="45005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bg1"/>
              </a:solidFill>
              <a:effectLst/>
              <a:latin typeface="幼圆" pitchFamily="49" charset="-122"/>
              <a:ea typeface="幼圆" pitchFamily="49" charset="-122"/>
            </a:endParaRPr>
          </a:p>
        </p:txBody>
      </p:sp>
      <p:sp>
        <p:nvSpPr>
          <p:cNvPr id="8" name="TextBox 7">
            <a:hlinkClick r:id="rId6" action="ppaction://hlinksldjump"/>
          </p:cNvPr>
          <p:cNvSpPr txBox="1"/>
          <p:nvPr/>
        </p:nvSpPr>
        <p:spPr>
          <a:xfrm>
            <a:off x="7767355" y="4419110"/>
            <a:ext cx="1171135" cy="461665"/>
          </a:xfrm>
          <a:prstGeom prst="rect">
            <a:avLst/>
          </a:prstGeom>
          <a:noFill/>
        </p:spPr>
        <p:txBody>
          <a:bodyPr wrap="square" rtlCol="0">
            <a:spAutoFit/>
          </a:bodyPr>
          <a:lstStyle/>
          <a:p>
            <a:r>
              <a:rPr lang="zh-CN" altLang="en-US" sz="2400" dirty="0">
                <a:solidFill>
                  <a:schemeClr val="bg1"/>
                </a:solidFill>
                <a:latin typeface="幼圆" pitchFamily="49" charset="-122"/>
                <a:ea typeface="幼圆" pitchFamily="49" charset="-122"/>
              </a:rPr>
              <a:t>时序</a:t>
            </a:r>
            <a:r>
              <a:rPr lang="zh-CN" altLang="en-US" sz="2400" dirty="0" smtClean="0">
                <a:solidFill>
                  <a:schemeClr val="bg1"/>
                </a:solidFill>
                <a:latin typeface="幼圆" pitchFamily="49" charset="-122"/>
                <a:ea typeface="幼圆" pitchFamily="49" charset="-122"/>
              </a:rPr>
              <a:t>图</a:t>
            </a:r>
            <a:endParaRPr lang="zh-CN" altLang="en-US" sz="2400"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190023344"/>
      </p:ext>
    </p:extLst>
  </p:cSld>
  <p:clrMapOvr>
    <a:masterClrMapping/>
  </p:clrMapOvr>
  <p:transition spd="med">
    <p:wheel spokes="1"/>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Rectangle 3"/>
          <p:cNvSpPr>
            <a:spLocks noChangeArrowheads="1"/>
          </p:cNvSpPr>
          <p:nvPr/>
        </p:nvSpPr>
        <p:spPr bwMode="auto">
          <a:xfrm>
            <a:off x="476545" y="1043735"/>
            <a:ext cx="8134055" cy="4093428"/>
          </a:xfrm>
          <a:prstGeom prst="rect">
            <a:avLst/>
          </a:prstGeom>
          <a:noFill/>
          <a:ln w="9525">
            <a:noFill/>
            <a:miter lim="800000"/>
            <a:headEnd/>
            <a:tailEnd/>
          </a:ln>
        </p:spPr>
        <p:txBody>
          <a:bodyPr wrap="square">
            <a:spAutoFit/>
          </a:bodyPr>
          <a:lstStyle/>
          <a:p>
            <a:pPr algn="just">
              <a:lnSpc>
                <a:spcPct val="125000"/>
              </a:lnSpc>
              <a:spcBef>
                <a:spcPts val="1200"/>
              </a:spcBef>
            </a:pPr>
            <a:r>
              <a:rPr kumimoji="1" lang="en-US" altLang="zh-CN" sz="2400" dirty="0">
                <a:solidFill>
                  <a:schemeClr val="tx1"/>
                </a:solidFill>
                <a:latin typeface="+mn-lt"/>
                <a:ea typeface="幼圆" pitchFamily="49" charset="-122"/>
              </a:rPr>
              <a:t>START</a:t>
            </a:r>
            <a:r>
              <a:rPr kumimoji="1" lang="zh-CN" altLang="en-US" sz="2400" dirty="0">
                <a:solidFill>
                  <a:schemeClr val="tx1"/>
                </a:solidFill>
                <a:latin typeface="+mn-lt"/>
                <a:ea typeface="幼圆" pitchFamily="49" charset="-122"/>
              </a:rPr>
              <a:t>信号与</a:t>
            </a:r>
            <a:r>
              <a:rPr kumimoji="1" lang="en-US" altLang="zh-CN" sz="2400" dirty="0">
                <a:solidFill>
                  <a:schemeClr val="tx1"/>
                </a:solidFill>
                <a:latin typeface="+mn-lt"/>
                <a:ea typeface="幼圆" pitchFamily="49" charset="-122"/>
              </a:rPr>
              <a:t>ALE</a:t>
            </a:r>
            <a:r>
              <a:rPr kumimoji="1" lang="zh-CN" altLang="en-US" sz="2400" dirty="0">
                <a:solidFill>
                  <a:schemeClr val="tx1"/>
                </a:solidFill>
                <a:latin typeface="+mn-lt"/>
                <a:ea typeface="幼圆" pitchFamily="49" charset="-122"/>
              </a:rPr>
              <a:t>信号相连，通道选择的同时，启动转换</a:t>
            </a:r>
            <a:r>
              <a:rPr kumimoji="1" lang="zh-CN" altLang="en-US" sz="2400" dirty="0" smtClean="0">
                <a:solidFill>
                  <a:schemeClr val="tx1"/>
                </a:solidFill>
                <a:latin typeface="+mn-lt"/>
                <a:ea typeface="幼圆" pitchFamily="49" charset="-122"/>
              </a:rPr>
              <a:t>。</a:t>
            </a:r>
            <a:endParaRPr kumimoji="1" lang="zh-CN" altLang="en-US" sz="2400" dirty="0">
              <a:solidFill>
                <a:schemeClr val="tx1"/>
              </a:solidFill>
              <a:latin typeface="+mn-lt"/>
              <a:ea typeface="幼圆" pitchFamily="49" charset="-122"/>
            </a:endParaRPr>
          </a:p>
          <a:p>
            <a:pPr algn="just">
              <a:lnSpc>
                <a:spcPct val="125000"/>
              </a:lnSpc>
              <a:spcBef>
                <a:spcPts val="1200"/>
              </a:spcBef>
            </a:pPr>
            <a:r>
              <a:rPr kumimoji="1" lang="zh-CN" altLang="en-US" sz="2400" dirty="0">
                <a:solidFill>
                  <a:schemeClr val="tx1"/>
                </a:solidFill>
                <a:latin typeface="+mn-lt"/>
                <a:ea typeface="幼圆" pitchFamily="49" charset="-122"/>
              </a:rPr>
              <a:t>转换结束信号</a:t>
            </a:r>
            <a:r>
              <a:rPr kumimoji="1" lang="en-US" altLang="zh-CN" sz="2400" dirty="0">
                <a:solidFill>
                  <a:schemeClr val="tx1"/>
                </a:solidFill>
                <a:latin typeface="+mn-lt"/>
                <a:ea typeface="幼圆" pitchFamily="49" charset="-122"/>
              </a:rPr>
              <a:t>EOC</a:t>
            </a:r>
            <a:r>
              <a:rPr kumimoji="1" lang="zh-CN" altLang="en-US" sz="2400" dirty="0">
                <a:solidFill>
                  <a:schemeClr val="tx1"/>
                </a:solidFill>
                <a:latin typeface="+mn-lt"/>
                <a:ea typeface="幼圆" pitchFamily="49" charset="-122"/>
              </a:rPr>
              <a:t>接</a:t>
            </a:r>
            <a:r>
              <a:rPr kumimoji="1" lang="en-US" altLang="zh-CN" sz="2400" dirty="0">
                <a:solidFill>
                  <a:schemeClr val="tx1"/>
                </a:solidFill>
                <a:latin typeface="+mn-lt"/>
                <a:ea typeface="幼圆" pitchFamily="49" charset="-122"/>
              </a:rPr>
              <a:t>8255</a:t>
            </a:r>
            <a:r>
              <a:rPr kumimoji="1" lang="zh-CN" altLang="en-US" sz="2400" dirty="0">
                <a:solidFill>
                  <a:schemeClr val="tx1"/>
                </a:solidFill>
                <a:latin typeface="+mn-lt"/>
                <a:ea typeface="幼圆" pitchFamily="49" charset="-122"/>
              </a:rPr>
              <a:t>的</a:t>
            </a:r>
            <a:r>
              <a:rPr kumimoji="1" lang="en-US" altLang="zh-CN" sz="2400" dirty="0">
                <a:solidFill>
                  <a:schemeClr val="tx1"/>
                </a:solidFill>
                <a:latin typeface="+mn-lt"/>
                <a:ea typeface="幼圆" pitchFamily="49" charset="-122"/>
              </a:rPr>
              <a:t>PB0</a:t>
            </a:r>
            <a:r>
              <a:rPr kumimoji="1" lang="zh-CN" altLang="en-US" sz="2400" dirty="0">
                <a:solidFill>
                  <a:schemeClr val="tx1"/>
                </a:solidFill>
                <a:latin typeface="+mn-lt"/>
                <a:ea typeface="幼圆" pitchFamily="49" charset="-122"/>
              </a:rPr>
              <a:t>，应</a:t>
            </a:r>
            <a:r>
              <a:rPr kumimoji="1" lang="zh-CN" altLang="en-US" sz="2400" dirty="0" smtClean="0">
                <a:solidFill>
                  <a:schemeClr val="tx1"/>
                </a:solidFill>
                <a:latin typeface="+mn-lt"/>
                <a:ea typeface="幼圆" pitchFamily="49" charset="-122"/>
              </a:rPr>
              <a:t>使</a:t>
            </a:r>
            <a:r>
              <a:rPr kumimoji="1" lang="en-US" altLang="zh-CN" sz="2400" dirty="0" smtClean="0">
                <a:solidFill>
                  <a:schemeClr val="tx1"/>
                </a:solidFill>
                <a:latin typeface="+mn-lt"/>
                <a:ea typeface="幼圆" pitchFamily="49" charset="-122"/>
              </a:rPr>
              <a:t>8255PB</a:t>
            </a:r>
            <a:r>
              <a:rPr kumimoji="1" lang="zh-CN" altLang="en-US" sz="2400" dirty="0" smtClean="0">
                <a:solidFill>
                  <a:schemeClr val="tx1"/>
                </a:solidFill>
                <a:latin typeface="+mn-lt"/>
                <a:ea typeface="幼圆" pitchFamily="49" charset="-122"/>
              </a:rPr>
              <a:t>口工作</a:t>
            </a:r>
            <a:r>
              <a:rPr kumimoji="1" lang="zh-CN" altLang="en-US" sz="2400" dirty="0">
                <a:solidFill>
                  <a:schemeClr val="tx1"/>
                </a:solidFill>
                <a:latin typeface="+mn-lt"/>
                <a:ea typeface="幼圆" pitchFamily="49" charset="-122"/>
              </a:rPr>
              <a:t>在方式</a:t>
            </a:r>
            <a:r>
              <a:rPr kumimoji="1" lang="en-US" altLang="zh-CN" sz="2400" dirty="0">
                <a:solidFill>
                  <a:schemeClr val="tx1"/>
                </a:solidFill>
                <a:latin typeface="+mn-lt"/>
                <a:ea typeface="幼圆" pitchFamily="49" charset="-122"/>
              </a:rPr>
              <a:t>0</a:t>
            </a:r>
            <a:r>
              <a:rPr kumimoji="1" lang="zh-CN" altLang="en-US" sz="2400" dirty="0">
                <a:solidFill>
                  <a:schemeClr val="tx1"/>
                </a:solidFill>
                <a:latin typeface="+mn-lt"/>
                <a:ea typeface="幼圆" pitchFamily="49" charset="-122"/>
              </a:rPr>
              <a:t>输入。</a:t>
            </a:r>
            <a:r>
              <a:rPr kumimoji="1" lang="en-US" altLang="zh-CN" sz="2400" dirty="0">
                <a:solidFill>
                  <a:schemeClr val="tx1"/>
                </a:solidFill>
                <a:latin typeface="+mn-lt"/>
                <a:ea typeface="幼圆" pitchFamily="49" charset="-122"/>
              </a:rPr>
              <a:t>CPU</a:t>
            </a:r>
            <a:r>
              <a:rPr kumimoji="1" lang="zh-CN" altLang="en-US" sz="2400" dirty="0">
                <a:solidFill>
                  <a:schemeClr val="tx1"/>
                </a:solidFill>
                <a:latin typeface="+mn-lt"/>
                <a:ea typeface="幼圆" pitchFamily="49" charset="-122"/>
              </a:rPr>
              <a:t>查询</a:t>
            </a:r>
            <a:r>
              <a:rPr kumimoji="1" lang="en-US" altLang="zh-CN" sz="2400" dirty="0">
                <a:solidFill>
                  <a:schemeClr val="tx1"/>
                </a:solidFill>
                <a:latin typeface="+mn-lt"/>
                <a:ea typeface="幼圆" pitchFamily="49" charset="-122"/>
              </a:rPr>
              <a:t>PB0</a:t>
            </a:r>
            <a:r>
              <a:rPr kumimoji="1" lang="zh-CN" altLang="en-US" sz="2400" dirty="0">
                <a:solidFill>
                  <a:schemeClr val="tx1"/>
                </a:solidFill>
                <a:latin typeface="+mn-lt"/>
                <a:ea typeface="幼圆" pitchFamily="49" charset="-122"/>
              </a:rPr>
              <a:t>即可获知转换是否完成</a:t>
            </a:r>
            <a:r>
              <a:rPr kumimoji="1" lang="zh-CN" altLang="en-US" sz="2400" dirty="0" smtClean="0">
                <a:solidFill>
                  <a:schemeClr val="tx1"/>
                </a:solidFill>
                <a:latin typeface="+mn-lt"/>
                <a:ea typeface="幼圆" pitchFamily="49" charset="-122"/>
              </a:rPr>
              <a:t>。</a:t>
            </a:r>
            <a:endParaRPr kumimoji="1" lang="zh-CN" altLang="en-US" sz="2400" dirty="0">
              <a:solidFill>
                <a:schemeClr val="tx1"/>
              </a:solidFill>
              <a:latin typeface="+mn-lt"/>
              <a:ea typeface="幼圆" pitchFamily="49" charset="-122"/>
            </a:endParaRPr>
          </a:p>
          <a:p>
            <a:pPr algn="just">
              <a:lnSpc>
                <a:spcPct val="125000"/>
              </a:lnSpc>
              <a:spcBef>
                <a:spcPts val="1200"/>
              </a:spcBef>
            </a:pPr>
            <a:r>
              <a:rPr kumimoji="1" lang="zh-CN" altLang="en-US" sz="2400" dirty="0">
                <a:solidFill>
                  <a:schemeClr val="tx1"/>
                </a:solidFill>
                <a:latin typeface="+mn-lt"/>
                <a:ea typeface="幼圆" pitchFamily="49" charset="-122"/>
              </a:rPr>
              <a:t>数据输出允许信号</a:t>
            </a:r>
            <a:r>
              <a:rPr kumimoji="1" lang="en-US" altLang="zh-CN" sz="2400" dirty="0">
                <a:solidFill>
                  <a:schemeClr val="tx1"/>
                </a:solidFill>
                <a:latin typeface="+mn-lt"/>
                <a:ea typeface="幼圆" pitchFamily="49" charset="-122"/>
              </a:rPr>
              <a:t>Enable</a:t>
            </a:r>
            <a:r>
              <a:rPr kumimoji="1" lang="zh-CN" altLang="en-US" sz="2400" dirty="0">
                <a:solidFill>
                  <a:schemeClr val="tx1"/>
                </a:solidFill>
                <a:latin typeface="+mn-lt"/>
                <a:ea typeface="幼圆" pitchFamily="49" charset="-122"/>
              </a:rPr>
              <a:t>由</a:t>
            </a:r>
            <a:r>
              <a:rPr kumimoji="1" lang="en-US" altLang="zh-CN" sz="2400" dirty="0">
                <a:latin typeface="+mn-lt"/>
                <a:ea typeface="幼圆" pitchFamily="49" charset="-122"/>
              </a:rPr>
              <a:t>IOR*</a:t>
            </a:r>
            <a:r>
              <a:rPr kumimoji="1" lang="zh-CN" altLang="en-US" sz="2400" dirty="0">
                <a:solidFill>
                  <a:schemeClr val="tx1"/>
                </a:solidFill>
                <a:latin typeface="+mn-lt"/>
                <a:ea typeface="幼圆" pitchFamily="49" charset="-122"/>
              </a:rPr>
              <a:t>和</a:t>
            </a:r>
            <a:r>
              <a:rPr kumimoji="1" lang="en-US" altLang="zh-CN" sz="2400" dirty="0">
                <a:latin typeface="+mn-lt"/>
                <a:ea typeface="幼圆" pitchFamily="49" charset="-122"/>
              </a:rPr>
              <a:t>CS*</a:t>
            </a:r>
            <a:r>
              <a:rPr kumimoji="1" lang="zh-CN" altLang="en-US" sz="2400" dirty="0">
                <a:solidFill>
                  <a:schemeClr val="tx1"/>
                </a:solidFill>
                <a:latin typeface="+mn-lt"/>
                <a:ea typeface="幼圆" pitchFamily="49" charset="-122"/>
              </a:rPr>
              <a:t>或非后</a:t>
            </a:r>
            <a:r>
              <a:rPr kumimoji="1" lang="zh-CN" altLang="en-US" sz="2400" dirty="0" smtClean="0">
                <a:solidFill>
                  <a:schemeClr val="tx1"/>
                </a:solidFill>
                <a:latin typeface="+mn-lt"/>
                <a:ea typeface="幼圆" pitchFamily="49" charset="-122"/>
              </a:rPr>
              <a:t>驱动</a:t>
            </a:r>
            <a:endParaRPr kumimoji="1" lang="zh-CN" altLang="en-US" sz="2400" dirty="0">
              <a:solidFill>
                <a:schemeClr val="tx1"/>
              </a:solidFill>
              <a:latin typeface="+mn-lt"/>
              <a:ea typeface="幼圆" pitchFamily="49" charset="-122"/>
            </a:endParaRPr>
          </a:p>
          <a:p>
            <a:pPr algn="just">
              <a:lnSpc>
                <a:spcPct val="125000"/>
              </a:lnSpc>
              <a:spcBef>
                <a:spcPts val="1200"/>
              </a:spcBef>
            </a:pPr>
            <a:r>
              <a:rPr kumimoji="1" lang="zh-CN" altLang="en-US" sz="2400" dirty="0">
                <a:latin typeface="+mn-lt"/>
                <a:ea typeface="幼圆" pitchFamily="49" charset="-122"/>
              </a:rPr>
              <a:t>以下指令可以读取转换后的数字：</a:t>
            </a:r>
          </a:p>
          <a:p>
            <a:pPr algn="just">
              <a:lnSpc>
                <a:spcPct val="125000"/>
              </a:lnSpc>
              <a:spcBef>
                <a:spcPts val="1200"/>
              </a:spcBef>
            </a:pPr>
            <a:r>
              <a:rPr kumimoji="1" lang="en-US" altLang="zh-CN" sz="2400" dirty="0">
                <a:solidFill>
                  <a:schemeClr val="tx1"/>
                </a:solidFill>
                <a:latin typeface="+mn-lt"/>
                <a:ea typeface="幼圆" pitchFamily="49" charset="-122"/>
              </a:rPr>
              <a:t>MOV      DX</a:t>
            </a:r>
            <a:r>
              <a:rPr kumimoji="1" lang="zh-CN" altLang="en-US" sz="2400" dirty="0">
                <a:solidFill>
                  <a:schemeClr val="tx1"/>
                </a:solidFill>
                <a:latin typeface="+mn-lt"/>
                <a:ea typeface="幼圆" pitchFamily="49" charset="-122"/>
              </a:rPr>
              <a:t>，</a:t>
            </a:r>
            <a:r>
              <a:rPr kumimoji="1" lang="en-US" altLang="zh-CN" sz="2400" dirty="0">
                <a:solidFill>
                  <a:schemeClr val="tx1"/>
                </a:solidFill>
                <a:latin typeface="+mn-lt"/>
                <a:ea typeface="幼圆" pitchFamily="49" charset="-122"/>
              </a:rPr>
              <a:t>220H</a:t>
            </a:r>
          </a:p>
          <a:p>
            <a:pPr algn="just">
              <a:lnSpc>
                <a:spcPct val="125000"/>
              </a:lnSpc>
              <a:spcBef>
                <a:spcPts val="1200"/>
              </a:spcBef>
            </a:pPr>
            <a:r>
              <a:rPr kumimoji="1" lang="en-US" altLang="zh-CN" sz="2400" dirty="0">
                <a:solidFill>
                  <a:schemeClr val="tx1"/>
                </a:solidFill>
                <a:latin typeface="+mn-lt"/>
                <a:ea typeface="幼圆" pitchFamily="49" charset="-122"/>
              </a:rPr>
              <a:t>IN            AL</a:t>
            </a:r>
            <a:r>
              <a:rPr kumimoji="1" lang="zh-CN" altLang="en-US" sz="2400" dirty="0">
                <a:solidFill>
                  <a:schemeClr val="tx1"/>
                </a:solidFill>
                <a:latin typeface="+mn-lt"/>
                <a:ea typeface="幼圆" pitchFamily="49" charset="-122"/>
              </a:rPr>
              <a:t>，</a:t>
            </a:r>
            <a:r>
              <a:rPr kumimoji="1" lang="en-US" altLang="zh-CN" sz="2400" dirty="0">
                <a:solidFill>
                  <a:schemeClr val="tx1"/>
                </a:solidFill>
                <a:latin typeface="+mn-lt"/>
                <a:ea typeface="幼圆" pitchFamily="49" charset="-122"/>
              </a:rPr>
              <a:t>DX</a:t>
            </a:r>
          </a:p>
        </p:txBody>
      </p:sp>
      <p:sp>
        <p:nvSpPr>
          <p:cNvPr id="4" name="Text Box 2"/>
          <p:cNvSpPr txBox="1">
            <a:spLocks noChangeArrowheads="1"/>
          </p:cNvSpPr>
          <p:nvPr/>
        </p:nvSpPr>
        <p:spPr bwMode="auto">
          <a:xfrm>
            <a:off x="386317" y="158750"/>
            <a:ext cx="7020998" cy="519113"/>
          </a:xfrm>
          <a:prstGeom prst="rect">
            <a:avLst/>
          </a:prstGeom>
        </p:spPr>
        <p:txBody>
          <a:bodyPr anchor="b"/>
          <a:lstStyle>
            <a:lvl1pPr eaLnBrk="1" hangingPunct="1">
              <a:defRPr sz="2800" b="0">
                <a:solidFill>
                  <a:schemeClr val="hlink"/>
                </a:solidFill>
                <a:latin typeface="+mn-lt"/>
                <a:ea typeface="幼圆" pitchFamily="49" charset="-122"/>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dirty="0">
                <a:solidFill>
                  <a:srgbClr val="0000CC"/>
                </a:solidFill>
              </a:rPr>
              <a:t>8088</a:t>
            </a:r>
            <a:r>
              <a:rPr lang="zh-CN" altLang="en-US" dirty="0">
                <a:solidFill>
                  <a:srgbClr val="0000CC"/>
                </a:solidFill>
              </a:rPr>
              <a:t>微处理器与</a:t>
            </a:r>
            <a:r>
              <a:rPr lang="en-US" altLang="zh-CN" dirty="0">
                <a:solidFill>
                  <a:srgbClr val="0000CC"/>
                </a:solidFill>
              </a:rPr>
              <a:t>ADC0809</a:t>
            </a:r>
            <a:r>
              <a:rPr lang="zh-CN" altLang="zh-CN" dirty="0">
                <a:solidFill>
                  <a:srgbClr val="0000CC"/>
                </a:solidFill>
              </a:rPr>
              <a:t>的</a:t>
            </a:r>
            <a:r>
              <a:rPr lang="zh-CN" altLang="en-US" dirty="0">
                <a:solidFill>
                  <a:srgbClr val="0000CC"/>
                </a:solidFill>
              </a:rPr>
              <a:t>硬件</a:t>
            </a:r>
            <a:r>
              <a:rPr lang="zh-CN" altLang="zh-CN" dirty="0" smtClean="0">
                <a:solidFill>
                  <a:srgbClr val="0000CC"/>
                </a:solidFill>
              </a:rPr>
              <a:t>接口</a:t>
            </a:r>
            <a:r>
              <a:rPr lang="zh-CN" altLang="en-US" dirty="0" smtClean="0">
                <a:solidFill>
                  <a:srgbClr val="0000CC"/>
                </a:solidFill>
              </a:rPr>
              <a:t>说明</a:t>
            </a:r>
            <a:endParaRPr lang="zh-CN" altLang="en-US" dirty="0">
              <a:solidFill>
                <a:srgbClr val="0000CC"/>
              </a:solidFill>
            </a:endParaRPr>
          </a:p>
        </p:txBody>
      </p:sp>
    </p:spTree>
    <p:extLst>
      <p:ext uri="{BB962C8B-B14F-4D97-AF65-F5344CB8AC3E}">
        <p14:creationId xmlns:p14="http://schemas.microsoft.com/office/powerpoint/2010/main" val="1162870784"/>
      </p:ext>
    </p:extLst>
  </p:cSld>
  <p:clrMapOvr>
    <a:masterClrMapping/>
  </p:clrMapOvr>
  <p:transition spd="med">
    <p:wheel spokes="1"/>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76545" y="863715"/>
            <a:ext cx="8321675" cy="5478423"/>
          </a:xfrm>
          <a:prstGeom prst="rect">
            <a:avLst/>
          </a:prstGeom>
          <a:noFill/>
          <a:ln w="9525">
            <a:noFill/>
            <a:miter lim="800000"/>
            <a:headEnd/>
            <a:tailEnd/>
          </a:ln>
        </p:spPr>
        <p:txBody>
          <a:bodyPr>
            <a:spAutoFit/>
          </a:bodyPr>
          <a:lstStyle/>
          <a:p>
            <a:pPr algn="l">
              <a:spcBef>
                <a:spcPct val="0"/>
              </a:spcBef>
            </a:pPr>
            <a:r>
              <a:rPr kumimoji="1" lang="en-US" altLang="zh-CN" sz="2200" dirty="0">
                <a:solidFill>
                  <a:srgbClr val="0000CC"/>
                </a:solidFill>
                <a:latin typeface="Times New Roman" pitchFamily="18" charset="0"/>
                <a:ea typeface="楷体_GB2312" pitchFamily="49" charset="-122"/>
              </a:rPr>
              <a:t>A0809 EQU 220H </a:t>
            </a:r>
          </a:p>
          <a:p>
            <a:pPr algn="l">
              <a:spcBef>
                <a:spcPct val="0"/>
              </a:spcBef>
            </a:pPr>
            <a:r>
              <a:rPr kumimoji="1" lang="en-US" altLang="zh-CN" sz="2200" dirty="0">
                <a:solidFill>
                  <a:srgbClr val="0000CC"/>
                </a:solidFill>
                <a:latin typeface="Times New Roman" pitchFamily="18" charset="0"/>
                <a:ea typeface="楷体_GB2312" pitchFamily="49" charset="-122"/>
              </a:rPr>
              <a:t>A8255 EQU 210H </a:t>
            </a:r>
            <a:r>
              <a:rPr kumimoji="1" lang="en-US" altLang="zh-CN" sz="2200" dirty="0" smtClean="0">
                <a:solidFill>
                  <a:srgbClr val="0000CC"/>
                </a:solidFill>
                <a:latin typeface="Times New Roman" pitchFamily="18" charset="0"/>
                <a:ea typeface="楷体_GB2312" pitchFamily="49" charset="-122"/>
              </a:rPr>
              <a:t>        </a:t>
            </a:r>
            <a:r>
              <a:rPr kumimoji="1" lang="zh-CN" altLang="en-US" sz="2200" dirty="0" smtClean="0">
                <a:solidFill>
                  <a:schemeClr val="tx1"/>
                </a:solidFill>
                <a:latin typeface="Times New Roman" pitchFamily="18" charset="0"/>
                <a:ea typeface="楷体_GB2312" pitchFamily="49" charset="-122"/>
              </a:rPr>
              <a:t>；</a:t>
            </a:r>
            <a:r>
              <a:rPr kumimoji="1" lang="en-US" altLang="zh-CN" sz="2200" dirty="0">
                <a:solidFill>
                  <a:schemeClr val="tx1"/>
                </a:solidFill>
                <a:latin typeface="Times New Roman" pitchFamily="18" charset="0"/>
                <a:ea typeface="楷体_GB2312" pitchFamily="49" charset="-122"/>
              </a:rPr>
              <a:t>8255</a:t>
            </a:r>
            <a:r>
              <a:rPr kumimoji="1" lang="zh-CN" altLang="en-US" sz="2200" dirty="0">
                <a:solidFill>
                  <a:schemeClr val="tx1"/>
                </a:solidFill>
                <a:latin typeface="Times New Roman" pitchFamily="18" charset="0"/>
                <a:ea typeface="楷体_GB2312" pitchFamily="49" charset="-122"/>
              </a:rPr>
              <a:t>的地址为</a:t>
            </a:r>
            <a:r>
              <a:rPr kumimoji="1" lang="en-US" altLang="zh-CN" sz="2200" dirty="0">
                <a:solidFill>
                  <a:schemeClr val="tx1"/>
                </a:solidFill>
                <a:latin typeface="Times New Roman" pitchFamily="18" charset="0"/>
                <a:ea typeface="楷体_GB2312" pitchFamily="49" charset="-122"/>
              </a:rPr>
              <a:t>210H~213H</a:t>
            </a:r>
          </a:p>
          <a:p>
            <a:pPr algn="l">
              <a:spcBef>
                <a:spcPts val="1200"/>
              </a:spcBef>
            </a:pPr>
            <a:r>
              <a:rPr kumimoji="1" lang="en-US" altLang="zh-CN" sz="2200" dirty="0">
                <a:solidFill>
                  <a:schemeClr val="tx1"/>
                </a:solidFill>
                <a:latin typeface="Times New Roman" pitchFamily="18" charset="0"/>
                <a:ea typeface="楷体_GB2312" pitchFamily="49" charset="-122"/>
              </a:rPr>
              <a:t>MOV </a:t>
            </a:r>
            <a:r>
              <a:rPr kumimoji="1" lang="en-US" altLang="zh-CN" sz="2200" dirty="0" smtClean="0">
                <a:solidFill>
                  <a:schemeClr val="tx1"/>
                </a:solidFill>
                <a:latin typeface="Times New Roman" pitchFamily="18" charset="0"/>
                <a:ea typeface="楷体_GB2312" pitchFamily="49" charset="-122"/>
              </a:rPr>
              <a:t>AL, 1xxxx01xB   </a:t>
            </a:r>
            <a:r>
              <a:rPr kumimoji="1" lang="zh-CN" altLang="en-US" sz="2200" dirty="0" smtClean="0">
                <a:solidFill>
                  <a:schemeClr val="tx1"/>
                </a:solidFill>
                <a:latin typeface="Times New Roman" pitchFamily="18" charset="0"/>
                <a:ea typeface="楷体_GB2312" pitchFamily="49" charset="-122"/>
              </a:rPr>
              <a:t>；</a:t>
            </a:r>
            <a:r>
              <a:rPr kumimoji="1" lang="en-US" altLang="zh-CN" sz="2200" dirty="0">
                <a:solidFill>
                  <a:schemeClr val="tx1"/>
                </a:solidFill>
                <a:latin typeface="Times New Roman" pitchFamily="18" charset="0"/>
                <a:ea typeface="楷体_GB2312" pitchFamily="49" charset="-122"/>
              </a:rPr>
              <a:t>8255</a:t>
            </a:r>
            <a:r>
              <a:rPr kumimoji="1" lang="zh-CN" altLang="en-US" sz="2200" dirty="0">
                <a:solidFill>
                  <a:schemeClr val="tx1"/>
                </a:solidFill>
                <a:latin typeface="Times New Roman" pitchFamily="18" charset="0"/>
                <a:ea typeface="楷体_GB2312" pitchFamily="49" charset="-122"/>
              </a:rPr>
              <a:t>初始化，</a:t>
            </a:r>
            <a:r>
              <a:rPr kumimoji="1" lang="en-US" altLang="zh-CN" sz="2200" dirty="0">
                <a:solidFill>
                  <a:schemeClr val="tx1"/>
                </a:solidFill>
                <a:latin typeface="Times New Roman" pitchFamily="18" charset="0"/>
                <a:ea typeface="楷体_GB2312" pitchFamily="49" charset="-122"/>
              </a:rPr>
              <a:t>PB</a:t>
            </a:r>
            <a:r>
              <a:rPr kumimoji="1" lang="zh-CN" altLang="en-US" sz="2200" dirty="0">
                <a:solidFill>
                  <a:schemeClr val="tx1"/>
                </a:solidFill>
                <a:latin typeface="Times New Roman" pitchFamily="18" charset="0"/>
                <a:ea typeface="楷体_GB2312" pitchFamily="49" charset="-122"/>
              </a:rPr>
              <a:t>方式</a:t>
            </a:r>
            <a:r>
              <a:rPr kumimoji="1" lang="en-US" altLang="zh-CN" sz="2200" dirty="0">
                <a:solidFill>
                  <a:schemeClr val="tx1"/>
                </a:solidFill>
                <a:latin typeface="Times New Roman" pitchFamily="18" charset="0"/>
                <a:ea typeface="楷体_GB2312" pitchFamily="49" charset="-122"/>
              </a:rPr>
              <a:t>0</a:t>
            </a:r>
            <a:r>
              <a:rPr kumimoji="1" lang="zh-CN" altLang="en-US" sz="2200" dirty="0">
                <a:solidFill>
                  <a:schemeClr val="tx1"/>
                </a:solidFill>
                <a:latin typeface="Times New Roman" pitchFamily="18" charset="0"/>
                <a:ea typeface="楷体_GB2312" pitchFamily="49" charset="-122"/>
              </a:rPr>
              <a:t>输入</a:t>
            </a:r>
          </a:p>
          <a:p>
            <a:pPr algn="l">
              <a:spcBef>
                <a:spcPct val="0"/>
              </a:spcBef>
            </a:pPr>
            <a:r>
              <a:rPr kumimoji="1" lang="en-US" altLang="zh-CN" sz="2200" dirty="0">
                <a:solidFill>
                  <a:schemeClr val="tx1"/>
                </a:solidFill>
                <a:latin typeface="Times New Roman" pitchFamily="18" charset="0"/>
                <a:ea typeface="楷体_GB2312" pitchFamily="49" charset="-122"/>
              </a:rPr>
              <a:t>MOV </a:t>
            </a:r>
            <a:r>
              <a:rPr kumimoji="1" lang="en-US" altLang="zh-CN" sz="2200" dirty="0" smtClean="0">
                <a:solidFill>
                  <a:schemeClr val="tx1"/>
                </a:solidFill>
                <a:latin typeface="Times New Roman" pitchFamily="18" charset="0"/>
                <a:ea typeface="楷体_GB2312" pitchFamily="49" charset="-122"/>
              </a:rPr>
              <a:t>DX</a:t>
            </a:r>
            <a:r>
              <a:rPr kumimoji="1" lang="en-US" altLang="zh-CN" sz="2200" dirty="0" smtClean="0">
                <a:latin typeface="Times New Roman" pitchFamily="18" charset="0"/>
                <a:ea typeface="楷体_GB2312" pitchFamily="49" charset="-122"/>
              </a:rPr>
              <a:t>, </a:t>
            </a:r>
            <a:r>
              <a:rPr kumimoji="1" lang="en-US" altLang="zh-CN" sz="2200" dirty="0" smtClean="0">
                <a:solidFill>
                  <a:schemeClr val="tx1"/>
                </a:solidFill>
                <a:latin typeface="Times New Roman" pitchFamily="18" charset="0"/>
                <a:ea typeface="楷体_GB2312" pitchFamily="49" charset="-122"/>
              </a:rPr>
              <a:t>A8255+3</a:t>
            </a:r>
            <a:endParaRPr kumimoji="1" lang="en-US" altLang="zh-CN" sz="2200" dirty="0">
              <a:solidFill>
                <a:schemeClr val="tx1"/>
              </a:solidFill>
              <a:latin typeface="Times New Roman" pitchFamily="18" charset="0"/>
              <a:ea typeface="楷体_GB2312" pitchFamily="49" charset="-122"/>
            </a:endParaRPr>
          </a:p>
          <a:p>
            <a:pPr algn="l">
              <a:spcBef>
                <a:spcPct val="0"/>
              </a:spcBef>
            </a:pPr>
            <a:r>
              <a:rPr kumimoji="1" lang="en-US" altLang="zh-CN" sz="2200" dirty="0">
                <a:solidFill>
                  <a:schemeClr val="tx1"/>
                </a:solidFill>
                <a:latin typeface="Times New Roman" pitchFamily="18" charset="0"/>
                <a:ea typeface="楷体_GB2312" pitchFamily="49" charset="-122"/>
              </a:rPr>
              <a:t>OUT </a:t>
            </a:r>
            <a:r>
              <a:rPr kumimoji="1" lang="en-US" altLang="zh-CN" sz="2200" dirty="0" smtClean="0">
                <a:solidFill>
                  <a:schemeClr val="tx1"/>
                </a:solidFill>
                <a:latin typeface="Times New Roman" pitchFamily="18" charset="0"/>
                <a:ea typeface="楷体_GB2312" pitchFamily="49" charset="-122"/>
              </a:rPr>
              <a:t> DX</a:t>
            </a:r>
            <a:r>
              <a:rPr kumimoji="1" lang="en-US" altLang="zh-CN" sz="2200" dirty="0">
                <a:solidFill>
                  <a:schemeClr val="tx1"/>
                </a:solidFill>
                <a:latin typeface="Times New Roman" pitchFamily="18" charset="0"/>
                <a:ea typeface="楷体_GB2312" pitchFamily="49" charset="-122"/>
              </a:rPr>
              <a:t>, AL</a:t>
            </a:r>
          </a:p>
          <a:p>
            <a:pPr algn="l">
              <a:spcBef>
                <a:spcPct val="0"/>
              </a:spcBef>
            </a:pPr>
            <a:r>
              <a:rPr kumimoji="1" lang="zh-CN" altLang="en-US" sz="2200" dirty="0" smtClean="0">
                <a:solidFill>
                  <a:schemeClr val="tx1"/>
                </a:solidFill>
                <a:latin typeface="Times New Roman" pitchFamily="18" charset="0"/>
                <a:ea typeface="楷体_GB2312" pitchFamily="49" charset="-122"/>
              </a:rPr>
              <a:t>                                       ；</a:t>
            </a:r>
            <a:r>
              <a:rPr kumimoji="1" lang="zh-CN" altLang="en-US" sz="2200" dirty="0">
                <a:solidFill>
                  <a:schemeClr val="tx1"/>
                </a:solidFill>
                <a:latin typeface="Times New Roman" pitchFamily="18" charset="0"/>
                <a:ea typeface="楷体_GB2312" pitchFamily="49" charset="-122"/>
              </a:rPr>
              <a:t>转换通道</a:t>
            </a:r>
            <a:r>
              <a:rPr kumimoji="1" lang="en-US" altLang="zh-CN" sz="2200" dirty="0">
                <a:solidFill>
                  <a:schemeClr val="tx1"/>
                </a:solidFill>
                <a:latin typeface="Times New Roman" pitchFamily="18" charset="0"/>
                <a:ea typeface="楷体_GB2312" pitchFamily="49" charset="-122"/>
              </a:rPr>
              <a:t>IN5</a:t>
            </a:r>
            <a:r>
              <a:rPr kumimoji="1" lang="zh-CN" altLang="en-US" sz="2200" dirty="0">
                <a:solidFill>
                  <a:schemeClr val="tx1"/>
                </a:solidFill>
                <a:latin typeface="Times New Roman" pitchFamily="18" charset="0"/>
                <a:ea typeface="楷体_GB2312" pitchFamily="49" charset="-122"/>
              </a:rPr>
              <a:t>的程序</a:t>
            </a:r>
          </a:p>
          <a:p>
            <a:pPr algn="l">
              <a:spcBef>
                <a:spcPct val="0"/>
              </a:spcBef>
            </a:pPr>
            <a:r>
              <a:rPr kumimoji="1" lang="en-US" altLang="zh-CN" sz="2200" dirty="0">
                <a:solidFill>
                  <a:schemeClr val="tx1"/>
                </a:solidFill>
                <a:latin typeface="Times New Roman" pitchFamily="18" charset="0"/>
                <a:ea typeface="楷体_GB2312" pitchFamily="49" charset="-122"/>
              </a:rPr>
              <a:t>MOV </a:t>
            </a:r>
            <a:r>
              <a:rPr kumimoji="1" lang="en-US" altLang="zh-CN" sz="2200" dirty="0" smtClean="0">
                <a:solidFill>
                  <a:schemeClr val="tx1"/>
                </a:solidFill>
                <a:latin typeface="Times New Roman" pitchFamily="18" charset="0"/>
                <a:ea typeface="楷体_GB2312" pitchFamily="49" charset="-122"/>
              </a:rPr>
              <a:t>DX</a:t>
            </a:r>
            <a:r>
              <a:rPr kumimoji="1" lang="en-US" altLang="zh-CN" sz="2200" dirty="0" smtClean="0">
                <a:latin typeface="Times New Roman" pitchFamily="18" charset="0"/>
                <a:ea typeface="楷体_GB2312" pitchFamily="49" charset="-122"/>
              </a:rPr>
              <a:t>, </a:t>
            </a:r>
            <a:r>
              <a:rPr kumimoji="1" lang="en-US" altLang="zh-CN" sz="2200" dirty="0" smtClean="0">
                <a:solidFill>
                  <a:schemeClr val="tx1"/>
                </a:solidFill>
                <a:latin typeface="Times New Roman" pitchFamily="18" charset="0"/>
                <a:ea typeface="楷体_GB2312" pitchFamily="49" charset="-122"/>
              </a:rPr>
              <a:t>A0809+</a:t>
            </a:r>
            <a:r>
              <a:rPr kumimoji="1" lang="en-US" altLang="zh-CN" sz="2200" dirty="0" smtClean="0">
                <a:solidFill>
                  <a:schemeClr val="tx1"/>
                </a:solidFill>
                <a:latin typeface="Times New Roman" pitchFamily="18" charset="0"/>
                <a:ea typeface="楷体_GB2312" pitchFamily="49" charset="-122"/>
                <a:hlinkClick r:id="rId2" action="ppaction://hlinksldjump"/>
              </a:rPr>
              <a:t>5</a:t>
            </a:r>
            <a:endParaRPr kumimoji="1" lang="en-US" altLang="zh-CN" sz="2200" dirty="0">
              <a:solidFill>
                <a:schemeClr val="tx1"/>
              </a:solidFill>
              <a:latin typeface="Times New Roman" pitchFamily="18" charset="0"/>
              <a:ea typeface="楷体_GB2312" pitchFamily="49" charset="-122"/>
            </a:endParaRPr>
          </a:p>
          <a:p>
            <a:pPr algn="l">
              <a:spcBef>
                <a:spcPct val="0"/>
              </a:spcBef>
            </a:pPr>
            <a:r>
              <a:rPr kumimoji="1" lang="en-US" altLang="zh-CN" sz="2200" dirty="0">
                <a:solidFill>
                  <a:schemeClr val="folHlink"/>
                </a:solidFill>
                <a:latin typeface="Times New Roman" pitchFamily="18" charset="0"/>
                <a:ea typeface="楷体_GB2312" pitchFamily="49" charset="-122"/>
              </a:rPr>
              <a:t>OUT </a:t>
            </a:r>
            <a:r>
              <a:rPr kumimoji="1" lang="en-US" altLang="zh-CN" sz="2200" dirty="0" smtClean="0">
                <a:solidFill>
                  <a:schemeClr val="folHlink"/>
                </a:solidFill>
                <a:latin typeface="Times New Roman" pitchFamily="18" charset="0"/>
                <a:ea typeface="楷体_GB2312" pitchFamily="49" charset="-122"/>
              </a:rPr>
              <a:t> DX, AL</a:t>
            </a:r>
            <a:r>
              <a:rPr kumimoji="1" lang="en-US" altLang="zh-CN" sz="2200" dirty="0" smtClean="0">
                <a:solidFill>
                  <a:schemeClr val="tx1"/>
                </a:solidFill>
                <a:latin typeface="Times New Roman" pitchFamily="18" charset="0"/>
                <a:ea typeface="楷体_GB2312" pitchFamily="49" charset="-122"/>
              </a:rPr>
              <a:t>                 </a:t>
            </a:r>
            <a:r>
              <a:rPr kumimoji="1" lang="zh-CN" altLang="en-US" sz="2200" dirty="0" smtClean="0">
                <a:solidFill>
                  <a:schemeClr val="tx1"/>
                </a:solidFill>
                <a:latin typeface="Times New Roman" pitchFamily="18" charset="0"/>
                <a:ea typeface="楷体_GB2312" pitchFamily="49" charset="-122"/>
              </a:rPr>
              <a:t>；</a:t>
            </a:r>
            <a:r>
              <a:rPr kumimoji="1" lang="zh-CN" altLang="en-US" sz="2200" dirty="0">
                <a:solidFill>
                  <a:schemeClr val="tx1"/>
                </a:solidFill>
                <a:latin typeface="Times New Roman" pitchFamily="18" charset="0"/>
                <a:ea typeface="楷体_GB2312" pitchFamily="49" charset="-122"/>
              </a:rPr>
              <a:t>通道选择并启动转换</a:t>
            </a:r>
          </a:p>
          <a:p>
            <a:pPr algn="l">
              <a:spcBef>
                <a:spcPts val="1200"/>
              </a:spcBef>
            </a:pPr>
            <a:r>
              <a:rPr kumimoji="1" lang="en-US" altLang="zh-CN" sz="2200" b="1" dirty="0">
                <a:solidFill>
                  <a:srgbClr val="FF0000"/>
                </a:solidFill>
                <a:latin typeface="Times New Roman" pitchFamily="18" charset="0"/>
                <a:ea typeface="楷体_GB2312" pitchFamily="49" charset="-122"/>
              </a:rPr>
              <a:t>NEXT</a:t>
            </a:r>
            <a:r>
              <a:rPr kumimoji="1" lang="zh-CN" altLang="en-US" sz="2200" b="1" dirty="0">
                <a:latin typeface="Times New Roman" pitchFamily="18" charset="0"/>
                <a:ea typeface="楷体_GB2312" pitchFamily="49" charset="-122"/>
              </a:rPr>
              <a:t>：</a:t>
            </a:r>
          </a:p>
          <a:p>
            <a:pPr algn="l">
              <a:spcBef>
                <a:spcPct val="0"/>
              </a:spcBef>
            </a:pPr>
            <a:r>
              <a:rPr kumimoji="1" lang="en-US" altLang="zh-CN" sz="2200" dirty="0">
                <a:solidFill>
                  <a:schemeClr val="tx1"/>
                </a:solidFill>
                <a:latin typeface="Times New Roman" pitchFamily="18" charset="0"/>
                <a:ea typeface="楷体_GB2312" pitchFamily="49" charset="-122"/>
              </a:rPr>
              <a:t>MOV DX, A8255+1 </a:t>
            </a:r>
            <a:r>
              <a:rPr kumimoji="1" lang="en-US" altLang="zh-CN" sz="2200" dirty="0" smtClean="0">
                <a:solidFill>
                  <a:schemeClr val="tx1"/>
                </a:solidFill>
                <a:latin typeface="Times New Roman" pitchFamily="18" charset="0"/>
                <a:ea typeface="楷体_GB2312" pitchFamily="49" charset="-122"/>
              </a:rPr>
              <a:t>      ; </a:t>
            </a:r>
            <a:r>
              <a:rPr kumimoji="1" lang="en-US" altLang="zh-CN" sz="2200" dirty="0">
                <a:solidFill>
                  <a:schemeClr val="tx1"/>
                </a:solidFill>
                <a:latin typeface="Times New Roman" pitchFamily="18" charset="0"/>
                <a:ea typeface="楷体_GB2312" pitchFamily="49" charset="-122"/>
              </a:rPr>
              <a:t>8255PB</a:t>
            </a:r>
          </a:p>
          <a:p>
            <a:pPr algn="l">
              <a:spcBef>
                <a:spcPct val="0"/>
              </a:spcBef>
            </a:pPr>
            <a:r>
              <a:rPr kumimoji="1" lang="en-US" altLang="zh-CN" sz="2200" dirty="0">
                <a:solidFill>
                  <a:schemeClr val="tx1"/>
                </a:solidFill>
                <a:latin typeface="Times New Roman" pitchFamily="18" charset="0"/>
                <a:ea typeface="楷体_GB2312" pitchFamily="49" charset="-122"/>
              </a:rPr>
              <a:t>IN </a:t>
            </a:r>
            <a:r>
              <a:rPr kumimoji="1" lang="en-US" altLang="zh-CN" sz="2200" dirty="0" smtClean="0">
                <a:solidFill>
                  <a:schemeClr val="tx1"/>
                </a:solidFill>
                <a:latin typeface="Times New Roman" pitchFamily="18" charset="0"/>
                <a:ea typeface="楷体_GB2312" pitchFamily="49" charset="-122"/>
              </a:rPr>
              <a:t>     AL</a:t>
            </a:r>
            <a:r>
              <a:rPr kumimoji="1" lang="en-US" altLang="zh-CN" sz="2200" dirty="0" smtClean="0">
                <a:latin typeface="Times New Roman" pitchFamily="18" charset="0"/>
                <a:ea typeface="楷体_GB2312" pitchFamily="49" charset="-122"/>
              </a:rPr>
              <a:t>, </a:t>
            </a:r>
            <a:r>
              <a:rPr kumimoji="1" lang="en-US" altLang="zh-CN" sz="2200" dirty="0" smtClean="0">
                <a:solidFill>
                  <a:schemeClr val="tx1"/>
                </a:solidFill>
                <a:latin typeface="Times New Roman" pitchFamily="18" charset="0"/>
                <a:ea typeface="楷体_GB2312" pitchFamily="49" charset="-122"/>
              </a:rPr>
              <a:t>DX</a:t>
            </a:r>
            <a:endParaRPr kumimoji="1" lang="en-US" altLang="zh-CN" sz="2200" dirty="0">
              <a:solidFill>
                <a:schemeClr val="tx1"/>
              </a:solidFill>
              <a:latin typeface="Times New Roman" pitchFamily="18" charset="0"/>
              <a:ea typeface="楷体_GB2312" pitchFamily="49" charset="-122"/>
            </a:endParaRPr>
          </a:p>
          <a:p>
            <a:pPr algn="l">
              <a:spcBef>
                <a:spcPct val="0"/>
              </a:spcBef>
            </a:pPr>
            <a:r>
              <a:rPr kumimoji="1" lang="en-US" altLang="zh-CN" sz="2200" dirty="0" smtClean="0">
                <a:solidFill>
                  <a:schemeClr val="tx1"/>
                </a:solidFill>
                <a:latin typeface="Times New Roman" pitchFamily="18" charset="0"/>
                <a:ea typeface="楷体_GB2312" pitchFamily="49" charset="-122"/>
              </a:rPr>
              <a:t>TEST AL</a:t>
            </a:r>
            <a:r>
              <a:rPr kumimoji="1" lang="en-US" altLang="zh-CN" sz="2200" dirty="0" smtClean="0">
                <a:latin typeface="Times New Roman" pitchFamily="18" charset="0"/>
                <a:ea typeface="楷体_GB2312" pitchFamily="49" charset="-122"/>
              </a:rPr>
              <a:t>, </a:t>
            </a:r>
            <a:r>
              <a:rPr kumimoji="1" lang="en-US" altLang="zh-CN" sz="2200" dirty="0" smtClean="0">
                <a:solidFill>
                  <a:schemeClr val="tx1"/>
                </a:solidFill>
                <a:latin typeface="Times New Roman" pitchFamily="18" charset="0"/>
                <a:ea typeface="楷体_GB2312" pitchFamily="49" charset="-122"/>
              </a:rPr>
              <a:t>01H</a:t>
            </a:r>
            <a:endParaRPr kumimoji="1" lang="en-US" altLang="zh-CN" sz="2200" dirty="0">
              <a:solidFill>
                <a:schemeClr val="tx1"/>
              </a:solidFill>
              <a:latin typeface="Times New Roman" pitchFamily="18" charset="0"/>
              <a:ea typeface="楷体_GB2312" pitchFamily="49" charset="-122"/>
            </a:endParaRPr>
          </a:p>
          <a:p>
            <a:pPr algn="l">
              <a:spcBef>
                <a:spcPct val="0"/>
              </a:spcBef>
            </a:pPr>
            <a:r>
              <a:rPr kumimoji="1" lang="en-US" altLang="zh-CN" sz="2200" dirty="0">
                <a:solidFill>
                  <a:schemeClr val="tx1"/>
                </a:solidFill>
                <a:latin typeface="Times New Roman" pitchFamily="18" charset="0"/>
                <a:ea typeface="楷体_GB2312" pitchFamily="49" charset="-122"/>
              </a:rPr>
              <a:t>JZ </a:t>
            </a:r>
            <a:r>
              <a:rPr kumimoji="1" lang="en-US" altLang="zh-CN" sz="2200" dirty="0" smtClean="0">
                <a:solidFill>
                  <a:schemeClr val="tx1"/>
                </a:solidFill>
                <a:latin typeface="Times New Roman" pitchFamily="18" charset="0"/>
                <a:ea typeface="楷体_GB2312" pitchFamily="49" charset="-122"/>
              </a:rPr>
              <a:t>     </a:t>
            </a:r>
            <a:r>
              <a:rPr kumimoji="1" lang="en-US" altLang="zh-CN" sz="2200" dirty="0" smtClean="0">
                <a:solidFill>
                  <a:srgbClr val="FF0000"/>
                </a:solidFill>
                <a:latin typeface="Times New Roman" pitchFamily="18" charset="0"/>
                <a:ea typeface="楷体_GB2312" pitchFamily="49" charset="-122"/>
              </a:rPr>
              <a:t>NEXT                   </a:t>
            </a:r>
            <a:r>
              <a:rPr kumimoji="1" lang="en-US" altLang="zh-CN" sz="2200" dirty="0" smtClean="0">
                <a:solidFill>
                  <a:schemeClr val="tx1"/>
                </a:solidFill>
                <a:latin typeface="Times New Roman" pitchFamily="18" charset="0"/>
                <a:ea typeface="楷体_GB2312" pitchFamily="49" charset="-122"/>
              </a:rPr>
              <a:t>; </a:t>
            </a:r>
            <a:r>
              <a:rPr kumimoji="1" lang="en-US" altLang="zh-CN" sz="2200" dirty="0">
                <a:solidFill>
                  <a:schemeClr val="tx1"/>
                </a:solidFill>
                <a:latin typeface="Times New Roman" pitchFamily="18" charset="0"/>
                <a:ea typeface="楷体_GB2312" pitchFamily="49" charset="-122"/>
              </a:rPr>
              <a:t>PB0=0, </a:t>
            </a:r>
            <a:r>
              <a:rPr kumimoji="1" lang="zh-CN" altLang="en-US" sz="2200" dirty="0">
                <a:solidFill>
                  <a:schemeClr val="tx1"/>
                </a:solidFill>
                <a:latin typeface="Times New Roman" pitchFamily="18" charset="0"/>
                <a:ea typeface="楷体_GB2312" pitchFamily="49" charset="-122"/>
              </a:rPr>
              <a:t>未完成</a:t>
            </a:r>
          </a:p>
          <a:p>
            <a:pPr algn="l">
              <a:spcBef>
                <a:spcPct val="0"/>
              </a:spcBef>
            </a:pPr>
            <a:r>
              <a:rPr kumimoji="1" lang="en-US" altLang="zh-CN" sz="2200" dirty="0">
                <a:solidFill>
                  <a:schemeClr val="tx1"/>
                </a:solidFill>
                <a:latin typeface="Times New Roman" pitchFamily="18" charset="0"/>
                <a:ea typeface="楷体_GB2312" pitchFamily="49" charset="-122"/>
              </a:rPr>
              <a:t>MOV </a:t>
            </a:r>
            <a:r>
              <a:rPr kumimoji="1" lang="en-US" altLang="zh-CN" sz="2200" dirty="0" smtClean="0">
                <a:solidFill>
                  <a:schemeClr val="tx1"/>
                </a:solidFill>
                <a:latin typeface="Times New Roman" pitchFamily="18" charset="0"/>
                <a:ea typeface="楷体_GB2312" pitchFamily="49" charset="-122"/>
              </a:rPr>
              <a:t>DX</a:t>
            </a:r>
            <a:r>
              <a:rPr kumimoji="1" lang="en-US" altLang="zh-CN" sz="2200" dirty="0" smtClean="0">
                <a:latin typeface="Times New Roman" pitchFamily="18" charset="0"/>
                <a:ea typeface="楷体_GB2312" pitchFamily="49" charset="-122"/>
              </a:rPr>
              <a:t>, </a:t>
            </a:r>
            <a:r>
              <a:rPr kumimoji="1" lang="en-US" altLang="zh-CN" sz="2200" dirty="0" smtClean="0">
                <a:solidFill>
                  <a:schemeClr val="tx1"/>
                </a:solidFill>
                <a:latin typeface="Times New Roman" pitchFamily="18" charset="0"/>
                <a:ea typeface="楷体_GB2312" pitchFamily="49" charset="-122"/>
                <a:hlinkClick r:id="rId2" action="ppaction://hlinksldjump"/>
              </a:rPr>
              <a:t>A0809</a:t>
            </a:r>
            <a:endParaRPr kumimoji="1" lang="en-US" altLang="zh-CN" sz="2200" dirty="0">
              <a:solidFill>
                <a:schemeClr val="tx1"/>
              </a:solidFill>
              <a:latin typeface="Times New Roman" pitchFamily="18" charset="0"/>
              <a:ea typeface="楷体_GB2312" pitchFamily="49" charset="-122"/>
            </a:endParaRPr>
          </a:p>
          <a:p>
            <a:pPr algn="l">
              <a:spcBef>
                <a:spcPct val="0"/>
              </a:spcBef>
            </a:pPr>
            <a:r>
              <a:rPr kumimoji="1" lang="en-US" altLang="zh-CN" sz="2200" dirty="0">
                <a:solidFill>
                  <a:schemeClr val="tx1"/>
                </a:solidFill>
                <a:latin typeface="Times New Roman" pitchFamily="18" charset="0"/>
                <a:ea typeface="楷体_GB2312" pitchFamily="49" charset="-122"/>
              </a:rPr>
              <a:t>IN </a:t>
            </a:r>
            <a:r>
              <a:rPr kumimoji="1" lang="en-US" altLang="zh-CN" sz="2200" dirty="0" smtClean="0">
                <a:solidFill>
                  <a:schemeClr val="tx1"/>
                </a:solidFill>
                <a:latin typeface="Times New Roman" pitchFamily="18" charset="0"/>
                <a:ea typeface="楷体_GB2312" pitchFamily="49" charset="-122"/>
              </a:rPr>
              <a:t>     AL</a:t>
            </a:r>
            <a:r>
              <a:rPr kumimoji="1" lang="en-US" altLang="zh-CN" sz="2200" dirty="0" smtClean="0">
                <a:latin typeface="Times New Roman" pitchFamily="18" charset="0"/>
                <a:ea typeface="楷体_GB2312" pitchFamily="49" charset="-122"/>
              </a:rPr>
              <a:t>, </a:t>
            </a:r>
            <a:r>
              <a:rPr kumimoji="1" lang="en-US" altLang="zh-CN" sz="2200" dirty="0" smtClean="0">
                <a:solidFill>
                  <a:schemeClr val="tx1"/>
                </a:solidFill>
                <a:latin typeface="Times New Roman" pitchFamily="18" charset="0"/>
                <a:ea typeface="楷体_GB2312" pitchFamily="49" charset="-122"/>
              </a:rPr>
              <a:t>DX                </a:t>
            </a:r>
            <a:r>
              <a:rPr kumimoji="1" lang="zh-CN" altLang="en-US" sz="2200" dirty="0" smtClean="0">
                <a:solidFill>
                  <a:schemeClr val="tx1"/>
                </a:solidFill>
                <a:latin typeface="Times New Roman" pitchFamily="18" charset="0"/>
                <a:ea typeface="楷体_GB2312" pitchFamily="49" charset="-122"/>
              </a:rPr>
              <a:t>；</a:t>
            </a:r>
            <a:r>
              <a:rPr kumimoji="1" lang="en-US" altLang="zh-CN" sz="2200" dirty="0">
                <a:solidFill>
                  <a:schemeClr val="tx1"/>
                </a:solidFill>
                <a:latin typeface="Times New Roman" pitchFamily="18" charset="0"/>
                <a:ea typeface="楷体_GB2312" pitchFamily="49" charset="-122"/>
              </a:rPr>
              <a:t>AL=</a:t>
            </a:r>
            <a:r>
              <a:rPr kumimoji="1" lang="zh-CN" altLang="en-US" sz="2200" dirty="0">
                <a:solidFill>
                  <a:schemeClr val="tx1"/>
                </a:solidFill>
                <a:latin typeface="Times New Roman" pitchFamily="18" charset="0"/>
                <a:ea typeface="楷体_GB2312" pitchFamily="49" charset="-122"/>
              </a:rPr>
              <a:t>转换结果</a:t>
            </a:r>
          </a:p>
        </p:txBody>
      </p:sp>
      <p:sp>
        <p:nvSpPr>
          <p:cNvPr id="4" name="Text Box 2"/>
          <p:cNvSpPr txBox="1">
            <a:spLocks noChangeArrowheads="1"/>
          </p:cNvSpPr>
          <p:nvPr/>
        </p:nvSpPr>
        <p:spPr bwMode="auto">
          <a:xfrm>
            <a:off x="386317" y="158750"/>
            <a:ext cx="7155008" cy="519113"/>
          </a:xfrm>
          <a:prstGeom prst="rect">
            <a:avLst/>
          </a:prstGeom>
        </p:spPr>
        <p:txBody>
          <a:bodyPr anchor="b"/>
          <a:lstStyle>
            <a:lvl1pPr eaLnBrk="1" hangingPunct="1">
              <a:defRPr sz="2800" b="0">
                <a:solidFill>
                  <a:schemeClr val="hlink"/>
                </a:solidFill>
                <a:latin typeface="+mn-lt"/>
                <a:ea typeface="幼圆" pitchFamily="49" charset="-122"/>
                <a:cs typeface="+mj-cs"/>
              </a:defRPr>
            </a:lvl1pPr>
            <a:lvl2pPr algn="ctr" eaLnBrk="0" hangingPunct="0">
              <a:defRPr sz="4400">
                <a:solidFill>
                  <a:schemeClr val="tx2"/>
                </a:solidFill>
                <a:ea typeface="宋体" pitchFamily="2" charset="-122"/>
              </a:defRPr>
            </a:lvl2pPr>
            <a:lvl3pPr algn="ctr" eaLnBrk="0" hangingPunct="0">
              <a:defRPr sz="4400">
                <a:solidFill>
                  <a:schemeClr val="tx2"/>
                </a:solidFill>
                <a:ea typeface="宋体" pitchFamily="2" charset="-122"/>
              </a:defRPr>
            </a:lvl3pPr>
            <a:lvl4pPr algn="ctr" eaLnBrk="0" hangingPunct="0">
              <a:defRPr sz="4400">
                <a:solidFill>
                  <a:schemeClr val="tx2"/>
                </a:solidFill>
                <a:ea typeface="宋体" pitchFamily="2" charset="-122"/>
              </a:defRPr>
            </a:lvl4pPr>
            <a:lvl5pPr algn="ctr" eaLnBrk="0" hangingPunct="0">
              <a:defRPr sz="4400">
                <a:solidFill>
                  <a:schemeClr val="tx2"/>
                </a:solidFill>
                <a:ea typeface="宋体" pitchFamily="2" charset="-122"/>
              </a:defRPr>
            </a:lvl5pPr>
            <a:lvl6pPr marL="457200" algn="ctr" fontAlgn="base">
              <a:spcBef>
                <a:spcPct val="0"/>
              </a:spcBef>
              <a:spcAft>
                <a:spcPct val="0"/>
              </a:spcAft>
              <a:defRPr sz="4400">
                <a:solidFill>
                  <a:schemeClr val="tx2"/>
                </a:solidFill>
                <a:ea typeface="宋体" pitchFamily="2" charset="-122"/>
              </a:defRPr>
            </a:lvl6pPr>
            <a:lvl7pPr marL="914400" algn="ctr" fontAlgn="base">
              <a:spcBef>
                <a:spcPct val="0"/>
              </a:spcBef>
              <a:spcAft>
                <a:spcPct val="0"/>
              </a:spcAft>
              <a:defRPr sz="4400">
                <a:solidFill>
                  <a:schemeClr val="tx2"/>
                </a:solidFill>
                <a:ea typeface="宋体" pitchFamily="2" charset="-122"/>
              </a:defRPr>
            </a:lvl7pPr>
            <a:lvl8pPr marL="1371600" algn="ctr" fontAlgn="base">
              <a:spcBef>
                <a:spcPct val="0"/>
              </a:spcBef>
              <a:spcAft>
                <a:spcPct val="0"/>
              </a:spcAft>
              <a:defRPr sz="4400">
                <a:solidFill>
                  <a:schemeClr val="tx2"/>
                </a:solidFill>
                <a:ea typeface="宋体" pitchFamily="2" charset="-122"/>
              </a:defRPr>
            </a:lvl8pPr>
            <a:lvl9pPr marL="1828800" algn="ctr" fontAlgn="base">
              <a:spcBef>
                <a:spcPct val="0"/>
              </a:spcBef>
              <a:spcAft>
                <a:spcPct val="0"/>
              </a:spcAft>
              <a:defRPr sz="4400">
                <a:solidFill>
                  <a:schemeClr val="tx2"/>
                </a:solidFill>
                <a:ea typeface="宋体" pitchFamily="2" charset="-122"/>
              </a:defRPr>
            </a:lvl9pPr>
          </a:lstStyle>
          <a:p>
            <a:r>
              <a:rPr lang="en-US" altLang="zh-CN" dirty="0">
                <a:solidFill>
                  <a:srgbClr val="0000CC"/>
                </a:solidFill>
              </a:rPr>
              <a:t>8088</a:t>
            </a:r>
            <a:r>
              <a:rPr lang="zh-CN" altLang="en-US" dirty="0">
                <a:solidFill>
                  <a:srgbClr val="0000CC"/>
                </a:solidFill>
              </a:rPr>
              <a:t>微处理器与</a:t>
            </a:r>
            <a:r>
              <a:rPr lang="en-US" altLang="zh-CN" dirty="0">
                <a:solidFill>
                  <a:srgbClr val="0000CC"/>
                </a:solidFill>
              </a:rPr>
              <a:t>ADC0809</a:t>
            </a:r>
            <a:r>
              <a:rPr lang="zh-CN" altLang="zh-CN" dirty="0" smtClean="0">
                <a:solidFill>
                  <a:srgbClr val="0000CC"/>
                </a:solidFill>
              </a:rPr>
              <a:t>的接口</a:t>
            </a:r>
            <a:r>
              <a:rPr lang="zh-CN" altLang="en-US" dirty="0" smtClean="0">
                <a:solidFill>
                  <a:srgbClr val="0000CC"/>
                </a:solidFill>
              </a:rPr>
              <a:t>驱动程序</a:t>
            </a:r>
            <a:endParaRPr lang="zh-CN" altLang="en-US" dirty="0"/>
          </a:p>
        </p:txBody>
      </p:sp>
      <p:sp>
        <p:nvSpPr>
          <p:cNvPr id="2" name="圆角矩形 1"/>
          <p:cNvSpPr/>
          <p:nvPr/>
        </p:nvSpPr>
        <p:spPr bwMode="auto">
          <a:xfrm>
            <a:off x="7541325" y="5589240"/>
            <a:ext cx="1170130" cy="45005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bg1"/>
              </a:solidFill>
              <a:effectLst/>
              <a:latin typeface="幼圆" pitchFamily="49" charset="-122"/>
              <a:ea typeface="幼圆" pitchFamily="49" charset="-122"/>
            </a:endParaRPr>
          </a:p>
        </p:txBody>
      </p:sp>
      <p:sp>
        <p:nvSpPr>
          <p:cNvPr id="3" name="TextBox 2">
            <a:hlinkClick r:id="rId3" action="ppaction://hlinksldjump"/>
          </p:cNvPr>
          <p:cNvSpPr txBox="1"/>
          <p:nvPr/>
        </p:nvSpPr>
        <p:spPr>
          <a:xfrm>
            <a:off x="7586330" y="5544235"/>
            <a:ext cx="1171135" cy="461665"/>
          </a:xfrm>
          <a:prstGeom prst="rect">
            <a:avLst/>
          </a:prstGeom>
          <a:noFill/>
        </p:spPr>
        <p:txBody>
          <a:bodyPr wrap="square" rtlCol="0">
            <a:spAutoFit/>
          </a:bodyPr>
          <a:lstStyle/>
          <a:p>
            <a:r>
              <a:rPr lang="zh-CN" altLang="en-US" sz="2400" dirty="0">
                <a:solidFill>
                  <a:schemeClr val="bg1"/>
                </a:solidFill>
                <a:latin typeface="幼圆" pitchFamily="49" charset="-122"/>
                <a:ea typeface="幼圆" pitchFamily="49" charset="-122"/>
              </a:rPr>
              <a:t>时序</a:t>
            </a:r>
            <a:r>
              <a:rPr lang="zh-CN" altLang="en-US" sz="2400" dirty="0" smtClean="0">
                <a:solidFill>
                  <a:schemeClr val="bg1"/>
                </a:solidFill>
                <a:latin typeface="幼圆" pitchFamily="49" charset="-122"/>
                <a:ea typeface="幼圆" pitchFamily="49" charset="-122"/>
              </a:rPr>
              <a:t>图</a:t>
            </a:r>
            <a:endParaRPr lang="zh-CN" altLang="en-US" sz="2400"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3602704990"/>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500" fill="hold"/>
                                        <p:tgtEl>
                                          <p:spTgt spid="4505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4505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450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5059">
                                            <p:txEl>
                                              <p:pRg st="1" end="1"/>
                                            </p:txEl>
                                          </p:spTgt>
                                        </p:tgtEl>
                                        <p:attrNameLst>
                                          <p:attrName>style.visibility</p:attrName>
                                        </p:attrNameLst>
                                      </p:cBhvr>
                                      <p:to>
                                        <p:strVal val="visible"/>
                                      </p:to>
                                    </p:set>
                                    <p:anim calcmode="lin" valueType="num">
                                      <p:cBhvr>
                                        <p:cTn id="15" dur="500" fill="hold"/>
                                        <p:tgtEl>
                                          <p:spTgt spid="4505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4505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505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45059">
                                            <p:txEl>
                                              <p:pRg st="2" end="2"/>
                                            </p:txEl>
                                          </p:spTgt>
                                        </p:tgtEl>
                                        <p:attrNameLst>
                                          <p:attrName>style.visibility</p:attrName>
                                        </p:attrNameLst>
                                      </p:cBhvr>
                                      <p:to>
                                        <p:strVal val="visible"/>
                                      </p:to>
                                    </p:set>
                                    <p:anim calcmode="lin" valueType="num">
                                      <p:cBhvr>
                                        <p:cTn id="23" dur="500" fill="hold"/>
                                        <p:tgtEl>
                                          <p:spTgt spid="4505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4505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505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45059">
                                            <p:txEl>
                                              <p:pRg st="3" end="3"/>
                                            </p:txEl>
                                          </p:spTgt>
                                        </p:tgtEl>
                                        <p:attrNameLst>
                                          <p:attrName>style.visibility</p:attrName>
                                        </p:attrNameLst>
                                      </p:cBhvr>
                                      <p:to>
                                        <p:strVal val="visible"/>
                                      </p:to>
                                    </p:set>
                                    <p:anim calcmode="lin" valueType="num">
                                      <p:cBhvr>
                                        <p:cTn id="31" dur="500" fill="hold"/>
                                        <p:tgtEl>
                                          <p:spTgt spid="4505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4505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505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45059">
                                            <p:txEl>
                                              <p:pRg st="4" end="4"/>
                                            </p:txEl>
                                          </p:spTgt>
                                        </p:tgtEl>
                                        <p:attrNameLst>
                                          <p:attrName>style.visibility</p:attrName>
                                        </p:attrNameLst>
                                      </p:cBhvr>
                                      <p:to>
                                        <p:strVal val="visible"/>
                                      </p:to>
                                    </p:set>
                                    <p:anim calcmode="lin" valueType="num">
                                      <p:cBhvr>
                                        <p:cTn id="39" dur="500" fill="hold"/>
                                        <p:tgtEl>
                                          <p:spTgt spid="45059">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45059">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4505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45059">
                                            <p:txEl>
                                              <p:pRg st="5" end="5"/>
                                            </p:txEl>
                                          </p:spTgt>
                                        </p:tgtEl>
                                        <p:attrNameLst>
                                          <p:attrName>style.visibility</p:attrName>
                                        </p:attrNameLst>
                                      </p:cBhvr>
                                      <p:to>
                                        <p:strVal val="visible"/>
                                      </p:to>
                                    </p:set>
                                    <p:anim calcmode="lin" valueType="num">
                                      <p:cBhvr>
                                        <p:cTn id="47" dur="500" fill="hold"/>
                                        <p:tgtEl>
                                          <p:spTgt spid="45059">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45059">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45059">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4505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45059">
                                            <p:txEl>
                                              <p:pRg st="6" end="6"/>
                                            </p:txEl>
                                          </p:spTgt>
                                        </p:tgtEl>
                                        <p:attrNameLst>
                                          <p:attrName>style.visibility</p:attrName>
                                        </p:attrNameLst>
                                      </p:cBhvr>
                                      <p:to>
                                        <p:strVal val="visible"/>
                                      </p:to>
                                    </p:set>
                                    <p:anim calcmode="lin" valueType="num">
                                      <p:cBhvr>
                                        <p:cTn id="55" dur="500" fill="hold"/>
                                        <p:tgtEl>
                                          <p:spTgt spid="45059">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45059">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45059">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45059">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45059">
                                            <p:txEl>
                                              <p:pRg st="7" end="7"/>
                                            </p:txEl>
                                          </p:spTgt>
                                        </p:tgtEl>
                                        <p:attrNameLst>
                                          <p:attrName>style.visibility</p:attrName>
                                        </p:attrNameLst>
                                      </p:cBhvr>
                                      <p:to>
                                        <p:strVal val="visible"/>
                                      </p:to>
                                    </p:set>
                                    <p:anim calcmode="lin" valueType="num">
                                      <p:cBhvr>
                                        <p:cTn id="63" dur="500" fill="hold"/>
                                        <p:tgtEl>
                                          <p:spTgt spid="45059">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45059">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45059">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45059">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45059">
                                            <p:txEl>
                                              <p:pRg st="8" end="8"/>
                                            </p:txEl>
                                          </p:spTgt>
                                        </p:tgtEl>
                                        <p:attrNameLst>
                                          <p:attrName>style.visibility</p:attrName>
                                        </p:attrNameLst>
                                      </p:cBhvr>
                                      <p:to>
                                        <p:strVal val="visible"/>
                                      </p:to>
                                    </p:set>
                                    <p:anim calcmode="lin" valueType="num">
                                      <p:cBhvr>
                                        <p:cTn id="71" dur="500" fill="hold"/>
                                        <p:tgtEl>
                                          <p:spTgt spid="45059">
                                            <p:txEl>
                                              <p:pRg st="8" end="8"/>
                                            </p:txEl>
                                          </p:spTgt>
                                        </p:tgtEl>
                                        <p:attrNameLst>
                                          <p:attrName>ppt_x</p:attrName>
                                        </p:attrNameLst>
                                      </p:cBhvr>
                                      <p:tavLst>
                                        <p:tav tm="0">
                                          <p:val>
                                            <p:strVal val="#ppt_x-#ppt_w/2"/>
                                          </p:val>
                                        </p:tav>
                                        <p:tav tm="100000">
                                          <p:val>
                                            <p:strVal val="#ppt_x"/>
                                          </p:val>
                                        </p:tav>
                                      </p:tavLst>
                                    </p:anim>
                                    <p:anim calcmode="lin" valueType="num">
                                      <p:cBhvr>
                                        <p:cTn id="72" dur="500" fill="hold"/>
                                        <p:tgtEl>
                                          <p:spTgt spid="45059">
                                            <p:txEl>
                                              <p:pRg st="8" end="8"/>
                                            </p:txEl>
                                          </p:spTgt>
                                        </p:tgtEl>
                                        <p:attrNameLst>
                                          <p:attrName>ppt_y</p:attrName>
                                        </p:attrNameLst>
                                      </p:cBhvr>
                                      <p:tavLst>
                                        <p:tav tm="0">
                                          <p:val>
                                            <p:strVal val="#ppt_y"/>
                                          </p:val>
                                        </p:tav>
                                        <p:tav tm="100000">
                                          <p:val>
                                            <p:strVal val="#ppt_y"/>
                                          </p:val>
                                        </p:tav>
                                      </p:tavLst>
                                    </p:anim>
                                    <p:anim calcmode="lin" valueType="num">
                                      <p:cBhvr>
                                        <p:cTn id="73" dur="500" fill="hold"/>
                                        <p:tgtEl>
                                          <p:spTgt spid="45059">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45059">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45059">
                                            <p:txEl>
                                              <p:pRg st="9" end="9"/>
                                            </p:txEl>
                                          </p:spTgt>
                                        </p:tgtEl>
                                        <p:attrNameLst>
                                          <p:attrName>style.visibility</p:attrName>
                                        </p:attrNameLst>
                                      </p:cBhvr>
                                      <p:to>
                                        <p:strVal val="visible"/>
                                      </p:to>
                                    </p:set>
                                    <p:anim calcmode="lin" valueType="num">
                                      <p:cBhvr>
                                        <p:cTn id="79" dur="500" fill="hold"/>
                                        <p:tgtEl>
                                          <p:spTgt spid="45059">
                                            <p:txEl>
                                              <p:pRg st="9" end="9"/>
                                            </p:txEl>
                                          </p:spTgt>
                                        </p:tgtEl>
                                        <p:attrNameLst>
                                          <p:attrName>ppt_x</p:attrName>
                                        </p:attrNameLst>
                                      </p:cBhvr>
                                      <p:tavLst>
                                        <p:tav tm="0">
                                          <p:val>
                                            <p:strVal val="#ppt_x-#ppt_w/2"/>
                                          </p:val>
                                        </p:tav>
                                        <p:tav tm="100000">
                                          <p:val>
                                            <p:strVal val="#ppt_x"/>
                                          </p:val>
                                        </p:tav>
                                      </p:tavLst>
                                    </p:anim>
                                    <p:anim calcmode="lin" valueType="num">
                                      <p:cBhvr>
                                        <p:cTn id="80" dur="500" fill="hold"/>
                                        <p:tgtEl>
                                          <p:spTgt spid="45059">
                                            <p:txEl>
                                              <p:pRg st="9" end="9"/>
                                            </p:txEl>
                                          </p:spTgt>
                                        </p:tgtEl>
                                        <p:attrNameLst>
                                          <p:attrName>ppt_y</p:attrName>
                                        </p:attrNameLst>
                                      </p:cBhvr>
                                      <p:tavLst>
                                        <p:tav tm="0">
                                          <p:val>
                                            <p:strVal val="#ppt_y"/>
                                          </p:val>
                                        </p:tav>
                                        <p:tav tm="100000">
                                          <p:val>
                                            <p:strVal val="#ppt_y"/>
                                          </p:val>
                                        </p:tav>
                                      </p:tavLst>
                                    </p:anim>
                                    <p:anim calcmode="lin" valueType="num">
                                      <p:cBhvr>
                                        <p:cTn id="81" dur="500" fill="hold"/>
                                        <p:tgtEl>
                                          <p:spTgt spid="45059">
                                            <p:txEl>
                                              <p:pRg st="9" end="9"/>
                                            </p:txEl>
                                          </p:spTgt>
                                        </p:tgtEl>
                                        <p:attrNameLst>
                                          <p:attrName>ppt_w</p:attrName>
                                        </p:attrNameLst>
                                      </p:cBhvr>
                                      <p:tavLst>
                                        <p:tav tm="0">
                                          <p:val>
                                            <p:fltVal val="0"/>
                                          </p:val>
                                        </p:tav>
                                        <p:tav tm="100000">
                                          <p:val>
                                            <p:strVal val="#ppt_w"/>
                                          </p:val>
                                        </p:tav>
                                      </p:tavLst>
                                    </p:anim>
                                    <p:anim calcmode="lin" valueType="num">
                                      <p:cBhvr>
                                        <p:cTn id="82" dur="500" fill="hold"/>
                                        <p:tgtEl>
                                          <p:spTgt spid="45059">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45059">
                                            <p:txEl>
                                              <p:pRg st="10" end="10"/>
                                            </p:txEl>
                                          </p:spTgt>
                                        </p:tgtEl>
                                        <p:attrNameLst>
                                          <p:attrName>style.visibility</p:attrName>
                                        </p:attrNameLst>
                                      </p:cBhvr>
                                      <p:to>
                                        <p:strVal val="visible"/>
                                      </p:to>
                                    </p:set>
                                    <p:anim calcmode="lin" valueType="num">
                                      <p:cBhvr>
                                        <p:cTn id="87" dur="500" fill="hold"/>
                                        <p:tgtEl>
                                          <p:spTgt spid="45059">
                                            <p:txEl>
                                              <p:pRg st="10" end="10"/>
                                            </p:txEl>
                                          </p:spTgt>
                                        </p:tgtEl>
                                        <p:attrNameLst>
                                          <p:attrName>ppt_x</p:attrName>
                                        </p:attrNameLst>
                                      </p:cBhvr>
                                      <p:tavLst>
                                        <p:tav tm="0">
                                          <p:val>
                                            <p:strVal val="#ppt_x-#ppt_w/2"/>
                                          </p:val>
                                        </p:tav>
                                        <p:tav tm="100000">
                                          <p:val>
                                            <p:strVal val="#ppt_x"/>
                                          </p:val>
                                        </p:tav>
                                      </p:tavLst>
                                    </p:anim>
                                    <p:anim calcmode="lin" valueType="num">
                                      <p:cBhvr>
                                        <p:cTn id="88" dur="500" fill="hold"/>
                                        <p:tgtEl>
                                          <p:spTgt spid="45059">
                                            <p:txEl>
                                              <p:pRg st="10" end="10"/>
                                            </p:txEl>
                                          </p:spTgt>
                                        </p:tgtEl>
                                        <p:attrNameLst>
                                          <p:attrName>ppt_y</p:attrName>
                                        </p:attrNameLst>
                                      </p:cBhvr>
                                      <p:tavLst>
                                        <p:tav tm="0">
                                          <p:val>
                                            <p:strVal val="#ppt_y"/>
                                          </p:val>
                                        </p:tav>
                                        <p:tav tm="100000">
                                          <p:val>
                                            <p:strVal val="#ppt_y"/>
                                          </p:val>
                                        </p:tav>
                                      </p:tavLst>
                                    </p:anim>
                                    <p:anim calcmode="lin" valueType="num">
                                      <p:cBhvr>
                                        <p:cTn id="89" dur="500" fill="hold"/>
                                        <p:tgtEl>
                                          <p:spTgt spid="45059">
                                            <p:txEl>
                                              <p:pRg st="10" end="10"/>
                                            </p:txEl>
                                          </p:spTgt>
                                        </p:tgtEl>
                                        <p:attrNameLst>
                                          <p:attrName>ppt_w</p:attrName>
                                        </p:attrNameLst>
                                      </p:cBhvr>
                                      <p:tavLst>
                                        <p:tav tm="0">
                                          <p:val>
                                            <p:fltVal val="0"/>
                                          </p:val>
                                        </p:tav>
                                        <p:tav tm="100000">
                                          <p:val>
                                            <p:strVal val="#ppt_w"/>
                                          </p:val>
                                        </p:tav>
                                      </p:tavLst>
                                    </p:anim>
                                    <p:anim calcmode="lin" valueType="num">
                                      <p:cBhvr>
                                        <p:cTn id="90" dur="500" fill="hold"/>
                                        <p:tgtEl>
                                          <p:spTgt spid="45059">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45059">
                                            <p:txEl>
                                              <p:pRg st="11" end="11"/>
                                            </p:txEl>
                                          </p:spTgt>
                                        </p:tgtEl>
                                        <p:attrNameLst>
                                          <p:attrName>style.visibility</p:attrName>
                                        </p:attrNameLst>
                                      </p:cBhvr>
                                      <p:to>
                                        <p:strVal val="visible"/>
                                      </p:to>
                                    </p:set>
                                    <p:anim calcmode="lin" valueType="num">
                                      <p:cBhvr>
                                        <p:cTn id="95" dur="500" fill="hold"/>
                                        <p:tgtEl>
                                          <p:spTgt spid="45059">
                                            <p:txEl>
                                              <p:pRg st="11" end="11"/>
                                            </p:txEl>
                                          </p:spTgt>
                                        </p:tgtEl>
                                        <p:attrNameLst>
                                          <p:attrName>ppt_x</p:attrName>
                                        </p:attrNameLst>
                                      </p:cBhvr>
                                      <p:tavLst>
                                        <p:tav tm="0">
                                          <p:val>
                                            <p:strVal val="#ppt_x-#ppt_w/2"/>
                                          </p:val>
                                        </p:tav>
                                        <p:tav tm="100000">
                                          <p:val>
                                            <p:strVal val="#ppt_x"/>
                                          </p:val>
                                        </p:tav>
                                      </p:tavLst>
                                    </p:anim>
                                    <p:anim calcmode="lin" valueType="num">
                                      <p:cBhvr>
                                        <p:cTn id="96" dur="500" fill="hold"/>
                                        <p:tgtEl>
                                          <p:spTgt spid="45059">
                                            <p:txEl>
                                              <p:pRg st="11" end="11"/>
                                            </p:txEl>
                                          </p:spTgt>
                                        </p:tgtEl>
                                        <p:attrNameLst>
                                          <p:attrName>ppt_y</p:attrName>
                                        </p:attrNameLst>
                                      </p:cBhvr>
                                      <p:tavLst>
                                        <p:tav tm="0">
                                          <p:val>
                                            <p:strVal val="#ppt_y"/>
                                          </p:val>
                                        </p:tav>
                                        <p:tav tm="100000">
                                          <p:val>
                                            <p:strVal val="#ppt_y"/>
                                          </p:val>
                                        </p:tav>
                                      </p:tavLst>
                                    </p:anim>
                                    <p:anim calcmode="lin" valueType="num">
                                      <p:cBhvr>
                                        <p:cTn id="97" dur="500" fill="hold"/>
                                        <p:tgtEl>
                                          <p:spTgt spid="45059">
                                            <p:txEl>
                                              <p:pRg st="11" end="11"/>
                                            </p:txEl>
                                          </p:spTgt>
                                        </p:tgtEl>
                                        <p:attrNameLst>
                                          <p:attrName>ppt_w</p:attrName>
                                        </p:attrNameLst>
                                      </p:cBhvr>
                                      <p:tavLst>
                                        <p:tav tm="0">
                                          <p:val>
                                            <p:fltVal val="0"/>
                                          </p:val>
                                        </p:tav>
                                        <p:tav tm="100000">
                                          <p:val>
                                            <p:strVal val="#ppt_w"/>
                                          </p:val>
                                        </p:tav>
                                      </p:tavLst>
                                    </p:anim>
                                    <p:anim calcmode="lin" valueType="num">
                                      <p:cBhvr>
                                        <p:cTn id="98" dur="500" fill="hold"/>
                                        <p:tgtEl>
                                          <p:spTgt spid="45059">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childTnLst>
                                    <p:set>
                                      <p:cBhvr>
                                        <p:cTn id="102" dur="1" fill="hold">
                                          <p:stCondLst>
                                            <p:cond delay="0"/>
                                          </p:stCondLst>
                                        </p:cTn>
                                        <p:tgtEl>
                                          <p:spTgt spid="45059">
                                            <p:txEl>
                                              <p:pRg st="12" end="12"/>
                                            </p:txEl>
                                          </p:spTgt>
                                        </p:tgtEl>
                                        <p:attrNameLst>
                                          <p:attrName>style.visibility</p:attrName>
                                        </p:attrNameLst>
                                      </p:cBhvr>
                                      <p:to>
                                        <p:strVal val="visible"/>
                                      </p:to>
                                    </p:set>
                                    <p:anim calcmode="lin" valueType="num">
                                      <p:cBhvr>
                                        <p:cTn id="103" dur="500" fill="hold"/>
                                        <p:tgtEl>
                                          <p:spTgt spid="45059">
                                            <p:txEl>
                                              <p:pRg st="12" end="12"/>
                                            </p:txEl>
                                          </p:spTgt>
                                        </p:tgtEl>
                                        <p:attrNameLst>
                                          <p:attrName>ppt_x</p:attrName>
                                        </p:attrNameLst>
                                      </p:cBhvr>
                                      <p:tavLst>
                                        <p:tav tm="0">
                                          <p:val>
                                            <p:strVal val="#ppt_x-#ppt_w/2"/>
                                          </p:val>
                                        </p:tav>
                                        <p:tav tm="100000">
                                          <p:val>
                                            <p:strVal val="#ppt_x"/>
                                          </p:val>
                                        </p:tav>
                                      </p:tavLst>
                                    </p:anim>
                                    <p:anim calcmode="lin" valueType="num">
                                      <p:cBhvr>
                                        <p:cTn id="104" dur="500" fill="hold"/>
                                        <p:tgtEl>
                                          <p:spTgt spid="45059">
                                            <p:txEl>
                                              <p:pRg st="12" end="12"/>
                                            </p:txEl>
                                          </p:spTgt>
                                        </p:tgtEl>
                                        <p:attrNameLst>
                                          <p:attrName>ppt_y</p:attrName>
                                        </p:attrNameLst>
                                      </p:cBhvr>
                                      <p:tavLst>
                                        <p:tav tm="0">
                                          <p:val>
                                            <p:strVal val="#ppt_y"/>
                                          </p:val>
                                        </p:tav>
                                        <p:tav tm="100000">
                                          <p:val>
                                            <p:strVal val="#ppt_y"/>
                                          </p:val>
                                        </p:tav>
                                      </p:tavLst>
                                    </p:anim>
                                    <p:anim calcmode="lin" valueType="num">
                                      <p:cBhvr>
                                        <p:cTn id="105" dur="500" fill="hold"/>
                                        <p:tgtEl>
                                          <p:spTgt spid="45059">
                                            <p:txEl>
                                              <p:pRg st="12" end="12"/>
                                            </p:txEl>
                                          </p:spTgt>
                                        </p:tgtEl>
                                        <p:attrNameLst>
                                          <p:attrName>ppt_w</p:attrName>
                                        </p:attrNameLst>
                                      </p:cBhvr>
                                      <p:tavLst>
                                        <p:tav tm="0">
                                          <p:val>
                                            <p:fltVal val="0"/>
                                          </p:val>
                                        </p:tav>
                                        <p:tav tm="100000">
                                          <p:val>
                                            <p:strVal val="#ppt_w"/>
                                          </p:val>
                                        </p:tav>
                                      </p:tavLst>
                                    </p:anim>
                                    <p:anim calcmode="lin" valueType="num">
                                      <p:cBhvr>
                                        <p:cTn id="106" dur="500" fill="hold"/>
                                        <p:tgtEl>
                                          <p:spTgt spid="45059">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childTnLst>
                                    <p:set>
                                      <p:cBhvr>
                                        <p:cTn id="110" dur="1" fill="hold">
                                          <p:stCondLst>
                                            <p:cond delay="0"/>
                                          </p:stCondLst>
                                        </p:cTn>
                                        <p:tgtEl>
                                          <p:spTgt spid="45059">
                                            <p:txEl>
                                              <p:pRg st="13" end="13"/>
                                            </p:txEl>
                                          </p:spTgt>
                                        </p:tgtEl>
                                        <p:attrNameLst>
                                          <p:attrName>style.visibility</p:attrName>
                                        </p:attrNameLst>
                                      </p:cBhvr>
                                      <p:to>
                                        <p:strVal val="visible"/>
                                      </p:to>
                                    </p:set>
                                    <p:anim calcmode="lin" valueType="num">
                                      <p:cBhvr>
                                        <p:cTn id="111" dur="500" fill="hold"/>
                                        <p:tgtEl>
                                          <p:spTgt spid="45059">
                                            <p:txEl>
                                              <p:pRg st="13" end="13"/>
                                            </p:txEl>
                                          </p:spTgt>
                                        </p:tgtEl>
                                        <p:attrNameLst>
                                          <p:attrName>ppt_x</p:attrName>
                                        </p:attrNameLst>
                                      </p:cBhvr>
                                      <p:tavLst>
                                        <p:tav tm="0">
                                          <p:val>
                                            <p:strVal val="#ppt_x-#ppt_w/2"/>
                                          </p:val>
                                        </p:tav>
                                        <p:tav tm="100000">
                                          <p:val>
                                            <p:strVal val="#ppt_x"/>
                                          </p:val>
                                        </p:tav>
                                      </p:tavLst>
                                    </p:anim>
                                    <p:anim calcmode="lin" valueType="num">
                                      <p:cBhvr>
                                        <p:cTn id="112" dur="500" fill="hold"/>
                                        <p:tgtEl>
                                          <p:spTgt spid="45059">
                                            <p:txEl>
                                              <p:pRg st="13" end="13"/>
                                            </p:txEl>
                                          </p:spTgt>
                                        </p:tgtEl>
                                        <p:attrNameLst>
                                          <p:attrName>ppt_y</p:attrName>
                                        </p:attrNameLst>
                                      </p:cBhvr>
                                      <p:tavLst>
                                        <p:tav tm="0">
                                          <p:val>
                                            <p:strVal val="#ppt_y"/>
                                          </p:val>
                                        </p:tav>
                                        <p:tav tm="100000">
                                          <p:val>
                                            <p:strVal val="#ppt_y"/>
                                          </p:val>
                                        </p:tav>
                                      </p:tavLst>
                                    </p:anim>
                                    <p:anim calcmode="lin" valueType="num">
                                      <p:cBhvr>
                                        <p:cTn id="113" dur="500" fill="hold"/>
                                        <p:tgtEl>
                                          <p:spTgt spid="45059">
                                            <p:txEl>
                                              <p:pRg st="13" end="13"/>
                                            </p:txEl>
                                          </p:spTgt>
                                        </p:tgtEl>
                                        <p:attrNameLst>
                                          <p:attrName>ppt_w</p:attrName>
                                        </p:attrNameLst>
                                      </p:cBhvr>
                                      <p:tavLst>
                                        <p:tav tm="0">
                                          <p:val>
                                            <p:fltVal val="0"/>
                                          </p:val>
                                        </p:tav>
                                        <p:tav tm="100000">
                                          <p:val>
                                            <p:strVal val="#ppt_w"/>
                                          </p:val>
                                        </p:tav>
                                      </p:tavLst>
                                    </p:anim>
                                    <p:anim calcmode="lin" valueType="num">
                                      <p:cBhvr>
                                        <p:cTn id="114" dur="500" fill="hold"/>
                                        <p:tgtEl>
                                          <p:spTgt spid="45059">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5059">
                                            <p:txEl>
                                              <p:pRg st="14" end="14"/>
                                            </p:txEl>
                                          </p:spTgt>
                                        </p:tgtEl>
                                        <p:attrNameLst>
                                          <p:attrName>style.visibility</p:attrName>
                                        </p:attrNameLst>
                                      </p:cBhvr>
                                      <p:to>
                                        <p:strVal val="visible"/>
                                      </p:to>
                                    </p:set>
                                    <p:anim calcmode="lin" valueType="num">
                                      <p:cBhvr>
                                        <p:cTn id="119" dur="500" fill="hold"/>
                                        <p:tgtEl>
                                          <p:spTgt spid="45059">
                                            <p:txEl>
                                              <p:pRg st="14" end="14"/>
                                            </p:txEl>
                                          </p:spTgt>
                                        </p:tgtEl>
                                        <p:attrNameLst>
                                          <p:attrName>ppt_x</p:attrName>
                                        </p:attrNameLst>
                                      </p:cBhvr>
                                      <p:tavLst>
                                        <p:tav tm="0">
                                          <p:val>
                                            <p:strVal val="#ppt_x-#ppt_w/2"/>
                                          </p:val>
                                        </p:tav>
                                        <p:tav tm="100000">
                                          <p:val>
                                            <p:strVal val="#ppt_x"/>
                                          </p:val>
                                        </p:tav>
                                      </p:tavLst>
                                    </p:anim>
                                    <p:anim calcmode="lin" valueType="num">
                                      <p:cBhvr>
                                        <p:cTn id="120" dur="500" fill="hold"/>
                                        <p:tgtEl>
                                          <p:spTgt spid="45059">
                                            <p:txEl>
                                              <p:pRg st="14" end="14"/>
                                            </p:txEl>
                                          </p:spTgt>
                                        </p:tgtEl>
                                        <p:attrNameLst>
                                          <p:attrName>ppt_y</p:attrName>
                                        </p:attrNameLst>
                                      </p:cBhvr>
                                      <p:tavLst>
                                        <p:tav tm="0">
                                          <p:val>
                                            <p:strVal val="#ppt_y"/>
                                          </p:val>
                                        </p:tav>
                                        <p:tav tm="100000">
                                          <p:val>
                                            <p:strVal val="#ppt_y"/>
                                          </p:val>
                                        </p:tav>
                                      </p:tavLst>
                                    </p:anim>
                                    <p:anim calcmode="lin" valueType="num">
                                      <p:cBhvr>
                                        <p:cTn id="121" dur="500" fill="hold"/>
                                        <p:tgtEl>
                                          <p:spTgt spid="45059">
                                            <p:txEl>
                                              <p:pRg st="14" end="14"/>
                                            </p:txEl>
                                          </p:spTgt>
                                        </p:tgtEl>
                                        <p:attrNameLst>
                                          <p:attrName>ppt_w</p:attrName>
                                        </p:attrNameLst>
                                      </p:cBhvr>
                                      <p:tavLst>
                                        <p:tav tm="0">
                                          <p:val>
                                            <p:fltVal val="0"/>
                                          </p:val>
                                        </p:tav>
                                        <p:tav tm="100000">
                                          <p:val>
                                            <p:strVal val="#ppt_w"/>
                                          </p:val>
                                        </p:tav>
                                      </p:tavLst>
                                    </p:anim>
                                    <p:anim calcmode="lin" valueType="num">
                                      <p:cBhvr>
                                        <p:cTn id="122" dur="500" fill="hold"/>
                                        <p:tgtEl>
                                          <p:spTgt spid="45059">
                                            <p:txEl>
                                              <p:pRg st="14" end="1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idx="4294967295"/>
          </p:nvPr>
        </p:nvSpPr>
        <p:spPr>
          <a:xfrm>
            <a:off x="386897" y="143635"/>
            <a:ext cx="6030308" cy="523220"/>
          </a:xfrm>
          <a:prstGeom prst="rect">
            <a:avLst/>
          </a:prstGeom>
        </p:spPr>
        <p:txBody>
          <a:bodyPr wrap="square" anchor="t">
            <a:spAutoFit/>
          </a:bodyPr>
          <a:lstStyle/>
          <a:p>
            <a:pPr algn="l" eaLnBrk="1" hangingPunct="1">
              <a:defRPr/>
            </a:pPr>
            <a:r>
              <a:rPr kumimoji="1" lang="en-US" altLang="zh-CN" sz="2800" dirty="0" smtClean="0">
                <a:solidFill>
                  <a:schemeClr val="tx1"/>
                </a:solidFill>
                <a:latin typeface="+mn-lt"/>
                <a:ea typeface="幼圆" pitchFamily="49" charset="-122"/>
              </a:rPr>
              <a:t>ADC0809</a:t>
            </a:r>
            <a:r>
              <a:rPr kumimoji="1" lang="zh-CN" altLang="en-US" sz="2800" dirty="0" smtClean="0">
                <a:solidFill>
                  <a:schemeClr val="tx1"/>
                </a:solidFill>
                <a:latin typeface="+mn-lt"/>
                <a:ea typeface="幼圆" pitchFamily="49" charset="-122"/>
              </a:rPr>
              <a:t>的接口设计实例之二</a:t>
            </a:r>
          </a:p>
        </p:txBody>
      </p:sp>
      <p:sp>
        <p:nvSpPr>
          <p:cNvPr id="59395" name="Rectangle 3"/>
          <p:cNvSpPr>
            <a:spLocks noGrp="1" noChangeArrowheads="1"/>
          </p:cNvSpPr>
          <p:nvPr>
            <p:ph type="body" idx="4294967295"/>
          </p:nvPr>
        </p:nvSpPr>
        <p:spPr>
          <a:xfrm>
            <a:off x="476251" y="908720"/>
            <a:ext cx="8011184" cy="2025225"/>
          </a:xfrm>
          <a:prstGeom prst="rect">
            <a:avLst/>
          </a:prstGeom>
        </p:spPr>
        <p:txBody>
          <a:bodyPr/>
          <a:lstStyle/>
          <a:p>
            <a:pPr marL="542925" indent="-542925" algn="just" eaLnBrk="1" hangingPunct="1">
              <a:spcBef>
                <a:spcPts val="1200"/>
              </a:spcBef>
              <a:buFont typeface="Wingdings" pitchFamily="2" charset="2"/>
              <a:buNone/>
              <a:defRPr/>
            </a:pPr>
            <a:r>
              <a:rPr lang="zh-CN" altLang="en-US" sz="2400" dirty="0" smtClean="0">
                <a:ea typeface="幼圆" pitchFamily="49" charset="-122"/>
              </a:rPr>
              <a:t>例：</a:t>
            </a:r>
            <a:r>
              <a:rPr lang="en-US" altLang="zh-CN" sz="2400" dirty="0" smtClean="0">
                <a:effectLst/>
                <a:ea typeface="幼圆" pitchFamily="49" charset="-122"/>
              </a:rPr>
              <a:t>ADC0809</a:t>
            </a:r>
            <a:r>
              <a:rPr lang="zh-CN" altLang="en-US" sz="2400" dirty="0" smtClean="0">
                <a:effectLst/>
                <a:ea typeface="幼圆" pitchFamily="49" charset="-122"/>
              </a:rPr>
              <a:t>通过</a:t>
            </a:r>
            <a:r>
              <a:rPr lang="en-US" altLang="zh-CN" sz="2400" dirty="0" smtClean="0">
                <a:effectLst/>
                <a:ea typeface="幼圆" pitchFamily="49" charset="-122"/>
              </a:rPr>
              <a:t>8255A</a:t>
            </a:r>
            <a:r>
              <a:rPr lang="zh-CN" altLang="en-US" sz="2400" dirty="0" smtClean="0">
                <a:effectLst/>
                <a:ea typeface="幼圆" pitchFamily="49" charset="-122"/>
              </a:rPr>
              <a:t>与</a:t>
            </a:r>
            <a:r>
              <a:rPr lang="en-US" altLang="zh-CN" sz="2400" dirty="0" smtClean="0">
                <a:effectLst/>
                <a:ea typeface="幼圆" pitchFamily="49" charset="-122"/>
              </a:rPr>
              <a:t>PC</a:t>
            </a:r>
            <a:r>
              <a:rPr lang="zh-CN" altLang="en-US" sz="2400" dirty="0" smtClean="0">
                <a:effectLst/>
                <a:ea typeface="幼圆" pitchFamily="49" charset="-122"/>
              </a:rPr>
              <a:t>总线的接口如下图中所示。地址译码器</a:t>
            </a:r>
            <a:r>
              <a:rPr lang="en-US" altLang="zh-CN" sz="2400" dirty="0" smtClean="0">
                <a:effectLst/>
                <a:ea typeface="幼圆" pitchFamily="49" charset="-122"/>
              </a:rPr>
              <a:t>Y</a:t>
            </a:r>
            <a:r>
              <a:rPr lang="en-US" altLang="zh-CN" sz="2400" baseline="-25000" dirty="0" smtClean="0">
                <a:effectLst/>
                <a:ea typeface="幼圆" pitchFamily="49" charset="-122"/>
              </a:rPr>
              <a:t>0</a:t>
            </a:r>
            <a:r>
              <a:rPr lang="zh-CN" altLang="en-US" sz="2400" dirty="0" smtClean="0">
                <a:effectLst/>
                <a:ea typeface="幼圆" pitchFamily="49" charset="-122"/>
              </a:rPr>
              <a:t>的地址范围为</a:t>
            </a:r>
            <a:r>
              <a:rPr lang="en-US" altLang="zh-CN" sz="2400" dirty="0" smtClean="0">
                <a:effectLst/>
                <a:ea typeface="幼圆" pitchFamily="49" charset="-122"/>
              </a:rPr>
              <a:t>100H</a:t>
            </a:r>
            <a:r>
              <a:rPr lang="zh-CN" altLang="en-US" sz="2400" dirty="0" smtClean="0">
                <a:effectLst/>
                <a:latin typeface="+mn-ea"/>
              </a:rPr>
              <a:t>～</a:t>
            </a:r>
            <a:r>
              <a:rPr lang="en-US" altLang="zh-CN" sz="2400" dirty="0" smtClean="0">
                <a:effectLst/>
                <a:ea typeface="幼圆" pitchFamily="49" charset="-122"/>
              </a:rPr>
              <a:t>107H</a:t>
            </a:r>
            <a:r>
              <a:rPr lang="zh-CN" altLang="en-US" sz="2400" dirty="0" smtClean="0">
                <a:effectLst/>
                <a:ea typeface="幼圆" pitchFamily="49" charset="-122"/>
              </a:rPr>
              <a:t>，</a:t>
            </a:r>
            <a:r>
              <a:rPr lang="en-US" altLang="zh-CN" sz="2400" dirty="0" smtClean="0">
                <a:effectLst/>
                <a:ea typeface="幼圆" pitchFamily="49" charset="-122"/>
              </a:rPr>
              <a:t>Y</a:t>
            </a:r>
            <a:r>
              <a:rPr lang="en-US" altLang="zh-CN" sz="2400" baseline="-25000" dirty="0" smtClean="0">
                <a:effectLst/>
                <a:ea typeface="幼圆" pitchFamily="49" charset="-122"/>
              </a:rPr>
              <a:t>1</a:t>
            </a:r>
            <a:r>
              <a:rPr lang="zh-CN" altLang="en-US" sz="2400" dirty="0" smtClean="0">
                <a:effectLst/>
                <a:ea typeface="幼圆" pitchFamily="49" charset="-122"/>
              </a:rPr>
              <a:t>地址范围为</a:t>
            </a:r>
            <a:r>
              <a:rPr lang="en-US" altLang="zh-CN" sz="2400" dirty="0" smtClean="0">
                <a:effectLst/>
                <a:ea typeface="幼圆" pitchFamily="49" charset="-122"/>
              </a:rPr>
              <a:t>108H</a:t>
            </a:r>
            <a:r>
              <a:rPr lang="zh-CN" altLang="en-US" sz="2400" dirty="0">
                <a:latin typeface="+mn-ea"/>
              </a:rPr>
              <a:t>～</a:t>
            </a:r>
            <a:r>
              <a:rPr lang="en-US" altLang="zh-CN" sz="2400" dirty="0" smtClean="0">
                <a:effectLst/>
                <a:ea typeface="幼圆" pitchFamily="49" charset="-122"/>
              </a:rPr>
              <a:t>10FH</a:t>
            </a:r>
            <a:r>
              <a:rPr lang="zh-CN" altLang="en-US" sz="2400" dirty="0" smtClean="0">
                <a:effectLst/>
                <a:ea typeface="幼圆" pitchFamily="49" charset="-122"/>
              </a:rPr>
              <a:t>；设</a:t>
            </a:r>
            <a:r>
              <a:rPr lang="en-US" altLang="zh-CN" sz="2400" dirty="0" smtClean="0">
                <a:effectLst/>
                <a:ea typeface="幼圆" pitchFamily="49" charset="-122"/>
              </a:rPr>
              <a:t>8255A</a:t>
            </a:r>
            <a:r>
              <a:rPr lang="zh-CN" altLang="en-US" sz="2400" dirty="0" smtClean="0">
                <a:effectLst/>
                <a:ea typeface="幼圆" pitchFamily="49" charset="-122"/>
              </a:rPr>
              <a:t>工作在方式</a:t>
            </a:r>
            <a:r>
              <a:rPr lang="en-US" altLang="zh-CN" sz="2400" dirty="0" smtClean="0">
                <a:effectLst/>
                <a:ea typeface="幼圆" pitchFamily="49" charset="-122"/>
              </a:rPr>
              <a:t>0</a:t>
            </a:r>
            <a:r>
              <a:rPr lang="zh-CN" altLang="en-US" sz="2400" dirty="0" smtClean="0">
                <a:effectLst/>
                <a:ea typeface="幼圆" pitchFamily="49" charset="-122"/>
              </a:rPr>
              <a:t>，从输入通道</a:t>
            </a:r>
            <a:r>
              <a:rPr lang="en-US" altLang="zh-CN" sz="2400" dirty="0" smtClean="0">
                <a:effectLst/>
                <a:ea typeface="幼圆" pitchFamily="49" charset="-122"/>
              </a:rPr>
              <a:t>IN</a:t>
            </a:r>
            <a:r>
              <a:rPr lang="en-US" altLang="zh-CN" sz="2400" baseline="-25000" dirty="0" smtClean="0">
                <a:effectLst/>
                <a:ea typeface="幼圆" pitchFamily="49" charset="-122"/>
              </a:rPr>
              <a:t>5</a:t>
            </a:r>
            <a:r>
              <a:rPr lang="zh-CN" altLang="en-US" sz="2400" dirty="0" smtClean="0">
                <a:effectLst/>
                <a:ea typeface="幼圆" pitchFamily="49" charset="-122"/>
              </a:rPr>
              <a:t>输入一个模拟量，经</a:t>
            </a:r>
            <a:r>
              <a:rPr lang="en-US" altLang="zh-CN" sz="2400" dirty="0" smtClean="0">
                <a:effectLst/>
                <a:ea typeface="幼圆" pitchFamily="49" charset="-122"/>
              </a:rPr>
              <a:t>ADC0809</a:t>
            </a:r>
            <a:r>
              <a:rPr lang="zh-CN" altLang="en-US" sz="2400" dirty="0" smtClean="0">
                <a:effectLst/>
                <a:ea typeface="幼圆" pitchFamily="49" charset="-122"/>
              </a:rPr>
              <a:t>转换后读入</a:t>
            </a:r>
            <a:r>
              <a:rPr lang="en-US" altLang="zh-CN" sz="2400" dirty="0" smtClean="0">
                <a:effectLst/>
                <a:ea typeface="幼圆" pitchFamily="49" charset="-122"/>
              </a:rPr>
              <a:t>AL</a:t>
            </a:r>
            <a:r>
              <a:rPr lang="zh-CN" altLang="en-US" sz="2400" dirty="0" smtClean="0">
                <a:effectLst/>
                <a:ea typeface="幼圆" pitchFamily="49" charset="-122"/>
              </a:rPr>
              <a:t>寄存器，请说出该电路的工作过程，并编写程序。</a:t>
            </a:r>
          </a:p>
        </p:txBody>
      </p:sp>
      <p:pic>
        <p:nvPicPr>
          <p:cNvPr id="192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15" y="2843934"/>
            <a:ext cx="5963230" cy="328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7165" y="3744035"/>
            <a:ext cx="3067276" cy="16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516270"/>
      </p:ext>
    </p:extLst>
  </p:cSld>
  <p:clrMapOvr>
    <a:masterClrMapping/>
  </p:clrMapOvr>
  <p:transition spd="med">
    <p:wheel spokes="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7" name="Group 91"/>
          <p:cNvGrpSpPr>
            <a:grpSpLocks/>
          </p:cNvGrpSpPr>
          <p:nvPr/>
        </p:nvGrpSpPr>
        <p:grpSpPr bwMode="auto">
          <a:xfrm>
            <a:off x="655638" y="1123950"/>
            <a:ext cx="7786684" cy="4249738"/>
            <a:chOff x="340" y="708"/>
            <a:chExt cx="4905" cy="2677"/>
          </a:xfrm>
        </p:grpSpPr>
        <p:sp>
          <p:nvSpPr>
            <p:cNvPr id="115719" name="Rectangle 3"/>
            <p:cNvSpPr>
              <a:spLocks noChangeArrowheads="1"/>
            </p:cNvSpPr>
            <p:nvPr/>
          </p:nvSpPr>
          <p:spPr bwMode="auto">
            <a:xfrm>
              <a:off x="1292" y="2478"/>
              <a:ext cx="182" cy="45"/>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5720" name="Rectangle 4"/>
            <p:cNvSpPr>
              <a:spLocks noChangeArrowheads="1"/>
            </p:cNvSpPr>
            <p:nvPr/>
          </p:nvSpPr>
          <p:spPr bwMode="auto">
            <a:xfrm>
              <a:off x="340" y="754"/>
              <a:ext cx="952" cy="1905"/>
            </a:xfrm>
            <a:prstGeom prst="rect">
              <a:avLst/>
            </a:prstGeom>
            <a:solidFill>
              <a:srgbClr val="FFFFCC"/>
            </a:solidFill>
            <a:ln w="9525">
              <a:solidFill>
                <a:srgbClr val="3366FF"/>
              </a:solidFill>
              <a:miter lim="800000"/>
              <a:headEnd/>
              <a:tailEnd/>
            </a:ln>
          </p:spPr>
          <p:txBody>
            <a:bodyPr wrap="none" anchor="ctr"/>
            <a:lstStyle/>
            <a:p>
              <a:endParaRPr lang="zh-CN" altLang="en-US"/>
            </a:p>
          </p:txBody>
        </p:sp>
        <p:sp>
          <p:nvSpPr>
            <p:cNvPr id="115721" name="Text Box 5"/>
            <p:cNvSpPr txBox="1">
              <a:spLocks noChangeArrowheads="1"/>
            </p:cNvSpPr>
            <p:nvPr/>
          </p:nvSpPr>
          <p:spPr bwMode="auto">
            <a:xfrm>
              <a:off x="385" y="1707"/>
              <a:ext cx="635"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Batang" pitchFamily="18" charset="-127"/>
                  <a:ea typeface="Batang" pitchFamily="18" charset="-127"/>
                </a:rPr>
                <a:t>PC</a:t>
              </a:r>
              <a:r>
                <a:rPr lang="zh-CN" altLang="en-US" sz="1800">
                  <a:solidFill>
                    <a:schemeClr val="tx1"/>
                  </a:solidFill>
                  <a:latin typeface="Batang" pitchFamily="18" charset="-127"/>
                  <a:ea typeface="Batang" pitchFamily="18" charset="-127"/>
                </a:rPr>
                <a:t>总线</a:t>
              </a:r>
            </a:p>
          </p:txBody>
        </p:sp>
        <p:sp>
          <p:nvSpPr>
            <p:cNvPr id="115722" name="Text Box 6"/>
            <p:cNvSpPr txBox="1">
              <a:spLocks noChangeArrowheads="1"/>
            </p:cNvSpPr>
            <p:nvPr/>
          </p:nvSpPr>
          <p:spPr bwMode="auto">
            <a:xfrm>
              <a:off x="734" y="800"/>
              <a:ext cx="590"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D</a:t>
              </a:r>
              <a:r>
                <a:rPr lang="en-US" altLang="zh-CN" sz="1800" baseline="-25000">
                  <a:solidFill>
                    <a:schemeClr val="tx1"/>
                  </a:solidFill>
                  <a:latin typeface="Tahoma" pitchFamily="34" charset="0"/>
                  <a:ea typeface="方正舒体" pitchFamily="2" charset="-122"/>
                </a:rPr>
                <a:t>7</a:t>
              </a:r>
              <a:r>
                <a:rPr lang="zh-CN" altLang="en-US" sz="1800">
                  <a:solidFill>
                    <a:schemeClr val="tx1"/>
                  </a:solidFill>
                  <a:latin typeface="Tahoma" pitchFamily="34" charset="0"/>
                  <a:ea typeface="方正舒体" pitchFamily="2" charset="-122"/>
                </a:rPr>
                <a:t>～</a:t>
              </a:r>
              <a:r>
                <a:rPr lang="en-US" altLang="zh-CN" sz="1800">
                  <a:solidFill>
                    <a:schemeClr val="tx1"/>
                  </a:solidFill>
                  <a:latin typeface="Tahoma" pitchFamily="34" charset="0"/>
                  <a:ea typeface="方正舒体" pitchFamily="2" charset="-122"/>
                </a:rPr>
                <a:t>D</a:t>
              </a:r>
              <a:r>
                <a:rPr lang="en-US" altLang="zh-CN" sz="1800" baseline="-25000">
                  <a:solidFill>
                    <a:schemeClr val="tx1"/>
                  </a:solidFill>
                  <a:latin typeface="Tahoma" pitchFamily="34" charset="0"/>
                  <a:ea typeface="方正舒体" pitchFamily="2" charset="-122"/>
                </a:rPr>
                <a:t>0</a:t>
              </a:r>
            </a:p>
          </p:txBody>
        </p:sp>
        <p:grpSp>
          <p:nvGrpSpPr>
            <p:cNvPr id="115723" name="Group 7"/>
            <p:cNvGrpSpPr>
              <a:grpSpLocks/>
            </p:cNvGrpSpPr>
            <p:nvPr/>
          </p:nvGrpSpPr>
          <p:grpSpPr bwMode="auto">
            <a:xfrm>
              <a:off x="838" y="1265"/>
              <a:ext cx="454" cy="231"/>
              <a:chOff x="838" y="1945"/>
              <a:chExt cx="454" cy="231"/>
            </a:xfrm>
          </p:grpSpPr>
          <p:sp>
            <p:nvSpPr>
              <p:cNvPr id="115804" name="Text Box 8"/>
              <p:cNvSpPr txBox="1">
                <a:spLocks noChangeArrowheads="1"/>
              </p:cNvSpPr>
              <p:nvPr/>
            </p:nvSpPr>
            <p:spPr bwMode="auto">
              <a:xfrm>
                <a:off x="838" y="1945"/>
                <a:ext cx="454"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IOW</a:t>
                </a:r>
              </a:p>
            </p:txBody>
          </p:sp>
          <p:sp>
            <p:nvSpPr>
              <p:cNvPr id="115805" name="Line 9"/>
              <p:cNvSpPr>
                <a:spLocks noChangeShapeType="1"/>
              </p:cNvSpPr>
              <p:nvPr/>
            </p:nvSpPr>
            <p:spPr bwMode="auto">
              <a:xfrm>
                <a:off x="923" y="1991"/>
                <a:ext cx="318" cy="0"/>
              </a:xfrm>
              <a:prstGeom prst="line">
                <a:avLst/>
              </a:prstGeom>
              <a:noFill/>
              <a:ln w="9525">
                <a:solidFill>
                  <a:schemeClr val="tx1"/>
                </a:solidFill>
                <a:round/>
                <a:headEnd/>
                <a:tailEnd/>
              </a:ln>
            </p:spPr>
            <p:txBody>
              <a:bodyPr/>
              <a:lstStyle/>
              <a:p>
                <a:endParaRPr lang="zh-CN" altLang="en-US"/>
              </a:p>
            </p:txBody>
          </p:sp>
        </p:grpSp>
        <p:grpSp>
          <p:nvGrpSpPr>
            <p:cNvPr id="115724" name="Group 10"/>
            <p:cNvGrpSpPr>
              <a:grpSpLocks/>
            </p:cNvGrpSpPr>
            <p:nvPr/>
          </p:nvGrpSpPr>
          <p:grpSpPr bwMode="auto">
            <a:xfrm>
              <a:off x="838" y="1454"/>
              <a:ext cx="454" cy="231"/>
              <a:chOff x="838" y="2134"/>
              <a:chExt cx="454" cy="231"/>
            </a:xfrm>
          </p:grpSpPr>
          <p:sp>
            <p:nvSpPr>
              <p:cNvPr id="115802" name="Text Box 11"/>
              <p:cNvSpPr txBox="1">
                <a:spLocks noChangeArrowheads="1"/>
              </p:cNvSpPr>
              <p:nvPr/>
            </p:nvSpPr>
            <p:spPr bwMode="auto">
              <a:xfrm>
                <a:off x="838" y="2134"/>
                <a:ext cx="454"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IOR</a:t>
                </a:r>
              </a:p>
            </p:txBody>
          </p:sp>
          <p:sp>
            <p:nvSpPr>
              <p:cNvPr id="115803" name="Line 12"/>
              <p:cNvSpPr>
                <a:spLocks noChangeShapeType="1"/>
              </p:cNvSpPr>
              <p:nvPr/>
            </p:nvSpPr>
            <p:spPr bwMode="auto">
              <a:xfrm>
                <a:off x="923" y="2180"/>
                <a:ext cx="318" cy="0"/>
              </a:xfrm>
              <a:prstGeom prst="line">
                <a:avLst/>
              </a:prstGeom>
              <a:noFill/>
              <a:ln w="9525">
                <a:solidFill>
                  <a:schemeClr val="tx1"/>
                </a:solidFill>
                <a:round/>
                <a:headEnd/>
                <a:tailEnd/>
              </a:ln>
            </p:spPr>
            <p:txBody>
              <a:bodyPr/>
              <a:lstStyle/>
              <a:p>
                <a:endParaRPr lang="zh-CN" altLang="en-US"/>
              </a:p>
            </p:txBody>
          </p:sp>
        </p:grpSp>
        <p:sp>
          <p:nvSpPr>
            <p:cNvPr id="115725" name="Text Box 13"/>
            <p:cNvSpPr txBox="1">
              <a:spLocks noChangeArrowheads="1"/>
            </p:cNvSpPr>
            <p:nvPr/>
          </p:nvSpPr>
          <p:spPr bwMode="auto">
            <a:xfrm>
              <a:off x="2290" y="1072"/>
              <a:ext cx="635"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8255A</a:t>
              </a:r>
            </a:p>
          </p:txBody>
        </p:sp>
        <p:sp>
          <p:nvSpPr>
            <p:cNvPr id="115726" name="Rectangle 14"/>
            <p:cNvSpPr>
              <a:spLocks noChangeArrowheads="1"/>
            </p:cNvSpPr>
            <p:nvPr/>
          </p:nvSpPr>
          <p:spPr bwMode="auto">
            <a:xfrm>
              <a:off x="3833" y="708"/>
              <a:ext cx="1270" cy="2586"/>
            </a:xfrm>
            <a:prstGeom prst="rect">
              <a:avLst/>
            </a:prstGeom>
            <a:solidFill>
              <a:srgbClr val="CCFF66"/>
            </a:solidFill>
            <a:ln w="9525">
              <a:solidFill>
                <a:schemeClr val="tx1"/>
              </a:solidFill>
              <a:miter lim="800000"/>
              <a:headEnd/>
              <a:tailEnd/>
            </a:ln>
          </p:spPr>
          <p:txBody>
            <a:bodyPr wrap="none" anchor="ctr"/>
            <a:lstStyle/>
            <a:p>
              <a:endParaRPr lang="zh-CN" altLang="en-US"/>
            </a:p>
          </p:txBody>
        </p:sp>
        <p:sp>
          <p:nvSpPr>
            <p:cNvPr id="115727" name="Text Box 15"/>
            <p:cNvSpPr txBox="1">
              <a:spLocks noChangeArrowheads="1"/>
            </p:cNvSpPr>
            <p:nvPr/>
          </p:nvSpPr>
          <p:spPr bwMode="auto">
            <a:xfrm>
              <a:off x="3787" y="795"/>
              <a:ext cx="590"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rgbClr val="FF3300"/>
                  </a:solidFill>
                  <a:latin typeface="Tahoma" pitchFamily="34" charset="0"/>
                  <a:ea typeface="方正舒体" pitchFamily="2" charset="-122"/>
                </a:rPr>
                <a:t>D</a:t>
              </a:r>
              <a:r>
                <a:rPr lang="en-US" altLang="zh-CN" sz="1800" baseline="-25000">
                  <a:solidFill>
                    <a:srgbClr val="FF3300"/>
                  </a:solidFill>
                  <a:latin typeface="Tahoma" pitchFamily="34" charset="0"/>
                  <a:ea typeface="方正舒体" pitchFamily="2" charset="-122"/>
                </a:rPr>
                <a:t>7</a:t>
              </a:r>
              <a:r>
                <a:rPr lang="zh-CN" altLang="en-US" sz="1800">
                  <a:solidFill>
                    <a:srgbClr val="FF3300"/>
                  </a:solidFill>
                  <a:latin typeface="Tahoma" pitchFamily="34" charset="0"/>
                  <a:ea typeface="方正舒体" pitchFamily="2" charset="-122"/>
                </a:rPr>
                <a:t>～</a:t>
              </a:r>
              <a:r>
                <a:rPr lang="en-US" altLang="zh-CN" sz="1800">
                  <a:solidFill>
                    <a:srgbClr val="FF3300"/>
                  </a:solidFill>
                  <a:latin typeface="Tahoma" pitchFamily="34" charset="0"/>
                  <a:ea typeface="方正舒体" pitchFamily="2" charset="-122"/>
                </a:rPr>
                <a:t>D</a:t>
              </a:r>
              <a:r>
                <a:rPr lang="en-US" altLang="zh-CN" sz="1800" baseline="-25000">
                  <a:solidFill>
                    <a:srgbClr val="FF3300"/>
                  </a:solidFill>
                  <a:latin typeface="Tahoma" pitchFamily="34" charset="0"/>
                  <a:ea typeface="方正舒体" pitchFamily="2" charset="-122"/>
                </a:rPr>
                <a:t>0</a:t>
              </a:r>
            </a:p>
          </p:txBody>
        </p:sp>
        <p:grpSp>
          <p:nvGrpSpPr>
            <p:cNvPr id="115728" name="Group 16"/>
            <p:cNvGrpSpPr>
              <a:grpSpLocks/>
            </p:cNvGrpSpPr>
            <p:nvPr/>
          </p:nvGrpSpPr>
          <p:grpSpPr bwMode="auto">
            <a:xfrm>
              <a:off x="1973" y="1293"/>
              <a:ext cx="1246" cy="1415"/>
              <a:chOff x="1973" y="1973"/>
              <a:chExt cx="1246" cy="1415"/>
            </a:xfrm>
          </p:grpSpPr>
          <p:grpSp>
            <p:nvGrpSpPr>
              <p:cNvPr id="115783" name="Group 17"/>
              <p:cNvGrpSpPr>
                <a:grpSpLocks/>
              </p:cNvGrpSpPr>
              <p:nvPr/>
            </p:nvGrpSpPr>
            <p:grpSpPr bwMode="auto">
              <a:xfrm>
                <a:off x="1973" y="1973"/>
                <a:ext cx="1225" cy="1415"/>
                <a:chOff x="1973" y="2110"/>
                <a:chExt cx="1225" cy="1415"/>
              </a:xfrm>
            </p:grpSpPr>
            <p:sp>
              <p:nvSpPr>
                <p:cNvPr id="115789" name="Rectangle 18"/>
                <p:cNvSpPr>
                  <a:spLocks noChangeArrowheads="1"/>
                </p:cNvSpPr>
                <p:nvPr/>
              </p:nvSpPr>
              <p:spPr bwMode="auto">
                <a:xfrm>
                  <a:off x="2018" y="2115"/>
                  <a:ext cx="1180" cy="1406"/>
                </a:xfrm>
                <a:prstGeom prst="rect">
                  <a:avLst/>
                </a:prstGeom>
                <a:solidFill>
                  <a:srgbClr val="FFFF00"/>
                </a:solidFill>
                <a:ln w="9525">
                  <a:solidFill>
                    <a:schemeClr val="tx1"/>
                  </a:solidFill>
                  <a:miter lim="800000"/>
                  <a:headEnd/>
                  <a:tailEnd/>
                </a:ln>
              </p:spPr>
              <p:txBody>
                <a:bodyPr wrap="none" anchor="ctr"/>
                <a:lstStyle/>
                <a:p>
                  <a:endParaRPr lang="zh-CN" altLang="en-US"/>
                </a:p>
              </p:txBody>
            </p:sp>
            <p:grpSp>
              <p:nvGrpSpPr>
                <p:cNvPr id="115790" name="Group 19"/>
                <p:cNvGrpSpPr>
                  <a:grpSpLocks/>
                </p:cNvGrpSpPr>
                <p:nvPr/>
              </p:nvGrpSpPr>
              <p:grpSpPr bwMode="auto">
                <a:xfrm>
                  <a:off x="1989" y="3294"/>
                  <a:ext cx="347" cy="231"/>
                  <a:chOff x="1989" y="3294"/>
                  <a:chExt cx="347" cy="231"/>
                </a:xfrm>
              </p:grpSpPr>
              <p:sp>
                <p:nvSpPr>
                  <p:cNvPr id="115800" name="Text Box 20"/>
                  <p:cNvSpPr txBox="1">
                    <a:spLocks noChangeArrowheads="1"/>
                  </p:cNvSpPr>
                  <p:nvPr/>
                </p:nvSpPr>
                <p:spPr bwMode="auto">
                  <a:xfrm>
                    <a:off x="1989" y="3294"/>
                    <a:ext cx="34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CE</a:t>
                    </a:r>
                  </a:p>
                </p:txBody>
              </p:sp>
              <p:sp>
                <p:nvSpPr>
                  <p:cNvPr id="115801" name="Line 21"/>
                  <p:cNvSpPr>
                    <a:spLocks noChangeShapeType="1"/>
                  </p:cNvSpPr>
                  <p:nvPr/>
                </p:nvSpPr>
                <p:spPr bwMode="auto">
                  <a:xfrm>
                    <a:off x="2048" y="3339"/>
                    <a:ext cx="155" cy="1"/>
                  </a:xfrm>
                  <a:prstGeom prst="line">
                    <a:avLst/>
                  </a:prstGeom>
                  <a:noFill/>
                  <a:ln w="9525">
                    <a:solidFill>
                      <a:schemeClr val="tx1"/>
                    </a:solidFill>
                    <a:round/>
                    <a:headEnd/>
                    <a:tailEnd/>
                  </a:ln>
                </p:spPr>
                <p:txBody>
                  <a:bodyPr/>
                  <a:lstStyle/>
                  <a:p>
                    <a:endParaRPr lang="zh-CN" altLang="en-US"/>
                  </a:p>
                </p:txBody>
              </p:sp>
            </p:grpSp>
            <p:sp>
              <p:nvSpPr>
                <p:cNvPr id="115791" name="Text Box 22"/>
                <p:cNvSpPr txBox="1">
                  <a:spLocks noChangeArrowheads="1"/>
                </p:cNvSpPr>
                <p:nvPr/>
              </p:nvSpPr>
              <p:spPr bwMode="auto">
                <a:xfrm>
                  <a:off x="1973" y="2972"/>
                  <a:ext cx="590"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D</a:t>
                  </a:r>
                  <a:r>
                    <a:rPr lang="en-US" altLang="zh-CN" sz="1800" baseline="-25000">
                      <a:solidFill>
                        <a:schemeClr val="tx1"/>
                      </a:solidFill>
                      <a:latin typeface="Tahoma" pitchFamily="34" charset="0"/>
                      <a:ea typeface="方正舒体" pitchFamily="2" charset="-122"/>
                    </a:rPr>
                    <a:t>7</a:t>
                  </a:r>
                  <a:r>
                    <a:rPr lang="zh-CN" altLang="en-US" sz="1800">
                      <a:solidFill>
                        <a:schemeClr val="tx1"/>
                      </a:solidFill>
                      <a:latin typeface="Tahoma" pitchFamily="34" charset="0"/>
                      <a:ea typeface="方正舒体" pitchFamily="2" charset="-122"/>
                    </a:rPr>
                    <a:t>～</a:t>
                  </a:r>
                  <a:r>
                    <a:rPr lang="en-US" altLang="zh-CN" sz="1800">
                      <a:solidFill>
                        <a:schemeClr val="tx1"/>
                      </a:solidFill>
                      <a:latin typeface="Tahoma" pitchFamily="34" charset="0"/>
                      <a:ea typeface="方正舒体" pitchFamily="2" charset="-122"/>
                    </a:rPr>
                    <a:t>D</a:t>
                  </a:r>
                  <a:r>
                    <a:rPr lang="en-US" altLang="zh-CN" sz="1800" baseline="-25000">
                      <a:solidFill>
                        <a:schemeClr val="tx1"/>
                      </a:solidFill>
                      <a:latin typeface="Tahoma" pitchFamily="34" charset="0"/>
                      <a:ea typeface="方正舒体" pitchFamily="2" charset="-122"/>
                    </a:rPr>
                    <a:t>0</a:t>
                  </a:r>
                </a:p>
              </p:txBody>
            </p:sp>
            <p:sp>
              <p:nvSpPr>
                <p:cNvPr id="115792" name="Text Box 23"/>
                <p:cNvSpPr txBox="1">
                  <a:spLocks noChangeArrowheads="1"/>
                </p:cNvSpPr>
                <p:nvPr/>
              </p:nvSpPr>
              <p:spPr bwMode="auto">
                <a:xfrm>
                  <a:off x="1973" y="2519"/>
                  <a:ext cx="31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A</a:t>
                  </a:r>
                  <a:r>
                    <a:rPr lang="en-US" altLang="zh-CN" sz="1800" b="1" baseline="-25000">
                      <a:solidFill>
                        <a:schemeClr val="tx1"/>
                      </a:solidFill>
                      <a:latin typeface="Tahoma" pitchFamily="34" charset="0"/>
                      <a:ea typeface="方正舒体" pitchFamily="2" charset="-122"/>
                    </a:rPr>
                    <a:t>1</a:t>
                  </a:r>
                </a:p>
              </p:txBody>
            </p:sp>
            <p:sp>
              <p:nvSpPr>
                <p:cNvPr id="115793" name="Text Box 24"/>
                <p:cNvSpPr txBox="1">
                  <a:spLocks noChangeArrowheads="1"/>
                </p:cNvSpPr>
                <p:nvPr/>
              </p:nvSpPr>
              <p:spPr bwMode="auto">
                <a:xfrm>
                  <a:off x="1973" y="2695"/>
                  <a:ext cx="31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A</a:t>
                  </a:r>
                  <a:r>
                    <a:rPr lang="en-US" altLang="zh-CN" sz="1800" b="1" baseline="-25000">
                      <a:solidFill>
                        <a:schemeClr val="tx1"/>
                      </a:solidFill>
                      <a:latin typeface="Tahoma" pitchFamily="34" charset="0"/>
                      <a:ea typeface="方正舒体" pitchFamily="2" charset="-122"/>
                    </a:rPr>
                    <a:t>0</a:t>
                  </a:r>
                </a:p>
              </p:txBody>
            </p:sp>
            <p:grpSp>
              <p:nvGrpSpPr>
                <p:cNvPr id="115794" name="Group 25"/>
                <p:cNvGrpSpPr>
                  <a:grpSpLocks/>
                </p:cNvGrpSpPr>
                <p:nvPr/>
              </p:nvGrpSpPr>
              <p:grpSpPr bwMode="auto">
                <a:xfrm>
                  <a:off x="1973" y="2110"/>
                  <a:ext cx="347" cy="231"/>
                  <a:chOff x="1989" y="3294"/>
                  <a:chExt cx="347" cy="231"/>
                </a:xfrm>
              </p:grpSpPr>
              <p:sp>
                <p:nvSpPr>
                  <p:cNvPr id="115798" name="Text Box 26"/>
                  <p:cNvSpPr txBox="1">
                    <a:spLocks noChangeArrowheads="1"/>
                  </p:cNvSpPr>
                  <p:nvPr/>
                </p:nvSpPr>
                <p:spPr bwMode="auto">
                  <a:xfrm>
                    <a:off x="1989" y="3294"/>
                    <a:ext cx="347" cy="231"/>
                  </a:xfrm>
                  <a:prstGeom prst="rect">
                    <a:avLst/>
                  </a:prstGeom>
                  <a:noFill/>
                  <a:ln w="9525">
                    <a:noFill/>
                    <a:miter lim="800000"/>
                    <a:headEnd/>
                    <a:tailEnd/>
                  </a:ln>
                </p:spPr>
                <p:txBody>
                  <a:bodyPr>
                    <a:spAutoFit/>
                  </a:bodyPr>
                  <a:lstStyle/>
                  <a:p>
                    <a:pPr algn="l" eaLnBrk="0" hangingPunct="0">
                      <a:spcBef>
                        <a:spcPct val="0"/>
                      </a:spcBef>
                    </a:pPr>
                    <a:r>
                      <a:rPr lang="en-US" altLang="zh-CN" sz="1800" dirty="0">
                        <a:solidFill>
                          <a:schemeClr val="tx1"/>
                        </a:solidFill>
                        <a:latin typeface="Tahoma" pitchFamily="34" charset="0"/>
                        <a:ea typeface="方正舒体" pitchFamily="2" charset="-122"/>
                      </a:rPr>
                      <a:t>WR</a:t>
                    </a:r>
                  </a:p>
                </p:txBody>
              </p:sp>
              <p:sp>
                <p:nvSpPr>
                  <p:cNvPr id="115799" name="Line 27"/>
                  <p:cNvSpPr>
                    <a:spLocks noChangeShapeType="1"/>
                  </p:cNvSpPr>
                  <p:nvPr/>
                </p:nvSpPr>
                <p:spPr bwMode="auto">
                  <a:xfrm>
                    <a:off x="2048" y="3339"/>
                    <a:ext cx="155" cy="1"/>
                  </a:xfrm>
                  <a:prstGeom prst="line">
                    <a:avLst/>
                  </a:prstGeom>
                  <a:noFill/>
                  <a:ln w="9525">
                    <a:solidFill>
                      <a:schemeClr val="tx1"/>
                    </a:solidFill>
                    <a:round/>
                    <a:headEnd/>
                    <a:tailEnd/>
                  </a:ln>
                </p:spPr>
                <p:txBody>
                  <a:bodyPr/>
                  <a:lstStyle/>
                  <a:p>
                    <a:endParaRPr lang="zh-CN" altLang="en-US"/>
                  </a:p>
                </p:txBody>
              </p:sp>
            </p:grpSp>
            <p:grpSp>
              <p:nvGrpSpPr>
                <p:cNvPr id="115795" name="Group 28"/>
                <p:cNvGrpSpPr>
                  <a:grpSpLocks/>
                </p:cNvGrpSpPr>
                <p:nvPr/>
              </p:nvGrpSpPr>
              <p:grpSpPr bwMode="auto">
                <a:xfrm>
                  <a:off x="1989" y="2309"/>
                  <a:ext cx="347" cy="231"/>
                  <a:chOff x="1989" y="3294"/>
                  <a:chExt cx="347" cy="231"/>
                </a:xfrm>
              </p:grpSpPr>
              <p:sp>
                <p:nvSpPr>
                  <p:cNvPr id="115796" name="Text Box 29"/>
                  <p:cNvSpPr txBox="1">
                    <a:spLocks noChangeArrowheads="1"/>
                  </p:cNvSpPr>
                  <p:nvPr/>
                </p:nvSpPr>
                <p:spPr bwMode="auto">
                  <a:xfrm>
                    <a:off x="1989" y="3294"/>
                    <a:ext cx="34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RD</a:t>
                    </a:r>
                  </a:p>
                </p:txBody>
              </p:sp>
              <p:sp>
                <p:nvSpPr>
                  <p:cNvPr id="115797" name="Line 30"/>
                  <p:cNvSpPr>
                    <a:spLocks noChangeShapeType="1"/>
                  </p:cNvSpPr>
                  <p:nvPr/>
                </p:nvSpPr>
                <p:spPr bwMode="auto">
                  <a:xfrm>
                    <a:off x="2048" y="3339"/>
                    <a:ext cx="155" cy="1"/>
                  </a:xfrm>
                  <a:prstGeom prst="line">
                    <a:avLst/>
                  </a:prstGeom>
                  <a:noFill/>
                  <a:ln w="9525">
                    <a:solidFill>
                      <a:schemeClr val="tx1"/>
                    </a:solidFill>
                    <a:round/>
                    <a:headEnd/>
                    <a:tailEnd/>
                  </a:ln>
                </p:spPr>
                <p:txBody>
                  <a:bodyPr/>
                  <a:lstStyle/>
                  <a:p>
                    <a:endParaRPr lang="zh-CN" altLang="en-US"/>
                  </a:p>
                </p:txBody>
              </p:sp>
            </p:grpSp>
          </p:grpSp>
          <p:sp>
            <p:nvSpPr>
              <p:cNvPr id="115784" name="Text Box 31"/>
              <p:cNvSpPr txBox="1">
                <a:spLocks noChangeArrowheads="1"/>
              </p:cNvSpPr>
              <p:nvPr/>
            </p:nvSpPr>
            <p:spPr bwMode="auto">
              <a:xfrm>
                <a:off x="2835" y="2002"/>
                <a:ext cx="363"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PB</a:t>
                </a:r>
                <a:r>
                  <a:rPr lang="en-US" altLang="zh-CN" sz="1800" b="1" baseline="-25000">
                    <a:solidFill>
                      <a:schemeClr val="tx1"/>
                    </a:solidFill>
                    <a:latin typeface="Tahoma" pitchFamily="34" charset="0"/>
                    <a:ea typeface="方正舒体" pitchFamily="2" charset="-122"/>
                  </a:rPr>
                  <a:t>4</a:t>
                </a:r>
              </a:p>
            </p:txBody>
          </p:sp>
          <p:sp>
            <p:nvSpPr>
              <p:cNvPr id="115785" name="Text Box 32"/>
              <p:cNvSpPr txBox="1">
                <a:spLocks noChangeArrowheads="1"/>
              </p:cNvSpPr>
              <p:nvPr/>
            </p:nvSpPr>
            <p:spPr bwMode="auto">
              <a:xfrm>
                <a:off x="2840" y="2200"/>
                <a:ext cx="363"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PB</a:t>
                </a:r>
                <a:r>
                  <a:rPr lang="en-US" altLang="zh-CN" sz="1800" b="1" baseline="-25000">
                    <a:solidFill>
                      <a:schemeClr val="tx1"/>
                    </a:solidFill>
                    <a:latin typeface="Tahoma" pitchFamily="34" charset="0"/>
                    <a:ea typeface="方正舒体" pitchFamily="2" charset="-122"/>
                  </a:rPr>
                  <a:t>2</a:t>
                </a:r>
              </a:p>
            </p:txBody>
          </p:sp>
          <p:sp>
            <p:nvSpPr>
              <p:cNvPr id="115786" name="Text Box 33"/>
              <p:cNvSpPr txBox="1">
                <a:spLocks noChangeArrowheads="1"/>
              </p:cNvSpPr>
              <p:nvPr/>
            </p:nvSpPr>
            <p:spPr bwMode="auto">
              <a:xfrm>
                <a:off x="2835" y="2382"/>
                <a:ext cx="363"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PB</a:t>
                </a:r>
                <a:r>
                  <a:rPr lang="en-US" altLang="zh-CN" sz="1800" b="1" baseline="-25000">
                    <a:solidFill>
                      <a:schemeClr val="tx1"/>
                    </a:solidFill>
                    <a:latin typeface="Tahoma" pitchFamily="34" charset="0"/>
                    <a:ea typeface="方正舒体" pitchFamily="2" charset="-122"/>
                  </a:rPr>
                  <a:t>1</a:t>
                </a:r>
              </a:p>
            </p:txBody>
          </p:sp>
          <p:sp>
            <p:nvSpPr>
              <p:cNvPr id="115787" name="Text Box 34"/>
              <p:cNvSpPr txBox="1">
                <a:spLocks noChangeArrowheads="1"/>
              </p:cNvSpPr>
              <p:nvPr/>
            </p:nvSpPr>
            <p:spPr bwMode="auto">
              <a:xfrm>
                <a:off x="2835" y="2567"/>
                <a:ext cx="363"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PB</a:t>
                </a:r>
                <a:r>
                  <a:rPr lang="en-US" altLang="zh-CN" sz="1800" b="1" baseline="-25000">
                    <a:solidFill>
                      <a:schemeClr val="tx1"/>
                    </a:solidFill>
                    <a:latin typeface="Tahoma" pitchFamily="34" charset="0"/>
                    <a:ea typeface="方正舒体" pitchFamily="2" charset="-122"/>
                  </a:rPr>
                  <a:t>0</a:t>
                </a:r>
              </a:p>
            </p:txBody>
          </p:sp>
          <p:sp>
            <p:nvSpPr>
              <p:cNvPr id="115788" name="Text Box 35"/>
              <p:cNvSpPr txBox="1">
                <a:spLocks noChangeArrowheads="1"/>
              </p:cNvSpPr>
              <p:nvPr/>
            </p:nvSpPr>
            <p:spPr bwMode="auto">
              <a:xfrm>
                <a:off x="2856" y="2886"/>
                <a:ext cx="363"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PC</a:t>
                </a:r>
                <a:r>
                  <a:rPr lang="en-US" altLang="zh-CN" sz="1800" b="1" baseline="-25000">
                    <a:solidFill>
                      <a:schemeClr val="tx1"/>
                    </a:solidFill>
                    <a:latin typeface="Tahoma" pitchFamily="34" charset="0"/>
                    <a:ea typeface="方正舒体" pitchFamily="2" charset="-122"/>
                  </a:rPr>
                  <a:t>7</a:t>
                </a:r>
              </a:p>
            </p:txBody>
          </p:sp>
        </p:grpSp>
        <p:sp>
          <p:nvSpPr>
            <p:cNvPr id="115729" name="Text Box 36"/>
            <p:cNvSpPr txBox="1">
              <a:spLocks noChangeArrowheads="1"/>
            </p:cNvSpPr>
            <p:nvPr/>
          </p:nvSpPr>
          <p:spPr bwMode="auto">
            <a:xfrm>
              <a:off x="3833" y="1117"/>
              <a:ext cx="771"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rgbClr val="FF3300"/>
                  </a:solidFill>
                  <a:latin typeface="Tahoma" pitchFamily="34" charset="0"/>
                  <a:ea typeface="方正舒体" pitchFamily="2" charset="-122"/>
                </a:rPr>
                <a:t>START</a:t>
              </a:r>
            </a:p>
          </p:txBody>
        </p:sp>
        <p:sp>
          <p:nvSpPr>
            <p:cNvPr id="115730" name="Text Box 37"/>
            <p:cNvSpPr txBox="1">
              <a:spLocks noChangeArrowheads="1"/>
            </p:cNvSpPr>
            <p:nvPr/>
          </p:nvSpPr>
          <p:spPr bwMode="auto">
            <a:xfrm>
              <a:off x="3833" y="1340"/>
              <a:ext cx="771"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rgbClr val="FF3300"/>
                  </a:solidFill>
                  <a:latin typeface="Tahoma" pitchFamily="34" charset="0"/>
                  <a:ea typeface="方正舒体" pitchFamily="2" charset="-122"/>
                </a:rPr>
                <a:t>ALE</a:t>
              </a:r>
            </a:p>
          </p:txBody>
        </p:sp>
        <p:sp>
          <p:nvSpPr>
            <p:cNvPr id="115731" name="Text Box 38"/>
            <p:cNvSpPr txBox="1">
              <a:spLocks noChangeArrowheads="1"/>
            </p:cNvSpPr>
            <p:nvPr/>
          </p:nvSpPr>
          <p:spPr bwMode="auto">
            <a:xfrm>
              <a:off x="3833" y="1521"/>
              <a:ext cx="477" cy="231"/>
            </a:xfrm>
            <a:prstGeom prst="rect">
              <a:avLst/>
            </a:prstGeom>
            <a:noFill/>
            <a:ln w="9525">
              <a:noFill/>
              <a:miter lim="800000"/>
              <a:headEnd/>
              <a:tailEnd/>
            </a:ln>
          </p:spPr>
          <p:txBody>
            <a:bodyPr wrap="square">
              <a:spAutoFit/>
            </a:bodyPr>
            <a:lstStyle/>
            <a:p>
              <a:pPr algn="l" eaLnBrk="0" hangingPunct="0">
                <a:spcBef>
                  <a:spcPct val="0"/>
                </a:spcBef>
              </a:pPr>
              <a:r>
                <a:rPr lang="en-US" altLang="zh-CN" sz="1800" dirty="0">
                  <a:solidFill>
                    <a:srgbClr val="FF3300"/>
                  </a:solidFill>
                  <a:latin typeface="Tahoma" pitchFamily="34" charset="0"/>
                  <a:ea typeface="方正舒体" pitchFamily="2" charset="-122"/>
                </a:rPr>
                <a:t>ADD</a:t>
              </a:r>
              <a:r>
                <a:rPr lang="en-US" altLang="zh-CN" sz="1800" b="1" baseline="-25000" dirty="0">
                  <a:solidFill>
                    <a:srgbClr val="FF3300"/>
                  </a:solidFill>
                  <a:latin typeface="Tahoma" pitchFamily="34" charset="0"/>
                  <a:ea typeface="方正舒体" pitchFamily="2" charset="-122"/>
                </a:rPr>
                <a:t>A</a:t>
              </a:r>
            </a:p>
          </p:txBody>
        </p:sp>
        <p:sp>
          <p:nvSpPr>
            <p:cNvPr id="115732" name="Text Box 39"/>
            <p:cNvSpPr txBox="1">
              <a:spLocks noChangeArrowheads="1"/>
            </p:cNvSpPr>
            <p:nvPr/>
          </p:nvSpPr>
          <p:spPr bwMode="auto">
            <a:xfrm>
              <a:off x="3833" y="1712"/>
              <a:ext cx="477" cy="231"/>
            </a:xfrm>
            <a:prstGeom prst="rect">
              <a:avLst/>
            </a:prstGeom>
            <a:noFill/>
            <a:ln w="9525">
              <a:noFill/>
              <a:miter lim="800000"/>
              <a:headEnd/>
              <a:tailEnd/>
            </a:ln>
          </p:spPr>
          <p:txBody>
            <a:bodyPr wrap="square">
              <a:spAutoFit/>
            </a:bodyPr>
            <a:lstStyle/>
            <a:p>
              <a:pPr algn="l" eaLnBrk="0" hangingPunct="0">
                <a:spcBef>
                  <a:spcPct val="0"/>
                </a:spcBef>
              </a:pPr>
              <a:r>
                <a:rPr lang="en-US" altLang="zh-CN" sz="1800" dirty="0">
                  <a:solidFill>
                    <a:srgbClr val="FF3300"/>
                  </a:solidFill>
                  <a:latin typeface="Tahoma" pitchFamily="34" charset="0"/>
                  <a:ea typeface="方正舒体" pitchFamily="2" charset="-122"/>
                </a:rPr>
                <a:t>ADD</a:t>
              </a:r>
              <a:r>
                <a:rPr lang="en-US" altLang="zh-CN" sz="1800" b="1" baseline="-25000" dirty="0">
                  <a:solidFill>
                    <a:srgbClr val="FF3300"/>
                  </a:solidFill>
                  <a:latin typeface="Tahoma" pitchFamily="34" charset="0"/>
                  <a:ea typeface="方正舒体" pitchFamily="2" charset="-122"/>
                </a:rPr>
                <a:t>B</a:t>
              </a:r>
            </a:p>
          </p:txBody>
        </p:sp>
        <p:sp>
          <p:nvSpPr>
            <p:cNvPr id="115733" name="Text Box 40"/>
            <p:cNvSpPr txBox="1">
              <a:spLocks noChangeArrowheads="1"/>
            </p:cNvSpPr>
            <p:nvPr/>
          </p:nvSpPr>
          <p:spPr bwMode="auto">
            <a:xfrm>
              <a:off x="3833" y="1929"/>
              <a:ext cx="477" cy="231"/>
            </a:xfrm>
            <a:prstGeom prst="rect">
              <a:avLst/>
            </a:prstGeom>
            <a:noFill/>
            <a:ln w="9525">
              <a:noFill/>
              <a:miter lim="800000"/>
              <a:headEnd/>
              <a:tailEnd/>
            </a:ln>
          </p:spPr>
          <p:txBody>
            <a:bodyPr wrap="square">
              <a:spAutoFit/>
            </a:bodyPr>
            <a:lstStyle/>
            <a:p>
              <a:pPr algn="l" eaLnBrk="0" hangingPunct="0">
                <a:spcBef>
                  <a:spcPct val="0"/>
                </a:spcBef>
              </a:pPr>
              <a:r>
                <a:rPr lang="en-US" altLang="zh-CN" sz="1800" dirty="0">
                  <a:solidFill>
                    <a:srgbClr val="FF3300"/>
                  </a:solidFill>
                  <a:latin typeface="Tahoma" pitchFamily="34" charset="0"/>
                  <a:ea typeface="方正舒体" pitchFamily="2" charset="-122"/>
                </a:rPr>
                <a:t>ADD</a:t>
              </a:r>
              <a:r>
                <a:rPr lang="en-US" altLang="zh-CN" sz="1800" b="1" baseline="-25000" dirty="0">
                  <a:solidFill>
                    <a:srgbClr val="FF3300"/>
                  </a:solidFill>
                  <a:latin typeface="Tahoma" pitchFamily="34" charset="0"/>
                  <a:ea typeface="方正舒体" pitchFamily="2" charset="-122"/>
                </a:rPr>
                <a:t>C</a:t>
              </a:r>
            </a:p>
          </p:txBody>
        </p:sp>
        <p:sp>
          <p:nvSpPr>
            <p:cNvPr id="115734" name="Text Box 41"/>
            <p:cNvSpPr txBox="1">
              <a:spLocks noChangeArrowheads="1"/>
            </p:cNvSpPr>
            <p:nvPr/>
          </p:nvSpPr>
          <p:spPr bwMode="auto">
            <a:xfrm>
              <a:off x="3833" y="2251"/>
              <a:ext cx="771"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rgbClr val="FF3300"/>
                  </a:solidFill>
                  <a:latin typeface="Tahoma" pitchFamily="34" charset="0"/>
                  <a:ea typeface="方正舒体" pitchFamily="2" charset="-122"/>
                </a:rPr>
                <a:t>EOC</a:t>
              </a:r>
              <a:endParaRPr lang="en-US" altLang="zh-CN" sz="1800" b="1" baseline="-25000">
                <a:solidFill>
                  <a:srgbClr val="FF3300"/>
                </a:solidFill>
                <a:latin typeface="Tahoma" pitchFamily="34" charset="0"/>
                <a:ea typeface="方正舒体" pitchFamily="2" charset="-122"/>
              </a:endParaRPr>
            </a:p>
          </p:txBody>
        </p:sp>
        <p:sp>
          <p:nvSpPr>
            <p:cNvPr id="115735" name="Text Box 42"/>
            <p:cNvSpPr txBox="1">
              <a:spLocks noChangeArrowheads="1"/>
            </p:cNvSpPr>
            <p:nvPr/>
          </p:nvSpPr>
          <p:spPr bwMode="auto">
            <a:xfrm>
              <a:off x="3822" y="2950"/>
              <a:ext cx="771" cy="231"/>
            </a:xfrm>
            <a:prstGeom prst="rect">
              <a:avLst/>
            </a:prstGeom>
            <a:noFill/>
            <a:ln w="9525">
              <a:noFill/>
              <a:miter lim="800000"/>
              <a:headEnd/>
              <a:tailEnd/>
            </a:ln>
          </p:spPr>
          <p:txBody>
            <a:bodyPr>
              <a:spAutoFit/>
            </a:bodyPr>
            <a:lstStyle/>
            <a:p>
              <a:pPr algn="l" eaLnBrk="0" hangingPunct="0">
                <a:spcBef>
                  <a:spcPct val="0"/>
                </a:spcBef>
              </a:pPr>
              <a:r>
                <a:rPr lang="en-US" altLang="zh-CN" sz="1800" dirty="0">
                  <a:solidFill>
                    <a:srgbClr val="FF3300"/>
                  </a:solidFill>
                  <a:latin typeface="Tahoma" pitchFamily="34" charset="0"/>
                  <a:ea typeface="方正舒体" pitchFamily="2" charset="-122"/>
                </a:rPr>
                <a:t>OE</a:t>
              </a:r>
              <a:endParaRPr lang="en-US" altLang="zh-CN" sz="1800" b="1" baseline="-25000" dirty="0">
                <a:solidFill>
                  <a:srgbClr val="FF3300"/>
                </a:solidFill>
                <a:latin typeface="Tahoma" pitchFamily="34" charset="0"/>
                <a:ea typeface="方正舒体" pitchFamily="2" charset="-122"/>
              </a:endParaRPr>
            </a:p>
          </p:txBody>
        </p:sp>
        <p:sp>
          <p:nvSpPr>
            <p:cNvPr id="115736" name="Text Box 43"/>
            <p:cNvSpPr txBox="1">
              <a:spLocks noChangeArrowheads="1"/>
            </p:cNvSpPr>
            <p:nvPr/>
          </p:nvSpPr>
          <p:spPr bwMode="auto">
            <a:xfrm>
              <a:off x="4786" y="1253"/>
              <a:ext cx="459" cy="231"/>
            </a:xfrm>
            <a:prstGeom prst="rect">
              <a:avLst/>
            </a:prstGeom>
            <a:noFill/>
            <a:ln w="9525">
              <a:noFill/>
              <a:miter lim="800000"/>
              <a:headEnd/>
              <a:tailEnd/>
            </a:ln>
          </p:spPr>
          <p:txBody>
            <a:bodyPr wrap="square">
              <a:spAutoFit/>
            </a:bodyPr>
            <a:lstStyle/>
            <a:p>
              <a:pPr algn="l" eaLnBrk="0" hangingPunct="0">
                <a:spcBef>
                  <a:spcPct val="0"/>
                </a:spcBef>
              </a:pPr>
              <a:r>
                <a:rPr lang="en-US" altLang="zh-CN" sz="1800" dirty="0" smtClean="0">
                  <a:solidFill>
                    <a:srgbClr val="FF3300"/>
                  </a:solidFill>
                  <a:latin typeface="Tahoma" pitchFamily="34" charset="0"/>
                  <a:ea typeface="方正舒体" pitchFamily="2" charset="-122"/>
                </a:rPr>
                <a:t>IN</a:t>
              </a:r>
              <a:r>
                <a:rPr lang="en-US" altLang="zh-CN" sz="1800" b="1" baseline="-25000" dirty="0" smtClean="0">
                  <a:solidFill>
                    <a:srgbClr val="FF3300"/>
                  </a:solidFill>
                  <a:latin typeface="Tahoma" pitchFamily="34" charset="0"/>
                  <a:ea typeface="方正舒体" pitchFamily="2" charset="-122"/>
                </a:rPr>
                <a:t>7</a:t>
              </a:r>
              <a:endParaRPr lang="en-US" altLang="zh-CN" sz="1800" b="1" baseline="-25000" dirty="0">
                <a:solidFill>
                  <a:srgbClr val="FF3300"/>
                </a:solidFill>
                <a:latin typeface="Tahoma" pitchFamily="34" charset="0"/>
                <a:ea typeface="方正舒体" pitchFamily="2" charset="-122"/>
              </a:endParaRPr>
            </a:p>
          </p:txBody>
        </p:sp>
        <p:sp>
          <p:nvSpPr>
            <p:cNvPr id="115737" name="Text Box 44"/>
            <p:cNvSpPr txBox="1">
              <a:spLocks noChangeArrowheads="1"/>
            </p:cNvSpPr>
            <p:nvPr/>
          </p:nvSpPr>
          <p:spPr bwMode="auto">
            <a:xfrm>
              <a:off x="4786" y="1872"/>
              <a:ext cx="459" cy="231"/>
            </a:xfrm>
            <a:prstGeom prst="rect">
              <a:avLst/>
            </a:prstGeom>
            <a:noFill/>
            <a:ln w="9525">
              <a:noFill/>
              <a:miter lim="800000"/>
              <a:headEnd/>
              <a:tailEnd/>
            </a:ln>
          </p:spPr>
          <p:txBody>
            <a:bodyPr wrap="square">
              <a:spAutoFit/>
            </a:bodyPr>
            <a:lstStyle/>
            <a:p>
              <a:pPr algn="l" eaLnBrk="0" hangingPunct="0">
                <a:spcBef>
                  <a:spcPct val="0"/>
                </a:spcBef>
              </a:pPr>
              <a:r>
                <a:rPr lang="en-US" altLang="zh-CN" sz="1800" dirty="0" smtClean="0">
                  <a:solidFill>
                    <a:srgbClr val="FF3300"/>
                  </a:solidFill>
                  <a:latin typeface="Tahoma" pitchFamily="34" charset="0"/>
                  <a:ea typeface="方正舒体" pitchFamily="2" charset="-122"/>
                </a:rPr>
                <a:t>IN</a:t>
              </a:r>
              <a:r>
                <a:rPr lang="en-US" altLang="zh-CN" sz="1800" b="1" baseline="-25000" dirty="0" smtClean="0">
                  <a:solidFill>
                    <a:srgbClr val="FF3300"/>
                  </a:solidFill>
                  <a:latin typeface="Tahoma" pitchFamily="34" charset="0"/>
                  <a:ea typeface="方正舒体" pitchFamily="2" charset="-122"/>
                </a:rPr>
                <a:t>0</a:t>
              </a:r>
              <a:endParaRPr lang="en-US" altLang="zh-CN" sz="1800" b="1" baseline="-25000" dirty="0">
                <a:solidFill>
                  <a:srgbClr val="FF3300"/>
                </a:solidFill>
                <a:latin typeface="Tahoma" pitchFamily="34" charset="0"/>
                <a:ea typeface="方正舒体" pitchFamily="2" charset="-122"/>
              </a:endParaRPr>
            </a:p>
          </p:txBody>
        </p:sp>
        <p:sp>
          <p:nvSpPr>
            <p:cNvPr id="115738" name="Text Box 45"/>
            <p:cNvSpPr txBox="1">
              <a:spLocks noChangeArrowheads="1"/>
            </p:cNvSpPr>
            <p:nvPr/>
          </p:nvSpPr>
          <p:spPr bwMode="auto">
            <a:xfrm>
              <a:off x="4798" y="1507"/>
              <a:ext cx="289" cy="363"/>
            </a:xfrm>
            <a:prstGeom prst="rect">
              <a:avLst/>
            </a:prstGeom>
            <a:noFill/>
            <a:ln w="9525">
              <a:noFill/>
              <a:miter lim="800000"/>
              <a:headEnd/>
              <a:tailEnd/>
            </a:ln>
          </p:spPr>
          <p:txBody>
            <a:bodyPr vert="eaVert">
              <a:spAutoFit/>
            </a:bodyPr>
            <a:lstStyle/>
            <a:p>
              <a:pPr algn="l" eaLnBrk="0" hangingPunct="0">
                <a:spcBef>
                  <a:spcPct val="0"/>
                </a:spcBef>
              </a:pPr>
              <a:r>
                <a:rPr lang="en-US" altLang="zh-CN" sz="1800" b="1" dirty="0">
                  <a:solidFill>
                    <a:srgbClr val="FF3300"/>
                  </a:solidFill>
                  <a:latin typeface="Arial" charset="0"/>
                  <a:ea typeface="方正舒体" pitchFamily="2" charset="-122"/>
                </a:rPr>
                <a:t>……</a:t>
              </a:r>
              <a:endParaRPr lang="en-US" altLang="zh-CN" sz="1800" b="1" dirty="0">
                <a:solidFill>
                  <a:srgbClr val="FF3300"/>
                </a:solidFill>
                <a:latin typeface="Tahoma" pitchFamily="34" charset="0"/>
                <a:ea typeface="方正舒体" pitchFamily="2" charset="-122"/>
              </a:endParaRPr>
            </a:p>
          </p:txBody>
        </p:sp>
        <p:grpSp>
          <p:nvGrpSpPr>
            <p:cNvPr id="115739" name="Group 46"/>
            <p:cNvGrpSpPr>
              <a:grpSpLocks/>
            </p:cNvGrpSpPr>
            <p:nvPr/>
          </p:nvGrpSpPr>
          <p:grpSpPr bwMode="auto">
            <a:xfrm>
              <a:off x="3198" y="1253"/>
              <a:ext cx="635" cy="198"/>
              <a:chOff x="3198" y="1933"/>
              <a:chExt cx="635" cy="198"/>
            </a:xfrm>
          </p:grpSpPr>
          <p:sp>
            <p:nvSpPr>
              <p:cNvPr id="115779" name="Line 47"/>
              <p:cNvSpPr>
                <a:spLocks noChangeShapeType="1"/>
              </p:cNvSpPr>
              <p:nvPr/>
            </p:nvSpPr>
            <p:spPr bwMode="auto">
              <a:xfrm>
                <a:off x="3198" y="2115"/>
                <a:ext cx="635" cy="0"/>
              </a:xfrm>
              <a:prstGeom prst="line">
                <a:avLst/>
              </a:prstGeom>
              <a:noFill/>
              <a:ln w="28575">
                <a:solidFill>
                  <a:schemeClr val="tx1"/>
                </a:solidFill>
                <a:round/>
                <a:headEnd/>
                <a:tailEnd/>
              </a:ln>
            </p:spPr>
            <p:txBody>
              <a:bodyPr/>
              <a:lstStyle/>
              <a:p>
                <a:endParaRPr lang="zh-CN" altLang="en-US"/>
              </a:p>
            </p:txBody>
          </p:sp>
          <p:sp>
            <p:nvSpPr>
              <p:cNvPr id="115780" name="Line 48"/>
              <p:cNvSpPr>
                <a:spLocks noChangeShapeType="1"/>
              </p:cNvSpPr>
              <p:nvPr/>
            </p:nvSpPr>
            <p:spPr bwMode="auto">
              <a:xfrm>
                <a:off x="3560" y="1933"/>
                <a:ext cx="273" cy="0"/>
              </a:xfrm>
              <a:prstGeom prst="line">
                <a:avLst/>
              </a:prstGeom>
              <a:noFill/>
              <a:ln w="28575">
                <a:solidFill>
                  <a:schemeClr val="tx1"/>
                </a:solidFill>
                <a:round/>
                <a:headEnd/>
                <a:tailEnd/>
              </a:ln>
            </p:spPr>
            <p:txBody>
              <a:bodyPr/>
              <a:lstStyle/>
              <a:p>
                <a:endParaRPr lang="zh-CN" altLang="en-US"/>
              </a:p>
            </p:txBody>
          </p:sp>
          <p:sp>
            <p:nvSpPr>
              <p:cNvPr id="115781" name="Line 49"/>
              <p:cNvSpPr>
                <a:spLocks noChangeShapeType="1"/>
              </p:cNvSpPr>
              <p:nvPr/>
            </p:nvSpPr>
            <p:spPr bwMode="auto">
              <a:xfrm>
                <a:off x="3560" y="1933"/>
                <a:ext cx="0" cy="182"/>
              </a:xfrm>
              <a:prstGeom prst="line">
                <a:avLst/>
              </a:prstGeom>
              <a:noFill/>
              <a:ln w="28575">
                <a:solidFill>
                  <a:schemeClr val="tx1"/>
                </a:solidFill>
                <a:round/>
                <a:headEnd/>
                <a:tailEnd/>
              </a:ln>
            </p:spPr>
            <p:txBody>
              <a:bodyPr/>
              <a:lstStyle/>
              <a:p>
                <a:endParaRPr lang="zh-CN" altLang="en-US"/>
              </a:p>
            </p:txBody>
          </p:sp>
          <p:sp>
            <p:nvSpPr>
              <p:cNvPr id="115782" name="AutoShape 50"/>
              <p:cNvSpPr>
                <a:spLocks noChangeArrowheads="1"/>
              </p:cNvSpPr>
              <p:nvPr/>
            </p:nvSpPr>
            <p:spPr bwMode="auto">
              <a:xfrm>
                <a:off x="3544" y="2085"/>
                <a:ext cx="46" cy="46"/>
              </a:xfrm>
              <a:prstGeom prst="octagon">
                <a:avLst>
                  <a:gd name="adj" fmla="val 29287"/>
                </a:avLst>
              </a:prstGeom>
              <a:solidFill>
                <a:schemeClr val="tx1"/>
              </a:solidFill>
              <a:ln w="28575">
                <a:solidFill>
                  <a:schemeClr val="tx1"/>
                </a:solidFill>
                <a:miter lim="800000"/>
                <a:headEnd/>
                <a:tailEnd/>
              </a:ln>
            </p:spPr>
            <p:txBody>
              <a:bodyPr wrap="none" anchor="ctr"/>
              <a:lstStyle/>
              <a:p>
                <a:endParaRPr lang="zh-CN" altLang="en-US"/>
              </a:p>
            </p:txBody>
          </p:sp>
        </p:grpSp>
        <p:sp>
          <p:nvSpPr>
            <p:cNvPr id="115740" name="Line 51"/>
            <p:cNvSpPr>
              <a:spLocks noChangeShapeType="1"/>
            </p:cNvSpPr>
            <p:nvPr/>
          </p:nvSpPr>
          <p:spPr bwMode="auto">
            <a:xfrm>
              <a:off x="3198" y="1661"/>
              <a:ext cx="635" cy="0"/>
            </a:xfrm>
            <a:prstGeom prst="line">
              <a:avLst/>
            </a:prstGeom>
            <a:noFill/>
            <a:ln w="28575">
              <a:solidFill>
                <a:schemeClr val="tx1"/>
              </a:solidFill>
              <a:round/>
              <a:headEnd/>
              <a:tailEnd/>
            </a:ln>
          </p:spPr>
          <p:txBody>
            <a:bodyPr/>
            <a:lstStyle/>
            <a:p>
              <a:endParaRPr lang="zh-CN" altLang="en-US"/>
            </a:p>
          </p:txBody>
        </p:sp>
        <p:sp>
          <p:nvSpPr>
            <p:cNvPr id="115741" name="Line 52"/>
            <p:cNvSpPr>
              <a:spLocks noChangeShapeType="1"/>
            </p:cNvSpPr>
            <p:nvPr/>
          </p:nvSpPr>
          <p:spPr bwMode="auto">
            <a:xfrm>
              <a:off x="3198" y="1843"/>
              <a:ext cx="635" cy="0"/>
            </a:xfrm>
            <a:prstGeom prst="line">
              <a:avLst/>
            </a:prstGeom>
            <a:noFill/>
            <a:ln w="28575">
              <a:solidFill>
                <a:schemeClr val="tx1"/>
              </a:solidFill>
              <a:round/>
              <a:headEnd/>
              <a:tailEnd/>
            </a:ln>
          </p:spPr>
          <p:txBody>
            <a:bodyPr/>
            <a:lstStyle/>
            <a:p>
              <a:endParaRPr lang="zh-CN" altLang="en-US"/>
            </a:p>
          </p:txBody>
        </p:sp>
        <p:sp>
          <p:nvSpPr>
            <p:cNvPr id="115742" name="Line 53"/>
            <p:cNvSpPr>
              <a:spLocks noChangeShapeType="1"/>
            </p:cNvSpPr>
            <p:nvPr/>
          </p:nvSpPr>
          <p:spPr bwMode="auto">
            <a:xfrm>
              <a:off x="3198" y="2024"/>
              <a:ext cx="635" cy="0"/>
            </a:xfrm>
            <a:prstGeom prst="line">
              <a:avLst/>
            </a:prstGeom>
            <a:noFill/>
            <a:ln w="28575">
              <a:solidFill>
                <a:schemeClr val="tx1"/>
              </a:solidFill>
              <a:round/>
              <a:headEnd/>
              <a:tailEnd/>
            </a:ln>
          </p:spPr>
          <p:txBody>
            <a:bodyPr/>
            <a:lstStyle/>
            <a:p>
              <a:endParaRPr lang="zh-CN" altLang="en-US"/>
            </a:p>
          </p:txBody>
        </p:sp>
        <p:sp>
          <p:nvSpPr>
            <p:cNvPr id="115743" name="Line 54"/>
            <p:cNvSpPr>
              <a:spLocks noChangeShapeType="1"/>
            </p:cNvSpPr>
            <p:nvPr/>
          </p:nvSpPr>
          <p:spPr bwMode="auto">
            <a:xfrm>
              <a:off x="3198" y="2342"/>
              <a:ext cx="635" cy="0"/>
            </a:xfrm>
            <a:prstGeom prst="line">
              <a:avLst/>
            </a:prstGeom>
            <a:noFill/>
            <a:ln w="28575">
              <a:solidFill>
                <a:schemeClr val="tx1"/>
              </a:solidFill>
              <a:round/>
              <a:headEnd/>
              <a:tailEnd/>
            </a:ln>
          </p:spPr>
          <p:txBody>
            <a:bodyPr/>
            <a:lstStyle/>
            <a:p>
              <a:endParaRPr lang="zh-CN" altLang="en-US"/>
            </a:p>
          </p:txBody>
        </p:sp>
        <p:sp>
          <p:nvSpPr>
            <p:cNvPr id="115744" name="Text Box 55"/>
            <p:cNvSpPr txBox="1">
              <a:spLocks noChangeArrowheads="1"/>
            </p:cNvSpPr>
            <p:nvPr/>
          </p:nvSpPr>
          <p:spPr bwMode="auto">
            <a:xfrm>
              <a:off x="4396" y="1068"/>
              <a:ext cx="282" cy="1687"/>
            </a:xfrm>
            <a:prstGeom prst="rect">
              <a:avLst/>
            </a:prstGeom>
            <a:noFill/>
            <a:ln w="9525">
              <a:noFill/>
              <a:miter lim="800000"/>
              <a:headEnd/>
              <a:tailEnd/>
            </a:ln>
          </p:spPr>
          <p:txBody>
            <a:bodyPr wrap="square">
              <a:spAutoFit/>
            </a:bodyPr>
            <a:lstStyle/>
            <a:p>
              <a:pPr algn="l" eaLnBrk="0" hangingPunct="0">
                <a:spcBef>
                  <a:spcPct val="0"/>
                </a:spcBef>
              </a:pPr>
              <a:r>
                <a:rPr lang="en-US" altLang="zh-CN" sz="2400" dirty="0">
                  <a:solidFill>
                    <a:srgbClr val="FF3300"/>
                  </a:solidFill>
                  <a:latin typeface="Tahoma" pitchFamily="34" charset="0"/>
                  <a:ea typeface="方正舒体" pitchFamily="2" charset="-122"/>
                </a:rPr>
                <a:t>ADC</a:t>
              </a:r>
            </a:p>
            <a:p>
              <a:pPr algn="l" eaLnBrk="0" hangingPunct="0">
                <a:spcBef>
                  <a:spcPct val="0"/>
                </a:spcBef>
              </a:pPr>
              <a:r>
                <a:rPr lang="en-US" altLang="zh-CN" sz="2400" dirty="0">
                  <a:solidFill>
                    <a:srgbClr val="FF3300"/>
                  </a:solidFill>
                  <a:latin typeface="Tahoma" pitchFamily="34" charset="0"/>
                  <a:ea typeface="方正舒体" pitchFamily="2" charset="-122"/>
                </a:rPr>
                <a:t>0809</a:t>
              </a:r>
            </a:p>
          </p:txBody>
        </p:sp>
        <p:sp>
          <p:nvSpPr>
            <p:cNvPr id="115745" name="Line 56"/>
            <p:cNvSpPr>
              <a:spLocks noChangeShapeType="1"/>
            </p:cNvSpPr>
            <p:nvPr/>
          </p:nvSpPr>
          <p:spPr bwMode="auto">
            <a:xfrm>
              <a:off x="1292" y="1571"/>
              <a:ext cx="726" cy="0"/>
            </a:xfrm>
            <a:prstGeom prst="line">
              <a:avLst/>
            </a:prstGeom>
            <a:noFill/>
            <a:ln w="28575">
              <a:solidFill>
                <a:schemeClr val="tx1"/>
              </a:solidFill>
              <a:round/>
              <a:headEnd/>
              <a:tailEnd/>
            </a:ln>
          </p:spPr>
          <p:txBody>
            <a:bodyPr/>
            <a:lstStyle/>
            <a:p>
              <a:endParaRPr lang="zh-CN" altLang="en-US"/>
            </a:p>
          </p:txBody>
        </p:sp>
        <p:sp>
          <p:nvSpPr>
            <p:cNvPr id="115746" name="Line 57"/>
            <p:cNvSpPr>
              <a:spLocks noChangeShapeType="1"/>
            </p:cNvSpPr>
            <p:nvPr/>
          </p:nvSpPr>
          <p:spPr bwMode="auto">
            <a:xfrm>
              <a:off x="1292" y="1389"/>
              <a:ext cx="726" cy="0"/>
            </a:xfrm>
            <a:prstGeom prst="line">
              <a:avLst/>
            </a:prstGeom>
            <a:noFill/>
            <a:ln w="28575">
              <a:solidFill>
                <a:schemeClr val="tx1"/>
              </a:solidFill>
              <a:round/>
              <a:headEnd/>
              <a:tailEnd/>
            </a:ln>
          </p:spPr>
          <p:txBody>
            <a:bodyPr/>
            <a:lstStyle/>
            <a:p>
              <a:endParaRPr lang="zh-CN" altLang="en-US"/>
            </a:p>
          </p:txBody>
        </p:sp>
        <p:sp>
          <p:nvSpPr>
            <p:cNvPr id="115747" name="Line 58"/>
            <p:cNvSpPr>
              <a:spLocks noChangeShapeType="1"/>
            </p:cNvSpPr>
            <p:nvPr/>
          </p:nvSpPr>
          <p:spPr bwMode="auto">
            <a:xfrm>
              <a:off x="1292" y="1798"/>
              <a:ext cx="726" cy="0"/>
            </a:xfrm>
            <a:prstGeom prst="line">
              <a:avLst/>
            </a:prstGeom>
            <a:noFill/>
            <a:ln w="28575">
              <a:solidFill>
                <a:schemeClr val="tx1"/>
              </a:solidFill>
              <a:round/>
              <a:headEnd/>
              <a:tailEnd/>
            </a:ln>
          </p:spPr>
          <p:txBody>
            <a:bodyPr/>
            <a:lstStyle/>
            <a:p>
              <a:endParaRPr lang="zh-CN" altLang="en-US"/>
            </a:p>
          </p:txBody>
        </p:sp>
        <p:sp>
          <p:nvSpPr>
            <p:cNvPr id="115748" name="Line 59"/>
            <p:cNvSpPr>
              <a:spLocks noChangeShapeType="1"/>
            </p:cNvSpPr>
            <p:nvPr/>
          </p:nvSpPr>
          <p:spPr bwMode="auto">
            <a:xfrm>
              <a:off x="1292" y="2024"/>
              <a:ext cx="726" cy="0"/>
            </a:xfrm>
            <a:prstGeom prst="line">
              <a:avLst/>
            </a:prstGeom>
            <a:noFill/>
            <a:ln w="28575">
              <a:solidFill>
                <a:schemeClr val="tx1"/>
              </a:solidFill>
              <a:round/>
              <a:headEnd/>
              <a:tailEnd/>
            </a:ln>
          </p:spPr>
          <p:txBody>
            <a:bodyPr/>
            <a:lstStyle/>
            <a:p>
              <a:endParaRPr lang="zh-CN" altLang="en-US"/>
            </a:p>
          </p:txBody>
        </p:sp>
        <p:sp>
          <p:nvSpPr>
            <p:cNvPr id="115749" name="Text Box 60"/>
            <p:cNvSpPr txBox="1">
              <a:spLocks noChangeArrowheads="1"/>
            </p:cNvSpPr>
            <p:nvPr/>
          </p:nvSpPr>
          <p:spPr bwMode="auto">
            <a:xfrm>
              <a:off x="1066" y="1707"/>
              <a:ext cx="31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A</a:t>
              </a:r>
              <a:r>
                <a:rPr lang="en-US" altLang="zh-CN" sz="1800" b="1" baseline="-25000">
                  <a:solidFill>
                    <a:schemeClr val="tx1"/>
                  </a:solidFill>
                  <a:latin typeface="Tahoma" pitchFamily="34" charset="0"/>
                  <a:ea typeface="方正舒体" pitchFamily="2" charset="-122"/>
                </a:rPr>
                <a:t>2</a:t>
              </a:r>
            </a:p>
          </p:txBody>
        </p:sp>
        <p:sp>
          <p:nvSpPr>
            <p:cNvPr id="115750" name="Text Box 61"/>
            <p:cNvSpPr txBox="1">
              <a:spLocks noChangeArrowheads="1"/>
            </p:cNvSpPr>
            <p:nvPr/>
          </p:nvSpPr>
          <p:spPr bwMode="auto">
            <a:xfrm>
              <a:off x="1013" y="1884"/>
              <a:ext cx="317"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A</a:t>
              </a:r>
              <a:r>
                <a:rPr lang="en-US" altLang="zh-CN" sz="1800" b="1" baseline="-25000">
                  <a:solidFill>
                    <a:schemeClr val="tx1"/>
                  </a:solidFill>
                  <a:latin typeface="Tahoma" pitchFamily="34" charset="0"/>
                  <a:ea typeface="方正舒体" pitchFamily="2" charset="-122"/>
                </a:rPr>
                <a:t>1</a:t>
              </a:r>
            </a:p>
          </p:txBody>
        </p:sp>
        <p:sp>
          <p:nvSpPr>
            <p:cNvPr id="115751" name="Text Box 62"/>
            <p:cNvSpPr txBox="1">
              <a:spLocks noChangeArrowheads="1"/>
            </p:cNvSpPr>
            <p:nvPr/>
          </p:nvSpPr>
          <p:spPr bwMode="auto">
            <a:xfrm>
              <a:off x="641" y="2338"/>
              <a:ext cx="681" cy="231"/>
            </a:xfrm>
            <a:prstGeom prst="rect">
              <a:avLst/>
            </a:prstGeom>
            <a:noFill/>
            <a:ln w="9525">
              <a:noFill/>
              <a:miter lim="800000"/>
              <a:headEnd/>
              <a:tailEnd/>
            </a:ln>
          </p:spPr>
          <p:txBody>
            <a:bodyPr>
              <a:spAutoFit/>
            </a:bodyPr>
            <a:lstStyle/>
            <a:p>
              <a:pPr algn="r" eaLnBrk="0" hangingPunct="0">
                <a:spcBef>
                  <a:spcPct val="0"/>
                </a:spcBef>
              </a:pPr>
              <a:r>
                <a:rPr lang="en-US" altLang="zh-CN" sz="1800">
                  <a:solidFill>
                    <a:schemeClr val="tx1"/>
                  </a:solidFill>
                  <a:latin typeface="Tahoma" pitchFamily="34" charset="0"/>
                  <a:ea typeface="方正舒体" pitchFamily="2" charset="-122"/>
                </a:rPr>
                <a:t>A</a:t>
              </a:r>
              <a:r>
                <a:rPr lang="en-US" altLang="zh-CN" sz="1800" b="1" baseline="-25000">
                  <a:solidFill>
                    <a:schemeClr val="tx1"/>
                  </a:solidFill>
                  <a:latin typeface="Tahoma" pitchFamily="34" charset="0"/>
                  <a:ea typeface="方正舒体" pitchFamily="2" charset="-122"/>
                </a:rPr>
                <a:t>9</a:t>
              </a:r>
              <a:r>
                <a:rPr lang="en-US" altLang="zh-CN" sz="1800" b="1">
                  <a:solidFill>
                    <a:schemeClr val="tx1"/>
                  </a:solidFill>
                  <a:latin typeface="Tahoma" pitchFamily="34" charset="0"/>
                  <a:ea typeface="方正舒体" pitchFamily="2" charset="-122"/>
                </a:rPr>
                <a:t> </a:t>
              </a:r>
              <a:r>
                <a:rPr lang="zh-CN" altLang="en-US" sz="1800" b="1">
                  <a:solidFill>
                    <a:schemeClr val="tx1"/>
                  </a:solidFill>
                  <a:latin typeface="Tahoma" pitchFamily="34" charset="0"/>
                  <a:ea typeface="方正舒体" pitchFamily="2" charset="-122"/>
                </a:rPr>
                <a:t>～</a:t>
              </a:r>
              <a:r>
                <a:rPr lang="en-US" altLang="zh-CN" sz="1800">
                  <a:solidFill>
                    <a:schemeClr val="tx1"/>
                  </a:solidFill>
                  <a:latin typeface="Tahoma" pitchFamily="34" charset="0"/>
                  <a:ea typeface="方正舒体" pitchFamily="2" charset="-122"/>
                </a:rPr>
                <a:t>A</a:t>
              </a:r>
              <a:r>
                <a:rPr lang="en-US" altLang="zh-CN" sz="1800" b="1" baseline="-25000">
                  <a:solidFill>
                    <a:schemeClr val="tx1"/>
                  </a:solidFill>
                  <a:latin typeface="Tahoma" pitchFamily="34" charset="0"/>
                  <a:ea typeface="方正舒体" pitchFamily="2" charset="-122"/>
                </a:rPr>
                <a:t>3</a:t>
              </a:r>
            </a:p>
          </p:txBody>
        </p:sp>
        <p:grpSp>
          <p:nvGrpSpPr>
            <p:cNvPr id="115752" name="Group 63"/>
            <p:cNvGrpSpPr>
              <a:grpSpLocks/>
            </p:cNvGrpSpPr>
            <p:nvPr/>
          </p:nvGrpSpPr>
          <p:grpSpPr bwMode="auto">
            <a:xfrm>
              <a:off x="1292" y="890"/>
              <a:ext cx="2541" cy="1406"/>
              <a:chOff x="1292" y="1570"/>
              <a:chExt cx="2541" cy="1406"/>
            </a:xfrm>
          </p:grpSpPr>
          <p:sp>
            <p:nvSpPr>
              <p:cNvPr id="115776" name="AutoShape 64"/>
              <p:cNvSpPr>
                <a:spLocks noChangeArrowheads="1"/>
              </p:cNvSpPr>
              <p:nvPr/>
            </p:nvSpPr>
            <p:spPr bwMode="auto">
              <a:xfrm>
                <a:off x="1292" y="1570"/>
                <a:ext cx="2541" cy="46"/>
              </a:xfrm>
              <a:prstGeom prst="flowChartProcess">
                <a:avLst/>
              </a:prstGeom>
              <a:solidFill>
                <a:schemeClr val="bg1"/>
              </a:solidFill>
              <a:ln w="9525">
                <a:solidFill>
                  <a:schemeClr val="tx1"/>
                </a:solidFill>
                <a:miter lim="800000"/>
                <a:headEnd/>
                <a:tailEnd/>
              </a:ln>
            </p:spPr>
            <p:txBody>
              <a:bodyPr wrap="none" anchor="ctr"/>
              <a:lstStyle/>
              <a:p>
                <a:endParaRPr lang="zh-CN" altLang="en-US"/>
              </a:p>
            </p:txBody>
          </p:sp>
          <p:sp>
            <p:nvSpPr>
              <p:cNvPr id="115777" name="Rectangle 65"/>
              <p:cNvSpPr>
                <a:spLocks noChangeArrowheads="1"/>
              </p:cNvSpPr>
              <p:nvPr/>
            </p:nvSpPr>
            <p:spPr bwMode="auto">
              <a:xfrm>
                <a:off x="1610" y="2931"/>
                <a:ext cx="408" cy="45"/>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5778" name="Rectangle 66"/>
              <p:cNvSpPr>
                <a:spLocks noChangeArrowheads="1"/>
              </p:cNvSpPr>
              <p:nvPr/>
            </p:nvSpPr>
            <p:spPr bwMode="auto">
              <a:xfrm>
                <a:off x="1610" y="1616"/>
                <a:ext cx="45" cy="1315"/>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115753" name="Rectangle 67"/>
            <p:cNvSpPr>
              <a:spLocks noChangeArrowheads="1"/>
            </p:cNvSpPr>
            <p:nvPr/>
          </p:nvSpPr>
          <p:spPr bwMode="auto">
            <a:xfrm>
              <a:off x="1383" y="2387"/>
              <a:ext cx="454" cy="998"/>
            </a:xfrm>
            <a:prstGeom prst="rect">
              <a:avLst/>
            </a:prstGeom>
            <a:solidFill>
              <a:schemeClr val="bg1"/>
            </a:solidFill>
            <a:ln w="9525">
              <a:solidFill>
                <a:schemeClr val="tx1"/>
              </a:solidFill>
              <a:miter lim="800000"/>
              <a:headEnd/>
              <a:tailEnd/>
            </a:ln>
          </p:spPr>
          <p:txBody>
            <a:bodyPr wrap="none" anchor="ctr"/>
            <a:lstStyle/>
            <a:p>
              <a:pPr eaLnBrk="0" hangingPunct="0">
                <a:spcBef>
                  <a:spcPct val="0"/>
                </a:spcBef>
              </a:pPr>
              <a:r>
                <a:rPr lang="zh-CN" altLang="en-US" sz="1800" b="1">
                  <a:solidFill>
                    <a:schemeClr val="tx1"/>
                  </a:solidFill>
                  <a:latin typeface="Tahoma" pitchFamily="34" charset="0"/>
                  <a:ea typeface="仿宋_GB2312" pitchFamily="49" charset="-122"/>
                </a:rPr>
                <a:t>地</a:t>
              </a:r>
            </a:p>
            <a:p>
              <a:pPr eaLnBrk="0" hangingPunct="0">
                <a:spcBef>
                  <a:spcPct val="0"/>
                </a:spcBef>
              </a:pPr>
              <a:r>
                <a:rPr lang="zh-CN" altLang="en-US" sz="1800" b="1">
                  <a:solidFill>
                    <a:schemeClr val="tx1"/>
                  </a:solidFill>
                  <a:latin typeface="Tahoma" pitchFamily="34" charset="0"/>
                  <a:ea typeface="仿宋_GB2312" pitchFamily="49" charset="-122"/>
                </a:rPr>
                <a:t>址</a:t>
              </a:r>
            </a:p>
            <a:p>
              <a:pPr eaLnBrk="0" hangingPunct="0">
                <a:spcBef>
                  <a:spcPct val="0"/>
                </a:spcBef>
              </a:pPr>
              <a:r>
                <a:rPr lang="zh-CN" altLang="en-US" sz="1800" b="1">
                  <a:solidFill>
                    <a:schemeClr val="tx1"/>
                  </a:solidFill>
                  <a:latin typeface="Tahoma" pitchFamily="34" charset="0"/>
                  <a:ea typeface="仿宋_GB2312" pitchFamily="49" charset="-122"/>
                </a:rPr>
                <a:t>译</a:t>
              </a:r>
            </a:p>
            <a:p>
              <a:pPr eaLnBrk="0" hangingPunct="0">
                <a:spcBef>
                  <a:spcPct val="0"/>
                </a:spcBef>
              </a:pPr>
              <a:r>
                <a:rPr lang="zh-CN" altLang="en-US" sz="1800" b="1">
                  <a:solidFill>
                    <a:schemeClr val="tx1"/>
                  </a:solidFill>
                  <a:latin typeface="Tahoma" pitchFamily="34" charset="0"/>
                  <a:ea typeface="仿宋_GB2312" pitchFamily="49" charset="-122"/>
                </a:rPr>
                <a:t>码</a:t>
              </a:r>
            </a:p>
            <a:p>
              <a:pPr eaLnBrk="0" hangingPunct="0">
                <a:spcBef>
                  <a:spcPct val="0"/>
                </a:spcBef>
              </a:pPr>
              <a:r>
                <a:rPr lang="zh-CN" altLang="en-US" sz="1800" b="1">
                  <a:solidFill>
                    <a:schemeClr val="tx1"/>
                  </a:solidFill>
                  <a:latin typeface="Tahoma" pitchFamily="34" charset="0"/>
                  <a:ea typeface="仿宋_GB2312" pitchFamily="49" charset="-122"/>
                </a:rPr>
                <a:t>器</a:t>
              </a:r>
            </a:p>
          </p:txBody>
        </p:sp>
        <p:sp>
          <p:nvSpPr>
            <p:cNvPr id="115754" name="Line 68"/>
            <p:cNvSpPr>
              <a:spLocks noChangeShapeType="1"/>
            </p:cNvSpPr>
            <p:nvPr/>
          </p:nvSpPr>
          <p:spPr bwMode="auto">
            <a:xfrm>
              <a:off x="1837" y="2569"/>
              <a:ext cx="181" cy="0"/>
            </a:xfrm>
            <a:prstGeom prst="line">
              <a:avLst/>
            </a:prstGeom>
            <a:noFill/>
            <a:ln w="28575">
              <a:solidFill>
                <a:schemeClr val="tx1"/>
              </a:solidFill>
              <a:round/>
              <a:headEnd/>
              <a:tailEnd/>
            </a:ln>
          </p:spPr>
          <p:txBody>
            <a:bodyPr/>
            <a:lstStyle/>
            <a:p>
              <a:endParaRPr lang="zh-CN" altLang="en-US"/>
            </a:p>
          </p:txBody>
        </p:sp>
        <p:grpSp>
          <p:nvGrpSpPr>
            <p:cNvPr id="115755" name="Group 69"/>
            <p:cNvGrpSpPr>
              <a:grpSpLocks/>
            </p:cNvGrpSpPr>
            <p:nvPr/>
          </p:nvGrpSpPr>
          <p:grpSpPr bwMode="auto">
            <a:xfrm>
              <a:off x="2223" y="2954"/>
              <a:ext cx="1610" cy="227"/>
              <a:chOff x="2223" y="3634"/>
              <a:chExt cx="1610" cy="227"/>
            </a:xfrm>
          </p:grpSpPr>
          <p:grpSp>
            <p:nvGrpSpPr>
              <p:cNvPr id="115769" name="Group 70"/>
              <p:cNvGrpSpPr>
                <a:grpSpLocks/>
              </p:cNvGrpSpPr>
              <p:nvPr/>
            </p:nvGrpSpPr>
            <p:grpSpPr bwMode="auto">
              <a:xfrm rot="10800000">
                <a:off x="2223" y="3634"/>
                <a:ext cx="362" cy="227"/>
                <a:chOff x="431" y="3339"/>
                <a:chExt cx="362" cy="227"/>
              </a:xfrm>
            </p:grpSpPr>
            <p:sp>
              <p:nvSpPr>
                <p:cNvPr id="115774" name="AutoShape 71"/>
                <p:cNvSpPr>
                  <a:spLocks noChangeArrowheads="1"/>
                </p:cNvSpPr>
                <p:nvPr/>
              </p:nvSpPr>
              <p:spPr bwMode="auto">
                <a:xfrm>
                  <a:off x="476" y="3339"/>
                  <a:ext cx="317" cy="227"/>
                </a:xfrm>
                <a:prstGeom prst="moon">
                  <a:avLst>
                    <a:gd name="adj" fmla="val 87500"/>
                  </a:avLst>
                </a:prstGeom>
                <a:solidFill>
                  <a:schemeClr val="bg1"/>
                </a:solidFill>
                <a:ln w="28575">
                  <a:solidFill>
                    <a:schemeClr val="tx1"/>
                  </a:solidFill>
                  <a:miter lim="800000"/>
                  <a:headEnd/>
                  <a:tailEnd/>
                </a:ln>
              </p:spPr>
              <p:txBody>
                <a:bodyPr wrap="none" anchor="ctr"/>
                <a:lstStyle/>
                <a:p>
                  <a:endParaRPr lang="zh-CN" altLang="en-US"/>
                </a:p>
              </p:txBody>
            </p:sp>
            <p:sp>
              <p:nvSpPr>
                <p:cNvPr id="115775" name="AutoShape 72"/>
                <p:cNvSpPr>
                  <a:spLocks noChangeArrowheads="1"/>
                </p:cNvSpPr>
                <p:nvPr/>
              </p:nvSpPr>
              <p:spPr bwMode="auto">
                <a:xfrm>
                  <a:off x="431" y="3430"/>
                  <a:ext cx="45" cy="45"/>
                </a:xfrm>
                <a:prstGeom prst="octagon">
                  <a:avLst>
                    <a:gd name="adj" fmla="val 29287"/>
                  </a:avLst>
                </a:prstGeom>
                <a:solidFill>
                  <a:schemeClr val="bg1"/>
                </a:solidFill>
                <a:ln w="28575">
                  <a:solidFill>
                    <a:schemeClr val="tx1"/>
                  </a:solidFill>
                  <a:miter lim="800000"/>
                  <a:headEnd/>
                  <a:tailEnd/>
                </a:ln>
              </p:spPr>
              <p:txBody>
                <a:bodyPr wrap="none" anchor="ctr"/>
                <a:lstStyle/>
                <a:p>
                  <a:endParaRPr lang="zh-CN" altLang="en-US"/>
                </a:p>
              </p:txBody>
            </p:sp>
          </p:grpSp>
          <p:sp>
            <p:nvSpPr>
              <p:cNvPr id="115771" name="Line 74"/>
              <p:cNvSpPr>
                <a:spLocks noChangeShapeType="1"/>
              </p:cNvSpPr>
              <p:nvPr/>
            </p:nvSpPr>
            <p:spPr bwMode="auto">
              <a:xfrm>
                <a:off x="2585" y="3748"/>
                <a:ext cx="1248" cy="0"/>
              </a:xfrm>
              <a:prstGeom prst="line">
                <a:avLst/>
              </a:prstGeom>
              <a:noFill/>
              <a:ln w="28575">
                <a:solidFill>
                  <a:schemeClr val="tx1"/>
                </a:solidFill>
                <a:round/>
                <a:headEnd/>
                <a:tailEnd/>
              </a:ln>
            </p:spPr>
            <p:txBody>
              <a:bodyPr/>
              <a:lstStyle/>
              <a:p>
                <a:endParaRPr lang="zh-CN" altLang="en-US"/>
              </a:p>
            </p:txBody>
          </p:sp>
        </p:grpSp>
        <p:sp>
          <p:nvSpPr>
            <p:cNvPr id="115756" name="Line 77"/>
            <p:cNvSpPr>
              <a:spLocks noChangeShapeType="1"/>
            </p:cNvSpPr>
            <p:nvPr/>
          </p:nvSpPr>
          <p:spPr bwMode="auto">
            <a:xfrm>
              <a:off x="1837" y="3092"/>
              <a:ext cx="408" cy="0"/>
            </a:xfrm>
            <a:prstGeom prst="line">
              <a:avLst/>
            </a:prstGeom>
            <a:noFill/>
            <a:ln w="28575">
              <a:solidFill>
                <a:schemeClr val="tx1"/>
              </a:solidFill>
              <a:round/>
              <a:headEnd/>
              <a:tailEnd/>
            </a:ln>
          </p:spPr>
          <p:txBody>
            <a:bodyPr/>
            <a:lstStyle/>
            <a:p>
              <a:endParaRPr lang="zh-CN" altLang="en-US"/>
            </a:p>
          </p:txBody>
        </p:sp>
        <p:grpSp>
          <p:nvGrpSpPr>
            <p:cNvPr id="115757" name="Group 78"/>
            <p:cNvGrpSpPr>
              <a:grpSpLocks/>
            </p:cNvGrpSpPr>
            <p:nvPr/>
          </p:nvGrpSpPr>
          <p:grpSpPr bwMode="auto">
            <a:xfrm>
              <a:off x="1861" y="1541"/>
              <a:ext cx="384" cy="1481"/>
              <a:chOff x="1861" y="2221"/>
              <a:chExt cx="384" cy="1481"/>
            </a:xfrm>
          </p:grpSpPr>
          <p:sp>
            <p:nvSpPr>
              <p:cNvPr id="115766" name="Line 79"/>
              <p:cNvSpPr>
                <a:spLocks noChangeShapeType="1"/>
              </p:cNvSpPr>
              <p:nvPr/>
            </p:nvSpPr>
            <p:spPr bwMode="auto">
              <a:xfrm>
                <a:off x="1882" y="3702"/>
                <a:ext cx="363" cy="0"/>
              </a:xfrm>
              <a:prstGeom prst="line">
                <a:avLst/>
              </a:prstGeom>
              <a:noFill/>
              <a:ln w="28575">
                <a:solidFill>
                  <a:schemeClr val="tx1"/>
                </a:solidFill>
                <a:round/>
                <a:headEnd/>
                <a:tailEnd/>
              </a:ln>
            </p:spPr>
            <p:txBody>
              <a:bodyPr/>
              <a:lstStyle/>
              <a:p>
                <a:endParaRPr lang="zh-CN" altLang="en-US"/>
              </a:p>
            </p:txBody>
          </p:sp>
          <p:sp>
            <p:nvSpPr>
              <p:cNvPr id="115767" name="Line 80"/>
              <p:cNvSpPr>
                <a:spLocks noChangeShapeType="1"/>
              </p:cNvSpPr>
              <p:nvPr/>
            </p:nvSpPr>
            <p:spPr bwMode="auto">
              <a:xfrm flipV="1">
                <a:off x="1882" y="2251"/>
                <a:ext cx="0" cy="1451"/>
              </a:xfrm>
              <a:prstGeom prst="line">
                <a:avLst/>
              </a:prstGeom>
              <a:noFill/>
              <a:ln w="28575">
                <a:solidFill>
                  <a:schemeClr val="tx1"/>
                </a:solidFill>
                <a:round/>
                <a:headEnd/>
                <a:tailEnd/>
              </a:ln>
            </p:spPr>
            <p:txBody>
              <a:bodyPr/>
              <a:lstStyle/>
              <a:p>
                <a:endParaRPr lang="zh-CN" altLang="en-US"/>
              </a:p>
            </p:txBody>
          </p:sp>
          <p:sp>
            <p:nvSpPr>
              <p:cNvPr id="115768" name="AutoShape 81"/>
              <p:cNvSpPr>
                <a:spLocks noChangeArrowheads="1"/>
              </p:cNvSpPr>
              <p:nvPr/>
            </p:nvSpPr>
            <p:spPr bwMode="auto">
              <a:xfrm>
                <a:off x="1861" y="2221"/>
                <a:ext cx="45" cy="46"/>
              </a:xfrm>
              <a:prstGeom prst="octagon">
                <a:avLst>
                  <a:gd name="adj" fmla="val 29287"/>
                </a:avLst>
              </a:prstGeom>
              <a:solidFill>
                <a:schemeClr val="tx1"/>
              </a:solidFill>
              <a:ln w="28575">
                <a:solidFill>
                  <a:schemeClr val="tx1"/>
                </a:solidFill>
                <a:miter lim="800000"/>
                <a:headEnd/>
                <a:tailEnd/>
              </a:ln>
            </p:spPr>
            <p:txBody>
              <a:bodyPr wrap="none" anchor="ctr"/>
              <a:lstStyle/>
              <a:p>
                <a:endParaRPr lang="zh-CN" altLang="en-US"/>
              </a:p>
            </p:txBody>
          </p:sp>
        </p:grpSp>
        <p:sp>
          <p:nvSpPr>
            <p:cNvPr id="115758" name="AutoShape 82"/>
            <p:cNvSpPr>
              <a:spLocks noChangeArrowheads="1"/>
            </p:cNvSpPr>
            <p:nvPr/>
          </p:nvSpPr>
          <p:spPr bwMode="auto">
            <a:xfrm>
              <a:off x="1805" y="2553"/>
              <a:ext cx="45" cy="45"/>
            </a:xfrm>
            <a:prstGeom prst="octagon">
              <a:avLst>
                <a:gd name="adj" fmla="val 29287"/>
              </a:avLst>
            </a:prstGeom>
            <a:solidFill>
              <a:schemeClr val="bg1"/>
            </a:solidFill>
            <a:ln w="9525">
              <a:solidFill>
                <a:schemeClr val="tx1"/>
              </a:solidFill>
              <a:miter lim="800000"/>
              <a:headEnd/>
              <a:tailEnd/>
            </a:ln>
          </p:spPr>
          <p:txBody>
            <a:bodyPr wrap="none" anchor="ctr"/>
            <a:lstStyle/>
            <a:p>
              <a:endParaRPr lang="zh-CN" altLang="en-US"/>
            </a:p>
          </p:txBody>
        </p:sp>
        <p:sp>
          <p:nvSpPr>
            <p:cNvPr id="115759" name="AutoShape 83"/>
            <p:cNvSpPr>
              <a:spLocks noChangeArrowheads="1"/>
            </p:cNvSpPr>
            <p:nvPr/>
          </p:nvSpPr>
          <p:spPr bwMode="auto">
            <a:xfrm>
              <a:off x="1791" y="3068"/>
              <a:ext cx="45" cy="45"/>
            </a:xfrm>
            <a:prstGeom prst="octagon">
              <a:avLst>
                <a:gd name="adj" fmla="val 29287"/>
              </a:avLst>
            </a:prstGeom>
            <a:solidFill>
              <a:schemeClr val="bg1"/>
            </a:solidFill>
            <a:ln w="9525">
              <a:solidFill>
                <a:schemeClr val="tx1"/>
              </a:solidFill>
              <a:miter lim="800000"/>
              <a:headEnd/>
              <a:tailEnd/>
            </a:ln>
          </p:spPr>
          <p:txBody>
            <a:bodyPr wrap="none" anchor="ctr"/>
            <a:lstStyle/>
            <a:p>
              <a:endParaRPr lang="zh-CN" altLang="en-US"/>
            </a:p>
          </p:txBody>
        </p:sp>
        <p:grpSp>
          <p:nvGrpSpPr>
            <p:cNvPr id="115760" name="Group 84"/>
            <p:cNvGrpSpPr>
              <a:grpSpLocks/>
            </p:cNvGrpSpPr>
            <p:nvPr/>
          </p:nvGrpSpPr>
          <p:grpSpPr bwMode="auto">
            <a:xfrm>
              <a:off x="1610" y="2478"/>
              <a:ext cx="317" cy="231"/>
              <a:chOff x="1610" y="3158"/>
              <a:chExt cx="317" cy="231"/>
            </a:xfrm>
          </p:grpSpPr>
          <p:sp>
            <p:nvSpPr>
              <p:cNvPr id="115764" name="Text Box 85"/>
              <p:cNvSpPr txBox="1">
                <a:spLocks noChangeArrowheads="1"/>
              </p:cNvSpPr>
              <p:nvPr/>
            </p:nvSpPr>
            <p:spPr bwMode="auto">
              <a:xfrm>
                <a:off x="1610" y="3158"/>
                <a:ext cx="31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Y</a:t>
                </a:r>
                <a:r>
                  <a:rPr lang="en-US" altLang="zh-CN" sz="1800" b="1" baseline="-25000">
                    <a:solidFill>
                      <a:schemeClr val="tx1"/>
                    </a:solidFill>
                    <a:latin typeface="Tahoma" pitchFamily="34" charset="0"/>
                    <a:ea typeface="方正舒体" pitchFamily="2" charset="-122"/>
                  </a:rPr>
                  <a:t>O</a:t>
                </a:r>
              </a:p>
            </p:txBody>
          </p:sp>
          <p:sp>
            <p:nvSpPr>
              <p:cNvPr id="115765" name="Line 86"/>
              <p:cNvSpPr>
                <a:spLocks noChangeShapeType="1"/>
              </p:cNvSpPr>
              <p:nvPr/>
            </p:nvSpPr>
            <p:spPr bwMode="auto">
              <a:xfrm>
                <a:off x="1655" y="3203"/>
                <a:ext cx="136" cy="0"/>
              </a:xfrm>
              <a:prstGeom prst="line">
                <a:avLst/>
              </a:prstGeom>
              <a:noFill/>
              <a:ln w="9525">
                <a:solidFill>
                  <a:schemeClr val="tx1"/>
                </a:solidFill>
                <a:round/>
                <a:headEnd/>
                <a:tailEnd/>
              </a:ln>
            </p:spPr>
            <p:txBody>
              <a:bodyPr/>
              <a:lstStyle/>
              <a:p>
                <a:endParaRPr lang="zh-CN" altLang="en-US"/>
              </a:p>
            </p:txBody>
          </p:sp>
        </p:grpSp>
        <p:grpSp>
          <p:nvGrpSpPr>
            <p:cNvPr id="115761" name="Group 87"/>
            <p:cNvGrpSpPr>
              <a:grpSpLocks/>
            </p:cNvGrpSpPr>
            <p:nvPr/>
          </p:nvGrpSpPr>
          <p:grpSpPr bwMode="auto">
            <a:xfrm>
              <a:off x="1610" y="2973"/>
              <a:ext cx="317" cy="231"/>
              <a:chOff x="1610" y="3158"/>
              <a:chExt cx="317" cy="231"/>
            </a:xfrm>
          </p:grpSpPr>
          <p:sp>
            <p:nvSpPr>
              <p:cNvPr id="115762" name="Text Box 88"/>
              <p:cNvSpPr txBox="1">
                <a:spLocks noChangeArrowheads="1"/>
              </p:cNvSpPr>
              <p:nvPr/>
            </p:nvSpPr>
            <p:spPr bwMode="auto">
              <a:xfrm>
                <a:off x="1610" y="3158"/>
                <a:ext cx="317" cy="231"/>
              </a:xfrm>
              <a:prstGeom prst="rect">
                <a:avLst/>
              </a:prstGeom>
              <a:noFill/>
              <a:ln w="9525">
                <a:noFill/>
                <a:miter lim="800000"/>
                <a:headEnd/>
                <a:tailEnd/>
              </a:ln>
            </p:spPr>
            <p:txBody>
              <a:bodyPr>
                <a:spAutoFit/>
              </a:bodyPr>
              <a:lstStyle/>
              <a:p>
                <a:pPr algn="l" eaLnBrk="0" hangingPunct="0">
                  <a:spcBef>
                    <a:spcPct val="0"/>
                  </a:spcBef>
                </a:pPr>
                <a:r>
                  <a:rPr lang="en-US" altLang="zh-CN" sz="1800">
                    <a:solidFill>
                      <a:schemeClr val="tx1"/>
                    </a:solidFill>
                    <a:latin typeface="Tahoma" pitchFamily="34" charset="0"/>
                    <a:ea typeface="方正舒体" pitchFamily="2" charset="-122"/>
                  </a:rPr>
                  <a:t>Y</a:t>
                </a:r>
                <a:r>
                  <a:rPr lang="en-US" altLang="zh-CN" sz="1800" b="1" baseline="-25000">
                    <a:solidFill>
                      <a:schemeClr val="tx1"/>
                    </a:solidFill>
                    <a:latin typeface="Tahoma" pitchFamily="34" charset="0"/>
                    <a:ea typeface="方正舒体" pitchFamily="2" charset="-122"/>
                  </a:rPr>
                  <a:t>1</a:t>
                </a:r>
              </a:p>
            </p:txBody>
          </p:sp>
          <p:sp>
            <p:nvSpPr>
              <p:cNvPr id="115763" name="Line 89"/>
              <p:cNvSpPr>
                <a:spLocks noChangeShapeType="1"/>
              </p:cNvSpPr>
              <p:nvPr/>
            </p:nvSpPr>
            <p:spPr bwMode="auto">
              <a:xfrm>
                <a:off x="1655" y="3203"/>
                <a:ext cx="136" cy="0"/>
              </a:xfrm>
              <a:prstGeom prst="line">
                <a:avLst/>
              </a:prstGeom>
              <a:noFill/>
              <a:ln w="9525">
                <a:solidFill>
                  <a:schemeClr val="tx1"/>
                </a:solidFill>
                <a:round/>
                <a:headEnd/>
                <a:tailEnd/>
              </a:ln>
            </p:spPr>
            <p:txBody>
              <a:bodyPr/>
              <a:lstStyle/>
              <a:p>
                <a:endParaRPr lang="zh-CN" altLang="en-US"/>
              </a:p>
            </p:txBody>
          </p:sp>
        </p:grpSp>
      </p:grpSp>
      <p:sp>
        <p:nvSpPr>
          <p:cNvPr id="91" name="Rectangle 2"/>
          <p:cNvSpPr txBox="1">
            <a:spLocks noRot="1" noChangeArrowheads="1"/>
          </p:cNvSpPr>
          <p:nvPr/>
        </p:nvSpPr>
        <p:spPr>
          <a:xfrm>
            <a:off x="386897" y="143635"/>
            <a:ext cx="2474913" cy="519112"/>
          </a:xfrm>
          <a:prstGeom prst="rect">
            <a:avLst/>
          </a:prstGeom>
        </p:spPr>
        <p:txBody>
          <a:bodyPr anchor="t">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kumimoji="1" lang="en-US" altLang="zh-CN" sz="2800" dirty="0" smtClean="0">
                <a:solidFill>
                  <a:schemeClr val="tx1"/>
                </a:solidFill>
                <a:latin typeface="+mn-lt"/>
                <a:ea typeface="幼圆" pitchFamily="49" charset="-122"/>
              </a:rPr>
              <a:t>ADC0809</a:t>
            </a:r>
            <a:r>
              <a:rPr kumimoji="1" lang="zh-CN" altLang="en-US" sz="2800" dirty="0" smtClean="0">
                <a:solidFill>
                  <a:schemeClr val="tx1"/>
                </a:solidFill>
                <a:latin typeface="+mn-lt"/>
                <a:ea typeface="幼圆" pitchFamily="49" charset="-122"/>
              </a:rPr>
              <a:t>应用</a:t>
            </a:r>
          </a:p>
        </p:txBody>
      </p:sp>
    </p:spTree>
    <p:extLst>
      <p:ext uri="{BB962C8B-B14F-4D97-AF65-F5344CB8AC3E}">
        <p14:creationId xmlns:p14="http://schemas.microsoft.com/office/powerpoint/2010/main" val="871131113"/>
      </p:ext>
    </p:extLst>
  </p:cSld>
  <p:clrMapOvr>
    <a:masterClrMapping/>
  </p:clrMapOvr>
  <p:transition spd="med">
    <p:wheel spokes="1"/>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3">
      <a:dk1>
        <a:srgbClr val="0000FF"/>
      </a:dk1>
      <a:lt1>
        <a:srgbClr val="FFFFFF"/>
      </a:lt1>
      <a:dk2>
        <a:srgbClr val="000000"/>
      </a:dk2>
      <a:lt2>
        <a:srgbClr val="808080"/>
      </a:lt2>
      <a:accent1>
        <a:srgbClr val="0000FF"/>
      </a:accent1>
      <a:accent2>
        <a:srgbClr val="0000FF"/>
      </a:accent2>
      <a:accent3>
        <a:srgbClr val="FFFFFF"/>
      </a:accent3>
      <a:accent4>
        <a:srgbClr val="000000"/>
      </a:accent4>
      <a:accent5>
        <a:srgbClr val="DAEDEF"/>
      </a:accent5>
      <a:accent6>
        <a:srgbClr val="2D2D8A"/>
      </a:accent6>
      <a:hlink>
        <a:srgbClr val="0000FF"/>
      </a:hlink>
      <a:folHlink>
        <a:srgbClr val="0000FF"/>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1.pot</Template>
  <TotalTime>4741</TotalTime>
  <Words>4684</Words>
  <Application>Microsoft Office PowerPoint</Application>
  <PresentationFormat>全屏显示(4:3)</PresentationFormat>
  <Paragraphs>818</Paragraphs>
  <Slides>122</Slides>
  <Notes>1</Notes>
  <HiddenSlides>6</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122</vt:i4>
      </vt:variant>
    </vt:vector>
  </HeadingPairs>
  <TitlesOfParts>
    <vt:vector size="127" baseType="lpstr">
      <vt:lpstr>自定义设计方案</vt:lpstr>
      <vt:lpstr>1_015</vt:lpstr>
      <vt:lpstr>图片</vt:lpstr>
      <vt:lpstr>公式</vt:lpstr>
      <vt:lpstr>文档</vt:lpstr>
      <vt:lpstr>第12章  模拟接口</vt:lpstr>
      <vt:lpstr>PowerPoint 演示文稿</vt:lpstr>
      <vt:lpstr>嵌入式系统的软/硬件框架</vt:lpstr>
      <vt:lpstr>1. 模拟量与数字量</vt:lpstr>
      <vt:lpstr>PowerPoint 演示文稿</vt:lpstr>
      <vt:lpstr>2. 模拟量输入输出系统</vt:lpstr>
      <vt:lpstr>2. 模拟量输入输出系统</vt:lpstr>
      <vt:lpstr>2. 模拟量输入输出系统</vt:lpstr>
      <vt:lpstr>2. 模拟量输入输出系统</vt:lpstr>
      <vt:lpstr>2. 模拟量输入输出系统</vt:lpstr>
      <vt:lpstr>2. 模拟量输入输出系统</vt:lpstr>
      <vt:lpstr>12.2  D/A转换器</vt:lpstr>
      <vt:lpstr>12.2  D/A转换器</vt:lpstr>
      <vt:lpstr>PowerPoint 演示文稿</vt:lpstr>
      <vt:lpstr>PowerPoint 演示文稿</vt:lpstr>
      <vt:lpstr>PowerPoint 演示文稿</vt:lpstr>
      <vt:lpstr>PowerPoint 演示文稿</vt:lpstr>
      <vt:lpstr>倒T型电阻网络D/A转换器的原理图</vt:lpstr>
      <vt:lpstr>PowerPoint 演示文稿</vt:lpstr>
      <vt:lpstr>PowerPoint 演示文稿</vt:lpstr>
      <vt:lpstr>PowerPoint 演示文稿</vt:lpstr>
      <vt:lpstr>8位DAC</vt:lpstr>
      <vt:lpstr>PowerPoint 演示文稿</vt:lpstr>
      <vt:lpstr>PowerPoint 演示文稿</vt:lpstr>
      <vt:lpstr>PowerPoint 演示文稿</vt:lpstr>
      <vt:lpstr>PowerPoint 演示文稿</vt:lpstr>
      <vt:lpstr>PowerPoint 演示文稿</vt:lpstr>
      <vt:lpstr>精度</vt:lpstr>
      <vt:lpstr>PowerPoint 演示文稿</vt:lpstr>
      <vt:lpstr>PowerPoint 演示文稿</vt:lpstr>
      <vt:lpstr>12.2.5  数/模转换器件类型</vt:lpstr>
      <vt:lpstr>PowerPoint 演示文稿</vt:lpstr>
      <vt:lpstr>TTL电平</vt:lpstr>
      <vt:lpstr>PowerPoint 演示文稿</vt:lpstr>
      <vt:lpstr>PowerPoint 演示文稿</vt:lpstr>
      <vt:lpstr>DAC0832的引脚信号说明</vt:lpstr>
      <vt:lpstr>DAC0832的模拟输出：电流输出转电压输出</vt:lpstr>
      <vt:lpstr>PowerPoint 演示文稿</vt:lpstr>
      <vt:lpstr>单极性电压输出举例</vt:lpstr>
      <vt:lpstr>双极性电压输出</vt:lpstr>
      <vt:lpstr>双极性电压输出</vt:lpstr>
      <vt:lpstr>双极性电压输出</vt:lpstr>
      <vt:lpstr>双极性电压输出</vt:lpstr>
      <vt:lpstr>DAC 0832 工作方式</vt:lpstr>
      <vt:lpstr>PowerPoint 演示文稿</vt:lpstr>
      <vt:lpstr>DAC 0832 工作方式</vt:lpstr>
      <vt:lpstr>PowerPoint 演示文稿</vt:lpstr>
      <vt:lpstr>PowerPoint 演示文稿</vt:lpstr>
      <vt:lpstr>PowerPoint 演示文稿</vt:lpstr>
      <vt:lpstr>PowerPoint 演示文稿</vt:lpstr>
      <vt:lpstr>PowerPoint 演示文稿</vt:lpstr>
      <vt:lpstr>DAC0832 工作方式</vt:lpstr>
      <vt:lpstr>DAC0832 工作方式</vt:lpstr>
      <vt:lpstr>PowerPoint 演示文稿</vt:lpstr>
      <vt:lpstr>(1) 电路设计所要考虑的问题</vt:lpstr>
      <vt:lpstr>(1) 电路设计所要考虑的问题</vt:lpstr>
      <vt:lpstr>(2) 软件设计所要考虑的问题</vt:lpstr>
      <vt:lpstr>(2) 软件设计所要考虑的问题</vt:lpstr>
      <vt:lpstr>利用DAC0832产生三角波的程序</vt:lpstr>
      <vt:lpstr>DAC0832的接口设计与编程</vt:lpstr>
      <vt:lpstr>PowerPoint 演示文稿</vt:lpstr>
      <vt:lpstr>PowerPoint 演示文稿</vt:lpstr>
      <vt:lpstr>PowerPoint 演示文稿</vt:lpstr>
      <vt:lpstr>原理图</vt:lpstr>
      <vt:lpstr>PowerPoint 演示文稿</vt:lpstr>
      <vt:lpstr>PowerPoint 演示文稿</vt:lpstr>
      <vt:lpstr>程序</vt:lpstr>
      <vt:lpstr>程序(续)</vt:lpstr>
      <vt:lpstr>DAC0832的接口设计：地线的连接</vt:lpstr>
      <vt:lpstr>PowerPoint 演示文稿</vt:lpstr>
      <vt:lpstr>PowerPoint 演示文稿</vt:lpstr>
      <vt:lpstr>12.2.4 D/A转换器的应用</vt:lpstr>
      <vt:lpstr>PowerPoint 演示文稿</vt:lpstr>
      <vt:lpstr>PowerPoint 演示文稿</vt:lpstr>
      <vt:lpstr>12.3   A/D转换器</vt:lpstr>
      <vt:lpstr>12.3  A/D转换器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ADC0809</vt:lpstr>
      <vt:lpstr>ADC0809概述</vt:lpstr>
      <vt:lpstr>PowerPoint 演示文稿</vt:lpstr>
      <vt:lpstr>ADC0809的时序</vt:lpstr>
      <vt:lpstr>4. ADC0809的转换公式</vt:lpstr>
      <vt:lpstr>单极性转换示例</vt:lpstr>
      <vt:lpstr>PowerPoint 演示文稿</vt:lpstr>
      <vt:lpstr>ADC0809的接口设计</vt:lpstr>
      <vt:lpstr>PowerPoint 演示文稿</vt:lpstr>
      <vt:lpstr>PowerPoint 演示文稿</vt:lpstr>
      <vt:lpstr>PowerPoint 演示文稿</vt:lpstr>
      <vt:lpstr>ADC0809的接口设计实例之二</vt:lpstr>
      <vt:lpstr>PowerPoint 演示文稿</vt:lpstr>
      <vt:lpstr>PowerPoint 演示文稿</vt:lpstr>
      <vt:lpstr>PowerPoint 演示文稿</vt:lpstr>
      <vt:lpstr>ADC芯片0809的应用</vt:lpstr>
      <vt:lpstr>练习1题解：中断方式电路图</vt:lpstr>
      <vt:lpstr>练习1题解：中断方式电路图</vt:lpstr>
      <vt:lpstr>PowerPoint 演示文稿</vt:lpstr>
      <vt:lpstr>PowerPoint 演示文稿</vt:lpstr>
      <vt:lpstr>PowerPoint 演示文稿</vt:lpstr>
      <vt:lpstr>ADC芯片0809的应用</vt:lpstr>
      <vt:lpstr>PowerPoint 演示文稿</vt:lpstr>
      <vt:lpstr>PowerPoint 演示文稿</vt:lpstr>
      <vt:lpstr>PowerPoint 演示文稿</vt:lpstr>
      <vt:lpstr>实验十   模数转换器ADC0809实验</vt:lpstr>
      <vt:lpstr>PowerPoint 演示文稿</vt:lpstr>
      <vt:lpstr>PowerPoint 演示文稿</vt:lpstr>
      <vt:lpstr>PowerPoint 演示文稿</vt:lpstr>
      <vt:lpstr>PowerPoint 演示文稿</vt:lpstr>
      <vt:lpstr>PowerPoint 演示文稿</vt:lpstr>
      <vt:lpstr>思考题</vt:lpstr>
      <vt:lpstr>Thank You！</vt:lpstr>
      <vt:lpstr>PowerPoint 演示文稿</vt:lpstr>
      <vt:lpstr>PowerPoint 演示文稿</vt:lpstr>
      <vt:lpstr>3. 输出精度的调整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AutoBVT</cp:lastModifiedBy>
  <cp:revision>726</cp:revision>
  <cp:lastPrinted>1601-01-01T00:00:00Z</cp:lastPrinted>
  <dcterms:created xsi:type="dcterms:W3CDTF">1601-01-01T00:00:00Z</dcterms:created>
  <dcterms:modified xsi:type="dcterms:W3CDTF">2018-12-18T02:22:33Z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