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004" r:id="rId2"/>
    <p:sldId id="1005" r:id="rId3"/>
    <p:sldId id="1012" r:id="rId4"/>
    <p:sldId id="1006" r:id="rId5"/>
    <p:sldId id="1007" r:id="rId6"/>
    <p:sldId id="1008" r:id="rId7"/>
    <p:sldId id="1009" r:id="rId8"/>
    <p:sldId id="1040" r:id="rId9"/>
    <p:sldId id="1041" r:id="rId10"/>
    <p:sldId id="1014" r:id="rId11"/>
    <p:sldId id="1015" r:id="rId12"/>
    <p:sldId id="1011" r:id="rId13"/>
    <p:sldId id="1047" r:id="rId14"/>
    <p:sldId id="1018" r:id="rId15"/>
    <p:sldId id="1019" r:id="rId16"/>
    <p:sldId id="1020" r:id="rId17"/>
    <p:sldId id="1021" r:id="rId18"/>
    <p:sldId id="1023" r:id="rId19"/>
    <p:sldId id="1024" r:id="rId20"/>
    <p:sldId id="1044" r:id="rId21"/>
    <p:sldId id="1025" r:id="rId22"/>
    <p:sldId id="1026" r:id="rId23"/>
    <p:sldId id="1030" r:id="rId24"/>
    <p:sldId id="1027" r:id="rId25"/>
    <p:sldId id="1029" r:id="rId26"/>
    <p:sldId id="1028" r:id="rId27"/>
    <p:sldId id="1032" r:id="rId28"/>
    <p:sldId id="1037" r:id="rId29"/>
    <p:sldId id="1038" r:id="rId30"/>
    <p:sldId id="1039" r:id="rId31"/>
  </p:sldIdLst>
  <p:sldSz cx="9144000" cy="6858000" type="screen4x3"/>
  <p:notesSz cx="6797675" cy="98726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FF"/>
    <a:srgbClr val="E8FEEA"/>
    <a:srgbClr val="FFFFCC"/>
    <a:srgbClr val="CCFF99"/>
    <a:srgbClr val="FFFF00"/>
    <a:srgbClr val="006600"/>
    <a:srgbClr val="D60093"/>
    <a:srgbClr val="FF33CC"/>
    <a:srgbClr val="30D204"/>
    <a:srgbClr val="00D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7637" autoAdjust="0"/>
  </p:normalViewPr>
  <p:slideViewPr>
    <p:cSldViewPr>
      <p:cViewPr varScale="1">
        <p:scale>
          <a:sx n="46" d="100"/>
          <a:sy n="46" d="100"/>
        </p:scale>
        <p:origin x="17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7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7713"/>
            <a:ext cx="4914900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89515"/>
            <a:ext cx="4984962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03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7903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AD9251-16E8-4FE0-8FFB-FFF0533BD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提供的服务：用户观点</a:t>
            </a:r>
            <a:endParaRPr lang="en-US" altLang="zh-CN" dirty="0" smtClean="0"/>
          </a:p>
          <a:p>
            <a:r>
              <a:rPr lang="zh-CN" altLang="en-US" dirty="0" smtClean="0"/>
              <a:t>用户和程序员采用的接口：程序员的观点</a:t>
            </a:r>
            <a:endParaRPr lang="en-US" altLang="zh-CN" dirty="0" smtClean="0"/>
          </a:p>
          <a:p>
            <a:r>
              <a:rPr lang="zh-CN" altLang="en-US" dirty="0" smtClean="0"/>
              <a:t>系统组件及相互关系：操作系统设计人员的观点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71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49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0" kern="0" dirty="0" smtClean="0">
                <a:solidFill>
                  <a:schemeClr val="bg2"/>
                </a:solidFill>
              </a:rPr>
              <a:t>OS</a:t>
            </a:r>
            <a:r>
              <a:rPr lang="zh-CN" altLang="en-US" b="0" kern="0" dirty="0" smtClean="0">
                <a:solidFill>
                  <a:schemeClr val="bg2"/>
                </a:solidFill>
              </a:rPr>
              <a:t>的设计与实现没有完整的解决方案（</a:t>
            </a:r>
            <a:r>
              <a:rPr lang="en-US" altLang="zh-CN" dirty="0" smtClean="0">
                <a:solidFill>
                  <a:schemeClr val="bg2"/>
                </a:solidFill>
              </a:rPr>
              <a:t>not </a:t>
            </a:r>
            <a:r>
              <a:rPr lang="en-US" altLang="ja-JP" dirty="0" smtClean="0">
                <a:solidFill>
                  <a:schemeClr val="bg2"/>
                </a:solidFill>
              </a:rPr>
              <a:t>solvable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ja-JP" b="0" kern="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0" kern="0" dirty="0" smtClean="0">
                <a:solidFill>
                  <a:schemeClr val="bg2"/>
                </a:solidFill>
              </a:rPr>
              <a:t>不同</a:t>
            </a:r>
            <a:r>
              <a:rPr lang="en-US" altLang="zh-CN" b="0" kern="0" dirty="0" smtClean="0">
                <a:solidFill>
                  <a:schemeClr val="bg2"/>
                </a:solidFill>
              </a:rPr>
              <a:t>OS</a:t>
            </a:r>
            <a:r>
              <a:rPr lang="zh-CN" altLang="en-US" b="0" kern="0" dirty="0" smtClean="0">
                <a:solidFill>
                  <a:schemeClr val="bg2"/>
                </a:solidFill>
              </a:rPr>
              <a:t>的内部结构差异很大</a:t>
            </a:r>
            <a:endParaRPr lang="en-US" altLang="zh-CN" b="0" kern="0" dirty="0" smtClean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9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定义</a:t>
            </a:r>
            <a:r>
              <a:rPr lang="en-US" altLang="zh-CN" dirty="0" smtClean="0">
                <a:solidFill>
                  <a:schemeClr val="bg2"/>
                </a:solidFill>
              </a:rPr>
              <a:t>OS</a:t>
            </a:r>
            <a:r>
              <a:rPr lang="zh-CN" altLang="en-US" dirty="0" smtClean="0">
                <a:solidFill>
                  <a:schemeClr val="bg2"/>
                </a:solidFill>
              </a:rPr>
              <a:t>的需求没用唯一的解决方案，不同需求会产生不同的解决方案、用于不同环境。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分析与设计</a:t>
            </a:r>
            <a:r>
              <a:rPr lang="en-US" altLang="zh-CN" dirty="0" smtClean="0">
                <a:solidFill>
                  <a:schemeClr val="bg2"/>
                </a:solidFill>
              </a:rPr>
              <a:t>OS</a:t>
            </a:r>
            <a:r>
              <a:rPr lang="zh-CN" altLang="en-US" dirty="0" smtClean="0">
                <a:solidFill>
                  <a:schemeClr val="bg2"/>
                </a:solidFill>
              </a:rPr>
              <a:t>是软件工程的一个很有创意的任务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9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0" dirty="0" smtClean="0">
                <a:solidFill>
                  <a:schemeClr val="bg2"/>
                </a:solidFill>
              </a:rPr>
              <a:t>现代编译器采用优化技术生成代码、</a:t>
            </a:r>
            <a:endParaRPr lang="en-US" altLang="zh-CN" sz="1200" kern="0" dirty="0" smtClean="0">
              <a:solidFill>
                <a:schemeClr val="bg2"/>
              </a:solidFill>
            </a:endParaRPr>
          </a:p>
          <a:p>
            <a:r>
              <a:rPr lang="zh-CN" altLang="en-US" sz="1200" kern="0" dirty="0" smtClean="0">
                <a:solidFill>
                  <a:schemeClr val="bg2"/>
                </a:solidFill>
              </a:rPr>
              <a:t>现代处理器的流水线和功能块更容易处理复杂的依赖关系</a:t>
            </a:r>
            <a:endParaRPr lang="en-US" altLang="zh-CN" sz="1200" kern="0" dirty="0" smtClean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/>
                </a:solidFill>
              </a:rPr>
              <a:t>对</a:t>
            </a:r>
            <a:r>
              <a:rPr lang="en-US" altLang="zh-CN" dirty="0" smtClean="0">
                <a:solidFill>
                  <a:schemeClr val="bg2"/>
                </a:solidFill>
              </a:rPr>
              <a:t>OS</a:t>
            </a:r>
            <a:r>
              <a:rPr lang="zh-CN" altLang="en-US" dirty="0" smtClean="0">
                <a:solidFill>
                  <a:schemeClr val="bg2"/>
                </a:solidFill>
              </a:rPr>
              <a:t>性能关键的部分（中断处理、</a:t>
            </a:r>
            <a:r>
              <a:rPr lang="en-US" altLang="zh-CN" dirty="0" smtClean="0">
                <a:solidFill>
                  <a:schemeClr val="bg2"/>
                </a:solidFill>
              </a:rPr>
              <a:t>I/O</a:t>
            </a:r>
            <a:r>
              <a:rPr lang="zh-CN" altLang="en-US" dirty="0" smtClean="0">
                <a:solidFill>
                  <a:schemeClr val="bg2"/>
                </a:solidFill>
              </a:rPr>
              <a:t>管理、内存管理及</a:t>
            </a:r>
            <a:r>
              <a:rPr lang="en-US" altLang="zh-CN" dirty="0" smtClean="0">
                <a:solidFill>
                  <a:schemeClr val="bg2"/>
                </a:solidFill>
              </a:rPr>
              <a:t>CPU</a:t>
            </a:r>
            <a:r>
              <a:rPr lang="zh-CN" altLang="en-US" dirty="0" smtClean="0">
                <a:solidFill>
                  <a:schemeClr val="bg2"/>
                </a:solidFill>
              </a:rPr>
              <a:t>调度）用汇编语言实现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96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陈海波等 </a:t>
            </a:r>
            <a:r>
              <a:rPr lang="zh-CN" altLang="zh-CN" sz="12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现代操作系统：原理与实现</a:t>
            </a:r>
            <a:r>
              <a:rPr lang="zh-CN" altLang="en-US" sz="12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 </a:t>
            </a:r>
            <a:r>
              <a:rPr lang="en-US" altLang="zh-CN" sz="12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划分为简单结构、宏内核和微内核结构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1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简要结构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磁盘操作系统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04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F0"/>
                </a:solidFill>
              </a:rPr>
              <a:t>单内核</a:t>
            </a:r>
            <a:endParaRPr lang="en-US" altLang="zh-CN" sz="1200" b="0" dirty="0" smtClean="0">
              <a:solidFill>
                <a:srgbClr val="00B0F0"/>
              </a:solidFill>
            </a:endParaRPr>
          </a:p>
          <a:p>
            <a:r>
              <a:rPr lang="zh-CN" altLang="en-US" b="0" dirty="0" smtClean="0">
                <a:solidFill>
                  <a:schemeClr val="bg2"/>
                </a:solidFill>
              </a:rPr>
              <a:t>由于操作系统内核的功能日趋复杂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95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/>
                </a:solidFill>
              </a:rPr>
              <a:t>受限于硬件功能。由两部分组成：内核和系统程序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31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有了适当的硬件支持，</a:t>
            </a:r>
            <a:r>
              <a:rPr lang="en-US" altLang="zh-CN" dirty="0"/>
              <a:t>OS</a:t>
            </a:r>
            <a:r>
              <a:rPr lang="zh-CN" altLang="en-US" dirty="0"/>
              <a:t>可以分成许多块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便于修改、扩充，很容易增加或替换掉一层而不影响其它层次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672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微内核效率太低，大内核混杂糟糕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3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有一组</a:t>
            </a:r>
            <a:r>
              <a:rPr lang="en-US" altLang="zh-CN" dirty="0" smtClean="0"/>
              <a:t>OS </a:t>
            </a:r>
            <a:r>
              <a:rPr lang="zh-CN" altLang="en-US" dirty="0" smtClean="0"/>
              <a:t>服务，不是为了帮助用户，而是为了系统本身运行高效。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518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随着宏内核操作系统的内核功能不断增长，系统的复杂度也持续增加，在可靠性、安全性等方面导致了更多的问题。</a:t>
            </a:r>
            <a:endParaRPr kumimoji="1" lang="en-US" altLang="zh-CN" sz="1200" b="1" kern="1200" dirty="0" smtClean="0">
              <a:solidFill>
                <a:schemeClr val="tx1"/>
              </a:solidFill>
              <a:latin typeface="+mj-ea"/>
              <a:ea typeface="宋体" pitchFamily="2" charset="-122"/>
              <a:cs typeface="+mn-cs"/>
            </a:endParaRPr>
          </a:p>
          <a:p>
            <a:r>
              <a:rPr kumimoji="1" lang="zh-CN" altLang="en-US" sz="1200" b="1" kern="1200" dirty="0" smtClean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以前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的</a:t>
            </a:r>
            <a:r>
              <a:rPr kumimoji="1" lang="en-US" altLang="zh-CN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OS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内核大，导致问题多</a:t>
            </a:r>
            <a:endParaRPr kumimoji="1" lang="en-US" altLang="zh-CN" sz="1200" b="1" kern="1200" dirty="0">
              <a:solidFill>
                <a:schemeClr val="tx1"/>
              </a:solidFill>
              <a:latin typeface="+mj-ea"/>
              <a:ea typeface="宋体" pitchFamily="2" charset="-122"/>
              <a:cs typeface="+mn-cs"/>
            </a:endParaRPr>
          </a:p>
          <a:p>
            <a:r>
              <a:rPr kumimoji="1" lang="zh-CN" altLang="en-US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微内核：内核小到不能再小</a:t>
            </a:r>
            <a:endParaRPr kumimoji="1" lang="en-US" altLang="zh-CN" sz="1200" b="1" kern="1200" dirty="0">
              <a:solidFill>
                <a:schemeClr val="tx1"/>
              </a:solidFill>
              <a:latin typeface="+mj-ea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UNIX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WINDOWS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+mj-ea"/>
                <a:ea typeface="宋体" pitchFamily="2" charset="-122"/>
                <a:cs typeface="+mn-cs"/>
              </a:rPr>
              <a:t>代码几十万行</a:t>
            </a:r>
            <a:endParaRPr kumimoji="1" lang="en-US" altLang="zh-CN" sz="1200" b="1" kern="1200" dirty="0">
              <a:solidFill>
                <a:schemeClr val="tx1"/>
              </a:solidFill>
              <a:latin typeface="+mj-ea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432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合理的，能用，可接受</a:t>
            </a:r>
            <a:endParaRPr lang="en-US" altLang="zh-CN" dirty="0"/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（内核模式下运行的代码更少）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084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57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214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07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32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bg2"/>
                </a:solidFill>
              </a:rPr>
              <a:t>有的</a:t>
            </a:r>
            <a:r>
              <a:rPr lang="en-US" altLang="zh-CN" sz="1200" dirty="0" smtClean="0">
                <a:solidFill>
                  <a:schemeClr val="bg2"/>
                </a:solidFill>
              </a:rPr>
              <a:t>OS</a:t>
            </a:r>
            <a:r>
              <a:rPr lang="zh-CN" altLang="en-US" sz="1200" dirty="0" smtClean="0">
                <a:solidFill>
                  <a:schemeClr val="bg2"/>
                </a:solidFill>
              </a:rPr>
              <a:t>内部包含命令解释程序，有的作为一个特殊的程序，用户终端登录时启动。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en-US" altLang="zh-CN" sz="1200" dirty="0" smtClean="0">
                <a:solidFill>
                  <a:schemeClr val="bg2"/>
                </a:solidFill>
              </a:rPr>
              <a:t>SHELL: </a:t>
            </a:r>
            <a:r>
              <a:rPr lang="zh-CN" altLang="en-US" sz="1200" dirty="0" smtClean="0">
                <a:solidFill>
                  <a:schemeClr val="bg2"/>
                </a:solidFill>
              </a:rPr>
              <a:t>具有多个可选命令解释程序的系统</a:t>
            </a:r>
            <a:r>
              <a:rPr lang="en-US" altLang="zh-CN" sz="1200" dirty="0" smtClean="0">
                <a:solidFill>
                  <a:schemeClr val="bg2"/>
                </a:solidFill>
              </a:rPr>
              <a:t>,</a:t>
            </a:r>
            <a:r>
              <a:rPr lang="zh-CN" altLang="en-US" sz="1200" dirty="0" smtClean="0">
                <a:solidFill>
                  <a:schemeClr val="bg2"/>
                </a:solidFill>
              </a:rPr>
              <a:t>如 </a:t>
            </a:r>
            <a:r>
              <a:rPr lang="en-US" altLang="zh-CN" sz="1200" dirty="0" smtClean="0">
                <a:solidFill>
                  <a:schemeClr val="bg2"/>
                </a:solidFill>
              </a:rPr>
              <a:t>UNIX</a:t>
            </a:r>
            <a:r>
              <a:rPr lang="zh-CN" altLang="en-US" sz="1200" dirty="0" smtClean="0">
                <a:solidFill>
                  <a:schemeClr val="bg2"/>
                </a:solidFill>
              </a:rPr>
              <a:t>和</a:t>
            </a:r>
            <a:r>
              <a:rPr lang="en-US" altLang="zh-CN" sz="1200" dirty="0" smtClean="0">
                <a:solidFill>
                  <a:schemeClr val="bg2"/>
                </a:solidFill>
              </a:rPr>
              <a:t>Linux</a:t>
            </a: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功能：获取并执行用户输入的下一条命令。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3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80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/>
                </a:solidFill>
              </a:rPr>
              <a:t>用户界面设计不属于系统内核，不是操作系统的直接功能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4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strace</a:t>
            </a:r>
            <a:r>
              <a:rPr lang="en-US" altLang="zh-CN" dirty="0" smtClean="0"/>
              <a:t>  </a:t>
            </a:r>
            <a:r>
              <a:rPr lang="zh-CN" altLang="en-US" dirty="0"/>
              <a:t>跟踪一个程序，看它用了哪些系统调用</a:t>
            </a:r>
            <a:endParaRPr lang="en-US" altLang="zh-CN" dirty="0"/>
          </a:p>
          <a:p>
            <a:r>
              <a:rPr lang="en-US" altLang="zh-CN" dirty="0" err="1"/>
              <a:t>strace</a:t>
            </a:r>
            <a:r>
              <a:rPr lang="en-US" altLang="zh-CN" dirty="0"/>
              <a:t> ./hello</a:t>
            </a:r>
          </a:p>
          <a:p>
            <a:pPr>
              <a:spcBef>
                <a:spcPct val="0"/>
              </a:spcBef>
            </a:pPr>
            <a:endParaRPr lang="zh-CN" altLang="en-US" b="1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09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61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kern="0" dirty="0">
                <a:solidFill>
                  <a:schemeClr val="bg2"/>
                </a:solidFill>
              </a:rPr>
              <a:t>C program invoking </a:t>
            </a:r>
            <a:r>
              <a:rPr lang="en-US" altLang="zh-CN" b="0" kern="0" dirty="0" err="1">
                <a:solidFill>
                  <a:schemeClr val="bg2"/>
                </a:solidFill>
              </a:rPr>
              <a:t>printf</a:t>
            </a:r>
            <a:r>
              <a:rPr lang="en-US" altLang="zh-CN" b="0" kern="0" dirty="0">
                <a:solidFill>
                  <a:schemeClr val="bg2"/>
                </a:solidFill>
              </a:rPr>
              <a:t>() library call, which calls write() system call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80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747713"/>
            <a:ext cx="4914900" cy="36877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数组中的每个元素保存着对应的系统调用处理函数的内存地址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17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AAF5-532F-4286-8087-1EE77342A63D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FFE8-88A0-45CD-BD99-653CADDC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7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37CE-14AC-4FDC-8791-A5C3FABEA371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F9CE347-85B5-4E19-9840-3BD30714E2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591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66FB-F865-4CCD-9088-832BE60B9DC4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DF596D4-5A36-4042-A11D-CAC24AB8477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77005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1D82-E8E2-48B3-AD85-615A84ADA2AC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8AD3EBF-7634-4DB3-B027-7EE6659BDEF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4938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EBAB-9D8B-4C7B-B0E2-D4E34748BDBD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C39A68F-2843-49D1-BA2D-56A2F9C7C60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3741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0350-E2C7-4C3F-B45E-5ED928986F04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D18CCF0-A072-4DBD-9DA3-36205508870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9756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1341-F78E-49F0-9610-F78ED1CD133B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519D63C-5EA9-49E2-8385-F834B696D8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73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98789-F8A9-4B5F-BEE4-6250E5425CAE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409795D-40E7-4A5D-BA3F-90C01BB6949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515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87684-F0D2-4E98-8235-739B1F111B16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2059273-7D80-4E3B-8BCE-583D5260105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0854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044-E465-4215-A18A-293C1E55801A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A9B27E-F6AD-429A-B769-769820E19C6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4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03A3-1889-4D5A-B002-82B1611E7DF6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838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5853-D849-460E-9F4F-6003FF06D3DA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03169C1-45E3-47B7-AD5D-8FF29948B4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4142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D3A2-BCD0-4CFB-ABCB-27401639CB2C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8695DA6-D3C0-4362-B9C6-2058F88EAA1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0611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AB4141E-F527-482F-9800-1834449B9BF3}" type="datetime1">
              <a:rPr lang="zh-CN" altLang="en-US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661150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CE3EE724-3080-4457-B503-924982FD04E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F475825-8149-4993-8459-4FBACFB6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0678"/>
            <a:ext cx="80010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 </a:t>
            </a:r>
            <a:r>
              <a:rPr kumimoji="1"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操作系统结构</a:t>
            </a:r>
          </a:p>
        </p:txBody>
      </p:sp>
      <p:sp>
        <p:nvSpPr>
          <p:cNvPr id="7" name="内容占位符 2">
            <a:hlinkClick r:id="rId3" action="ppaction://hlinksldjump"/>
            <a:extLst>
              <a:ext uri="{FF2B5EF4-FFF2-40B4-BE49-F238E27FC236}">
                <a16:creationId xmlns:a16="http://schemas.microsoft.com/office/drawing/2014/main" id="{B03861C2-7F6C-4EC5-87BC-DF31E0C1DB8F}"/>
              </a:ext>
            </a:extLst>
          </p:cNvPr>
          <p:cNvSpPr txBox="1">
            <a:spLocks/>
          </p:cNvSpPr>
          <p:nvPr/>
        </p:nvSpPr>
        <p:spPr>
          <a:xfrm>
            <a:off x="2267744" y="4225770"/>
            <a:ext cx="4841830" cy="7893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2.5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操作系统的结构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史一民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744" y="1195179"/>
            <a:ext cx="4556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操作系统的服务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hlinkClick r:id="rId4" action="ppaction://hlinksldjump"/>
          </p:cNvPr>
          <p:cNvSpPr/>
          <p:nvPr/>
        </p:nvSpPr>
        <p:spPr>
          <a:xfrm>
            <a:off x="2267744" y="1954894"/>
            <a:ext cx="6088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2.2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用户与操作系统的界面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268000" y="2720391"/>
            <a:ext cx="3012363" cy="760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系统调用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2267744" y="3467712"/>
            <a:ext cx="6149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操作系统的设计与实现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E0E3A8-931D-426C-9FFA-904D796E395D}"/>
              </a:ext>
            </a:extLst>
          </p:cNvPr>
          <p:cNvSpPr txBox="1">
            <a:spLocks/>
          </p:cNvSpPr>
          <p:nvPr/>
        </p:nvSpPr>
        <p:spPr>
          <a:xfrm>
            <a:off x="426008" y="-78801"/>
            <a:ext cx="8519864" cy="84097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kern="12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程序中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调用库函数</a:t>
            </a:r>
            <a:r>
              <a:rPr lang="en-US" altLang="zh-CN" sz="4000" b="1" kern="1200" dirty="0" err="1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printf</a:t>
            </a:r>
            <a:endParaRPr lang="zh-CN" altLang="en-US" sz="4000" b="1" kern="1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436A0E-5F68-491B-B95A-D5022038E265}"/>
              </a:ext>
            </a:extLst>
          </p:cNvPr>
          <p:cNvSpPr txBox="1">
            <a:spLocks noChangeArrowheads="1"/>
          </p:cNvSpPr>
          <p:nvPr/>
        </p:nvSpPr>
        <p:spPr>
          <a:xfrm>
            <a:off x="490538" y="595606"/>
            <a:ext cx="8147050" cy="1175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endParaRPr lang="en-US" altLang="zh-CN" b="0" kern="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ED1FD8-C432-47D0-BB4B-C6E822128002}"/>
              </a:ext>
            </a:extLst>
          </p:cNvPr>
          <p:cNvSpPr txBox="1"/>
          <p:nvPr/>
        </p:nvSpPr>
        <p:spPr>
          <a:xfrm>
            <a:off x="1051669" y="5567392"/>
            <a:ext cx="717780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API</a:t>
            </a:r>
            <a:r>
              <a:rPr lang="zh-CN" altLang="en-US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隐藏</a:t>
            </a:r>
            <a:r>
              <a:rPr lang="en-US" altLang="zh-CN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</a:t>
            </a:r>
            <a:r>
              <a:rPr lang="zh-CN" altLang="en-US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接口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的大多数细节</a:t>
            </a:r>
            <a:r>
              <a:rPr lang="zh-CN" altLang="en-US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endParaRPr lang="en-US" altLang="zh-CN" kern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zh-CN" altLang="en-US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调用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者无需知道如何实现系统调用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EEDB79E6-01AE-4914-ABA9-117B5E26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734" y="713810"/>
            <a:ext cx="5142185" cy="138499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(1)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库函数转换成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一段</a:t>
            </a:r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包含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 0x80 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Intel x86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下）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指令的代码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64BCD947-EE9F-4A7F-9790-A5BA8FE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13" y="2099479"/>
            <a:ext cx="5142185" cy="52322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(2) OS</a:t>
            </a:r>
            <a:r>
              <a:rPr lang="zh-CN" altLang="en-US" sz="2800" dirty="0" smtClean="0">
                <a:solidFill>
                  <a:schemeClr val="bg2"/>
                </a:solidFill>
                <a:latin typeface="+mn-lt"/>
              </a:rPr>
              <a:t>获取系统调用的编号</a:t>
            </a:r>
            <a:endParaRPr lang="zh-CN" altLang="en-US" sz="2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509D4D70-B5D6-4F73-922E-A87A7119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13" y="2567353"/>
            <a:ext cx="5131164" cy="954107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(3) OS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根据编号转去执行相应</a:t>
            </a:r>
            <a:r>
              <a:rPr lang="zh-CN" altLang="en-US" sz="2800" dirty="0" smtClean="0">
                <a:solidFill>
                  <a:schemeClr val="bg2"/>
                </a:solidFill>
                <a:latin typeface="+mn-lt"/>
              </a:rPr>
              <a:t>的服务例程</a:t>
            </a:r>
            <a:endParaRPr lang="zh-CN" altLang="en-US" sz="2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FDBA43C9-2CE2-48FA-B47A-974D46A7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2" y="4800979"/>
            <a:ext cx="8610600" cy="636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printfwriteint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 0x80(</a:t>
            </a: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eax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=4)</a:t>
            </a: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system_callsys_write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" y="595606"/>
            <a:ext cx="3676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A1299EF1-67C2-4D8E-9985-052BE660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" y="1800011"/>
            <a:ext cx="4034973" cy="9048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include/</a:t>
            </a:r>
            <a:r>
              <a:rPr lang="en-US" altLang="zh-CN" sz="20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sched.h</a:t>
            </a:r>
            <a:r>
              <a:rPr lang="zh-CN" alt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中</a:t>
            </a:r>
          </a:p>
          <a:p>
            <a:pPr lvl="1" indent="-457200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typedef int (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fn_ptr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*)();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5AADCE3-0E2C-4EF1-9E01-D3B5A0A3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" y="560618"/>
            <a:ext cx="8816879" cy="12372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include/</a:t>
            </a:r>
            <a:r>
              <a:rPr lang="en-US" altLang="zh-CN" sz="20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sys.h</a:t>
            </a:r>
            <a:r>
              <a:rPr lang="zh-CN" alt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中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fn_ptr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sys_call_table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[]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=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sys_setup</a:t>
            </a: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sys_exit</a:t>
            </a: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sys_fork</a:t>
            </a: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sys_read</a:t>
            </a: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sys_write</a:t>
            </a:r>
            <a:r>
              <a:rPr lang="en-US" altLang="zh-CN" sz="18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chemeClr val="bg2"/>
                </a:solidFill>
                <a:latin typeface="Courier New" panose="02070309020205020404" pitchFamily="49" charset="0"/>
              </a:rPr>
              <a:t>...};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D252659B-F889-4354-86B7-B4025BEA65D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75010" y="558511"/>
            <a:ext cx="2901148" cy="479085"/>
          </a:xfrm>
          <a:prstGeom prst="wedgeRoundRectCallout">
            <a:avLst>
              <a:gd name="adj1" fmla="val 81120"/>
              <a:gd name="adj2" fmla="val -60792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ot="10800000"/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sym typeface="Symbol" panose="05050102010706020507" pitchFamily="18" charset="2"/>
              </a:rPr>
              <a:t>全局</a:t>
            </a:r>
            <a:r>
              <a:rPr lang="zh-CN" altLang="en-US" sz="2400" b="1" dirty="0">
                <a:solidFill>
                  <a:schemeClr val="bg2"/>
                </a:solidFill>
                <a:sym typeface="Symbol" panose="05050102010706020507" pitchFamily="18" charset="2"/>
              </a:rPr>
              <a:t>函数指针数组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4F4C50DE-B6A9-4340-AEB0-B8E1E9AA159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71257" y="2021442"/>
            <a:ext cx="4169322" cy="468040"/>
          </a:xfrm>
          <a:prstGeom prst="wedgeRoundRectCallout">
            <a:avLst>
              <a:gd name="adj1" fmla="val -11625"/>
              <a:gd name="adj2" fmla="val 122184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10800000"/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数组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下标为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4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_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NR_write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=4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3634BC-5AD7-4679-B949-4E5228A72A88}"/>
              </a:ext>
            </a:extLst>
          </p:cNvPr>
          <p:cNvGrpSpPr/>
          <p:nvPr/>
        </p:nvGrpSpPr>
        <p:grpSpPr>
          <a:xfrm>
            <a:off x="1731058" y="2721241"/>
            <a:ext cx="5013728" cy="1481603"/>
            <a:chOff x="1806629" y="2835846"/>
            <a:chExt cx="5013728" cy="1481603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A0F0FB3C-FA7E-441A-84F8-089ACDEC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629" y="2835846"/>
              <a:ext cx="5013728" cy="5316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1" indent="-365125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+mn-lt"/>
                  <a:sym typeface="Symbol" panose="05050102010706020507" pitchFamily="18" charset="2"/>
                </a:rPr>
                <a:t>call _</a:t>
              </a:r>
              <a:r>
                <a:rPr lang="en-US" altLang="zh-CN" sz="2800" b="1" dirty="0" err="1">
                  <a:solidFill>
                    <a:schemeClr val="bg2"/>
                  </a:solidFill>
                  <a:latin typeface="+mn-lt"/>
                  <a:sym typeface="Symbol" panose="05050102010706020507" pitchFamily="18" charset="2"/>
                </a:rPr>
                <a:t>sys_call_table</a:t>
              </a:r>
              <a:r>
                <a:rPr lang="en-US" altLang="zh-CN" sz="2800" b="1" dirty="0">
                  <a:solidFill>
                    <a:schemeClr val="bg2"/>
                  </a:solidFill>
                  <a:latin typeface="+mn-lt"/>
                  <a:sym typeface="Symbol" panose="05050102010706020507" pitchFamily="18" charset="2"/>
                </a:rPr>
                <a:t>(,%eax,4)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693DFA7-864C-46AB-B6BB-8C7618C2B443}"/>
                </a:ext>
              </a:extLst>
            </p:cNvPr>
            <p:cNvSpPr/>
            <p:nvPr/>
          </p:nvSpPr>
          <p:spPr>
            <a:xfrm>
              <a:off x="2700347" y="3794229"/>
              <a:ext cx="2339102" cy="52322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>
              <a:spAutoFit/>
            </a:bodyPr>
            <a:lstStyle/>
            <a:p>
              <a:pPr lvl="1" indent="-365125"/>
              <a:r>
                <a:rPr lang="en-US" altLang="zh-CN" sz="2800" dirty="0">
                  <a:solidFill>
                    <a:schemeClr val="bg2"/>
                  </a:solidFill>
                  <a:latin typeface="+mn-lt"/>
                  <a:sym typeface="Symbol" panose="05050102010706020507" pitchFamily="18" charset="2"/>
                </a:rPr>
                <a:t>call </a:t>
              </a:r>
              <a:r>
                <a:rPr lang="en-US" altLang="zh-CN" sz="2800" dirty="0" err="1">
                  <a:solidFill>
                    <a:schemeClr val="bg2"/>
                  </a:solidFill>
                  <a:latin typeface="+mn-lt"/>
                  <a:sym typeface="Symbol" panose="05050102010706020507" pitchFamily="18" charset="2"/>
                </a:rPr>
                <a:t>sys_write</a:t>
              </a:r>
              <a:endParaRPr lang="en-US" altLang="zh-CN" sz="28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endParaRPr>
            </a:p>
          </p:txBody>
        </p:sp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05677CE4-4744-430D-A75C-6476E6CA5CB4}"/>
                </a:ext>
              </a:extLst>
            </p:cNvPr>
            <p:cNvSpPr/>
            <p:nvPr/>
          </p:nvSpPr>
          <p:spPr bwMode="auto">
            <a:xfrm>
              <a:off x="3982264" y="3367676"/>
              <a:ext cx="154285" cy="471431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None/>
                <a:tabLst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74F6AE2-8F22-46F4-B75B-E0825FFC8E21}"/>
              </a:ext>
            </a:extLst>
          </p:cNvPr>
          <p:cNvSpPr/>
          <p:nvPr/>
        </p:nvSpPr>
        <p:spPr>
          <a:xfrm>
            <a:off x="2345955" y="-57323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printf</a:t>
            </a:r>
            <a:r>
              <a:rPr lang="en-US" altLang="zh-CN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--write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的实现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E961CA4B-7271-4AA6-BF74-D73DB14C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92" y="4815534"/>
            <a:ext cx="800219" cy="1368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/>
                </a:solidFill>
              </a:rPr>
              <a:t>用户调用</a:t>
            </a:r>
            <a:r>
              <a:rPr lang="en-US" altLang="zh-CN" sz="2000" b="1" dirty="0" err="1">
                <a:solidFill>
                  <a:schemeClr val="bg2"/>
                </a:solidFill>
                <a:latin typeface="+mn-lt"/>
              </a:rPr>
              <a:t>printf</a:t>
            </a:r>
            <a:endParaRPr lang="en-US" altLang="zh-CN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5" name="AutoShape 17">
            <a:extLst>
              <a:ext uri="{FF2B5EF4-FFF2-40B4-BE49-F238E27FC236}">
                <a16:creationId xmlns:a16="http://schemas.microsoft.com/office/drawing/2014/main" id="{4D88F953-C708-41AE-B96E-96C7BAC2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744" y="5277497"/>
            <a:ext cx="462474" cy="368526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84E9C2FD-65DC-4B92-AE5C-8A0B5A8B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238" y="4548605"/>
            <a:ext cx="492443" cy="1946734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vert"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+mn-lt"/>
              </a:rPr>
              <a:t>0x80 </a:t>
            </a:r>
            <a:r>
              <a:rPr lang="en-US" altLang="zh-CN" sz="2000" dirty="0" err="1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eax</a:t>
            </a:r>
            <a:r>
              <a:rPr lang="en-US" altLang="zh-CN" sz="2000" dirty="0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=4</a:t>
            </a:r>
            <a:endParaRPr lang="en-US" altLang="zh-CN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7" name="AutoShape 19">
            <a:extLst>
              <a:ext uri="{FF2B5EF4-FFF2-40B4-BE49-F238E27FC236}">
                <a16:creationId xmlns:a16="http://schemas.microsoft.com/office/drawing/2014/main" id="{4382F6C6-07FC-4B14-BCDF-4D1E5DDB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49" y="5364285"/>
            <a:ext cx="540599" cy="296929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8" name="Text Box 20">
            <a:extLst>
              <a:ext uri="{FF2B5EF4-FFF2-40B4-BE49-F238E27FC236}">
                <a16:creationId xmlns:a16="http://schemas.microsoft.com/office/drawing/2014/main" id="{C81CB45E-20FD-49AA-986B-BB683929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495" y="4357754"/>
            <a:ext cx="800219" cy="2228547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</a:rPr>
              <a:t>系统调用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处理程序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+mn-lt"/>
              </a:rPr>
              <a:t>system_cal</a:t>
            </a:r>
            <a:r>
              <a:rPr lang="en-US" altLang="zh-CN" sz="2000" b="1" dirty="0" err="1" smtClean="0">
                <a:solidFill>
                  <a:schemeClr val="bg2"/>
                </a:solidFill>
              </a:rPr>
              <a:t>l</a:t>
            </a:r>
            <a:endParaRPr lang="en-US" altLang="zh-CN" sz="2000" b="1" dirty="0">
              <a:solidFill>
                <a:schemeClr val="bg2"/>
              </a:solidFill>
            </a:endParaRPr>
          </a:p>
        </p:txBody>
      </p:sp>
      <p:sp>
        <p:nvSpPr>
          <p:cNvPr id="49" name="AutoShape 21">
            <a:extLst>
              <a:ext uri="{FF2B5EF4-FFF2-40B4-BE49-F238E27FC236}">
                <a16:creationId xmlns:a16="http://schemas.microsoft.com/office/drawing/2014/main" id="{B5F90406-878C-4ADE-B825-729B1A8D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783" y="5323564"/>
            <a:ext cx="874831" cy="296929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4898357D-ED30-40B5-9106-DF0E2481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683" y="4331248"/>
            <a:ext cx="800219" cy="218364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</a:rPr>
              <a:t>查表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bg2"/>
                </a:solidFill>
                <a:latin typeface="+mn-lt"/>
              </a:rPr>
              <a:t>sys</a:t>
            </a:r>
            <a:r>
              <a:rPr lang="en-US" altLang="zh-CN" sz="2000" b="1" dirty="0">
                <a:solidFill>
                  <a:schemeClr val="bg2"/>
                </a:solidFill>
                <a:latin typeface="+mn-lt"/>
              </a:rPr>
              <a:t>_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latin typeface="+mn-lt"/>
              </a:rPr>
              <a:t>call_table</a:t>
            </a:r>
            <a:endParaRPr lang="en-US" altLang="zh-CN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1" name="AutoShape 23">
            <a:extLst>
              <a:ext uri="{FF2B5EF4-FFF2-40B4-BE49-F238E27FC236}">
                <a16:creationId xmlns:a16="http://schemas.microsoft.com/office/drawing/2014/main" id="{B94996BA-22E9-466E-A4E8-C1E988CF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240" y="5314834"/>
            <a:ext cx="857267" cy="331189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BA657CCC-E8F2-4161-A824-3D5801853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981" y="4211503"/>
            <a:ext cx="800219" cy="242313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</a:rPr>
              <a:t>系统调用服务例程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+mn-lt"/>
              </a:rPr>
              <a:t>sys_write</a:t>
            </a:r>
            <a:endParaRPr lang="en-US" altLang="zh-CN" sz="2000" b="1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5" name="Group 31">
            <a:extLst>
              <a:ext uri="{FF2B5EF4-FFF2-40B4-BE49-F238E27FC236}">
                <a16:creationId xmlns:a16="http://schemas.microsoft.com/office/drawing/2014/main" id="{9866AAB9-6743-43D0-B176-D0EDF7A943FA}"/>
              </a:ext>
            </a:extLst>
          </p:cNvPr>
          <p:cNvGrpSpPr>
            <a:grpSpLocks/>
          </p:cNvGrpSpPr>
          <p:nvPr/>
        </p:nvGrpSpPr>
        <p:grpSpPr bwMode="auto">
          <a:xfrm>
            <a:off x="1698407" y="4078542"/>
            <a:ext cx="2120900" cy="2472583"/>
            <a:chOff x="1304" y="2928"/>
            <a:chExt cx="1336" cy="1200"/>
          </a:xfrm>
        </p:grpSpPr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1EB303C8-C3F6-4528-87E7-AB0FD022A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0" cy="115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6F3B3CF3-97ED-45BF-9120-3D5F17323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2936"/>
              <a:ext cx="720" cy="25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用户态</a:t>
              </a:r>
            </a:p>
          </p:txBody>
        </p:sp>
        <p:sp>
          <p:nvSpPr>
            <p:cNvPr id="58" name="Text Box 30">
              <a:extLst>
                <a:ext uri="{FF2B5EF4-FFF2-40B4-BE49-F238E27FC236}">
                  <a16:creationId xmlns:a16="http://schemas.microsoft.com/office/drawing/2014/main" id="{5D205359-09F1-46B0-977A-D1E8B040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28"/>
              <a:ext cx="720" cy="25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内核态</a:t>
              </a:r>
            </a:p>
          </p:txBody>
        </p:sp>
      </p:grpSp>
      <p:sp>
        <p:nvSpPr>
          <p:cNvPr id="59" name="Text Box 16">
            <a:extLst>
              <a:ext uri="{FF2B5EF4-FFF2-40B4-BE49-F238E27FC236}">
                <a16:creationId xmlns:a16="http://schemas.microsoft.com/office/drawing/2014/main" id="{C6B2E4FF-46C2-413C-A1EC-5242B0216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403" y="4837760"/>
            <a:ext cx="492443" cy="1368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2"/>
                </a:solidFill>
                <a:latin typeface="+mn-lt"/>
              </a:rPr>
              <a:t>write</a:t>
            </a:r>
            <a:endParaRPr lang="en-US" altLang="zh-CN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0" name="AutoShape 17">
            <a:extLst>
              <a:ext uri="{FF2B5EF4-FFF2-40B4-BE49-F238E27FC236}">
                <a16:creationId xmlns:a16="http://schemas.microsoft.com/office/drawing/2014/main" id="{7FD16792-C84B-4960-86C4-24B82021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11" y="5298917"/>
            <a:ext cx="492096" cy="347106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713B4BB4-FECE-462E-B113-D565BA8D4A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43710" y="3534759"/>
            <a:ext cx="1405321" cy="462248"/>
          </a:xfrm>
          <a:prstGeom prst="wedgeRoundRectCallout">
            <a:avLst>
              <a:gd name="adj1" fmla="val -7051"/>
              <a:gd name="adj2" fmla="val 123190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10800000"/>
          <a:lstStyle/>
          <a:p>
            <a:pPr algn="ctr">
              <a:spcBef>
                <a:spcPts val="0"/>
              </a:spcBef>
            </a:pPr>
            <a:r>
              <a:rPr lang="en-US" altLang="zh-CN" sz="2000" b="1" dirty="0" err="1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eax</a:t>
            </a:r>
            <a:r>
              <a:rPr lang="en-US" altLang="zh-CN" sz="2000" b="1" dirty="0" smtClean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=4</a:t>
            </a:r>
            <a:endParaRPr lang="en-US" altLang="zh-CN" sz="2000" b="1" dirty="0">
              <a:solidFill>
                <a:schemeClr val="bg2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00BDAD6-E428-41A1-93D4-666D31D4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058" y="6530375"/>
            <a:ext cx="5374044" cy="4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李治</a:t>
            </a:r>
            <a:r>
              <a:rPr lang="zh-CN" altLang="en-US" sz="2000" dirty="0" smtClean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军   操作系统课件  哈</a:t>
            </a:r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工大</a:t>
            </a:r>
          </a:p>
        </p:txBody>
      </p:sp>
      <p:sp>
        <p:nvSpPr>
          <p:cNvPr id="3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7" name="AutoShape 11">
            <a:extLst>
              <a:ext uri="{FF2B5EF4-FFF2-40B4-BE49-F238E27FC236}">
                <a16:creationId xmlns:a16="http://schemas.microsoft.com/office/drawing/2014/main" id="{713B4BB4-FECE-462E-B113-D565BA8D4A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82634" y="4246155"/>
            <a:ext cx="1801654" cy="464456"/>
          </a:xfrm>
          <a:prstGeom prst="wedgeRoundRectCallout">
            <a:avLst>
              <a:gd name="adj1" fmla="val 41749"/>
              <a:gd name="adj2" fmla="val -203756"/>
              <a:gd name="adj3" fmla="val 16667"/>
            </a:avLst>
          </a:prstGeom>
          <a:solidFill>
            <a:srgbClr val="E8FE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10800000"/>
          <a:lstStyle/>
          <a:p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NR_write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 =4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5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44" grpId="0" animBg="1"/>
      <p:bldP spid="46" grpId="0" animBg="1"/>
      <p:bldP spid="48" grpId="0" animBg="1"/>
      <p:bldP spid="50" grpId="0" animBg="1"/>
      <p:bldP spid="54" grpId="0" animBg="1"/>
      <p:bldP spid="59" grpId="0" animBg="1"/>
      <p:bldP spid="16" grpId="0" animBg="1"/>
      <p:bldP spid="32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34019E28-3538-40E0-936C-CBEA2BB5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5188" y="30480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系统调用的类型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j-cs"/>
              <a:sym typeface="Symbol" panose="05050102010706020507" pitchFamily="18" charset="2"/>
            </a:endParaRPr>
          </a:p>
        </p:txBody>
      </p:sp>
      <p:pic>
        <p:nvPicPr>
          <p:cNvPr id="7" name="Picture 6" descr="OS8-p61">
            <a:extLst>
              <a:ext uri="{FF2B5EF4-FFF2-40B4-BE49-F238E27FC236}">
                <a16:creationId xmlns:a16="http://schemas.microsoft.com/office/drawing/2014/main" id="{10E6669E-53DC-46CD-AC22-1D990B42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41" y="932831"/>
            <a:ext cx="626511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E96EFD-4752-487D-9B56-8816A1595F04}"/>
              </a:ext>
            </a:extLst>
          </p:cNvPr>
          <p:cNvSpPr txBox="1"/>
          <p:nvPr/>
        </p:nvSpPr>
        <p:spPr>
          <a:xfrm>
            <a:off x="952500" y="6130306"/>
            <a:ext cx="714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Windows </a:t>
            </a:r>
            <a:r>
              <a:rPr lang="zh-CN" altLang="en-US" sz="2000" dirty="0">
                <a:solidFill>
                  <a:schemeClr val="bg2"/>
                </a:solidFill>
              </a:rPr>
              <a:t>和 </a:t>
            </a:r>
            <a:r>
              <a:rPr lang="en-US" altLang="zh-CN" sz="2000" dirty="0">
                <a:solidFill>
                  <a:schemeClr val="bg2"/>
                </a:solidFill>
              </a:rPr>
              <a:t>UNIX </a:t>
            </a:r>
            <a:r>
              <a:rPr lang="zh-CN" altLang="en-US" sz="2000" dirty="0">
                <a:solidFill>
                  <a:schemeClr val="bg2"/>
                </a:solidFill>
              </a:rPr>
              <a:t>系统调用的</a:t>
            </a:r>
            <a:r>
              <a:rPr lang="zh-CN" altLang="en-US" sz="2000" dirty="0" smtClean="0">
                <a:solidFill>
                  <a:schemeClr val="bg2"/>
                </a:solidFill>
              </a:rPr>
              <a:t>示例（</a:t>
            </a:r>
            <a:r>
              <a:rPr lang="en-US" altLang="zh-CN" sz="2000" dirty="0" smtClean="0">
                <a:solidFill>
                  <a:schemeClr val="bg2"/>
                </a:solidFill>
              </a:rPr>
              <a:t>P47</a:t>
            </a:r>
            <a:r>
              <a:rPr lang="zh-CN" altLang="en-US" sz="2000" dirty="0" smtClean="0">
                <a:solidFill>
                  <a:schemeClr val="bg2"/>
                </a:solidFill>
              </a:rPr>
              <a:t>）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75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9" y="662512"/>
            <a:ext cx="8134882" cy="52802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03648" y="-94376"/>
            <a:ext cx="5993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Xv6 system </a:t>
            </a:r>
            <a:r>
              <a:rPr lang="en-US" altLang="zh-CN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calls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4672" y="6200745"/>
            <a:ext cx="6883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xv6: a simple, Unix-like teaching operating </a:t>
            </a:r>
            <a:r>
              <a:rPr lang="en-US" altLang="zh-CN" sz="2000" dirty="0" smtClean="0">
                <a:solidFill>
                  <a:schemeClr val="bg2"/>
                </a:solidFill>
              </a:rPr>
              <a:t>system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1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84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0A42F2-D5C8-4DB7-A3D3-71F2EE98A47B}"/>
              </a:ext>
            </a:extLst>
          </p:cNvPr>
          <p:cNvSpPr/>
          <p:nvPr/>
        </p:nvSpPr>
        <p:spPr>
          <a:xfrm>
            <a:off x="1403648" y="0"/>
            <a:ext cx="7056784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2.4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操作系统的设计与实现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1BFCAC-0007-4C65-B2F4-973104601ED9}"/>
              </a:ext>
            </a:extLst>
          </p:cNvPr>
          <p:cNvSpPr/>
          <p:nvPr/>
        </p:nvSpPr>
        <p:spPr>
          <a:xfrm>
            <a:off x="3457871" y="1392412"/>
            <a:ext cx="2621230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设 计 目 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F1EBA6-60D3-4940-BE40-BA2145CBD956}"/>
              </a:ext>
            </a:extLst>
          </p:cNvPr>
          <p:cNvSpPr/>
          <p:nvPr/>
        </p:nvSpPr>
        <p:spPr>
          <a:xfrm>
            <a:off x="3480386" y="2325446"/>
            <a:ext cx="3262432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机 制 与 策 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C71CF0-FC0A-4975-AE12-2DD1BE0DAF37}"/>
              </a:ext>
            </a:extLst>
          </p:cNvPr>
          <p:cNvSpPr/>
          <p:nvPr/>
        </p:nvSpPr>
        <p:spPr>
          <a:xfrm>
            <a:off x="3491880" y="3284984"/>
            <a:ext cx="1595309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实   现</a:t>
            </a: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史一民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7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67CECC18-2A21-47C4-BB98-780B4C99673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412776"/>
            <a:ext cx="9036496" cy="4752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b="0" kern="0" dirty="0">
              <a:solidFill>
                <a:schemeClr val="bg2"/>
              </a:solidFill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取决于所选硬件和系统类型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批处理、分布式、通用、实时、嵌入式</a:t>
            </a:r>
            <a:r>
              <a:rPr lang="en-US" altLang="zh-C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……)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用户</a:t>
            </a:r>
            <a:r>
              <a:rPr lang="zh-CN" altLang="en-US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目标</a:t>
            </a:r>
            <a:endParaRPr lang="en-US" altLang="zh-CN" sz="36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914400" lvl="3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方便、易学、可靠、安全、</a:t>
            </a: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快速</a:t>
            </a:r>
            <a:endParaRPr lang="en-US" altLang="zh-CN" sz="32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系统目标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2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易于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设计、实现、维护，灵活、可靠、正确和高效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BFCAC-0007-4C65-B2F4-973104601ED9}"/>
              </a:ext>
            </a:extLst>
          </p:cNvPr>
          <p:cNvSpPr/>
          <p:nvPr/>
        </p:nvSpPr>
        <p:spPr>
          <a:xfrm>
            <a:off x="3258180" y="-31960"/>
            <a:ext cx="2627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设 计 目 标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709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F1EBA6-60D3-4940-BE40-BA2145CBD956}"/>
              </a:ext>
            </a:extLst>
          </p:cNvPr>
          <p:cNvSpPr/>
          <p:nvPr/>
        </p:nvSpPr>
        <p:spPr>
          <a:xfrm>
            <a:off x="2936781" y="-31960"/>
            <a:ext cx="3270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机 制 与 策 略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ECC5CE-EBE7-4435-9427-254B07681BBB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044575"/>
            <a:ext cx="8748464" cy="41126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策略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与</a:t>
            </a: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机制分离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2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策略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: 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做</a:t>
            </a: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什么；机制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: 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怎么做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保障了最大程度的灵活性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对策略不敏感的通用机制：微内核结构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Solaris: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调度由可加载表来控制，根据当前的加载表，系统可以是分时的、批处理的、实时的、公平共享的或其它任意组合。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lvl="1">
              <a:spcBef>
                <a:spcPts val="0"/>
              </a:spcBef>
              <a:buClrTx/>
            </a:pPr>
            <a:endParaRPr lang="en-US" altLang="zh-CN" b="0" kern="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buClrTx/>
            </a:pPr>
            <a:endParaRPr lang="en-US" altLang="zh-CN" b="0" kern="0" dirty="0">
              <a:solidFill>
                <a:schemeClr val="bg2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zh-CN" b="0" kern="0" dirty="0"/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875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71CF0-FC0A-4975-AE12-2DD1BE0DAF37}"/>
              </a:ext>
            </a:extLst>
          </p:cNvPr>
          <p:cNvSpPr/>
          <p:nvPr/>
        </p:nvSpPr>
        <p:spPr>
          <a:xfrm>
            <a:off x="3772742" y="0"/>
            <a:ext cx="1598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实   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0044D7-E544-4E54-9B52-F98DD5466201}"/>
              </a:ext>
            </a:extLst>
          </p:cNvPr>
          <p:cNvSpPr txBox="1">
            <a:spLocks noChangeArrowheads="1"/>
          </p:cNvSpPr>
          <p:nvPr/>
        </p:nvSpPr>
        <p:spPr>
          <a:xfrm>
            <a:off x="-24882" y="705844"/>
            <a:ext cx="9396536" cy="53874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很多变化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早期用汇编语言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系统编程语言如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Algol, PL/1</a:t>
            </a: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现在主要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C++</a:t>
            </a: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173163" lvl="3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如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Linux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内核主要由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编写，小部分代码用汇编语言（设备驱动程序、保存和回复寄存器状态的代码）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通常是几种语言的混合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内核底层用汇编语言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主体用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系统程序用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C++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、解释性脚本语言如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PERL</a:t>
            </a:r>
          </a:p>
        </p:txBody>
      </p:sp>
      <p:sp>
        <p:nvSpPr>
          <p:cNvPr id="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533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1421FB-FC36-4660-B287-CBDD343B918B}"/>
              </a:ext>
            </a:extLst>
          </p:cNvPr>
          <p:cNvSpPr/>
          <p:nvPr/>
        </p:nvSpPr>
        <p:spPr>
          <a:xfrm>
            <a:off x="2184173" y="116632"/>
            <a:ext cx="4992071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2.5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操作系统的结构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163EA4-6CDE-4242-9A01-F46791BC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412776"/>
            <a:ext cx="612068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简单结构</a:t>
            </a:r>
            <a:endParaRPr lang="en-US" altLang="zh-CN" sz="4000" dirty="0" smtClean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宏内核（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单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内核，单体的）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内核结构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混合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结构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史一民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8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0D4A61-47E8-4454-9B0E-1367A837730B}"/>
              </a:ext>
            </a:extLst>
          </p:cNvPr>
          <p:cNvSpPr/>
          <p:nvPr/>
        </p:nvSpPr>
        <p:spPr>
          <a:xfrm>
            <a:off x="2692556" y="94769"/>
            <a:ext cx="3758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简 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单 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结 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构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pic>
        <p:nvPicPr>
          <p:cNvPr id="5" name="Picture 6" descr="2">
            <a:extLst>
              <a:ext uri="{FF2B5EF4-FFF2-40B4-BE49-F238E27FC236}">
                <a16:creationId xmlns:a16="http://schemas.microsoft.com/office/drawing/2014/main" id="{E82B09C4-D403-4C32-B960-CA2A781E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56" y="878622"/>
            <a:ext cx="3441328" cy="330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512064-5F0C-41D3-A9B8-E853EE56E0D1}"/>
              </a:ext>
            </a:extLst>
          </p:cNvPr>
          <p:cNvSpPr txBox="1"/>
          <p:nvPr/>
        </p:nvSpPr>
        <p:spPr>
          <a:xfrm>
            <a:off x="3203847" y="433478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2-11 MS-DOS</a:t>
            </a:r>
            <a:r>
              <a:rPr lang="zh-CN" altLang="en-US" sz="2000" dirty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BF22CC06-914C-48A3-A51F-45D935B9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0" y="4734898"/>
            <a:ext cx="917164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5113" indent="-2651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原则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：在尽可能小的空间中提供大多数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最后、最大的版本占内存不超过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60K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357188" indent="-357188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应用程序直接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访问硬件、占用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DOS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的存储空间，破坏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797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757BE3A-A255-4D71-9AE5-ECECABAE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5416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2.1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操作系统</a:t>
            </a:r>
            <a:r>
              <a:rPr kumimoji="1"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的服务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pic>
        <p:nvPicPr>
          <p:cNvPr id="7" name="Picture 4" descr="2">
            <a:extLst>
              <a:ext uri="{FF2B5EF4-FFF2-40B4-BE49-F238E27FC236}">
                <a16:creationId xmlns:a16="http://schemas.microsoft.com/office/drawing/2014/main" id="{60640EB3-2141-4D40-BD64-91450B3D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8" y="1447800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F3EAA6-0DD2-45FC-8C28-6B826CC15842}"/>
              </a:ext>
            </a:extLst>
          </p:cNvPr>
          <p:cNvSpPr txBox="1"/>
          <p:nvPr/>
        </p:nvSpPr>
        <p:spPr>
          <a:xfrm>
            <a:off x="1219300" y="5503275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图 </a:t>
            </a:r>
            <a:r>
              <a:rPr lang="en-US" altLang="zh-CN" sz="20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2-1 </a:t>
            </a:r>
            <a:r>
              <a:rPr lang="zh-CN" altLang="en-US" sz="20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操作系统服务的视图</a:t>
            </a:r>
            <a:endParaRPr lang="zh-CN" altLang="en-US" sz="2000" b="1" dirty="0">
              <a:solidFill>
                <a:schemeClr val="bg2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497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20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3" y="1700808"/>
            <a:ext cx="91815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的所有模块运行在内核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态，具备直接操作硬件的能力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UNIX/Linux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FreeBSD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逐步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对功能进行模块化、抽象、分层、层级，以控制其不断增长的复杂度。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21951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宏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内核（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Monolithic kernel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 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500" y="6037163"/>
            <a:ext cx="7017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陈海波等 </a:t>
            </a:r>
            <a:r>
              <a:rPr lang="zh-CN" altLang="zh-CN" sz="2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现代操作系统：原理与实现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8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48758A-E2A8-4A2B-A80E-2A5FA14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21</a:t>
            </a:fld>
            <a:r>
              <a:rPr lang="zh-CN" altLang="en-US"/>
              <a:t> 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E23942-A137-40AF-A1D6-41BCDA0F1E70}"/>
              </a:ext>
            </a:extLst>
          </p:cNvPr>
          <p:cNvSpPr/>
          <p:nvPr/>
        </p:nvSpPr>
        <p:spPr>
          <a:xfrm>
            <a:off x="2409266" y="26736"/>
            <a:ext cx="50430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宏内核（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0" lvl="1" indent="-274638" algn="ctr" eaLnBrk="1" hangingPunct="1">
              <a:defRPr/>
            </a:pPr>
            <a:endParaRPr lang="zh-CN" altLang="en-US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EF817-EAB7-4129-96C5-31AD7839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33" y="802655"/>
            <a:ext cx="4887755" cy="2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0B2D98-34EB-48A2-A0D7-8282640148E6}"/>
              </a:ext>
            </a:extLst>
          </p:cNvPr>
          <p:cNvSpPr txBox="1"/>
          <p:nvPr/>
        </p:nvSpPr>
        <p:spPr>
          <a:xfrm>
            <a:off x="2627784" y="388466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2-12 </a:t>
            </a:r>
            <a:r>
              <a:rPr lang="zh-CN" altLang="en-US" sz="2000" dirty="0">
                <a:solidFill>
                  <a:schemeClr val="bg2"/>
                </a:solidFill>
              </a:rPr>
              <a:t>传统的</a:t>
            </a:r>
            <a:r>
              <a:rPr lang="en-US" altLang="zh-CN" sz="2000" dirty="0">
                <a:solidFill>
                  <a:schemeClr val="bg2"/>
                </a:solidFill>
              </a:rPr>
              <a:t>UNIX</a:t>
            </a:r>
            <a:r>
              <a:rPr lang="zh-CN" altLang="en-US" sz="2000" dirty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6D5BD8-FCF3-4D49-97E4-D2068BB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96" y="4208506"/>
            <a:ext cx="89543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应用程序和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硬件分离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保证系统稳定性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和安全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系统调用接口和内核通信的开销小。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57AA4C-6B43-44C7-A45F-937F420303FB}"/>
              </a:ext>
            </a:extLst>
          </p:cNvPr>
          <p:cNvSpPr txBox="1"/>
          <p:nvPr/>
        </p:nvSpPr>
        <p:spPr>
          <a:xfrm>
            <a:off x="172896" y="5180411"/>
            <a:ext cx="921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lvl="1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单一层次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上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提供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全部核心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功能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642938" lvl="2" indent="-185738"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功能间相互调用、关系混乱，任何一点出现问题导致内核崩溃</a:t>
            </a:r>
            <a:endParaRPr lang="zh-CN" altLang="en-US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81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B019B-4300-4890-944D-5B787ABDFE34}"/>
              </a:ext>
            </a:extLst>
          </p:cNvPr>
          <p:cNvSpPr/>
          <p:nvPr/>
        </p:nvSpPr>
        <p:spPr>
          <a:xfrm>
            <a:off x="1978497" y="0"/>
            <a:ext cx="5495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宏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内核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——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分 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层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D494E36-E012-42F7-81B3-38BE4552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40" y="860166"/>
            <a:ext cx="3189249" cy="317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F4C3BF-D874-4F28-8B75-1FCA8E8E489A}"/>
              </a:ext>
            </a:extLst>
          </p:cNvPr>
          <p:cNvSpPr txBox="1"/>
          <p:nvPr/>
        </p:nvSpPr>
        <p:spPr>
          <a:xfrm>
            <a:off x="3358185" y="399390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2-13 </a:t>
            </a:r>
            <a:r>
              <a:rPr lang="zh-CN" altLang="en-US" sz="2000" dirty="0">
                <a:solidFill>
                  <a:schemeClr val="bg2"/>
                </a:solidFill>
              </a:rPr>
              <a:t>分层结构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EB17EB-EBDE-41D6-ADEE-6C25DB50B574}"/>
              </a:ext>
            </a:extLst>
          </p:cNvPr>
          <p:cNvSpPr txBox="1">
            <a:spLocks/>
          </p:cNvSpPr>
          <p:nvPr/>
        </p:nvSpPr>
        <p:spPr>
          <a:xfrm>
            <a:off x="-16093" y="4394016"/>
            <a:ext cx="9140253" cy="24639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每一层建立在其它层次上，难点：合理定义各层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2" indent="-185738">
              <a:spcBef>
                <a:spcPct val="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一层在实现时都只使用较低层的函数和服务，不允许跨层访问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ClrTx/>
              <a:buSzPct val="70000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具有更高的可读性和可适应性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342900" lvl="2" indent="-342900">
              <a:spcBef>
                <a:spcPts val="0"/>
              </a:spcBef>
              <a:buClrTx/>
              <a:buSzPct val="70000"/>
              <a:buFont typeface="Monotype Sorts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效率低，一个系统调用跨越多个层</a:t>
            </a: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982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057B5D-4C8F-4CDB-B192-5B30349E7479}"/>
              </a:ext>
            </a:extLst>
          </p:cNvPr>
          <p:cNvSpPr/>
          <p:nvPr/>
        </p:nvSpPr>
        <p:spPr>
          <a:xfrm>
            <a:off x="1589458" y="45720"/>
            <a:ext cx="6093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宏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内核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模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块 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化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AB3048-8CE6-4B30-9DFE-1473362B3242}"/>
              </a:ext>
            </a:extLst>
          </p:cNvPr>
          <p:cNvSpPr txBox="1">
            <a:spLocks noChangeArrowheads="1"/>
          </p:cNvSpPr>
          <p:nvPr/>
        </p:nvSpPr>
        <p:spPr>
          <a:xfrm>
            <a:off x="-26302" y="692696"/>
            <a:ext cx="9324528" cy="59766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采用可加载的内核模块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loadable kernel modules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内核提供核心服务，其它服务在内核运行时动态实现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内核模块相对独立、模块间通过接口通信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与分层结构相似、更灵活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任何模块都可以调用其它模块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与微内核相似、更有效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内核模块能够加载其它模块、无需调用消息传递进行通信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常见于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UNIX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Linux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Solaris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Mac OS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）以及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的实现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9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E361D5-B9F4-4DE7-8486-F76EF12021A5}"/>
              </a:ext>
            </a:extLst>
          </p:cNvPr>
          <p:cNvSpPr/>
          <p:nvPr/>
        </p:nvSpPr>
        <p:spPr>
          <a:xfrm>
            <a:off x="1515277" y="5677"/>
            <a:ext cx="620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 内 核 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pic>
        <p:nvPicPr>
          <p:cNvPr id="5" name="Picture 2" descr="2_14.pdf">
            <a:extLst>
              <a:ext uri="{FF2B5EF4-FFF2-40B4-BE49-F238E27FC236}">
                <a16:creationId xmlns:a16="http://schemas.microsoft.com/office/drawing/2014/main" id="{1E0CF6FC-33F0-40CF-B8DD-1511EC070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66" y="713563"/>
            <a:ext cx="6653868" cy="321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7B6A3F-E5BF-4B0F-9A8A-5C9CFA47F318}"/>
              </a:ext>
            </a:extLst>
          </p:cNvPr>
          <p:cNvSpPr txBox="1"/>
          <p:nvPr/>
        </p:nvSpPr>
        <p:spPr>
          <a:xfrm>
            <a:off x="3248733" y="402806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2-14 </a:t>
            </a:r>
            <a:r>
              <a:rPr lang="zh-CN" altLang="en-US" sz="2000" dirty="0">
                <a:solidFill>
                  <a:schemeClr val="bg2"/>
                </a:solidFill>
              </a:rPr>
              <a:t>微内核结构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D1BFF-FCB3-4C9A-AE1D-904E7F1D9AF6}"/>
              </a:ext>
            </a:extLst>
          </p:cNvPr>
          <p:cNvSpPr txBox="1"/>
          <p:nvPr/>
        </p:nvSpPr>
        <p:spPr>
          <a:xfrm>
            <a:off x="-34347" y="4523117"/>
            <a:ext cx="9003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系统的公共部分提供最基本的服务，“内核”常驻内存。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其它功能移至用户空间，作为“服务进程”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用户模块间通过消息机制通信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260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46D4F2-F389-4970-87ED-1B99BE06C7A4}"/>
              </a:ext>
            </a:extLst>
          </p:cNvPr>
          <p:cNvSpPr/>
          <p:nvPr/>
        </p:nvSpPr>
        <p:spPr>
          <a:xfrm>
            <a:off x="1515277" y="5677"/>
            <a:ext cx="620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 内 核 结 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4E0156-16F1-49B2-82F1-94EB0BE19253}"/>
              </a:ext>
            </a:extLst>
          </p:cNvPr>
          <p:cNvSpPr/>
          <p:nvPr/>
        </p:nvSpPr>
        <p:spPr>
          <a:xfrm>
            <a:off x="-108520" y="836712"/>
            <a:ext cx="95050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优点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642938" lvl="3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容易扩展；</a:t>
            </a:r>
          </a:p>
          <a:p>
            <a:pPr marL="642938" lvl="3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易于将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移植到新的体系结构的机器上；</a:t>
            </a:r>
          </a:p>
          <a:p>
            <a:pPr marL="642938" lvl="3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更可靠、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安全。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41C8C7-E760-4B1B-B2DD-05BE787ECE47}"/>
              </a:ext>
            </a:extLst>
          </p:cNvPr>
          <p:cNvSpPr txBox="1">
            <a:spLocks/>
          </p:cNvSpPr>
          <p:nvPr/>
        </p:nvSpPr>
        <p:spPr>
          <a:xfrm>
            <a:off x="-108520" y="3083519"/>
            <a:ext cx="9144000" cy="2600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缺点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3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效率低：模块间通信需要通过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。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26938A-7381-4A0B-A5C8-A5AE632C798C}"/>
              </a:ext>
            </a:extLst>
          </p:cNvPr>
          <p:cNvSpPr/>
          <p:nvPr/>
        </p:nvSpPr>
        <p:spPr>
          <a:xfrm>
            <a:off x="1691680" y="5391172"/>
            <a:ext cx="510588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对微内核评价：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panose="020B0604020202020204" pitchFamily="34" charset="-122"/>
              </a:rPr>
              <a:t>reasonable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964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FE213F-4A6D-4078-9170-7F55CAD6F721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89916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从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DOS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继承过来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Windows1.0,Windows3.1,……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发展到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win95</a:t>
            </a:r>
            <a:r>
              <a:rPr lang="en-US" altLang="zh-CN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, Win98, </a:t>
            </a: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终点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WindowsMe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大内核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：问题</a:t>
            </a:r>
            <a:r>
              <a:rPr lang="zh-CN" altLang="en-US" sz="32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多、糟糕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WindowsNT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第一版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WindowsNT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上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微内核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，安全性要求高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版本升级：不断往内核中加功能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到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WindowsXP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……, 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已经不是微内核了，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“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保留了微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内核的一些特点”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5E609A-DF48-4183-964C-889587DCCAA7}"/>
              </a:ext>
            </a:extLst>
          </p:cNvPr>
          <p:cNvSpPr/>
          <p:nvPr/>
        </p:nvSpPr>
        <p:spPr>
          <a:xfrm>
            <a:off x="689596" y="14130"/>
            <a:ext cx="7947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微内核（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— Windows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两种内核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946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CC6F8B-DD68-40E1-90D0-EDD3BCE07A34}"/>
              </a:ext>
            </a:extLst>
          </p:cNvPr>
          <p:cNvSpPr/>
          <p:nvPr/>
        </p:nvSpPr>
        <p:spPr>
          <a:xfrm>
            <a:off x="3258179" y="-3858"/>
            <a:ext cx="2627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混 合 系 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F2AA57-7045-4AA9-938B-670949BB14D9}"/>
              </a:ext>
            </a:extLst>
          </p:cNvPr>
          <p:cNvSpPr txBox="1">
            <a:spLocks noChangeArrowheads="1"/>
          </p:cNvSpPr>
          <p:nvPr/>
        </p:nvSpPr>
        <p:spPr>
          <a:xfrm>
            <a:off x="-108012" y="980728"/>
            <a:ext cx="9360024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多数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现代</a:t>
            </a:r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OS</a:t>
            </a: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不是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单一、严格定义的结构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组合不同结构，以解决性能、安全和可用性等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问题；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Linux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Solaris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单体的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，高效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的性能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；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模块化的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，新功能可以动态添加到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内核；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单体的、</a:t>
            </a:r>
            <a:r>
              <a:rPr lang="zh-CN" altLang="en-US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保留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了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微内核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的特征（如支持作为用户模式进程的各个子系统）、也支持动态加载内核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模块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Apple Mac OS X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：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00050" lvl="2" indent="0">
              <a:spcBef>
                <a:spcPct val="0"/>
              </a:spcBef>
              <a:buClr>
                <a:schemeClr val="bg2"/>
              </a:buClr>
              <a:buSzPct val="80000"/>
              <a:buNone/>
            </a:pPr>
            <a:r>
              <a:rPr lang="en-US" altLang="zh-CN" sz="2800" dirty="0" smtClean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</a:rPr>
              <a:t>分层结构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</a:rPr>
              <a:t>+ Mach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</a:rPr>
              <a:t>微内核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</a:rPr>
              <a:t>模块化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383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D576E2-F127-42D5-B6F3-7C1821F7CE3B}"/>
              </a:ext>
            </a:extLst>
          </p:cNvPr>
          <p:cNvSpPr/>
          <p:nvPr/>
        </p:nvSpPr>
        <p:spPr>
          <a:xfrm>
            <a:off x="2483929" y="188640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C3F3E5F-E7D6-46C3-8440-FF994504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53" y="4398612"/>
            <a:ext cx="2815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2"/>
                </a:solidFill>
                <a:ea typeface="宋体" panose="02010600030101010101" pitchFamily="2" charset="-122"/>
              </a:rPr>
              <a:t>Non-virtual Machine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5385F0F-8489-42CE-8E96-90A2BC7D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876" y="3633461"/>
            <a:ext cx="2234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2"/>
                </a:solidFill>
              </a:rPr>
              <a:t>Virtual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BC559-5494-4997-BB72-C677D2DA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1979712" y="980728"/>
            <a:ext cx="5456237" cy="346130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9347BB7-D88B-4D7F-8755-017C322E8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73148"/>
            <a:ext cx="9144000" cy="2063080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分层结构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 </a:t>
            </a:r>
          </a:p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虚拟机上直接装不同的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每个用户感觉到它拥有自己的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185738" lvl="1" indent="-185738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物理</a:t>
            </a: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计算机资源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通过创建虚拟机的形式共享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C3F3E5F-E7D6-46C3-8440-FF994504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701" y="4366903"/>
            <a:ext cx="2815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bg2"/>
                </a:solidFill>
                <a:ea typeface="宋体" panose="02010600030101010101" pitchFamily="2" charset="-122"/>
              </a:rPr>
              <a:t>Virtual </a:t>
            </a:r>
            <a:r>
              <a:rPr lang="en-US" altLang="zh-CN" sz="1800" dirty="0">
                <a:solidFill>
                  <a:schemeClr val="bg2"/>
                </a:solidFill>
                <a:ea typeface="宋体" panose="02010600030101010101" pitchFamily="2" charset="-122"/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0847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71A503-42CA-4A5B-9198-BADE251235E0}"/>
              </a:ext>
            </a:extLst>
          </p:cNvPr>
          <p:cNvSpPr/>
          <p:nvPr/>
        </p:nvSpPr>
        <p:spPr>
          <a:xfrm>
            <a:off x="2483929" y="188640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A45838-01C4-4BC3-807E-96A558F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94" y="1412776"/>
            <a:ext cx="88836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5738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提供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了系统资源的完全保护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3" indent="-185738">
              <a:lnSpc>
                <a:spcPct val="9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每个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虚拟机的状态和其它的虚拟机隔离</a:t>
            </a: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，</a:t>
            </a:r>
            <a:endParaRPr lang="en-US" altLang="zh-CN" sz="32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lvl="3" indent="0">
              <a:lnSpc>
                <a:spcPct val="90000"/>
              </a:lnSpc>
              <a:spcBef>
                <a:spcPct val="0"/>
              </a:spcBef>
              <a:buSzPct val="70000"/>
              <a:buNone/>
            </a:pP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不能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直接访问共享的资源。</a:t>
            </a:r>
          </a:p>
          <a:p>
            <a:pPr marL="185738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实现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困难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3" indent="-185738">
              <a:lnSpc>
                <a:spcPct val="9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需要精确地复制机器硬件的功能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02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AC6A3C-60C9-4461-99D5-57359493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44" y="-14440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2.2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用户与操作系统</a:t>
            </a:r>
            <a:r>
              <a:rPr kumimoji="1"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的界面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8D8511-43CC-4F93-ADA7-9C645053E092}"/>
              </a:ext>
            </a:extLst>
          </p:cNvPr>
          <p:cNvSpPr/>
          <p:nvPr/>
        </p:nvSpPr>
        <p:spPr>
          <a:xfrm>
            <a:off x="2592552" y="830626"/>
            <a:ext cx="4196983" cy="71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1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Linux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命令行界面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5F2356-F055-4E5A-8460-49340D4B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71" y="1554326"/>
            <a:ext cx="4805993" cy="21181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E8BA45-30B2-47E6-951B-55BCCF83306E}"/>
              </a:ext>
            </a:extLst>
          </p:cNvPr>
          <p:cNvSpPr txBox="1"/>
          <p:nvPr/>
        </p:nvSpPr>
        <p:spPr>
          <a:xfrm>
            <a:off x="874619" y="3958276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1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下通过</a:t>
            </a:r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cmd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进入命令行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93" y="4727717"/>
            <a:ext cx="5829300" cy="1762125"/>
          </a:xfrm>
          <a:prstGeom prst="rect">
            <a:avLst/>
          </a:prstGeom>
        </p:spPr>
      </p:pic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史一民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9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>
            <a:extLst>
              <a:ext uri="{FF2B5EF4-FFF2-40B4-BE49-F238E27FC236}">
                <a16:creationId xmlns:a16="http://schemas.microsoft.com/office/drawing/2014/main" id="{A9395EE8-9F36-4EB0-AE66-B88A4A8F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15" y="671988"/>
            <a:ext cx="9049769" cy="60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集群系统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机器上直接运行虚拟机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虚拟机上根据不同应用服务的需要安装一个不同的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，轻松地进行资源分配和调度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研究和开发操作系统的理想的环境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在不打断系统运行的情况下在虚拟机上开发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单一的桌面上同时运行不同的操作系统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，开发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、测试 、部署新的应用程序。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在一个窗口中加载一台虚拟机，运行自己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应用程序。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VMware Workstation </a:t>
            </a: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将多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个</a:t>
            </a:r>
            <a: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作为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虚拟机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(VM)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在单台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Linux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或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Windows PC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上运行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任何设备、平台或云环境构建、测试或演示软件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476F9-715D-41CE-B518-7FB484787F19}"/>
              </a:ext>
            </a:extLst>
          </p:cNvPr>
          <p:cNvSpPr/>
          <p:nvPr/>
        </p:nvSpPr>
        <p:spPr>
          <a:xfrm>
            <a:off x="1616950" y="-35898"/>
            <a:ext cx="6078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</a:t>
            </a:r>
            <a:r>
              <a:rPr lang="zh-CN" altLang="en-US" sz="40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r>
              <a:rPr lang="en-US" altLang="zh-CN" sz="36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—</a:t>
            </a:r>
            <a:r>
              <a:rPr lang="zh-CN" altLang="en-US" sz="3600" dirty="0" smtClean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应用</a:t>
            </a:r>
            <a:endParaRPr lang="zh-CN" altLang="en-US" sz="36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086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DEB3F22B-A191-4F21-8360-51D81C64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-12192"/>
            <a:ext cx="4536504" cy="8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j-cs"/>
                <a:sym typeface="Symbol" panose="05050102010706020507" pitchFamily="18" charset="2"/>
              </a:rPr>
              <a:t>图形用户界面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j-cs"/>
              <a:sym typeface="Symbol" panose="05050102010706020507" pitchFamily="18" charset="2"/>
            </a:endParaRPr>
          </a:p>
        </p:txBody>
      </p:sp>
      <p:sp>
        <p:nvSpPr>
          <p:cNvPr id="8" name="Rectangle 115">
            <a:extLst>
              <a:ext uri="{FF2B5EF4-FFF2-40B4-BE49-F238E27FC236}">
                <a16:creationId xmlns:a16="http://schemas.microsoft.com/office/drawing/2014/main" id="{B150A284-DDFD-4994-A4E0-6302C7AE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05" y="1011012"/>
            <a:ext cx="474415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lvl="1" algn="ctr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OS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提供消息框架和相关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API</a:t>
            </a:r>
          </a:p>
        </p:txBody>
      </p:sp>
      <p:grpSp>
        <p:nvGrpSpPr>
          <p:cNvPr id="10" name="Group 106">
            <a:extLst>
              <a:ext uri="{FF2B5EF4-FFF2-40B4-BE49-F238E27FC236}">
                <a16:creationId xmlns:a16="http://schemas.microsoft.com/office/drawing/2014/main" id="{F00F4518-F3D6-42E7-922E-71E3CD8018CE}"/>
              </a:ext>
            </a:extLst>
          </p:cNvPr>
          <p:cNvGrpSpPr>
            <a:grpSpLocks/>
          </p:cNvGrpSpPr>
          <p:nvPr/>
        </p:nvGrpSpPr>
        <p:grpSpPr bwMode="auto">
          <a:xfrm>
            <a:off x="196142" y="1737641"/>
            <a:ext cx="5108478" cy="2286000"/>
            <a:chOff x="42" y="1104"/>
            <a:chExt cx="2934" cy="1440"/>
          </a:xfrm>
        </p:grpSpPr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77DA6876-A3C4-4426-B11E-C2805DB3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" y="1344"/>
              <a:ext cx="77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F84A0EBF-77B8-4D66-A80A-3F26CA0B1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04"/>
              <a:ext cx="2064" cy="144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8029F18-2C96-49DC-B368-8AA7842DA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1397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硬件输入</a:t>
              </a: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1C59EBB-3FCF-479D-B91A-85880BD9F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88"/>
              <a:ext cx="3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34A273ED-58F7-4A37-9606-456865AA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0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Windows</a:t>
              </a:r>
            </a:p>
          </p:txBody>
        </p:sp>
      </p:grpSp>
      <p:grpSp>
        <p:nvGrpSpPr>
          <p:cNvPr id="16" name="Group 110">
            <a:extLst>
              <a:ext uri="{FF2B5EF4-FFF2-40B4-BE49-F238E27FC236}">
                <a16:creationId xmlns:a16="http://schemas.microsoft.com/office/drawing/2014/main" id="{5786D1C5-824D-412C-BCAB-D5F7DCD8FFB2}"/>
              </a:ext>
            </a:extLst>
          </p:cNvPr>
          <p:cNvGrpSpPr>
            <a:grpSpLocks/>
          </p:cNvGrpSpPr>
          <p:nvPr/>
        </p:nvGrpSpPr>
        <p:grpSpPr bwMode="auto">
          <a:xfrm>
            <a:off x="4842384" y="1936078"/>
            <a:ext cx="4191000" cy="2514600"/>
            <a:chOff x="2880" y="1056"/>
            <a:chExt cx="2640" cy="1584"/>
          </a:xfrm>
        </p:grpSpPr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7D9FD57-1EC4-48E2-8273-CAF6EE60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56"/>
              <a:ext cx="1920" cy="158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40A6FA22-86D0-4F0B-A232-3BD8F2E73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56"/>
              <a:ext cx="13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应用程序</a:t>
              </a:r>
              <a:r>
                <a:rPr lang="en-US" altLang="zh-CN" b="1" dirty="0" err="1">
                  <a:solidFill>
                    <a:schemeClr val="bg2"/>
                  </a:solidFill>
                </a:rPr>
                <a:t>i</a:t>
              </a:r>
              <a:endParaRPr lang="en-US" altLang="zh-CN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6F609FD1-C574-4EF4-B415-7542ACD4B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8">
              <a:extLst>
                <a:ext uri="{FF2B5EF4-FFF2-40B4-BE49-F238E27FC236}">
                  <a16:creationId xmlns:a16="http://schemas.microsoft.com/office/drawing/2014/main" id="{AD4A3516-C6C7-42EB-9940-EA5AD67DD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9">
              <a:extLst>
                <a:ext uri="{FF2B5EF4-FFF2-40B4-BE49-F238E27FC236}">
                  <a16:creationId xmlns:a16="http://schemas.microsoft.com/office/drawing/2014/main" id="{B7E5F853-0DD6-48E1-B07F-26D2E376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pic>
        <p:nvPicPr>
          <p:cNvPr id="25" name="Picture 16">
            <a:extLst>
              <a:ext uri="{FF2B5EF4-FFF2-40B4-BE49-F238E27FC236}">
                <a16:creationId xmlns:a16="http://schemas.microsoft.com/office/drawing/2014/main" id="{F62ACD0A-EDEC-4453-9D42-2796954C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090" y="924372"/>
            <a:ext cx="1773928" cy="10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id="{8F1CB6E0-E522-4ABE-99F2-E864976B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55" y="924372"/>
            <a:ext cx="2180520" cy="9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4F921239-2E53-48F9-8831-40C74330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6" y="4220865"/>
            <a:ext cx="5791191" cy="193899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void </a:t>
            </a:r>
            <a:r>
              <a:rPr lang="en-US" altLang="zh-CN" sz="2000" b="1" dirty="0" err="1">
                <a:solidFill>
                  <a:schemeClr val="bg2"/>
                </a:solidFill>
              </a:rPr>
              <a:t>COutputDlg</a:t>
            </a:r>
            <a:r>
              <a:rPr lang="en-US" altLang="zh-CN" sz="2000" b="1" dirty="0">
                <a:solidFill>
                  <a:schemeClr val="bg2"/>
                </a:solidFill>
              </a:rPr>
              <a:t>::</a:t>
            </a:r>
            <a:r>
              <a:rPr lang="en-US" altLang="zh-CN" sz="2000" b="1" dirty="0" err="1">
                <a:solidFill>
                  <a:srgbClr val="D60093"/>
                </a:solidFill>
              </a:rPr>
              <a:t>OnOK</a:t>
            </a:r>
            <a:r>
              <a:rPr lang="en-US" altLang="zh-CN" sz="2000" b="1" dirty="0">
                <a:solidFill>
                  <a:schemeClr val="bg2"/>
                </a:solidFill>
              </a:rPr>
              <a:t>() 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{  </a:t>
            </a:r>
            <a:r>
              <a:rPr lang="en-US" altLang="zh-CN" sz="2000" b="1" dirty="0" err="1">
                <a:solidFill>
                  <a:schemeClr val="bg2"/>
                </a:solidFill>
              </a:rPr>
              <a:t>GetDlgItemText</a:t>
            </a:r>
            <a:r>
              <a:rPr lang="en-US" altLang="zh-CN" sz="2000" b="1" dirty="0">
                <a:solidFill>
                  <a:schemeClr val="bg2"/>
                </a:solidFill>
              </a:rPr>
              <a:t>(IDC_EDIT1,m_</a:t>
            </a:r>
            <a:r>
              <a:rPr lang="en-US" altLang="zh-CN" sz="2000" b="1" dirty="0">
                <a:solidFill>
                  <a:srgbClr val="006600"/>
                </a:solidFill>
              </a:rPr>
              <a:t>outStr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FILE *</a:t>
            </a:r>
            <a:r>
              <a:rPr lang="en-US" altLang="zh-CN" sz="2000" b="1" dirty="0" err="1">
                <a:solidFill>
                  <a:schemeClr val="bg2"/>
                </a:solidFill>
              </a:rPr>
              <a:t>fp</a:t>
            </a:r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r>
              <a:rPr lang="en-US" altLang="zh-CN" sz="2000" b="1" dirty="0" err="1">
                <a:solidFill>
                  <a:schemeClr val="bg2"/>
                </a:solidFill>
              </a:rPr>
              <a:t>fopen</a:t>
            </a:r>
            <a:r>
              <a:rPr lang="en-US" altLang="zh-CN" sz="2000" b="1" dirty="0">
                <a:solidFill>
                  <a:schemeClr val="bg2"/>
                </a:solidFill>
              </a:rPr>
              <a:t>("d:\\out.txt","w");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en-US" altLang="zh-CN" sz="2000" b="1" dirty="0" err="1">
                <a:solidFill>
                  <a:srgbClr val="D60093"/>
                </a:solidFill>
              </a:rPr>
              <a:t>fprintf</a:t>
            </a:r>
            <a:r>
              <a:rPr lang="en-US" altLang="zh-CN" sz="2000" b="1" dirty="0">
                <a:solidFill>
                  <a:schemeClr val="bg2"/>
                </a:solidFill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</a:rPr>
              <a:t>fp,m_</a:t>
            </a:r>
            <a:r>
              <a:rPr lang="en-US" altLang="zh-CN" sz="2000" dirty="0" err="1">
                <a:solidFill>
                  <a:srgbClr val="006600"/>
                </a:solidFill>
              </a:rPr>
              <a:t>outStr,</a:t>
            </a:r>
            <a:r>
              <a:rPr lang="en-US" altLang="zh-CN" sz="2000" b="1" dirty="0" err="1">
                <a:solidFill>
                  <a:schemeClr val="bg2"/>
                </a:solidFill>
              </a:rPr>
              <a:t>m_outStr.GetLength</a:t>
            </a:r>
            <a:r>
              <a:rPr lang="en-US" altLang="zh-CN" sz="2000" b="1" dirty="0">
                <a:solidFill>
                  <a:schemeClr val="bg2"/>
                </a:solidFill>
              </a:rPr>
              <a:t>());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</a:t>
            </a:r>
            <a:r>
              <a:rPr lang="en-US" altLang="zh-CN" sz="2000" b="1" dirty="0" err="1">
                <a:solidFill>
                  <a:schemeClr val="bg2"/>
                </a:solidFill>
              </a:rPr>
              <a:t>fclose</a:t>
            </a:r>
            <a:r>
              <a:rPr lang="en-US" altLang="zh-CN" sz="2000" b="1" dirty="0">
                <a:solidFill>
                  <a:schemeClr val="bg2"/>
                </a:solidFill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</a:rPr>
              <a:t>fp</a:t>
            </a:r>
            <a:r>
              <a:rPr lang="en-US" altLang="zh-CN" sz="2000" b="1" dirty="0">
                <a:solidFill>
                  <a:schemeClr val="bg2"/>
                </a:solidFill>
              </a:rPr>
              <a:t>); }</a:t>
            </a:r>
          </a:p>
        </p:txBody>
      </p:sp>
      <p:grpSp>
        <p:nvGrpSpPr>
          <p:cNvPr id="29" name="Group 107">
            <a:extLst>
              <a:ext uri="{FF2B5EF4-FFF2-40B4-BE49-F238E27FC236}">
                <a16:creationId xmlns:a16="http://schemas.microsoft.com/office/drawing/2014/main" id="{30E6CE6D-0ACA-4522-894B-77244DAD5F1F}"/>
              </a:ext>
            </a:extLst>
          </p:cNvPr>
          <p:cNvGrpSpPr>
            <a:grpSpLocks/>
          </p:cNvGrpSpPr>
          <p:nvPr/>
        </p:nvGrpSpPr>
        <p:grpSpPr bwMode="auto">
          <a:xfrm>
            <a:off x="1899997" y="2112665"/>
            <a:ext cx="2438400" cy="457200"/>
            <a:chOff x="1152" y="1344"/>
            <a:chExt cx="1536" cy="288"/>
          </a:xfrm>
          <a:noFill/>
        </p:grpSpPr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60A41CC-1AE7-45FA-A022-6A0E2E2B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248" cy="288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CACAB0CC-17C3-4BB6-8786-541C72563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48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</a:rPr>
                <a:t>系统消息队列</a:t>
              </a:r>
            </a:p>
          </p:txBody>
        </p:sp>
      </p:grpSp>
      <p:grpSp>
        <p:nvGrpSpPr>
          <p:cNvPr id="32" name="Group 111">
            <a:extLst>
              <a:ext uri="{FF2B5EF4-FFF2-40B4-BE49-F238E27FC236}">
                <a16:creationId xmlns:a16="http://schemas.microsoft.com/office/drawing/2014/main" id="{E34616E2-456B-40C0-999F-7BF20884FC64}"/>
              </a:ext>
            </a:extLst>
          </p:cNvPr>
          <p:cNvGrpSpPr>
            <a:grpSpLocks/>
          </p:cNvGrpSpPr>
          <p:nvPr/>
        </p:nvGrpSpPr>
        <p:grpSpPr bwMode="auto">
          <a:xfrm>
            <a:off x="6444018" y="2824589"/>
            <a:ext cx="2286000" cy="1066800"/>
            <a:chOff x="3840" y="1344"/>
            <a:chExt cx="1440" cy="672"/>
          </a:xfrm>
          <a:noFill/>
        </p:grpSpPr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7E600B0F-3B36-4E44-8AAD-30070A43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1440" cy="33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D3B9842D-AFF7-4774-A146-901E7ED6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80"/>
              <a:ext cx="1440" cy="33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A612B0DE-97B4-4BCB-B36E-C22BCE469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28"/>
              <a:ext cx="91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</a:rPr>
                <a:t>消息循环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11A0B9E8-F2A2-43C3-AA56-A60AFDF32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82"/>
              <a:ext cx="1056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</a:rPr>
                <a:t>WinMain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</a:t>
              </a:r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BA28253E-E656-4A7D-8063-3B3EBA6311F8}"/>
              </a:ext>
            </a:extLst>
          </p:cNvPr>
          <p:cNvGrpSpPr>
            <a:grpSpLocks/>
          </p:cNvGrpSpPr>
          <p:nvPr/>
        </p:nvGrpSpPr>
        <p:grpSpPr bwMode="auto">
          <a:xfrm>
            <a:off x="1518997" y="2569865"/>
            <a:ext cx="2438400" cy="900113"/>
            <a:chOff x="912" y="1632"/>
            <a:chExt cx="1536" cy="567"/>
          </a:xfrm>
        </p:grpSpPr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6F30AAB5-4ADB-4181-855F-08C1B7CA9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9D766890-5099-4EA1-955C-A79B67DD4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D530E630-444A-4CBB-908E-AB6D9CC4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chemeClr val="bg2"/>
                  </a:solidFill>
                </a:rPr>
                <a:t>WM_MOUSEDOWN</a:t>
              </a:r>
            </a:p>
          </p:txBody>
        </p:sp>
      </p:grpSp>
      <p:grpSp>
        <p:nvGrpSpPr>
          <p:cNvPr id="41" name="Group 109">
            <a:extLst>
              <a:ext uri="{FF2B5EF4-FFF2-40B4-BE49-F238E27FC236}">
                <a16:creationId xmlns:a16="http://schemas.microsoft.com/office/drawing/2014/main" id="{FCC7CC98-9691-4C56-9247-92A52FBEDDE7}"/>
              </a:ext>
            </a:extLst>
          </p:cNvPr>
          <p:cNvGrpSpPr>
            <a:grpSpLocks/>
          </p:cNvGrpSpPr>
          <p:nvPr/>
        </p:nvGrpSpPr>
        <p:grpSpPr bwMode="auto">
          <a:xfrm>
            <a:off x="2869615" y="2621979"/>
            <a:ext cx="2695565" cy="1298575"/>
            <a:chOff x="1854" y="1728"/>
            <a:chExt cx="1410" cy="818"/>
          </a:xfrm>
          <a:noFill/>
        </p:grpSpPr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C5ED2C8C-CC51-420D-BE75-90B8795F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2294"/>
              <a:ext cx="141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2"/>
                  </a:solidFill>
                </a:rPr>
                <a:t>应用</a:t>
              </a:r>
              <a:r>
                <a:rPr lang="zh-CN" altLang="en-US" sz="2000" dirty="0" smtClean="0">
                  <a:solidFill>
                    <a:schemeClr val="bg2"/>
                  </a:solidFill>
                </a:rPr>
                <a:t>程序</a:t>
              </a:r>
              <a:r>
                <a:rPr lang="en-US" altLang="zh-CN" sz="2000" dirty="0" err="1" smtClean="0">
                  <a:solidFill>
                    <a:schemeClr val="bg2"/>
                  </a:solidFill>
                </a:rPr>
                <a:t>i</a:t>
              </a:r>
              <a:r>
                <a:rPr lang="zh-CN" altLang="en-US" sz="2000" b="1" dirty="0" smtClean="0">
                  <a:solidFill>
                    <a:schemeClr val="bg2"/>
                  </a:solidFill>
                </a:rPr>
                <a:t>消息队列</a:t>
              </a:r>
              <a:endParaRPr lang="en-US" altLang="zh-CN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43" name="Rectangle 94">
              <a:extLst>
                <a:ext uri="{FF2B5EF4-FFF2-40B4-BE49-F238E27FC236}">
                  <a16:creationId xmlns:a16="http://schemas.microsoft.com/office/drawing/2014/main" id="{3DB69BFB-C5C0-435C-B6A6-7212E1E1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95">
              <a:extLst>
                <a:ext uri="{FF2B5EF4-FFF2-40B4-BE49-F238E27FC236}">
                  <a16:creationId xmlns:a16="http://schemas.microsoft.com/office/drawing/2014/main" id="{5D94AE91-9940-48DA-8B4C-3D7C3F0A1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42E37BC5-B121-45A7-A60F-40B1EFF4F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7AC8691E-14E2-4D1E-B390-4D1ABDAE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112">
            <a:extLst>
              <a:ext uri="{FF2B5EF4-FFF2-40B4-BE49-F238E27FC236}">
                <a16:creationId xmlns:a16="http://schemas.microsoft.com/office/drawing/2014/main" id="{AA0E92C0-EB75-43FC-A6EA-3023F04DCD2B}"/>
              </a:ext>
            </a:extLst>
          </p:cNvPr>
          <p:cNvGrpSpPr>
            <a:grpSpLocks/>
          </p:cNvGrpSpPr>
          <p:nvPr/>
        </p:nvGrpSpPr>
        <p:grpSpPr bwMode="auto">
          <a:xfrm>
            <a:off x="6029954" y="3882257"/>
            <a:ext cx="2971800" cy="838200"/>
            <a:chOff x="3696" y="2016"/>
            <a:chExt cx="1872" cy="528"/>
          </a:xfrm>
          <a:noFill/>
        </p:grpSpPr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C79E65F7-904E-4957-869C-A0078F83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016"/>
              <a:ext cx="0" cy="192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2068C071-C90A-4AB5-BAE5-C7060D52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16"/>
              <a:ext cx="0" cy="1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0"/>
                <a:gd name="connsiteY0" fmla="*/ 0 h 10000"/>
                <a:gd name="connsiteX1" fmla="*/ 0 w 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00">
                  <a:moveTo>
                    <a:pt x="0" y="0"/>
                  </a:moveTo>
                  <a:cubicBezTo>
                    <a:pt x="3333" y="3333"/>
                    <a:pt x="-3333" y="6667"/>
                    <a:pt x="0" y="10000"/>
                  </a:cubicBezTo>
                </a:path>
              </a:pathLst>
            </a:custGeom>
            <a:grp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184C69A2-8F29-4FA0-BC96-F3E2A7955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08"/>
              <a:ext cx="864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2">
              <a:extLst>
                <a:ext uri="{FF2B5EF4-FFF2-40B4-BE49-F238E27FC236}">
                  <a16:creationId xmlns:a16="http://schemas.microsoft.com/office/drawing/2014/main" id="{F8AA6C61-B28F-4F69-B811-AE329396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70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WinProc1</a:t>
              </a:r>
            </a:p>
          </p:txBody>
        </p:sp>
        <p:sp>
          <p:nvSpPr>
            <p:cNvPr id="52" name="Rectangle 99">
              <a:extLst>
                <a:ext uri="{FF2B5EF4-FFF2-40B4-BE49-F238E27FC236}">
                  <a16:creationId xmlns:a16="http://schemas.microsoft.com/office/drawing/2014/main" id="{8578D27C-79AF-4DEC-9533-4D40A7DA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08"/>
              <a:ext cx="864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100">
              <a:extLst>
                <a:ext uri="{FF2B5EF4-FFF2-40B4-BE49-F238E27FC236}">
                  <a16:creationId xmlns:a16="http://schemas.microsoft.com/office/drawing/2014/main" id="{013F3E85-E466-4690-8DE3-DE56CF367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187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WinProc2</a:t>
              </a:r>
            </a:p>
          </p:txBody>
        </p:sp>
      </p:grpSp>
      <p:grpSp>
        <p:nvGrpSpPr>
          <p:cNvPr id="54" name="Group 113">
            <a:extLst>
              <a:ext uri="{FF2B5EF4-FFF2-40B4-BE49-F238E27FC236}">
                <a16:creationId xmlns:a16="http://schemas.microsoft.com/office/drawing/2014/main" id="{F37BF40A-47D7-4E32-9121-3B3EBFAAD20B}"/>
              </a:ext>
            </a:extLst>
          </p:cNvPr>
          <p:cNvGrpSpPr>
            <a:grpSpLocks/>
          </p:cNvGrpSpPr>
          <p:nvPr/>
        </p:nvGrpSpPr>
        <p:grpSpPr bwMode="auto">
          <a:xfrm>
            <a:off x="5877554" y="4500718"/>
            <a:ext cx="3276600" cy="1655763"/>
            <a:chOff x="3696" y="3072"/>
            <a:chExt cx="2064" cy="1043"/>
          </a:xfrm>
        </p:grpSpPr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81C38B4E-7DFF-404F-A4B8-CDA9F2EE9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4" y="3072"/>
              <a:ext cx="8" cy="4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03">
              <a:extLst>
                <a:ext uri="{FF2B5EF4-FFF2-40B4-BE49-F238E27FC236}">
                  <a16:creationId xmlns:a16="http://schemas.microsoft.com/office/drawing/2014/main" id="{F399C575-A4D7-4037-8AC5-3926E97D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75"/>
              <a:ext cx="2064" cy="6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OUTPUT</a:t>
              </a:r>
              <a:r>
                <a:rPr lang="zh-CN" altLang="en-US" sz="2000" b="1" dirty="0">
                  <a:solidFill>
                    <a:schemeClr val="bg2"/>
                  </a:solidFill>
                </a:rPr>
                <a:t>按钮的</a:t>
              </a:r>
              <a:r>
                <a:rPr lang="en-US" altLang="zh-CN" sz="2000" b="1" dirty="0" err="1">
                  <a:solidFill>
                    <a:schemeClr val="bg2"/>
                  </a:solidFill>
                </a:rPr>
                <a:t>WinProc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</a:rPr>
                <a:t>{case </a:t>
              </a:r>
              <a:r>
                <a:rPr lang="en-US" altLang="zh-CN" sz="2000" b="1" dirty="0">
                  <a:solidFill>
                    <a:srgbClr val="D60093"/>
                  </a:solidFill>
                </a:rPr>
                <a:t>WM_MOUSEDOWN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: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000" b="1" dirty="0" err="1">
                  <a:solidFill>
                    <a:srgbClr val="D60093"/>
                  </a:solidFill>
                </a:rPr>
                <a:t>OnOK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(); }</a:t>
              </a:r>
            </a:p>
          </p:txBody>
        </p:sp>
      </p:grpSp>
      <p:sp>
        <p:nvSpPr>
          <p:cNvPr id="58" name="Freeform 104">
            <a:extLst>
              <a:ext uri="{FF2B5EF4-FFF2-40B4-BE49-F238E27FC236}">
                <a16:creationId xmlns:a16="http://schemas.microsoft.com/office/drawing/2014/main" id="{929A27D1-3BF6-40BB-B2B3-9422D5D29520}"/>
              </a:ext>
            </a:extLst>
          </p:cNvPr>
          <p:cNvSpPr>
            <a:spLocks/>
          </p:cNvSpPr>
          <p:nvPr/>
        </p:nvSpPr>
        <p:spPr bwMode="auto">
          <a:xfrm>
            <a:off x="3275856" y="4474867"/>
            <a:ext cx="2967541" cy="609598"/>
          </a:xfrm>
          <a:custGeom>
            <a:avLst/>
            <a:gdLst>
              <a:gd name="T0" fmla="*/ 1824 w 1824"/>
              <a:gd name="T1" fmla="*/ 624 h 624"/>
              <a:gd name="T2" fmla="*/ 1104 w 1824"/>
              <a:gd name="T3" fmla="*/ 384 h 624"/>
              <a:gd name="T4" fmla="*/ 0 w 182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624">
                <a:moveTo>
                  <a:pt x="1824" y="624"/>
                </a:moveTo>
                <a:cubicBezTo>
                  <a:pt x="1616" y="556"/>
                  <a:pt x="1408" y="488"/>
                  <a:pt x="1104" y="384"/>
                </a:cubicBezTo>
                <a:cubicBezTo>
                  <a:pt x="800" y="280"/>
                  <a:pt x="400" y="140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900BDAD6-E428-41A1-93D4-666D31D4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409" y="6503502"/>
            <a:ext cx="5374044" cy="4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李治</a:t>
            </a:r>
            <a:r>
              <a:rPr lang="zh-CN" altLang="en-US" sz="2000" dirty="0" smtClean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军  操作系统课件  哈</a:t>
            </a:r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工大</a:t>
            </a:r>
          </a:p>
        </p:txBody>
      </p:sp>
      <p:sp>
        <p:nvSpPr>
          <p:cNvPr id="5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" name="椭圆 2"/>
          <p:cNvSpPr/>
          <p:nvPr/>
        </p:nvSpPr>
        <p:spPr bwMode="auto">
          <a:xfrm>
            <a:off x="5877554" y="1455698"/>
            <a:ext cx="798665" cy="48038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7091-5624-446F-BE01-418CE68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4266"/>
            <a:ext cx="8519864" cy="114300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许多系统包含</a:t>
            </a: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CLI and GUI </a:t>
            </a: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两种界面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EBAB-ADAF-4D1F-B62B-223F7E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4" y="1700808"/>
            <a:ext cx="8882626" cy="3024336"/>
          </a:xfrm>
        </p:spPr>
        <p:txBody>
          <a:bodyPr/>
          <a:lstStyle/>
          <a:p>
            <a:pPr>
              <a:buClrTx/>
              <a:buSzPct val="70000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Windows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</a:rPr>
              <a:t>GUI </a:t>
            </a:r>
            <a:r>
              <a:rPr lang="en-US" altLang="zh-CN" dirty="0">
                <a:solidFill>
                  <a:schemeClr val="bg2"/>
                </a:solidFill>
              </a:rPr>
              <a:t>with CLI </a:t>
            </a:r>
            <a:r>
              <a:rPr lang="ja-JP" altLang="en-US" dirty="0">
                <a:solidFill>
                  <a:schemeClr val="bg2"/>
                </a:solidFill>
              </a:rPr>
              <a:t>“</a:t>
            </a:r>
            <a:r>
              <a:rPr lang="en-US" altLang="ja-JP" dirty="0">
                <a:solidFill>
                  <a:schemeClr val="bg2"/>
                </a:solidFill>
              </a:rPr>
              <a:t>command</a:t>
            </a:r>
            <a:r>
              <a:rPr lang="ja-JP" altLang="en-US" dirty="0">
                <a:solidFill>
                  <a:schemeClr val="bg2"/>
                </a:solidFill>
              </a:rPr>
              <a:t>”</a:t>
            </a:r>
            <a:r>
              <a:rPr lang="en-US" altLang="ja-JP" dirty="0">
                <a:solidFill>
                  <a:schemeClr val="bg2"/>
                </a:solidFill>
              </a:rPr>
              <a:t> shell</a:t>
            </a:r>
          </a:p>
          <a:p>
            <a:pPr>
              <a:buClrTx/>
              <a:buSzPct val="70000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Apple Mac OS X </a:t>
            </a:r>
            <a:r>
              <a:rPr lang="zh-CN" altLang="en-US" dirty="0" smtClean="0">
                <a:solidFill>
                  <a:schemeClr val="bg2"/>
                </a:solidFill>
              </a:rPr>
              <a:t>：</a:t>
            </a:r>
            <a:r>
              <a:rPr lang="ja-JP" altLang="en-US" dirty="0" smtClean="0">
                <a:solidFill>
                  <a:schemeClr val="bg2"/>
                </a:solidFill>
              </a:rPr>
              <a:t>“</a:t>
            </a:r>
            <a:r>
              <a:rPr lang="en-US" altLang="ja-JP" dirty="0" smtClean="0">
                <a:solidFill>
                  <a:schemeClr val="bg2"/>
                </a:solidFill>
              </a:rPr>
              <a:t>Aqua</a:t>
            </a:r>
            <a:r>
              <a:rPr lang="ja-JP" altLang="en-US" dirty="0" smtClean="0">
                <a:solidFill>
                  <a:schemeClr val="bg2"/>
                </a:solidFill>
              </a:rPr>
              <a:t>”</a:t>
            </a:r>
            <a:r>
              <a:rPr lang="en-US" altLang="ja-JP" dirty="0" smtClean="0">
                <a:solidFill>
                  <a:schemeClr val="bg2"/>
                </a:solidFill>
              </a:rPr>
              <a:t> </a:t>
            </a:r>
            <a:r>
              <a:rPr lang="en-US" altLang="ja-JP" dirty="0">
                <a:solidFill>
                  <a:schemeClr val="bg2"/>
                </a:solidFill>
              </a:rPr>
              <a:t>GUI interface with UNIX kernel underneath and shells available</a:t>
            </a:r>
          </a:p>
          <a:p>
            <a:pPr>
              <a:buClrTx/>
              <a:buSzPct val="70000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Unix and Linux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CLI with optional GUI interfaces (CDE, KDE, GNOME)</a:t>
            </a:r>
          </a:p>
          <a:p>
            <a:endParaRPr lang="zh-CN" altLang="en-US" dirty="0"/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120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CBE2B-13FF-414B-8E1F-698CA101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09" y="3247882"/>
            <a:ext cx="8820472" cy="232499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1000"/>
              </a:spcBef>
              <a:buSzPct val="70000"/>
              <a:buNone/>
            </a:pPr>
            <a:r>
              <a:rPr lang="zh-CN" altLang="en-US" sz="3600" b="1" kern="12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命令行界面：系统管理员和高级用户</a:t>
            </a:r>
            <a:endParaRPr lang="en-US" altLang="zh-CN" sz="3600" b="1" kern="12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17500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效率高</a:t>
            </a:r>
            <a:endParaRPr lang="en-US" altLang="zh-CN" b="1" kern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4700" lvl="3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具有可编程的功能，有利于完成重复性的任务</a:t>
            </a:r>
            <a:endParaRPr lang="en-US" altLang="zh-CN" sz="2800" b="1" kern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74700" lvl="3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UNIX</a:t>
            </a: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Linux:  Shell script</a:t>
            </a:r>
          </a:p>
          <a:p>
            <a:pPr marL="317500" lvl="1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有的系统只有部分功能可通过</a:t>
            </a:r>
            <a:r>
              <a:rPr lang="en-US" altLang="zh-CN" sz="32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GUI</a:t>
            </a:r>
            <a:r>
              <a:rPr lang="zh-CN" altLang="en-US" sz="3200" b="1" kern="1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使用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14B59B0-9CB7-42A8-B0A9-9BCF30E3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22"/>
            <a:ext cx="8519864" cy="629291"/>
          </a:xfrm>
        </p:spPr>
        <p:txBody>
          <a:bodyPr/>
          <a:lstStyle/>
          <a:p>
            <a:pPr algn="ctr"/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界面的选择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4CD6B53D-2DDE-420B-AC4E-46FF5D43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5" y="799802"/>
            <a:ext cx="758752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 indent="-373063" algn="ctr">
              <a:spcBef>
                <a:spcPct val="0"/>
              </a:spcBef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命令行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字符显示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CFD2C8E6-C74D-4FBD-8CB9-35E3706F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5" y="1637338"/>
            <a:ext cx="762416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 indent="-457200" algn="ctr">
              <a:spcBef>
                <a:spcPct val="0"/>
              </a:spcBef>
            </a:pP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消息处理程序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消息框架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图形显示</a:t>
            </a:r>
          </a:p>
        </p:txBody>
      </p:sp>
      <p:sp>
        <p:nvSpPr>
          <p:cNvPr id="1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466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6707464-F45C-4D2D-9F9D-3EA90FDE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-147525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2.3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系统调用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8DC0AD31-0FCC-458F-801E-4FC529A1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775074"/>
            <a:ext cx="8064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三种常见 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APIs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68828F84-DD2F-4E77-9FB9-8D98287F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43459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Win32 API for Windows</a:t>
            </a: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：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~1200</a:t>
            </a:r>
          </a:p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POSIX API for 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Unix </a:t>
            </a: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Portable Operating System Interface of Unix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- based Systems: Unix ~350</a:t>
            </a:r>
            <a:r>
              <a:rPr lang="zh-CN" alt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，“系统调用”</a:t>
            </a:r>
            <a:endParaRPr lang="en-US" altLang="zh-CN" sz="36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Java API for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Java Virtual Machine(JVM)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5F2EDD80-D524-4ADE-8D71-9E286310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0" y="5445224"/>
            <a:ext cx="8392988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系统调用是学习操作系统的首要任务</a:t>
            </a:r>
            <a:endParaRPr lang="en-US" altLang="zh-C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史一民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7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69049" y="260648"/>
            <a:ext cx="5606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系统调用实现方式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484784"/>
            <a:ext cx="86131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ts val="4800"/>
              </a:lnSpc>
              <a:buClr>
                <a:schemeClr val="accent3">
                  <a:lumMod val="50000"/>
                </a:schemeClr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36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int</a:t>
            </a:r>
            <a:r>
              <a:rPr lang="en-US" altLang="zh-CN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$0x80 </a:t>
            </a: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汇编</a:t>
            </a:r>
            <a:r>
              <a:rPr lang="zh-CN" alt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语句</a:t>
            </a:r>
            <a:endParaRPr lang="en-US" altLang="zh-CN" sz="3600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2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老版本中的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唯一</a:t>
            </a:r>
            <a:r>
              <a:rPr lang="zh-CN" alt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方式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 indent="-457200">
              <a:lnSpc>
                <a:spcPts val="4800"/>
              </a:lnSpc>
              <a:buClr>
                <a:schemeClr val="accent3">
                  <a:lumMod val="50000"/>
                </a:schemeClr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36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sysenter</a:t>
            </a:r>
            <a:r>
              <a:rPr lang="en-US" altLang="zh-CN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汇编语句</a:t>
            </a:r>
            <a:endParaRPr lang="en-US" altLang="zh-CN" sz="36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2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Intel Pentium II 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微处理器芯片引入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2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快速系统调用，较高版本使用较多</a:t>
            </a: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92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9</a:t>
            </a:fld>
            <a:r>
              <a:rPr lang="zh-CN" altLang="en-US" smtClean="0"/>
              <a:t> 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84784"/>
            <a:ext cx="7730780" cy="40324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28641" y="116632"/>
            <a:ext cx="4578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系统调用过程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FF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540862</TotalTime>
  <Words>1961</Words>
  <Application>Microsoft Office PowerPoint</Application>
  <PresentationFormat>全屏显示(4:3)</PresentationFormat>
  <Paragraphs>279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 Unicode MS</vt:lpstr>
      <vt:lpstr>Monotype Sorts</vt:lpstr>
      <vt:lpstr>MS PGothic</vt:lpstr>
      <vt:lpstr>楷体</vt:lpstr>
      <vt:lpstr>楷体_GB2312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Azure</vt:lpstr>
      <vt:lpstr>第 2 章 操作系统结构</vt:lpstr>
      <vt:lpstr>PowerPoint 演示文稿</vt:lpstr>
      <vt:lpstr>PowerPoint 演示文稿</vt:lpstr>
      <vt:lpstr>PowerPoint 演示文稿</vt:lpstr>
      <vt:lpstr>许多系统包含CLI and GUI 两种界面</vt:lpstr>
      <vt:lpstr>界面的选择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第3章</dc:subject>
  <dc:creator>史一民</dc:creator>
  <cp:keywords/>
  <cp:lastModifiedBy>ShiYM</cp:lastModifiedBy>
  <cp:revision>1954</cp:revision>
  <cp:lastPrinted>2020-03-05T11:16:59Z</cp:lastPrinted>
  <dcterms:created xsi:type="dcterms:W3CDTF">1995-06-17T23:31:02Z</dcterms:created>
  <dcterms:modified xsi:type="dcterms:W3CDTF">2021-09-03T01:36:08Z</dcterms:modified>
</cp:coreProperties>
</file>