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860" r:id="rId2"/>
    <p:sldId id="923" r:id="rId3"/>
    <p:sldId id="924" r:id="rId4"/>
    <p:sldId id="925" r:id="rId5"/>
    <p:sldId id="861" r:id="rId6"/>
    <p:sldId id="862" r:id="rId7"/>
    <p:sldId id="901" r:id="rId8"/>
    <p:sldId id="870" r:id="rId9"/>
    <p:sldId id="926" r:id="rId10"/>
    <p:sldId id="906" r:id="rId11"/>
    <p:sldId id="871" r:id="rId12"/>
    <p:sldId id="893" r:id="rId13"/>
    <p:sldId id="884" r:id="rId14"/>
    <p:sldId id="895" r:id="rId15"/>
    <p:sldId id="910" r:id="rId16"/>
    <p:sldId id="853" r:id="rId17"/>
    <p:sldId id="873" r:id="rId18"/>
    <p:sldId id="912" r:id="rId19"/>
    <p:sldId id="872" r:id="rId20"/>
    <p:sldId id="913" r:id="rId21"/>
    <p:sldId id="914" r:id="rId22"/>
    <p:sldId id="874" r:id="rId23"/>
    <p:sldId id="875" r:id="rId24"/>
    <p:sldId id="943" r:id="rId25"/>
    <p:sldId id="879" r:id="rId26"/>
    <p:sldId id="915" r:id="rId27"/>
    <p:sldId id="916" r:id="rId28"/>
    <p:sldId id="917" r:id="rId29"/>
    <p:sldId id="867" r:id="rId30"/>
    <p:sldId id="844" r:id="rId31"/>
    <p:sldId id="918" r:id="rId32"/>
    <p:sldId id="723" r:id="rId33"/>
    <p:sldId id="845" r:id="rId34"/>
    <p:sldId id="927" r:id="rId35"/>
    <p:sldId id="928" r:id="rId36"/>
    <p:sldId id="740" r:id="rId37"/>
    <p:sldId id="868" r:id="rId38"/>
    <p:sldId id="261" r:id="rId39"/>
    <p:sldId id="921" r:id="rId40"/>
    <p:sldId id="929" r:id="rId41"/>
    <p:sldId id="920" r:id="rId42"/>
    <p:sldId id="847" r:id="rId43"/>
    <p:sldId id="855" r:id="rId44"/>
    <p:sldId id="919" r:id="rId45"/>
    <p:sldId id="848" r:id="rId46"/>
    <p:sldId id="323" r:id="rId47"/>
    <p:sldId id="849" r:id="rId48"/>
    <p:sldId id="850" r:id="rId49"/>
    <p:sldId id="932" r:id="rId50"/>
    <p:sldId id="933" r:id="rId51"/>
    <p:sldId id="931" r:id="rId52"/>
    <p:sldId id="922" r:id="rId53"/>
    <p:sldId id="930" r:id="rId54"/>
    <p:sldId id="934" r:id="rId55"/>
    <p:sldId id="935" r:id="rId56"/>
    <p:sldId id="936" r:id="rId57"/>
    <p:sldId id="942" r:id="rId58"/>
    <p:sldId id="938" r:id="rId59"/>
    <p:sldId id="939" r:id="rId60"/>
    <p:sldId id="289" r:id="rId61"/>
    <p:sldId id="903" r:id="rId62"/>
    <p:sldId id="904" r:id="rId63"/>
    <p:sldId id="902" r:id="rId64"/>
    <p:sldId id="909" r:id="rId65"/>
    <p:sldId id="878" r:id="rId66"/>
    <p:sldId id="876" r:id="rId67"/>
    <p:sldId id="260" r:id="rId68"/>
    <p:sldId id="898" r:id="rId69"/>
    <p:sldId id="329" r:id="rId70"/>
    <p:sldId id="744" r:id="rId71"/>
    <p:sldId id="899" r:id="rId72"/>
    <p:sldId id="900" r:id="rId73"/>
    <p:sldId id="328" r:id="rId74"/>
    <p:sldId id="745" r:id="rId75"/>
    <p:sldId id="330" r:id="rId76"/>
    <p:sldId id="746" r:id="rId77"/>
    <p:sldId id="742" r:id="rId78"/>
    <p:sldId id="869" r:id="rId79"/>
    <p:sldId id="896" r:id="rId80"/>
    <p:sldId id="897" r:id="rId81"/>
    <p:sldId id="885" r:id="rId82"/>
    <p:sldId id="941" r:id="rId83"/>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bg2"/>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400" b="1" kern="1200">
        <a:solidFill>
          <a:schemeClr val="bg2"/>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400" b="1" kern="1200">
        <a:solidFill>
          <a:schemeClr val="bg2"/>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400" b="1" kern="1200">
        <a:solidFill>
          <a:schemeClr val="bg2"/>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400" b="1" kern="1200">
        <a:solidFill>
          <a:schemeClr val="bg2"/>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bg2"/>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bg2"/>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bg2"/>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bg2"/>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CEE12"/>
    <a:srgbClr val="D9FFFF"/>
    <a:srgbClr val="F9E1FF"/>
    <a:srgbClr val="C1C1FF"/>
    <a:srgbClr val="CCCCFF"/>
    <a:srgbClr val="E5FEAE"/>
    <a:srgbClr val="FFFF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77383" autoAdjust="0"/>
  </p:normalViewPr>
  <p:slideViewPr>
    <p:cSldViewPr>
      <p:cViewPr varScale="1">
        <p:scale>
          <a:sx n="87" d="100"/>
          <a:sy n="87" d="100"/>
        </p:scale>
        <p:origin x="23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414"/>
    </p:cViewPr>
  </p:sorterViewPr>
  <p:notesViewPr>
    <p:cSldViewPr>
      <p:cViewPr varScale="1">
        <p:scale>
          <a:sx n="58" d="100"/>
          <a:sy n="58" d="100"/>
        </p:scale>
        <p:origin x="-176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884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lnSpc>
                <a:spcPct val="100000"/>
              </a:lnSpc>
              <a:spcBef>
                <a:spcPct val="0"/>
              </a:spcBef>
              <a:buClrTx/>
              <a:buSzTx/>
              <a:buFontTx/>
              <a:buNone/>
              <a:defRPr kumimoji="1" sz="1000" b="0" i="1">
                <a:solidFill>
                  <a:schemeClr val="tx1"/>
                </a:solidFill>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lnSpc>
                <a:spcPct val="100000"/>
              </a:lnSpc>
              <a:spcBef>
                <a:spcPct val="0"/>
              </a:spcBef>
              <a:buClrTx/>
              <a:buSzTx/>
              <a:buFontTx/>
              <a:buNone/>
              <a:defRPr kumimoji="1" sz="1000" b="0" i="1">
                <a:solidFill>
                  <a:schemeClr val="tx1"/>
                </a:solidFill>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lnSpc>
                <a:spcPct val="100000"/>
              </a:lnSpc>
              <a:spcBef>
                <a:spcPct val="0"/>
              </a:spcBef>
              <a:buClrTx/>
              <a:buSzTx/>
              <a:buFontTx/>
              <a:buNone/>
              <a:defRPr kumimoji="1" sz="1000" b="0" i="1">
                <a:solidFill>
                  <a:schemeClr val="tx1"/>
                </a:solidFill>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lnSpc>
                <a:spcPct val="100000"/>
              </a:lnSpc>
              <a:spcBef>
                <a:spcPct val="0"/>
              </a:spcBef>
              <a:buClrTx/>
              <a:buSzTx/>
              <a:buFontTx/>
              <a:buNone/>
              <a:defRPr kumimoji="1" sz="1000" b="0" i="1">
                <a:solidFill>
                  <a:schemeClr val="tx1"/>
                </a:solidFill>
                <a:ea typeface="宋体" panose="02010600030101010101" pitchFamily="2" charset="-122"/>
              </a:defRPr>
            </a:lvl1pPr>
          </a:lstStyle>
          <a:p>
            <a:pPr>
              <a:defRPr/>
            </a:pPr>
            <a:fld id="{E04AD5B5-8329-41FB-AB4C-23819F7FC135}" type="slidenum">
              <a:rPr lang="en-US" altLang="zh-CN"/>
              <a:pPr>
                <a:defRPr/>
              </a:pPr>
              <a:t>‹#›</a:t>
            </a:fld>
            <a:endParaRPr lang="en-US" altLang="zh-CN"/>
          </a:p>
        </p:txBody>
      </p:sp>
    </p:spTree>
    <p:extLst>
      <p:ext uri="{BB962C8B-B14F-4D97-AF65-F5344CB8AC3E}">
        <p14:creationId xmlns:p14="http://schemas.microsoft.com/office/powerpoint/2010/main" val="3355503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10718.ht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baike.baidu.com/view/560330.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8C7BBA0F-08FC-43A3-A26B-9ADF60BA509E}" type="slidenum">
              <a:rPr lang="en-US" altLang="zh-CN" sz="1000" b="0" smtClean="0">
                <a:solidFill>
                  <a:schemeClr val="tx1"/>
                </a:solidFill>
                <a:ea typeface="宋体" panose="02010600030101010101" pitchFamily="2" charset="-122"/>
              </a:rPr>
              <a:pPr/>
              <a:t>1</a:t>
            </a:fld>
            <a:endParaRPr lang="en-US" altLang="zh-CN" sz="1000" b="0">
              <a:solidFill>
                <a:schemeClr val="tx1"/>
              </a:solidFill>
              <a:ea typeface="宋体" panose="02010600030101010101" pitchFamily="2" charset="-122"/>
            </a:endParaRPr>
          </a:p>
        </p:txBody>
      </p:sp>
      <p:sp>
        <p:nvSpPr>
          <p:cNvPr id="5123" name="Rectangle 2050"/>
          <p:cNvSpPr>
            <a:spLocks noGrp="1" noRot="1" noChangeAspect="1" noChangeArrowheads="1" noTextEdit="1"/>
          </p:cNvSpPr>
          <p:nvPr>
            <p:ph type="sldImg"/>
          </p:nvPr>
        </p:nvSpPr>
        <p:spPr>
          <a:xfrm>
            <a:off x="1143000" y="685800"/>
            <a:ext cx="4572000" cy="3429000"/>
          </a:xfrm>
          <a:solidFill>
            <a:srgbClr val="FFFFFF"/>
          </a:solidFill>
          <a:ln/>
        </p:spPr>
      </p:sp>
      <p:sp>
        <p:nvSpPr>
          <p:cNvPr id="5124" name="Rectangle 2051"/>
          <p:cNvSpPr>
            <a:spLocks noGrp="1" noChangeArrowheads="1"/>
          </p:cNvSpPr>
          <p:nvPr>
            <p:ph type="body" idx="1"/>
          </p:nvPr>
        </p:nvSpPr>
        <p:spPr>
          <a:solidFill>
            <a:srgbClr val="FFFFFF"/>
          </a:solidFill>
          <a:ln>
            <a:solidFill>
              <a:srgbClr val="000000"/>
            </a:solidFill>
          </a:ln>
        </p:spPr>
        <p:txBody>
          <a:bodyPr/>
          <a:lstStyle/>
          <a:p>
            <a:pPr>
              <a:spcBef>
                <a:spcPct val="0"/>
              </a:spcBef>
            </a:pPr>
            <a:r>
              <a:rPr kumimoji="0" lang="zh-CN" altLang="en-US" b="1"/>
              <a:t>有了编译技术，计算机语言由单一的机器语言发展到现今的数千种高级语言。</a:t>
            </a:r>
            <a:endParaRPr kumimoji="0" lang="zh-CN" altLang="en-US" sz="2000">
              <a:solidFill>
                <a:srgbClr val="000000"/>
              </a:solidFill>
              <a:ea typeface="楷体_GB2312" pitchFamily="49" charset="-122"/>
            </a:endParaRPr>
          </a:p>
          <a:p>
            <a:pPr>
              <a:spcBef>
                <a:spcPct val="0"/>
              </a:spcBef>
            </a:pPr>
            <a:r>
              <a:rPr kumimoji="0" lang="zh-CN" altLang="en-US" sz="2000">
                <a:solidFill>
                  <a:srgbClr val="000000"/>
                </a:solidFill>
                <a:latin typeface="宋体" panose="02010600030101010101" pitchFamily="2" charset="-122"/>
              </a:rPr>
              <a:t>一个编译程序的重要性体现在它使得多数计算机用户不必考虑与机器有关的繁琐细节，使程序员和程序设计专家独立于机器，这对于当今机器的数量和种类持续不断地增长的年代尤为重要。</a:t>
            </a:r>
            <a:r>
              <a:rPr kumimoji="0" lang="zh-CN" altLang="en-US" sz="2000">
                <a:solidFill>
                  <a:srgbClr val="000000"/>
                </a:solidFill>
                <a:ea typeface="楷体_GB2312" pitchFamily="49" charset="-122"/>
              </a:rPr>
              <a:t> </a:t>
            </a:r>
          </a:p>
          <a:p>
            <a:pPr>
              <a:spcBef>
                <a:spcPct val="0"/>
              </a:spcBef>
            </a:pPr>
            <a:r>
              <a:rPr kumimoji="0" lang="zh-CN" altLang="en-US" sz="2000">
                <a:solidFill>
                  <a:srgbClr val="000000"/>
                </a:solidFill>
                <a:ea typeface="楷体_GB2312" pitchFamily="49" charset="-122"/>
              </a:rPr>
              <a:t>编译原理教程 </a:t>
            </a:r>
            <a:r>
              <a:rPr kumimoji="0" lang="en-US" altLang="zh-CN" sz="2000">
                <a:solidFill>
                  <a:srgbClr val="000000"/>
                </a:solidFill>
                <a:ea typeface="楷体_GB2312" pitchFamily="49" charset="-122"/>
              </a:rPr>
              <a:t>· </a:t>
            </a:r>
            <a:r>
              <a:rPr kumimoji="0" lang="zh-CN" altLang="en-US" sz="2000">
                <a:solidFill>
                  <a:srgbClr val="000000"/>
                </a:solidFill>
                <a:ea typeface="楷体_GB2312" pitchFamily="49" charset="-122"/>
              </a:rPr>
              <a:t>主编</a:t>
            </a:r>
            <a:r>
              <a:rPr kumimoji="0" lang="zh-CN" altLang="en-US" sz="2000">
                <a:solidFill>
                  <a:srgbClr val="CC0033"/>
                </a:solidFill>
                <a:ea typeface="楷体_GB2312" pitchFamily="49" charset="-122"/>
              </a:rPr>
              <a:t>胡元义</a:t>
            </a:r>
          </a:p>
          <a:p>
            <a:pPr>
              <a:spcBef>
                <a:spcPct val="0"/>
              </a:spcBef>
            </a:pPr>
            <a:r>
              <a:rPr kumimoji="0" lang="en-US" altLang="zh-CN"/>
              <a:t>ACM(Association for Computing Machinery )</a:t>
            </a:r>
            <a:r>
              <a:rPr kumimoji="0" lang="zh-CN" altLang="en-US"/>
              <a:t>中文：美国计算机协会 </a:t>
            </a:r>
            <a:endParaRPr kumimoji="0" lang="zh-CN" altLang="en-US" sz="2000">
              <a:solidFill>
                <a:srgbClr val="CC0033"/>
              </a:solidFill>
              <a:ea typeface=""/>
              <a:cs typeface=""/>
            </a:endParaRPr>
          </a:p>
          <a:p>
            <a:pPr>
              <a:spcBef>
                <a:spcPct val="0"/>
              </a:spcBef>
            </a:pPr>
            <a:endParaRPr kumimoji="0" lang="en-US" altLang="zh-CN" sz="2000">
              <a:solidFill>
                <a:srgbClr val="CC0033"/>
              </a:solidFill>
              <a:ea typeface="楷体_GB2312" pitchFamily="49" charset="-122"/>
            </a:endParaRPr>
          </a:p>
        </p:txBody>
      </p:sp>
    </p:spTree>
    <p:extLst>
      <p:ext uri="{BB962C8B-B14F-4D97-AF65-F5344CB8AC3E}">
        <p14:creationId xmlns:p14="http://schemas.microsoft.com/office/powerpoint/2010/main" val="21286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C1DF5CB7-45B5-499D-B368-5C53F382A247}" type="slidenum">
              <a:rPr lang="en-US" altLang="zh-CN" sz="1000" b="0" smtClean="0">
                <a:solidFill>
                  <a:schemeClr val="tx1"/>
                </a:solidFill>
                <a:ea typeface="宋体" panose="02010600030101010101" pitchFamily="2" charset="-122"/>
              </a:rPr>
              <a:pPr/>
              <a:t>12</a:t>
            </a:fld>
            <a:endParaRPr lang="en-US" altLang="zh-CN" sz="1000" b="0">
              <a:solidFill>
                <a:schemeClr val="tx1"/>
              </a:solidFill>
              <a:ea typeface="宋体" panose="02010600030101010101" pitchFamily="2" charset="-122"/>
            </a:endParaRPr>
          </a:p>
        </p:txBody>
      </p:sp>
      <p:sp>
        <p:nvSpPr>
          <p:cNvPr id="25603" name="Rectangle 2"/>
          <p:cNvSpPr>
            <a:spLocks noGrp="1" noRot="1" noChangeAspect="1" noChangeArrowheads="1" noTextEdit="1"/>
          </p:cNvSpPr>
          <p:nvPr>
            <p:ph type="sldImg"/>
          </p:nvPr>
        </p:nvSpPr>
        <p:spPr>
          <a:xfrm>
            <a:off x="1150938" y="692150"/>
            <a:ext cx="4556125" cy="34163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612013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71D523D8-5032-45D8-BA92-183D9A2766A0}" type="slidenum">
              <a:rPr lang="en-US" altLang="zh-CN" sz="1000" b="0" smtClean="0">
                <a:solidFill>
                  <a:schemeClr val="tx1"/>
                </a:solidFill>
                <a:ea typeface="宋体" panose="02010600030101010101" pitchFamily="2" charset="-122"/>
              </a:rPr>
              <a:pPr/>
              <a:t>13</a:t>
            </a:fld>
            <a:endParaRPr lang="en-US" altLang="zh-CN" sz="1000" b="0">
              <a:solidFill>
                <a:schemeClr val="tx1"/>
              </a:solidFill>
              <a:ea typeface="宋体" panose="02010600030101010101" pitchFamily="2" charset="-122"/>
            </a:endParaRPr>
          </a:p>
        </p:txBody>
      </p:sp>
      <p:sp>
        <p:nvSpPr>
          <p:cNvPr id="27651" name="Rectangle 2"/>
          <p:cNvSpPr>
            <a:spLocks noGrp="1" noRot="1" noChangeAspect="1" noChangeArrowheads="1" noTextEdit="1"/>
          </p:cNvSpPr>
          <p:nvPr>
            <p:ph type="sldImg"/>
          </p:nvPr>
        </p:nvSpPr>
        <p:spPr>
          <a:xfrm>
            <a:off x="1150938" y="692150"/>
            <a:ext cx="4556125" cy="34163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43562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B6092039-6A18-4504-867E-8C6B1BA5CAD0}" type="slidenum">
              <a:rPr lang="en-US" altLang="zh-CN" sz="1000" b="0" smtClean="0">
                <a:solidFill>
                  <a:schemeClr val="tx1"/>
                </a:solidFill>
                <a:ea typeface="宋体" panose="02010600030101010101" pitchFamily="2" charset="-122"/>
              </a:rPr>
              <a:pPr/>
              <a:t>14</a:t>
            </a:fld>
            <a:endParaRPr lang="en-US" altLang="zh-CN" sz="1000" b="0">
              <a:solidFill>
                <a:schemeClr val="tx1"/>
              </a:solidFill>
              <a:ea typeface="宋体" panose="02010600030101010101" pitchFamily="2" charset="-122"/>
            </a:endParaRPr>
          </a:p>
        </p:txBody>
      </p:sp>
      <p:sp>
        <p:nvSpPr>
          <p:cNvPr id="29699" name="Rectangle 2"/>
          <p:cNvSpPr>
            <a:spLocks noGrp="1" noRot="1" noChangeAspect="1" noChangeArrowheads="1" noTextEdit="1"/>
          </p:cNvSpPr>
          <p:nvPr>
            <p:ph type="sldImg"/>
          </p:nvPr>
        </p:nvSpPr>
        <p:spPr>
          <a:xfrm>
            <a:off x="1150938" y="692150"/>
            <a:ext cx="4556125" cy="34163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54854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CDB53887-564A-4CA2-AEDB-0AC0DA390632}" type="slidenum">
              <a:rPr lang="en-US" altLang="zh-CN" sz="1000" b="0" smtClean="0">
                <a:solidFill>
                  <a:schemeClr val="tx1"/>
                </a:solidFill>
                <a:ea typeface="宋体" panose="02010600030101010101" pitchFamily="2" charset="-122"/>
              </a:rPr>
              <a:pPr/>
              <a:t>16</a:t>
            </a:fld>
            <a:endParaRPr lang="en-US" altLang="zh-CN" sz="1000" b="0">
              <a:solidFill>
                <a:schemeClr val="tx1"/>
              </a:solidFill>
              <a:ea typeface="宋体" panose="02010600030101010101" pitchFamily="2" charset="-122"/>
            </a:endParaRPr>
          </a:p>
        </p:txBody>
      </p:sp>
      <p:sp>
        <p:nvSpPr>
          <p:cNvPr id="32771" name="Rectangle 2"/>
          <p:cNvSpPr>
            <a:spLocks noGrp="1" noRot="1" noChangeAspect="1" noChangeArrowheads="1" noTextEdit="1"/>
          </p:cNvSpPr>
          <p:nvPr>
            <p:ph type="sldImg"/>
          </p:nvPr>
        </p:nvSpPr>
        <p:spPr>
          <a:xfrm>
            <a:off x="1150938" y="692150"/>
            <a:ext cx="4556125" cy="34163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50283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FBA66518-EA46-4DB8-B955-D1A350763089}" type="slidenum">
              <a:rPr lang="en-US" altLang="zh-CN" sz="1000" b="0" smtClean="0">
                <a:solidFill>
                  <a:schemeClr val="tx1"/>
                </a:solidFill>
                <a:ea typeface="宋体" panose="02010600030101010101" pitchFamily="2" charset="-122"/>
              </a:rPr>
              <a:pPr/>
              <a:t>17</a:t>
            </a:fld>
            <a:endParaRPr lang="en-US" altLang="zh-CN" sz="1000" b="0">
              <a:solidFill>
                <a:schemeClr val="tx1"/>
              </a:solidFill>
              <a:ea typeface="宋体" panose="02010600030101010101" pitchFamily="2" charset="-122"/>
            </a:endParaRPr>
          </a:p>
        </p:txBody>
      </p:sp>
      <p:sp>
        <p:nvSpPr>
          <p:cNvPr id="34819" name="Rectangle 2"/>
          <p:cNvSpPr>
            <a:spLocks noGrp="1" noRot="1" noChangeAspect="1" noChangeArrowheads="1" noTextEdit="1"/>
          </p:cNvSpPr>
          <p:nvPr>
            <p:ph type="sldImg"/>
          </p:nvPr>
        </p:nvSpPr>
        <p:spPr>
          <a:xfrm>
            <a:off x="1150938" y="692150"/>
            <a:ext cx="4556125" cy="34163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37325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1150938" y="692150"/>
            <a:ext cx="4556125" cy="3416300"/>
          </a:xfrm>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B3991F6A-AFC5-4507-9684-0E256439F1C9}" type="slidenum">
              <a:rPr lang="en-US" altLang="zh-CN" sz="1000" b="0" smtClean="0">
                <a:solidFill>
                  <a:schemeClr val="tx1"/>
                </a:solidFill>
                <a:ea typeface="宋体" panose="02010600030101010101" pitchFamily="2" charset="-122"/>
              </a:rPr>
              <a:pPr/>
              <a:t>18</a:t>
            </a:fld>
            <a:endParaRPr lang="en-US" altLang="zh-CN" sz="1000" b="0">
              <a:solidFill>
                <a:schemeClr val="tx1"/>
              </a:solidFill>
              <a:ea typeface="宋体" panose="02010600030101010101" pitchFamily="2" charset="-122"/>
            </a:endParaRPr>
          </a:p>
        </p:txBody>
      </p:sp>
    </p:spTree>
    <p:extLst>
      <p:ext uri="{BB962C8B-B14F-4D97-AF65-F5344CB8AC3E}">
        <p14:creationId xmlns:p14="http://schemas.microsoft.com/office/powerpoint/2010/main" val="870013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67981036-F1A2-442A-B37C-F52F5BFBEA5C}" type="slidenum">
              <a:rPr lang="en-US" altLang="zh-CN" sz="1000" b="0" smtClean="0">
                <a:solidFill>
                  <a:schemeClr val="tx1"/>
                </a:solidFill>
                <a:ea typeface="宋体" panose="02010600030101010101" pitchFamily="2" charset="-122"/>
              </a:rPr>
              <a:pPr/>
              <a:t>19</a:t>
            </a:fld>
            <a:endParaRPr lang="en-US" altLang="zh-CN" sz="1000" b="0">
              <a:solidFill>
                <a:schemeClr val="tx1"/>
              </a:solidFill>
              <a:ea typeface="宋体" panose="02010600030101010101" pitchFamily="2" charset="-122"/>
            </a:endParaRPr>
          </a:p>
        </p:txBody>
      </p:sp>
      <p:sp>
        <p:nvSpPr>
          <p:cNvPr id="38915" name="Rectangle 2"/>
          <p:cNvSpPr>
            <a:spLocks noGrp="1" noRot="1" noChangeAspect="1" noChangeArrowheads="1" noTextEdit="1"/>
          </p:cNvSpPr>
          <p:nvPr>
            <p:ph type="sldImg"/>
          </p:nvPr>
        </p:nvSpPr>
        <p:spPr>
          <a:xfrm>
            <a:off x="1150938" y="692150"/>
            <a:ext cx="4556125" cy="341630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50194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1150938" y="692150"/>
            <a:ext cx="4556125" cy="3416300"/>
          </a:xfrm>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 program that reads a source program and produces the results of executing that program on some input</a:t>
            </a:r>
            <a:br>
              <a:rPr lang="en-US" altLang="zh-CN"/>
            </a:br>
            <a:br>
              <a:rPr lang="en-US" altLang="zh-CN"/>
            </a:br>
            <a:endParaRPr lang="zh-CN" altLang="en-US"/>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3618D872-43D7-4AAA-B87C-5D3C7F1FA502}" type="slidenum">
              <a:rPr lang="en-US" altLang="zh-CN" sz="1000" b="0" smtClean="0">
                <a:solidFill>
                  <a:schemeClr val="tx1"/>
                </a:solidFill>
                <a:ea typeface="宋体" panose="02010600030101010101" pitchFamily="2" charset="-122"/>
              </a:rPr>
              <a:pPr/>
              <a:t>21</a:t>
            </a:fld>
            <a:endParaRPr lang="en-US" altLang="zh-CN" sz="1000" b="0">
              <a:solidFill>
                <a:schemeClr val="tx1"/>
              </a:solidFill>
              <a:ea typeface="宋体" panose="02010600030101010101" pitchFamily="2" charset="-122"/>
            </a:endParaRPr>
          </a:p>
        </p:txBody>
      </p:sp>
    </p:spTree>
    <p:extLst>
      <p:ext uri="{BB962C8B-B14F-4D97-AF65-F5344CB8AC3E}">
        <p14:creationId xmlns:p14="http://schemas.microsoft.com/office/powerpoint/2010/main" val="222810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49791686-1187-4D45-A888-19861F9CF4F0}" type="slidenum">
              <a:rPr lang="en-US" altLang="zh-CN" sz="1000" b="0" smtClean="0">
                <a:solidFill>
                  <a:schemeClr val="tx1"/>
                </a:solidFill>
                <a:ea typeface="宋体" panose="02010600030101010101" pitchFamily="2" charset="-122"/>
              </a:rPr>
              <a:pPr/>
              <a:t>22</a:t>
            </a:fld>
            <a:endParaRPr lang="en-US" altLang="zh-CN" sz="1000" b="0">
              <a:solidFill>
                <a:schemeClr val="tx1"/>
              </a:solidFill>
              <a:ea typeface="宋体" panose="02010600030101010101" pitchFamily="2" charset="-122"/>
            </a:endParaRPr>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59273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DD379482-1D3C-476B-9197-261E10750906}" type="slidenum">
              <a:rPr lang="en-US" altLang="zh-CN" sz="1000" b="0" smtClean="0">
                <a:solidFill>
                  <a:schemeClr val="tx1"/>
                </a:solidFill>
                <a:ea typeface="宋体" panose="02010600030101010101" pitchFamily="2" charset="-122"/>
              </a:rPr>
              <a:pPr/>
              <a:t>23</a:t>
            </a:fld>
            <a:endParaRPr lang="en-US" altLang="zh-CN" sz="1000" b="0">
              <a:solidFill>
                <a:schemeClr val="tx1"/>
              </a:solidFill>
              <a:ea typeface="宋体" panose="02010600030101010101" pitchFamily="2" charset="-122"/>
            </a:endParaRPr>
          </a:p>
        </p:txBody>
      </p:sp>
      <p:sp>
        <p:nvSpPr>
          <p:cNvPr id="46083" name="Rectangle 2"/>
          <p:cNvSpPr>
            <a:spLocks noGrp="1" noRot="1" noChangeAspect="1" noChangeArrowheads="1" noTextEdit="1"/>
          </p:cNvSpPr>
          <p:nvPr>
            <p:ph type="sldImg"/>
          </p:nvPr>
        </p:nvSpPr>
        <p:spPr>
          <a:xfrm>
            <a:off x="1150938" y="692150"/>
            <a:ext cx="4556125" cy="34163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250530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8F421F61-9BD9-41CF-A4C1-C637BFDF5650}" type="slidenum">
              <a:rPr lang="en-US" altLang="zh-CN" sz="1000" b="0" smtClean="0">
                <a:solidFill>
                  <a:schemeClr val="tx1"/>
                </a:solidFill>
                <a:ea typeface="宋体" panose="02010600030101010101" pitchFamily="2" charset="-122"/>
              </a:rPr>
              <a:pPr/>
              <a:t>2</a:t>
            </a:fld>
            <a:endParaRPr lang="en-US" altLang="zh-CN" sz="1000" b="0">
              <a:solidFill>
                <a:schemeClr val="tx1"/>
              </a:solidFill>
              <a:ea typeface="宋体" panose="02010600030101010101" pitchFamily="2" charset="-122"/>
            </a:endParaRPr>
          </a:p>
        </p:txBody>
      </p:sp>
      <p:sp>
        <p:nvSpPr>
          <p:cNvPr id="7171" name="Rectangle 2"/>
          <p:cNvSpPr>
            <a:spLocks noGrp="1" noRot="1" noChangeAspect="1" noChangeArrowheads="1" noTextEdit="1"/>
          </p:cNvSpPr>
          <p:nvPr>
            <p:ph type="sldImg"/>
          </p:nvPr>
        </p:nvSpPr>
        <p:spPr>
          <a:xfrm>
            <a:off x="1150938" y="692150"/>
            <a:ext cx="4556125" cy="34163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巴科斯范式</a:t>
            </a:r>
            <a:r>
              <a:rPr lang="en-US" altLang="zh-CN" dirty="0"/>
              <a:t>(BNF: Backus-Naur Form </a:t>
            </a:r>
            <a:r>
              <a:rPr lang="zh-CN" altLang="en-US" dirty="0"/>
              <a:t>的缩写</a:t>
            </a:r>
            <a:r>
              <a:rPr lang="en-US" altLang="zh-CN" dirty="0"/>
              <a:t>)</a:t>
            </a:r>
            <a:r>
              <a:rPr lang="zh-CN" altLang="en-US" dirty="0"/>
              <a:t>是由 </a:t>
            </a:r>
            <a:r>
              <a:rPr lang="en-US" altLang="zh-CN" dirty="0"/>
              <a:t>John Backus </a:t>
            </a:r>
            <a:r>
              <a:rPr lang="zh-CN" altLang="en-US" dirty="0"/>
              <a:t>和 </a:t>
            </a:r>
            <a:r>
              <a:rPr lang="en-US" altLang="zh-CN" dirty="0"/>
              <a:t>Peter </a:t>
            </a:r>
            <a:r>
              <a:rPr lang="en-US" altLang="zh-CN" dirty="0" err="1"/>
              <a:t>Naur</a:t>
            </a:r>
            <a:r>
              <a:rPr lang="en-US" altLang="zh-CN" dirty="0"/>
              <a:t> </a:t>
            </a:r>
            <a:r>
              <a:rPr lang="zh-CN" altLang="en-US" dirty="0"/>
              <a:t>首次引入一种形式化符号来描述给定语言的语法（最早用于描述</a:t>
            </a:r>
            <a:r>
              <a:rPr lang="en-US" altLang="zh-CN" dirty="0"/>
              <a:t>ALGOL 60 </a:t>
            </a:r>
            <a:r>
              <a:rPr lang="zh-CN" altLang="en-US" dirty="0"/>
              <a:t>编程语言）。确切地说，早在</a:t>
            </a:r>
            <a:r>
              <a:rPr lang="en-US" altLang="zh-CN" dirty="0"/>
              <a:t>UNESCO</a:t>
            </a:r>
            <a:r>
              <a:rPr lang="zh-CN" altLang="en-US" dirty="0"/>
              <a:t>（</a:t>
            </a:r>
            <a:r>
              <a:rPr lang="zh-CN" altLang="en-US" dirty="0">
                <a:hlinkClick r:id="rId3"/>
              </a:rPr>
              <a:t>联合国教科文组织</a:t>
            </a:r>
            <a:r>
              <a:rPr lang="zh-CN" altLang="en-US" dirty="0"/>
              <a:t>）关于</a:t>
            </a:r>
            <a:r>
              <a:rPr lang="en-US" altLang="zh-CN" dirty="0"/>
              <a:t>ALGOL 58</a:t>
            </a:r>
            <a:r>
              <a:rPr lang="zh-CN" altLang="en-US" dirty="0"/>
              <a:t>的会议上提出的一篇报告中，</a:t>
            </a:r>
            <a:r>
              <a:rPr lang="en-US" altLang="zh-CN" dirty="0"/>
              <a:t>Backus</a:t>
            </a:r>
            <a:r>
              <a:rPr lang="zh-CN" altLang="en-US" dirty="0"/>
              <a:t>就引入了大部分</a:t>
            </a:r>
            <a:r>
              <a:rPr lang="en-US" altLang="zh-CN" dirty="0"/>
              <a:t>BNF</a:t>
            </a:r>
            <a:r>
              <a:rPr lang="zh-CN" altLang="en-US" dirty="0"/>
              <a:t>符号。虽然没有什么人读过这篇报告，但是在</a:t>
            </a:r>
            <a:r>
              <a:rPr lang="en-US" altLang="zh-CN" dirty="0"/>
              <a:t>Peter </a:t>
            </a:r>
            <a:r>
              <a:rPr lang="en-US" altLang="zh-CN" dirty="0" err="1"/>
              <a:t>Naur</a:t>
            </a:r>
            <a:r>
              <a:rPr lang="zh-CN" altLang="en-US" dirty="0"/>
              <a:t>读这篇报告时，他发现</a:t>
            </a:r>
            <a:r>
              <a:rPr lang="en-US" altLang="zh-CN" dirty="0"/>
              <a:t>Backus</a:t>
            </a:r>
            <a:r>
              <a:rPr lang="zh-CN" altLang="en-US" dirty="0"/>
              <a:t>对</a:t>
            </a:r>
            <a:r>
              <a:rPr lang="en-US" altLang="zh-CN" dirty="0"/>
              <a:t>ALGOL 58</a:t>
            </a:r>
            <a:r>
              <a:rPr lang="zh-CN" altLang="en-US" dirty="0"/>
              <a:t>的解释方式和他的解释方式有一些不同之处，这使他感到很惊奇。首次设计</a:t>
            </a:r>
            <a:r>
              <a:rPr lang="en-US" altLang="zh-CN" dirty="0"/>
              <a:t>ALGOL</a:t>
            </a:r>
            <a:r>
              <a:rPr lang="zh-CN" altLang="en-US" dirty="0"/>
              <a:t>的所有参与者都开始发现了他的解释方式的一些弱点，所以他决定对于以后版本的</a:t>
            </a:r>
            <a:r>
              <a:rPr lang="en-US" altLang="zh-CN" dirty="0"/>
              <a:t>ALGOL</a:t>
            </a:r>
            <a:r>
              <a:rPr lang="zh-CN" altLang="en-US" dirty="0"/>
              <a:t>应该以一种类似的形式进行描述，以让所有参与者明白他们在对什么达成一致意见。他做了少量修改，使其几乎可以通用，在设计</a:t>
            </a:r>
            <a:r>
              <a:rPr lang="en-US" altLang="zh-CN" dirty="0"/>
              <a:t>ALGOL 60</a:t>
            </a:r>
            <a:r>
              <a:rPr lang="zh-CN" altLang="en-US" dirty="0"/>
              <a:t>的会议上他为</a:t>
            </a:r>
            <a:r>
              <a:rPr lang="en-US" altLang="zh-CN" dirty="0"/>
              <a:t>ALGOL 60</a:t>
            </a:r>
            <a:r>
              <a:rPr lang="zh-CN" altLang="en-US" dirty="0"/>
              <a:t>草拟了自己的</a:t>
            </a:r>
            <a:r>
              <a:rPr lang="en-US" altLang="zh-CN" dirty="0"/>
              <a:t>BNF</a:t>
            </a:r>
            <a:r>
              <a:rPr lang="zh-CN" altLang="en-US" dirty="0"/>
              <a:t>。看你如何看待是谁发明了</a:t>
            </a:r>
            <a:r>
              <a:rPr lang="en-US" altLang="zh-CN" dirty="0"/>
              <a:t>BNF</a:t>
            </a:r>
            <a:r>
              <a:rPr lang="zh-CN" altLang="en-US" dirty="0"/>
              <a:t>了，或者认为是</a:t>
            </a:r>
            <a:r>
              <a:rPr lang="en-US" altLang="zh-CN" dirty="0"/>
              <a:t>Backus</a:t>
            </a:r>
            <a:r>
              <a:rPr lang="zh-CN" altLang="en-US" dirty="0"/>
              <a:t>在</a:t>
            </a:r>
            <a:r>
              <a:rPr lang="en-US" altLang="zh-CN" dirty="0"/>
              <a:t>1959</a:t>
            </a:r>
            <a:r>
              <a:rPr lang="zh-CN" altLang="en-US" dirty="0"/>
              <a:t>年发明的，或者认为是</a:t>
            </a:r>
            <a:r>
              <a:rPr lang="en-US" altLang="zh-CN" dirty="0" err="1"/>
              <a:t>Naur</a:t>
            </a:r>
            <a:r>
              <a:rPr lang="zh-CN" altLang="en-US" dirty="0"/>
              <a:t>在</a:t>
            </a:r>
            <a:r>
              <a:rPr lang="en-US" altLang="zh-CN" dirty="0"/>
              <a:t>1960</a:t>
            </a:r>
            <a:r>
              <a:rPr lang="zh-CN" altLang="en-US" dirty="0"/>
              <a:t>年中发明。</a:t>
            </a:r>
          </a:p>
          <a:p>
            <a:r>
              <a:rPr lang="zh-CN" altLang="en-US" dirty="0"/>
              <a:t>在</a:t>
            </a:r>
            <a:r>
              <a:rPr lang="en-US" altLang="zh-CN" dirty="0"/>
              <a:t>C</a:t>
            </a:r>
            <a:r>
              <a:rPr lang="zh-CN" altLang="en-US" dirty="0"/>
              <a:t>语言问世以前，</a:t>
            </a:r>
            <a:r>
              <a:rPr lang="en-US" altLang="zh-CN" dirty="0"/>
              <a:t>PASCAL</a:t>
            </a:r>
            <a:r>
              <a:rPr lang="zh-CN" altLang="en-US" dirty="0"/>
              <a:t>是风靡全球、最受欢迎的语言之一， </a:t>
            </a:r>
          </a:p>
          <a:p>
            <a:r>
              <a:rPr lang="en-US" altLang="zh-CN" dirty="0"/>
              <a:t>Unix</a:t>
            </a:r>
            <a:r>
              <a:rPr lang="zh-CN" altLang="en-US" dirty="0"/>
              <a:t>发明者之一的肯</a:t>
            </a:r>
            <a:r>
              <a:rPr lang="en-US" altLang="zh-CN" dirty="0"/>
              <a:t>•</a:t>
            </a:r>
            <a:r>
              <a:rPr lang="zh-CN" altLang="en-US" dirty="0"/>
              <a:t>汤普森都去了</a:t>
            </a:r>
            <a:r>
              <a:rPr lang="en-US" altLang="zh-CN" dirty="0"/>
              <a:t>Google </a:t>
            </a:r>
          </a:p>
          <a:p>
            <a:r>
              <a:rPr lang="zh-CN" altLang="en-US" dirty="0"/>
              <a:t>牛顿说他是站在巨人的肩膀上，如今，我们都站在里奇的肩膀上 </a:t>
            </a:r>
          </a:p>
        </p:txBody>
      </p:sp>
    </p:spTree>
    <p:extLst>
      <p:ext uri="{BB962C8B-B14F-4D97-AF65-F5344CB8AC3E}">
        <p14:creationId xmlns:p14="http://schemas.microsoft.com/office/powerpoint/2010/main" val="2497177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15CB747B-417E-4020-90C8-62FEE2A2D45B}" type="slidenum">
              <a:rPr lang="en-US" altLang="zh-CN" sz="1000" b="0" smtClean="0">
                <a:solidFill>
                  <a:schemeClr val="tx1"/>
                </a:solidFill>
                <a:ea typeface="宋体" panose="02010600030101010101" pitchFamily="2" charset="-122"/>
              </a:rPr>
              <a:pPr/>
              <a:t>25</a:t>
            </a:fld>
            <a:endParaRPr lang="en-US" altLang="zh-CN" sz="1000" b="0">
              <a:solidFill>
                <a:schemeClr val="tx1"/>
              </a:solidFill>
              <a:ea typeface="宋体" panose="02010600030101010101" pitchFamily="2" charset="-122"/>
            </a:endParaRPr>
          </a:p>
        </p:txBody>
      </p:sp>
      <p:sp>
        <p:nvSpPr>
          <p:cNvPr id="49155" name="Rectangle 2"/>
          <p:cNvSpPr>
            <a:spLocks noGrp="1" noRot="1" noChangeAspect="1" noChangeArrowheads="1" noTextEdit="1"/>
          </p:cNvSpPr>
          <p:nvPr>
            <p:ph type="sldImg"/>
          </p:nvPr>
        </p:nvSpPr>
        <p:spPr>
          <a:xfrm>
            <a:off x="1150938" y="692150"/>
            <a:ext cx="4556125" cy="34163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82852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ACBDB7D7-D180-4830-9ACA-5588FC83327F}" type="slidenum">
              <a:rPr lang="en-US" altLang="zh-CN" sz="1000" b="0" smtClean="0">
                <a:solidFill>
                  <a:schemeClr val="tx1"/>
                </a:solidFill>
                <a:ea typeface="宋体" panose="02010600030101010101" pitchFamily="2" charset="-122"/>
              </a:rPr>
              <a:pPr/>
              <a:t>26</a:t>
            </a:fld>
            <a:endParaRPr lang="en-US" altLang="zh-CN" sz="1000" b="0">
              <a:solidFill>
                <a:schemeClr val="tx1"/>
              </a:solidFill>
              <a:ea typeface="宋体" panose="02010600030101010101" pitchFamily="2" charset="-122"/>
            </a:endParaRPr>
          </a:p>
        </p:txBody>
      </p:sp>
      <p:sp>
        <p:nvSpPr>
          <p:cNvPr id="51203" name="Rectangle 2"/>
          <p:cNvSpPr>
            <a:spLocks noGrp="1" noRot="1" noChangeAspect="1" noChangeArrowheads="1" noTextEdit="1"/>
          </p:cNvSpPr>
          <p:nvPr>
            <p:ph type="sldImg"/>
          </p:nvPr>
        </p:nvSpPr>
        <p:spPr>
          <a:xfrm>
            <a:off x="1150938" y="692150"/>
            <a:ext cx="4556125" cy="34163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Java Virtual Machine</a:t>
            </a:r>
            <a:r>
              <a:rPr lang="zh-CN" altLang="en-US"/>
              <a:t>（</a:t>
            </a:r>
            <a:r>
              <a:rPr lang="en-US" altLang="zh-CN"/>
              <a:t>Java</a:t>
            </a:r>
            <a:r>
              <a:rPr lang="zh-CN" altLang="en-US"/>
              <a:t>虚拟机），它是一个虚构出来的计算机</a:t>
            </a:r>
            <a:r>
              <a:rPr lang="en-US" altLang="zh-CN"/>
              <a:t>,</a:t>
            </a:r>
            <a:r>
              <a:rPr lang="zh-CN" altLang="en-US"/>
              <a:t>是通过在实际的计算机上仿真模拟各种计算机功能来实现的。</a:t>
            </a:r>
            <a:r>
              <a:rPr lang="en-US" altLang="zh-CN"/>
              <a:t>Java</a:t>
            </a:r>
            <a:r>
              <a:rPr lang="zh-CN" altLang="en-US"/>
              <a:t>虚拟机有自己完善的硬件架构</a:t>
            </a:r>
            <a:r>
              <a:rPr lang="en-US" altLang="zh-CN"/>
              <a:t>,</a:t>
            </a:r>
            <a:r>
              <a:rPr lang="zh-CN" altLang="en-US"/>
              <a:t>如处理器、堆栈、寄存器等</a:t>
            </a:r>
            <a:r>
              <a:rPr lang="en-US" altLang="zh-CN"/>
              <a:t>,</a:t>
            </a:r>
            <a:r>
              <a:rPr lang="zh-CN" altLang="en-US"/>
              <a:t>还具有相应的指令系统。</a:t>
            </a:r>
            <a:r>
              <a:rPr lang="en-US" altLang="zh-CN"/>
              <a:t>JVM</a:t>
            </a:r>
            <a:r>
              <a:rPr lang="zh-CN" altLang="en-US"/>
              <a:t>屏蔽了与具体操作系统平台相关的信息</a:t>
            </a:r>
            <a:r>
              <a:rPr lang="en-US" altLang="zh-CN"/>
              <a:t>,</a:t>
            </a:r>
            <a:r>
              <a:rPr lang="zh-CN" altLang="en-US"/>
              <a:t>使得</a:t>
            </a:r>
            <a:r>
              <a:rPr lang="en-US" altLang="zh-CN"/>
              <a:t>Java</a:t>
            </a:r>
            <a:r>
              <a:rPr lang="zh-CN" altLang="en-US"/>
              <a:t>程序只需生成在</a:t>
            </a:r>
            <a:r>
              <a:rPr lang="en-US" altLang="zh-CN"/>
              <a:t>Java</a:t>
            </a:r>
            <a:r>
              <a:rPr lang="zh-CN" altLang="en-US"/>
              <a:t>虚拟机上运行的目标代码</a:t>
            </a:r>
            <a:r>
              <a:rPr lang="en-US" altLang="zh-CN"/>
              <a:t>(</a:t>
            </a:r>
            <a:r>
              <a:rPr lang="zh-CN" altLang="en-US">
                <a:hlinkClick r:id="rId3"/>
              </a:rPr>
              <a:t>字节码</a:t>
            </a:r>
            <a:r>
              <a:rPr lang="en-US" altLang="zh-CN"/>
              <a:t>),</a:t>
            </a:r>
            <a:r>
              <a:rPr lang="zh-CN" altLang="en-US"/>
              <a:t>就可以在多种平台上不加修改地运行。</a:t>
            </a:r>
            <a:r>
              <a:rPr lang="en-US" altLang="zh-CN"/>
              <a:t>Java</a:t>
            </a:r>
            <a:r>
              <a:rPr lang="zh-CN" altLang="en-US"/>
              <a:t>虚拟机在执行字节码时</a:t>
            </a:r>
            <a:r>
              <a:rPr lang="en-US" altLang="zh-CN"/>
              <a:t>,</a:t>
            </a:r>
            <a:r>
              <a:rPr lang="zh-CN" altLang="en-US"/>
              <a:t>实际上最终还是把字节码解释成具体平台上的机器指令执行。 </a:t>
            </a:r>
          </a:p>
        </p:txBody>
      </p:sp>
    </p:spTree>
    <p:extLst>
      <p:ext uri="{BB962C8B-B14F-4D97-AF65-F5344CB8AC3E}">
        <p14:creationId xmlns:p14="http://schemas.microsoft.com/office/powerpoint/2010/main" val="3554353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100223B4-1EFE-4E48-B43B-64DC069A60A3}" type="slidenum">
              <a:rPr lang="en-US" altLang="zh-CN" sz="1000" b="0" smtClean="0">
                <a:solidFill>
                  <a:schemeClr val="tx1"/>
                </a:solidFill>
                <a:ea typeface="宋体" panose="02010600030101010101" pitchFamily="2" charset="-122"/>
              </a:rPr>
              <a:pPr/>
              <a:t>29</a:t>
            </a:fld>
            <a:endParaRPr lang="en-US" altLang="zh-CN" sz="1000" b="0">
              <a:solidFill>
                <a:schemeClr val="tx1"/>
              </a:solidFill>
              <a:ea typeface="宋体" panose="02010600030101010101" pitchFamily="2" charset="-122"/>
            </a:endParaRPr>
          </a:p>
        </p:txBody>
      </p:sp>
      <p:sp>
        <p:nvSpPr>
          <p:cNvPr id="55299" name="Rectangle 2"/>
          <p:cNvSpPr>
            <a:spLocks noGrp="1" noRot="1" noChangeAspect="1" noChangeArrowheads="1" noTextEdit="1"/>
          </p:cNvSpPr>
          <p:nvPr>
            <p:ph type="sldImg"/>
          </p:nvPr>
        </p:nvSpPr>
        <p:spPr>
          <a:xfrm>
            <a:off x="1150938" y="692150"/>
            <a:ext cx="4556125" cy="34163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Verdana" panose="020B0604030504040204" pitchFamily="34" charset="0"/>
                <a:cs typeface="Tahoma" panose="020B0604030504040204" pitchFamily="34" charset="0"/>
              </a:rPr>
              <a:t>一般来说，大学里面的本科教学是不可能把上面的所有部分都认真讲完的，而是比较偏重于前面几个部分。像代码优化那部分东西，就像个无底洞一样，如果要认真讲，就是单独开一个学期的课也不可能讲得清楚。所以，一般对于本科生，对词法分析和语法分析掌握要求就相对要高一点了。</a:t>
            </a:r>
            <a:r>
              <a:rPr lang="zh-CN" altLang="en-US">
                <a:cs typeface="Tahoma" panose="020B0604030504040204" pitchFamily="34" charset="0"/>
              </a:rPr>
              <a:t> </a:t>
            </a:r>
            <a:br>
              <a:rPr lang="zh-CN" altLang="en-US">
                <a:latin typeface="Verdana" panose="020B0604030504040204" pitchFamily="34" charset="0"/>
                <a:cs typeface="Tahoma" panose="020B0604030504040204" pitchFamily="34" charset="0"/>
              </a:rPr>
            </a:br>
            <a:endParaRPr lang="zh-CN" altLang="en-US">
              <a:latin typeface="Verdana" panose="020B0604030504040204" pitchFamily="34" charset="0"/>
              <a:cs typeface="Tahoma" panose="020B0604030504040204" pitchFamily="34" charset="0"/>
            </a:endParaRPr>
          </a:p>
          <a:p>
            <a:endParaRPr lang="en-US" altLang="zh-CN"/>
          </a:p>
        </p:txBody>
      </p:sp>
    </p:spTree>
    <p:extLst>
      <p:ext uri="{BB962C8B-B14F-4D97-AF65-F5344CB8AC3E}">
        <p14:creationId xmlns:p14="http://schemas.microsoft.com/office/powerpoint/2010/main" val="2935915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35A102C2-33BA-4860-82B2-B1357B2731E3}" type="slidenum">
              <a:rPr lang="en-US" altLang="zh-CN" sz="1000" b="0" smtClean="0">
                <a:solidFill>
                  <a:schemeClr val="tx1"/>
                </a:solidFill>
                <a:ea typeface="宋体" panose="02010600030101010101" pitchFamily="2" charset="-122"/>
              </a:rPr>
              <a:pPr/>
              <a:t>30</a:t>
            </a:fld>
            <a:endParaRPr lang="en-US" altLang="zh-CN" sz="1000" b="0">
              <a:solidFill>
                <a:schemeClr val="tx1"/>
              </a:solidFill>
              <a:ea typeface="宋体" panose="02010600030101010101" pitchFamily="2" charset="-122"/>
            </a:endParaRPr>
          </a:p>
        </p:txBody>
      </p:sp>
      <p:sp>
        <p:nvSpPr>
          <p:cNvPr id="57347" name="Rectangle 2"/>
          <p:cNvSpPr>
            <a:spLocks noGrp="1" noRot="1" noChangeAspect="1" noChangeArrowheads="1" noTextEdit="1"/>
          </p:cNvSpPr>
          <p:nvPr>
            <p:ph type="sldImg"/>
          </p:nvPr>
        </p:nvSpPr>
        <p:spPr>
          <a:xfrm>
            <a:off x="1150938" y="692150"/>
            <a:ext cx="4556125" cy="34163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581362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4BCBAEA4-C79C-4E6C-ABC2-7AA0F90C0496}" type="slidenum">
              <a:rPr lang="en-US" altLang="zh-CN" sz="1000" b="0" smtClean="0">
                <a:solidFill>
                  <a:schemeClr val="tx1"/>
                </a:solidFill>
                <a:ea typeface="宋体" panose="02010600030101010101" pitchFamily="2" charset="-122"/>
              </a:rPr>
              <a:pPr/>
              <a:t>32</a:t>
            </a:fld>
            <a:endParaRPr lang="en-US" altLang="zh-CN" sz="1000" b="0">
              <a:solidFill>
                <a:schemeClr val="tx1"/>
              </a:solidFill>
              <a:ea typeface="宋体" panose="02010600030101010101" pitchFamily="2" charset="-122"/>
            </a:endParaRPr>
          </a:p>
        </p:txBody>
      </p:sp>
      <p:sp>
        <p:nvSpPr>
          <p:cNvPr id="60419" name="Rectangle 2"/>
          <p:cNvSpPr>
            <a:spLocks noGrp="1" noRot="1" noChangeAspect="1" noChangeArrowheads="1" noTextEdit="1"/>
          </p:cNvSpPr>
          <p:nvPr>
            <p:ph type="sldImg"/>
          </p:nvPr>
        </p:nvSpPr>
        <p:spPr>
          <a:xfrm>
            <a:off x="1150938" y="692150"/>
            <a:ext cx="4556125" cy="34163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668242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CEA63E60-D762-4A34-B438-2018249EE42C}" type="slidenum">
              <a:rPr lang="en-US" altLang="zh-CN" sz="1000" b="0" smtClean="0">
                <a:solidFill>
                  <a:schemeClr val="tx1"/>
                </a:solidFill>
                <a:ea typeface="宋体" panose="02010600030101010101" pitchFamily="2" charset="-122"/>
              </a:rPr>
              <a:pPr/>
              <a:t>33</a:t>
            </a:fld>
            <a:endParaRPr lang="en-US" altLang="zh-CN" sz="1000" b="0">
              <a:solidFill>
                <a:schemeClr val="tx1"/>
              </a:solidFill>
              <a:ea typeface="宋体" panose="02010600030101010101" pitchFamily="2" charset="-122"/>
            </a:endParaRPr>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832617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1150938" y="692150"/>
            <a:ext cx="4556125" cy="3416300"/>
          </a:xfrm>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17EA7F28-7659-4966-BE6B-C1DF55FA394F}" type="slidenum">
              <a:rPr lang="en-US" altLang="zh-CN" sz="1000" b="0" smtClean="0">
                <a:solidFill>
                  <a:schemeClr val="tx1"/>
                </a:solidFill>
                <a:ea typeface="宋体" panose="02010600030101010101" pitchFamily="2" charset="-122"/>
              </a:rPr>
              <a:pPr/>
              <a:t>34</a:t>
            </a:fld>
            <a:endParaRPr lang="en-US" altLang="zh-CN" sz="1000" b="0">
              <a:solidFill>
                <a:schemeClr val="tx1"/>
              </a:solidFill>
              <a:ea typeface="宋体" panose="02010600030101010101" pitchFamily="2" charset="-122"/>
            </a:endParaRPr>
          </a:p>
        </p:txBody>
      </p:sp>
    </p:spTree>
    <p:extLst>
      <p:ext uri="{BB962C8B-B14F-4D97-AF65-F5344CB8AC3E}">
        <p14:creationId xmlns:p14="http://schemas.microsoft.com/office/powerpoint/2010/main" val="156677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1150938" y="692150"/>
            <a:ext cx="4556125" cy="3416300"/>
          </a:xfrm>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4CCF3E4A-5FF6-4671-909B-A938887D94E8}" type="slidenum">
              <a:rPr lang="en-US" altLang="zh-CN" sz="1000" b="0" smtClean="0">
                <a:solidFill>
                  <a:schemeClr val="tx1"/>
                </a:solidFill>
                <a:ea typeface="宋体" panose="02010600030101010101" pitchFamily="2" charset="-122"/>
              </a:rPr>
              <a:pPr/>
              <a:t>35</a:t>
            </a:fld>
            <a:endParaRPr lang="en-US" altLang="zh-CN" sz="1000" b="0">
              <a:solidFill>
                <a:schemeClr val="tx1"/>
              </a:solidFill>
              <a:ea typeface="宋体" panose="02010600030101010101" pitchFamily="2" charset="-122"/>
            </a:endParaRPr>
          </a:p>
        </p:txBody>
      </p:sp>
    </p:spTree>
    <p:extLst>
      <p:ext uri="{BB962C8B-B14F-4D97-AF65-F5344CB8AC3E}">
        <p14:creationId xmlns:p14="http://schemas.microsoft.com/office/powerpoint/2010/main" val="1583316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D2AF8DD5-4BDC-4CDA-BB36-C163D7089D03}" type="slidenum">
              <a:rPr lang="en-US" altLang="zh-CN" sz="1000" b="0" smtClean="0">
                <a:solidFill>
                  <a:schemeClr val="tx1"/>
                </a:solidFill>
                <a:ea typeface="宋体" panose="02010600030101010101" pitchFamily="2" charset="-122"/>
              </a:rPr>
              <a:pPr/>
              <a:t>36</a:t>
            </a:fld>
            <a:endParaRPr lang="en-US" altLang="zh-CN" sz="1000" b="0">
              <a:solidFill>
                <a:schemeClr val="tx1"/>
              </a:solidFill>
              <a:ea typeface="宋体" panose="02010600030101010101" pitchFamily="2" charset="-122"/>
            </a:endParaRPr>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403856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9DBCCD42-0EDA-4D2B-9C68-7C51E8D77C48}" type="slidenum">
              <a:rPr lang="en-US" altLang="zh-CN" sz="1000" b="0" smtClean="0">
                <a:solidFill>
                  <a:schemeClr val="tx1"/>
                </a:solidFill>
                <a:ea typeface="宋体" panose="02010600030101010101" pitchFamily="2" charset="-122"/>
              </a:rPr>
              <a:pPr/>
              <a:t>37</a:t>
            </a:fld>
            <a:endParaRPr lang="en-US" altLang="zh-CN" sz="1000" b="0">
              <a:solidFill>
                <a:schemeClr val="tx1"/>
              </a:solidFill>
              <a:ea typeface="宋体" panose="02010600030101010101" pitchFamily="2" charset="-122"/>
            </a:endParaRPr>
          </a:p>
        </p:txBody>
      </p:sp>
      <p:sp>
        <p:nvSpPr>
          <p:cNvPr id="70659" name="Rectangle 2"/>
          <p:cNvSpPr>
            <a:spLocks noGrp="1" noRot="1" noChangeAspect="1"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058772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4D78ABA4-11A8-48CC-BF27-E819157D89EB}" type="slidenum">
              <a:rPr lang="en-US" altLang="zh-CN" sz="1000" b="0" smtClean="0">
                <a:solidFill>
                  <a:schemeClr val="tx1"/>
                </a:solidFill>
                <a:ea typeface="宋体" panose="02010600030101010101" pitchFamily="2" charset="-122"/>
              </a:rPr>
              <a:pPr/>
              <a:t>5</a:t>
            </a:fld>
            <a:endParaRPr lang="en-US" altLang="zh-CN" sz="1000" b="0">
              <a:solidFill>
                <a:schemeClr val="tx1"/>
              </a:solidFill>
              <a:ea typeface="宋体" panose="02010600030101010101" pitchFamily="2" charset="-122"/>
            </a:endParaRPr>
          </a:p>
        </p:txBody>
      </p:sp>
      <p:sp>
        <p:nvSpPr>
          <p:cNvPr id="11267"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1268"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zh-CN" altLang="en-US" b="1">
                <a:solidFill>
                  <a:srgbClr val="0000FF"/>
                </a:solidFill>
                <a:latin typeface="楷体_GB2312" pitchFamily="49" charset="-122"/>
                <a:ea typeface="楷体_GB2312" pitchFamily="49" charset="-122"/>
              </a:rPr>
              <a:t>通过学习编译原理可以更好地理解程序语言的内部机制</a:t>
            </a:r>
            <a:r>
              <a:rPr lang="en-US" altLang="zh-CN" b="1">
                <a:solidFill>
                  <a:srgbClr val="0000FF"/>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从而更好地理解和运用程序设计语言。</a:t>
            </a:r>
            <a:endParaRPr kumimoji="0" lang="zh-CN" altLang="en-US" sz="2000">
              <a:solidFill>
                <a:srgbClr val="006600"/>
              </a:solidFill>
              <a:latin typeface="Verdana" panose="020B0604030504040204" pitchFamily="34" charset="0"/>
              <a:cs typeface="Tahoma" panose="020B0604030504040204" pitchFamily="34" charset="0"/>
            </a:endParaRPr>
          </a:p>
          <a:p>
            <a:pPr>
              <a:spcBef>
                <a:spcPct val="0"/>
              </a:spcBef>
            </a:pPr>
            <a:r>
              <a:rPr kumimoji="0" lang="zh-CN" altLang="en-US" sz="2000">
                <a:solidFill>
                  <a:srgbClr val="006600"/>
                </a:solidFill>
                <a:latin typeface="Verdana" panose="020B0604030504040204" pitchFamily="34" charset="0"/>
                <a:cs typeface="Tahoma" panose="020B0604030504040204" pitchFamily="34" charset="0"/>
              </a:rPr>
              <a:t>如果我们考究一下历史</a:t>
            </a:r>
            <a:r>
              <a:rPr kumimoji="0" lang="en-US" altLang="zh-CN" sz="2000">
                <a:solidFill>
                  <a:srgbClr val="006600"/>
                </a:solidFill>
                <a:latin typeface="Verdana" panose="020B0604030504040204" pitchFamily="34" charset="0"/>
                <a:cs typeface="Tahoma" panose="020B0604030504040204" pitchFamily="34" charset="0"/>
              </a:rPr>
              <a:t>,</a:t>
            </a:r>
            <a:r>
              <a:rPr kumimoji="0" lang="zh-CN" altLang="en-US" sz="2000">
                <a:solidFill>
                  <a:srgbClr val="006600"/>
                </a:solidFill>
                <a:latin typeface="Verdana" panose="020B0604030504040204" pitchFamily="34" charset="0"/>
                <a:cs typeface="Tahoma" panose="020B0604030504040204" pitchFamily="34" charset="0"/>
              </a:rPr>
              <a:t>就会发现很多被称为程序设计大师的人都是编译领域的高手</a:t>
            </a:r>
            <a:r>
              <a:rPr kumimoji="0" lang="en-US" altLang="zh-CN" sz="2000">
                <a:solidFill>
                  <a:srgbClr val="006600"/>
                </a:solidFill>
                <a:latin typeface="Verdana" panose="020B0604030504040204" pitchFamily="34" charset="0"/>
                <a:cs typeface="Tahoma" panose="020B0604030504040204" pitchFamily="34" charset="0"/>
              </a:rPr>
              <a:t>.</a:t>
            </a:r>
            <a:r>
              <a:rPr kumimoji="0" lang="zh-CN" altLang="en-US" sz="2000">
                <a:solidFill>
                  <a:srgbClr val="006600"/>
                </a:solidFill>
                <a:latin typeface="Verdana" panose="020B0604030504040204" pitchFamily="34" charset="0"/>
                <a:cs typeface="Tahoma" panose="020B0604030504040204" pitchFamily="34" charset="0"/>
              </a:rPr>
              <a:t>写出第一个微型机上运行的</a:t>
            </a:r>
            <a:r>
              <a:rPr kumimoji="0" lang="en-US" altLang="zh-CN" sz="2000">
                <a:solidFill>
                  <a:srgbClr val="006600"/>
                </a:solidFill>
                <a:latin typeface="Verdana" panose="020B0604030504040204" pitchFamily="34" charset="0"/>
                <a:cs typeface="Tahoma" panose="020B0604030504040204" pitchFamily="34" charset="0"/>
              </a:rPr>
              <a:t>Basic</a:t>
            </a:r>
            <a:r>
              <a:rPr kumimoji="0" lang="zh-CN" altLang="en-US" sz="2000">
                <a:solidFill>
                  <a:srgbClr val="006600"/>
                </a:solidFill>
                <a:latin typeface="Verdana" panose="020B0604030504040204" pitchFamily="34" charset="0"/>
                <a:cs typeface="Tahoma" panose="020B0604030504040204" pitchFamily="34" charset="0"/>
              </a:rPr>
              <a:t>语言的比尔盖茨</a:t>
            </a:r>
            <a:r>
              <a:rPr kumimoji="0" lang="en-US" altLang="zh-CN" sz="2000">
                <a:solidFill>
                  <a:srgbClr val="006600"/>
                </a:solidFill>
                <a:latin typeface="Verdana" panose="020B0604030504040204" pitchFamily="34" charset="0"/>
                <a:cs typeface="Tahoma" panose="020B0604030504040204" pitchFamily="34" charset="0"/>
              </a:rPr>
              <a:t>,</a:t>
            </a:r>
            <a:r>
              <a:rPr kumimoji="0" lang="zh-CN" altLang="en-US" sz="2000">
                <a:solidFill>
                  <a:srgbClr val="006600"/>
                </a:solidFill>
                <a:latin typeface="Verdana" panose="020B0604030504040204" pitchFamily="34" charset="0"/>
                <a:cs typeface="Tahoma" panose="020B0604030504040204" pitchFamily="34" charset="0"/>
              </a:rPr>
              <a:t>设计出</a:t>
            </a:r>
            <a:r>
              <a:rPr kumimoji="0" lang="en-US" altLang="zh-CN" sz="2000">
                <a:solidFill>
                  <a:srgbClr val="006600"/>
                </a:solidFill>
                <a:latin typeface="Verdana" panose="020B0604030504040204" pitchFamily="34" charset="0"/>
                <a:cs typeface="Tahoma" panose="020B0604030504040204" pitchFamily="34" charset="0"/>
              </a:rPr>
              <a:t>Delphi</a:t>
            </a:r>
            <a:r>
              <a:rPr kumimoji="0" lang="zh-CN" altLang="en-US" sz="2000">
                <a:solidFill>
                  <a:srgbClr val="006600"/>
                </a:solidFill>
                <a:latin typeface="Verdana" panose="020B0604030504040204" pitchFamily="34" charset="0"/>
                <a:cs typeface="Tahoma" panose="020B0604030504040204" pitchFamily="34" charset="0"/>
              </a:rPr>
              <a:t>的</a:t>
            </a:r>
            <a:r>
              <a:rPr kumimoji="0" lang="en-US" altLang="zh-CN" sz="2000">
                <a:solidFill>
                  <a:srgbClr val="006600"/>
                </a:solidFill>
                <a:latin typeface="Verdana" panose="020B0604030504040204" pitchFamily="34" charset="0"/>
                <a:cs typeface="Tahoma" panose="020B0604030504040204" pitchFamily="34" charset="0"/>
              </a:rPr>
              <a:t>Borland</a:t>
            </a:r>
            <a:r>
              <a:rPr kumimoji="0" lang="zh-CN" altLang="en-US" sz="2000">
                <a:solidFill>
                  <a:srgbClr val="006600"/>
                </a:solidFill>
                <a:latin typeface="Verdana" panose="020B0604030504040204" pitchFamily="34" charset="0"/>
                <a:cs typeface="Tahoma" panose="020B0604030504040204" pitchFamily="34" charset="0"/>
              </a:rPr>
              <a:t>的</a:t>
            </a:r>
            <a:r>
              <a:rPr kumimoji="0" lang="zh-CN" altLang="en-US" sz="2000">
                <a:solidFill>
                  <a:srgbClr val="006600"/>
                </a:solidFill>
                <a:cs typeface="Tahoma" panose="020B0604030504040204" pitchFamily="34" charset="0"/>
              </a:rPr>
              <a:t>”</a:t>
            </a:r>
            <a:r>
              <a:rPr kumimoji="0" lang="zh-CN" altLang="en-US" sz="2000">
                <a:solidFill>
                  <a:srgbClr val="006600"/>
                </a:solidFill>
                <a:latin typeface="Verdana" panose="020B0604030504040204" pitchFamily="34" charset="0"/>
                <a:cs typeface="Tahoma" panose="020B0604030504040204" pitchFamily="34" charset="0"/>
              </a:rPr>
              <a:t>世界上最厉害的程序员</a:t>
            </a:r>
            <a:r>
              <a:rPr kumimoji="0" lang="zh-CN" altLang="en-US" sz="2000">
                <a:solidFill>
                  <a:srgbClr val="006600"/>
                </a:solidFill>
                <a:cs typeface="Tahoma" panose="020B0604030504040204" pitchFamily="34" charset="0"/>
              </a:rPr>
              <a:t>”</a:t>
            </a:r>
            <a:r>
              <a:rPr kumimoji="0" lang="en-US" altLang="zh-CN" sz="2000">
                <a:solidFill>
                  <a:srgbClr val="006600"/>
                </a:solidFill>
                <a:latin typeface="Verdana" panose="020B0604030504040204" pitchFamily="34" charset="0"/>
                <a:cs typeface="Tahoma" panose="020B0604030504040204" pitchFamily="34" charset="0"/>
              </a:rPr>
              <a:t>,</a:t>
            </a:r>
            <a:r>
              <a:rPr kumimoji="0" lang="en-US" altLang="zh-CN" sz="2000">
                <a:solidFill>
                  <a:srgbClr val="006600"/>
                </a:solidFill>
                <a:cs typeface="Tahoma" panose="020B0604030504040204" pitchFamily="34" charset="0"/>
              </a:rPr>
              <a:t> </a:t>
            </a:r>
            <a:r>
              <a:rPr kumimoji="0" lang="en-US" altLang="zh-CN" sz="2000">
                <a:solidFill>
                  <a:srgbClr val="006600"/>
                </a:solidFill>
                <a:latin typeface="Verdana" panose="020B0604030504040204" pitchFamily="34" charset="0"/>
                <a:cs typeface="Tahoma" panose="020B0604030504040204" pitchFamily="34" charset="0"/>
              </a:rPr>
              <a:t>Sun</a:t>
            </a:r>
            <a:r>
              <a:rPr kumimoji="0" lang="zh-CN" altLang="en-US" sz="2000">
                <a:solidFill>
                  <a:srgbClr val="006600"/>
                </a:solidFill>
                <a:latin typeface="Verdana" panose="020B0604030504040204" pitchFamily="34" charset="0"/>
                <a:cs typeface="Tahoma" panose="020B0604030504040204" pitchFamily="34" charset="0"/>
              </a:rPr>
              <a:t>的</a:t>
            </a:r>
            <a:r>
              <a:rPr kumimoji="0" lang="en-US" altLang="zh-CN" sz="2000">
                <a:solidFill>
                  <a:srgbClr val="006600"/>
                </a:solidFill>
                <a:latin typeface="Verdana" panose="020B0604030504040204" pitchFamily="34" charset="0"/>
                <a:cs typeface="Tahoma" panose="020B0604030504040204" pitchFamily="34" charset="0"/>
              </a:rPr>
              <a:t>JAVA</a:t>
            </a:r>
            <a:r>
              <a:rPr kumimoji="0" lang="zh-CN" altLang="en-US" sz="2000">
                <a:solidFill>
                  <a:srgbClr val="006600"/>
                </a:solidFill>
                <a:latin typeface="Verdana" panose="020B0604030504040204" pitchFamily="34" charset="0"/>
                <a:cs typeface="Tahoma" panose="020B0604030504040204" pitchFamily="34" charset="0"/>
              </a:rPr>
              <a:t>之父</a:t>
            </a:r>
            <a:r>
              <a:rPr kumimoji="0" lang="en-US" altLang="zh-CN" sz="2000">
                <a:solidFill>
                  <a:srgbClr val="006600"/>
                </a:solidFill>
                <a:latin typeface="Verdana" panose="020B0604030504040204" pitchFamily="34" charset="0"/>
                <a:cs typeface="Tahoma" panose="020B0604030504040204" pitchFamily="34" charset="0"/>
              </a:rPr>
              <a:t>,</a:t>
            </a:r>
            <a:r>
              <a:rPr kumimoji="0" lang="en-US" altLang="zh-CN" sz="2000">
                <a:solidFill>
                  <a:srgbClr val="006600"/>
                </a:solidFill>
                <a:cs typeface="Tahoma" panose="020B0604030504040204" pitchFamily="34" charset="0"/>
              </a:rPr>
              <a:t> </a:t>
            </a:r>
            <a:r>
              <a:rPr kumimoji="0" lang="zh-CN" altLang="en-US" sz="2000">
                <a:solidFill>
                  <a:srgbClr val="006600"/>
                </a:solidFill>
                <a:latin typeface="Verdana" panose="020B0604030504040204" pitchFamily="34" charset="0"/>
                <a:cs typeface="Tahoma" panose="020B0604030504040204" pitchFamily="34" charset="0"/>
              </a:rPr>
              <a:t>贝尔实验室的</a:t>
            </a:r>
            <a:r>
              <a:rPr kumimoji="0" lang="en-US" altLang="zh-CN" sz="2000">
                <a:solidFill>
                  <a:srgbClr val="006600"/>
                </a:solidFill>
                <a:latin typeface="Verdana" panose="020B0604030504040204" pitchFamily="34" charset="0"/>
                <a:cs typeface="Tahoma" panose="020B0604030504040204" pitchFamily="34" charset="0"/>
              </a:rPr>
              <a:t>C++</a:t>
            </a:r>
            <a:r>
              <a:rPr kumimoji="0" lang="zh-CN" altLang="en-US" sz="2000">
                <a:solidFill>
                  <a:srgbClr val="006600"/>
                </a:solidFill>
                <a:latin typeface="Verdana" panose="020B0604030504040204" pitchFamily="34" charset="0"/>
                <a:cs typeface="Tahoma" panose="020B0604030504040204" pitchFamily="34" charset="0"/>
              </a:rPr>
              <a:t>之父</a:t>
            </a:r>
            <a:r>
              <a:rPr kumimoji="0" lang="en-US" altLang="zh-CN" sz="2000">
                <a:solidFill>
                  <a:srgbClr val="006600"/>
                </a:solidFill>
                <a:cs typeface="Tahoma" panose="020B0604030504040204" pitchFamily="34" charset="0"/>
              </a:rPr>
              <a:t>… </a:t>
            </a:r>
            <a:br>
              <a:rPr kumimoji="0" lang="en-US" altLang="zh-CN" sz="2000">
                <a:solidFill>
                  <a:srgbClr val="006600"/>
                </a:solidFill>
                <a:latin typeface="Verdana" panose="020B0604030504040204" pitchFamily="34" charset="0"/>
                <a:cs typeface="Tahoma" panose="020B0604030504040204" pitchFamily="34" charset="0"/>
              </a:rPr>
            </a:br>
            <a:endParaRPr kumimoji="0" lang="en-US" altLang="zh-CN" sz="2000">
              <a:solidFill>
                <a:srgbClr val="006600"/>
              </a:solidFill>
              <a:latin typeface="Verdana" panose="020B0604030504040204" pitchFamily="34" charset="0"/>
              <a:cs typeface="Tahoma" panose="020B0604030504040204" pitchFamily="34" charset="0"/>
            </a:endParaRPr>
          </a:p>
          <a:p>
            <a:pPr>
              <a:spcBef>
                <a:spcPct val="0"/>
              </a:spcBef>
            </a:pPr>
            <a:r>
              <a:rPr kumimoji="0" lang="en-US" altLang="zh-CN" sz="2000">
                <a:solidFill>
                  <a:srgbClr val="006600"/>
                </a:solidFill>
                <a:ea typeface="楷体_GB2312" pitchFamily="49" charset="-122"/>
              </a:rPr>
              <a:t>              </a:t>
            </a:r>
          </a:p>
        </p:txBody>
      </p:sp>
    </p:spTree>
    <p:extLst>
      <p:ext uri="{BB962C8B-B14F-4D97-AF65-F5344CB8AC3E}">
        <p14:creationId xmlns:p14="http://schemas.microsoft.com/office/powerpoint/2010/main" val="3552792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A5F04115-AFC0-4B83-AEF9-5A2CB45C60B6}" type="slidenum">
              <a:rPr lang="en-US" altLang="zh-CN" sz="1000" b="0" smtClean="0">
                <a:solidFill>
                  <a:schemeClr val="tx1"/>
                </a:solidFill>
                <a:ea typeface="宋体" panose="02010600030101010101" pitchFamily="2" charset="-122"/>
              </a:rPr>
              <a:pPr/>
              <a:t>38</a:t>
            </a:fld>
            <a:endParaRPr lang="en-US" altLang="zh-CN" sz="1000" b="0">
              <a:solidFill>
                <a:schemeClr val="tx1"/>
              </a:solidFill>
              <a:ea typeface="宋体" panose="02010600030101010101" pitchFamily="2" charset="-122"/>
            </a:endParaRPr>
          </a:p>
        </p:txBody>
      </p:sp>
      <p:sp>
        <p:nvSpPr>
          <p:cNvPr id="72707" name="Rectangle 2"/>
          <p:cNvSpPr>
            <a:spLocks noGrp="1" noRot="1" noChangeAspect="1"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755672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1150938" y="692150"/>
            <a:ext cx="4556125" cy="3416300"/>
          </a:xfrm>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D1BD79C8-C5D7-4172-8B4B-24387E83A4BE}" type="slidenum">
              <a:rPr lang="en-US" altLang="zh-CN" sz="1000" b="0" smtClean="0">
                <a:solidFill>
                  <a:schemeClr val="tx1"/>
                </a:solidFill>
                <a:ea typeface="宋体" panose="02010600030101010101" pitchFamily="2" charset="-122"/>
              </a:rPr>
              <a:pPr/>
              <a:t>40</a:t>
            </a:fld>
            <a:endParaRPr lang="en-US" altLang="zh-CN" sz="1000" b="0">
              <a:solidFill>
                <a:schemeClr val="tx1"/>
              </a:solidFill>
              <a:ea typeface="宋体" panose="02010600030101010101" pitchFamily="2" charset="-122"/>
            </a:endParaRPr>
          </a:p>
        </p:txBody>
      </p:sp>
    </p:spTree>
    <p:extLst>
      <p:ext uri="{BB962C8B-B14F-4D97-AF65-F5344CB8AC3E}">
        <p14:creationId xmlns:p14="http://schemas.microsoft.com/office/powerpoint/2010/main" val="956111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A189E4EF-182D-4266-96C3-F75982B36A56}" type="slidenum">
              <a:rPr lang="en-US" altLang="zh-CN" sz="1000" b="0" smtClean="0">
                <a:solidFill>
                  <a:schemeClr val="tx1"/>
                </a:solidFill>
                <a:ea typeface="宋体" panose="02010600030101010101" pitchFamily="2" charset="-122"/>
              </a:rPr>
              <a:pPr/>
              <a:t>42</a:t>
            </a:fld>
            <a:endParaRPr lang="en-US" altLang="zh-CN" sz="1000" b="0">
              <a:solidFill>
                <a:schemeClr val="tx1"/>
              </a:solidFill>
              <a:ea typeface="宋体" panose="02010600030101010101" pitchFamily="2" charset="-122"/>
            </a:endParaRPr>
          </a:p>
        </p:txBody>
      </p:sp>
      <p:sp>
        <p:nvSpPr>
          <p:cNvPr id="78851" name="Rectangle 2"/>
          <p:cNvSpPr>
            <a:spLocks noGrp="1" noRot="1" noChangeAspect="1" noChangeArrowheads="1" noTextEdit="1"/>
          </p:cNvSpPr>
          <p:nvPr>
            <p:ph type="sldImg"/>
          </p:nvPr>
        </p:nvSpPr>
        <p:spPr>
          <a:xfrm>
            <a:off x="1150938" y="692150"/>
            <a:ext cx="4556125" cy="34163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758151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A67581B2-0453-4290-AEAB-B92F1FFD2D05}" type="slidenum">
              <a:rPr lang="en-US" altLang="zh-CN" sz="1000" b="0" smtClean="0">
                <a:solidFill>
                  <a:schemeClr val="tx1"/>
                </a:solidFill>
                <a:ea typeface="宋体" panose="02010600030101010101" pitchFamily="2" charset="-122"/>
              </a:rPr>
              <a:pPr/>
              <a:t>43</a:t>
            </a:fld>
            <a:endParaRPr lang="en-US" altLang="zh-CN" sz="1000" b="0">
              <a:solidFill>
                <a:schemeClr val="tx1"/>
              </a:solidFill>
              <a:ea typeface="宋体" panose="02010600030101010101" pitchFamily="2" charset="-122"/>
            </a:endParaRPr>
          </a:p>
        </p:txBody>
      </p:sp>
      <p:sp>
        <p:nvSpPr>
          <p:cNvPr id="80899" name="Rectangle 2"/>
          <p:cNvSpPr>
            <a:spLocks noGrp="1" noRot="1" noChangeAspect="1" noChangeArrowheads="1" noTextEdit="1"/>
          </p:cNvSpPr>
          <p:nvPr>
            <p:ph type="sldImg"/>
          </p:nvPr>
        </p:nvSpPr>
        <p:spPr>
          <a:xfrm>
            <a:off x="1150938" y="692150"/>
            <a:ext cx="4556125" cy="34163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971338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DD1EE814-D3D7-4231-BC99-92D509ED5691}" type="slidenum">
              <a:rPr lang="en-US" altLang="zh-CN" sz="1000" b="0" smtClean="0">
                <a:solidFill>
                  <a:schemeClr val="tx1"/>
                </a:solidFill>
                <a:ea typeface="宋体" panose="02010600030101010101" pitchFamily="2" charset="-122"/>
              </a:rPr>
              <a:pPr/>
              <a:t>45</a:t>
            </a:fld>
            <a:endParaRPr lang="en-US" altLang="zh-CN" sz="1000" b="0">
              <a:solidFill>
                <a:schemeClr val="tx1"/>
              </a:solidFill>
              <a:ea typeface="宋体" panose="02010600030101010101" pitchFamily="2" charset="-122"/>
            </a:endParaRPr>
          </a:p>
        </p:txBody>
      </p:sp>
      <p:sp>
        <p:nvSpPr>
          <p:cNvPr id="83971" name="Rectangle 2"/>
          <p:cNvSpPr>
            <a:spLocks noGrp="1" noRot="1" noChangeAspect="1" noChangeArrowheads="1" noTextEdit="1"/>
          </p:cNvSpPr>
          <p:nvPr>
            <p:ph type="sldImg"/>
          </p:nvPr>
        </p:nvSpPr>
        <p:spPr>
          <a:xfrm>
            <a:off x="1150938" y="692150"/>
            <a:ext cx="4556125" cy="34163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31179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A4B2F0CE-C779-4B7B-A180-228AC1FC1FED}" type="slidenum">
              <a:rPr lang="en-US" altLang="zh-CN" sz="1000" b="0" smtClean="0">
                <a:solidFill>
                  <a:schemeClr val="tx1"/>
                </a:solidFill>
                <a:ea typeface="宋体" panose="02010600030101010101" pitchFamily="2" charset="-122"/>
              </a:rPr>
              <a:pPr/>
              <a:t>46</a:t>
            </a:fld>
            <a:endParaRPr lang="en-US" altLang="zh-CN" sz="1000" b="0">
              <a:solidFill>
                <a:schemeClr val="tx1"/>
              </a:solidFill>
              <a:ea typeface="宋体" panose="02010600030101010101" pitchFamily="2" charset="-122"/>
            </a:endParaRPr>
          </a:p>
        </p:txBody>
      </p:sp>
      <p:sp>
        <p:nvSpPr>
          <p:cNvPr id="86019" name="Rectangle 2"/>
          <p:cNvSpPr>
            <a:spLocks noGrp="1" noRot="1" noChangeAspect="1" noChangeArrowheads="1" noTextEdit="1"/>
          </p:cNvSpPr>
          <p:nvPr>
            <p:ph type="sldImg"/>
          </p:nvPr>
        </p:nvSpPr>
        <p:spPr>
          <a:xfrm>
            <a:off x="1150938" y="692150"/>
            <a:ext cx="4556125" cy="34163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542400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78390BF5-FD0D-4148-A5A4-524372FD0E11}" type="slidenum">
              <a:rPr lang="en-US" altLang="zh-CN" sz="1000" b="0" smtClean="0">
                <a:solidFill>
                  <a:schemeClr val="tx1"/>
                </a:solidFill>
                <a:ea typeface="宋体" panose="02010600030101010101" pitchFamily="2" charset="-122"/>
              </a:rPr>
              <a:pPr/>
              <a:t>47</a:t>
            </a:fld>
            <a:endParaRPr lang="en-US" altLang="zh-CN" sz="1000" b="0">
              <a:solidFill>
                <a:schemeClr val="tx1"/>
              </a:solidFill>
              <a:ea typeface="宋体" panose="02010600030101010101" pitchFamily="2" charset="-122"/>
            </a:endParaRPr>
          </a:p>
        </p:txBody>
      </p:sp>
      <p:sp>
        <p:nvSpPr>
          <p:cNvPr id="88067" name="Rectangle 2"/>
          <p:cNvSpPr>
            <a:spLocks noGrp="1" noRot="1" noChangeAspect="1" noChangeArrowheads="1" noTextEdit="1"/>
          </p:cNvSpPr>
          <p:nvPr>
            <p:ph type="sldImg"/>
          </p:nvPr>
        </p:nvSpPr>
        <p:spPr>
          <a:xfrm>
            <a:off x="1150938" y="692150"/>
            <a:ext cx="4556125" cy="34163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972602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AE786092-42E9-46F9-8C3B-76A1359817CA}" type="slidenum">
              <a:rPr lang="en-US" altLang="zh-CN" sz="1000" b="0" smtClean="0">
                <a:solidFill>
                  <a:schemeClr val="tx1"/>
                </a:solidFill>
                <a:ea typeface="宋体" panose="02010600030101010101" pitchFamily="2" charset="-122"/>
              </a:rPr>
              <a:pPr/>
              <a:t>48</a:t>
            </a:fld>
            <a:endParaRPr lang="en-US" altLang="zh-CN" sz="1000" b="0">
              <a:solidFill>
                <a:schemeClr val="tx1"/>
              </a:solidFill>
              <a:ea typeface="宋体" panose="02010600030101010101" pitchFamily="2" charset="-122"/>
            </a:endParaRPr>
          </a:p>
        </p:txBody>
      </p:sp>
      <p:sp>
        <p:nvSpPr>
          <p:cNvPr id="90115" name="Rectangle 2"/>
          <p:cNvSpPr>
            <a:spLocks noGrp="1" noRot="1" noChangeAspect="1" noChangeArrowheads="1" noTextEdit="1"/>
          </p:cNvSpPr>
          <p:nvPr>
            <p:ph type="sldImg"/>
          </p:nvPr>
        </p:nvSpPr>
        <p:spPr>
          <a:xfrm>
            <a:off x="1150938" y="692150"/>
            <a:ext cx="4556125" cy="34163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77906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B2305754-771C-4D80-B518-DC2F1DD54295}" type="slidenum">
              <a:rPr lang="en-US" altLang="zh-CN" sz="1000" b="0" smtClean="0">
                <a:solidFill>
                  <a:schemeClr val="tx1"/>
                </a:solidFill>
                <a:ea typeface="宋体" panose="02010600030101010101" pitchFamily="2" charset="-122"/>
              </a:rPr>
              <a:pPr/>
              <a:t>53</a:t>
            </a:fld>
            <a:endParaRPr lang="en-US" altLang="zh-CN" sz="1000" b="0">
              <a:solidFill>
                <a:schemeClr val="tx1"/>
              </a:solidFill>
              <a:ea typeface="宋体" panose="02010600030101010101" pitchFamily="2" charset="-122"/>
            </a:endParaRPr>
          </a:p>
        </p:txBody>
      </p:sp>
      <p:sp>
        <p:nvSpPr>
          <p:cNvPr id="96259" name="Rectangle 2"/>
          <p:cNvSpPr>
            <a:spLocks noGrp="1" noRot="1" noChangeAspect="1" noChangeArrowheads="1" noTextEdit="1"/>
          </p:cNvSpPr>
          <p:nvPr>
            <p:ph type="sldImg"/>
          </p:nvPr>
        </p:nvSpPr>
        <p:spPr>
          <a:xfrm>
            <a:off x="1150938" y="692150"/>
            <a:ext cx="4556125" cy="3416300"/>
          </a:xfrm>
          <a:ln/>
        </p:spPr>
      </p:sp>
      <p:sp>
        <p:nvSpPr>
          <p:cNvPr id="926723" name="Rectangle 3"/>
          <p:cNvSpPr>
            <a:spLocks noGrp="1" noChangeArrowheads="1"/>
          </p:cNvSpPr>
          <p:nvPr>
            <p:ph type="body" idx="1"/>
          </p:nvPr>
        </p:nvSpPr>
        <p:spPr/>
        <p:txBody>
          <a:bodyPr/>
          <a:lstStyle/>
          <a:p>
            <a:pPr lvl="1">
              <a:defRPr/>
            </a:pPr>
            <a:r>
              <a:rPr lang="zh-CN" altLang="en-US" b="1">
                <a:effectLst>
                  <a:outerShdw blurRad="38100" dist="38100" dir="2700000" algn="tl">
                    <a:srgbClr val="C0C0C0"/>
                  </a:outerShdw>
                </a:effectLst>
              </a:rPr>
              <a:t>既能改变源代码</a:t>
            </a:r>
          </a:p>
          <a:p>
            <a:pPr lvl="1">
              <a:defRPr/>
            </a:pPr>
            <a:r>
              <a:rPr lang="zh-CN" altLang="en-US" b="1">
                <a:effectLst>
                  <a:outerShdw blurRad="38100" dist="38100" dir="2700000" algn="tl">
                    <a:srgbClr val="C0C0C0"/>
                  </a:outerShdw>
                </a:effectLst>
              </a:rPr>
              <a:t>　涉及到重写前端</a:t>
            </a:r>
          </a:p>
          <a:p>
            <a:pPr lvl="1">
              <a:defRPr/>
            </a:pPr>
            <a:r>
              <a:rPr lang="zh-CN" altLang="en-US" b="1">
                <a:effectLst>
                  <a:outerShdw blurRad="38100" dist="38100" dir="2700000" algn="tl">
                    <a:srgbClr val="C0C0C0"/>
                  </a:outerShdw>
                </a:effectLst>
              </a:rPr>
              <a:t>又能改变目标代码</a:t>
            </a:r>
          </a:p>
          <a:p>
            <a:pPr lvl="1">
              <a:defRPr/>
            </a:pPr>
            <a:r>
              <a:rPr lang="zh-CN" altLang="en-US" b="1">
                <a:effectLst>
                  <a:outerShdw blurRad="38100" dist="38100" dir="2700000" algn="tl">
                    <a:srgbClr val="C0C0C0"/>
                  </a:outerShdw>
                </a:effectLst>
              </a:rPr>
              <a:t>　涉及到重写后端</a:t>
            </a:r>
          </a:p>
        </p:txBody>
      </p:sp>
    </p:spTree>
    <p:extLst>
      <p:ext uri="{BB962C8B-B14F-4D97-AF65-F5344CB8AC3E}">
        <p14:creationId xmlns:p14="http://schemas.microsoft.com/office/powerpoint/2010/main" val="2850188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CEFA8549-E7B2-44FA-95DB-099B4FD671DB}" type="slidenum">
              <a:rPr lang="en-US" altLang="zh-CN" sz="1000" b="0" smtClean="0">
                <a:solidFill>
                  <a:schemeClr val="tx1"/>
                </a:solidFill>
                <a:ea typeface="宋体" panose="02010600030101010101" pitchFamily="2" charset="-122"/>
              </a:rPr>
              <a:pPr/>
              <a:t>60</a:t>
            </a:fld>
            <a:endParaRPr lang="en-US" altLang="zh-CN" sz="1000" b="0">
              <a:solidFill>
                <a:schemeClr val="tx1"/>
              </a:solidFill>
              <a:ea typeface="宋体" panose="02010600030101010101" pitchFamily="2" charset="-122"/>
            </a:endParaRPr>
          </a:p>
        </p:txBody>
      </p:sp>
      <p:sp>
        <p:nvSpPr>
          <p:cNvPr id="104451" name="Rectangle 2"/>
          <p:cNvSpPr>
            <a:spLocks noGrp="1" noRot="1" noChangeAspect="1" noChangeArrowheads="1" noTextEdit="1"/>
          </p:cNvSpPr>
          <p:nvPr>
            <p:ph type="sldImg"/>
          </p:nvPr>
        </p:nvSpPr>
        <p:spPr>
          <a:xfrm>
            <a:off x="1150938" y="692150"/>
            <a:ext cx="4556125" cy="34163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用现在的标准来衡量，</a:t>
            </a:r>
          </a:p>
        </p:txBody>
      </p:sp>
    </p:spTree>
    <p:extLst>
      <p:ext uri="{BB962C8B-B14F-4D97-AF65-F5344CB8AC3E}">
        <p14:creationId xmlns:p14="http://schemas.microsoft.com/office/powerpoint/2010/main" val="209524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F431E691-146E-4CD1-8A83-CE0465D14FF8}" type="slidenum">
              <a:rPr lang="en-US" altLang="zh-CN" sz="1000" b="0" smtClean="0">
                <a:solidFill>
                  <a:schemeClr val="tx1"/>
                </a:solidFill>
                <a:ea typeface="宋体" panose="02010600030101010101" pitchFamily="2" charset="-122"/>
              </a:rPr>
              <a:pPr/>
              <a:t>6</a:t>
            </a:fld>
            <a:endParaRPr lang="en-US" altLang="zh-CN" sz="1000" b="0">
              <a:solidFill>
                <a:schemeClr val="tx1"/>
              </a:solidFill>
              <a:ea typeface="宋体" panose="02010600030101010101" pitchFamily="2" charset="-122"/>
            </a:endParaRPr>
          </a:p>
        </p:txBody>
      </p:sp>
      <p:sp>
        <p:nvSpPr>
          <p:cNvPr id="13315"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kumimoji="0" lang="en-US" altLang="zh-CN" sz="2000">
                <a:solidFill>
                  <a:srgbClr val="006600"/>
                </a:solidFill>
                <a:ea typeface="楷体_GB2312" pitchFamily="49" charset="-122"/>
              </a:rPr>
              <a:t>               </a:t>
            </a:r>
            <a:endParaRPr lang="en-US" altLang="zh-CN"/>
          </a:p>
        </p:txBody>
      </p:sp>
    </p:spTree>
    <p:extLst>
      <p:ext uri="{BB962C8B-B14F-4D97-AF65-F5344CB8AC3E}">
        <p14:creationId xmlns:p14="http://schemas.microsoft.com/office/powerpoint/2010/main" val="1206744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E9E7B057-CA8F-49FD-921F-9CC92B2A702E}" type="slidenum">
              <a:rPr lang="en-US" altLang="zh-CN" sz="1000" b="0" smtClean="0">
                <a:solidFill>
                  <a:schemeClr val="tx1"/>
                </a:solidFill>
                <a:ea typeface="宋体" panose="02010600030101010101" pitchFamily="2" charset="-122"/>
              </a:rPr>
              <a:pPr/>
              <a:t>61</a:t>
            </a:fld>
            <a:endParaRPr lang="en-US" altLang="zh-CN" sz="1000" b="0">
              <a:solidFill>
                <a:schemeClr val="tx1"/>
              </a:solidFill>
              <a:ea typeface="宋体" panose="02010600030101010101" pitchFamily="2" charset="-122"/>
            </a:endParaRPr>
          </a:p>
        </p:txBody>
      </p:sp>
      <p:sp>
        <p:nvSpPr>
          <p:cNvPr id="106499" name="Rectangle 2"/>
          <p:cNvSpPr>
            <a:spLocks noGrp="1" noRot="1" noChangeAspect="1" noChangeArrowheads="1" noTextEdit="1"/>
          </p:cNvSpPr>
          <p:nvPr>
            <p:ph type="sldImg"/>
          </p:nvPr>
        </p:nvSpPr>
        <p:spPr>
          <a:xfrm>
            <a:off x="1150938" y="692150"/>
            <a:ext cx="4556125" cy="34163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00"/>
                </a:solidFill>
                <a:latin typeface="宋体" panose="02010600030101010101" pitchFamily="2" charset="-122"/>
              </a:rPr>
              <a:t>随着编译技术的发展和社会对编译程序需求的不断增长</a:t>
            </a:r>
          </a:p>
          <a:p>
            <a:r>
              <a:rPr lang="zh-CN" altLang="en-US">
                <a:solidFill>
                  <a:srgbClr val="000000"/>
                </a:solidFill>
                <a:latin typeface="宋体" panose="02010600030101010101" pitchFamily="2" charset="-122"/>
              </a:rPr>
              <a:t>自展的主要特征是用被编译的语言来书写该语言自身的编译程序 </a:t>
            </a:r>
          </a:p>
        </p:txBody>
      </p:sp>
    </p:spTree>
    <p:extLst>
      <p:ext uri="{BB962C8B-B14F-4D97-AF65-F5344CB8AC3E}">
        <p14:creationId xmlns:p14="http://schemas.microsoft.com/office/powerpoint/2010/main" val="1589297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3745E2C4-3B6C-4625-8DDC-E3CEC28D70ED}" type="slidenum">
              <a:rPr lang="en-US" altLang="zh-CN" sz="1000" b="0" smtClean="0">
                <a:solidFill>
                  <a:schemeClr val="tx1"/>
                </a:solidFill>
                <a:ea typeface="宋体" panose="02010600030101010101" pitchFamily="2" charset="-122"/>
              </a:rPr>
              <a:pPr/>
              <a:t>62</a:t>
            </a:fld>
            <a:endParaRPr lang="en-US" altLang="zh-CN" sz="1000" b="0">
              <a:solidFill>
                <a:schemeClr val="tx1"/>
              </a:solidFill>
              <a:ea typeface="宋体" panose="02010600030101010101" pitchFamily="2" charset="-122"/>
            </a:endParaRPr>
          </a:p>
        </p:txBody>
      </p:sp>
      <p:sp>
        <p:nvSpPr>
          <p:cNvPr id="108547" name="Rectangle 2"/>
          <p:cNvSpPr>
            <a:spLocks noGrp="1" noRot="1" noChangeAspect="1" noChangeArrowheads="1" noTextEdit="1"/>
          </p:cNvSpPr>
          <p:nvPr>
            <p:ph type="sldImg"/>
          </p:nvPr>
        </p:nvSpPr>
        <p:spPr>
          <a:xfrm>
            <a:off x="1150938" y="692150"/>
            <a:ext cx="4556125" cy="34163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EDA</a:t>
            </a:r>
            <a:r>
              <a:rPr lang="zh-CN" altLang="en-US"/>
              <a:t>是电子设计自动化（</a:t>
            </a:r>
            <a:r>
              <a:rPr lang="en-US" altLang="zh-CN"/>
              <a:t>Electronic Design Automation</a:t>
            </a:r>
            <a:r>
              <a:rPr lang="zh-CN" altLang="en-US"/>
              <a:t>）的缩写，在</a:t>
            </a:r>
            <a:r>
              <a:rPr lang="en-US" altLang="zh-CN"/>
              <a:t>20</a:t>
            </a:r>
            <a:r>
              <a:rPr lang="zh-CN" altLang="en-US"/>
              <a:t>世纪</a:t>
            </a:r>
            <a:r>
              <a:rPr lang="en-US" altLang="zh-CN"/>
              <a:t>90</a:t>
            </a:r>
            <a:r>
              <a:rPr lang="zh-CN" altLang="en-US"/>
              <a:t>年代初从计算机辅助设计（</a:t>
            </a:r>
            <a:r>
              <a:rPr lang="en-US" altLang="zh-CN"/>
              <a:t>CAD</a:t>
            </a:r>
            <a:r>
              <a:rPr lang="zh-CN" altLang="en-US"/>
              <a:t>）、计算机辅助制造（</a:t>
            </a:r>
            <a:r>
              <a:rPr lang="en-US" altLang="zh-CN"/>
              <a:t>CAM</a:t>
            </a:r>
            <a:r>
              <a:rPr lang="zh-CN" altLang="en-US"/>
              <a:t>）、计算机辅助测试（</a:t>
            </a:r>
            <a:r>
              <a:rPr lang="en-US" altLang="zh-CN"/>
              <a:t>CAT</a:t>
            </a:r>
            <a:r>
              <a:rPr lang="zh-CN" altLang="en-US"/>
              <a:t>）和计算机辅助工程（</a:t>
            </a:r>
            <a:r>
              <a:rPr lang="en-US" altLang="zh-CN"/>
              <a:t>CAE</a:t>
            </a:r>
            <a:r>
              <a:rPr lang="zh-CN" altLang="en-US"/>
              <a:t>）的概念发展而来的。</a:t>
            </a:r>
            <a:r>
              <a:rPr lang="en-US" altLang="zh-CN"/>
              <a:t>EDA</a:t>
            </a:r>
            <a:r>
              <a:rPr lang="zh-CN" altLang="en-US"/>
              <a:t>技术就是以计算机为工具，设计者在</a:t>
            </a:r>
            <a:r>
              <a:rPr lang="en-US" altLang="zh-CN"/>
              <a:t>EDA</a:t>
            </a:r>
            <a:r>
              <a:rPr lang="zh-CN" altLang="en-US"/>
              <a:t>软件平台上，用硬件描述语言</a:t>
            </a:r>
            <a:r>
              <a:rPr lang="en-US" altLang="zh-CN"/>
              <a:t>HDL</a:t>
            </a:r>
            <a:r>
              <a:rPr lang="zh-CN" altLang="en-US"/>
              <a:t>完成设计文件，然后由计算机自动地完成逻辑编译、化简、分割、综合、优化、布局、布线和仿真，直至对于特定目标芯片的适配编译、逻辑映射和编程下载等工作。 </a:t>
            </a:r>
          </a:p>
        </p:txBody>
      </p:sp>
    </p:spTree>
    <p:extLst>
      <p:ext uri="{BB962C8B-B14F-4D97-AF65-F5344CB8AC3E}">
        <p14:creationId xmlns:p14="http://schemas.microsoft.com/office/powerpoint/2010/main" val="1193407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B1B4410A-2E1B-48EF-8B91-14E9837B56E8}" type="slidenum">
              <a:rPr lang="en-US" altLang="zh-CN" sz="1000" b="0" smtClean="0">
                <a:solidFill>
                  <a:schemeClr val="tx1"/>
                </a:solidFill>
                <a:ea typeface="宋体" panose="02010600030101010101" pitchFamily="2" charset="-122"/>
              </a:rPr>
              <a:pPr/>
              <a:t>63</a:t>
            </a:fld>
            <a:endParaRPr lang="en-US" altLang="zh-CN" sz="1000" b="0">
              <a:solidFill>
                <a:schemeClr val="tx1"/>
              </a:solidFill>
              <a:ea typeface="宋体" panose="02010600030101010101" pitchFamily="2" charset="-122"/>
            </a:endParaRPr>
          </a:p>
        </p:txBody>
      </p:sp>
      <p:sp>
        <p:nvSpPr>
          <p:cNvPr id="110595" name="Rectangle 2"/>
          <p:cNvSpPr>
            <a:spLocks noGrp="1" noRot="1" noChangeAspect="1" noChangeArrowheads="1" noTextEdit="1"/>
          </p:cNvSpPr>
          <p:nvPr>
            <p:ph type="sldImg"/>
          </p:nvPr>
        </p:nvSpPr>
        <p:spPr>
          <a:xfrm>
            <a:off x="1150938" y="692150"/>
            <a:ext cx="4556125" cy="34163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冯诺依曼理论的要点是：数字计算机的数制采用二进制；计算机应该按照程序顺序执行。 </a:t>
            </a:r>
            <a:br>
              <a:rPr lang="zh-CN" altLang="en-US" b="1"/>
            </a:br>
            <a:br>
              <a:rPr lang="zh-CN" altLang="en-US" b="1"/>
            </a:br>
            <a:r>
              <a:rPr lang="zh-CN" altLang="en-US" b="1"/>
              <a:t>　　人们把冯诺依曼的这个理论称为冯诺依曼体系结构。从</a:t>
            </a:r>
            <a:r>
              <a:rPr lang="en-US" altLang="zh-CN" b="1"/>
              <a:t>ENIAC</a:t>
            </a:r>
            <a:r>
              <a:rPr lang="zh-CN" altLang="en-US" b="1"/>
              <a:t>到当前最先进的计算机都采用的是冯诺依曼体系结构。所以冯诺依曼是当之无愧的数字计算机之父。 </a:t>
            </a:r>
            <a:br>
              <a:rPr lang="zh-CN" altLang="en-US" b="1"/>
            </a:br>
            <a:br>
              <a:rPr lang="zh-CN" altLang="en-US" b="1"/>
            </a:br>
            <a:r>
              <a:rPr lang="zh-CN" altLang="en-US" b="1"/>
              <a:t>计算机由运算器、存储器、控制器和输入设备、输出设备五大部件组成</a:t>
            </a:r>
            <a:br>
              <a:rPr lang="zh-CN" altLang="en-US" b="1"/>
            </a:br>
            <a:endParaRPr lang="zh-CN" altLang="en-US" b="1"/>
          </a:p>
        </p:txBody>
      </p:sp>
    </p:spTree>
    <p:extLst>
      <p:ext uri="{BB962C8B-B14F-4D97-AF65-F5344CB8AC3E}">
        <p14:creationId xmlns:p14="http://schemas.microsoft.com/office/powerpoint/2010/main" val="157319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CFE42518-D956-48AF-80BC-EB9F52A680C3}" type="slidenum">
              <a:rPr lang="en-US" altLang="zh-CN" sz="1000" b="0" smtClean="0">
                <a:solidFill>
                  <a:schemeClr val="tx1"/>
                </a:solidFill>
                <a:ea typeface="宋体" panose="02010600030101010101" pitchFamily="2" charset="-122"/>
              </a:rPr>
              <a:pPr/>
              <a:t>64</a:t>
            </a:fld>
            <a:endParaRPr lang="en-US" altLang="zh-CN" sz="1000" b="0">
              <a:solidFill>
                <a:schemeClr val="tx1"/>
              </a:solidFill>
              <a:ea typeface="宋体" panose="02010600030101010101" pitchFamily="2" charset="-122"/>
            </a:endParaRPr>
          </a:p>
        </p:txBody>
      </p:sp>
      <p:sp>
        <p:nvSpPr>
          <p:cNvPr id="112643" name="Rectangle 2"/>
          <p:cNvSpPr>
            <a:spLocks noGrp="1" noRot="1" noChangeAspect="1" noChangeArrowheads="1" noTextEdit="1"/>
          </p:cNvSpPr>
          <p:nvPr>
            <p:ph type="sldImg"/>
          </p:nvPr>
        </p:nvSpPr>
        <p:spPr>
          <a:xfrm>
            <a:off x="1150938" y="692150"/>
            <a:ext cx="4556125" cy="34163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05931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7BA82397-6EE8-492F-97F9-E8D58399E00D}" type="slidenum">
              <a:rPr lang="en-US" altLang="zh-CN" sz="1000" b="0" smtClean="0">
                <a:solidFill>
                  <a:schemeClr val="tx1"/>
                </a:solidFill>
                <a:ea typeface="宋体" panose="02010600030101010101" pitchFamily="2" charset="-122"/>
              </a:rPr>
              <a:pPr/>
              <a:t>65</a:t>
            </a:fld>
            <a:endParaRPr lang="en-US" altLang="zh-CN" sz="1000" b="0">
              <a:solidFill>
                <a:schemeClr val="tx1"/>
              </a:solidFill>
              <a:ea typeface="宋体" panose="02010600030101010101" pitchFamily="2" charset="-122"/>
            </a:endParaRPr>
          </a:p>
        </p:txBody>
      </p:sp>
      <p:sp>
        <p:nvSpPr>
          <p:cNvPr id="114691" name="Rectangle 2"/>
          <p:cNvSpPr>
            <a:spLocks noGrp="1" noRot="1" noChangeAspect="1" noChangeArrowheads="1" noTextEdit="1"/>
          </p:cNvSpPr>
          <p:nvPr>
            <p:ph type="sldImg"/>
          </p:nvPr>
        </p:nvSpPr>
        <p:spPr>
          <a:xfrm>
            <a:off x="1150938" y="692150"/>
            <a:ext cx="4556125" cy="34163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87369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468771C7-2027-439D-AEEA-084BE52F7D2D}" type="slidenum">
              <a:rPr lang="en-US" altLang="zh-CN" sz="1000" b="0" smtClean="0">
                <a:solidFill>
                  <a:schemeClr val="tx1"/>
                </a:solidFill>
                <a:ea typeface="宋体" panose="02010600030101010101" pitchFamily="2" charset="-122"/>
              </a:rPr>
              <a:pPr/>
              <a:t>66</a:t>
            </a:fld>
            <a:endParaRPr lang="en-US" altLang="zh-CN" sz="1000" b="0">
              <a:solidFill>
                <a:schemeClr val="tx1"/>
              </a:solidFill>
              <a:ea typeface="宋体" panose="02010600030101010101" pitchFamily="2" charset="-122"/>
            </a:endParaRPr>
          </a:p>
        </p:txBody>
      </p:sp>
      <p:sp>
        <p:nvSpPr>
          <p:cNvPr id="116739" name="Rectangle 2"/>
          <p:cNvSpPr>
            <a:spLocks noGrp="1" noRot="1" noChangeAspect="1" noChangeArrowheads="1" noTextEdit="1"/>
          </p:cNvSpPr>
          <p:nvPr>
            <p:ph type="sldImg"/>
          </p:nvPr>
        </p:nvSpPr>
        <p:spPr>
          <a:xfrm>
            <a:off x="1150938" y="692150"/>
            <a:ext cx="4556125" cy="34163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0424238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97A6CE4B-6391-4BF1-B2F3-BD7DC2ED1776}" type="slidenum">
              <a:rPr lang="en-US" altLang="zh-CN" sz="1000" b="0" smtClean="0">
                <a:solidFill>
                  <a:schemeClr val="tx1"/>
                </a:solidFill>
                <a:ea typeface="宋体" panose="02010600030101010101" pitchFamily="2" charset="-122"/>
              </a:rPr>
              <a:pPr/>
              <a:t>67</a:t>
            </a:fld>
            <a:endParaRPr lang="en-US" altLang="zh-CN" sz="1000" b="0">
              <a:solidFill>
                <a:schemeClr val="tx1"/>
              </a:solidFill>
              <a:ea typeface="宋体" panose="02010600030101010101" pitchFamily="2" charset="-122"/>
            </a:endParaRPr>
          </a:p>
        </p:txBody>
      </p:sp>
      <p:sp>
        <p:nvSpPr>
          <p:cNvPr id="118787" name="Rectangle 2"/>
          <p:cNvSpPr>
            <a:spLocks noGrp="1" noRot="1" noChangeAspect="1" noChangeArrowheads="1" noTextEdit="1"/>
          </p:cNvSpPr>
          <p:nvPr>
            <p:ph type="sldImg"/>
          </p:nvPr>
        </p:nvSpPr>
        <p:spPr>
          <a:xfrm>
            <a:off x="1150938" y="692150"/>
            <a:ext cx="4556125" cy="34163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0546190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EC131B74-5548-49F6-B2DE-60F0F2E7DD0B}" type="slidenum">
              <a:rPr lang="en-US" altLang="zh-CN" sz="1000" b="0" smtClean="0">
                <a:solidFill>
                  <a:schemeClr val="tx1"/>
                </a:solidFill>
                <a:ea typeface="宋体" panose="02010600030101010101" pitchFamily="2" charset="-122"/>
              </a:rPr>
              <a:pPr/>
              <a:t>68</a:t>
            </a:fld>
            <a:endParaRPr lang="en-US" altLang="zh-CN" sz="1000" b="0">
              <a:solidFill>
                <a:schemeClr val="tx1"/>
              </a:solidFill>
              <a:ea typeface="宋体" panose="02010600030101010101" pitchFamily="2" charset="-122"/>
            </a:endParaRPr>
          </a:p>
        </p:txBody>
      </p:sp>
      <p:sp>
        <p:nvSpPr>
          <p:cNvPr id="120835" name="Rectangle 2"/>
          <p:cNvSpPr>
            <a:spLocks noGrp="1" noRot="1" noChangeAspect="1" noChangeArrowheads="1" noTextEdit="1"/>
          </p:cNvSpPr>
          <p:nvPr>
            <p:ph type="sldImg"/>
          </p:nvPr>
        </p:nvSpPr>
        <p:spPr>
          <a:xfrm>
            <a:off x="1150938" y="692150"/>
            <a:ext cx="4556125" cy="34163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900" b="1">
                <a:ea typeface="楷体_GB2312" pitchFamily="49" charset="-122"/>
              </a:rPr>
              <a:t>由于目标机指令系统与宿主机的指令系统不同，编译时将应用程序的源程序在宿主机上生成目标机代码，称为交叉编译。</a:t>
            </a:r>
          </a:p>
        </p:txBody>
      </p:sp>
    </p:spTree>
    <p:extLst>
      <p:ext uri="{BB962C8B-B14F-4D97-AF65-F5344CB8AC3E}">
        <p14:creationId xmlns:p14="http://schemas.microsoft.com/office/powerpoint/2010/main" val="21797576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04445CD4-10D3-4515-BEFC-33E6B5CCBD0F}" type="slidenum">
              <a:rPr lang="en-US" altLang="zh-CN" sz="1000" b="0" smtClean="0">
                <a:solidFill>
                  <a:schemeClr val="tx1"/>
                </a:solidFill>
                <a:ea typeface="宋体" panose="02010600030101010101" pitchFamily="2" charset="-122"/>
              </a:rPr>
              <a:pPr/>
              <a:t>69</a:t>
            </a:fld>
            <a:endParaRPr lang="en-US" altLang="zh-CN" sz="1000" b="0">
              <a:solidFill>
                <a:schemeClr val="tx1"/>
              </a:solidFill>
              <a:ea typeface="宋体" panose="02010600030101010101" pitchFamily="2" charset="-122"/>
            </a:endParaRPr>
          </a:p>
        </p:txBody>
      </p:sp>
      <p:sp>
        <p:nvSpPr>
          <p:cNvPr id="122883" name="Rectangle 2"/>
          <p:cNvSpPr>
            <a:spLocks noGrp="1" noRot="1" noChangeAspect="1" noChangeArrowheads="1" noTextEdit="1"/>
          </p:cNvSpPr>
          <p:nvPr>
            <p:ph type="sldImg"/>
          </p:nvPr>
        </p:nvSpPr>
        <p:spPr>
          <a:xfrm>
            <a:off x="1150938" y="692150"/>
            <a:ext cx="4556125" cy="34163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29190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2CFD4946-4DE4-407F-AAAB-F4ECBF7B4370}" type="slidenum">
              <a:rPr lang="en-US" altLang="zh-CN" sz="1000" b="0" smtClean="0">
                <a:solidFill>
                  <a:schemeClr val="tx1"/>
                </a:solidFill>
                <a:ea typeface="宋体" panose="02010600030101010101" pitchFamily="2" charset="-122"/>
              </a:rPr>
              <a:pPr/>
              <a:t>70</a:t>
            </a:fld>
            <a:endParaRPr lang="en-US" altLang="zh-CN" sz="1000" b="0">
              <a:solidFill>
                <a:schemeClr val="tx1"/>
              </a:solidFill>
              <a:ea typeface="宋体" panose="02010600030101010101" pitchFamily="2" charset="-122"/>
            </a:endParaRPr>
          </a:p>
        </p:txBody>
      </p:sp>
      <p:sp>
        <p:nvSpPr>
          <p:cNvPr id="124931" name="Rectangle 2"/>
          <p:cNvSpPr>
            <a:spLocks noGrp="1" noRot="1" noChangeAspect="1" noChangeArrowheads="1" noTextEdit="1"/>
          </p:cNvSpPr>
          <p:nvPr>
            <p:ph type="sldImg"/>
          </p:nvPr>
        </p:nvSpPr>
        <p:spPr>
          <a:xfrm>
            <a:off x="1150938" y="692150"/>
            <a:ext cx="4556125" cy="34163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059252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E7674866-08CD-4713-B859-15509D5BC61E}" type="slidenum">
              <a:rPr lang="en-US" altLang="zh-CN" sz="1000" b="0" smtClean="0">
                <a:solidFill>
                  <a:schemeClr val="tx1"/>
                </a:solidFill>
                <a:ea typeface="宋体" panose="02010600030101010101" pitchFamily="2" charset="-122"/>
              </a:rPr>
              <a:pPr/>
              <a:t>7</a:t>
            </a:fld>
            <a:endParaRPr lang="en-US" altLang="zh-CN" sz="1000" b="0">
              <a:solidFill>
                <a:schemeClr val="tx1"/>
              </a:solidFill>
              <a:ea typeface="宋体" panose="02010600030101010101" pitchFamily="2" charset="-122"/>
            </a:endParaRPr>
          </a:p>
        </p:txBody>
      </p:sp>
      <p:sp>
        <p:nvSpPr>
          <p:cNvPr id="15363" name="Rectangle 2"/>
          <p:cNvSpPr>
            <a:spLocks noGrp="1" noRot="1" noChangeAspect="1" noChangeArrowheads="1" noTextEdit="1"/>
          </p:cNvSpPr>
          <p:nvPr>
            <p:ph type="sldImg"/>
          </p:nvPr>
        </p:nvSpPr>
        <p:spPr>
          <a:xfrm>
            <a:off x="1150938" y="692150"/>
            <a:ext cx="4556125" cy="34163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就犹如数学家们在解决著名的哥德巴赫猜想一样，虽然没有最终解决问题，但是其间诞生不少名著的相关数论。</a:t>
            </a:r>
          </a:p>
          <a:p>
            <a:endParaRPr lang="en-US" altLang="zh-CN"/>
          </a:p>
        </p:txBody>
      </p:sp>
    </p:spTree>
    <p:extLst>
      <p:ext uri="{BB962C8B-B14F-4D97-AF65-F5344CB8AC3E}">
        <p14:creationId xmlns:p14="http://schemas.microsoft.com/office/powerpoint/2010/main" val="163778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9BE2133C-C472-4F26-9023-0AC089B57568}" type="slidenum">
              <a:rPr lang="en-US" altLang="zh-CN" sz="1000" b="0" smtClean="0">
                <a:solidFill>
                  <a:schemeClr val="tx1"/>
                </a:solidFill>
                <a:ea typeface="宋体" panose="02010600030101010101" pitchFamily="2" charset="-122"/>
              </a:rPr>
              <a:pPr/>
              <a:t>71</a:t>
            </a:fld>
            <a:endParaRPr lang="en-US" altLang="zh-CN" sz="1000" b="0">
              <a:solidFill>
                <a:schemeClr val="tx1"/>
              </a:solidFill>
              <a:ea typeface="宋体" panose="02010600030101010101" pitchFamily="2" charset="-122"/>
            </a:endParaRPr>
          </a:p>
        </p:txBody>
      </p:sp>
      <p:sp>
        <p:nvSpPr>
          <p:cNvPr id="126979" name="Rectangle 2"/>
          <p:cNvSpPr>
            <a:spLocks noGrp="1" noRot="1" noChangeAspect="1" noChangeArrowheads="1" noTextEdit="1"/>
          </p:cNvSpPr>
          <p:nvPr>
            <p:ph type="sldImg"/>
          </p:nvPr>
        </p:nvSpPr>
        <p:spPr>
          <a:xfrm>
            <a:off x="1150938" y="692150"/>
            <a:ext cx="4556125"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1693729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462B708D-32B4-428B-9D33-6A6FC671FF19}" type="slidenum">
              <a:rPr lang="en-US" altLang="zh-CN" sz="1000" b="0" smtClean="0">
                <a:solidFill>
                  <a:schemeClr val="tx1"/>
                </a:solidFill>
                <a:ea typeface="宋体" panose="02010600030101010101" pitchFamily="2" charset="-122"/>
              </a:rPr>
              <a:pPr/>
              <a:t>72</a:t>
            </a:fld>
            <a:endParaRPr lang="en-US" altLang="zh-CN" sz="1000" b="0">
              <a:solidFill>
                <a:schemeClr val="tx1"/>
              </a:solidFill>
              <a:ea typeface="宋体" panose="02010600030101010101" pitchFamily="2" charset="-122"/>
            </a:endParaRPr>
          </a:p>
        </p:txBody>
      </p:sp>
      <p:sp>
        <p:nvSpPr>
          <p:cNvPr id="129027" name="Rectangle 2"/>
          <p:cNvSpPr>
            <a:spLocks noGrp="1" noRot="1" noChangeAspect="1" noChangeArrowheads="1" noTextEdit="1"/>
          </p:cNvSpPr>
          <p:nvPr>
            <p:ph type="sldImg"/>
          </p:nvPr>
        </p:nvSpPr>
        <p:spPr>
          <a:xfrm>
            <a:off x="1150938" y="692150"/>
            <a:ext cx="4556125" cy="34163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0018778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6CA3B0B4-1373-4BD7-8E63-4C432AF639D9}" type="slidenum">
              <a:rPr lang="en-US" altLang="zh-CN" sz="1000" b="0" smtClean="0">
                <a:solidFill>
                  <a:schemeClr val="tx1"/>
                </a:solidFill>
                <a:ea typeface="宋体" panose="02010600030101010101" pitchFamily="2" charset="-122"/>
              </a:rPr>
              <a:pPr/>
              <a:t>73</a:t>
            </a:fld>
            <a:endParaRPr lang="en-US" altLang="zh-CN" sz="1000" b="0">
              <a:solidFill>
                <a:schemeClr val="tx1"/>
              </a:solidFill>
              <a:ea typeface="宋体" panose="02010600030101010101" pitchFamily="2" charset="-122"/>
            </a:endParaRPr>
          </a:p>
        </p:txBody>
      </p:sp>
      <p:sp>
        <p:nvSpPr>
          <p:cNvPr id="131075" name="Rectangle 2"/>
          <p:cNvSpPr>
            <a:spLocks noGrp="1" noRot="1" noChangeAspect="1" noChangeArrowheads="1" noTextEdit="1"/>
          </p:cNvSpPr>
          <p:nvPr>
            <p:ph type="sldImg"/>
          </p:nvPr>
        </p:nvSpPr>
        <p:spPr>
          <a:xfrm>
            <a:off x="1150938" y="692150"/>
            <a:ext cx="4556125" cy="34163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0534878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1A12C5E0-D587-43DF-8C3C-1E46BC938EB8}" type="slidenum">
              <a:rPr lang="en-US" altLang="zh-CN" sz="1000" b="0" smtClean="0">
                <a:solidFill>
                  <a:schemeClr val="tx1"/>
                </a:solidFill>
                <a:ea typeface="宋体" panose="02010600030101010101" pitchFamily="2" charset="-122"/>
              </a:rPr>
              <a:pPr/>
              <a:t>74</a:t>
            </a:fld>
            <a:endParaRPr lang="en-US" altLang="zh-CN" sz="1000" b="0">
              <a:solidFill>
                <a:schemeClr val="tx1"/>
              </a:solidFill>
              <a:ea typeface="宋体" panose="02010600030101010101" pitchFamily="2" charset="-122"/>
            </a:endParaRPr>
          </a:p>
        </p:txBody>
      </p:sp>
      <p:sp>
        <p:nvSpPr>
          <p:cNvPr id="133123" name="Rectangle 2"/>
          <p:cNvSpPr>
            <a:spLocks noGrp="1" noRot="1" noChangeAspect="1" noChangeArrowheads="1" noTextEdit="1"/>
          </p:cNvSpPr>
          <p:nvPr>
            <p:ph type="sldImg"/>
          </p:nvPr>
        </p:nvSpPr>
        <p:spPr>
          <a:xfrm>
            <a:off x="1150938" y="692150"/>
            <a:ext cx="4556125" cy="34163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1661504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5040068C-8805-43C4-B230-D1BEA77BAB7A}" type="slidenum">
              <a:rPr lang="en-US" altLang="zh-CN" sz="1000" b="0" smtClean="0">
                <a:solidFill>
                  <a:schemeClr val="tx1"/>
                </a:solidFill>
                <a:ea typeface="宋体" panose="02010600030101010101" pitchFamily="2" charset="-122"/>
              </a:rPr>
              <a:pPr/>
              <a:t>75</a:t>
            </a:fld>
            <a:endParaRPr lang="en-US" altLang="zh-CN" sz="1000" b="0">
              <a:solidFill>
                <a:schemeClr val="tx1"/>
              </a:solidFill>
              <a:ea typeface="宋体" panose="02010600030101010101" pitchFamily="2" charset="-122"/>
            </a:endParaRPr>
          </a:p>
        </p:txBody>
      </p:sp>
      <p:sp>
        <p:nvSpPr>
          <p:cNvPr id="135171" name="Rectangle 2"/>
          <p:cNvSpPr>
            <a:spLocks noGrp="1" noRot="1" noChangeAspect="1" noChangeArrowheads="1" noTextEdit="1"/>
          </p:cNvSpPr>
          <p:nvPr>
            <p:ph type="sldImg"/>
          </p:nvPr>
        </p:nvSpPr>
        <p:spPr>
          <a:xfrm>
            <a:off x="1150938" y="692150"/>
            <a:ext cx="4556125" cy="341630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3392077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53679C43-43EF-48F8-BD91-8EC92D3918EC}" type="slidenum">
              <a:rPr lang="en-US" altLang="zh-CN" sz="1000" b="0" smtClean="0">
                <a:solidFill>
                  <a:schemeClr val="tx1"/>
                </a:solidFill>
                <a:ea typeface="宋体" panose="02010600030101010101" pitchFamily="2" charset="-122"/>
              </a:rPr>
              <a:pPr/>
              <a:t>76</a:t>
            </a:fld>
            <a:endParaRPr lang="en-US" altLang="zh-CN" sz="1000" b="0">
              <a:solidFill>
                <a:schemeClr val="tx1"/>
              </a:solidFill>
              <a:ea typeface="宋体" panose="02010600030101010101" pitchFamily="2" charset="-122"/>
            </a:endParaRPr>
          </a:p>
        </p:txBody>
      </p:sp>
      <p:sp>
        <p:nvSpPr>
          <p:cNvPr id="137219" name="Rectangle 2"/>
          <p:cNvSpPr>
            <a:spLocks noGrp="1" noRot="1" noChangeAspect="1" noChangeArrowheads="1" noTextEdit="1"/>
          </p:cNvSpPr>
          <p:nvPr>
            <p:ph type="sldImg"/>
          </p:nvPr>
        </p:nvSpPr>
        <p:spPr>
          <a:xfrm>
            <a:off x="1150938" y="692150"/>
            <a:ext cx="4556125" cy="341630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9274898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05F6FB66-8AB6-42CD-B002-D5B7ADCFC89A}" type="slidenum">
              <a:rPr lang="en-US" altLang="zh-CN" sz="1000" b="0" smtClean="0">
                <a:solidFill>
                  <a:schemeClr val="tx1"/>
                </a:solidFill>
                <a:ea typeface="宋体" panose="02010600030101010101" pitchFamily="2" charset="-122"/>
              </a:rPr>
              <a:pPr/>
              <a:t>77</a:t>
            </a:fld>
            <a:endParaRPr lang="en-US" altLang="zh-CN" sz="1000" b="0">
              <a:solidFill>
                <a:schemeClr val="tx1"/>
              </a:solidFill>
              <a:ea typeface="宋体" panose="02010600030101010101" pitchFamily="2" charset="-122"/>
            </a:endParaRPr>
          </a:p>
        </p:txBody>
      </p:sp>
      <p:sp>
        <p:nvSpPr>
          <p:cNvPr id="139267" name="Rectangle 2"/>
          <p:cNvSpPr>
            <a:spLocks noGrp="1" noRot="1" noChangeAspect="1" noChangeArrowheads="1" noTextEdit="1"/>
          </p:cNvSpPr>
          <p:nvPr>
            <p:ph type="sldImg"/>
          </p:nvPr>
        </p:nvSpPr>
        <p:spPr>
          <a:xfrm>
            <a:off x="1150938" y="692150"/>
            <a:ext cx="4556125" cy="34163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8735536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12F5E6C7-4453-478B-824A-C6CC8A01D7FA}" type="slidenum">
              <a:rPr lang="en-US" altLang="zh-CN" sz="1000" b="0" smtClean="0">
                <a:solidFill>
                  <a:schemeClr val="tx1"/>
                </a:solidFill>
                <a:ea typeface="宋体" panose="02010600030101010101" pitchFamily="2" charset="-122"/>
              </a:rPr>
              <a:pPr/>
              <a:t>78</a:t>
            </a:fld>
            <a:endParaRPr lang="en-US" altLang="zh-CN" sz="1000" b="0">
              <a:solidFill>
                <a:schemeClr val="tx1"/>
              </a:solidFill>
              <a:ea typeface="宋体" panose="02010600030101010101" pitchFamily="2" charset="-122"/>
            </a:endParaRPr>
          </a:p>
        </p:txBody>
      </p:sp>
      <p:sp>
        <p:nvSpPr>
          <p:cNvPr id="141315" name="Rectangle 2"/>
          <p:cNvSpPr>
            <a:spLocks noGrp="1" noRot="1" noChangeAspect="1" noChangeArrowheads="1" noTextEdit="1"/>
          </p:cNvSpPr>
          <p:nvPr>
            <p:ph type="sldImg"/>
          </p:nvPr>
        </p:nvSpPr>
        <p:spPr>
          <a:xfrm>
            <a:off x="1150938" y="692150"/>
            <a:ext cx="4556125" cy="341630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2173253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7D3A89A3-4C7A-4CAC-A088-37C8432A7E76}" type="slidenum">
              <a:rPr lang="en-US" altLang="zh-CN" sz="1000" b="0" smtClean="0">
                <a:solidFill>
                  <a:schemeClr val="tx1"/>
                </a:solidFill>
                <a:ea typeface="宋体" panose="02010600030101010101" pitchFamily="2" charset="-122"/>
              </a:rPr>
              <a:pPr/>
              <a:t>79</a:t>
            </a:fld>
            <a:endParaRPr lang="en-US" altLang="zh-CN" sz="1000" b="0">
              <a:solidFill>
                <a:schemeClr val="tx1"/>
              </a:solidFill>
              <a:ea typeface="宋体" panose="02010600030101010101" pitchFamily="2" charset="-122"/>
            </a:endParaRPr>
          </a:p>
        </p:txBody>
      </p:sp>
      <p:sp>
        <p:nvSpPr>
          <p:cNvPr id="143363" name="Rectangle 2"/>
          <p:cNvSpPr>
            <a:spLocks noGrp="1" noRot="1" noChangeAspect="1" noChangeArrowheads="1" noTextEdit="1"/>
          </p:cNvSpPr>
          <p:nvPr>
            <p:ph type="sldImg"/>
          </p:nvPr>
        </p:nvSpPr>
        <p:spPr>
          <a:xfrm>
            <a:off x="1150938" y="692150"/>
            <a:ext cx="4556125" cy="341630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6238630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C191545D-DC8D-4227-9C04-1C8340D0CFBD}" type="slidenum">
              <a:rPr lang="en-US" altLang="zh-CN" sz="1000" b="0" smtClean="0">
                <a:solidFill>
                  <a:schemeClr val="tx1"/>
                </a:solidFill>
                <a:ea typeface="宋体" panose="02010600030101010101" pitchFamily="2" charset="-122"/>
              </a:rPr>
              <a:pPr/>
              <a:t>80</a:t>
            </a:fld>
            <a:endParaRPr lang="en-US" altLang="zh-CN" sz="1000" b="0">
              <a:solidFill>
                <a:schemeClr val="tx1"/>
              </a:solidFill>
              <a:ea typeface="宋体" panose="02010600030101010101" pitchFamily="2" charset="-122"/>
            </a:endParaRPr>
          </a:p>
        </p:txBody>
      </p:sp>
      <p:sp>
        <p:nvSpPr>
          <p:cNvPr id="145411" name="Rectangle 2"/>
          <p:cNvSpPr>
            <a:spLocks noGrp="1" noRot="1" noChangeAspect="1" noChangeArrowheads="1" noTextEdit="1"/>
          </p:cNvSpPr>
          <p:nvPr>
            <p:ph type="sldImg"/>
          </p:nvPr>
        </p:nvSpPr>
        <p:spPr>
          <a:xfrm>
            <a:off x="1150938" y="692150"/>
            <a:ext cx="4556125" cy="341630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124302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80E26497-1A7D-4372-8AFA-5EC1B8C5C8E2}" type="slidenum">
              <a:rPr lang="en-US" altLang="zh-CN" sz="1000" b="0" smtClean="0">
                <a:solidFill>
                  <a:schemeClr val="tx1"/>
                </a:solidFill>
                <a:ea typeface="宋体" panose="02010600030101010101" pitchFamily="2" charset="-122"/>
              </a:rPr>
              <a:pPr/>
              <a:t>8</a:t>
            </a:fld>
            <a:endParaRPr lang="en-US" altLang="zh-CN" sz="1000" b="0">
              <a:solidFill>
                <a:schemeClr val="tx1"/>
              </a:solidFill>
              <a:ea typeface="宋体" panose="02010600030101010101" pitchFamily="2" charset="-122"/>
            </a:endParaRPr>
          </a:p>
        </p:txBody>
      </p:sp>
      <p:sp>
        <p:nvSpPr>
          <p:cNvPr id="17411" name="Rectangle 2"/>
          <p:cNvSpPr>
            <a:spLocks noGrp="1" noRot="1" noChangeAspect="1" noChangeArrowheads="1" noTextEdit="1"/>
          </p:cNvSpPr>
          <p:nvPr>
            <p:ph type="sldImg"/>
          </p:nvPr>
        </p:nvSpPr>
        <p:spPr>
          <a:xfrm>
            <a:off x="1150938" y="692150"/>
            <a:ext cx="4556125" cy="3416300"/>
          </a:xfrm>
          <a:ln/>
        </p:spPr>
      </p:sp>
      <p:sp>
        <p:nvSpPr>
          <p:cNvPr id="828419" name="Rectangle 3"/>
          <p:cNvSpPr>
            <a:spLocks noGrp="1" noChangeArrowheads="1"/>
          </p:cNvSpPr>
          <p:nvPr>
            <p:ph type="body" idx="1"/>
          </p:nvPr>
        </p:nvSpPr>
        <p:spPr/>
        <p:txBody>
          <a:bodyPr/>
          <a:lstStyle/>
          <a:p>
            <a:pPr lvl="1" algn="just" eaLnBrk="1" hangingPunct="1">
              <a:spcBef>
                <a:spcPct val="20000"/>
              </a:spcBef>
              <a:buFont typeface="Wingdings" pitchFamily="2" charset="2"/>
              <a:buChar char="Ø"/>
              <a:defRPr/>
            </a:pPr>
            <a:r>
              <a:rPr lang="zh-CN" altLang="en-US" sz="3600" b="1">
                <a:solidFill>
                  <a:srgbClr val="FFFF00"/>
                </a:solidFill>
                <a:effectLst>
                  <a:outerShdw blurRad="38100" dist="38100" dir="2700000" algn="tl">
                    <a:srgbClr val="C0C0C0"/>
                  </a:outerShdw>
                </a:effectLst>
              </a:rPr>
              <a:t>就犹如数学家们在解决著名的哥德巴赫猜想一样，虽然没有最终解决问题，但是其间诞生不少名著的相关数论。</a:t>
            </a:r>
            <a:endParaRPr lang="zh-CN" altLang="en-US" sz="3600" b="1">
              <a:solidFill>
                <a:srgbClr val="FFFF00"/>
              </a:solidFill>
              <a:effectLst>
                <a:outerShdw blurRad="38100" dist="38100" dir="2700000" algn="tl">
                  <a:srgbClr val="C0C0C0"/>
                </a:outerShdw>
              </a:effectLst>
              <a:latin typeface="黑体" pitchFamily="49" charset="-122"/>
              <a:ea typeface="幼圆" pitchFamily="49" charset="-122"/>
            </a:endParaRPr>
          </a:p>
          <a:p>
            <a:pPr>
              <a:defRPr/>
            </a:pPr>
            <a:endParaRPr lang="en-US" altLang="zh-CN"/>
          </a:p>
        </p:txBody>
      </p:sp>
    </p:spTree>
    <p:extLst>
      <p:ext uri="{BB962C8B-B14F-4D97-AF65-F5344CB8AC3E}">
        <p14:creationId xmlns:p14="http://schemas.microsoft.com/office/powerpoint/2010/main" val="6566593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92AB3059-2056-404D-BF95-97F339944F33}" type="slidenum">
              <a:rPr lang="en-US" altLang="zh-CN" sz="1000" b="0" smtClean="0">
                <a:solidFill>
                  <a:schemeClr val="tx1"/>
                </a:solidFill>
                <a:ea typeface="宋体" panose="02010600030101010101" pitchFamily="2" charset="-122"/>
              </a:rPr>
              <a:pPr/>
              <a:t>81</a:t>
            </a:fld>
            <a:endParaRPr lang="en-US" altLang="zh-CN" sz="1000" b="0">
              <a:solidFill>
                <a:schemeClr val="tx1"/>
              </a:solidFill>
              <a:ea typeface="宋体" panose="02010600030101010101" pitchFamily="2" charset="-122"/>
            </a:endParaRPr>
          </a:p>
        </p:txBody>
      </p:sp>
      <p:sp>
        <p:nvSpPr>
          <p:cNvPr id="147459" name="Rectangle 2"/>
          <p:cNvSpPr>
            <a:spLocks noGrp="1" noRot="1" noChangeAspect="1" noChangeArrowheads="1" noTextEdit="1"/>
          </p:cNvSpPr>
          <p:nvPr>
            <p:ph type="sldImg"/>
          </p:nvPr>
        </p:nvSpPr>
        <p:spPr>
          <a:xfrm>
            <a:off x="1150938" y="692150"/>
            <a:ext cx="4556125" cy="341630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90581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1150938" y="692150"/>
            <a:ext cx="4556125" cy="3416300"/>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F94D7300-3B94-4989-B4A6-4672220D0E25}" type="slidenum">
              <a:rPr lang="en-US" altLang="zh-CN" sz="1000" b="0" smtClean="0">
                <a:solidFill>
                  <a:schemeClr val="tx1"/>
                </a:solidFill>
                <a:ea typeface="宋体" panose="02010600030101010101" pitchFamily="2" charset="-122"/>
              </a:rPr>
              <a:pPr/>
              <a:t>9</a:t>
            </a:fld>
            <a:endParaRPr lang="en-US" altLang="zh-CN" sz="1000" b="0">
              <a:solidFill>
                <a:schemeClr val="tx1"/>
              </a:solidFill>
              <a:ea typeface="宋体" panose="02010600030101010101" pitchFamily="2" charset="-122"/>
            </a:endParaRPr>
          </a:p>
        </p:txBody>
      </p:sp>
    </p:spTree>
    <p:extLst>
      <p:ext uri="{BB962C8B-B14F-4D97-AF65-F5344CB8AC3E}">
        <p14:creationId xmlns:p14="http://schemas.microsoft.com/office/powerpoint/2010/main" val="29557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E2B27685-81B3-4854-99FC-655A1B0AF8DB}" type="slidenum">
              <a:rPr lang="en-US" altLang="zh-CN" sz="1000" b="0" smtClean="0">
                <a:solidFill>
                  <a:schemeClr val="tx1"/>
                </a:solidFill>
                <a:ea typeface="宋体" panose="02010600030101010101" pitchFamily="2" charset="-122"/>
              </a:rPr>
              <a:pPr/>
              <a:t>10</a:t>
            </a:fld>
            <a:endParaRPr lang="en-US" altLang="zh-CN" sz="1000" b="0">
              <a:solidFill>
                <a:schemeClr val="tx1"/>
              </a:solidFill>
              <a:ea typeface="宋体" panose="02010600030101010101" pitchFamily="2" charset="-122"/>
            </a:endParaRPr>
          </a:p>
        </p:txBody>
      </p:sp>
      <p:sp>
        <p:nvSpPr>
          <p:cNvPr id="21507" name="Rectangle 2"/>
          <p:cNvSpPr>
            <a:spLocks noGrp="1" noRot="1" noChangeAspect="1" noChangeArrowheads="1" noTextEdit="1"/>
          </p:cNvSpPr>
          <p:nvPr>
            <p:ph type="sldImg"/>
          </p:nvPr>
        </p:nvSpPr>
        <p:spPr>
          <a:xfrm>
            <a:off x="1150938" y="692150"/>
            <a:ext cx="4556125" cy="341630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07180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楷体_GB2312" pitchFamily="49" charset="-122"/>
              </a:defRPr>
            </a:lvl1pPr>
            <a:lvl2pPr marL="742950" indent="-285750">
              <a:defRPr sz="2400" b="1">
                <a:solidFill>
                  <a:schemeClr val="bg2"/>
                </a:solidFill>
                <a:latin typeface="Times New Roman" panose="02020603050405020304" pitchFamily="18" charset="0"/>
                <a:ea typeface="楷体_GB2312" pitchFamily="49" charset="-122"/>
              </a:defRPr>
            </a:lvl2pPr>
            <a:lvl3pPr marL="1143000" indent="-228600">
              <a:defRPr sz="2400" b="1">
                <a:solidFill>
                  <a:schemeClr val="bg2"/>
                </a:solidFill>
                <a:latin typeface="Times New Roman" panose="02020603050405020304" pitchFamily="18" charset="0"/>
                <a:ea typeface="楷体_GB2312" pitchFamily="49" charset="-122"/>
              </a:defRPr>
            </a:lvl3pPr>
            <a:lvl4pPr marL="1600200" indent="-228600">
              <a:defRPr sz="2400" b="1">
                <a:solidFill>
                  <a:schemeClr val="bg2"/>
                </a:solidFill>
                <a:latin typeface="Times New Roman" panose="02020603050405020304" pitchFamily="18" charset="0"/>
                <a:ea typeface="楷体_GB2312" pitchFamily="49" charset="-122"/>
              </a:defRPr>
            </a:lvl4pPr>
            <a:lvl5pPr marL="2057400" indent="-228600">
              <a:defRPr sz="24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楷体_GB2312" pitchFamily="49" charset="-122"/>
              </a:defRPr>
            </a:lvl9pPr>
          </a:lstStyle>
          <a:p>
            <a:fld id="{0420395E-5A3E-4B37-ABF1-C57B520D32D1}" type="slidenum">
              <a:rPr lang="en-US" altLang="zh-CN" sz="1000" b="0" smtClean="0">
                <a:solidFill>
                  <a:schemeClr val="tx1"/>
                </a:solidFill>
                <a:ea typeface="宋体" panose="02010600030101010101" pitchFamily="2" charset="-122"/>
              </a:rPr>
              <a:pPr/>
              <a:t>11</a:t>
            </a:fld>
            <a:endParaRPr lang="en-US" altLang="zh-CN" sz="1000" b="0">
              <a:solidFill>
                <a:schemeClr val="tx1"/>
              </a:solidFill>
              <a:ea typeface="宋体" panose="02010600030101010101" pitchFamily="2" charset="-122"/>
            </a:endParaRPr>
          </a:p>
        </p:txBody>
      </p:sp>
      <p:sp>
        <p:nvSpPr>
          <p:cNvPr id="23555"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23556" name="Rectangle 3"/>
          <p:cNvSpPr>
            <a:spLocks noGrp="1" noChangeArrowheads="1"/>
          </p:cNvSpPr>
          <p:nvPr>
            <p:ph type="body" idx="1"/>
          </p:nvPr>
        </p:nvSpPr>
        <p:spPr>
          <a:solidFill>
            <a:srgbClr val="FFFFFF"/>
          </a:solidFill>
          <a:ln>
            <a:solidFill>
              <a:srgbClr val="000000"/>
            </a:solidFill>
          </a:ln>
        </p:spPr>
        <p:txBody>
          <a:bodyPr/>
          <a:lstStyle/>
          <a:p>
            <a:r>
              <a:rPr lang="zh-CN" altLang="en-US">
                <a:latin typeface="Verdana" panose="020B0604030504040204" pitchFamily="34" charset="0"/>
                <a:cs typeface="Tahoma" panose="020B0604030504040204" pitchFamily="34" charset="0"/>
              </a:rPr>
              <a:t>关于中间代码生成，代码生成</a:t>
            </a:r>
            <a:r>
              <a:rPr lang="en-US" altLang="zh-CN">
                <a:latin typeface="Verdana" panose="020B0604030504040204" pitchFamily="34" charset="0"/>
                <a:cs typeface="Tahoma" panose="020B0604030504040204" pitchFamily="34" charset="0"/>
              </a:rPr>
              <a:t>,</a:t>
            </a:r>
            <a:r>
              <a:rPr lang="zh-CN" altLang="en-US">
                <a:latin typeface="Verdana" panose="020B0604030504040204" pitchFamily="34" charset="0"/>
                <a:cs typeface="Tahoma" panose="020B0604030504040204" pitchFamily="34" charset="0"/>
              </a:rPr>
              <a:t>代码优化部分的内容</a:t>
            </a:r>
            <a:r>
              <a:rPr lang="zh-CN" altLang="en-US">
                <a:latin typeface="Verdana" panose="020B0604030504040204" pitchFamily="34" charset="0"/>
              </a:rPr>
              <a:t>：</a:t>
            </a:r>
            <a:r>
              <a:rPr lang="zh-CN" altLang="en-US">
                <a:latin typeface="Verdana" panose="020B0604030504040204" pitchFamily="34" charset="0"/>
                <a:cs typeface="Tahoma" panose="020B0604030504040204" pitchFamily="34" charset="0"/>
              </a:rPr>
              <a:t>国内很多教材到了这部分都会很简单地走马观花讲过去，学生听了也只是作为了解，不知道如何运用。不过这部分内容的东西如果要认真讲，单独开一学期的课程都讲不完。在</a:t>
            </a:r>
            <a:r>
              <a:rPr lang="en-US" altLang="zh-CN">
                <a:latin typeface="Verdana" panose="020B0604030504040204" pitchFamily="34" charset="0"/>
                <a:cs typeface="Tahoma" panose="020B0604030504040204" pitchFamily="34" charset="0"/>
              </a:rPr>
              <a:t>《</a:t>
            </a:r>
            <a:r>
              <a:rPr lang="zh-CN" altLang="en-US">
                <a:latin typeface="Verdana" panose="020B0604030504040204" pitchFamily="34" charset="0"/>
                <a:cs typeface="Tahoma" panose="020B0604030504040204" pitchFamily="34" charset="0"/>
              </a:rPr>
              <a:t>编译原理及实践</a:t>
            </a:r>
            <a:r>
              <a:rPr lang="en-US" altLang="zh-CN">
                <a:latin typeface="Verdana" panose="020B0604030504040204" pitchFamily="34" charset="0"/>
                <a:cs typeface="Tahoma" panose="020B0604030504040204" pitchFamily="34" charset="0"/>
              </a:rPr>
              <a:t>》</a:t>
            </a:r>
            <a:r>
              <a:rPr lang="zh-CN" altLang="en-US">
                <a:latin typeface="Verdana" panose="020B0604030504040204" pitchFamily="34" charset="0"/>
                <a:cs typeface="Tahoma" panose="020B0604030504040204" pitchFamily="34" charset="0"/>
              </a:rPr>
              <a:t>的书上，对于这部分的讲解就恰到好处。作者主要讲解的还是一种以堆栈为基础的指令代码，十分通俗易懂，让人看了后，很容易模仿，自己下来后就可以写自己的代码生成。当然，对于其它代码生成技术，代码优化技术的讲解就十分简单了。 </a:t>
            </a:r>
          </a:p>
          <a:p>
            <a:endParaRPr lang="en-US" altLang="zh-CN"/>
          </a:p>
        </p:txBody>
      </p:sp>
    </p:spTree>
    <p:extLst>
      <p:ext uri="{BB962C8B-B14F-4D97-AF65-F5344CB8AC3E}">
        <p14:creationId xmlns:p14="http://schemas.microsoft.com/office/powerpoint/2010/main" val="3092513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33"/>
          <p:cNvGrpSpPr>
            <a:grpSpLocks/>
          </p:cNvGrpSpPr>
          <p:nvPr/>
        </p:nvGrpSpPr>
        <p:grpSpPr bwMode="auto">
          <a:xfrm>
            <a:off x="0" y="0"/>
            <a:ext cx="1085850" cy="6854825"/>
            <a:chOff x="0" y="0"/>
            <a:chExt cx="684" cy="4318"/>
          </a:xfrm>
        </p:grpSpPr>
        <p:sp>
          <p:nvSpPr>
            <p:cNvPr id="5" name="Rectangle 2"/>
            <p:cNvSpPr>
              <a:spLocks noChangeArrowheads="1"/>
            </p:cNvSpPr>
            <p:nvPr/>
          </p:nvSpPr>
          <p:spPr bwMode="invGray">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lgn="ctr">
                <a:lnSpc>
                  <a:spcPct val="110000"/>
                </a:lnSpc>
                <a:spcBef>
                  <a:spcPct val="20000"/>
                </a:spcBef>
                <a:buClr>
                  <a:schemeClr val="folHlink"/>
                </a:buClr>
                <a:buSzPct val="75000"/>
                <a:buFont typeface="Monotype Sorts" pitchFamily="2" charset="2"/>
                <a:buNone/>
                <a:defRPr/>
              </a:pPr>
              <a:endParaRPr lang="zh-CN" altLang="en-US"/>
            </a:p>
          </p:txBody>
        </p:sp>
        <p:grpSp>
          <p:nvGrpSpPr>
            <p:cNvPr id="6" name="Group 32"/>
            <p:cNvGrpSpPr>
              <a:grpSpLocks/>
            </p:cNvGrpSpPr>
            <p:nvPr/>
          </p:nvGrpSpPr>
          <p:grpSpPr bwMode="auto">
            <a:xfrm>
              <a:off x="48" y="103"/>
              <a:ext cx="96" cy="4126"/>
              <a:chOff x="48" y="103"/>
              <a:chExt cx="96" cy="4126"/>
            </a:xfrm>
          </p:grpSpPr>
          <p:sp>
            <p:nvSpPr>
              <p:cNvPr id="7" name="Rectangle 3"/>
              <p:cNvSpPr>
                <a:spLocks noChangeArrowheads="1"/>
              </p:cNvSpPr>
              <p:nvPr/>
            </p:nvSpPr>
            <p:spPr bwMode="auto">
              <a:xfrm>
                <a:off x="48" y="1105"/>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8" name="Rectangle 4"/>
              <p:cNvSpPr>
                <a:spLocks noChangeArrowheads="1"/>
              </p:cNvSpPr>
              <p:nvPr/>
            </p:nvSpPr>
            <p:spPr bwMode="auto">
              <a:xfrm>
                <a:off x="48" y="1250"/>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9" name="Rectangle 5"/>
              <p:cNvSpPr>
                <a:spLocks noChangeArrowheads="1"/>
              </p:cNvSpPr>
              <p:nvPr/>
            </p:nvSpPr>
            <p:spPr bwMode="auto">
              <a:xfrm>
                <a:off x="48" y="139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 name="Rectangle 6"/>
              <p:cNvSpPr>
                <a:spLocks noChangeArrowheads="1"/>
              </p:cNvSpPr>
              <p:nvPr/>
            </p:nvSpPr>
            <p:spPr bwMode="auto">
              <a:xfrm>
                <a:off x="48" y="1538"/>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1" name="Rectangle 7"/>
              <p:cNvSpPr>
                <a:spLocks noChangeArrowheads="1"/>
              </p:cNvSpPr>
              <p:nvPr/>
            </p:nvSpPr>
            <p:spPr bwMode="auto">
              <a:xfrm>
                <a:off x="48" y="1683"/>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2" name="Rectangle 8"/>
              <p:cNvSpPr>
                <a:spLocks noChangeArrowheads="1"/>
              </p:cNvSpPr>
              <p:nvPr/>
            </p:nvSpPr>
            <p:spPr bwMode="auto">
              <a:xfrm>
                <a:off x="48" y="1826"/>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3" name="Rectangle 9"/>
              <p:cNvSpPr>
                <a:spLocks noChangeArrowheads="1"/>
              </p:cNvSpPr>
              <p:nvPr/>
            </p:nvSpPr>
            <p:spPr bwMode="auto">
              <a:xfrm>
                <a:off x="48" y="1971"/>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4" name="Rectangle 10"/>
              <p:cNvSpPr>
                <a:spLocks noChangeArrowheads="1"/>
              </p:cNvSpPr>
              <p:nvPr/>
            </p:nvSpPr>
            <p:spPr bwMode="auto">
              <a:xfrm>
                <a:off x="48" y="2116"/>
                <a:ext cx="96" cy="94"/>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5" name="Rectangle 11"/>
              <p:cNvSpPr>
                <a:spLocks noChangeArrowheads="1"/>
              </p:cNvSpPr>
              <p:nvPr/>
            </p:nvSpPr>
            <p:spPr bwMode="auto">
              <a:xfrm>
                <a:off x="48" y="2259"/>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6" name="Rectangle 12"/>
              <p:cNvSpPr>
                <a:spLocks noChangeArrowheads="1"/>
              </p:cNvSpPr>
              <p:nvPr/>
            </p:nvSpPr>
            <p:spPr bwMode="auto">
              <a:xfrm>
                <a:off x="48" y="2404"/>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7" name="Rectangle 13"/>
              <p:cNvSpPr>
                <a:spLocks noChangeArrowheads="1"/>
              </p:cNvSpPr>
              <p:nvPr/>
            </p:nvSpPr>
            <p:spPr bwMode="auto">
              <a:xfrm>
                <a:off x="48" y="2549"/>
                <a:ext cx="96" cy="94"/>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8" name="Rectangle 14"/>
              <p:cNvSpPr>
                <a:spLocks noChangeArrowheads="1"/>
              </p:cNvSpPr>
              <p:nvPr/>
            </p:nvSpPr>
            <p:spPr bwMode="auto">
              <a:xfrm>
                <a:off x="48" y="2691"/>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9" name="Rectangle 15"/>
              <p:cNvSpPr>
                <a:spLocks noChangeArrowheads="1"/>
              </p:cNvSpPr>
              <p:nvPr/>
            </p:nvSpPr>
            <p:spPr bwMode="auto">
              <a:xfrm>
                <a:off x="48" y="2836"/>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0" name="Rectangle 16"/>
              <p:cNvSpPr>
                <a:spLocks noChangeArrowheads="1"/>
              </p:cNvSpPr>
              <p:nvPr/>
            </p:nvSpPr>
            <p:spPr bwMode="auto">
              <a:xfrm>
                <a:off x="48" y="2979"/>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1" name="Rectangle 17"/>
              <p:cNvSpPr>
                <a:spLocks noChangeArrowheads="1"/>
              </p:cNvSpPr>
              <p:nvPr/>
            </p:nvSpPr>
            <p:spPr bwMode="auto">
              <a:xfrm>
                <a:off x="48" y="3124"/>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2" name="Rectangle 18"/>
              <p:cNvSpPr>
                <a:spLocks noChangeArrowheads="1"/>
              </p:cNvSpPr>
              <p:nvPr/>
            </p:nvSpPr>
            <p:spPr bwMode="auto">
              <a:xfrm>
                <a:off x="48" y="3269"/>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3" name="Rectangle 19"/>
              <p:cNvSpPr>
                <a:spLocks noChangeArrowheads="1"/>
              </p:cNvSpPr>
              <p:nvPr/>
            </p:nvSpPr>
            <p:spPr bwMode="auto">
              <a:xfrm>
                <a:off x="48" y="3412"/>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4" name="Rectangle 20"/>
              <p:cNvSpPr>
                <a:spLocks noChangeArrowheads="1"/>
              </p:cNvSpPr>
              <p:nvPr/>
            </p:nvSpPr>
            <p:spPr bwMode="auto">
              <a:xfrm>
                <a:off x="48" y="3557"/>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5" name="Rectangle 21"/>
              <p:cNvSpPr>
                <a:spLocks noChangeArrowheads="1"/>
              </p:cNvSpPr>
              <p:nvPr/>
            </p:nvSpPr>
            <p:spPr bwMode="auto">
              <a:xfrm>
                <a:off x="48" y="3702"/>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6" name="Rectangle 22"/>
              <p:cNvSpPr>
                <a:spLocks noChangeArrowheads="1"/>
              </p:cNvSpPr>
              <p:nvPr/>
            </p:nvSpPr>
            <p:spPr bwMode="auto">
              <a:xfrm>
                <a:off x="48" y="3845"/>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7" name="Rectangle 23"/>
              <p:cNvSpPr>
                <a:spLocks noChangeArrowheads="1"/>
              </p:cNvSpPr>
              <p:nvPr/>
            </p:nvSpPr>
            <p:spPr bwMode="auto">
              <a:xfrm>
                <a:off x="48" y="3990"/>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8" name="Rectangle 24"/>
              <p:cNvSpPr>
                <a:spLocks noChangeArrowheads="1"/>
              </p:cNvSpPr>
              <p:nvPr/>
            </p:nvSpPr>
            <p:spPr bwMode="auto">
              <a:xfrm>
                <a:off x="48" y="4134"/>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29" name="Rectangle 25"/>
              <p:cNvSpPr>
                <a:spLocks noChangeArrowheads="1"/>
              </p:cNvSpPr>
              <p:nvPr/>
            </p:nvSpPr>
            <p:spPr bwMode="auto">
              <a:xfrm>
                <a:off x="48" y="103"/>
                <a:ext cx="96" cy="94"/>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30" name="Rectangle 26"/>
              <p:cNvSpPr>
                <a:spLocks noChangeArrowheads="1"/>
              </p:cNvSpPr>
              <p:nvPr/>
            </p:nvSpPr>
            <p:spPr bwMode="auto">
              <a:xfrm>
                <a:off x="48" y="246"/>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31" name="Rectangle 27"/>
              <p:cNvSpPr>
                <a:spLocks noChangeArrowheads="1"/>
              </p:cNvSpPr>
              <p:nvPr/>
            </p:nvSpPr>
            <p:spPr bwMode="auto">
              <a:xfrm>
                <a:off x="48" y="391"/>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32" name="Rectangle 28"/>
              <p:cNvSpPr>
                <a:spLocks noChangeArrowheads="1"/>
              </p:cNvSpPr>
              <p:nvPr/>
            </p:nvSpPr>
            <p:spPr bwMode="auto">
              <a:xfrm>
                <a:off x="48" y="535"/>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33" name="Rectangle 29"/>
              <p:cNvSpPr>
                <a:spLocks noChangeArrowheads="1"/>
              </p:cNvSpPr>
              <p:nvPr/>
            </p:nvSpPr>
            <p:spPr bwMode="auto">
              <a:xfrm>
                <a:off x="48" y="678"/>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34" name="Rectangle 30"/>
              <p:cNvSpPr>
                <a:spLocks noChangeArrowheads="1"/>
              </p:cNvSpPr>
              <p:nvPr/>
            </p:nvSpPr>
            <p:spPr bwMode="auto">
              <a:xfrm>
                <a:off x="48" y="82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35" name="Rectangle 31"/>
              <p:cNvSpPr>
                <a:spLocks noChangeArrowheads="1"/>
              </p:cNvSpPr>
              <p:nvPr/>
            </p:nvSpPr>
            <p:spPr bwMode="auto">
              <a:xfrm>
                <a:off x="48" y="968"/>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grpSp>
      </p:grpSp>
      <p:sp>
        <p:nvSpPr>
          <p:cNvPr id="3106" name="Rectangle 34"/>
          <p:cNvSpPr>
            <a:spLocks noGrp="1" noChangeArrowheads="1"/>
          </p:cNvSpPr>
          <p:nvPr>
            <p:ph type="ctrTitle" sz="quarter"/>
          </p:nvPr>
        </p:nvSpPr>
        <p:spPr>
          <a:xfrm>
            <a:off x="1143000" y="2286000"/>
            <a:ext cx="7772400" cy="1143000"/>
          </a:xfrm>
        </p:spPr>
        <p:txBody>
          <a:bodyPr/>
          <a:lstStyle>
            <a:lvl1pPr>
              <a:defRPr/>
            </a:lvl1pPr>
          </a:lstStyle>
          <a:p>
            <a:r>
              <a:rPr lang="en-US" altLang="zh-CN"/>
              <a:t>Click to edit Master title style</a:t>
            </a:r>
          </a:p>
        </p:txBody>
      </p:sp>
      <p:sp>
        <p:nvSpPr>
          <p:cNvPr id="3107" name="Rectangle 35"/>
          <p:cNvSpPr>
            <a:spLocks noGrp="1" noChangeArrowheads="1"/>
          </p:cNvSpPr>
          <p:nvPr>
            <p:ph type="subTitle" sz="quarter" idx="1"/>
          </p:nvPr>
        </p:nvSpPr>
        <p:spPr>
          <a:xfrm>
            <a:off x="18288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36" name="Rectangle 36"/>
          <p:cNvSpPr>
            <a:spLocks noGrp="1" noChangeArrowheads="1"/>
          </p:cNvSpPr>
          <p:nvPr>
            <p:ph type="dt" sz="quarter" idx="10"/>
          </p:nvPr>
        </p:nvSpPr>
        <p:spPr>
          <a:xfrm>
            <a:off x="1143000" y="6248400"/>
            <a:ext cx="1905000" cy="457200"/>
          </a:xfrm>
        </p:spPr>
        <p:txBody>
          <a:bodyPr/>
          <a:lstStyle>
            <a:lvl1pPr>
              <a:defRPr/>
            </a:lvl1pPr>
          </a:lstStyle>
          <a:p>
            <a:pPr>
              <a:defRPr/>
            </a:pPr>
            <a:fld id="{466A51BA-1385-4037-8520-3A1DB36E5064}" type="datetime1">
              <a:rPr lang="zh-CN" altLang="en-US"/>
              <a:pPr>
                <a:defRPr/>
              </a:pPr>
              <a:t>2020/9/3</a:t>
            </a:fld>
            <a:endParaRPr lang="en-US" altLang="zh-CN"/>
          </a:p>
        </p:txBody>
      </p:sp>
      <p:sp>
        <p:nvSpPr>
          <p:cNvPr id="37" name="Rectangle 37"/>
          <p:cNvSpPr>
            <a:spLocks noGrp="1" noChangeArrowheads="1"/>
          </p:cNvSpPr>
          <p:nvPr>
            <p:ph type="ftr" sz="quarter" idx="11"/>
          </p:nvPr>
        </p:nvSpPr>
        <p:spPr>
          <a:xfrm>
            <a:off x="3581400" y="6248400"/>
            <a:ext cx="2895600" cy="457200"/>
          </a:xfrm>
        </p:spPr>
        <p:txBody>
          <a:bodyPr/>
          <a:lstStyle>
            <a:lvl1pPr>
              <a:defRPr/>
            </a:lvl1pPr>
          </a:lstStyle>
          <a:p>
            <a:pPr>
              <a:defRPr/>
            </a:pPr>
            <a:endParaRPr lang="en-US" altLang="zh-CN"/>
          </a:p>
        </p:txBody>
      </p:sp>
      <p:sp>
        <p:nvSpPr>
          <p:cNvPr id="38" name="Rectangle 38"/>
          <p:cNvSpPr>
            <a:spLocks noGrp="1" noChangeArrowheads="1"/>
          </p:cNvSpPr>
          <p:nvPr>
            <p:ph type="sldNum" sz="quarter" idx="12"/>
          </p:nvPr>
        </p:nvSpPr>
        <p:spPr>
          <a:xfrm>
            <a:off x="7010400" y="6248400"/>
            <a:ext cx="1905000" cy="457200"/>
          </a:xfrm>
        </p:spPr>
        <p:txBody>
          <a:bodyPr/>
          <a:lstStyle>
            <a:lvl1pPr>
              <a:defRPr/>
            </a:lvl1pPr>
          </a:lstStyle>
          <a:p>
            <a:pPr>
              <a:defRPr/>
            </a:pPr>
            <a:fld id="{0107722D-8C90-4B2E-81A0-7516F5220245}" type="slidenum">
              <a:rPr lang="en-US" altLang="zh-CN"/>
              <a:pPr>
                <a:defRPr/>
              </a:pPr>
              <a:t>‹#›</a:t>
            </a:fld>
            <a:endParaRPr lang="en-US" altLang="zh-CN"/>
          </a:p>
        </p:txBody>
      </p:sp>
    </p:spTree>
    <p:extLst>
      <p:ext uri="{BB962C8B-B14F-4D97-AF65-F5344CB8AC3E}">
        <p14:creationId xmlns:p14="http://schemas.microsoft.com/office/powerpoint/2010/main" val="428246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a:ln/>
        </p:spPr>
        <p:txBody>
          <a:bodyPr/>
          <a:lstStyle>
            <a:lvl1pPr>
              <a:defRPr/>
            </a:lvl1pPr>
          </a:lstStyle>
          <a:p>
            <a:pPr>
              <a:defRPr/>
            </a:pPr>
            <a:fld id="{2E4BE4D6-9734-4A92-9F65-CEFDF7CF811B}" type="datetime1">
              <a:rPr lang="zh-CN" altLang="en-US"/>
              <a:pPr>
                <a:defRPr/>
              </a:pPr>
              <a:t>2020/9/3</a:t>
            </a:fld>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r>
              <a:rPr lang="zh-CN" altLang="en-US"/>
              <a:t>第 </a:t>
            </a:r>
            <a:fld id="{11712DCC-4689-4304-AECA-05D84A1E3C95}" type="slidenum">
              <a:rPr lang="zh-CN" altLang="en-US"/>
              <a:pPr>
                <a:defRPr/>
              </a:pPr>
              <a:t>‹#›</a:t>
            </a:fld>
            <a:r>
              <a:rPr lang="zh-CN" altLang="en-US"/>
              <a:t> 页</a:t>
            </a:r>
          </a:p>
        </p:txBody>
      </p:sp>
    </p:spTree>
    <p:extLst>
      <p:ext uri="{BB962C8B-B14F-4D97-AF65-F5344CB8AC3E}">
        <p14:creationId xmlns:p14="http://schemas.microsoft.com/office/powerpoint/2010/main" val="421523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a:ln/>
        </p:spPr>
        <p:txBody>
          <a:bodyPr/>
          <a:lstStyle>
            <a:lvl1pPr>
              <a:defRPr/>
            </a:lvl1pPr>
          </a:lstStyle>
          <a:p>
            <a:pPr>
              <a:defRPr/>
            </a:pPr>
            <a:fld id="{B89E265D-CC84-4C7B-97F5-2BC216423AB0}" type="datetime1">
              <a:rPr lang="zh-CN" altLang="en-US"/>
              <a:pPr>
                <a:defRPr/>
              </a:pPr>
              <a:t>2020/9/3</a:t>
            </a:fld>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r>
              <a:rPr lang="zh-CN" altLang="en-US"/>
              <a:t>第 </a:t>
            </a:r>
            <a:fld id="{C08FCB7E-136E-47A0-8D03-7F04CBA166FD}" type="slidenum">
              <a:rPr lang="zh-CN" altLang="en-US"/>
              <a:pPr>
                <a:defRPr/>
              </a:pPr>
              <a:t>‹#›</a:t>
            </a:fld>
            <a:r>
              <a:rPr lang="zh-CN" altLang="en-US"/>
              <a:t> 页</a:t>
            </a:r>
          </a:p>
        </p:txBody>
      </p:sp>
    </p:spTree>
    <p:extLst>
      <p:ext uri="{BB962C8B-B14F-4D97-AF65-F5344CB8AC3E}">
        <p14:creationId xmlns:p14="http://schemas.microsoft.com/office/powerpoint/2010/main" val="87013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a:ln/>
        </p:spPr>
        <p:txBody>
          <a:bodyPr/>
          <a:lstStyle>
            <a:lvl1pPr>
              <a:defRPr/>
            </a:lvl1pPr>
          </a:lstStyle>
          <a:p>
            <a:pPr>
              <a:defRPr/>
            </a:pPr>
            <a:fld id="{5EF27B39-405B-49A0-A40F-A489AE590BE2}" type="datetime1">
              <a:rPr lang="zh-CN" altLang="en-US"/>
              <a:pPr>
                <a:defRPr/>
              </a:pPr>
              <a:t>2020/9/3</a:t>
            </a:fld>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r>
              <a:rPr lang="zh-CN" altLang="en-US"/>
              <a:t>第 </a:t>
            </a:r>
            <a:fld id="{213D2097-C7C1-4E7F-B242-D5EF2120FE36}" type="slidenum">
              <a:rPr lang="zh-CN" altLang="en-US"/>
              <a:pPr>
                <a:defRPr/>
              </a:pPr>
              <a:t>‹#›</a:t>
            </a:fld>
            <a:r>
              <a:rPr lang="zh-CN" altLang="en-US"/>
              <a:t> 页</a:t>
            </a:r>
          </a:p>
        </p:txBody>
      </p:sp>
    </p:spTree>
    <p:extLst>
      <p:ext uri="{BB962C8B-B14F-4D97-AF65-F5344CB8AC3E}">
        <p14:creationId xmlns:p14="http://schemas.microsoft.com/office/powerpoint/2010/main" val="295059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6"/>
          <p:cNvSpPr>
            <a:spLocks noGrp="1" noChangeArrowheads="1"/>
          </p:cNvSpPr>
          <p:nvPr>
            <p:ph type="dt" sz="half" idx="10"/>
          </p:nvPr>
        </p:nvSpPr>
        <p:spPr>
          <a:ln/>
        </p:spPr>
        <p:txBody>
          <a:bodyPr/>
          <a:lstStyle>
            <a:lvl1pPr>
              <a:defRPr/>
            </a:lvl1pPr>
          </a:lstStyle>
          <a:p>
            <a:pPr>
              <a:defRPr/>
            </a:pPr>
            <a:fld id="{034DC3BE-2863-488C-A917-11E59CFA96AC}" type="datetime1">
              <a:rPr lang="zh-CN" altLang="en-US"/>
              <a:pPr>
                <a:defRPr/>
              </a:pPr>
              <a:t>2020/9/3</a:t>
            </a:fld>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r>
              <a:rPr lang="zh-CN" altLang="en-US"/>
              <a:t>第 </a:t>
            </a:r>
            <a:fld id="{8D37D02F-BD78-4824-A177-B0BC10DD8FE0}" type="slidenum">
              <a:rPr lang="zh-CN" altLang="en-US"/>
              <a:pPr>
                <a:defRPr/>
              </a:pPr>
              <a:t>‹#›</a:t>
            </a:fld>
            <a:r>
              <a:rPr lang="zh-CN" altLang="en-US"/>
              <a:t> 页</a:t>
            </a:r>
          </a:p>
        </p:txBody>
      </p:sp>
    </p:spTree>
    <p:extLst>
      <p:ext uri="{BB962C8B-B14F-4D97-AF65-F5344CB8AC3E}">
        <p14:creationId xmlns:p14="http://schemas.microsoft.com/office/powerpoint/2010/main" val="169402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6"/>
          <p:cNvSpPr>
            <a:spLocks noGrp="1" noChangeArrowheads="1"/>
          </p:cNvSpPr>
          <p:nvPr>
            <p:ph type="dt" sz="half" idx="10"/>
          </p:nvPr>
        </p:nvSpPr>
        <p:spPr>
          <a:ln/>
        </p:spPr>
        <p:txBody>
          <a:bodyPr/>
          <a:lstStyle>
            <a:lvl1pPr>
              <a:defRPr/>
            </a:lvl1pPr>
          </a:lstStyle>
          <a:p>
            <a:pPr>
              <a:defRPr/>
            </a:pPr>
            <a:fld id="{68C88A9A-53F1-4297-B3D6-A2217C614916}" type="datetime1">
              <a:rPr lang="zh-CN" altLang="en-US"/>
              <a:pPr>
                <a:defRPr/>
              </a:pPr>
              <a:t>2020/9/3</a:t>
            </a:fld>
            <a:endParaRPr lang="en-US" altLang="zh-CN"/>
          </a:p>
        </p:txBody>
      </p:sp>
      <p:sp>
        <p:nvSpPr>
          <p:cNvPr id="6"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a:ln/>
        </p:spPr>
        <p:txBody>
          <a:bodyPr/>
          <a:lstStyle>
            <a:lvl1pPr>
              <a:defRPr/>
            </a:lvl1pPr>
          </a:lstStyle>
          <a:p>
            <a:pPr>
              <a:defRPr/>
            </a:pPr>
            <a:r>
              <a:rPr lang="zh-CN" altLang="en-US"/>
              <a:t>第 </a:t>
            </a:r>
            <a:fld id="{EE326CFE-2547-4869-A8AF-AB82509B5B79}" type="slidenum">
              <a:rPr lang="zh-CN" altLang="en-US"/>
              <a:pPr>
                <a:defRPr/>
              </a:pPr>
              <a:t>‹#›</a:t>
            </a:fld>
            <a:r>
              <a:rPr lang="zh-CN" altLang="en-US"/>
              <a:t> 页</a:t>
            </a:r>
          </a:p>
        </p:txBody>
      </p:sp>
    </p:spTree>
    <p:extLst>
      <p:ext uri="{BB962C8B-B14F-4D97-AF65-F5344CB8AC3E}">
        <p14:creationId xmlns:p14="http://schemas.microsoft.com/office/powerpoint/2010/main" val="106741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6"/>
          <p:cNvSpPr>
            <a:spLocks noGrp="1" noChangeArrowheads="1"/>
          </p:cNvSpPr>
          <p:nvPr>
            <p:ph type="dt" sz="half" idx="10"/>
          </p:nvPr>
        </p:nvSpPr>
        <p:spPr>
          <a:ln/>
        </p:spPr>
        <p:txBody>
          <a:bodyPr/>
          <a:lstStyle>
            <a:lvl1pPr>
              <a:defRPr/>
            </a:lvl1pPr>
          </a:lstStyle>
          <a:p>
            <a:pPr>
              <a:defRPr/>
            </a:pPr>
            <a:fld id="{2D4B8781-DDB7-4E74-BF43-6A0B2DEE6C7D}" type="datetime1">
              <a:rPr lang="zh-CN" altLang="en-US"/>
              <a:pPr>
                <a:defRPr/>
              </a:pPr>
              <a:t>2020/9/3</a:t>
            </a:fld>
            <a:endParaRPr lang="en-US" altLang="zh-CN"/>
          </a:p>
        </p:txBody>
      </p:sp>
      <p:sp>
        <p:nvSpPr>
          <p:cNvPr id="8"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38"/>
          <p:cNvSpPr>
            <a:spLocks noGrp="1" noChangeArrowheads="1"/>
          </p:cNvSpPr>
          <p:nvPr>
            <p:ph type="sldNum" sz="quarter" idx="12"/>
          </p:nvPr>
        </p:nvSpPr>
        <p:spPr>
          <a:ln/>
        </p:spPr>
        <p:txBody>
          <a:bodyPr/>
          <a:lstStyle>
            <a:lvl1pPr>
              <a:defRPr/>
            </a:lvl1pPr>
          </a:lstStyle>
          <a:p>
            <a:pPr>
              <a:defRPr/>
            </a:pPr>
            <a:r>
              <a:rPr lang="zh-CN" altLang="en-US"/>
              <a:t>第 </a:t>
            </a:r>
            <a:fld id="{7CF1CE3E-CA79-4C03-90F1-B8B6DF3AF3FF}" type="slidenum">
              <a:rPr lang="zh-CN" altLang="en-US"/>
              <a:pPr>
                <a:defRPr/>
              </a:pPr>
              <a:t>‹#›</a:t>
            </a:fld>
            <a:r>
              <a:rPr lang="zh-CN" altLang="en-US"/>
              <a:t> 页</a:t>
            </a:r>
          </a:p>
        </p:txBody>
      </p:sp>
    </p:spTree>
    <p:extLst>
      <p:ext uri="{BB962C8B-B14F-4D97-AF65-F5344CB8AC3E}">
        <p14:creationId xmlns:p14="http://schemas.microsoft.com/office/powerpoint/2010/main" val="384322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6"/>
          <p:cNvSpPr>
            <a:spLocks noGrp="1" noChangeArrowheads="1"/>
          </p:cNvSpPr>
          <p:nvPr>
            <p:ph type="dt" sz="half" idx="10"/>
          </p:nvPr>
        </p:nvSpPr>
        <p:spPr>
          <a:ln/>
        </p:spPr>
        <p:txBody>
          <a:bodyPr/>
          <a:lstStyle>
            <a:lvl1pPr>
              <a:defRPr/>
            </a:lvl1pPr>
          </a:lstStyle>
          <a:p>
            <a:pPr>
              <a:defRPr/>
            </a:pPr>
            <a:fld id="{3A1B441E-A5B9-44D2-9675-5C2354B9C917}" type="datetime1">
              <a:rPr lang="zh-CN" altLang="en-US"/>
              <a:pPr>
                <a:defRPr/>
              </a:pPr>
              <a:t>2020/9/3</a:t>
            </a:fld>
            <a:endParaRPr lang="en-US" altLang="zh-CN"/>
          </a:p>
        </p:txBody>
      </p:sp>
      <p:sp>
        <p:nvSpPr>
          <p:cNvPr id="4"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8"/>
          <p:cNvSpPr>
            <a:spLocks noGrp="1" noChangeArrowheads="1"/>
          </p:cNvSpPr>
          <p:nvPr>
            <p:ph type="sldNum" sz="quarter" idx="12"/>
          </p:nvPr>
        </p:nvSpPr>
        <p:spPr>
          <a:ln/>
        </p:spPr>
        <p:txBody>
          <a:bodyPr/>
          <a:lstStyle>
            <a:lvl1pPr>
              <a:defRPr/>
            </a:lvl1pPr>
          </a:lstStyle>
          <a:p>
            <a:pPr>
              <a:defRPr/>
            </a:pPr>
            <a:r>
              <a:rPr lang="zh-CN" altLang="en-US"/>
              <a:t>第 </a:t>
            </a:r>
            <a:fld id="{5BD58E50-7727-4105-9554-C0CC13EBA1DE}" type="slidenum">
              <a:rPr lang="zh-CN" altLang="en-US"/>
              <a:pPr>
                <a:defRPr/>
              </a:pPr>
              <a:t>‹#›</a:t>
            </a:fld>
            <a:r>
              <a:rPr lang="zh-CN" altLang="en-US"/>
              <a:t> 页</a:t>
            </a:r>
          </a:p>
        </p:txBody>
      </p:sp>
    </p:spTree>
    <p:extLst>
      <p:ext uri="{BB962C8B-B14F-4D97-AF65-F5344CB8AC3E}">
        <p14:creationId xmlns:p14="http://schemas.microsoft.com/office/powerpoint/2010/main" val="340242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6"/>
          <p:cNvSpPr>
            <a:spLocks noGrp="1" noChangeArrowheads="1"/>
          </p:cNvSpPr>
          <p:nvPr>
            <p:ph type="dt" sz="half" idx="10"/>
          </p:nvPr>
        </p:nvSpPr>
        <p:spPr>
          <a:ln/>
        </p:spPr>
        <p:txBody>
          <a:bodyPr/>
          <a:lstStyle>
            <a:lvl1pPr>
              <a:defRPr/>
            </a:lvl1pPr>
          </a:lstStyle>
          <a:p>
            <a:pPr>
              <a:defRPr/>
            </a:pPr>
            <a:fld id="{35577C1F-7946-461E-89AC-BC6402535FBC}" type="datetime1">
              <a:rPr lang="zh-CN" altLang="en-US"/>
              <a:pPr>
                <a:defRPr/>
              </a:pPr>
              <a:t>2020/9/3</a:t>
            </a:fld>
            <a:endParaRPr lang="en-US" altLang="zh-CN"/>
          </a:p>
        </p:txBody>
      </p:sp>
      <p:sp>
        <p:nvSpPr>
          <p:cNvPr id="3"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38"/>
          <p:cNvSpPr>
            <a:spLocks noGrp="1" noChangeArrowheads="1"/>
          </p:cNvSpPr>
          <p:nvPr>
            <p:ph type="sldNum" sz="quarter" idx="12"/>
          </p:nvPr>
        </p:nvSpPr>
        <p:spPr>
          <a:ln/>
        </p:spPr>
        <p:txBody>
          <a:bodyPr/>
          <a:lstStyle>
            <a:lvl1pPr>
              <a:defRPr/>
            </a:lvl1pPr>
          </a:lstStyle>
          <a:p>
            <a:pPr>
              <a:defRPr/>
            </a:pPr>
            <a:r>
              <a:rPr lang="zh-CN" altLang="en-US"/>
              <a:t>第 </a:t>
            </a:r>
            <a:fld id="{75483CEA-7C2C-4FD3-BD13-AB9E5ADA024D}" type="slidenum">
              <a:rPr lang="zh-CN" altLang="en-US"/>
              <a:pPr>
                <a:defRPr/>
              </a:pPr>
              <a:t>‹#›</a:t>
            </a:fld>
            <a:r>
              <a:rPr lang="zh-CN" altLang="en-US"/>
              <a:t> 页</a:t>
            </a:r>
          </a:p>
        </p:txBody>
      </p:sp>
    </p:spTree>
    <p:extLst>
      <p:ext uri="{BB962C8B-B14F-4D97-AF65-F5344CB8AC3E}">
        <p14:creationId xmlns:p14="http://schemas.microsoft.com/office/powerpoint/2010/main" val="13508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6"/>
          <p:cNvSpPr>
            <a:spLocks noGrp="1" noChangeArrowheads="1"/>
          </p:cNvSpPr>
          <p:nvPr>
            <p:ph type="dt" sz="half" idx="10"/>
          </p:nvPr>
        </p:nvSpPr>
        <p:spPr>
          <a:ln/>
        </p:spPr>
        <p:txBody>
          <a:bodyPr/>
          <a:lstStyle>
            <a:lvl1pPr>
              <a:defRPr/>
            </a:lvl1pPr>
          </a:lstStyle>
          <a:p>
            <a:pPr>
              <a:defRPr/>
            </a:pPr>
            <a:fld id="{46F9B090-52E9-41FF-B9D3-88595D12864E}" type="datetime1">
              <a:rPr lang="zh-CN" altLang="en-US"/>
              <a:pPr>
                <a:defRPr/>
              </a:pPr>
              <a:t>2020/9/3</a:t>
            </a:fld>
            <a:endParaRPr lang="en-US" altLang="zh-CN"/>
          </a:p>
        </p:txBody>
      </p:sp>
      <p:sp>
        <p:nvSpPr>
          <p:cNvPr id="6"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a:ln/>
        </p:spPr>
        <p:txBody>
          <a:bodyPr/>
          <a:lstStyle>
            <a:lvl1pPr>
              <a:defRPr/>
            </a:lvl1pPr>
          </a:lstStyle>
          <a:p>
            <a:pPr>
              <a:defRPr/>
            </a:pPr>
            <a:r>
              <a:rPr lang="zh-CN" altLang="en-US"/>
              <a:t>第 </a:t>
            </a:r>
            <a:fld id="{7C7E965B-70EC-4C5E-AFF5-D00F5B4C2FCE}" type="slidenum">
              <a:rPr lang="zh-CN" altLang="en-US"/>
              <a:pPr>
                <a:defRPr/>
              </a:pPr>
              <a:t>‹#›</a:t>
            </a:fld>
            <a:r>
              <a:rPr lang="zh-CN" altLang="en-US"/>
              <a:t> 页</a:t>
            </a:r>
          </a:p>
        </p:txBody>
      </p:sp>
    </p:spTree>
    <p:extLst>
      <p:ext uri="{BB962C8B-B14F-4D97-AF65-F5344CB8AC3E}">
        <p14:creationId xmlns:p14="http://schemas.microsoft.com/office/powerpoint/2010/main" val="212634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6"/>
          <p:cNvSpPr>
            <a:spLocks noGrp="1" noChangeArrowheads="1"/>
          </p:cNvSpPr>
          <p:nvPr>
            <p:ph type="dt" sz="half" idx="10"/>
          </p:nvPr>
        </p:nvSpPr>
        <p:spPr>
          <a:ln/>
        </p:spPr>
        <p:txBody>
          <a:bodyPr/>
          <a:lstStyle>
            <a:lvl1pPr>
              <a:defRPr/>
            </a:lvl1pPr>
          </a:lstStyle>
          <a:p>
            <a:pPr>
              <a:defRPr/>
            </a:pPr>
            <a:fld id="{32F6D323-7C95-4434-A43A-49AB4C5FC1A5}" type="datetime1">
              <a:rPr lang="zh-CN" altLang="en-US"/>
              <a:pPr>
                <a:defRPr/>
              </a:pPr>
              <a:t>2020/9/3</a:t>
            </a:fld>
            <a:endParaRPr lang="en-US" altLang="zh-CN"/>
          </a:p>
        </p:txBody>
      </p:sp>
      <p:sp>
        <p:nvSpPr>
          <p:cNvPr id="6"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a:ln/>
        </p:spPr>
        <p:txBody>
          <a:bodyPr/>
          <a:lstStyle>
            <a:lvl1pPr>
              <a:defRPr/>
            </a:lvl1pPr>
          </a:lstStyle>
          <a:p>
            <a:pPr>
              <a:defRPr/>
            </a:pPr>
            <a:r>
              <a:rPr lang="zh-CN" altLang="en-US"/>
              <a:t>第 </a:t>
            </a:r>
            <a:fld id="{1574273A-9E87-4A96-B297-1C9A0239061A}" type="slidenum">
              <a:rPr lang="zh-CN" altLang="en-US"/>
              <a:pPr>
                <a:defRPr/>
              </a:pPr>
              <a:t>‹#›</a:t>
            </a:fld>
            <a:r>
              <a:rPr lang="zh-CN" altLang="en-US"/>
              <a:t> 页</a:t>
            </a:r>
          </a:p>
        </p:txBody>
      </p:sp>
    </p:spTree>
    <p:extLst>
      <p:ext uri="{BB962C8B-B14F-4D97-AF65-F5344CB8AC3E}">
        <p14:creationId xmlns:p14="http://schemas.microsoft.com/office/powerpoint/2010/main" val="178850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33"/>
          <p:cNvGrpSpPr>
            <a:grpSpLocks/>
          </p:cNvGrpSpPr>
          <p:nvPr/>
        </p:nvGrpSpPr>
        <p:grpSpPr bwMode="auto">
          <a:xfrm>
            <a:off x="0" y="0"/>
            <a:ext cx="1085850" cy="6854825"/>
            <a:chOff x="0" y="0"/>
            <a:chExt cx="684" cy="4318"/>
          </a:xfrm>
        </p:grpSpPr>
        <p:sp>
          <p:nvSpPr>
            <p:cNvPr id="2" name="Rectangle 2"/>
            <p:cNvSpPr>
              <a:spLocks noChangeArrowheads="1"/>
            </p:cNvSpPr>
            <p:nvPr/>
          </p:nvSpPr>
          <p:spPr bwMode="invGray">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lgn="ctr">
                <a:lnSpc>
                  <a:spcPct val="110000"/>
                </a:lnSpc>
                <a:spcBef>
                  <a:spcPct val="20000"/>
                </a:spcBef>
                <a:buClr>
                  <a:schemeClr val="folHlink"/>
                </a:buClr>
                <a:buSzPct val="75000"/>
                <a:buFont typeface="Monotype Sorts" pitchFamily="2" charset="2"/>
                <a:buNone/>
                <a:defRPr/>
              </a:pPr>
              <a:endParaRPr lang="zh-CN" altLang="en-US"/>
            </a:p>
          </p:txBody>
        </p:sp>
        <p:grpSp>
          <p:nvGrpSpPr>
            <p:cNvPr id="1033" name="Group 32"/>
            <p:cNvGrpSpPr>
              <a:grpSpLocks/>
            </p:cNvGrpSpPr>
            <p:nvPr/>
          </p:nvGrpSpPr>
          <p:grpSpPr bwMode="auto">
            <a:xfrm>
              <a:off x="48" y="102"/>
              <a:ext cx="96" cy="4128"/>
              <a:chOff x="48" y="102"/>
              <a:chExt cx="96" cy="4128"/>
            </a:xfrm>
          </p:grpSpPr>
          <p:sp>
            <p:nvSpPr>
              <p:cNvPr id="1034" name="Rectangle 3"/>
              <p:cNvSpPr>
                <a:spLocks noChangeArrowheads="1"/>
              </p:cNvSpPr>
              <p:nvPr/>
            </p:nvSpPr>
            <p:spPr bwMode="auto">
              <a:xfrm>
                <a:off x="48" y="1105"/>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35" name="Rectangle 4"/>
              <p:cNvSpPr>
                <a:spLocks noChangeArrowheads="1"/>
              </p:cNvSpPr>
              <p:nvPr/>
            </p:nvSpPr>
            <p:spPr bwMode="auto">
              <a:xfrm>
                <a:off x="48" y="1250"/>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36" name="Rectangle 5"/>
              <p:cNvSpPr>
                <a:spLocks noChangeArrowheads="1"/>
              </p:cNvSpPr>
              <p:nvPr/>
            </p:nvSpPr>
            <p:spPr bwMode="auto">
              <a:xfrm>
                <a:off x="48" y="139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37" name="Rectangle 6"/>
              <p:cNvSpPr>
                <a:spLocks noChangeArrowheads="1"/>
              </p:cNvSpPr>
              <p:nvPr/>
            </p:nvSpPr>
            <p:spPr bwMode="auto">
              <a:xfrm>
                <a:off x="48" y="1538"/>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38" name="Rectangle 7"/>
              <p:cNvSpPr>
                <a:spLocks noChangeArrowheads="1"/>
              </p:cNvSpPr>
              <p:nvPr/>
            </p:nvSpPr>
            <p:spPr bwMode="auto">
              <a:xfrm>
                <a:off x="48" y="1683"/>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39" name="Rectangle 8"/>
              <p:cNvSpPr>
                <a:spLocks noChangeArrowheads="1"/>
              </p:cNvSpPr>
              <p:nvPr/>
            </p:nvSpPr>
            <p:spPr bwMode="auto">
              <a:xfrm>
                <a:off x="48" y="1826"/>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0" name="Rectangle 9"/>
              <p:cNvSpPr>
                <a:spLocks noChangeArrowheads="1"/>
              </p:cNvSpPr>
              <p:nvPr/>
            </p:nvSpPr>
            <p:spPr bwMode="auto">
              <a:xfrm>
                <a:off x="48" y="1971"/>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1" name="Rectangle 10"/>
              <p:cNvSpPr>
                <a:spLocks noChangeArrowheads="1"/>
              </p:cNvSpPr>
              <p:nvPr/>
            </p:nvSpPr>
            <p:spPr bwMode="auto">
              <a:xfrm>
                <a:off x="48" y="2115"/>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2" name="Rectangle 11"/>
              <p:cNvSpPr>
                <a:spLocks noChangeArrowheads="1"/>
              </p:cNvSpPr>
              <p:nvPr/>
            </p:nvSpPr>
            <p:spPr bwMode="auto">
              <a:xfrm>
                <a:off x="48" y="2259"/>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3" name="Rectangle 12"/>
              <p:cNvSpPr>
                <a:spLocks noChangeArrowheads="1"/>
              </p:cNvSpPr>
              <p:nvPr/>
            </p:nvSpPr>
            <p:spPr bwMode="auto">
              <a:xfrm>
                <a:off x="48" y="240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4" name="Rectangle 13"/>
              <p:cNvSpPr>
                <a:spLocks noChangeArrowheads="1"/>
              </p:cNvSpPr>
              <p:nvPr/>
            </p:nvSpPr>
            <p:spPr bwMode="auto">
              <a:xfrm>
                <a:off x="48" y="2548"/>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5" name="Rectangle 14"/>
              <p:cNvSpPr>
                <a:spLocks noChangeArrowheads="1"/>
              </p:cNvSpPr>
              <p:nvPr/>
            </p:nvSpPr>
            <p:spPr bwMode="auto">
              <a:xfrm>
                <a:off x="48" y="2692"/>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6" name="Rectangle 15"/>
              <p:cNvSpPr>
                <a:spLocks noChangeArrowheads="1"/>
              </p:cNvSpPr>
              <p:nvPr/>
            </p:nvSpPr>
            <p:spPr bwMode="auto">
              <a:xfrm>
                <a:off x="48" y="2836"/>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7" name="Rectangle 16"/>
              <p:cNvSpPr>
                <a:spLocks noChangeArrowheads="1"/>
              </p:cNvSpPr>
              <p:nvPr/>
            </p:nvSpPr>
            <p:spPr bwMode="auto">
              <a:xfrm>
                <a:off x="48" y="2980"/>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8" name="Rectangle 17"/>
              <p:cNvSpPr>
                <a:spLocks noChangeArrowheads="1"/>
              </p:cNvSpPr>
              <p:nvPr/>
            </p:nvSpPr>
            <p:spPr bwMode="auto">
              <a:xfrm>
                <a:off x="48" y="3124"/>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49" name="Rectangle 18"/>
              <p:cNvSpPr>
                <a:spLocks noChangeArrowheads="1"/>
              </p:cNvSpPr>
              <p:nvPr/>
            </p:nvSpPr>
            <p:spPr bwMode="auto">
              <a:xfrm>
                <a:off x="48" y="3269"/>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50" name="Rectangle 19"/>
              <p:cNvSpPr>
                <a:spLocks noChangeArrowheads="1"/>
              </p:cNvSpPr>
              <p:nvPr/>
            </p:nvSpPr>
            <p:spPr bwMode="auto">
              <a:xfrm>
                <a:off x="48" y="3412"/>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51" name="Rectangle 20"/>
              <p:cNvSpPr>
                <a:spLocks noChangeArrowheads="1"/>
              </p:cNvSpPr>
              <p:nvPr/>
            </p:nvSpPr>
            <p:spPr bwMode="auto">
              <a:xfrm>
                <a:off x="48" y="3557"/>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52" name="Rectangle 21"/>
              <p:cNvSpPr>
                <a:spLocks noChangeArrowheads="1"/>
              </p:cNvSpPr>
              <p:nvPr/>
            </p:nvSpPr>
            <p:spPr bwMode="auto">
              <a:xfrm>
                <a:off x="48" y="3702"/>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53" name="Rectangle 22"/>
              <p:cNvSpPr>
                <a:spLocks noChangeArrowheads="1"/>
              </p:cNvSpPr>
              <p:nvPr/>
            </p:nvSpPr>
            <p:spPr bwMode="auto">
              <a:xfrm>
                <a:off x="48" y="3845"/>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54" name="Rectangle 23"/>
              <p:cNvSpPr>
                <a:spLocks noChangeArrowheads="1"/>
              </p:cNvSpPr>
              <p:nvPr/>
            </p:nvSpPr>
            <p:spPr bwMode="auto">
              <a:xfrm>
                <a:off x="48" y="3990"/>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55" name="Rectangle 24"/>
              <p:cNvSpPr>
                <a:spLocks noChangeArrowheads="1"/>
              </p:cNvSpPr>
              <p:nvPr/>
            </p:nvSpPr>
            <p:spPr bwMode="auto">
              <a:xfrm>
                <a:off x="48" y="413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56" name="Rectangle 25"/>
              <p:cNvSpPr>
                <a:spLocks noChangeArrowheads="1"/>
              </p:cNvSpPr>
              <p:nvPr/>
            </p:nvSpPr>
            <p:spPr bwMode="auto">
              <a:xfrm>
                <a:off x="48" y="102"/>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57" name="Rectangle 26"/>
              <p:cNvSpPr>
                <a:spLocks noChangeArrowheads="1"/>
              </p:cNvSpPr>
              <p:nvPr/>
            </p:nvSpPr>
            <p:spPr bwMode="auto">
              <a:xfrm>
                <a:off x="48" y="246"/>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1058" name="Rectangle 27"/>
              <p:cNvSpPr>
                <a:spLocks noChangeArrowheads="1"/>
              </p:cNvSpPr>
              <p:nvPr/>
            </p:nvSpPr>
            <p:spPr bwMode="auto">
              <a:xfrm>
                <a:off x="48" y="391"/>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3" name="Rectangle 28"/>
              <p:cNvSpPr>
                <a:spLocks noChangeArrowheads="1"/>
              </p:cNvSpPr>
              <p:nvPr/>
            </p:nvSpPr>
            <p:spPr bwMode="auto">
              <a:xfrm>
                <a:off x="48" y="535"/>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4" name="Rectangle 29"/>
              <p:cNvSpPr>
                <a:spLocks noChangeArrowheads="1"/>
              </p:cNvSpPr>
              <p:nvPr/>
            </p:nvSpPr>
            <p:spPr bwMode="auto">
              <a:xfrm>
                <a:off x="48" y="679"/>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5" name="Rectangle 30"/>
              <p:cNvSpPr>
                <a:spLocks noChangeArrowheads="1"/>
              </p:cNvSpPr>
              <p:nvPr/>
            </p:nvSpPr>
            <p:spPr bwMode="auto">
              <a:xfrm>
                <a:off x="48" y="82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sp>
            <p:nvSpPr>
              <p:cNvPr id="6" name="Rectangle 31"/>
              <p:cNvSpPr>
                <a:spLocks noChangeArrowheads="1"/>
              </p:cNvSpPr>
              <p:nvPr/>
            </p:nvSpPr>
            <p:spPr bwMode="auto">
              <a:xfrm>
                <a:off x="48" y="968"/>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1pPr>
                <a:lvl2pPr marL="742950" indent="-28575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2pPr>
                <a:lvl3pPr marL="11430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3pPr>
                <a:lvl4pPr marL="16002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4pPr>
                <a:lvl5pPr marL="2057400" indent="-228600" algn="ctr">
                  <a:lnSpc>
                    <a:spcPct val="110000"/>
                  </a:lnSpc>
                  <a:spcBef>
                    <a:spcPct val="20000"/>
                  </a:spcBef>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5pPr>
                <a:lvl6pPr marL="25146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6pPr>
                <a:lvl7pPr marL="29718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7pPr>
                <a:lvl8pPr marL="34290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8pPr>
                <a:lvl9pPr marL="3886200" indent="-228600" algn="ctr" eaLnBrk="0" fontAlgn="base" hangingPunct="0">
                  <a:lnSpc>
                    <a:spcPct val="110000"/>
                  </a:lnSpc>
                  <a:spcBef>
                    <a:spcPct val="20000"/>
                  </a:spcBef>
                  <a:spcAft>
                    <a:spcPct val="0"/>
                  </a:spcAft>
                  <a:buClr>
                    <a:schemeClr val="folHlink"/>
                  </a:buClr>
                  <a:buSzPct val="75000"/>
                  <a:buFont typeface="Monotype Sorts" pitchFamily="2" charset="2"/>
                  <a:defRPr sz="2400" b="1">
                    <a:solidFill>
                      <a:schemeClr val="bg2"/>
                    </a:solidFill>
                    <a:latin typeface="Times New Roman" panose="02020603050405020304" pitchFamily="18" charset="0"/>
                    <a:ea typeface="楷体_GB2312" pitchFamily="49" charset="-122"/>
                  </a:defRPr>
                </a:lvl9pPr>
              </a:lstStyle>
              <a:p>
                <a:pPr>
                  <a:defRPr/>
                </a:pPr>
                <a:endParaRPr lang="zh-CN" altLang="en-US"/>
              </a:p>
            </p:txBody>
          </p:sp>
        </p:grpSp>
      </p:grpSp>
      <p:sp>
        <p:nvSpPr>
          <p:cNvPr id="1027" name="Rectangle 34"/>
          <p:cNvSpPr>
            <a:spLocks noGrp="1" noChangeArrowheads="1"/>
          </p:cNvSpPr>
          <p:nvPr>
            <p:ph type="title"/>
          </p:nvPr>
        </p:nvSpPr>
        <p:spPr bwMode="auto">
          <a:xfrm>
            <a:off x="11430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59" name="Rectangle 35"/>
          <p:cNvSpPr>
            <a:spLocks noGrp="1" noChangeArrowheads="1"/>
          </p:cNvSpPr>
          <p:nvPr>
            <p:ph type="body" idx="1"/>
          </p:nvPr>
        </p:nvSpPr>
        <p:spPr bwMode="auto">
          <a:xfrm>
            <a:off x="11430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60" name="Rectangle 36"/>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lnSpc>
                <a:spcPct val="100000"/>
              </a:lnSpc>
              <a:spcBef>
                <a:spcPct val="0"/>
              </a:spcBef>
              <a:buClrTx/>
              <a:buSzTx/>
              <a:buFontTx/>
              <a:buNone/>
              <a:defRPr kumimoji="1" sz="1400" b="0">
                <a:solidFill>
                  <a:schemeClr val="tx1"/>
                </a:solidFill>
                <a:ea typeface="+mn-ea"/>
              </a:defRPr>
            </a:lvl1pPr>
          </a:lstStyle>
          <a:p>
            <a:pPr>
              <a:defRPr/>
            </a:pPr>
            <a:fld id="{C4503768-B79E-43D4-B5B7-E8AD41EB5ADF}" type="datetime1">
              <a:rPr lang="zh-CN" altLang="en-US"/>
              <a:pPr>
                <a:defRPr/>
              </a:pPr>
              <a:t>2020/9/3</a:t>
            </a:fld>
            <a:endParaRPr lang="en-US" altLang="zh-CN"/>
          </a:p>
        </p:txBody>
      </p:sp>
      <p:sp>
        <p:nvSpPr>
          <p:cNvPr id="1061" name="Rectangle 37"/>
          <p:cNvSpPr>
            <a:spLocks noGrp="1" noChangeArrowheads="1"/>
          </p:cNvSpPr>
          <p:nvPr>
            <p:ph type="ftr" sz="quarter" idx="3"/>
          </p:nvPr>
        </p:nvSpPr>
        <p:spPr bwMode="auto">
          <a:xfrm>
            <a:off x="3581400" y="63246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lnSpc>
                <a:spcPct val="100000"/>
              </a:lnSpc>
              <a:spcBef>
                <a:spcPct val="0"/>
              </a:spcBef>
              <a:buClrTx/>
              <a:buSzTx/>
              <a:buFontTx/>
              <a:buNone/>
              <a:defRPr kumimoji="1" sz="1400" b="0">
                <a:solidFill>
                  <a:schemeClr val="tx1"/>
                </a:solidFill>
                <a:ea typeface="+mn-ea"/>
              </a:defRPr>
            </a:lvl1pPr>
          </a:lstStyle>
          <a:p>
            <a:pPr>
              <a:defRPr/>
            </a:pPr>
            <a:endParaRPr lang="en-US" altLang="zh-CN"/>
          </a:p>
        </p:txBody>
      </p:sp>
      <p:sp>
        <p:nvSpPr>
          <p:cNvPr id="1062" name="Rectangle 38"/>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lnSpc>
                <a:spcPct val="100000"/>
              </a:lnSpc>
              <a:spcBef>
                <a:spcPct val="0"/>
              </a:spcBef>
              <a:buClrTx/>
              <a:buSzTx/>
              <a:buFontTx/>
              <a:buNone/>
              <a:defRPr kumimoji="1" sz="1400" b="0">
                <a:solidFill>
                  <a:schemeClr val="tx1"/>
                </a:solidFill>
                <a:ea typeface="宋体" panose="02010600030101010101" pitchFamily="2" charset="-122"/>
              </a:defRPr>
            </a:lvl1pPr>
          </a:lstStyle>
          <a:p>
            <a:pPr>
              <a:defRPr/>
            </a:pPr>
            <a:r>
              <a:rPr lang="zh-CN" altLang="en-US"/>
              <a:t>第 </a:t>
            </a:r>
            <a:fld id="{71043D47-421C-4187-8D93-59FBF78610B5}" type="slidenum">
              <a:rPr lang="zh-CN" altLang="en-US"/>
              <a:pPr>
                <a:defRPr/>
              </a:pPr>
              <a:t>‹#›</a:t>
            </a:fld>
            <a:r>
              <a:rPr lang="zh-CN" altLang="en-US"/>
              <a:t> 页</a:t>
            </a:r>
          </a:p>
        </p:txBody>
      </p:sp>
    </p:spTree>
  </p:cSld>
  <p:clrMap bg1="dk2" tx1="lt1" bg2="dk1" tx2="lt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hyperlink" Target="mailto:shiyimin1966@126.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17.xml"/><Relationship Id="rId7" Type="http://schemas.openxmlformats.org/officeDocument/2006/relationships/slide" Target="slide5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27.xml"/><Relationship Id="rId10" Type="http://schemas.openxmlformats.org/officeDocument/2006/relationships/slide" Target="slide65.xml"/><Relationship Id="rId4" Type="http://schemas.openxmlformats.org/officeDocument/2006/relationships/slide" Target="slide18.xml"/><Relationship Id="rId9" Type="http://schemas.openxmlformats.org/officeDocument/2006/relationships/slide" Target="slide60.xml"/></Relationships>
</file>

<file path=ppt/slides/_rels/slide1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32.xml"/><Relationship Id="rId4" Type="http://schemas.openxmlformats.org/officeDocument/2006/relationships/slide" Target="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6.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oleObject" Target="../embeddings/oleObject5.bin"/><Relationship Id="rId4" Type="http://schemas.openxmlformats.org/officeDocument/2006/relationships/slide" Target="slide16.xml"/><Relationship Id="rId9"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CD39EBD4-C059-4F48-B3BD-B42813A5F389}" type="datetime1">
              <a:rPr lang="zh-CN" altLang="en-US"/>
              <a:pPr>
                <a:defRPr/>
              </a:pPr>
              <a:t>2020/9/3</a:t>
            </a:fld>
            <a:endParaRPr lang="en-US" altLang="zh-CN"/>
          </a:p>
        </p:txBody>
      </p:sp>
      <p:sp>
        <p:nvSpPr>
          <p:cNvPr id="40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2BE34262-45F9-4883-8BF9-CAD872BC6F11}" type="slidenum">
              <a:rPr lang="zh-CN" altLang="en-US" sz="1400" smtClean="0"/>
              <a:pPr>
                <a:spcBef>
                  <a:spcPct val="0"/>
                </a:spcBef>
                <a:buClrTx/>
                <a:buSzTx/>
                <a:buFontTx/>
                <a:buNone/>
              </a:pPr>
              <a:t>1</a:t>
            </a:fld>
            <a:r>
              <a:rPr lang="zh-CN" altLang="en-US" sz="1400"/>
              <a:t> 页</a:t>
            </a:r>
          </a:p>
        </p:txBody>
      </p:sp>
      <p:sp>
        <p:nvSpPr>
          <p:cNvPr id="762884" name="Text Box 4"/>
          <p:cNvSpPr txBox="1">
            <a:spLocks noChangeArrowheads="1"/>
          </p:cNvSpPr>
          <p:nvPr/>
        </p:nvSpPr>
        <p:spPr bwMode="auto">
          <a:xfrm>
            <a:off x="323850" y="1916113"/>
            <a:ext cx="858837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buClrTx/>
              <a:buSzPct val="65000"/>
              <a:buFont typeface="Wingdings" panose="05000000000000000000" pitchFamily="2" charset="2"/>
              <a:buChar char="l"/>
            </a:pPr>
            <a:r>
              <a:rPr kumimoji="0" lang="zh-CN" altLang="en-US">
                <a:ea typeface="楷体_GB2312" pitchFamily="49" charset="-122"/>
              </a:rPr>
              <a:t>计算机软件学科理论与实践相结合的典范。</a:t>
            </a:r>
          </a:p>
          <a:p>
            <a:pPr>
              <a:lnSpc>
                <a:spcPct val="120000"/>
              </a:lnSpc>
              <a:buClrTx/>
              <a:buSzPct val="65000"/>
              <a:buFont typeface="Wingdings" panose="05000000000000000000" pitchFamily="2" charset="2"/>
              <a:buChar char="l"/>
            </a:pPr>
            <a:r>
              <a:rPr kumimoji="0" lang="zh-CN" altLang="en-US">
                <a:ea typeface="楷体_GB2312" pitchFamily="49" charset="-122"/>
              </a:rPr>
              <a:t>计算机科学中最成熟的一个分支，集中体现了计算机发展的成果与精华。</a:t>
            </a:r>
          </a:p>
          <a:p>
            <a:pPr>
              <a:lnSpc>
                <a:spcPct val="120000"/>
              </a:lnSpc>
              <a:buClrTx/>
              <a:buSzPct val="65000"/>
              <a:buFont typeface="Wingdings" panose="05000000000000000000" pitchFamily="2" charset="2"/>
              <a:buChar char="l"/>
            </a:pPr>
            <a:r>
              <a:rPr kumimoji="0" lang="en-US" altLang="zh-CN">
                <a:solidFill>
                  <a:srgbClr val="FF0000"/>
                </a:solidFill>
                <a:ea typeface="楷体_GB2312" pitchFamily="49" charset="-122"/>
              </a:rPr>
              <a:t>ACM </a:t>
            </a:r>
            <a:r>
              <a:rPr kumimoji="0" lang="zh-CN" altLang="en-US">
                <a:solidFill>
                  <a:srgbClr val="FF0000"/>
                </a:solidFill>
                <a:ea typeface="楷体_GB2312" pitchFamily="49" charset="-122"/>
              </a:rPr>
              <a:t>图灵奖（</a:t>
            </a:r>
            <a:r>
              <a:rPr kumimoji="0" lang="en-US" altLang="zh-CN">
                <a:solidFill>
                  <a:srgbClr val="CC3300"/>
                </a:solidFill>
                <a:ea typeface="楷体_GB2312" pitchFamily="49" charset="-122"/>
              </a:rPr>
              <a:t>Turing Award</a:t>
            </a:r>
            <a:r>
              <a:rPr kumimoji="0" lang="zh-CN" altLang="en-US">
                <a:solidFill>
                  <a:srgbClr val="CC3300"/>
                </a:solidFill>
                <a:ea typeface="楷体_GB2312" pitchFamily="49" charset="-122"/>
              </a:rPr>
              <a:t>）</a:t>
            </a:r>
            <a:r>
              <a:rPr kumimoji="0" lang="en-US" altLang="zh-CN">
                <a:solidFill>
                  <a:srgbClr val="CC3300"/>
                </a:solidFill>
                <a:ea typeface="楷体_GB2312" pitchFamily="49" charset="-122"/>
              </a:rPr>
              <a:t> </a:t>
            </a:r>
            <a:r>
              <a:rPr kumimoji="0" lang="zh-CN" altLang="en-US">
                <a:ea typeface="楷体_GB2312" pitchFamily="49" charset="-122"/>
              </a:rPr>
              <a:t>，授予在计算机技术领域作出突出贡献的科学家</a:t>
            </a:r>
          </a:p>
          <a:p>
            <a:pPr lvl="2">
              <a:lnSpc>
                <a:spcPct val="110000"/>
              </a:lnSpc>
              <a:buClr>
                <a:schemeClr val="folHlink"/>
              </a:buClr>
              <a:buSzPct val="75000"/>
              <a:buFont typeface="Monotype Sorts" pitchFamily="2" charset="2"/>
              <a:buChar char="u"/>
            </a:pPr>
            <a:r>
              <a:rPr kumimoji="0" lang="zh-CN" altLang="en-US" sz="2800">
                <a:ea typeface="楷体_GB2312" pitchFamily="49" charset="-122"/>
              </a:rPr>
              <a:t>程序设计语言、编译理论与方法约占</a:t>
            </a:r>
            <a:r>
              <a:rPr kumimoji="0" lang="en-US" altLang="zh-CN" sz="2800">
                <a:ea typeface="楷体_GB2312" pitchFamily="49" charset="-122"/>
              </a:rPr>
              <a:t>1/3</a:t>
            </a:r>
          </a:p>
        </p:txBody>
      </p:sp>
      <p:sp>
        <p:nvSpPr>
          <p:cNvPr id="4101" name="Text Box 8"/>
          <p:cNvSpPr txBox="1">
            <a:spLocks noChangeArrowheads="1"/>
          </p:cNvSpPr>
          <p:nvPr/>
        </p:nvSpPr>
        <p:spPr bwMode="auto">
          <a:xfrm>
            <a:off x="250825" y="188913"/>
            <a:ext cx="8604250" cy="1165225"/>
          </a:xfrm>
          <a:prstGeom prst="rect">
            <a:avLst/>
          </a:prstGeom>
          <a:solidFill>
            <a:srgbClr val="E5FEA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kumimoji="0" lang="en-US" altLang="zh-CN">
                <a:ea typeface="楷体_GB2312" pitchFamily="49" charset="-122"/>
              </a:rPr>
              <a:t>       </a:t>
            </a:r>
            <a:r>
              <a:rPr kumimoji="0" lang="zh-CN" altLang="en-US">
                <a:solidFill>
                  <a:schemeClr val="bg2"/>
                </a:solidFill>
                <a:ea typeface="楷体_GB2312" pitchFamily="49" charset="-122"/>
              </a:rPr>
              <a:t>编译程序使得多数计算机用户不必考虑与机器有关的繁琐细节，使程序员独立于机器。</a:t>
            </a:r>
          </a:p>
        </p:txBody>
      </p:sp>
      <p:sp>
        <p:nvSpPr>
          <p:cNvPr id="762890" name="AutoShape 10">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2884">
                                            <p:txEl>
                                              <p:pRg st="0" end="0"/>
                                            </p:txEl>
                                          </p:spTgt>
                                        </p:tgtEl>
                                        <p:attrNameLst>
                                          <p:attrName>style.visibility</p:attrName>
                                        </p:attrNameLst>
                                      </p:cBhvr>
                                      <p:to>
                                        <p:strVal val="visible"/>
                                      </p:to>
                                    </p:set>
                                    <p:anim calcmode="lin" valueType="num">
                                      <p:cBhvr additive="base">
                                        <p:cTn id="7" dur="500" fill="hold"/>
                                        <p:tgtEl>
                                          <p:spTgt spid="7628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2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2884">
                                            <p:txEl>
                                              <p:pRg st="1" end="1"/>
                                            </p:txEl>
                                          </p:spTgt>
                                        </p:tgtEl>
                                        <p:attrNameLst>
                                          <p:attrName>style.visibility</p:attrName>
                                        </p:attrNameLst>
                                      </p:cBhvr>
                                      <p:to>
                                        <p:strVal val="visible"/>
                                      </p:to>
                                    </p:set>
                                    <p:anim calcmode="lin" valueType="num">
                                      <p:cBhvr additive="base">
                                        <p:cTn id="13" dur="500" fill="hold"/>
                                        <p:tgtEl>
                                          <p:spTgt spid="7628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288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62884">
                                            <p:txEl>
                                              <p:pRg st="2" end="2"/>
                                            </p:txEl>
                                          </p:spTgt>
                                        </p:tgtEl>
                                        <p:attrNameLst>
                                          <p:attrName>style.visibility</p:attrName>
                                        </p:attrNameLst>
                                      </p:cBhvr>
                                      <p:to>
                                        <p:strVal val="visible"/>
                                      </p:to>
                                    </p:set>
                                    <p:anim calcmode="lin" valueType="num">
                                      <p:cBhvr additive="base">
                                        <p:cTn id="17" dur="500" fill="hold"/>
                                        <p:tgtEl>
                                          <p:spTgt spid="76288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6288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62884">
                                            <p:txEl>
                                              <p:pRg st="3" end="3"/>
                                            </p:txEl>
                                          </p:spTgt>
                                        </p:tgtEl>
                                        <p:attrNameLst>
                                          <p:attrName>style.visibility</p:attrName>
                                        </p:attrNameLst>
                                      </p:cBhvr>
                                      <p:to>
                                        <p:strVal val="visible"/>
                                      </p:to>
                                    </p:set>
                                    <p:anim calcmode="lin" valueType="num">
                                      <p:cBhvr additive="base">
                                        <p:cTn id="21" dur="500" fill="hold"/>
                                        <p:tgtEl>
                                          <p:spTgt spid="76288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62884">
                                            <p:txEl>
                                              <p:pRg st="3" end="3"/>
                                            </p:txEl>
                                          </p:spTgt>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762890"/>
                                        </p:tgtEl>
                                        <p:attrNameLst>
                                          <p:attrName>style.visibility</p:attrName>
                                        </p:attrNameLst>
                                      </p:cBhvr>
                                      <p:to>
                                        <p:strVal val="visible"/>
                                      </p:to>
                                    </p:set>
                                    <p:anim calcmode="lin" valueType="num">
                                      <p:cBhvr additive="base">
                                        <p:cTn id="26" dur="500" fill="hold"/>
                                        <p:tgtEl>
                                          <p:spTgt spid="762890"/>
                                        </p:tgtEl>
                                        <p:attrNameLst>
                                          <p:attrName>ppt_x</p:attrName>
                                        </p:attrNameLst>
                                      </p:cBhvr>
                                      <p:tavLst>
                                        <p:tav tm="0">
                                          <p:val>
                                            <p:strVal val="1+#ppt_w/2"/>
                                          </p:val>
                                        </p:tav>
                                        <p:tav tm="100000">
                                          <p:val>
                                            <p:strVal val="#ppt_x"/>
                                          </p:val>
                                        </p:tav>
                                      </p:tavLst>
                                    </p:anim>
                                    <p:anim calcmode="lin" valueType="num">
                                      <p:cBhvr additive="base">
                                        <p:cTn id="27" dur="500" fill="hold"/>
                                        <p:tgtEl>
                                          <p:spTgt spid="762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4" grpId="0" build="p" autoUpdateAnimBg="0"/>
      <p:bldP spid="76289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BF461CBC-122D-4392-B3A6-82D1A6C83836}" type="datetime1">
              <a:rPr lang="zh-CN" altLang="en-US"/>
              <a:pPr>
                <a:defRPr/>
              </a:pPr>
              <a:t>2020/9/3</a:t>
            </a:fld>
            <a:endParaRPr lang="en-US" altLang="zh-CN"/>
          </a:p>
        </p:txBody>
      </p:sp>
      <p:sp>
        <p:nvSpPr>
          <p:cNvPr id="204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A38142C2-CDAE-492E-BD59-FBA5C9209D33}" type="slidenum">
              <a:rPr lang="zh-CN" altLang="en-US" sz="1400" smtClean="0"/>
              <a:pPr>
                <a:spcBef>
                  <a:spcPct val="0"/>
                </a:spcBef>
                <a:buClrTx/>
                <a:buSzTx/>
                <a:buFontTx/>
                <a:buNone/>
              </a:pPr>
              <a:t>10</a:t>
            </a:fld>
            <a:r>
              <a:rPr lang="zh-CN" altLang="en-US" sz="1400"/>
              <a:t> 页</a:t>
            </a:r>
          </a:p>
        </p:txBody>
      </p:sp>
      <p:sp>
        <p:nvSpPr>
          <p:cNvPr id="830469" name="Text Box 5"/>
          <p:cNvSpPr txBox="1">
            <a:spLocks noChangeArrowheads="1"/>
          </p:cNvSpPr>
          <p:nvPr/>
        </p:nvSpPr>
        <p:spPr bwMode="auto">
          <a:xfrm>
            <a:off x="1143000" y="0"/>
            <a:ext cx="7162800" cy="557213"/>
          </a:xfrm>
          <a:prstGeom prst="rect">
            <a:avLst/>
          </a:prstGeom>
          <a:gradFill rotWithShape="0">
            <a:gsLst>
              <a:gs pos="0">
                <a:srgbClr val="009900">
                  <a:gamma/>
                  <a:shade val="36078"/>
                  <a:invGamma/>
                </a:srgbClr>
              </a:gs>
              <a:gs pos="100000">
                <a:srgbClr val="009900"/>
              </a:gs>
            </a:gsLst>
            <a:lin ang="0" scaled="1"/>
          </a:gradFill>
          <a:ln w="38100">
            <a:solidFill>
              <a:srgbClr val="FF9900"/>
            </a:solidFill>
            <a:miter lim="800000"/>
            <a:headEnd/>
            <a:tailEnd/>
          </a:ln>
          <a:effectLst/>
        </p:spPr>
        <p:txBody>
          <a:bodyPr>
            <a:spAutoFit/>
          </a:bodyPr>
          <a:lstStyle/>
          <a:p>
            <a:pPr eaLnBrk="1" hangingPunct="1">
              <a:defRPr/>
            </a:pPr>
            <a:r>
              <a:rPr kumimoji="1" lang="en-US" altLang="zh-CN" sz="2800">
                <a:solidFill>
                  <a:srgbClr val="FFFFFF"/>
                </a:solidFill>
                <a:effectLst>
                  <a:outerShdw blurRad="38100" dist="38100" dir="2700000" algn="tl">
                    <a:srgbClr val="000000"/>
                  </a:outerShdw>
                </a:effectLst>
                <a:ea typeface="宋体" pitchFamily="2" charset="-122"/>
              </a:rPr>
              <a:t>Compilers Principles, Techniques,and Tools</a:t>
            </a:r>
          </a:p>
        </p:txBody>
      </p:sp>
      <p:sp>
        <p:nvSpPr>
          <p:cNvPr id="830470" name="Rectangle 6"/>
          <p:cNvSpPr>
            <a:spLocks noChangeArrowheads="1"/>
          </p:cNvSpPr>
          <p:nvPr/>
        </p:nvSpPr>
        <p:spPr bwMode="auto">
          <a:xfrm>
            <a:off x="0" y="0"/>
            <a:ext cx="685800" cy="6477000"/>
          </a:xfrm>
          <a:prstGeom prst="rect">
            <a:avLst/>
          </a:prstGeom>
          <a:gradFill rotWithShape="0">
            <a:gsLst>
              <a:gs pos="0">
                <a:srgbClr val="996633">
                  <a:gamma/>
                  <a:shade val="46275"/>
                  <a:invGamma/>
                </a:srgbClr>
              </a:gs>
              <a:gs pos="50000">
                <a:srgbClr val="996633"/>
              </a:gs>
              <a:gs pos="100000">
                <a:srgbClr val="996633">
                  <a:gamma/>
                  <a:shade val="46275"/>
                  <a:invGamma/>
                </a:srgbClr>
              </a:gs>
            </a:gsLst>
            <a:lin ang="0" scaled="1"/>
          </a:gradFill>
          <a:ln w="9525">
            <a:solidFill>
              <a:srgbClr val="FF9900"/>
            </a:solidFill>
            <a:miter lim="800000"/>
            <a:headEnd/>
            <a:tailEnd/>
          </a:ln>
          <a:effectLst/>
        </p:spPr>
        <p:txBody>
          <a:bodyPr wrap="none" anchor="ctr"/>
          <a:lstStyle/>
          <a:p>
            <a:pPr algn="ctr" eaLnBrk="1" hangingPunct="1">
              <a:defRPr/>
            </a:pPr>
            <a:endParaRPr kumimoji="1" lang="en-US" altLang="zh-CN">
              <a:solidFill>
                <a:srgbClr val="FFFFFF"/>
              </a:solidFill>
              <a:effectLst>
                <a:outerShdw blurRad="38100" dist="38100" dir="2700000" algn="tl">
                  <a:srgbClr val="000000"/>
                </a:outerShdw>
              </a:effectLst>
              <a:ea typeface="宋体" pitchFamily="2" charset="-122"/>
            </a:endParaRPr>
          </a:p>
          <a:p>
            <a:pPr algn="ctr" eaLnBrk="1" hangingPunct="1">
              <a:defRPr/>
            </a:pPr>
            <a:endParaRPr kumimoji="1" lang="en-US" altLang="zh-CN">
              <a:solidFill>
                <a:srgbClr val="FFFFFF"/>
              </a:solidFill>
              <a:effectLst>
                <a:outerShdw blurRad="38100" dist="38100" dir="2700000" algn="tl">
                  <a:srgbClr val="000000"/>
                </a:outerShdw>
              </a:effectLst>
              <a:ea typeface="宋体" pitchFamily="2" charset="-122"/>
            </a:endParaRP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参</a:t>
            </a: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  </a:t>
            </a: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  </a:t>
            </a: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考</a:t>
            </a: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书</a:t>
            </a: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籍</a:t>
            </a: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en-US" altLang="zh-CN" sz="2800">
              <a:solidFill>
                <a:srgbClr val="FFFFFF"/>
              </a:solidFill>
              <a:effectLst>
                <a:outerShdw blurRad="38100" dist="38100" dir="2700000" algn="tl">
                  <a:srgbClr val="000000"/>
                </a:outerShdw>
              </a:effectLst>
              <a:latin typeface="宋体" pitchFamily="2" charset="-122"/>
              <a:ea typeface="宋体" pitchFamily="2" charset="-122"/>
            </a:endParaRPr>
          </a:p>
        </p:txBody>
      </p:sp>
      <p:sp>
        <p:nvSpPr>
          <p:cNvPr id="830472" name="Rectangle 8"/>
          <p:cNvSpPr>
            <a:spLocks noChangeArrowheads="1"/>
          </p:cNvSpPr>
          <p:nvPr/>
        </p:nvSpPr>
        <p:spPr bwMode="auto">
          <a:xfrm>
            <a:off x="677863" y="2933700"/>
            <a:ext cx="8686800" cy="3733800"/>
          </a:xfrm>
          <a:prstGeom prst="rect">
            <a:avLst/>
          </a:prstGeom>
          <a:noFill/>
          <a:ln w="9525">
            <a:noFill/>
            <a:miter lim="800000"/>
            <a:headEnd/>
            <a:tailEnd/>
          </a:ln>
          <a:effectLst/>
        </p:spPr>
        <p:txBody>
          <a:bodyPr lIns="92075" tIns="46038" rIns="92075" bIns="46038"/>
          <a:lstStyle/>
          <a:p>
            <a:pPr marL="342900" indent="-342900">
              <a:lnSpc>
                <a:spcPct val="90000"/>
              </a:lnSpc>
              <a:spcBef>
                <a:spcPct val="20000"/>
              </a:spcBef>
              <a:buClr>
                <a:schemeClr val="tx2"/>
              </a:buClr>
              <a:buSzPct val="75000"/>
              <a:buFont typeface="Monotype Sorts" pitchFamily="2" charset="2"/>
              <a:buChar char="n"/>
              <a:defRPr/>
            </a:pPr>
            <a:r>
              <a:rPr kumimoji="1" lang="zh-CN" altLang="en-US" sz="2800" dirty="0">
                <a:solidFill>
                  <a:schemeClr val="tx1"/>
                </a:solidFill>
                <a:effectLst>
                  <a:outerShdw blurRad="38100" dist="38100" dir="2700000" algn="tl">
                    <a:srgbClr val="000000"/>
                  </a:outerShdw>
                </a:effectLst>
                <a:latin typeface="宋体" pitchFamily="2" charset="-122"/>
                <a:ea typeface="宋体" pitchFamily="2" charset="-122"/>
              </a:rPr>
              <a:t>无可替代的经典著作，</a:t>
            </a:r>
            <a:r>
              <a:rPr kumimoji="1" lang="zh-CN" altLang="en-US" sz="2800" dirty="0">
                <a:solidFill>
                  <a:schemeClr val="tx1"/>
                </a:solidFill>
                <a:effectLst>
                  <a:outerShdw blurRad="38100" dist="38100" dir="2700000" algn="tl">
                    <a:srgbClr val="000000"/>
                  </a:outerShdw>
                </a:effectLst>
                <a:ea typeface="宋体" pitchFamily="2" charset="-122"/>
              </a:rPr>
              <a:t>“龙书”。</a:t>
            </a:r>
          </a:p>
          <a:p>
            <a:pPr marL="342900" indent="-342900">
              <a:lnSpc>
                <a:spcPct val="90000"/>
              </a:lnSpc>
              <a:spcBef>
                <a:spcPct val="20000"/>
              </a:spcBef>
              <a:buClr>
                <a:schemeClr val="tx2"/>
              </a:buClr>
              <a:buSzPct val="75000"/>
              <a:buFont typeface="Monotype Sorts" pitchFamily="2" charset="2"/>
              <a:buChar char="n"/>
              <a:defRPr/>
            </a:pPr>
            <a:r>
              <a:rPr kumimoji="1" lang="en-US" altLang="zh-CN" sz="2800" dirty="0">
                <a:solidFill>
                  <a:schemeClr val="tx1"/>
                </a:solidFill>
                <a:effectLst>
                  <a:outerShdw blurRad="38100" dist="38100" dir="2700000" algn="tl">
                    <a:srgbClr val="000000"/>
                  </a:outerShdw>
                </a:effectLst>
                <a:ea typeface="宋体" pitchFamily="2" charset="-122"/>
              </a:rPr>
              <a:t>1986</a:t>
            </a:r>
            <a:r>
              <a:rPr kumimoji="1" lang="zh-CN" altLang="en-US" sz="2800" dirty="0">
                <a:solidFill>
                  <a:schemeClr val="tx1"/>
                </a:solidFill>
                <a:effectLst>
                  <a:outerShdw blurRad="38100" dist="38100" dir="2700000" algn="tl">
                    <a:srgbClr val="000000"/>
                  </a:outerShdw>
                </a:effectLst>
                <a:latin typeface="宋体" pitchFamily="2" charset="-122"/>
                <a:ea typeface="宋体" pitchFamily="2" charset="-122"/>
              </a:rPr>
              <a:t>年完成，作者是著名的贝尔实验室的科学家</a:t>
            </a:r>
          </a:p>
          <a:p>
            <a:pPr marL="342900" indent="-342900">
              <a:lnSpc>
                <a:spcPct val="90000"/>
              </a:lnSpc>
              <a:spcBef>
                <a:spcPct val="20000"/>
              </a:spcBef>
              <a:buClr>
                <a:schemeClr val="tx2"/>
              </a:buClr>
              <a:buSzPct val="75000"/>
              <a:buFont typeface="Monotype Sorts" pitchFamily="2" charset="2"/>
              <a:buChar char="n"/>
              <a:defRPr/>
            </a:pPr>
            <a:r>
              <a:rPr kumimoji="1" lang="zh-CN" altLang="en-US" sz="2800" dirty="0">
                <a:solidFill>
                  <a:schemeClr val="tx1"/>
                </a:solidFill>
                <a:effectLst>
                  <a:outerShdw blurRad="38100" dist="38100" dir="2700000" algn="tl">
                    <a:srgbClr val="000000"/>
                  </a:outerShdw>
                </a:effectLst>
                <a:latin typeface="宋体" pitchFamily="2" charset="-122"/>
                <a:ea typeface="宋体" pitchFamily="2" charset="-122"/>
              </a:rPr>
              <a:t>核心编译原理至今没变，直到今天，价值非凡。</a:t>
            </a:r>
          </a:p>
          <a:p>
            <a:pPr marL="342900" indent="-342900">
              <a:lnSpc>
                <a:spcPct val="90000"/>
              </a:lnSpc>
              <a:spcBef>
                <a:spcPct val="20000"/>
              </a:spcBef>
              <a:buClr>
                <a:schemeClr val="tx2"/>
              </a:buClr>
              <a:buSzPct val="75000"/>
              <a:buFont typeface="Monotype Sorts" pitchFamily="2" charset="2"/>
              <a:buChar char="n"/>
              <a:defRPr/>
            </a:pPr>
            <a:r>
              <a:rPr kumimoji="1" lang="zh-CN" altLang="en-US" sz="2800" dirty="0">
                <a:solidFill>
                  <a:schemeClr val="tx1"/>
                </a:solidFill>
                <a:effectLst>
                  <a:outerShdw blurRad="38100" dist="38100" dir="2700000" algn="tl">
                    <a:srgbClr val="000000"/>
                  </a:outerShdw>
                </a:effectLst>
                <a:latin typeface="宋体" pitchFamily="2" charset="-122"/>
                <a:ea typeface="宋体" pitchFamily="2" charset="-122"/>
              </a:rPr>
              <a:t>被国际著名高校特别是美国著名大学作为教科书。</a:t>
            </a:r>
          </a:p>
          <a:p>
            <a:pPr marL="342900" indent="-342900">
              <a:lnSpc>
                <a:spcPct val="90000"/>
              </a:lnSpc>
              <a:spcBef>
                <a:spcPct val="20000"/>
              </a:spcBef>
              <a:buClr>
                <a:schemeClr val="tx2"/>
              </a:buClr>
              <a:buSzPct val="75000"/>
              <a:buFont typeface="Monotype Sorts" pitchFamily="2" charset="2"/>
              <a:buChar char="n"/>
              <a:defRPr/>
            </a:pPr>
            <a:r>
              <a:rPr kumimoji="1" lang="zh-CN" altLang="en-US" sz="2800" dirty="0">
                <a:solidFill>
                  <a:schemeClr val="tx1"/>
                </a:solidFill>
                <a:effectLst>
                  <a:outerShdw blurRad="38100" dist="38100" dir="2700000" algn="tl">
                    <a:srgbClr val="000000"/>
                  </a:outerShdw>
                </a:effectLst>
                <a:latin typeface="宋体" pitchFamily="2" charset="-122"/>
                <a:ea typeface="宋体" pitchFamily="2" charset="-122"/>
              </a:rPr>
              <a:t>对我国计算机教育界也具有重大影响</a:t>
            </a:r>
            <a:r>
              <a:rPr kumimoji="1" lang="en-US" altLang="zh-CN" sz="2800" dirty="0">
                <a:solidFill>
                  <a:schemeClr val="tx1"/>
                </a:solidFill>
                <a:effectLst>
                  <a:outerShdw blurRad="38100" dist="38100" dir="2700000" algn="tl">
                    <a:srgbClr val="000000"/>
                  </a:outerShdw>
                </a:effectLst>
                <a:latin typeface="宋体" pitchFamily="2" charset="-122"/>
                <a:ea typeface="宋体" pitchFamily="2" charset="-122"/>
              </a:rPr>
              <a:t>,</a:t>
            </a:r>
            <a:r>
              <a:rPr kumimoji="1" lang="zh-CN" altLang="en-US" sz="2800" dirty="0">
                <a:solidFill>
                  <a:schemeClr val="tx1"/>
                </a:solidFill>
                <a:effectLst>
                  <a:outerShdw blurRad="38100" dist="38100" dir="2700000" algn="tl">
                    <a:srgbClr val="000000"/>
                  </a:outerShdw>
                </a:effectLst>
                <a:latin typeface="宋体" pitchFamily="2" charset="-122"/>
                <a:ea typeface="宋体" pitchFamily="2" charset="-122"/>
              </a:rPr>
              <a:t>国内很多教材都参照它。</a:t>
            </a:r>
          </a:p>
        </p:txBody>
      </p:sp>
      <p:sp>
        <p:nvSpPr>
          <p:cNvPr id="830473" name="Rectangle 9"/>
          <p:cNvSpPr>
            <a:spLocks noChangeArrowheads="1"/>
          </p:cNvSpPr>
          <p:nvPr/>
        </p:nvSpPr>
        <p:spPr bwMode="auto">
          <a:xfrm>
            <a:off x="1143000" y="838200"/>
            <a:ext cx="4572000" cy="1455738"/>
          </a:xfrm>
          <a:prstGeom prst="rect">
            <a:avLst/>
          </a:prstGeom>
          <a:noFill/>
          <a:ln w="9525">
            <a:noFill/>
            <a:miter lim="800000"/>
            <a:headEnd/>
            <a:tailEnd/>
          </a:ln>
          <a:effectLst/>
        </p:spPr>
        <p:txBody>
          <a:bodyPr lIns="92075" tIns="46038" rIns="92075" bIns="46038">
            <a:spAutoFit/>
          </a:bodyPr>
          <a:lstStyle/>
          <a:p>
            <a:pPr eaLnBrk="1" hangingPunct="1">
              <a:spcBef>
                <a:spcPct val="20000"/>
              </a:spcBef>
              <a:defRPr/>
            </a:pPr>
            <a:r>
              <a:rPr kumimoji="1" lang="zh-CN" altLang="en-US" sz="3200">
                <a:solidFill>
                  <a:srgbClr val="FF9900"/>
                </a:solidFill>
                <a:effectLst>
                  <a:outerShdw blurRad="38100" dist="38100" dir="2700000" algn="tl">
                    <a:srgbClr val="000000"/>
                  </a:outerShdw>
                </a:effectLst>
                <a:latin typeface="宋体" pitchFamily="2" charset="-122"/>
                <a:ea typeface="宋体" pitchFamily="2" charset="-122"/>
              </a:rPr>
              <a:t>编译原理</a:t>
            </a:r>
          </a:p>
          <a:p>
            <a:pPr eaLnBrk="1" hangingPunct="1">
              <a:spcBef>
                <a:spcPct val="20000"/>
              </a:spcBef>
              <a:defRPr/>
            </a:pPr>
            <a:r>
              <a:rPr kumimoji="1" lang="en-US" altLang="zh-CN">
                <a:solidFill>
                  <a:srgbClr val="FFFFFF"/>
                </a:solidFill>
                <a:effectLst>
                  <a:outerShdw blurRad="38100" dist="38100" dir="2700000" algn="tl">
                    <a:srgbClr val="000000"/>
                  </a:outerShdw>
                </a:effectLst>
                <a:latin typeface="宋体" pitchFamily="2" charset="-122"/>
                <a:ea typeface="宋体" pitchFamily="2" charset="-122"/>
              </a:rPr>
              <a:t>Alfred V.Aho  </a:t>
            </a:r>
            <a:r>
              <a:rPr kumimoji="1" lang="zh-CN" altLang="en-US">
                <a:solidFill>
                  <a:srgbClr val="FFFFFF"/>
                </a:solidFill>
                <a:effectLst>
                  <a:outerShdw blurRad="38100" dist="38100" dir="2700000" algn="tl">
                    <a:srgbClr val="000000"/>
                  </a:outerShdw>
                </a:effectLst>
                <a:latin typeface="宋体" pitchFamily="2" charset="-122"/>
                <a:ea typeface="宋体" pitchFamily="2" charset="-122"/>
              </a:rPr>
              <a:t>李建中等  译  </a:t>
            </a:r>
          </a:p>
          <a:p>
            <a:pPr eaLnBrk="1" hangingPunct="1">
              <a:spcBef>
                <a:spcPct val="20000"/>
              </a:spcBef>
              <a:defRPr/>
            </a:pPr>
            <a:r>
              <a:rPr kumimoji="1" lang="zh-CN" altLang="en-US">
                <a:solidFill>
                  <a:srgbClr val="FFFFFF"/>
                </a:solidFill>
                <a:effectLst>
                  <a:outerShdw blurRad="38100" dist="38100" dir="2700000" algn="tl">
                    <a:srgbClr val="000000"/>
                  </a:outerShdw>
                </a:effectLst>
                <a:latin typeface="宋体" pitchFamily="2" charset="-122"/>
                <a:ea typeface="宋体" pitchFamily="2" charset="-122"/>
              </a:rPr>
              <a:t>机械工业出版社</a:t>
            </a:r>
          </a:p>
        </p:txBody>
      </p:sp>
      <p:pic>
        <p:nvPicPr>
          <p:cNvPr id="20488" name="Picture 10" descr="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75" y="549275"/>
            <a:ext cx="20161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475" name="AutoShape 11">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0472">
                                            <p:txEl>
                                              <p:pRg st="0" end="0"/>
                                            </p:txEl>
                                          </p:spTgt>
                                        </p:tgtEl>
                                        <p:attrNameLst>
                                          <p:attrName>style.visibility</p:attrName>
                                        </p:attrNameLst>
                                      </p:cBhvr>
                                      <p:to>
                                        <p:strVal val="visible"/>
                                      </p:to>
                                    </p:set>
                                    <p:anim calcmode="lin" valueType="num">
                                      <p:cBhvr additive="base">
                                        <p:cTn id="7" dur="500" fill="hold"/>
                                        <p:tgtEl>
                                          <p:spTgt spid="8304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04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0472">
                                            <p:txEl>
                                              <p:pRg st="1" end="1"/>
                                            </p:txEl>
                                          </p:spTgt>
                                        </p:tgtEl>
                                        <p:attrNameLst>
                                          <p:attrName>style.visibility</p:attrName>
                                        </p:attrNameLst>
                                      </p:cBhvr>
                                      <p:to>
                                        <p:strVal val="visible"/>
                                      </p:to>
                                    </p:set>
                                    <p:anim calcmode="lin" valueType="num">
                                      <p:cBhvr additive="base">
                                        <p:cTn id="13" dur="500" fill="hold"/>
                                        <p:tgtEl>
                                          <p:spTgt spid="8304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04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0472">
                                            <p:txEl>
                                              <p:pRg st="2" end="2"/>
                                            </p:txEl>
                                          </p:spTgt>
                                        </p:tgtEl>
                                        <p:attrNameLst>
                                          <p:attrName>style.visibility</p:attrName>
                                        </p:attrNameLst>
                                      </p:cBhvr>
                                      <p:to>
                                        <p:strVal val="visible"/>
                                      </p:to>
                                    </p:set>
                                    <p:anim calcmode="lin" valueType="num">
                                      <p:cBhvr additive="base">
                                        <p:cTn id="19" dur="500" fill="hold"/>
                                        <p:tgtEl>
                                          <p:spTgt spid="8304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04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0472">
                                            <p:txEl>
                                              <p:pRg st="3" end="3"/>
                                            </p:txEl>
                                          </p:spTgt>
                                        </p:tgtEl>
                                        <p:attrNameLst>
                                          <p:attrName>style.visibility</p:attrName>
                                        </p:attrNameLst>
                                      </p:cBhvr>
                                      <p:to>
                                        <p:strVal val="visible"/>
                                      </p:to>
                                    </p:set>
                                    <p:anim calcmode="lin" valueType="num">
                                      <p:cBhvr additive="base">
                                        <p:cTn id="25" dur="500" fill="hold"/>
                                        <p:tgtEl>
                                          <p:spTgt spid="8304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04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0472">
                                            <p:txEl>
                                              <p:pRg st="4" end="4"/>
                                            </p:txEl>
                                          </p:spTgt>
                                        </p:tgtEl>
                                        <p:attrNameLst>
                                          <p:attrName>style.visibility</p:attrName>
                                        </p:attrNameLst>
                                      </p:cBhvr>
                                      <p:to>
                                        <p:strVal val="visible"/>
                                      </p:to>
                                    </p:set>
                                    <p:anim calcmode="lin" valueType="num">
                                      <p:cBhvr additive="base">
                                        <p:cTn id="31" dur="500" fill="hold"/>
                                        <p:tgtEl>
                                          <p:spTgt spid="8304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0472">
                                            <p:txEl>
                                              <p:pRg st="4" end="4"/>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830475"/>
                                        </p:tgtEl>
                                        <p:attrNameLst>
                                          <p:attrName>style.visibility</p:attrName>
                                        </p:attrNameLst>
                                      </p:cBhvr>
                                      <p:to>
                                        <p:strVal val="visible"/>
                                      </p:to>
                                    </p:set>
                                    <p:anim calcmode="lin" valueType="num">
                                      <p:cBhvr additive="base">
                                        <p:cTn id="36" dur="500" fill="hold"/>
                                        <p:tgtEl>
                                          <p:spTgt spid="830475"/>
                                        </p:tgtEl>
                                        <p:attrNameLst>
                                          <p:attrName>ppt_x</p:attrName>
                                        </p:attrNameLst>
                                      </p:cBhvr>
                                      <p:tavLst>
                                        <p:tav tm="0">
                                          <p:val>
                                            <p:strVal val="1+#ppt_w/2"/>
                                          </p:val>
                                        </p:tav>
                                        <p:tav tm="100000">
                                          <p:val>
                                            <p:strVal val="#ppt_x"/>
                                          </p:val>
                                        </p:tav>
                                      </p:tavLst>
                                    </p:anim>
                                    <p:anim calcmode="lin" valueType="num">
                                      <p:cBhvr additive="base">
                                        <p:cTn id="37" dur="500" fill="hold"/>
                                        <p:tgtEl>
                                          <p:spTgt spid="830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72" grpId="0" build="p" autoUpdateAnimBg="0"/>
      <p:bldP spid="8304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p:cNvSpPr>
            <a:spLocks noGrp="1"/>
          </p:cNvSpPr>
          <p:nvPr>
            <p:ph type="dt" sz="quarter" idx="10"/>
          </p:nvPr>
        </p:nvSpPr>
        <p:spPr/>
        <p:txBody>
          <a:bodyPr/>
          <a:lstStyle/>
          <a:p>
            <a:pPr>
              <a:defRPr/>
            </a:pPr>
            <a:fld id="{16B86049-4381-4FCD-A2B2-792DD43A3555}" type="datetime1">
              <a:rPr lang="zh-CN" altLang="en-US"/>
              <a:pPr>
                <a:defRPr/>
              </a:pPr>
              <a:t>2020/9/3</a:t>
            </a:fld>
            <a:endParaRPr lang="en-US" altLang="zh-CN"/>
          </a:p>
        </p:txBody>
      </p:sp>
      <p:sp>
        <p:nvSpPr>
          <p:cNvPr id="225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87AFF177-3ED0-4C01-BA9D-27F98896A9CE}" type="slidenum">
              <a:rPr lang="zh-CN" altLang="en-US" sz="1400" smtClean="0"/>
              <a:pPr>
                <a:spcBef>
                  <a:spcPct val="0"/>
                </a:spcBef>
                <a:buClrTx/>
                <a:buSzTx/>
                <a:buFontTx/>
                <a:buNone/>
              </a:pPr>
              <a:t>11</a:t>
            </a:fld>
            <a:r>
              <a:rPr lang="zh-CN" altLang="en-US" sz="1400"/>
              <a:t> 页</a:t>
            </a:r>
          </a:p>
        </p:txBody>
      </p:sp>
      <p:graphicFrame>
        <p:nvGraphicFramePr>
          <p:cNvPr id="22532" name="Object 7"/>
          <p:cNvGraphicFramePr>
            <a:graphicFrameLocks noChangeAspect="1"/>
          </p:cNvGraphicFramePr>
          <p:nvPr/>
        </p:nvGraphicFramePr>
        <p:xfrm>
          <a:off x="2209800" y="76200"/>
          <a:ext cx="819150" cy="838200"/>
        </p:xfrm>
        <a:graphic>
          <a:graphicData uri="http://schemas.openxmlformats.org/presentationml/2006/ole">
            <mc:AlternateContent xmlns:mc="http://schemas.openxmlformats.org/markup-compatibility/2006">
              <mc:Choice xmlns:v="urn:schemas-microsoft-com:vml" Requires="v">
                <p:oleObj spid="_x0000_s22565" name="剪辑" r:id="rId4" imgW="630022" imgH="643738" progId="MS_ClipArt_Gallery.2">
                  <p:embed/>
                </p:oleObj>
              </mc:Choice>
              <mc:Fallback>
                <p:oleObj name="剪辑" r:id="rId4" imgW="630022" imgH="643738"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76200"/>
                        <a:ext cx="8191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Rectangle 8"/>
          <p:cNvSpPr>
            <a:spLocks noChangeArrowheads="1"/>
          </p:cNvSpPr>
          <p:nvPr/>
        </p:nvSpPr>
        <p:spPr bwMode="auto">
          <a:xfrm>
            <a:off x="609600" y="914400"/>
            <a:ext cx="2590800" cy="152400"/>
          </a:xfrm>
          <a:prstGeom prst="rect">
            <a:avLst/>
          </a:prstGeom>
          <a:gradFill rotWithShape="0">
            <a:gsLst>
              <a:gs pos="0">
                <a:srgbClr val="472F18"/>
              </a:gs>
              <a:gs pos="50000">
                <a:srgbClr val="996633"/>
              </a:gs>
              <a:gs pos="100000">
                <a:srgbClr val="472F18"/>
              </a:gs>
            </a:gsLst>
            <a:lin ang="5400000" scaled="1"/>
          </a:gradFill>
          <a:ln w="9525">
            <a:solidFill>
              <a:srgbClr val="000000"/>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781321" name="Text Box 9"/>
          <p:cNvSpPr txBox="1">
            <a:spLocks noChangeArrowheads="1"/>
          </p:cNvSpPr>
          <p:nvPr/>
        </p:nvSpPr>
        <p:spPr bwMode="auto">
          <a:xfrm>
            <a:off x="3276600" y="152400"/>
            <a:ext cx="3657600" cy="2443163"/>
          </a:xfrm>
          <a:prstGeom prst="rect">
            <a:avLst/>
          </a:prstGeom>
          <a:gradFill rotWithShape="0">
            <a:gsLst>
              <a:gs pos="0">
                <a:srgbClr val="996633"/>
              </a:gs>
              <a:gs pos="100000">
                <a:srgbClr val="996633">
                  <a:gamma/>
                  <a:shade val="36078"/>
                  <a:invGamma/>
                </a:srgbClr>
              </a:gs>
            </a:gsLst>
            <a:lin ang="0" scaled="1"/>
          </a:gradFill>
          <a:ln w="38100">
            <a:solidFill>
              <a:srgbClr val="FF9900"/>
            </a:solidFill>
            <a:miter lim="800000"/>
            <a:headEnd/>
            <a:tailEnd/>
          </a:ln>
          <a:effectLst/>
        </p:spPr>
        <p:txBody>
          <a:bodyPr>
            <a:spAutoFit/>
          </a:bodyPr>
          <a:lstStyle/>
          <a:p>
            <a:pPr algn="ctr" eaLnBrk="1" hangingPunct="1">
              <a:defRPr/>
            </a:pPr>
            <a:r>
              <a:rPr kumimoji="1" lang="en-US" altLang="zh-CN" dirty="0">
                <a:solidFill>
                  <a:srgbClr val="FFFFFF"/>
                </a:solidFill>
                <a:effectLst>
                  <a:outerShdw blurRad="38100" dist="38100" dir="2700000" algn="tl">
                    <a:srgbClr val="000000"/>
                  </a:outerShdw>
                </a:effectLst>
                <a:ea typeface="宋体" pitchFamily="2" charset="-122"/>
              </a:rPr>
              <a:t>Compiler Construction Principle and Pratice</a:t>
            </a:r>
          </a:p>
          <a:p>
            <a:pPr algn="ctr" eaLnBrk="1" hangingPunct="1">
              <a:defRPr/>
            </a:pPr>
            <a:r>
              <a:rPr kumimoji="1" lang="zh-CN" altLang="en-US" sz="3200" dirty="0">
                <a:solidFill>
                  <a:srgbClr val="FF9900"/>
                </a:solidFill>
                <a:effectLst>
                  <a:outerShdw blurRad="38100" dist="38100" dir="2700000" algn="tl">
                    <a:srgbClr val="000000"/>
                  </a:outerShdw>
                </a:effectLst>
                <a:ea typeface="宋体" pitchFamily="2" charset="-122"/>
              </a:rPr>
              <a:t>编译原理及实践</a:t>
            </a:r>
            <a:endParaRPr kumimoji="1" lang="zh-CN" altLang="en-US" sz="3200" dirty="0">
              <a:solidFill>
                <a:srgbClr val="FF9900"/>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en-US" altLang="zh-CN" dirty="0">
                <a:solidFill>
                  <a:srgbClr val="FFFFFF"/>
                </a:solidFill>
                <a:effectLst>
                  <a:outerShdw blurRad="38100" dist="38100" dir="2700000" algn="tl">
                    <a:srgbClr val="000000"/>
                  </a:outerShdw>
                </a:effectLst>
                <a:ea typeface="宋体" pitchFamily="2" charset="-122"/>
              </a:rPr>
              <a:t>Kenneth C.Louden</a:t>
            </a:r>
          </a:p>
          <a:p>
            <a:pPr algn="ctr" eaLnBrk="1" hangingPunct="1">
              <a:defRPr/>
            </a:pPr>
            <a:r>
              <a:rPr kumimoji="1" lang="zh-CN" altLang="en-US" dirty="0">
                <a:solidFill>
                  <a:srgbClr val="FFFFFF"/>
                </a:solidFill>
                <a:effectLst>
                  <a:outerShdw blurRad="38100" dist="38100" dir="2700000" algn="tl">
                    <a:srgbClr val="000000"/>
                  </a:outerShdw>
                </a:effectLst>
                <a:ea typeface="宋体" pitchFamily="2" charset="-122"/>
              </a:rPr>
              <a:t>冯博琴等  译</a:t>
            </a:r>
          </a:p>
          <a:p>
            <a:pPr algn="ctr" eaLnBrk="1" hangingPunct="1">
              <a:defRPr/>
            </a:pPr>
            <a:r>
              <a:rPr kumimoji="1" lang="zh-CN" altLang="en-US" dirty="0">
                <a:solidFill>
                  <a:srgbClr val="FFFFFF"/>
                </a:solidFill>
                <a:effectLst>
                  <a:outerShdw blurRad="38100" dist="38100" dir="2700000" algn="tl">
                    <a:srgbClr val="000000"/>
                  </a:outerShdw>
                </a:effectLst>
                <a:ea typeface="宋体" pitchFamily="2" charset="-122"/>
              </a:rPr>
              <a:t>机械工业出版社</a:t>
            </a:r>
          </a:p>
        </p:txBody>
      </p:sp>
      <p:grpSp>
        <p:nvGrpSpPr>
          <p:cNvPr id="22535" name="Group 10"/>
          <p:cNvGrpSpPr>
            <a:grpSpLocks/>
          </p:cNvGrpSpPr>
          <p:nvPr/>
        </p:nvGrpSpPr>
        <p:grpSpPr bwMode="auto">
          <a:xfrm>
            <a:off x="457200" y="2209800"/>
            <a:ext cx="685800" cy="1371600"/>
            <a:chOff x="288" y="1392"/>
            <a:chExt cx="432" cy="864"/>
          </a:xfrm>
        </p:grpSpPr>
        <p:sp>
          <p:nvSpPr>
            <p:cNvPr id="22541" name="AutoShape 11"/>
            <p:cNvSpPr>
              <a:spLocks noChangeArrowheads="1"/>
            </p:cNvSpPr>
            <p:nvPr/>
          </p:nvSpPr>
          <p:spPr bwMode="auto">
            <a:xfrm>
              <a:off x="432" y="1584"/>
              <a:ext cx="288" cy="672"/>
            </a:xfrm>
            <a:prstGeom prst="star4">
              <a:avLst>
                <a:gd name="adj" fmla="val 20486"/>
              </a:avLst>
            </a:prstGeom>
            <a:gradFill rotWithShape="0">
              <a:gsLst>
                <a:gs pos="0">
                  <a:srgbClr val="6600FF"/>
                </a:gs>
                <a:gs pos="100000">
                  <a:srgbClr val="28008C"/>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2542" name="AutoShape 12"/>
            <p:cNvSpPr>
              <a:spLocks noChangeArrowheads="1"/>
            </p:cNvSpPr>
            <p:nvPr/>
          </p:nvSpPr>
          <p:spPr bwMode="auto">
            <a:xfrm>
              <a:off x="288" y="1392"/>
              <a:ext cx="288" cy="672"/>
            </a:xfrm>
            <a:prstGeom prst="star4">
              <a:avLst>
                <a:gd name="adj" fmla="val 20486"/>
              </a:avLst>
            </a:prstGeom>
            <a:gradFill rotWithShape="0">
              <a:gsLst>
                <a:gs pos="0">
                  <a:srgbClr val="6600FF"/>
                </a:gs>
                <a:gs pos="100000">
                  <a:srgbClr val="28008C"/>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graphicFrame>
        <p:nvGraphicFramePr>
          <p:cNvPr id="22536" name="Object 14"/>
          <p:cNvGraphicFramePr>
            <a:graphicFrameLocks noChangeAspect="1"/>
          </p:cNvGraphicFramePr>
          <p:nvPr/>
        </p:nvGraphicFramePr>
        <p:xfrm>
          <a:off x="7162800" y="304800"/>
          <a:ext cx="1830388" cy="2362200"/>
        </p:xfrm>
        <a:graphic>
          <a:graphicData uri="http://schemas.openxmlformats.org/presentationml/2006/ole">
            <mc:AlternateContent xmlns:mc="http://schemas.openxmlformats.org/markup-compatibility/2006">
              <mc:Choice xmlns:v="urn:schemas-microsoft-com:vml" Requires="v">
                <p:oleObj spid="_x0000_s22566" name="位图图像" r:id="rId6" imgW="704948" imgH="1038370" progId="Paint.Picture">
                  <p:embed/>
                </p:oleObj>
              </mc:Choice>
              <mc:Fallback>
                <p:oleObj name="位图图像" r:id="rId6" imgW="704948" imgH="1038370" progId="Paint.Picture">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04800"/>
                        <a:ext cx="183038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1329" name="Rectangle 17"/>
          <p:cNvSpPr>
            <a:spLocks noChangeArrowheads="1"/>
          </p:cNvSpPr>
          <p:nvPr/>
        </p:nvSpPr>
        <p:spPr bwMode="auto">
          <a:xfrm>
            <a:off x="0" y="0"/>
            <a:ext cx="685800" cy="6477000"/>
          </a:xfrm>
          <a:prstGeom prst="rect">
            <a:avLst/>
          </a:prstGeom>
          <a:gradFill rotWithShape="0">
            <a:gsLst>
              <a:gs pos="0">
                <a:srgbClr val="996633">
                  <a:gamma/>
                  <a:shade val="46275"/>
                  <a:invGamma/>
                </a:srgbClr>
              </a:gs>
              <a:gs pos="50000">
                <a:srgbClr val="996633"/>
              </a:gs>
              <a:gs pos="100000">
                <a:srgbClr val="996633">
                  <a:gamma/>
                  <a:shade val="46275"/>
                  <a:invGamma/>
                </a:srgbClr>
              </a:gs>
            </a:gsLst>
            <a:lin ang="0" scaled="1"/>
          </a:gradFill>
          <a:ln w="9525">
            <a:solidFill>
              <a:srgbClr val="FF9900"/>
            </a:solidFill>
            <a:miter lim="800000"/>
            <a:headEnd/>
            <a:tailEnd/>
          </a:ln>
          <a:effectLst/>
        </p:spPr>
        <p:txBody>
          <a:bodyPr wrap="none" anchor="ctr"/>
          <a:lstStyle/>
          <a:p>
            <a:pPr algn="ctr" eaLnBrk="1" hangingPunct="1">
              <a:defRPr/>
            </a:pPr>
            <a:endParaRPr kumimoji="1" lang="en-US" altLang="zh-CN">
              <a:solidFill>
                <a:srgbClr val="FFFFFF"/>
              </a:solidFill>
              <a:effectLst>
                <a:outerShdw blurRad="38100" dist="38100" dir="2700000" algn="tl">
                  <a:srgbClr val="000000"/>
                </a:outerShdw>
              </a:effectLst>
              <a:ea typeface="宋体" pitchFamily="2" charset="-122"/>
            </a:endParaRPr>
          </a:p>
          <a:p>
            <a:pPr algn="ctr" eaLnBrk="1" hangingPunct="1">
              <a:defRPr/>
            </a:pPr>
            <a:endParaRPr kumimoji="1" lang="en-US" altLang="zh-CN">
              <a:solidFill>
                <a:srgbClr val="FFFFFF"/>
              </a:solidFill>
              <a:effectLst>
                <a:outerShdw blurRad="38100" dist="38100" dir="2700000" algn="tl">
                  <a:srgbClr val="000000"/>
                </a:outerShdw>
              </a:effectLst>
              <a:ea typeface="宋体" pitchFamily="2" charset="-122"/>
            </a:endParaRP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参</a:t>
            </a: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  </a:t>
            </a: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  </a:t>
            </a: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考</a:t>
            </a: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书</a:t>
            </a: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zh-CN" altLang="en-US" sz="2800">
                <a:solidFill>
                  <a:srgbClr val="FFFFFF"/>
                </a:solidFill>
                <a:effectLst>
                  <a:outerShdw blurRad="38100" dist="38100" dir="2700000" algn="tl">
                    <a:srgbClr val="000000"/>
                  </a:outerShdw>
                </a:effectLst>
                <a:latin typeface="宋体" pitchFamily="2" charset="-122"/>
                <a:ea typeface="宋体" pitchFamily="2" charset="-122"/>
              </a:rPr>
              <a:t>籍</a:t>
            </a:r>
          </a:p>
          <a:p>
            <a:pPr algn="ctr" eaLnBrk="1" hangingPunct="1">
              <a:defRPr/>
            </a:pPr>
            <a:endParaRPr kumimoji="1" lang="zh-CN" altLang="en-US"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en-US" altLang="zh-CN" sz="2800">
              <a:solidFill>
                <a:srgbClr val="FFFFFF"/>
              </a:solidFill>
              <a:effectLst>
                <a:outerShdw blurRad="38100" dist="38100" dir="2700000" algn="tl">
                  <a:srgbClr val="000000"/>
                </a:outerShdw>
              </a:effectLst>
              <a:latin typeface="宋体" pitchFamily="2" charset="-122"/>
              <a:ea typeface="宋体" pitchFamily="2" charset="-122"/>
            </a:endParaRPr>
          </a:p>
        </p:txBody>
      </p:sp>
      <p:sp>
        <p:nvSpPr>
          <p:cNvPr id="781330" name="Text Box 18"/>
          <p:cNvSpPr txBox="1">
            <a:spLocks noChangeArrowheads="1"/>
          </p:cNvSpPr>
          <p:nvPr/>
        </p:nvSpPr>
        <p:spPr bwMode="auto">
          <a:xfrm>
            <a:off x="4419600" y="838200"/>
            <a:ext cx="43434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a:solidFill>
                <a:srgbClr val="FFFF00"/>
              </a:solidFill>
              <a:effectLst>
                <a:outerShdw blurRad="38100" dist="38100" dir="2700000" algn="tl">
                  <a:srgbClr val="000000"/>
                </a:outerShdw>
              </a:effectLst>
              <a:latin typeface="宋体" pitchFamily="2" charset="-122"/>
              <a:ea typeface="宋体" pitchFamily="2" charset="-122"/>
            </a:endParaRPr>
          </a:p>
        </p:txBody>
      </p:sp>
      <p:sp>
        <p:nvSpPr>
          <p:cNvPr id="781331" name="Text Box 19"/>
          <p:cNvSpPr txBox="1">
            <a:spLocks noChangeArrowheads="1"/>
          </p:cNvSpPr>
          <p:nvPr/>
        </p:nvSpPr>
        <p:spPr bwMode="auto">
          <a:xfrm>
            <a:off x="685800" y="1905000"/>
            <a:ext cx="8077200" cy="4159250"/>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zh-CN" altLang="en-US" sz="3600" dirty="0">
                <a:solidFill>
                  <a:srgbClr val="FF9900"/>
                </a:solidFill>
                <a:effectLst>
                  <a:outerShdw blurRad="38100" dist="38100" dir="2700000" algn="tl">
                    <a:srgbClr val="000000"/>
                  </a:outerShdw>
                </a:effectLst>
                <a:latin typeface="楷体_GB2312" pitchFamily="49" charset="-122"/>
              </a:rPr>
              <a:t>注重实践</a:t>
            </a:r>
            <a:r>
              <a:rPr kumimoji="1" lang="zh-CN" altLang="en-US" sz="3200" dirty="0">
                <a:solidFill>
                  <a:srgbClr val="FF9900"/>
                </a:solidFill>
                <a:effectLst>
                  <a:outerShdw blurRad="38100" dist="38100" dir="2700000" algn="tl">
                    <a:srgbClr val="000000"/>
                  </a:outerShdw>
                </a:effectLst>
                <a:latin typeface="隶书" pitchFamily="49" charset="-122"/>
                <a:ea typeface="隶书" pitchFamily="49" charset="-122"/>
              </a:rPr>
              <a:t> </a:t>
            </a:r>
          </a:p>
          <a:p>
            <a:pPr>
              <a:lnSpc>
                <a:spcPct val="110000"/>
              </a:lnSpc>
              <a:spcBef>
                <a:spcPct val="50000"/>
              </a:spcBef>
              <a:buClr>
                <a:schemeClr val="tx1"/>
              </a:buClr>
              <a:buSzPct val="75000"/>
              <a:buFont typeface="Wingdings" pitchFamily="2" charset="2"/>
              <a:buChar char="Ø"/>
              <a:defRPr/>
            </a:pPr>
            <a:r>
              <a:rPr kumimoji="1" lang="zh-CN" altLang="en-US" sz="2800" dirty="0">
                <a:solidFill>
                  <a:srgbClr val="FFFF00"/>
                </a:solidFill>
                <a:effectLst>
                  <a:outerShdw blurRad="38100" dist="38100" dir="2700000" algn="tl">
                    <a:srgbClr val="000000"/>
                  </a:outerShdw>
                </a:effectLst>
                <a:latin typeface="宋体" pitchFamily="2" charset="-122"/>
                <a:ea typeface="宋体" pitchFamily="2" charset="-122"/>
              </a:rPr>
              <a:t>在讲解编译原理的各个部分的同时，也在逐步实现一个</a:t>
            </a:r>
            <a:r>
              <a:rPr kumimoji="1" lang="zh-CN" altLang="en-US" sz="2800" dirty="0">
                <a:solidFill>
                  <a:schemeClr val="tx1"/>
                </a:solidFill>
                <a:ea typeface="宋体" pitchFamily="2" charset="-122"/>
              </a:rPr>
              <a:t>用</a:t>
            </a:r>
            <a:r>
              <a:rPr kumimoji="1" lang="en-US" altLang="zh-CN" sz="2800" dirty="0">
                <a:solidFill>
                  <a:schemeClr val="tx1"/>
                </a:solidFill>
                <a:ea typeface="宋体" pitchFamily="2" charset="-122"/>
              </a:rPr>
              <a:t>C</a:t>
            </a:r>
            <a:r>
              <a:rPr kumimoji="1" lang="zh-CN" altLang="en-US" sz="2800" dirty="0">
                <a:solidFill>
                  <a:schemeClr val="tx1"/>
                </a:solidFill>
                <a:ea typeface="宋体" pitchFamily="2" charset="-122"/>
              </a:rPr>
              <a:t>语言写的完整的</a:t>
            </a:r>
            <a:r>
              <a:rPr kumimoji="1" lang="zh-CN" altLang="en-US" sz="2800" dirty="0">
                <a:solidFill>
                  <a:srgbClr val="FFFF00"/>
                </a:solidFill>
                <a:effectLst>
                  <a:outerShdw blurRad="38100" dist="38100" dir="2700000" algn="tl">
                    <a:srgbClr val="000000"/>
                  </a:outerShdw>
                </a:effectLst>
                <a:latin typeface="宋体" pitchFamily="2" charset="-122"/>
                <a:ea typeface="宋体" pitchFamily="2" charset="-122"/>
              </a:rPr>
              <a:t>编译器</a:t>
            </a:r>
            <a:r>
              <a:rPr kumimoji="1" lang="en-US" altLang="zh-CN" sz="2800" dirty="0">
                <a:solidFill>
                  <a:srgbClr val="FFFF00"/>
                </a:solidFill>
                <a:effectLst>
                  <a:outerShdw blurRad="38100" dist="38100" dir="2700000" algn="tl">
                    <a:srgbClr val="000000"/>
                  </a:outerShdw>
                </a:effectLst>
                <a:ea typeface="宋体" pitchFamily="2" charset="-122"/>
              </a:rPr>
              <a:t>Tiny</a:t>
            </a:r>
            <a:r>
              <a:rPr kumimoji="1" lang="zh-CN" altLang="en-US" sz="2800" dirty="0">
                <a:solidFill>
                  <a:srgbClr val="FFFF00"/>
                </a:solidFill>
                <a:effectLst>
                  <a:outerShdw blurRad="38100" dist="38100" dir="2700000" algn="tl">
                    <a:srgbClr val="000000"/>
                  </a:outerShdw>
                </a:effectLst>
                <a:ea typeface="宋体" pitchFamily="2" charset="-122"/>
              </a:rPr>
              <a:t>。</a:t>
            </a:r>
          </a:p>
          <a:p>
            <a:pPr lvl="1">
              <a:lnSpc>
                <a:spcPct val="110000"/>
              </a:lnSpc>
              <a:spcBef>
                <a:spcPct val="50000"/>
              </a:spcBef>
              <a:buClr>
                <a:schemeClr val="tx1"/>
              </a:buClr>
              <a:buFont typeface="Wingdings" pitchFamily="2" charset="2"/>
              <a:buChar char="§"/>
              <a:defRPr/>
            </a:pPr>
            <a:r>
              <a:rPr kumimoji="1" lang="zh-CN" altLang="en-US" sz="2800" dirty="0">
                <a:solidFill>
                  <a:schemeClr val="tx1"/>
                </a:solidFill>
                <a:ea typeface="宋体" pitchFamily="2" charset="-122"/>
              </a:rPr>
              <a:t>用每章中学到的不同技术分块建立起来的。</a:t>
            </a:r>
          </a:p>
          <a:p>
            <a:pPr lvl="1" algn="just" eaLnBrk="1" hangingPunct="1">
              <a:spcBef>
                <a:spcPct val="20000"/>
              </a:spcBef>
              <a:buClr>
                <a:schemeClr val="tx1"/>
              </a:buClr>
              <a:buFont typeface="Wingdings" pitchFamily="2" charset="2"/>
              <a:buChar char="§"/>
              <a:defRPr/>
            </a:pPr>
            <a:r>
              <a:rPr kumimoji="1" lang="zh-CN" altLang="en-US" sz="2800" dirty="0">
                <a:solidFill>
                  <a:schemeClr val="tx1"/>
                </a:solidFill>
                <a:ea typeface="宋体" pitchFamily="2" charset="-122"/>
              </a:rPr>
              <a:t>通过</a:t>
            </a:r>
            <a:r>
              <a:rPr kumimoji="1" lang="en-US" altLang="zh-CN" sz="2800" dirty="0">
                <a:solidFill>
                  <a:schemeClr val="tx1"/>
                </a:solidFill>
                <a:ea typeface="宋体" pitchFamily="2" charset="-122"/>
              </a:rPr>
              <a:t>TINY </a:t>
            </a:r>
            <a:r>
              <a:rPr kumimoji="1" lang="zh-CN" altLang="en-US" sz="2800" dirty="0">
                <a:solidFill>
                  <a:schemeClr val="tx1"/>
                </a:solidFill>
                <a:ea typeface="宋体" pitchFamily="2" charset="-122"/>
              </a:rPr>
              <a:t>编译器的建立，从整体上掌握编译器构造的方法。</a:t>
            </a:r>
            <a:endParaRPr kumimoji="1" lang="zh-CN" altLang="en-US" sz="2800" dirty="0">
              <a:solidFill>
                <a:srgbClr val="FFFF00"/>
              </a:solidFill>
              <a:effectLst>
                <a:outerShdw blurRad="38100" dist="38100" dir="2700000" algn="tl">
                  <a:srgbClr val="000000"/>
                </a:outerShdw>
              </a:effectLst>
              <a:latin typeface="宋体" pitchFamily="2" charset="-122"/>
              <a:ea typeface="宋体" pitchFamily="2" charset="-122"/>
            </a:endParaRPr>
          </a:p>
          <a:p>
            <a:pPr>
              <a:lnSpc>
                <a:spcPct val="110000"/>
              </a:lnSpc>
              <a:spcBef>
                <a:spcPct val="50000"/>
              </a:spcBef>
              <a:buClr>
                <a:schemeClr val="tx1"/>
              </a:buClr>
              <a:buSzPct val="75000"/>
              <a:buFont typeface="Wingdings" pitchFamily="2" charset="2"/>
              <a:buChar char="Ø"/>
              <a:defRPr/>
            </a:pPr>
            <a:r>
              <a:rPr kumimoji="1" lang="zh-CN" altLang="en-US" sz="2800" dirty="0">
                <a:solidFill>
                  <a:srgbClr val="FFFF00"/>
                </a:solidFill>
                <a:effectLst>
                  <a:outerShdw blurRad="38100" dist="38100" dir="2700000" algn="tl">
                    <a:srgbClr val="000000"/>
                  </a:outerShdw>
                </a:effectLst>
                <a:ea typeface="宋体" pitchFamily="2" charset="-122"/>
              </a:rPr>
              <a:t>对</a:t>
            </a:r>
            <a:r>
              <a:rPr kumimoji="1" lang="en-US" altLang="zh-CN" sz="2800" dirty="0">
                <a:solidFill>
                  <a:srgbClr val="FFFF00"/>
                </a:solidFill>
                <a:effectLst>
                  <a:outerShdw blurRad="38100" dist="38100" dir="2700000" algn="tl">
                    <a:srgbClr val="000000"/>
                  </a:outerShdw>
                </a:effectLst>
                <a:ea typeface="宋体" pitchFamily="2" charset="-122"/>
              </a:rPr>
              <a:t>Lex</a:t>
            </a:r>
            <a:r>
              <a:rPr kumimoji="1" lang="zh-CN" altLang="en-US" sz="2800" dirty="0">
                <a:solidFill>
                  <a:srgbClr val="FFFF00"/>
                </a:solidFill>
                <a:effectLst>
                  <a:outerShdw blurRad="38100" dist="38100" dir="2700000" algn="tl">
                    <a:srgbClr val="000000"/>
                  </a:outerShdw>
                </a:effectLst>
                <a:ea typeface="宋体" pitchFamily="2" charset="-122"/>
              </a:rPr>
              <a:t>和</a:t>
            </a:r>
            <a:r>
              <a:rPr kumimoji="1" lang="en-US" altLang="zh-CN" sz="2800" dirty="0">
                <a:solidFill>
                  <a:srgbClr val="FFFF00"/>
                </a:solidFill>
                <a:effectLst>
                  <a:outerShdw blurRad="38100" dist="38100" dir="2700000" algn="tl">
                    <a:srgbClr val="000000"/>
                  </a:outerShdw>
                </a:effectLst>
                <a:ea typeface="宋体" pitchFamily="2" charset="-122"/>
              </a:rPr>
              <a:t>Yacc</a:t>
            </a:r>
            <a:r>
              <a:rPr kumimoji="1" lang="zh-CN" altLang="en-US" sz="2800" dirty="0">
                <a:solidFill>
                  <a:srgbClr val="FFFF00"/>
                </a:solidFill>
                <a:effectLst>
                  <a:outerShdw blurRad="38100" dist="38100" dir="2700000" algn="tl">
                    <a:srgbClr val="000000"/>
                  </a:outerShdw>
                </a:effectLst>
                <a:ea typeface="宋体" pitchFamily="2" charset="-122"/>
              </a:rPr>
              <a:t>进行了很详细的说明</a:t>
            </a:r>
          </a:p>
        </p:txBody>
      </p:sp>
      <p:sp>
        <p:nvSpPr>
          <p:cNvPr id="781332" name="AutoShape 20">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1331">
                                            <p:txEl>
                                              <p:pRg st="0" end="0"/>
                                            </p:txEl>
                                          </p:spTgt>
                                        </p:tgtEl>
                                        <p:attrNameLst>
                                          <p:attrName>style.visibility</p:attrName>
                                        </p:attrNameLst>
                                      </p:cBhvr>
                                      <p:to>
                                        <p:strVal val="visible"/>
                                      </p:to>
                                    </p:set>
                                    <p:anim calcmode="lin" valueType="num">
                                      <p:cBhvr additive="base">
                                        <p:cTn id="7" dur="500" fill="hold"/>
                                        <p:tgtEl>
                                          <p:spTgt spid="781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1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1331">
                                            <p:txEl>
                                              <p:pRg st="1" end="1"/>
                                            </p:txEl>
                                          </p:spTgt>
                                        </p:tgtEl>
                                        <p:attrNameLst>
                                          <p:attrName>style.visibility</p:attrName>
                                        </p:attrNameLst>
                                      </p:cBhvr>
                                      <p:to>
                                        <p:strVal val="visible"/>
                                      </p:to>
                                    </p:set>
                                    <p:anim calcmode="lin" valueType="num">
                                      <p:cBhvr additive="base">
                                        <p:cTn id="13" dur="500" fill="hold"/>
                                        <p:tgtEl>
                                          <p:spTgt spid="7813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1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1331">
                                            <p:txEl>
                                              <p:pRg st="2" end="2"/>
                                            </p:txEl>
                                          </p:spTgt>
                                        </p:tgtEl>
                                        <p:attrNameLst>
                                          <p:attrName>style.visibility</p:attrName>
                                        </p:attrNameLst>
                                      </p:cBhvr>
                                      <p:to>
                                        <p:strVal val="visible"/>
                                      </p:to>
                                    </p:set>
                                    <p:anim calcmode="lin" valueType="num">
                                      <p:cBhvr additive="base">
                                        <p:cTn id="19" dur="500" fill="hold"/>
                                        <p:tgtEl>
                                          <p:spTgt spid="7813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1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1331">
                                            <p:txEl>
                                              <p:pRg st="3" end="3"/>
                                            </p:txEl>
                                          </p:spTgt>
                                        </p:tgtEl>
                                        <p:attrNameLst>
                                          <p:attrName>style.visibility</p:attrName>
                                        </p:attrNameLst>
                                      </p:cBhvr>
                                      <p:to>
                                        <p:strVal val="visible"/>
                                      </p:to>
                                    </p:set>
                                    <p:anim calcmode="lin" valueType="num">
                                      <p:cBhvr additive="base">
                                        <p:cTn id="25" dur="500" fill="hold"/>
                                        <p:tgtEl>
                                          <p:spTgt spid="7813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1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1331">
                                            <p:txEl>
                                              <p:pRg st="4" end="4"/>
                                            </p:txEl>
                                          </p:spTgt>
                                        </p:tgtEl>
                                        <p:attrNameLst>
                                          <p:attrName>style.visibility</p:attrName>
                                        </p:attrNameLst>
                                      </p:cBhvr>
                                      <p:to>
                                        <p:strVal val="visible"/>
                                      </p:to>
                                    </p:set>
                                    <p:anim calcmode="lin" valueType="num">
                                      <p:cBhvr additive="base">
                                        <p:cTn id="31" dur="500" fill="hold"/>
                                        <p:tgtEl>
                                          <p:spTgt spid="7813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1331">
                                            <p:txEl>
                                              <p:pRg st="4" end="4"/>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781332"/>
                                        </p:tgtEl>
                                        <p:attrNameLst>
                                          <p:attrName>style.visibility</p:attrName>
                                        </p:attrNameLst>
                                      </p:cBhvr>
                                      <p:to>
                                        <p:strVal val="visible"/>
                                      </p:to>
                                    </p:set>
                                    <p:anim calcmode="lin" valueType="num">
                                      <p:cBhvr additive="base">
                                        <p:cTn id="36" dur="500" fill="hold"/>
                                        <p:tgtEl>
                                          <p:spTgt spid="781332"/>
                                        </p:tgtEl>
                                        <p:attrNameLst>
                                          <p:attrName>ppt_x</p:attrName>
                                        </p:attrNameLst>
                                      </p:cBhvr>
                                      <p:tavLst>
                                        <p:tav tm="0">
                                          <p:val>
                                            <p:strVal val="1+#ppt_w/2"/>
                                          </p:val>
                                        </p:tav>
                                        <p:tav tm="100000">
                                          <p:val>
                                            <p:strVal val="#ppt_x"/>
                                          </p:val>
                                        </p:tav>
                                      </p:tavLst>
                                    </p:anim>
                                    <p:anim calcmode="lin" valueType="num">
                                      <p:cBhvr additive="base">
                                        <p:cTn id="37" dur="500" fill="hold"/>
                                        <p:tgtEl>
                                          <p:spTgt spid="781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31" grpId="0" build="p" bldLvl="2" autoUpdateAnimBg="0"/>
      <p:bldP spid="7813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quarter" idx="10"/>
          </p:nvPr>
        </p:nvSpPr>
        <p:spPr/>
        <p:txBody>
          <a:bodyPr/>
          <a:lstStyle/>
          <a:p>
            <a:pPr>
              <a:defRPr/>
            </a:pPr>
            <a:fld id="{5090716D-839B-4376-9DA0-CF4CC201ED38}" type="datetime1">
              <a:rPr lang="zh-CN" altLang="en-US"/>
              <a:pPr>
                <a:defRPr/>
              </a:pPr>
              <a:t>2020/9/3</a:t>
            </a:fld>
            <a:endParaRPr lang="en-US" altLang="zh-CN"/>
          </a:p>
        </p:txBody>
      </p:sp>
      <p:sp>
        <p:nvSpPr>
          <p:cNvPr id="245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A76282DE-36AB-420C-817F-080E154B24DB}" type="slidenum">
              <a:rPr lang="zh-CN" altLang="en-US" sz="1400" smtClean="0"/>
              <a:pPr>
                <a:spcBef>
                  <a:spcPct val="0"/>
                </a:spcBef>
                <a:buClrTx/>
                <a:buSzTx/>
                <a:buFontTx/>
                <a:buNone/>
              </a:pPr>
              <a:t>12</a:t>
            </a:fld>
            <a:r>
              <a:rPr lang="zh-CN" altLang="en-US" sz="1400"/>
              <a:t> 页</a:t>
            </a:r>
          </a:p>
        </p:txBody>
      </p:sp>
      <p:sp>
        <p:nvSpPr>
          <p:cNvPr id="809987" name="Rectangle 3"/>
          <p:cNvSpPr>
            <a:spLocks noChangeArrowheads="1"/>
          </p:cNvSpPr>
          <p:nvPr/>
        </p:nvSpPr>
        <p:spPr bwMode="auto">
          <a:xfrm>
            <a:off x="228600" y="0"/>
            <a:ext cx="685800" cy="6477000"/>
          </a:xfrm>
          <a:prstGeom prst="rect">
            <a:avLst/>
          </a:prstGeom>
          <a:gradFill rotWithShape="0">
            <a:gsLst>
              <a:gs pos="0">
                <a:srgbClr val="996633">
                  <a:gamma/>
                  <a:shade val="46275"/>
                  <a:invGamma/>
                </a:srgbClr>
              </a:gs>
              <a:gs pos="50000">
                <a:srgbClr val="996633"/>
              </a:gs>
              <a:gs pos="100000">
                <a:srgbClr val="996633">
                  <a:gamma/>
                  <a:shade val="46275"/>
                  <a:invGamma/>
                </a:srgbClr>
              </a:gs>
            </a:gsLst>
            <a:lin ang="0" scaled="1"/>
          </a:gradFill>
          <a:ln w="9525">
            <a:solidFill>
              <a:srgbClr val="FF9900"/>
            </a:solidFill>
            <a:miter lim="800000"/>
            <a:headEnd/>
            <a:tailEnd/>
          </a:ln>
          <a:effectLst/>
        </p:spPr>
        <p:txBody>
          <a:bodyPr wrap="none" anchor="ctr"/>
          <a:lstStyle/>
          <a:p>
            <a:pPr algn="ctr" eaLnBrk="1" hangingPunct="1">
              <a:defRPr/>
            </a:pPr>
            <a:r>
              <a:rPr kumimoji="1" lang="zh-CN" altLang="en-US">
                <a:solidFill>
                  <a:srgbClr val="FFFFFF"/>
                </a:solidFill>
                <a:effectLst>
                  <a:outerShdw blurRad="38100" dist="38100" dir="2700000" algn="tl">
                    <a:srgbClr val="000000"/>
                  </a:outerShdw>
                </a:effectLst>
                <a:ea typeface="宋体" pitchFamily="2" charset="-122"/>
              </a:rPr>
              <a:t>参</a:t>
            </a:r>
          </a:p>
          <a:p>
            <a:pPr algn="ctr" eaLnBrk="1" hangingPunct="1">
              <a:defRPr/>
            </a:pPr>
            <a:endParaRPr kumimoji="1" lang="zh-CN" altLang="en-US">
              <a:solidFill>
                <a:srgbClr val="FFFFFF"/>
              </a:solidFill>
              <a:effectLst>
                <a:outerShdw blurRad="38100" dist="38100" dir="2700000" algn="tl">
                  <a:srgbClr val="000000"/>
                </a:outerShdw>
              </a:effectLst>
              <a:ea typeface="宋体" pitchFamily="2" charset="-122"/>
            </a:endParaRPr>
          </a:p>
          <a:p>
            <a:pPr algn="ctr" eaLnBrk="1" hangingPunct="1">
              <a:defRPr/>
            </a:pPr>
            <a:r>
              <a:rPr kumimoji="1" lang="zh-CN" altLang="en-US">
                <a:solidFill>
                  <a:srgbClr val="FFFFFF"/>
                </a:solidFill>
                <a:effectLst>
                  <a:outerShdw blurRad="38100" dist="38100" dir="2700000" algn="tl">
                    <a:srgbClr val="000000"/>
                  </a:outerShdw>
                </a:effectLst>
                <a:ea typeface="宋体" pitchFamily="2" charset="-122"/>
              </a:rPr>
              <a:t>  </a:t>
            </a:r>
          </a:p>
          <a:p>
            <a:pPr algn="ctr" eaLnBrk="1" hangingPunct="1">
              <a:defRPr/>
            </a:pPr>
            <a:r>
              <a:rPr kumimoji="1" lang="zh-CN" altLang="en-US">
                <a:solidFill>
                  <a:srgbClr val="FFFFFF"/>
                </a:solidFill>
                <a:effectLst>
                  <a:outerShdw blurRad="38100" dist="38100" dir="2700000" algn="tl">
                    <a:srgbClr val="000000"/>
                  </a:outerShdw>
                </a:effectLst>
                <a:ea typeface="宋体" pitchFamily="2" charset="-122"/>
              </a:rPr>
              <a:t>  </a:t>
            </a:r>
          </a:p>
          <a:p>
            <a:pPr algn="ctr" eaLnBrk="1" hangingPunct="1">
              <a:defRPr/>
            </a:pPr>
            <a:r>
              <a:rPr kumimoji="1" lang="zh-CN" altLang="en-US">
                <a:solidFill>
                  <a:srgbClr val="FFFFFF"/>
                </a:solidFill>
                <a:effectLst>
                  <a:outerShdw blurRad="38100" dist="38100" dir="2700000" algn="tl">
                    <a:srgbClr val="000000"/>
                  </a:outerShdw>
                </a:effectLst>
                <a:ea typeface="宋体" pitchFamily="2" charset="-122"/>
              </a:rPr>
              <a:t>考</a:t>
            </a:r>
          </a:p>
          <a:p>
            <a:pPr algn="ctr" eaLnBrk="1" hangingPunct="1">
              <a:defRPr/>
            </a:pPr>
            <a:endParaRPr kumimoji="1" lang="zh-CN" altLang="en-US">
              <a:solidFill>
                <a:srgbClr val="FFFFFF"/>
              </a:solidFill>
              <a:effectLst>
                <a:outerShdw blurRad="38100" dist="38100" dir="2700000" algn="tl">
                  <a:srgbClr val="000000"/>
                </a:outerShdw>
              </a:effectLst>
              <a:ea typeface="宋体" pitchFamily="2" charset="-122"/>
            </a:endParaRPr>
          </a:p>
          <a:p>
            <a:pPr algn="ctr" eaLnBrk="1" hangingPunct="1">
              <a:defRPr/>
            </a:pPr>
            <a:endParaRPr kumimoji="1" lang="zh-CN" altLang="en-US">
              <a:solidFill>
                <a:srgbClr val="FFFFFF"/>
              </a:solidFill>
              <a:effectLst>
                <a:outerShdw blurRad="38100" dist="38100" dir="2700000" algn="tl">
                  <a:srgbClr val="000000"/>
                </a:outerShdw>
              </a:effectLst>
              <a:ea typeface="宋体" pitchFamily="2" charset="-122"/>
            </a:endParaRPr>
          </a:p>
          <a:p>
            <a:pPr algn="ctr" eaLnBrk="1" hangingPunct="1">
              <a:defRPr/>
            </a:pPr>
            <a:endParaRPr kumimoji="1" lang="zh-CN" altLang="en-US">
              <a:solidFill>
                <a:srgbClr val="FFFFFF"/>
              </a:solidFill>
              <a:effectLst>
                <a:outerShdw blurRad="38100" dist="38100" dir="2700000" algn="tl">
                  <a:srgbClr val="000000"/>
                </a:outerShdw>
              </a:effectLst>
              <a:ea typeface="宋体" pitchFamily="2" charset="-122"/>
            </a:endParaRPr>
          </a:p>
          <a:p>
            <a:pPr algn="ctr" eaLnBrk="1" hangingPunct="1">
              <a:defRPr/>
            </a:pPr>
            <a:r>
              <a:rPr kumimoji="1" lang="zh-CN" altLang="en-US">
                <a:solidFill>
                  <a:srgbClr val="FFFFFF"/>
                </a:solidFill>
                <a:effectLst>
                  <a:outerShdw blurRad="38100" dist="38100" dir="2700000" algn="tl">
                    <a:srgbClr val="000000"/>
                  </a:outerShdw>
                </a:effectLst>
                <a:ea typeface="宋体" pitchFamily="2" charset="-122"/>
              </a:rPr>
              <a:t>书</a:t>
            </a:r>
          </a:p>
          <a:p>
            <a:pPr algn="ctr" eaLnBrk="1" hangingPunct="1">
              <a:defRPr/>
            </a:pPr>
            <a:endParaRPr kumimoji="1" lang="zh-CN" altLang="en-US">
              <a:solidFill>
                <a:srgbClr val="FFFFFF"/>
              </a:solidFill>
              <a:effectLst>
                <a:outerShdw blurRad="38100" dist="38100" dir="2700000" algn="tl">
                  <a:srgbClr val="000000"/>
                </a:outerShdw>
              </a:effectLst>
              <a:ea typeface="宋体" pitchFamily="2" charset="-122"/>
            </a:endParaRPr>
          </a:p>
          <a:p>
            <a:pPr algn="ctr" eaLnBrk="1" hangingPunct="1">
              <a:defRPr/>
            </a:pPr>
            <a:endParaRPr kumimoji="1" lang="zh-CN" altLang="en-US">
              <a:solidFill>
                <a:srgbClr val="FFFFFF"/>
              </a:solidFill>
              <a:effectLst>
                <a:outerShdw blurRad="38100" dist="38100" dir="2700000" algn="tl">
                  <a:srgbClr val="000000"/>
                </a:outerShdw>
              </a:effectLst>
              <a:ea typeface="宋体" pitchFamily="2" charset="-122"/>
            </a:endParaRPr>
          </a:p>
          <a:p>
            <a:pPr algn="ctr" eaLnBrk="1" hangingPunct="1">
              <a:defRPr/>
            </a:pPr>
            <a:endParaRPr kumimoji="1" lang="zh-CN" altLang="en-US">
              <a:solidFill>
                <a:srgbClr val="FFFFFF"/>
              </a:solidFill>
              <a:effectLst>
                <a:outerShdw blurRad="38100" dist="38100" dir="2700000" algn="tl">
                  <a:srgbClr val="000000"/>
                </a:outerShdw>
              </a:effectLst>
              <a:ea typeface="宋体" pitchFamily="2" charset="-122"/>
            </a:endParaRPr>
          </a:p>
          <a:p>
            <a:pPr algn="ctr" eaLnBrk="1" hangingPunct="1">
              <a:defRPr/>
            </a:pPr>
            <a:r>
              <a:rPr kumimoji="1" lang="zh-CN" altLang="en-US">
                <a:solidFill>
                  <a:srgbClr val="FFFFFF"/>
                </a:solidFill>
                <a:effectLst>
                  <a:outerShdw blurRad="38100" dist="38100" dir="2700000" algn="tl">
                    <a:srgbClr val="000000"/>
                  </a:outerShdw>
                </a:effectLst>
                <a:ea typeface="宋体" pitchFamily="2" charset="-122"/>
              </a:rPr>
              <a:t>籍</a:t>
            </a:r>
          </a:p>
          <a:p>
            <a:pPr algn="ctr" eaLnBrk="1" hangingPunct="1">
              <a:defRPr/>
            </a:pPr>
            <a:endParaRPr kumimoji="1" lang="en-US" altLang="zh-CN">
              <a:solidFill>
                <a:srgbClr val="FFFFFF"/>
              </a:solidFill>
              <a:effectLst>
                <a:outerShdw blurRad="38100" dist="38100" dir="2700000" algn="tl">
                  <a:srgbClr val="000000"/>
                </a:outerShdw>
              </a:effectLst>
              <a:ea typeface="宋体" pitchFamily="2" charset="-122"/>
            </a:endParaRPr>
          </a:p>
        </p:txBody>
      </p:sp>
      <p:sp>
        <p:nvSpPr>
          <p:cNvPr id="809990" name="Text Box 6"/>
          <p:cNvSpPr txBox="1">
            <a:spLocks noChangeArrowheads="1"/>
          </p:cNvSpPr>
          <p:nvPr/>
        </p:nvSpPr>
        <p:spPr bwMode="auto">
          <a:xfrm>
            <a:off x="719138" y="2924175"/>
            <a:ext cx="8424862" cy="16541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Char char="u"/>
              <a:defRPr/>
            </a:pPr>
            <a:r>
              <a:rPr kumimoji="1" lang="en-US" altLang="zh-CN" sz="3200">
                <a:solidFill>
                  <a:srgbClr val="FFFF00"/>
                </a:solidFill>
                <a:effectLst>
                  <a:outerShdw blurRad="38100" dist="38100" dir="2700000" algn="tl">
                    <a:srgbClr val="000000"/>
                  </a:outerShdw>
                </a:effectLst>
                <a:ea typeface="宋体" pitchFamily="2" charset="-122"/>
              </a:rPr>
              <a:t>PL/0</a:t>
            </a:r>
            <a:r>
              <a:rPr kumimoji="1" lang="zh-CN" altLang="en-US" sz="3200">
                <a:solidFill>
                  <a:srgbClr val="FFFF00"/>
                </a:solidFill>
                <a:effectLst>
                  <a:outerShdw blurRad="38100" dist="38100" dir="2700000" algn="tl">
                    <a:srgbClr val="000000"/>
                  </a:outerShdw>
                </a:effectLst>
                <a:ea typeface="宋体" pitchFamily="2" charset="-122"/>
              </a:rPr>
              <a:t>编译器</a:t>
            </a:r>
          </a:p>
          <a:p>
            <a:pPr lvl="1">
              <a:lnSpc>
                <a:spcPct val="110000"/>
              </a:lnSpc>
              <a:spcBef>
                <a:spcPct val="10000"/>
              </a:spcBef>
              <a:buClr>
                <a:schemeClr val="folHlink"/>
              </a:buClr>
              <a:buSzPct val="75000"/>
              <a:buFont typeface="Monotype Sorts" pitchFamily="2" charset="2"/>
              <a:buChar char="u"/>
              <a:defRPr/>
            </a:pPr>
            <a:r>
              <a:rPr kumimoji="1" lang="en-US" altLang="zh-CN" sz="2800">
                <a:solidFill>
                  <a:srgbClr val="FFFF00"/>
                </a:solidFill>
                <a:effectLst>
                  <a:outerShdw blurRad="38100" dist="38100" dir="2700000" algn="tl">
                    <a:srgbClr val="000000"/>
                  </a:outerShdw>
                </a:effectLst>
                <a:ea typeface="宋体" pitchFamily="2" charset="-122"/>
              </a:rPr>
              <a:t>PASCAL</a:t>
            </a:r>
            <a:r>
              <a:rPr kumimoji="1" lang="zh-CN" altLang="en-US" sz="2800">
                <a:solidFill>
                  <a:srgbClr val="FFFF00"/>
                </a:solidFill>
                <a:effectLst>
                  <a:outerShdw blurRad="38100" dist="38100" dir="2700000" algn="tl">
                    <a:srgbClr val="000000"/>
                  </a:outerShdw>
                </a:effectLst>
                <a:ea typeface="宋体" pitchFamily="2" charset="-122"/>
              </a:rPr>
              <a:t>的一个子集</a:t>
            </a:r>
          </a:p>
          <a:p>
            <a:pPr lvl="1">
              <a:lnSpc>
                <a:spcPct val="110000"/>
              </a:lnSpc>
              <a:spcBef>
                <a:spcPct val="10000"/>
              </a:spcBef>
              <a:buClr>
                <a:schemeClr val="folHlink"/>
              </a:buClr>
              <a:buSzPct val="75000"/>
              <a:buFont typeface="Monotype Sorts" pitchFamily="2" charset="2"/>
              <a:buChar char="u"/>
              <a:defRPr/>
            </a:pPr>
            <a:r>
              <a:rPr kumimoji="1" lang="zh-CN" altLang="en-US" sz="2800">
                <a:solidFill>
                  <a:srgbClr val="FFFF00"/>
                </a:solidFill>
                <a:effectLst>
                  <a:outerShdw blurRad="38100" dist="38100" dir="2700000" algn="tl">
                    <a:srgbClr val="000000"/>
                  </a:outerShdw>
                </a:effectLst>
                <a:ea typeface="宋体" pitchFamily="2" charset="-122"/>
              </a:rPr>
              <a:t>过程嵌套定义，变量有层次，编译器处理难理解</a:t>
            </a:r>
          </a:p>
        </p:txBody>
      </p:sp>
      <p:sp>
        <p:nvSpPr>
          <p:cNvPr id="809991" name="AutoShape 7">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809992" name="Text Box 8"/>
          <p:cNvSpPr txBox="1">
            <a:spLocks noChangeArrowheads="1"/>
          </p:cNvSpPr>
          <p:nvPr/>
        </p:nvSpPr>
        <p:spPr bwMode="auto">
          <a:xfrm>
            <a:off x="1835150" y="188913"/>
            <a:ext cx="3657600" cy="1323975"/>
          </a:xfrm>
          <a:prstGeom prst="rect">
            <a:avLst/>
          </a:prstGeom>
          <a:gradFill rotWithShape="0">
            <a:gsLst>
              <a:gs pos="0">
                <a:srgbClr val="996633"/>
              </a:gs>
              <a:gs pos="100000">
                <a:srgbClr val="996633">
                  <a:gamma/>
                  <a:shade val="36078"/>
                  <a:invGamma/>
                </a:srgbClr>
              </a:gs>
            </a:gsLst>
            <a:lin ang="0" scaled="1"/>
          </a:gradFill>
          <a:ln w="38100">
            <a:solidFill>
              <a:srgbClr val="FF9900"/>
            </a:solidFill>
            <a:miter lim="800000"/>
            <a:headEnd/>
            <a:tailEnd/>
          </a:ln>
          <a:effectLst/>
        </p:spPr>
        <p:txBody>
          <a:bodyPr>
            <a:spAutoFit/>
          </a:bodyPr>
          <a:lstStyle/>
          <a:p>
            <a:pPr algn="ctr" eaLnBrk="1" hangingPunct="1">
              <a:defRPr/>
            </a:pPr>
            <a:r>
              <a:rPr kumimoji="1" lang="zh-CN" altLang="en-US" sz="3200" dirty="0">
                <a:solidFill>
                  <a:srgbClr val="FF9900"/>
                </a:solidFill>
                <a:effectLst>
                  <a:outerShdw blurRad="38100" dist="38100" dir="2700000" algn="tl">
                    <a:srgbClr val="000000"/>
                  </a:outerShdw>
                </a:effectLst>
                <a:ea typeface="宋体" pitchFamily="2" charset="-122"/>
              </a:rPr>
              <a:t>编译原理</a:t>
            </a:r>
            <a:endParaRPr kumimoji="1" lang="zh-CN" altLang="en-US" sz="3200" dirty="0">
              <a:solidFill>
                <a:srgbClr val="FF9900"/>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zh-CN" altLang="en-US" dirty="0">
                <a:solidFill>
                  <a:srgbClr val="FFFFFF"/>
                </a:solidFill>
                <a:effectLst>
                  <a:outerShdw blurRad="38100" dist="38100" dir="2700000" algn="tl">
                    <a:srgbClr val="000000"/>
                  </a:outerShdw>
                </a:effectLst>
                <a:ea typeface="宋体" pitchFamily="2" charset="-122"/>
              </a:rPr>
              <a:t>张素琴</a:t>
            </a:r>
          </a:p>
          <a:p>
            <a:pPr algn="ctr" eaLnBrk="1" hangingPunct="1">
              <a:defRPr/>
            </a:pPr>
            <a:r>
              <a:rPr kumimoji="1" lang="zh-CN" altLang="en-US" dirty="0">
                <a:solidFill>
                  <a:srgbClr val="FFFFFF"/>
                </a:solidFill>
                <a:effectLst>
                  <a:outerShdw blurRad="38100" dist="38100" dir="2700000" algn="tl">
                    <a:srgbClr val="000000"/>
                  </a:outerShdw>
                </a:effectLst>
                <a:ea typeface="宋体" pitchFamily="2" charset="-122"/>
              </a:rPr>
              <a:t>清华大学出版社</a:t>
            </a:r>
          </a:p>
        </p:txBody>
      </p:sp>
      <p:pic>
        <p:nvPicPr>
          <p:cNvPr id="2458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260350"/>
            <a:ext cx="1676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990">
                                            <p:txEl>
                                              <p:pRg st="0" end="0"/>
                                            </p:txEl>
                                          </p:spTgt>
                                        </p:tgtEl>
                                        <p:attrNameLst>
                                          <p:attrName>style.visibility</p:attrName>
                                        </p:attrNameLst>
                                      </p:cBhvr>
                                      <p:to>
                                        <p:strVal val="visible"/>
                                      </p:to>
                                    </p:set>
                                    <p:anim calcmode="lin" valueType="num">
                                      <p:cBhvr additive="base">
                                        <p:cTn id="7" dur="500" fill="hold"/>
                                        <p:tgtEl>
                                          <p:spTgt spid="8099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99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09990">
                                            <p:txEl>
                                              <p:pRg st="1" end="1"/>
                                            </p:txEl>
                                          </p:spTgt>
                                        </p:tgtEl>
                                        <p:attrNameLst>
                                          <p:attrName>style.visibility</p:attrName>
                                        </p:attrNameLst>
                                      </p:cBhvr>
                                      <p:to>
                                        <p:strVal val="visible"/>
                                      </p:to>
                                    </p:set>
                                    <p:anim calcmode="lin" valueType="num">
                                      <p:cBhvr additive="base">
                                        <p:cTn id="11" dur="500" fill="hold"/>
                                        <p:tgtEl>
                                          <p:spTgt spid="80999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099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09990">
                                            <p:txEl>
                                              <p:pRg st="2" end="2"/>
                                            </p:txEl>
                                          </p:spTgt>
                                        </p:tgtEl>
                                        <p:attrNameLst>
                                          <p:attrName>style.visibility</p:attrName>
                                        </p:attrNameLst>
                                      </p:cBhvr>
                                      <p:to>
                                        <p:strVal val="visible"/>
                                      </p:to>
                                    </p:set>
                                    <p:anim calcmode="lin" valueType="num">
                                      <p:cBhvr additive="base">
                                        <p:cTn id="17" dur="500" fill="hold"/>
                                        <p:tgtEl>
                                          <p:spTgt spid="80999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9990">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6" fill="hold" grpId="0" nodeType="afterEffect">
                                  <p:stCondLst>
                                    <p:cond delay="0"/>
                                  </p:stCondLst>
                                  <p:childTnLst>
                                    <p:set>
                                      <p:cBhvr>
                                        <p:cTn id="21" dur="1" fill="hold">
                                          <p:stCondLst>
                                            <p:cond delay="0"/>
                                          </p:stCondLst>
                                        </p:cTn>
                                        <p:tgtEl>
                                          <p:spTgt spid="809991"/>
                                        </p:tgtEl>
                                        <p:attrNameLst>
                                          <p:attrName>style.visibility</p:attrName>
                                        </p:attrNameLst>
                                      </p:cBhvr>
                                      <p:to>
                                        <p:strVal val="visible"/>
                                      </p:to>
                                    </p:set>
                                    <p:anim calcmode="lin" valueType="num">
                                      <p:cBhvr additive="base">
                                        <p:cTn id="22" dur="500" fill="hold"/>
                                        <p:tgtEl>
                                          <p:spTgt spid="809991"/>
                                        </p:tgtEl>
                                        <p:attrNameLst>
                                          <p:attrName>ppt_x</p:attrName>
                                        </p:attrNameLst>
                                      </p:cBhvr>
                                      <p:tavLst>
                                        <p:tav tm="0">
                                          <p:val>
                                            <p:strVal val="1+#ppt_w/2"/>
                                          </p:val>
                                        </p:tav>
                                        <p:tav tm="100000">
                                          <p:val>
                                            <p:strVal val="#ppt_x"/>
                                          </p:val>
                                        </p:tav>
                                      </p:tavLst>
                                    </p:anim>
                                    <p:anim calcmode="lin" valueType="num">
                                      <p:cBhvr additive="base">
                                        <p:cTn id="23" dur="500" fill="hold"/>
                                        <p:tgtEl>
                                          <p:spTgt spid="8099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90" grpId="0" build="p" autoUpdateAnimBg="0"/>
      <p:bldP spid="80999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EAE8C0FB-3992-45D4-83DE-1637D93F68E6}" type="datetime1">
              <a:rPr lang="zh-CN" altLang="en-US"/>
              <a:pPr>
                <a:defRPr/>
              </a:pPr>
              <a:t>2020/9/3</a:t>
            </a:fld>
            <a:endParaRPr lang="en-US" altLang="zh-CN"/>
          </a:p>
        </p:txBody>
      </p:sp>
      <p:sp>
        <p:nvSpPr>
          <p:cNvPr id="26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8E198CE9-CE53-43E0-9E80-3631E17B4FF1}" type="slidenum">
              <a:rPr lang="zh-CN" altLang="en-US" sz="1400" smtClean="0"/>
              <a:pPr>
                <a:spcBef>
                  <a:spcPct val="0"/>
                </a:spcBef>
                <a:buClrTx/>
                <a:buSzTx/>
                <a:buFontTx/>
                <a:buNone/>
              </a:pPr>
              <a:t>13</a:t>
            </a:fld>
            <a:r>
              <a:rPr lang="zh-CN" altLang="en-US" sz="1400"/>
              <a:t> 页</a:t>
            </a:r>
          </a:p>
        </p:txBody>
      </p:sp>
      <p:sp>
        <p:nvSpPr>
          <p:cNvPr id="796677" name="Rectangle 5"/>
          <p:cNvSpPr>
            <a:spLocks noChangeArrowheads="1"/>
          </p:cNvSpPr>
          <p:nvPr/>
        </p:nvSpPr>
        <p:spPr bwMode="auto">
          <a:xfrm>
            <a:off x="434975" y="1028700"/>
            <a:ext cx="82740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90000"/>
              </a:lnSpc>
              <a:buClrTx/>
              <a:buSzPct val="80000"/>
              <a:buFontTx/>
              <a:buBlip>
                <a:blip r:embed="rId3"/>
              </a:buBlip>
            </a:pPr>
            <a:r>
              <a:rPr lang="zh-CN" altLang="en-US" dirty="0"/>
              <a:t>课程安排</a:t>
            </a:r>
          </a:p>
          <a:p>
            <a:pPr lvl="1" algn="dist" eaLnBrk="1" hangingPunct="1">
              <a:lnSpc>
                <a:spcPct val="90000"/>
              </a:lnSpc>
              <a:buClrTx/>
              <a:buSzPct val="80000"/>
              <a:buFontTx/>
              <a:buNone/>
            </a:pPr>
            <a:r>
              <a:rPr lang="zh-CN" altLang="en-US" dirty="0"/>
              <a:t>讲课：</a:t>
            </a:r>
            <a:r>
              <a:rPr lang="en-US" altLang="zh-CN" dirty="0"/>
              <a:t>32</a:t>
            </a:r>
            <a:r>
              <a:rPr lang="zh-CN" altLang="en-US" dirty="0"/>
              <a:t>学时</a:t>
            </a:r>
          </a:p>
          <a:p>
            <a:pPr algn="dist" eaLnBrk="1" hangingPunct="1">
              <a:lnSpc>
                <a:spcPct val="90000"/>
              </a:lnSpc>
              <a:buClrTx/>
              <a:buSzPct val="80000"/>
              <a:buFontTx/>
              <a:buBlip>
                <a:blip r:embed="rId3"/>
              </a:buBlip>
            </a:pPr>
            <a:r>
              <a:rPr lang="zh-CN" altLang="en-US" dirty="0"/>
              <a:t>联系方式</a:t>
            </a:r>
          </a:p>
          <a:p>
            <a:pPr lvl="1" algn="dist" eaLnBrk="1" hangingPunct="1">
              <a:lnSpc>
                <a:spcPct val="90000"/>
              </a:lnSpc>
              <a:buClrTx/>
              <a:buSzPct val="80000"/>
              <a:buFontTx/>
              <a:buNone/>
            </a:pPr>
            <a:r>
              <a:rPr lang="zh-CN" altLang="en-US" dirty="0">
                <a:latin typeface="Tahoma" panose="020B0604030504040204" pitchFamily="34" charset="0"/>
              </a:rPr>
              <a:t>米泽田  信息科学与技术学院 计算机系</a:t>
            </a:r>
          </a:p>
          <a:p>
            <a:pPr lvl="1" algn="dist" eaLnBrk="1" hangingPunct="1">
              <a:lnSpc>
                <a:spcPct val="90000"/>
              </a:lnSpc>
              <a:buClrTx/>
              <a:buSzPct val="80000"/>
              <a:buFontTx/>
              <a:buNone/>
            </a:pPr>
            <a:endParaRPr lang="zh-CN" altLang="en-US" b="0" dirty="0"/>
          </a:p>
          <a:p>
            <a:pPr lvl="1" algn="dist" eaLnBrk="1" hangingPunct="1">
              <a:lnSpc>
                <a:spcPct val="90000"/>
              </a:lnSpc>
              <a:buClrTx/>
              <a:buSzPct val="80000"/>
              <a:buFontTx/>
              <a:buNone/>
            </a:pPr>
            <a:r>
              <a:rPr lang="en-US" altLang="zh-CN" b="0" dirty="0"/>
              <a:t>E-mail</a:t>
            </a:r>
            <a:r>
              <a:rPr lang="zh-CN" altLang="en-US" b="0" dirty="0"/>
              <a:t>：</a:t>
            </a:r>
            <a:r>
              <a:rPr lang="en-US" altLang="zh-CN" b="0" dirty="0" err="1"/>
              <a:t>mizetian</a:t>
            </a:r>
            <a:r>
              <a:rPr lang="en-US" altLang="zh-CN" b="0" dirty="0" err="1">
                <a:hlinkClick r:id="rId4">
                  <a:extLst>
                    <a:ext uri="{A12FA001-AC4F-418D-AE19-62706E023703}">
                      <ahyp:hlinkClr xmlns:ahyp="http://schemas.microsoft.com/office/drawing/2018/hyperlinkcolor" val="tx"/>
                    </a:ext>
                  </a:extLst>
                </a:hlinkClick>
              </a:rPr>
              <a:t>@dlmu.edu.c</a:t>
            </a:r>
            <a:r>
              <a:rPr lang="en-US" altLang="zh-CN" b="0" dirty="0" err="1"/>
              <a:t>n</a:t>
            </a:r>
            <a:endParaRPr lang="en-US" altLang="zh-CN" b="0" dirty="0"/>
          </a:p>
        </p:txBody>
      </p:sp>
      <p:sp>
        <p:nvSpPr>
          <p:cNvPr id="26629" name="Rectangle 6"/>
          <p:cNvSpPr>
            <a:spLocks noChangeArrowheads="1"/>
          </p:cNvSpPr>
          <p:nvPr/>
        </p:nvSpPr>
        <p:spPr bwMode="auto">
          <a:xfrm>
            <a:off x="228600" y="342900"/>
            <a:ext cx="8686800" cy="114300"/>
          </a:xfrm>
          <a:prstGeom prst="rect">
            <a:avLst/>
          </a:prstGeom>
          <a:gradFill rotWithShape="0">
            <a:gsLst>
              <a:gs pos="0">
                <a:srgbClr val="34FA76"/>
              </a:gs>
              <a:gs pos="100000">
                <a:srgbClr val="18743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6630" name="Rectangle 7"/>
          <p:cNvSpPr>
            <a:spLocks noChangeArrowheads="1"/>
          </p:cNvSpPr>
          <p:nvPr/>
        </p:nvSpPr>
        <p:spPr bwMode="auto">
          <a:xfrm>
            <a:off x="228600" y="6286500"/>
            <a:ext cx="8686800" cy="114300"/>
          </a:xfrm>
          <a:prstGeom prst="rect">
            <a:avLst/>
          </a:prstGeom>
          <a:gradFill rotWithShape="0">
            <a:gsLst>
              <a:gs pos="0">
                <a:srgbClr val="34FA76"/>
              </a:gs>
              <a:gs pos="100000">
                <a:srgbClr val="18743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6631" name="Rectangle 8"/>
          <p:cNvSpPr>
            <a:spLocks noChangeArrowheads="1"/>
          </p:cNvSpPr>
          <p:nvPr/>
        </p:nvSpPr>
        <p:spPr bwMode="auto">
          <a:xfrm>
            <a:off x="228600" y="342900"/>
            <a:ext cx="103188" cy="6057900"/>
          </a:xfrm>
          <a:prstGeom prst="rect">
            <a:avLst/>
          </a:prstGeom>
          <a:gradFill rotWithShape="0">
            <a:gsLst>
              <a:gs pos="0">
                <a:srgbClr val="34FA76"/>
              </a:gs>
              <a:gs pos="100000">
                <a:srgbClr val="18743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6632" name="Rectangle 9"/>
          <p:cNvSpPr>
            <a:spLocks noChangeArrowheads="1"/>
          </p:cNvSpPr>
          <p:nvPr/>
        </p:nvSpPr>
        <p:spPr bwMode="auto">
          <a:xfrm>
            <a:off x="8812213" y="342900"/>
            <a:ext cx="103187" cy="5943600"/>
          </a:xfrm>
          <a:prstGeom prst="rect">
            <a:avLst/>
          </a:prstGeom>
          <a:gradFill rotWithShape="0">
            <a:gsLst>
              <a:gs pos="0">
                <a:srgbClr val="34FA76"/>
              </a:gs>
              <a:gs pos="100000">
                <a:srgbClr val="18743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6633" name="Rectangle 10"/>
          <p:cNvSpPr>
            <a:spLocks noChangeArrowheads="1"/>
          </p:cNvSpPr>
          <p:nvPr/>
        </p:nvSpPr>
        <p:spPr bwMode="auto">
          <a:xfrm>
            <a:off x="2917825" y="0"/>
            <a:ext cx="3516313" cy="800100"/>
          </a:xfrm>
          <a:prstGeom prst="rect">
            <a:avLst/>
          </a:prstGeom>
          <a:gradFill rotWithShape="0">
            <a:gsLst>
              <a:gs pos="0">
                <a:srgbClr val="00FF99"/>
              </a:gs>
              <a:gs pos="50000">
                <a:srgbClr val="007647"/>
              </a:gs>
              <a:gs pos="100000">
                <a:srgbClr val="00FF99"/>
              </a:gs>
            </a:gsLst>
            <a:lin ang="2700000" scaled="1"/>
          </a:gradFill>
          <a:ln>
            <a:noFill/>
          </a:ln>
          <a:effectLst>
            <a:outerShdw dist="107763" dir="18900000" algn="ctr" rotWithShape="0">
              <a:srgbClr val="00FF99">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4000">
                <a:solidFill>
                  <a:schemeClr val="bg1"/>
                </a:solidFill>
                <a:ea typeface="华文中宋" panose="02010600040101010101" pitchFamily="2" charset="-122"/>
              </a:rPr>
              <a:t>课时及答疑</a:t>
            </a:r>
          </a:p>
        </p:txBody>
      </p:sp>
      <p:sp>
        <p:nvSpPr>
          <p:cNvPr id="796683" name="AutoShape 11">
            <a:hlinkClick r:id="rId5" action="ppaction://hlinksldjump"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6677">
                                            <p:txEl>
                                              <p:pRg st="0" end="0"/>
                                            </p:txEl>
                                          </p:spTgt>
                                        </p:tgtEl>
                                        <p:attrNameLst>
                                          <p:attrName>style.visibility</p:attrName>
                                        </p:attrNameLst>
                                      </p:cBhvr>
                                      <p:to>
                                        <p:strVal val="visible"/>
                                      </p:to>
                                    </p:set>
                                    <p:anim calcmode="lin" valueType="num">
                                      <p:cBhvr additive="base">
                                        <p:cTn id="7" dur="500" fill="hold"/>
                                        <p:tgtEl>
                                          <p:spTgt spid="7966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667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96677">
                                            <p:txEl>
                                              <p:pRg st="1" end="1"/>
                                            </p:txEl>
                                          </p:spTgt>
                                        </p:tgtEl>
                                        <p:attrNameLst>
                                          <p:attrName>style.visibility</p:attrName>
                                        </p:attrNameLst>
                                      </p:cBhvr>
                                      <p:to>
                                        <p:strVal val="visible"/>
                                      </p:to>
                                    </p:set>
                                    <p:anim calcmode="lin" valueType="num">
                                      <p:cBhvr additive="base">
                                        <p:cTn id="11" dur="500" fill="hold"/>
                                        <p:tgtEl>
                                          <p:spTgt spid="79667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667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96677">
                                            <p:txEl>
                                              <p:pRg st="2" end="2"/>
                                            </p:txEl>
                                          </p:spTgt>
                                        </p:tgtEl>
                                        <p:attrNameLst>
                                          <p:attrName>style.visibility</p:attrName>
                                        </p:attrNameLst>
                                      </p:cBhvr>
                                      <p:to>
                                        <p:strVal val="visible"/>
                                      </p:to>
                                    </p:set>
                                    <p:anim calcmode="lin" valueType="num">
                                      <p:cBhvr additive="base">
                                        <p:cTn id="17" dur="500" fill="hold"/>
                                        <p:tgtEl>
                                          <p:spTgt spid="79667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9667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96677">
                                            <p:txEl>
                                              <p:pRg st="3" end="3"/>
                                            </p:txEl>
                                          </p:spTgt>
                                        </p:tgtEl>
                                        <p:attrNameLst>
                                          <p:attrName>style.visibility</p:attrName>
                                        </p:attrNameLst>
                                      </p:cBhvr>
                                      <p:to>
                                        <p:strVal val="visible"/>
                                      </p:to>
                                    </p:set>
                                    <p:anim calcmode="lin" valueType="num">
                                      <p:cBhvr additive="base">
                                        <p:cTn id="21" dur="500" fill="hold"/>
                                        <p:tgtEl>
                                          <p:spTgt spid="79667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9667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96677">
                                            <p:txEl>
                                              <p:pRg st="5" end="5"/>
                                            </p:txEl>
                                          </p:spTgt>
                                        </p:tgtEl>
                                        <p:attrNameLst>
                                          <p:attrName>style.visibility</p:attrName>
                                        </p:attrNameLst>
                                      </p:cBhvr>
                                      <p:to>
                                        <p:strVal val="visible"/>
                                      </p:to>
                                    </p:set>
                                    <p:anim calcmode="lin" valueType="num">
                                      <p:cBhvr additive="base">
                                        <p:cTn id="25" dur="500" fill="hold"/>
                                        <p:tgtEl>
                                          <p:spTgt spid="79667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96677">
                                            <p:txEl>
                                              <p:pRg st="5" end="5"/>
                                            </p:txEl>
                                          </p:spTgt>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6" fill="hold" grpId="0" nodeType="afterEffect">
                                  <p:stCondLst>
                                    <p:cond delay="0"/>
                                  </p:stCondLst>
                                  <p:childTnLst>
                                    <p:set>
                                      <p:cBhvr>
                                        <p:cTn id="29" dur="1" fill="hold">
                                          <p:stCondLst>
                                            <p:cond delay="0"/>
                                          </p:stCondLst>
                                        </p:cTn>
                                        <p:tgtEl>
                                          <p:spTgt spid="796683"/>
                                        </p:tgtEl>
                                        <p:attrNameLst>
                                          <p:attrName>style.visibility</p:attrName>
                                        </p:attrNameLst>
                                      </p:cBhvr>
                                      <p:to>
                                        <p:strVal val="visible"/>
                                      </p:to>
                                    </p:set>
                                    <p:anim calcmode="lin" valueType="num">
                                      <p:cBhvr additive="base">
                                        <p:cTn id="30" dur="500" fill="hold"/>
                                        <p:tgtEl>
                                          <p:spTgt spid="796683"/>
                                        </p:tgtEl>
                                        <p:attrNameLst>
                                          <p:attrName>ppt_x</p:attrName>
                                        </p:attrNameLst>
                                      </p:cBhvr>
                                      <p:tavLst>
                                        <p:tav tm="0">
                                          <p:val>
                                            <p:strVal val="1+#ppt_w/2"/>
                                          </p:val>
                                        </p:tav>
                                        <p:tav tm="100000">
                                          <p:val>
                                            <p:strVal val="#ppt_x"/>
                                          </p:val>
                                        </p:tav>
                                      </p:tavLst>
                                    </p:anim>
                                    <p:anim calcmode="lin" valueType="num">
                                      <p:cBhvr additive="base">
                                        <p:cTn id="31" dur="500" fill="hold"/>
                                        <p:tgtEl>
                                          <p:spTgt spid="796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7" grpId="0" build="p" autoUpdateAnimBg="0"/>
      <p:bldP spid="7966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8BF641E1-1953-4ADB-BEAD-3AB5075E9B04}" type="datetime1">
              <a:rPr lang="zh-CN" altLang="en-US"/>
              <a:pPr>
                <a:defRPr/>
              </a:pPr>
              <a:t>2020/9/3</a:t>
            </a:fld>
            <a:endParaRPr lang="en-US" altLang="zh-CN"/>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659FB11E-6656-4071-995D-63566FAB8E81}" type="slidenum">
              <a:rPr lang="zh-CN" altLang="en-US" sz="1400" smtClean="0"/>
              <a:pPr>
                <a:spcBef>
                  <a:spcPct val="0"/>
                </a:spcBef>
                <a:buClrTx/>
                <a:buSzTx/>
                <a:buFontTx/>
                <a:buNone/>
              </a:pPr>
              <a:t>14</a:t>
            </a:fld>
            <a:r>
              <a:rPr lang="zh-CN" altLang="en-US" sz="1400"/>
              <a:t> 页</a:t>
            </a:r>
          </a:p>
        </p:txBody>
      </p:sp>
      <p:grpSp>
        <p:nvGrpSpPr>
          <p:cNvPr id="28676" name="Group 4"/>
          <p:cNvGrpSpPr>
            <a:grpSpLocks/>
          </p:cNvGrpSpPr>
          <p:nvPr/>
        </p:nvGrpSpPr>
        <p:grpSpPr bwMode="auto">
          <a:xfrm>
            <a:off x="250825" y="620713"/>
            <a:ext cx="8664575" cy="5486400"/>
            <a:chOff x="1200" y="1200"/>
            <a:chExt cx="4032" cy="2688"/>
          </a:xfrm>
        </p:grpSpPr>
        <p:sp>
          <p:nvSpPr>
            <p:cNvPr id="28679" name="Rectangle 5"/>
            <p:cNvSpPr>
              <a:spLocks noChangeArrowheads="1"/>
            </p:cNvSpPr>
            <p:nvPr/>
          </p:nvSpPr>
          <p:spPr bwMode="auto">
            <a:xfrm>
              <a:off x="1296" y="1632"/>
              <a:ext cx="384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90000"/>
                </a:lnSpc>
                <a:buClrTx/>
                <a:buSzPct val="80000"/>
                <a:buFontTx/>
                <a:buBlip>
                  <a:blip r:embed="rId3"/>
                </a:buBlip>
              </a:pPr>
              <a:endParaRPr lang="zh-CN" altLang="zh-CN" sz="2800" b="0"/>
            </a:p>
          </p:txBody>
        </p:sp>
        <p:sp>
          <p:nvSpPr>
            <p:cNvPr id="28680" name="Rectangle 6"/>
            <p:cNvSpPr>
              <a:spLocks noChangeArrowheads="1"/>
            </p:cNvSpPr>
            <p:nvPr/>
          </p:nvSpPr>
          <p:spPr bwMode="auto">
            <a:xfrm>
              <a:off x="1200" y="1344"/>
              <a:ext cx="4032" cy="48"/>
            </a:xfrm>
            <a:prstGeom prst="rect">
              <a:avLst/>
            </a:prstGeom>
            <a:gradFill rotWithShape="0">
              <a:gsLst>
                <a:gs pos="0">
                  <a:srgbClr val="34FA76"/>
                </a:gs>
                <a:gs pos="100000">
                  <a:srgbClr val="18743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8681" name="Rectangle 7"/>
            <p:cNvSpPr>
              <a:spLocks noChangeArrowheads="1"/>
            </p:cNvSpPr>
            <p:nvPr/>
          </p:nvSpPr>
          <p:spPr bwMode="auto">
            <a:xfrm>
              <a:off x="1200" y="3840"/>
              <a:ext cx="4032" cy="48"/>
            </a:xfrm>
            <a:prstGeom prst="rect">
              <a:avLst/>
            </a:prstGeom>
            <a:gradFill rotWithShape="0">
              <a:gsLst>
                <a:gs pos="0">
                  <a:srgbClr val="34FA76"/>
                </a:gs>
                <a:gs pos="100000">
                  <a:srgbClr val="18743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8682" name="Rectangle 8"/>
            <p:cNvSpPr>
              <a:spLocks noChangeArrowheads="1"/>
            </p:cNvSpPr>
            <p:nvPr/>
          </p:nvSpPr>
          <p:spPr bwMode="auto">
            <a:xfrm>
              <a:off x="1200" y="1344"/>
              <a:ext cx="48" cy="2544"/>
            </a:xfrm>
            <a:prstGeom prst="rect">
              <a:avLst/>
            </a:prstGeom>
            <a:gradFill rotWithShape="0">
              <a:gsLst>
                <a:gs pos="0">
                  <a:srgbClr val="34FA76"/>
                </a:gs>
                <a:gs pos="100000">
                  <a:srgbClr val="18743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8683" name="Rectangle 9"/>
            <p:cNvSpPr>
              <a:spLocks noChangeArrowheads="1"/>
            </p:cNvSpPr>
            <p:nvPr/>
          </p:nvSpPr>
          <p:spPr bwMode="auto">
            <a:xfrm>
              <a:off x="5184" y="1344"/>
              <a:ext cx="48" cy="2496"/>
            </a:xfrm>
            <a:prstGeom prst="rect">
              <a:avLst/>
            </a:prstGeom>
            <a:gradFill rotWithShape="0">
              <a:gsLst>
                <a:gs pos="0">
                  <a:srgbClr val="34FA76"/>
                </a:gs>
                <a:gs pos="100000">
                  <a:srgbClr val="18743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8684" name="Rectangle 10"/>
            <p:cNvSpPr>
              <a:spLocks noChangeArrowheads="1"/>
            </p:cNvSpPr>
            <p:nvPr/>
          </p:nvSpPr>
          <p:spPr bwMode="auto">
            <a:xfrm>
              <a:off x="2448" y="1200"/>
              <a:ext cx="1633" cy="336"/>
            </a:xfrm>
            <a:prstGeom prst="rect">
              <a:avLst/>
            </a:prstGeom>
            <a:gradFill rotWithShape="0">
              <a:gsLst>
                <a:gs pos="0">
                  <a:srgbClr val="00FF99"/>
                </a:gs>
                <a:gs pos="50000">
                  <a:srgbClr val="007647"/>
                </a:gs>
                <a:gs pos="100000">
                  <a:srgbClr val="00FF99"/>
                </a:gs>
              </a:gsLst>
              <a:lin ang="2700000" scaled="1"/>
            </a:gradFill>
            <a:ln>
              <a:noFill/>
            </a:ln>
            <a:effectLst>
              <a:outerShdw dist="107763" dir="18900000" algn="ctr" rotWithShape="0">
                <a:srgbClr val="00FF99">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4000">
                  <a:solidFill>
                    <a:schemeClr val="bg1"/>
                  </a:solidFill>
                  <a:ea typeface="华文中宋" panose="02010600040101010101" pitchFamily="2" charset="-122"/>
                </a:rPr>
                <a:t>课程考核标准</a:t>
              </a:r>
            </a:p>
          </p:txBody>
        </p:sp>
      </p:grpSp>
      <p:sp>
        <p:nvSpPr>
          <p:cNvPr id="812043" name="Text Box 11"/>
          <p:cNvSpPr txBox="1">
            <a:spLocks noChangeArrowheads="1"/>
          </p:cNvSpPr>
          <p:nvPr/>
        </p:nvSpPr>
        <p:spPr bwMode="auto">
          <a:xfrm>
            <a:off x="971600" y="1844675"/>
            <a:ext cx="7943800" cy="2702920"/>
          </a:xfrm>
          <a:prstGeom prst="rect">
            <a:avLst/>
          </a:prstGeom>
          <a:noFill/>
          <a:ln w="9525">
            <a:noFill/>
            <a:miter lim="800000"/>
            <a:headEnd/>
            <a:tailEnd/>
          </a:ln>
          <a:effectLst/>
        </p:spPr>
        <p:txBody>
          <a:bodyPr wrap="square" lIns="92075" tIns="46038" rIns="92075" bIns="46038">
            <a:spAutoFit/>
          </a:bodyPr>
          <a:lstStyle/>
          <a:p>
            <a:pPr algn="ctr" eaLnBrk="1" hangingPunct="1">
              <a:defRPr/>
            </a:pPr>
            <a:r>
              <a:rPr kumimoji="1" lang="zh-CN" altLang="en-US" sz="3200" dirty="0">
                <a:solidFill>
                  <a:srgbClr val="FFFFFF"/>
                </a:solidFill>
                <a:effectLst>
                  <a:outerShdw blurRad="38100" dist="38100" dir="2700000" algn="tl">
                    <a:srgbClr val="000000"/>
                  </a:outerShdw>
                </a:effectLst>
                <a:ea typeface="黑体" pitchFamily="49" charset="-122"/>
              </a:rPr>
              <a:t>试卷成绩</a:t>
            </a:r>
            <a:r>
              <a:rPr kumimoji="1" lang="en-US" altLang="zh-CN" sz="3200" dirty="0">
                <a:solidFill>
                  <a:srgbClr val="FFFFFF"/>
                </a:solidFill>
                <a:effectLst>
                  <a:outerShdw blurRad="38100" dist="38100" dir="2700000" algn="tl">
                    <a:srgbClr val="000000"/>
                  </a:outerShdw>
                </a:effectLst>
                <a:ea typeface="黑体" pitchFamily="49" charset="-122"/>
              </a:rPr>
              <a:t>+ </a:t>
            </a:r>
            <a:r>
              <a:rPr kumimoji="1" lang="zh-CN" altLang="en-US" sz="3200" dirty="0">
                <a:solidFill>
                  <a:srgbClr val="FFFFFF"/>
                </a:solidFill>
                <a:effectLst>
                  <a:outerShdw blurRad="38100" dist="38100" dir="2700000" algn="tl">
                    <a:srgbClr val="000000"/>
                  </a:outerShdw>
                </a:effectLst>
                <a:ea typeface="黑体" pitchFamily="49" charset="-122"/>
              </a:rPr>
              <a:t>平时成绩 </a:t>
            </a:r>
          </a:p>
          <a:p>
            <a:pPr>
              <a:lnSpc>
                <a:spcPct val="110000"/>
              </a:lnSpc>
              <a:spcBef>
                <a:spcPct val="50000"/>
              </a:spcBef>
              <a:buClr>
                <a:schemeClr val="folHlink"/>
              </a:buClr>
              <a:buSzPct val="75000"/>
              <a:buFont typeface="Monotype Sorts" pitchFamily="2" charset="2"/>
              <a:buChar char="u"/>
              <a:defRPr/>
            </a:pPr>
            <a:r>
              <a:rPr kumimoji="1" lang="zh-CN" altLang="en-US" sz="3200" dirty="0">
                <a:solidFill>
                  <a:srgbClr val="FFFF00"/>
                </a:solidFill>
                <a:effectLst>
                  <a:outerShdw blurRad="38100" dist="38100" dir="2700000" algn="tl">
                    <a:srgbClr val="000000"/>
                  </a:outerShdw>
                </a:effectLst>
                <a:ea typeface="宋体" pitchFamily="2" charset="-122"/>
              </a:rPr>
              <a:t>卷面：</a:t>
            </a:r>
            <a:r>
              <a:rPr kumimoji="1" lang="en-US" altLang="zh-CN" sz="3200" dirty="0">
                <a:solidFill>
                  <a:srgbClr val="FFFF00"/>
                </a:solidFill>
                <a:effectLst>
                  <a:outerShdw blurRad="38100" dist="38100" dir="2700000" algn="tl">
                    <a:srgbClr val="000000"/>
                  </a:outerShdw>
                </a:effectLst>
                <a:ea typeface="宋体" pitchFamily="2" charset="-122"/>
              </a:rPr>
              <a:t>70</a:t>
            </a:r>
            <a:r>
              <a:rPr kumimoji="1" lang="zh-CN" altLang="en-US" sz="3200" dirty="0">
                <a:solidFill>
                  <a:srgbClr val="FFFF00"/>
                </a:solidFill>
                <a:effectLst>
                  <a:outerShdw blurRad="38100" dist="38100" dir="2700000" algn="tl">
                    <a:srgbClr val="000000"/>
                  </a:outerShdw>
                </a:effectLst>
                <a:ea typeface="宋体" pitchFamily="2" charset="-122"/>
              </a:rPr>
              <a:t>分</a:t>
            </a:r>
          </a:p>
          <a:p>
            <a:pPr>
              <a:lnSpc>
                <a:spcPct val="110000"/>
              </a:lnSpc>
              <a:spcBef>
                <a:spcPct val="50000"/>
              </a:spcBef>
              <a:buClr>
                <a:schemeClr val="folHlink"/>
              </a:buClr>
              <a:buSzPct val="75000"/>
              <a:buFont typeface="Monotype Sorts" pitchFamily="2" charset="2"/>
              <a:buChar char="u"/>
              <a:defRPr/>
            </a:pPr>
            <a:r>
              <a:rPr kumimoji="1" lang="zh-CN" altLang="en-US" sz="3200" dirty="0">
                <a:solidFill>
                  <a:srgbClr val="FFFF00"/>
                </a:solidFill>
                <a:effectLst>
                  <a:outerShdw blurRad="38100" dist="38100" dir="2700000" algn="tl">
                    <a:srgbClr val="000000"/>
                  </a:outerShdw>
                </a:effectLst>
                <a:ea typeface="宋体" pitchFamily="2" charset="-122"/>
              </a:rPr>
              <a:t>平时成绩（</a:t>
            </a:r>
            <a:r>
              <a:rPr kumimoji="1" lang="en-US" altLang="zh-CN" sz="3200" dirty="0">
                <a:solidFill>
                  <a:srgbClr val="FFFF00"/>
                </a:solidFill>
                <a:effectLst>
                  <a:outerShdw blurRad="38100" dist="38100" dir="2700000" algn="tl">
                    <a:srgbClr val="000000"/>
                  </a:outerShdw>
                </a:effectLst>
                <a:ea typeface="宋体" pitchFamily="2" charset="-122"/>
              </a:rPr>
              <a:t>30</a:t>
            </a:r>
            <a:r>
              <a:rPr kumimoji="1" lang="zh-CN" altLang="en-US" sz="3200" dirty="0">
                <a:solidFill>
                  <a:srgbClr val="FFFF00"/>
                </a:solidFill>
                <a:effectLst>
                  <a:outerShdw blurRad="38100" dist="38100" dir="2700000" algn="tl">
                    <a:srgbClr val="000000"/>
                  </a:outerShdw>
                </a:effectLst>
                <a:ea typeface="宋体" pitchFamily="2" charset="-122"/>
              </a:rPr>
              <a:t>分）</a:t>
            </a:r>
            <a:r>
              <a:rPr kumimoji="1" lang="en-US" altLang="zh-CN" sz="3200" dirty="0">
                <a:solidFill>
                  <a:srgbClr val="FFFF00"/>
                </a:solidFill>
                <a:effectLst>
                  <a:outerShdw blurRad="38100" dist="38100" dir="2700000" algn="tl">
                    <a:srgbClr val="000000"/>
                  </a:outerShdw>
                </a:effectLst>
                <a:ea typeface="宋体" pitchFamily="2" charset="-122"/>
              </a:rPr>
              <a:t>=</a:t>
            </a:r>
            <a:r>
              <a:rPr kumimoji="1" lang="zh-CN" altLang="en-US" sz="3200" dirty="0">
                <a:solidFill>
                  <a:srgbClr val="FFFF00"/>
                </a:solidFill>
                <a:effectLst>
                  <a:outerShdw blurRad="38100" dist="38100" dir="2700000" algn="tl">
                    <a:srgbClr val="000000"/>
                  </a:outerShdw>
                </a:effectLst>
                <a:ea typeface="宋体" pitchFamily="2" charset="-122"/>
              </a:rPr>
              <a:t>课堂表现（</a:t>
            </a:r>
            <a:r>
              <a:rPr kumimoji="1" lang="en-US" altLang="zh-CN" sz="3200" dirty="0">
                <a:solidFill>
                  <a:srgbClr val="FFFF00"/>
                </a:solidFill>
                <a:effectLst>
                  <a:outerShdw blurRad="38100" dist="38100" dir="2700000" algn="tl">
                    <a:srgbClr val="000000"/>
                  </a:outerShdw>
                </a:effectLst>
                <a:ea typeface="宋体" pitchFamily="2" charset="-122"/>
              </a:rPr>
              <a:t>10</a:t>
            </a:r>
            <a:r>
              <a:rPr kumimoji="1" lang="zh-CN" altLang="en-US" sz="3200" dirty="0">
                <a:solidFill>
                  <a:srgbClr val="FFFF00"/>
                </a:solidFill>
                <a:effectLst>
                  <a:outerShdw blurRad="38100" dist="38100" dir="2700000" algn="tl">
                    <a:srgbClr val="000000"/>
                  </a:outerShdw>
                </a:effectLst>
                <a:ea typeface="宋体" pitchFamily="2" charset="-122"/>
              </a:rPr>
              <a:t>分）  </a:t>
            </a:r>
            <a:r>
              <a:rPr kumimoji="1" lang="en-US" altLang="zh-CN" sz="3200" dirty="0">
                <a:solidFill>
                  <a:srgbClr val="FFFF00"/>
                </a:solidFill>
                <a:effectLst>
                  <a:outerShdw blurRad="38100" dist="38100" dir="2700000" algn="tl">
                    <a:srgbClr val="000000"/>
                  </a:outerShdw>
                </a:effectLst>
                <a:ea typeface="宋体" pitchFamily="2" charset="-122"/>
              </a:rPr>
              <a:t>	             		+ </a:t>
            </a:r>
            <a:r>
              <a:rPr kumimoji="1" lang="zh-CN" altLang="en-US" sz="3200" dirty="0">
                <a:solidFill>
                  <a:srgbClr val="FFFF00"/>
                </a:solidFill>
                <a:effectLst>
                  <a:outerShdw blurRad="38100" dist="38100" dir="2700000" algn="tl">
                    <a:srgbClr val="000000"/>
                  </a:outerShdw>
                </a:effectLst>
                <a:ea typeface="宋体" pitchFamily="2" charset="-122"/>
              </a:rPr>
              <a:t>测验（</a:t>
            </a:r>
            <a:r>
              <a:rPr kumimoji="1" lang="en-US" altLang="zh-CN" sz="3200" dirty="0">
                <a:solidFill>
                  <a:srgbClr val="FFFF00"/>
                </a:solidFill>
                <a:effectLst>
                  <a:outerShdw blurRad="38100" dist="38100" dir="2700000" algn="tl">
                    <a:srgbClr val="000000"/>
                  </a:outerShdw>
                </a:effectLst>
                <a:ea typeface="宋体" pitchFamily="2" charset="-122"/>
              </a:rPr>
              <a:t>10</a:t>
            </a:r>
            <a:r>
              <a:rPr kumimoji="1" lang="zh-CN" altLang="en-US" sz="3200" dirty="0">
                <a:solidFill>
                  <a:srgbClr val="FFFF00"/>
                </a:solidFill>
                <a:effectLst>
                  <a:outerShdw blurRad="38100" dist="38100" dir="2700000" algn="tl">
                    <a:srgbClr val="000000"/>
                  </a:outerShdw>
                </a:effectLst>
                <a:ea typeface="宋体" pitchFamily="2" charset="-122"/>
              </a:rPr>
              <a:t>分）</a:t>
            </a:r>
            <a:r>
              <a:rPr kumimoji="1" lang="en-US" altLang="zh-CN" sz="3200" dirty="0">
                <a:solidFill>
                  <a:srgbClr val="FFFF00"/>
                </a:solidFill>
                <a:effectLst>
                  <a:outerShdw blurRad="38100" dist="38100" dir="2700000" algn="tl">
                    <a:srgbClr val="000000"/>
                  </a:outerShdw>
                </a:effectLst>
                <a:ea typeface="宋体" pitchFamily="2" charset="-122"/>
              </a:rPr>
              <a:t>+ </a:t>
            </a:r>
            <a:r>
              <a:rPr kumimoji="1" lang="zh-CN" altLang="en-US" sz="3200" dirty="0">
                <a:solidFill>
                  <a:srgbClr val="FFFF00"/>
                </a:solidFill>
                <a:effectLst>
                  <a:outerShdw blurRad="38100" dist="38100" dir="2700000" algn="tl">
                    <a:srgbClr val="000000"/>
                  </a:outerShdw>
                </a:effectLst>
                <a:ea typeface="宋体" pitchFamily="2" charset="-122"/>
              </a:rPr>
              <a:t>作业（</a:t>
            </a:r>
            <a:r>
              <a:rPr kumimoji="1" lang="en-US" altLang="zh-CN" sz="3200" dirty="0">
                <a:solidFill>
                  <a:srgbClr val="FFFF00"/>
                </a:solidFill>
                <a:effectLst>
                  <a:outerShdw blurRad="38100" dist="38100" dir="2700000" algn="tl">
                    <a:srgbClr val="000000"/>
                  </a:outerShdw>
                </a:effectLst>
                <a:ea typeface="宋体" pitchFamily="2" charset="-122"/>
              </a:rPr>
              <a:t>10</a:t>
            </a:r>
            <a:r>
              <a:rPr kumimoji="1" lang="zh-CN" altLang="en-US" sz="3200" dirty="0">
                <a:solidFill>
                  <a:srgbClr val="FFFF00"/>
                </a:solidFill>
                <a:effectLst>
                  <a:outerShdw blurRad="38100" dist="38100" dir="2700000" algn="tl">
                    <a:srgbClr val="000000"/>
                  </a:outerShdw>
                </a:effectLst>
                <a:ea typeface="宋体" pitchFamily="2" charset="-122"/>
              </a:rPr>
              <a:t>分）</a:t>
            </a:r>
          </a:p>
        </p:txBody>
      </p:sp>
      <p:sp>
        <p:nvSpPr>
          <p:cNvPr id="812044" name="AutoShape 12">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12044"/>
                                        </p:tgtEl>
                                        <p:attrNameLst>
                                          <p:attrName>style.visibility</p:attrName>
                                        </p:attrNameLst>
                                      </p:cBhvr>
                                      <p:to>
                                        <p:strVal val="visible"/>
                                      </p:to>
                                    </p:set>
                                    <p:anim calcmode="lin" valueType="num">
                                      <p:cBhvr additive="base">
                                        <p:cTn id="7" dur="500" fill="hold"/>
                                        <p:tgtEl>
                                          <p:spTgt spid="812044"/>
                                        </p:tgtEl>
                                        <p:attrNameLst>
                                          <p:attrName>ppt_x</p:attrName>
                                        </p:attrNameLst>
                                      </p:cBhvr>
                                      <p:tavLst>
                                        <p:tav tm="0">
                                          <p:val>
                                            <p:strVal val="1+#ppt_w/2"/>
                                          </p:val>
                                        </p:tav>
                                        <p:tav tm="100000">
                                          <p:val>
                                            <p:strVal val="#ppt_x"/>
                                          </p:val>
                                        </p:tav>
                                      </p:tavLst>
                                    </p:anim>
                                    <p:anim calcmode="lin" valueType="num">
                                      <p:cBhvr additive="base">
                                        <p:cTn id="8" dur="500" fill="hold"/>
                                        <p:tgtEl>
                                          <p:spTgt spid="8120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05F923-4607-47EC-A1E7-A9DCA09C973A}" type="datetime1">
              <a:rPr lang="zh-CN" altLang="en-US"/>
              <a:pPr>
                <a:defRPr/>
              </a:pPr>
              <a:t>2020/9/3</a:t>
            </a:fld>
            <a:endParaRPr lang="en-US" altLang="zh-CN"/>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59CA389C-48EA-44A1-906F-949E79AFB7B6}" type="slidenum">
              <a:rPr lang="zh-CN" altLang="en-US" sz="1400" smtClean="0"/>
              <a:pPr>
                <a:spcBef>
                  <a:spcPct val="0"/>
                </a:spcBef>
                <a:buClrTx/>
                <a:buSzTx/>
                <a:buFontTx/>
                <a:buNone/>
              </a:pPr>
              <a:t>15</a:t>
            </a:fld>
            <a:r>
              <a:rPr lang="zh-CN" altLang="en-US" sz="1400"/>
              <a:t> 页</a:t>
            </a:r>
          </a:p>
        </p:txBody>
      </p:sp>
      <p:sp>
        <p:nvSpPr>
          <p:cNvPr id="30724" name="Rectangle 7"/>
          <p:cNvSpPr>
            <a:spLocks noChangeArrowheads="1"/>
          </p:cNvSpPr>
          <p:nvPr/>
        </p:nvSpPr>
        <p:spPr bwMode="auto">
          <a:xfrm>
            <a:off x="611188" y="2349500"/>
            <a:ext cx="8015287" cy="2930525"/>
          </a:xfrm>
          <a:prstGeom prst="rect">
            <a:avLst/>
          </a:prstGeom>
          <a:solidFill>
            <a:srgbClr val="D9FFFF"/>
          </a:solidFill>
          <a:ln w="9525">
            <a:solidFill>
              <a:srgbClr val="0037E8"/>
            </a:solidFill>
            <a:miter lim="800000"/>
            <a:headEnd/>
            <a:tailEnd/>
          </a:ln>
          <a:effectLst>
            <a:outerShdw dist="107763" dir="18900000" algn="ctr" rotWithShape="0">
              <a:srgbClr val="808080"/>
            </a:outerShdw>
          </a:effectLst>
        </p:spPr>
        <p:txBody>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AutoNum type="arabicPeriod"/>
            </a:pPr>
            <a:r>
              <a:rPr lang="zh-CN" altLang="en-US">
                <a:solidFill>
                  <a:schemeClr val="bg2"/>
                </a:solidFill>
                <a:latin typeface="楷体_GB2312" pitchFamily="49" charset="-122"/>
                <a:ea typeface="楷体_GB2312" pitchFamily="49" charset="-122"/>
              </a:rPr>
              <a:t>掌握编译程序中所涉及的有关名词术语</a:t>
            </a:r>
          </a:p>
          <a:p>
            <a:pPr>
              <a:spcBef>
                <a:spcPct val="0"/>
              </a:spcBef>
              <a:buClrTx/>
              <a:buSzTx/>
              <a:buFontTx/>
              <a:buAutoNum type="arabicPeriod"/>
            </a:pPr>
            <a:endParaRPr lang="zh-CN" altLang="en-US">
              <a:solidFill>
                <a:schemeClr val="bg2"/>
              </a:solidFill>
              <a:latin typeface="楷体_GB2312" pitchFamily="49" charset="-122"/>
              <a:ea typeface="楷体_GB2312" pitchFamily="49" charset="-122"/>
            </a:endParaRPr>
          </a:p>
          <a:p>
            <a:pPr>
              <a:spcBef>
                <a:spcPct val="0"/>
              </a:spcBef>
              <a:buClrTx/>
              <a:buSzTx/>
              <a:buFontTx/>
              <a:buNone/>
            </a:pPr>
            <a:r>
              <a:rPr lang="en-US" altLang="zh-CN">
                <a:solidFill>
                  <a:schemeClr val="bg2"/>
                </a:solidFill>
                <a:latin typeface="楷体_GB2312" pitchFamily="49" charset="-122"/>
                <a:ea typeface="楷体_GB2312" pitchFamily="49" charset="-122"/>
              </a:rPr>
              <a:t>2.</a:t>
            </a:r>
            <a:r>
              <a:rPr lang="zh-CN" altLang="en-US">
                <a:solidFill>
                  <a:schemeClr val="bg2"/>
                </a:solidFill>
                <a:latin typeface="楷体_GB2312" pitchFamily="49" charset="-122"/>
                <a:ea typeface="楷体_GB2312" pitchFamily="49" charset="-122"/>
              </a:rPr>
              <a:t>理解编译程序总体框架，明确编译程序工作的基本过程及各阶段的基本任务</a:t>
            </a:r>
          </a:p>
        </p:txBody>
      </p:sp>
      <p:sp>
        <p:nvSpPr>
          <p:cNvPr id="30725" name="Rectangle 8"/>
          <p:cNvSpPr>
            <a:spLocks noChangeArrowheads="1"/>
          </p:cNvSpPr>
          <p:nvPr/>
        </p:nvSpPr>
        <p:spPr bwMode="auto">
          <a:xfrm>
            <a:off x="1403350" y="1125538"/>
            <a:ext cx="640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4800">
                <a:solidFill>
                  <a:schemeClr val="accent1"/>
                </a:solidFill>
                <a:latin typeface="楷体_GB2312" pitchFamily="49" charset="-122"/>
                <a:ea typeface="楷体_GB2312" pitchFamily="49" charset="-122"/>
              </a:rPr>
              <a:t>教学目标</a:t>
            </a:r>
            <a:endParaRPr lang="zh-CN" altLang="en-US" sz="4400">
              <a:solidFill>
                <a:schemeClr val="accent1"/>
              </a:solidFill>
              <a:latin typeface="楷体_GB2312" pitchFamily="49" charset="-122"/>
              <a:ea typeface="楷体_GB2312" pitchFamily="49" charset="-122"/>
            </a:endParaRPr>
          </a:p>
        </p:txBody>
      </p:sp>
      <p:sp>
        <p:nvSpPr>
          <p:cNvPr id="30726" name="Rectangle 9"/>
          <p:cNvSpPr>
            <a:spLocks noGrp="1" noChangeArrowheads="1"/>
          </p:cNvSpPr>
          <p:nvPr>
            <p:ph type="title"/>
          </p:nvPr>
        </p:nvSpPr>
        <p:spPr>
          <a:xfrm>
            <a:off x="971550" y="0"/>
            <a:ext cx="7467600" cy="1143000"/>
          </a:xfrm>
          <a:noFill/>
        </p:spPr>
        <p:txBody>
          <a:bodyPr/>
          <a:lstStyle/>
          <a:p>
            <a:r>
              <a:rPr lang="zh-CN" altLang="en-US" sz="5400" b="1">
                <a:solidFill>
                  <a:srgbClr val="FFFF00"/>
                </a:solidFill>
                <a:latin typeface="楷体_GB2312" pitchFamily="49" charset="-122"/>
                <a:ea typeface="楷体_GB2312" pitchFamily="49" charset="-122"/>
              </a:rPr>
              <a:t>第 </a:t>
            </a:r>
            <a:r>
              <a:rPr lang="en-US" altLang="zh-CN" sz="5400" b="1">
                <a:solidFill>
                  <a:srgbClr val="FFFF00"/>
                </a:solidFill>
                <a:ea typeface="楷体_GB2312" pitchFamily="49" charset="-122"/>
              </a:rPr>
              <a:t>1 </a:t>
            </a:r>
            <a:r>
              <a:rPr lang="zh-CN" altLang="en-US" sz="5400" b="1">
                <a:solidFill>
                  <a:srgbClr val="FFFF00"/>
                </a:solidFill>
                <a:latin typeface="楷体_GB2312" pitchFamily="49" charset="-122"/>
                <a:ea typeface="楷体_GB2312" pitchFamily="49" charset="-122"/>
              </a:rPr>
              <a:t>章  编译程序概述</a:t>
            </a:r>
          </a:p>
        </p:txBody>
      </p:sp>
      <p:sp>
        <p:nvSpPr>
          <p:cNvPr id="890890" name="AutoShape 10">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90890"/>
                                        </p:tgtEl>
                                        <p:attrNameLst>
                                          <p:attrName>style.visibility</p:attrName>
                                        </p:attrNameLst>
                                      </p:cBhvr>
                                      <p:to>
                                        <p:strVal val="visible"/>
                                      </p:to>
                                    </p:set>
                                    <p:anim calcmode="lin" valueType="num">
                                      <p:cBhvr additive="base">
                                        <p:cTn id="7" dur="500" fill="hold"/>
                                        <p:tgtEl>
                                          <p:spTgt spid="890890"/>
                                        </p:tgtEl>
                                        <p:attrNameLst>
                                          <p:attrName>ppt_x</p:attrName>
                                        </p:attrNameLst>
                                      </p:cBhvr>
                                      <p:tavLst>
                                        <p:tav tm="0">
                                          <p:val>
                                            <p:strVal val="1+#ppt_w/2"/>
                                          </p:val>
                                        </p:tav>
                                        <p:tav tm="100000">
                                          <p:val>
                                            <p:strVal val="#ppt_x"/>
                                          </p:val>
                                        </p:tav>
                                      </p:tavLst>
                                    </p:anim>
                                    <p:anim calcmode="lin" valueType="num">
                                      <p:cBhvr additive="base">
                                        <p:cTn id="8" dur="500" fill="hold"/>
                                        <p:tgtEl>
                                          <p:spTgt spid="890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fld id="{DFB67F5E-A8FD-442C-AEC0-1E0B843C12AB}" type="datetime1">
              <a:rPr lang="zh-CN" altLang="en-US"/>
              <a:pPr>
                <a:defRPr/>
              </a:pPr>
              <a:t>2020/9/3</a:t>
            </a:fld>
            <a:endParaRPr lang="en-US" altLang="zh-CN"/>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E859E0E5-819C-4020-9C32-638044358038}" type="slidenum">
              <a:rPr lang="zh-CN" altLang="en-US" sz="1400" smtClean="0"/>
              <a:pPr>
                <a:spcBef>
                  <a:spcPct val="0"/>
                </a:spcBef>
                <a:buClrTx/>
                <a:buSzTx/>
                <a:buFontTx/>
                <a:buNone/>
              </a:pPr>
              <a:t>16</a:t>
            </a:fld>
            <a:r>
              <a:rPr lang="zh-CN" altLang="en-US" sz="1400"/>
              <a:t> 页</a:t>
            </a:r>
          </a:p>
        </p:txBody>
      </p:sp>
      <p:sp>
        <p:nvSpPr>
          <p:cNvPr id="31748" name="Rectangle 2"/>
          <p:cNvSpPr>
            <a:spLocks noGrp="1" noChangeArrowheads="1"/>
          </p:cNvSpPr>
          <p:nvPr>
            <p:ph type="title"/>
          </p:nvPr>
        </p:nvSpPr>
        <p:spPr>
          <a:xfrm>
            <a:off x="1285875" y="0"/>
            <a:ext cx="7467600" cy="1143000"/>
          </a:xfrm>
        </p:spPr>
        <p:txBody>
          <a:bodyPr/>
          <a:lstStyle/>
          <a:p>
            <a:r>
              <a:rPr lang="zh-CN" altLang="en-US" sz="5400" b="1">
                <a:solidFill>
                  <a:srgbClr val="FFFF00"/>
                </a:solidFill>
                <a:latin typeface="楷体_GB2312" pitchFamily="49" charset="-122"/>
                <a:ea typeface="楷体_GB2312" pitchFamily="49" charset="-122"/>
              </a:rPr>
              <a:t>第</a:t>
            </a:r>
            <a:r>
              <a:rPr lang="en-US" altLang="zh-CN" sz="5400" b="1">
                <a:solidFill>
                  <a:srgbClr val="FFFF00"/>
                </a:solidFill>
                <a:latin typeface="楷体_GB2312" pitchFamily="49" charset="-122"/>
                <a:ea typeface="楷体_GB2312" pitchFamily="49" charset="-122"/>
              </a:rPr>
              <a:t>1</a:t>
            </a:r>
            <a:r>
              <a:rPr lang="zh-CN" altLang="en-US" sz="5400" b="1">
                <a:solidFill>
                  <a:srgbClr val="FFFF00"/>
                </a:solidFill>
                <a:latin typeface="楷体_GB2312" pitchFamily="49" charset="-122"/>
                <a:ea typeface="楷体_GB2312" pitchFamily="49" charset="-122"/>
              </a:rPr>
              <a:t>章  编译程序概述</a:t>
            </a:r>
          </a:p>
        </p:txBody>
      </p:sp>
      <p:sp>
        <p:nvSpPr>
          <p:cNvPr id="754692" name="Rectangle 4">
            <a:hlinkClick r:id="rId3" action="ppaction://hlinksldjump"/>
          </p:cNvPr>
          <p:cNvSpPr>
            <a:spLocks noChangeArrowheads="1"/>
          </p:cNvSpPr>
          <p:nvPr/>
        </p:nvSpPr>
        <p:spPr bwMode="auto">
          <a:xfrm>
            <a:off x="2124075" y="1052513"/>
            <a:ext cx="3736975" cy="696912"/>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kumimoji="1" lang="en-US" altLang="zh-CN" sz="3600">
                <a:solidFill>
                  <a:srgbClr val="FF9900"/>
                </a:solidFill>
                <a:effectLst>
                  <a:outerShdw blurRad="38100" dist="38100" dir="2700000" algn="tl">
                    <a:srgbClr val="000000"/>
                  </a:outerShdw>
                </a:effectLst>
              </a:rPr>
              <a:t>1.1  </a:t>
            </a:r>
            <a:r>
              <a:rPr kumimoji="1" lang="zh-CN" altLang="en-US" sz="3600">
                <a:solidFill>
                  <a:srgbClr val="FF9900"/>
                </a:solidFill>
                <a:effectLst>
                  <a:outerShdw blurRad="38100" dist="38100" dir="2700000" algn="tl">
                    <a:srgbClr val="000000"/>
                  </a:outerShdw>
                </a:effectLst>
              </a:rPr>
              <a:t>程序设计语言</a:t>
            </a:r>
          </a:p>
        </p:txBody>
      </p:sp>
      <p:sp>
        <p:nvSpPr>
          <p:cNvPr id="754693" name="Rectangle 5">
            <a:hlinkClick r:id="rId4" action="ppaction://hlinksldjump"/>
          </p:cNvPr>
          <p:cNvSpPr>
            <a:spLocks noChangeArrowheads="1"/>
          </p:cNvSpPr>
          <p:nvPr/>
        </p:nvSpPr>
        <p:spPr bwMode="auto">
          <a:xfrm>
            <a:off x="2071688" y="1714500"/>
            <a:ext cx="3789362" cy="652463"/>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kumimoji="1" lang="en-US" altLang="zh-CN" sz="3600" dirty="0">
                <a:solidFill>
                  <a:srgbClr val="FF9900"/>
                </a:solidFill>
                <a:effectLst>
                  <a:outerShdw blurRad="38100" dist="38100" dir="2700000" algn="tl">
                    <a:srgbClr val="000000"/>
                  </a:outerShdw>
                </a:effectLst>
              </a:rPr>
              <a:t>1.2  </a:t>
            </a:r>
            <a:r>
              <a:rPr kumimoji="1" lang="zh-CN" altLang="en-US" sz="3600" dirty="0">
                <a:solidFill>
                  <a:srgbClr val="FF9900"/>
                </a:solidFill>
                <a:effectLst>
                  <a:outerShdw blurRad="38100" dist="38100" dir="2700000" algn="tl">
                    <a:srgbClr val="000000"/>
                  </a:outerShdw>
                </a:effectLst>
              </a:rPr>
              <a:t>语言处理程序</a:t>
            </a:r>
          </a:p>
        </p:txBody>
      </p:sp>
      <p:sp>
        <p:nvSpPr>
          <p:cNvPr id="754694" name="Rectangle 6">
            <a:hlinkClick r:id="rId5" action="ppaction://hlinksldjump"/>
          </p:cNvPr>
          <p:cNvSpPr>
            <a:spLocks noChangeArrowheads="1"/>
          </p:cNvSpPr>
          <p:nvPr/>
        </p:nvSpPr>
        <p:spPr bwMode="auto">
          <a:xfrm>
            <a:off x="2071688" y="2357438"/>
            <a:ext cx="4310062" cy="641350"/>
          </a:xfrm>
          <a:prstGeom prst="rect">
            <a:avLst/>
          </a:prstGeom>
          <a:noFill/>
          <a:ln w="9525">
            <a:noFill/>
            <a:miter lim="800000"/>
            <a:headEnd/>
            <a:tailEnd/>
          </a:ln>
          <a:effectLst/>
        </p:spPr>
        <p:txBody>
          <a:bodyPr wrap="none" lIns="92075" tIns="46038" rIns="92075" bIns="46038">
            <a:spAutoFit/>
          </a:bodyPr>
          <a:lstStyle/>
          <a:p>
            <a:pPr marL="457200" indent="-457200">
              <a:spcBef>
                <a:spcPct val="20000"/>
              </a:spcBef>
              <a:buClr>
                <a:schemeClr val="tx2"/>
              </a:buClr>
              <a:buSzPct val="75000"/>
              <a:buFont typeface="Monotype Sorts" pitchFamily="2" charset="2"/>
              <a:buNone/>
              <a:defRPr/>
            </a:pPr>
            <a:r>
              <a:rPr kumimoji="1" lang="en-US" altLang="zh-CN" sz="3600" dirty="0">
                <a:solidFill>
                  <a:srgbClr val="FF9900"/>
                </a:solidFill>
                <a:effectLst>
                  <a:outerShdw blurRad="38100" dist="38100" dir="2700000" algn="tl">
                    <a:srgbClr val="000000"/>
                  </a:outerShdw>
                </a:effectLst>
              </a:rPr>
              <a:t>1.3  </a:t>
            </a:r>
            <a:r>
              <a:rPr kumimoji="1" lang="zh-CN" altLang="en-US" sz="3600" dirty="0">
                <a:solidFill>
                  <a:srgbClr val="FF9900"/>
                </a:solidFill>
                <a:effectLst>
                  <a:outerShdw blurRad="38100" dist="38100" dir="2700000" algn="tl">
                    <a:srgbClr val="000000"/>
                  </a:outerShdw>
                </a:effectLst>
              </a:rPr>
              <a:t>编译程序的组成 </a:t>
            </a:r>
          </a:p>
        </p:txBody>
      </p:sp>
      <p:sp>
        <p:nvSpPr>
          <p:cNvPr id="754700" name="Rectangle 12">
            <a:hlinkClick r:id="rId6" action="ppaction://hlinksldjump"/>
          </p:cNvPr>
          <p:cNvSpPr>
            <a:spLocks noChangeArrowheads="1"/>
          </p:cNvSpPr>
          <p:nvPr/>
        </p:nvSpPr>
        <p:spPr bwMode="auto">
          <a:xfrm>
            <a:off x="2071688" y="3000375"/>
            <a:ext cx="4195762" cy="641350"/>
          </a:xfrm>
          <a:prstGeom prst="rect">
            <a:avLst/>
          </a:prstGeom>
          <a:noFill/>
          <a:ln w="9525">
            <a:noFill/>
            <a:miter lim="800000"/>
            <a:headEnd/>
            <a:tailEnd/>
          </a:ln>
          <a:effectLst/>
        </p:spPr>
        <p:txBody>
          <a:bodyPr wrap="none" lIns="92075" tIns="46038" rIns="92075" bIns="46038">
            <a:spAutoFit/>
          </a:bodyPr>
          <a:lstStyle/>
          <a:p>
            <a:pPr marL="457200" indent="-457200">
              <a:spcBef>
                <a:spcPct val="20000"/>
              </a:spcBef>
              <a:buClr>
                <a:schemeClr val="tx2"/>
              </a:buClr>
              <a:buSzPct val="75000"/>
              <a:buFont typeface="Monotype Sorts" pitchFamily="2" charset="2"/>
              <a:buNone/>
              <a:defRPr/>
            </a:pPr>
            <a:r>
              <a:rPr kumimoji="1" lang="en-US" altLang="zh-CN" sz="3600" dirty="0">
                <a:solidFill>
                  <a:srgbClr val="FF9900"/>
                </a:solidFill>
                <a:effectLst>
                  <a:outerShdw blurRad="38100" dist="38100" dir="2700000" algn="tl">
                    <a:srgbClr val="000000"/>
                  </a:outerShdw>
                </a:effectLst>
              </a:rPr>
              <a:t>1.4  </a:t>
            </a:r>
            <a:r>
              <a:rPr kumimoji="1" lang="zh-CN" altLang="en-US" sz="3600" dirty="0">
                <a:solidFill>
                  <a:srgbClr val="FF9900"/>
                </a:solidFill>
                <a:effectLst>
                  <a:outerShdw blurRad="38100" dist="38100" dir="2700000" algn="tl">
                    <a:srgbClr val="000000"/>
                  </a:outerShdw>
                </a:effectLst>
              </a:rPr>
              <a:t>编译程序的结构</a:t>
            </a:r>
          </a:p>
        </p:txBody>
      </p:sp>
      <p:sp>
        <p:nvSpPr>
          <p:cNvPr id="754702" name="Rectangle 14">
            <a:hlinkClick r:id="rId7" action="ppaction://hlinksldjump"/>
          </p:cNvPr>
          <p:cNvSpPr>
            <a:spLocks noChangeArrowheads="1"/>
          </p:cNvSpPr>
          <p:nvPr/>
        </p:nvSpPr>
        <p:spPr bwMode="auto">
          <a:xfrm>
            <a:off x="2071688" y="3643313"/>
            <a:ext cx="5572125" cy="641350"/>
          </a:xfrm>
          <a:prstGeom prst="rect">
            <a:avLst/>
          </a:prstGeom>
          <a:noFill/>
          <a:ln w="9525">
            <a:noFill/>
            <a:miter lim="800000"/>
            <a:headEnd/>
            <a:tailEnd/>
          </a:ln>
          <a:effectLst/>
        </p:spPr>
        <p:txBody>
          <a:bodyPr wrap="none" lIns="92075" tIns="46038" rIns="92075" bIns="46038">
            <a:spAutoFit/>
          </a:bodyPr>
          <a:lstStyle/>
          <a:p>
            <a:pPr marL="457200" indent="-457200">
              <a:spcBef>
                <a:spcPct val="20000"/>
              </a:spcBef>
              <a:buClr>
                <a:schemeClr val="tx2"/>
              </a:buClr>
              <a:buSzPct val="75000"/>
              <a:buFont typeface="Monotype Sorts" pitchFamily="2" charset="2"/>
              <a:buNone/>
              <a:defRPr/>
            </a:pPr>
            <a:r>
              <a:rPr kumimoji="1" lang="en-US" altLang="zh-CN" sz="3600" dirty="0">
                <a:solidFill>
                  <a:srgbClr val="FF9900"/>
                </a:solidFill>
                <a:effectLst>
                  <a:outerShdw blurRad="38100" dist="38100" dir="2700000" algn="tl">
                    <a:srgbClr val="000000"/>
                  </a:outerShdw>
                </a:effectLst>
              </a:rPr>
              <a:t>1.5  </a:t>
            </a:r>
            <a:r>
              <a:rPr kumimoji="1" lang="zh-CN" altLang="en-US" sz="3600" dirty="0">
                <a:solidFill>
                  <a:srgbClr val="FF9900"/>
                </a:solidFill>
                <a:effectLst>
                  <a:outerShdw blurRad="38100" dist="38100" dir="2700000" algn="tl">
                    <a:srgbClr val="000000"/>
                  </a:outerShdw>
                </a:effectLst>
              </a:rPr>
              <a:t>编译程序的前后处理器</a:t>
            </a:r>
          </a:p>
        </p:txBody>
      </p:sp>
      <p:sp>
        <p:nvSpPr>
          <p:cNvPr id="754703" name="Rectangle 15">
            <a:hlinkClick r:id="rId8" action="ppaction://hlinksldjump"/>
          </p:cNvPr>
          <p:cNvSpPr>
            <a:spLocks noChangeArrowheads="1"/>
          </p:cNvSpPr>
          <p:nvPr/>
        </p:nvSpPr>
        <p:spPr bwMode="auto">
          <a:xfrm>
            <a:off x="2055813" y="4357688"/>
            <a:ext cx="4945062" cy="647700"/>
          </a:xfrm>
          <a:prstGeom prst="rect">
            <a:avLst/>
          </a:prstGeom>
          <a:noFill/>
          <a:ln w="9525" algn="ctr">
            <a:noFill/>
            <a:miter lim="800000"/>
            <a:headEnd/>
            <a:tailEnd/>
          </a:ln>
          <a:effectLst/>
        </p:spPr>
        <p:txBody>
          <a:bodyPr wrap="none" lIns="92075" tIns="46038" rIns="92075" bIns="46038">
            <a:spAutoFit/>
          </a:bodyPr>
          <a:lstStyle/>
          <a:p>
            <a:pPr marL="457200" indent="-457200">
              <a:spcBef>
                <a:spcPct val="20000"/>
              </a:spcBef>
              <a:buClr>
                <a:schemeClr val="tx2"/>
              </a:buClr>
              <a:buSzPct val="75000"/>
              <a:buFont typeface="Monotype Sorts" pitchFamily="2" charset="2"/>
              <a:buNone/>
              <a:defRPr/>
            </a:pPr>
            <a:r>
              <a:rPr kumimoji="1" lang="en-US" altLang="zh-CN" sz="3600" dirty="0">
                <a:solidFill>
                  <a:srgbClr val="FF9900"/>
                </a:solidFill>
                <a:effectLst>
                  <a:outerShdw blurRad="38100" dist="38100" dir="2700000" algn="tl">
                    <a:srgbClr val="000000"/>
                  </a:outerShdw>
                </a:effectLst>
              </a:rPr>
              <a:t>1.6  TEST</a:t>
            </a:r>
            <a:r>
              <a:rPr kumimoji="1" lang="zh-CN" altLang="en-US" sz="3600" dirty="0">
                <a:solidFill>
                  <a:srgbClr val="FF9900"/>
                </a:solidFill>
                <a:effectLst>
                  <a:outerShdw blurRad="38100" dist="38100" dir="2700000" algn="tl">
                    <a:srgbClr val="000000"/>
                  </a:outerShdw>
                </a:effectLst>
              </a:rPr>
              <a:t>语言与编译器</a:t>
            </a:r>
          </a:p>
        </p:txBody>
      </p:sp>
      <p:sp>
        <p:nvSpPr>
          <p:cNvPr id="11" name="Rectangle 2">
            <a:hlinkClick r:id="rId9" action="ppaction://hlinksldjump"/>
          </p:cNvPr>
          <p:cNvSpPr txBox="1">
            <a:spLocks noChangeArrowheads="1"/>
          </p:cNvSpPr>
          <p:nvPr/>
        </p:nvSpPr>
        <p:spPr bwMode="auto">
          <a:xfrm>
            <a:off x="2071688" y="5072063"/>
            <a:ext cx="6072187" cy="714375"/>
          </a:xfrm>
          <a:prstGeom prst="rect">
            <a:avLst/>
          </a:prstGeom>
          <a:noFill/>
          <a:ln w="9525">
            <a:noFill/>
            <a:miter lim="800000"/>
            <a:headEnd/>
            <a:tailEnd/>
          </a:ln>
        </p:spPr>
        <p:txBody>
          <a:bodyPr lIns="92075" tIns="46038" rIns="92075" bIns="46038" anchor="ctr"/>
          <a:lstStyle/>
          <a:p>
            <a:pPr marL="457200" indent="-457200">
              <a:spcBef>
                <a:spcPct val="20000"/>
              </a:spcBef>
              <a:buClr>
                <a:schemeClr val="tx2"/>
              </a:buClr>
              <a:buSzPct val="75000"/>
              <a:buFont typeface="Monotype Sorts" pitchFamily="2" charset="2"/>
              <a:buNone/>
              <a:defRPr/>
            </a:pPr>
            <a:r>
              <a:rPr kumimoji="1" lang="en-US" altLang="zh-CN" sz="3600" dirty="0">
                <a:solidFill>
                  <a:srgbClr val="FF9900"/>
                </a:solidFill>
                <a:effectLst>
                  <a:outerShdw blurRad="38100" dist="38100" dir="2700000" algn="tl">
                    <a:srgbClr val="000000"/>
                  </a:outerShdw>
                </a:effectLst>
              </a:rPr>
              <a:t>1.7  </a:t>
            </a:r>
            <a:r>
              <a:rPr kumimoji="1" lang="zh-CN" altLang="en-US" sz="3600" dirty="0">
                <a:solidFill>
                  <a:srgbClr val="FF9900"/>
                </a:solidFill>
                <a:effectLst>
                  <a:outerShdw blurRad="38100" dist="38100" dir="2700000" algn="tl">
                    <a:srgbClr val="000000"/>
                  </a:outerShdw>
                </a:effectLst>
              </a:rPr>
              <a:t>编译技术的发展和应用</a:t>
            </a:r>
          </a:p>
        </p:txBody>
      </p:sp>
      <p:sp>
        <p:nvSpPr>
          <p:cNvPr id="12" name="Rectangle 4">
            <a:hlinkClick r:id="rId10" action="ppaction://hlinksldjump"/>
          </p:cNvPr>
          <p:cNvSpPr txBox="1">
            <a:spLocks noChangeArrowheads="1"/>
          </p:cNvSpPr>
          <p:nvPr/>
        </p:nvSpPr>
        <p:spPr bwMode="auto">
          <a:xfrm>
            <a:off x="2049463" y="5786438"/>
            <a:ext cx="6553200" cy="785812"/>
          </a:xfrm>
          <a:prstGeom prst="rect">
            <a:avLst/>
          </a:prstGeom>
          <a:noFill/>
          <a:ln w="9525">
            <a:noFill/>
            <a:miter lim="800000"/>
            <a:headEnd/>
            <a:tailEnd/>
          </a:ln>
        </p:spPr>
        <p:txBody>
          <a:bodyPr anchor="ctr"/>
          <a:lstStyle/>
          <a:p>
            <a:pPr marL="457200" indent="-457200">
              <a:spcBef>
                <a:spcPct val="20000"/>
              </a:spcBef>
              <a:buClr>
                <a:schemeClr val="tx2"/>
              </a:buClr>
              <a:buSzPct val="75000"/>
              <a:buFont typeface="Monotype Sorts" pitchFamily="2" charset="2"/>
              <a:buNone/>
              <a:defRPr/>
            </a:pPr>
            <a:r>
              <a:rPr kumimoji="1" lang="en-US" altLang="zh-CN" sz="3600" dirty="0">
                <a:solidFill>
                  <a:srgbClr val="FF9900"/>
                </a:solidFill>
                <a:effectLst>
                  <a:outerShdw blurRad="38100" dist="38100" dir="2700000" algn="tl">
                    <a:srgbClr val="000000"/>
                  </a:outerShdw>
                </a:effectLst>
              </a:rPr>
              <a:t>1.8   </a:t>
            </a:r>
            <a:r>
              <a:rPr kumimoji="1" lang="zh-CN" altLang="en-US" sz="3600" dirty="0">
                <a:solidFill>
                  <a:srgbClr val="FF9900"/>
                </a:solidFill>
                <a:effectLst>
                  <a:outerShdw blurRad="38100" dist="38100" dir="2700000" algn="tl">
                    <a:srgbClr val="000000"/>
                  </a:outerShdw>
                </a:effectLst>
              </a:rPr>
              <a:t>编译程序实现的途径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quarter" idx="10"/>
          </p:nvPr>
        </p:nvSpPr>
        <p:spPr/>
        <p:txBody>
          <a:bodyPr/>
          <a:lstStyle/>
          <a:p>
            <a:pPr>
              <a:defRPr/>
            </a:pPr>
            <a:fld id="{8A282691-DB3B-458A-9526-23089FA27485}" type="datetime1">
              <a:rPr lang="zh-CN" altLang="en-US"/>
              <a:pPr>
                <a:defRPr/>
              </a:pPr>
              <a:t>2020/9/3</a:t>
            </a:fld>
            <a:endParaRPr lang="en-US" altLang="zh-CN"/>
          </a:p>
        </p:txBody>
      </p:sp>
      <p:sp>
        <p:nvSpPr>
          <p:cNvPr id="3379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B5B0E145-266B-4D97-8526-C793CC9142C1}" type="slidenum">
              <a:rPr lang="zh-CN" altLang="en-US" sz="1400" smtClean="0"/>
              <a:pPr>
                <a:spcBef>
                  <a:spcPct val="0"/>
                </a:spcBef>
                <a:buClrTx/>
                <a:buSzTx/>
                <a:buFontTx/>
                <a:buNone/>
              </a:pPr>
              <a:t>17</a:t>
            </a:fld>
            <a:r>
              <a:rPr lang="zh-CN" altLang="en-US" sz="1400"/>
              <a:t> 页</a:t>
            </a:r>
          </a:p>
        </p:txBody>
      </p:sp>
      <p:sp>
        <p:nvSpPr>
          <p:cNvPr id="33796" name="Rectangle 12"/>
          <p:cNvSpPr>
            <a:spLocks noChangeArrowheads="1"/>
          </p:cNvSpPr>
          <p:nvPr/>
        </p:nvSpPr>
        <p:spPr bwMode="auto">
          <a:xfrm>
            <a:off x="1908175" y="-171450"/>
            <a:ext cx="53292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4400">
                <a:solidFill>
                  <a:schemeClr val="tx2"/>
                </a:solidFill>
              </a:rPr>
              <a:t>1.1  </a:t>
            </a:r>
            <a:r>
              <a:rPr lang="zh-CN" altLang="en-US" sz="4400">
                <a:solidFill>
                  <a:schemeClr val="tx2"/>
                </a:solidFill>
              </a:rPr>
              <a:t>程序设计语言</a:t>
            </a:r>
          </a:p>
        </p:txBody>
      </p:sp>
      <p:sp>
        <p:nvSpPr>
          <p:cNvPr id="784399" name="Rectangle 15"/>
          <p:cNvSpPr>
            <a:spLocks noGrp="1" noChangeArrowheads="1"/>
          </p:cNvSpPr>
          <p:nvPr>
            <p:ph type="body" idx="1"/>
          </p:nvPr>
        </p:nvSpPr>
        <p:spPr>
          <a:xfrm>
            <a:off x="-142875" y="571500"/>
            <a:ext cx="9572625" cy="6286500"/>
          </a:xfrm>
        </p:spPr>
        <p:txBody>
          <a:bodyPr/>
          <a:lstStyle/>
          <a:p>
            <a:pPr>
              <a:lnSpc>
                <a:spcPct val="80000"/>
              </a:lnSpc>
              <a:defRPr/>
            </a:pPr>
            <a:r>
              <a:rPr lang="zh-CN" altLang="en-US" sz="3200" b="1" dirty="0">
                <a:solidFill>
                  <a:srgbClr val="FF9900"/>
                </a:solidFill>
                <a:ea typeface="楷体_GB2312" pitchFamily="49" charset="-122"/>
              </a:rPr>
              <a:t>低级语言</a:t>
            </a:r>
          </a:p>
          <a:p>
            <a:pPr lvl="1">
              <a:lnSpc>
                <a:spcPct val="80000"/>
              </a:lnSpc>
              <a:defRPr/>
            </a:pPr>
            <a:r>
              <a:rPr lang="zh-CN" altLang="en-US" sz="2800" b="1" dirty="0">
                <a:ea typeface="楷体_GB2312" pitchFamily="49" charset="-122"/>
              </a:rPr>
              <a:t>机器语言、汇编语言</a:t>
            </a:r>
          </a:p>
          <a:p>
            <a:pPr lvl="2">
              <a:lnSpc>
                <a:spcPct val="80000"/>
              </a:lnSpc>
              <a:defRPr/>
            </a:pPr>
            <a:r>
              <a:rPr lang="zh-CN" altLang="en-US" sz="2400" b="1" dirty="0">
                <a:ea typeface="楷体_GB2312" pitchFamily="49" charset="-122"/>
              </a:rPr>
              <a:t>与特定的机器有关，功效高，但复杂、繁琐、费时、易出错</a:t>
            </a:r>
          </a:p>
          <a:p>
            <a:pPr lvl="2">
              <a:lnSpc>
                <a:spcPct val="80000"/>
              </a:lnSpc>
              <a:defRPr/>
            </a:pPr>
            <a:r>
              <a:rPr lang="zh-CN" altLang="en-US" sz="2400" b="1" dirty="0">
                <a:ea typeface="楷体_GB2312" pitchFamily="49" charset="-122"/>
              </a:rPr>
              <a:t>程序员必须针对某种类型的机器编程，程序不适于移植，限制了计算机的推广与使用</a:t>
            </a:r>
          </a:p>
          <a:p>
            <a:pPr>
              <a:lnSpc>
                <a:spcPct val="80000"/>
              </a:lnSpc>
              <a:defRPr/>
            </a:pPr>
            <a:r>
              <a:rPr lang="zh-CN" altLang="en-US" sz="3200" b="1" dirty="0">
                <a:solidFill>
                  <a:srgbClr val="FF9900"/>
                </a:solidFill>
                <a:ea typeface="楷体_GB2312" pitchFamily="49" charset="-122"/>
              </a:rPr>
              <a:t>高级语言 </a:t>
            </a:r>
          </a:p>
          <a:p>
            <a:pPr lvl="1">
              <a:lnSpc>
                <a:spcPct val="80000"/>
              </a:lnSpc>
              <a:defRPr/>
            </a:pPr>
            <a:r>
              <a:rPr lang="zh-CN" altLang="en-US" sz="2800" b="1" dirty="0">
                <a:ea typeface="楷体_GB2312" pitchFamily="49" charset="-122"/>
              </a:rPr>
              <a:t>不依赖具体机器，移植性好、对用户要求低。</a:t>
            </a:r>
          </a:p>
          <a:p>
            <a:pPr lvl="1">
              <a:lnSpc>
                <a:spcPct val="80000"/>
              </a:lnSpc>
              <a:defRPr/>
            </a:pPr>
            <a:r>
              <a:rPr lang="zh-CN" altLang="en-US" sz="2800" b="1" dirty="0">
                <a:ea typeface="楷体_GB2312" pitchFamily="49" charset="-122"/>
              </a:rPr>
              <a:t>每条语句对应多条汇编或机器指令，编程效率高。</a:t>
            </a:r>
          </a:p>
          <a:p>
            <a:pPr lvl="1">
              <a:lnSpc>
                <a:spcPct val="80000"/>
              </a:lnSpc>
              <a:defRPr/>
            </a:pPr>
            <a:r>
              <a:rPr lang="zh-CN" altLang="en-US" sz="2800" b="1" dirty="0">
                <a:ea typeface="楷体_GB2312" pitchFamily="49" charset="-122"/>
              </a:rPr>
              <a:t>提供了丰富的数据结构和控制结构，提高了表达能力，降低了程序的复杂性。</a:t>
            </a:r>
          </a:p>
          <a:p>
            <a:pPr lvl="1">
              <a:lnSpc>
                <a:spcPct val="80000"/>
              </a:lnSpc>
              <a:defRPr/>
            </a:pPr>
            <a:r>
              <a:rPr lang="zh-CN" altLang="en-US" sz="2800" b="1" dirty="0">
                <a:ea typeface="楷体_GB2312" pitchFamily="49" charset="-122"/>
              </a:rPr>
              <a:t>接近于自然语言，编程更加容易，有良好的可读性，</a:t>
            </a:r>
            <a:endParaRPr lang="en-US" altLang="zh-CN" sz="2800" b="1" dirty="0">
              <a:ea typeface="楷体_GB2312" pitchFamily="49" charset="-122"/>
            </a:endParaRPr>
          </a:p>
          <a:p>
            <a:pPr lvl="1">
              <a:lnSpc>
                <a:spcPct val="80000"/>
              </a:lnSpc>
              <a:buFont typeface="Monotype Sorts" pitchFamily="2" charset="2"/>
              <a:buNone/>
              <a:defRPr/>
            </a:pPr>
            <a:r>
              <a:rPr lang="en-US" altLang="zh-CN" sz="2800" b="1" dirty="0">
                <a:ea typeface="楷体_GB2312" pitchFamily="49" charset="-122"/>
              </a:rPr>
              <a:t>  </a:t>
            </a:r>
            <a:r>
              <a:rPr lang="zh-CN" altLang="en-US" sz="2800" b="1" dirty="0">
                <a:ea typeface="楷体_GB2312" pitchFamily="49" charset="-122"/>
              </a:rPr>
              <a:t>便于交流和维护。</a:t>
            </a:r>
          </a:p>
          <a:p>
            <a:pPr lvl="1">
              <a:lnSpc>
                <a:spcPct val="80000"/>
              </a:lnSpc>
              <a:defRPr/>
            </a:pPr>
            <a:r>
              <a:rPr lang="en-US" altLang="zh-CN" sz="2800" b="1" dirty="0">
                <a:ea typeface="楷体_GB2312" pitchFamily="49" charset="-122"/>
              </a:rPr>
              <a:t>Fortran</a:t>
            </a:r>
            <a:r>
              <a:rPr lang="zh-CN" altLang="en-US" sz="2800" b="1" dirty="0">
                <a:ea typeface="楷体_GB2312" pitchFamily="49" charset="-122"/>
              </a:rPr>
              <a:t>、</a:t>
            </a:r>
            <a:r>
              <a:rPr lang="en-US" altLang="zh-CN" sz="2800" b="1" dirty="0">
                <a:ea typeface="楷体_GB2312" pitchFamily="49" charset="-122"/>
              </a:rPr>
              <a:t>Pascal</a:t>
            </a:r>
            <a:r>
              <a:rPr lang="zh-CN" altLang="en-US" sz="2800" b="1" dirty="0">
                <a:ea typeface="楷体_GB2312" pitchFamily="49" charset="-122"/>
              </a:rPr>
              <a:t>、</a:t>
            </a:r>
            <a:r>
              <a:rPr lang="en-US" altLang="zh-CN" sz="2800" b="1" dirty="0">
                <a:ea typeface="楷体_GB2312" pitchFamily="49" charset="-122"/>
              </a:rPr>
              <a:t>C</a:t>
            </a:r>
            <a:r>
              <a:rPr lang="zh-CN" altLang="en-US" sz="2800" b="1" dirty="0">
                <a:ea typeface="楷体_GB2312" pitchFamily="49" charset="-122"/>
              </a:rPr>
              <a:t>、</a:t>
            </a:r>
            <a:r>
              <a:rPr lang="en-US" altLang="zh-CN" sz="2800" b="1" dirty="0">
                <a:ea typeface="楷体_GB2312" pitchFamily="49" charset="-122"/>
              </a:rPr>
              <a:t>Java</a:t>
            </a:r>
            <a:r>
              <a:rPr lang="zh-CN" altLang="en-US" sz="2800" b="1" dirty="0">
                <a:ea typeface="楷体_GB2312" pitchFamily="49" charset="-122"/>
              </a:rPr>
              <a:t>、</a:t>
            </a:r>
            <a:r>
              <a:rPr lang="en-US" altLang="zh-CN" sz="2800" b="1" dirty="0">
                <a:ea typeface="楷体_GB2312" pitchFamily="49" charset="-122"/>
              </a:rPr>
              <a:t> Python </a:t>
            </a:r>
            <a:r>
              <a:rPr lang="zh-CN" altLang="zh-CN" sz="2800" b="1" dirty="0">
                <a:ea typeface="楷体_GB2312" pitchFamily="49" charset="-122"/>
              </a:rPr>
              <a:t>等</a:t>
            </a:r>
            <a:endParaRPr lang="zh-CN" altLang="en-US" sz="2800" b="1" dirty="0">
              <a:ea typeface="楷体_GB2312" pitchFamily="49" charset="-122"/>
            </a:endParaRPr>
          </a:p>
        </p:txBody>
      </p:sp>
      <p:sp>
        <p:nvSpPr>
          <p:cNvPr id="784405" name="AutoShape 21">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bg1"/>
          </a:solidFill>
          <a:ln w="12700" cap="sq">
            <a:solidFill>
              <a:schemeClr val="folHlink"/>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84399">
                                            <p:txEl>
                                              <p:pRg st="2" end="2"/>
                                            </p:txEl>
                                          </p:spTgt>
                                        </p:tgtEl>
                                        <p:attrNameLst>
                                          <p:attrName>style.visibility</p:attrName>
                                        </p:attrNameLst>
                                      </p:cBhvr>
                                      <p:to>
                                        <p:strVal val="visible"/>
                                      </p:to>
                                    </p:set>
                                    <p:animEffect transition="in" filter="blinds(horizontal)">
                                      <p:cBhvr>
                                        <p:cTn id="7" dur="500"/>
                                        <p:tgtEl>
                                          <p:spTgt spid="7843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4399">
                                            <p:txEl>
                                              <p:pRg st="3" end="3"/>
                                            </p:txEl>
                                          </p:spTgt>
                                        </p:tgtEl>
                                        <p:attrNameLst>
                                          <p:attrName>style.visibility</p:attrName>
                                        </p:attrNameLst>
                                      </p:cBhvr>
                                      <p:to>
                                        <p:strVal val="visible"/>
                                      </p:to>
                                    </p:set>
                                    <p:animEffect transition="in" filter="blinds(horizontal)">
                                      <p:cBhvr>
                                        <p:cTn id="10" dur="500"/>
                                        <p:tgtEl>
                                          <p:spTgt spid="78439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84399">
                                            <p:txEl>
                                              <p:pRg st="5" end="5"/>
                                            </p:txEl>
                                          </p:spTgt>
                                        </p:tgtEl>
                                        <p:attrNameLst>
                                          <p:attrName>style.visibility</p:attrName>
                                        </p:attrNameLst>
                                      </p:cBhvr>
                                      <p:to>
                                        <p:strVal val="visible"/>
                                      </p:to>
                                    </p:set>
                                    <p:animEffect transition="in" filter="blinds(horizontal)">
                                      <p:cBhvr>
                                        <p:cTn id="15" dur="500"/>
                                        <p:tgtEl>
                                          <p:spTgt spid="784399">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84399">
                                            <p:txEl>
                                              <p:pRg st="8" end="8"/>
                                            </p:txEl>
                                          </p:spTgt>
                                        </p:tgtEl>
                                        <p:attrNameLst>
                                          <p:attrName>style.visibility</p:attrName>
                                        </p:attrNameLst>
                                      </p:cBhvr>
                                      <p:to>
                                        <p:strVal val="visible"/>
                                      </p:to>
                                    </p:set>
                                    <p:animEffect transition="in" filter="blinds(horizontal)">
                                      <p:cBhvr>
                                        <p:cTn id="18" dur="500"/>
                                        <p:tgtEl>
                                          <p:spTgt spid="784399">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84399">
                                            <p:txEl>
                                              <p:pRg st="9" end="9"/>
                                            </p:txEl>
                                          </p:spTgt>
                                        </p:tgtEl>
                                        <p:attrNameLst>
                                          <p:attrName>style.visibility</p:attrName>
                                        </p:attrNameLst>
                                      </p:cBhvr>
                                      <p:to>
                                        <p:strVal val="visible"/>
                                      </p:to>
                                    </p:set>
                                    <p:animEffect transition="in" filter="blinds(horizontal)">
                                      <p:cBhvr>
                                        <p:cTn id="21" dur="500"/>
                                        <p:tgtEl>
                                          <p:spTgt spid="784399">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84399">
                                            <p:txEl>
                                              <p:pRg st="6" end="6"/>
                                            </p:txEl>
                                          </p:spTgt>
                                        </p:tgtEl>
                                        <p:attrNameLst>
                                          <p:attrName>style.visibility</p:attrName>
                                        </p:attrNameLst>
                                      </p:cBhvr>
                                      <p:to>
                                        <p:strVal val="visible"/>
                                      </p:to>
                                    </p:set>
                                    <p:animEffect transition="in" filter="blinds(horizontal)">
                                      <p:cBhvr>
                                        <p:cTn id="24" dur="500"/>
                                        <p:tgtEl>
                                          <p:spTgt spid="78439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84399">
                                            <p:txEl>
                                              <p:pRg st="7" end="7"/>
                                            </p:txEl>
                                          </p:spTgt>
                                        </p:tgtEl>
                                        <p:attrNameLst>
                                          <p:attrName>style.visibility</p:attrName>
                                        </p:attrNameLst>
                                      </p:cBhvr>
                                      <p:to>
                                        <p:strVal val="visible"/>
                                      </p:to>
                                    </p:set>
                                    <p:animEffect transition="in" filter="blinds(horizontal)">
                                      <p:cBhvr>
                                        <p:cTn id="27" dur="500"/>
                                        <p:tgtEl>
                                          <p:spTgt spid="78439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84399">
                                            <p:txEl>
                                              <p:pRg st="10" end="10"/>
                                            </p:txEl>
                                          </p:spTgt>
                                        </p:tgtEl>
                                        <p:attrNameLst>
                                          <p:attrName>style.visibility</p:attrName>
                                        </p:attrNameLst>
                                      </p:cBhvr>
                                      <p:to>
                                        <p:strVal val="visible"/>
                                      </p:to>
                                    </p:set>
                                    <p:animEffect transition="in" filter="blinds(horizontal)">
                                      <p:cBhvr>
                                        <p:cTn id="30" dur="500"/>
                                        <p:tgtEl>
                                          <p:spTgt spid="784399">
                                            <p:txEl>
                                              <p:pRg st="10" end="10"/>
                                            </p:txEl>
                                          </p:spTgt>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784405"/>
                                        </p:tgtEl>
                                        <p:attrNameLst>
                                          <p:attrName>style.visibility</p:attrName>
                                        </p:attrNameLst>
                                      </p:cBhvr>
                                      <p:to>
                                        <p:strVal val="visible"/>
                                      </p:to>
                                    </p:set>
                                    <p:animEffect transition="in" filter="blinds(horizontal)">
                                      <p:cBhvr>
                                        <p:cTn id="34" dur="500"/>
                                        <p:tgtEl>
                                          <p:spTgt spid="784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40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5023B542-E3D6-4932-A63E-0A5108ECB6CA}" type="datetime1">
              <a:rPr lang="zh-CN" altLang="en-US"/>
              <a:pPr>
                <a:defRPr/>
              </a:pPr>
              <a:t>2020/9/3</a:t>
            </a:fld>
            <a:endParaRPr lang="en-US" altLang="zh-CN"/>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C4841753-9DE9-4B65-8785-ECCB4129F153}" type="slidenum">
              <a:rPr lang="zh-CN" altLang="en-US" sz="1400" smtClean="0"/>
              <a:pPr>
                <a:spcBef>
                  <a:spcPct val="0"/>
                </a:spcBef>
                <a:buClrTx/>
                <a:buSzTx/>
                <a:buFontTx/>
                <a:buNone/>
              </a:pPr>
              <a:t>18</a:t>
            </a:fld>
            <a:r>
              <a:rPr lang="zh-CN" altLang="en-US" sz="1400"/>
              <a:t> 页</a:t>
            </a:r>
          </a:p>
        </p:txBody>
      </p:sp>
      <p:sp>
        <p:nvSpPr>
          <p:cNvPr id="35844" name="AutoShape 4"/>
          <p:cNvSpPr>
            <a:spLocks noChangeArrowheads="1"/>
          </p:cNvSpPr>
          <p:nvPr/>
        </p:nvSpPr>
        <p:spPr bwMode="auto">
          <a:xfrm>
            <a:off x="663575" y="2855913"/>
            <a:ext cx="7777163" cy="1190625"/>
          </a:xfrm>
          <a:prstGeom prst="roundRect">
            <a:avLst>
              <a:gd name="adj" fmla="val 4755"/>
            </a:avLst>
          </a:prstGeom>
          <a:solidFill>
            <a:srgbClr val="D9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35845" name="AutoShape 5"/>
          <p:cNvSpPr>
            <a:spLocks noChangeArrowheads="1"/>
          </p:cNvSpPr>
          <p:nvPr/>
        </p:nvSpPr>
        <p:spPr bwMode="auto">
          <a:xfrm>
            <a:off x="663575" y="1557338"/>
            <a:ext cx="7848600" cy="1050925"/>
          </a:xfrm>
          <a:prstGeom prst="roundRect">
            <a:avLst>
              <a:gd name="adj" fmla="val 4542"/>
            </a:avLst>
          </a:prstGeom>
          <a:solidFill>
            <a:srgbClr val="D9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892934" name="Text Box 6"/>
          <p:cNvSpPr txBox="1">
            <a:spLocks noChangeArrowheads="1"/>
          </p:cNvSpPr>
          <p:nvPr/>
        </p:nvSpPr>
        <p:spPr bwMode="auto">
          <a:xfrm>
            <a:off x="663575" y="1743075"/>
            <a:ext cx="84963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a:lnSpc>
                <a:spcPct val="80000"/>
              </a:lnSpc>
              <a:spcBef>
                <a:spcPct val="0"/>
              </a:spcBef>
              <a:buClrTx/>
              <a:buSzTx/>
              <a:buFontTx/>
              <a:buChar char="•"/>
              <a:defRPr/>
            </a:pPr>
            <a:r>
              <a:rPr lang="zh-CN" altLang="en-US" dirty="0">
                <a:solidFill>
                  <a:srgbClr val="C00000"/>
                </a:solidFill>
                <a:ea typeface="楷体_GB2312" pitchFamily="49" charset="-122"/>
              </a:rPr>
              <a:t>汇编程序</a:t>
            </a:r>
          </a:p>
          <a:p>
            <a:pPr>
              <a:spcBef>
                <a:spcPct val="0"/>
              </a:spcBef>
              <a:buClrTx/>
              <a:buSzTx/>
              <a:buFontTx/>
              <a:buNone/>
              <a:defRPr/>
            </a:pPr>
            <a:r>
              <a:rPr lang="zh-CN" altLang="en-US" sz="2800" dirty="0">
                <a:latin typeface="楷体_GB2312" pitchFamily="49" charset="-122"/>
                <a:ea typeface="楷体_GB2312" pitchFamily="49" charset="-122"/>
              </a:rPr>
              <a:t>　</a:t>
            </a:r>
            <a:r>
              <a:rPr lang="zh-CN" altLang="en-US" sz="2800" dirty="0">
                <a:solidFill>
                  <a:schemeClr val="bg2"/>
                </a:solidFill>
                <a:latin typeface="楷体_GB2312" pitchFamily="49" charset="-122"/>
                <a:ea typeface="楷体_GB2312" pitchFamily="49" charset="-122"/>
              </a:rPr>
              <a:t>把汇编语言书写的程序翻译成机器语言程序。</a:t>
            </a:r>
          </a:p>
          <a:p>
            <a:pPr>
              <a:spcBef>
                <a:spcPct val="0"/>
              </a:spcBef>
              <a:buClrTx/>
              <a:buSzTx/>
              <a:buFontTx/>
              <a:buNone/>
              <a:defRPr/>
            </a:pPr>
            <a:endParaRPr lang="zh-CN" altLang="en-US" sz="2800" dirty="0">
              <a:ea typeface="黑体" panose="02010609060101010101" pitchFamily="49" charset="-122"/>
            </a:endParaRPr>
          </a:p>
          <a:p>
            <a:pPr marL="457200" indent="-457200">
              <a:lnSpc>
                <a:spcPct val="80000"/>
              </a:lnSpc>
              <a:spcBef>
                <a:spcPct val="0"/>
              </a:spcBef>
              <a:buClrTx/>
              <a:buSzTx/>
              <a:buFontTx/>
              <a:buChar char="•"/>
              <a:defRPr/>
            </a:pPr>
            <a:r>
              <a:rPr lang="zh-CN" altLang="en-US" dirty="0">
                <a:solidFill>
                  <a:srgbClr val="C00000"/>
                </a:solidFill>
                <a:ea typeface="楷体_GB2312" pitchFamily="49" charset="-122"/>
              </a:rPr>
              <a:t>编译程序</a:t>
            </a:r>
          </a:p>
          <a:p>
            <a:pPr>
              <a:spcBef>
                <a:spcPct val="0"/>
              </a:spcBef>
              <a:buClrTx/>
              <a:buSzTx/>
              <a:buFontTx/>
              <a:buNone/>
              <a:defRPr/>
            </a:pPr>
            <a:r>
              <a:rPr lang="zh-CN" altLang="en-US" sz="2800" dirty="0">
                <a:ea typeface="楷体_GB2312" pitchFamily="49" charset="-122"/>
              </a:rPr>
              <a:t>　</a:t>
            </a:r>
            <a:r>
              <a:rPr lang="zh-CN" altLang="en-US" sz="2800" dirty="0">
                <a:solidFill>
                  <a:schemeClr val="bg2"/>
                </a:solidFill>
                <a:ea typeface="楷体_GB2312" pitchFamily="49" charset="-122"/>
              </a:rPr>
              <a:t>把高级语言书写的程序翻译成汇编或目标程序</a:t>
            </a:r>
            <a:r>
              <a:rPr lang="zh-CN" altLang="en-US" sz="2800" b="0" dirty="0">
                <a:solidFill>
                  <a:schemeClr val="bg2"/>
                </a:solidFill>
                <a:ea typeface="楷体_GB2312" pitchFamily="49" charset="-122"/>
              </a:rPr>
              <a:t>。</a:t>
            </a:r>
          </a:p>
        </p:txBody>
      </p:sp>
      <p:sp>
        <p:nvSpPr>
          <p:cNvPr id="892945" name="AutoShape 17">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35848" name="Rectangle 21"/>
          <p:cNvSpPr>
            <a:spLocks noChangeArrowheads="1"/>
          </p:cNvSpPr>
          <p:nvPr/>
        </p:nvSpPr>
        <p:spPr bwMode="auto">
          <a:xfrm>
            <a:off x="2190750" y="-84138"/>
            <a:ext cx="50292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4400">
                <a:solidFill>
                  <a:schemeClr val="tx2"/>
                </a:solidFill>
              </a:rPr>
              <a:t>1.2  </a:t>
            </a:r>
            <a:r>
              <a:rPr lang="zh-CN" altLang="en-US" sz="4400">
                <a:solidFill>
                  <a:schemeClr val="tx2"/>
                </a:solidFill>
              </a:rPr>
              <a:t>语言处理程序</a:t>
            </a:r>
          </a:p>
        </p:txBody>
      </p:sp>
      <p:sp>
        <p:nvSpPr>
          <p:cNvPr id="13" name="AutoShape 5"/>
          <p:cNvSpPr>
            <a:spLocks noChangeArrowheads="1"/>
          </p:cNvSpPr>
          <p:nvPr/>
        </p:nvSpPr>
        <p:spPr bwMode="auto">
          <a:xfrm>
            <a:off x="663575" y="4546600"/>
            <a:ext cx="7848600" cy="1385888"/>
          </a:xfrm>
          <a:prstGeom prst="roundRect">
            <a:avLst>
              <a:gd name="adj" fmla="val 4542"/>
            </a:avLst>
          </a:prstGeom>
          <a:solidFill>
            <a:srgbClr val="D9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a:spcBef>
                <a:spcPct val="0"/>
              </a:spcBef>
              <a:buClrTx/>
              <a:buSzTx/>
              <a:buFontTx/>
              <a:buChar char="•"/>
              <a:defRPr/>
            </a:pPr>
            <a:r>
              <a:rPr lang="zh-CN" altLang="en-US" dirty="0">
                <a:solidFill>
                  <a:srgbClr val="C00000"/>
                </a:solidFill>
                <a:ea typeface="楷体_GB2312" pitchFamily="49" charset="-122"/>
              </a:rPr>
              <a:t>解释程序</a:t>
            </a:r>
            <a:endParaRPr lang="en-US" altLang="zh-CN" dirty="0">
              <a:solidFill>
                <a:srgbClr val="C00000"/>
              </a:solidFill>
              <a:ea typeface="楷体_GB2312" pitchFamily="49" charset="-122"/>
            </a:endParaRPr>
          </a:p>
          <a:p>
            <a:pPr>
              <a:spcBef>
                <a:spcPct val="0"/>
              </a:spcBef>
              <a:buClrTx/>
              <a:buSzTx/>
              <a:buFont typeface="Monotype Sorts" pitchFamily="2" charset="2"/>
              <a:buNone/>
              <a:defRPr/>
            </a:pPr>
            <a:r>
              <a:rPr lang="zh-CN" altLang="en-US" sz="2800" dirty="0">
                <a:solidFill>
                  <a:schemeClr val="bg2"/>
                </a:solidFill>
                <a:ea typeface="楷体_GB2312" pitchFamily="49" charset="-122"/>
              </a:rPr>
              <a:t>    对源程序进行解释执行的程序。</a:t>
            </a:r>
          </a:p>
          <a:p>
            <a:pPr>
              <a:spcBef>
                <a:spcPct val="0"/>
              </a:spcBef>
              <a:buClrTx/>
              <a:buSzTx/>
              <a:buFont typeface="Monotype Sorts" pitchFamily="2" charset="2"/>
              <a:buNone/>
              <a:defRPr/>
            </a:pPr>
            <a:r>
              <a:rPr lang="zh-CN" altLang="en-US" sz="2800" dirty="0">
                <a:solidFill>
                  <a:schemeClr val="bg2"/>
                </a:solidFill>
                <a:ea typeface="楷体_GB2312" pitchFamily="49" charset="-122"/>
              </a:rPr>
              <a:t>    类似于口译，不生成目标代码。</a:t>
            </a:r>
            <a:endParaRPr lang="zh-CN" altLang="en-US" dirty="0">
              <a:solidFill>
                <a:srgbClr val="C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2934">
                                            <p:txEl>
                                              <p:pRg st="1" end="1"/>
                                            </p:txEl>
                                          </p:spTgt>
                                        </p:tgtEl>
                                        <p:attrNameLst>
                                          <p:attrName>style.visibility</p:attrName>
                                        </p:attrNameLst>
                                      </p:cBhvr>
                                      <p:to>
                                        <p:strVal val="visible"/>
                                      </p:to>
                                    </p:set>
                                    <p:animEffect transition="in" filter="blinds(horizontal)">
                                      <p:cBhvr>
                                        <p:cTn id="7" dur="500"/>
                                        <p:tgtEl>
                                          <p:spTgt spid="8929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2934">
                                            <p:txEl>
                                              <p:pRg st="4" end="4"/>
                                            </p:txEl>
                                          </p:spTgt>
                                        </p:tgtEl>
                                        <p:attrNameLst>
                                          <p:attrName>style.visibility</p:attrName>
                                        </p:attrNameLst>
                                      </p:cBhvr>
                                      <p:to>
                                        <p:strVal val="visible"/>
                                      </p:to>
                                    </p:set>
                                    <p:animEffect transition="in" filter="blinds(horizontal)">
                                      <p:cBhvr>
                                        <p:cTn id="12" dur="500"/>
                                        <p:tgtEl>
                                          <p:spTgt spid="89293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500"/>
                                        <p:tgtEl>
                                          <p:spTgt spid="13">
                                            <p:txEl>
                                              <p:pRg st="2" end="2"/>
                                            </p:txEl>
                                          </p:spTgt>
                                        </p:tgtEl>
                                      </p:cBhvr>
                                    </p:animEffect>
                                  </p:childTnLst>
                                </p:cTn>
                              </p:par>
                            </p:childTnLst>
                          </p:cTn>
                        </p:par>
                        <p:par>
                          <p:cTn id="21" fill="hold" nodeType="afterGroup">
                            <p:stCondLst>
                              <p:cond delay="500"/>
                            </p:stCondLst>
                            <p:childTnLst>
                              <p:par>
                                <p:cTn id="22" presetID="2" presetClass="entr" presetSubtype="6" fill="hold" grpId="0" nodeType="afterEffect">
                                  <p:stCondLst>
                                    <p:cond delay="0"/>
                                  </p:stCondLst>
                                  <p:childTnLst>
                                    <p:set>
                                      <p:cBhvr>
                                        <p:cTn id="23" dur="1" fill="hold">
                                          <p:stCondLst>
                                            <p:cond delay="0"/>
                                          </p:stCondLst>
                                        </p:cTn>
                                        <p:tgtEl>
                                          <p:spTgt spid="892945"/>
                                        </p:tgtEl>
                                        <p:attrNameLst>
                                          <p:attrName>style.visibility</p:attrName>
                                        </p:attrNameLst>
                                      </p:cBhvr>
                                      <p:to>
                                        <p:strVal val="visible"/>
                                      </p:to>
                                    </p:set>
                                    <p:anim calcmode="lin" valueType="num">
                                      <p:cBhvr additive="base">
                                        <p:cTn id="24" dur="500" fill="hold"/>
                                        <p:tgtEl>
                                          <p:spTgt spid="892945"/>
                                        </p:tgtEl>
                                        <p:attrNameLst>
                                          <p:attrName>ppt_x</p:attrName>
                                        </p:attrNameLst>
                                      </p:cBhvr>
                                      <p:tavLst>
                                        <p:tav tm="0">
                                          <p:val>
                                            <p:strVal val="1+#ppt_w/2"/>
                                          </p:val>
                                        </p:tav>
                                        <p:tav tm="100000">
                                          <p:val>
                                            <p:strVal val="#ppt_x"/>
                                          </p:val>
                                        </p:tav>
                                      </p:tavLst>
                                    </p:anim>
                                    <p:anim calcmode="lin" valueType="num">
                                      <p:cBhvr additive="base">
                                        <p:cTn id="25" dur="500" fill="hold"/>
                                        <p:tgtEl>
                                          <p:spTgt spid="8929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13"/>
          <p:cNvSpPr>
            <a:spLocks noChangeArrowheads="1"/>
          </p:cNvSpPr>
          <p:nvPr/>
        </p:nvSpPr>
        <p:spPr bwMode="auto">
          <a:xfrm>
            <a:off x="6000750" y="1000125"/>
            <a:ext cx="2100263" cy="1219200"/>
          </a:xfrm>
          <a:prstGeom prst="ellipse">
            <a:avLst/>
          </a:prstGeom>
          <a:solidFill>
            <a:srgbClr val="CCCCFF"/>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37891" name="Oval 12"/>
          <p:cNvSpPr>
            <a:spLocks noChangeArrowheads="1"/>
          </p:cNvSpPr>
          <p:nvPr/>
        </p:nvSpPr>
        <p:spPr bwMode="auto">
          <a:xfrm>
            <a:off x="1260475" y="1031875"/>
            <a:ext cx="2057400" cy="1219200"/>
          </a:xfrm>
          <a:prstGeom prst="ellipse">
            <a:avLst/>
          </a:prstGeom>
          <a:solidFill>
            <a:srgbClr val="CCCCFF"/>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13" name="日期占位符 3"/>
          <p:cNvSpPr>
            <a:spLocks noGrp="1"/>
          </p:cNvSpPr>
          <p:nvPr>
            <p:ph type="dt" sz="quarter" idx="10"/>
          </p:nvPr>
        </p:nvSpPr>
        <p:spPr/>
        <p:txBody>
          <a:bodyPr/>
          <a:lstStyle/>
          <a:p>
            <a:pPr>
              <a:defRPr/>
            </a:pPr>
            <a:fld id="{665340E7-1D79-4313-8661-56CA3E9ADC2F}" type="datetime1">
              <a:rPr lang="zh-CN" altLang="en-US"/>
              <a:pPr>
                <a:defRPr/>
              </a:pPr>
              <a:t>2020/9/3</a:t>
            </a:fld>
            <a:endParaRPr lang="en-US" altLang="zh-CN"/>
          </a:p>
        </p:txBody>
      </p:sp>
      <p:sp>
        <p:nvSpPr>
          <p:cNvPr id="3789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85D67E03-8F94-4572-8814-5CC03732D44A}" type="slidenum">
              <a:rPr lang="zh-CN" altLang="en-US" sz="1400" smtClean="0"/>
              <a:pPr>
                <a:spcBef>
                  <a:spcPct val="0"/>
                </a:spcBef>
                <a:buClrTx/>
                <a:buSzTx/>
                <a:buFontTx/>
                <a:buNone/>
              </a:pPr>
              <a:t>19</a:t>
            </a:fld>
            <a:r>
              <a:rPr lang="zh-CN" altLang="en-US" sz="1400"/>
              <a:t> 页</a:t>
            </a:r>
          </a:p>
        </p:txBody>
      </p:sp>
      <p:sp>
        <p:nvSpPr>
          <p:cNvPr id="783364" name="Text Box 4"/>
          <p:cNvSpPr txBox="1">
            <a:spLocks noChangeArrowheads="1"/>
          </p:cNvSpPr>
          <p:nvPr/>
        </p:nvSpPr>
        <p:spPr bwMode="auto">
          <a:xfrm>
            <a:off x="315913" y="2381250"/>
            <a:ext cx="88392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Char char="•"/>
            </a:pPr>
            <a:r>
              <a:rPr lang="zh-CN" altLang="en-US" sz="2800">
                <a:latin typeface="楷体_GB2312" pitchFamily="49" charset="-122"/>
                <a:ea typeface="楷体_GB2312" pitchFamily="49" charset="-122"/>
              </a:rPr>
              <a:t>一种相当复杂的程序，</a:t>
            </a:r>
            <a:r>
              <a:rPr lang="zh-CN" altLang="en-US" sz="2800">
                <a:ea typeface="楷体_GB2312" pitchFamily="49" charset="-122"/>
              </a:rPr>
              <a:t>长度可从</a:t>
            </a:r>
            <a:r>
              <a:rPr lang="en-US" altLang="zh-CN" sz="2800">
                <a:ea typeface="楷体_GB2312" pitchFamily="49" charset="-122"/>
              </a:rPr>
              <a:t>10,000</a:t>
            </a:r>
            <a:r>
              <a:rPr lang="zh-CN" altLang="en-US" sz="2800">
                <a:ea typeface="楷体_GB2312" pitchFamily="49" charset="-122"/>
              </a:rPr>
              <a:t>行到</a:t>
            </a:r>
            <a:r>
              <a:rPr lang="en-US" altLang="zh-CN" sz="2800">
                <a:ea typeface="楷体_GB2312" pitchFamily="49" charset="-122"/>
              </a:rPr>
              <a:t>1,000,000</a:t>
            </a:r>
            <a:r>
              <a:rPr lang="zh-CN" altLang="en-US" sz="2800">
                <a:latin typeface="楷体_GB2312" pitchFamily="49" charset="-122"/>
                <a:ea typeface="楷体_GB2312" pitchFamily="49" charset="-122"/>
              </a:rPr>
              <a:t>行不等。编写甚至读懂都非易事。</a:t>
            </a:r>
          </a:p>
          <a:p>
            <a:pPr eaLnBrk="1" hangingPunct="1">
              <a:spcBef>
                <a:spcPct val="50000"/>
              </a:spcBef>
              <a:buClrTx/>
              <a:buSzTx/>
              <a:buFontTx/>
              <a:buChar char="•"/>
            </a:pPr>
            <a:r>
              <a:rPr lang="zh-CN" altLang="en-US" sz="2800">
                <a:latin typeface="楷体_GB2312" pitchFamily="49" charset="-122"/>
                <a:ea typeface="楷体_GB2312" pitchFamily="49" charset="-122"/>
              </a:rPr>
              <a:t>大多数的计算机科学家和专业人员也从来没有编写过一个完整的编译器。</a:t>
            </a:r>
          </a:p>
          <a:p>
            <a:pPr eaLnBrk="1" hangingPunct="1">
              <a:spcBef>
                <a:spcPct val="50000"/>
              </a:spcBef>
              <a:buClrTx/>
              <a:buSzTx/>
              <a:buFontTx/>
              <a:buChar char="•"/>
            </a:pPr>
            <a:r>
              <a:rPr lang="zh-CN" altLang="en-US" sz="2800">
                <a:latin typeface="楷体_GB2312" pitchFamily="49" charset="-122"/>
                <a:ea typeface="楷体_GB2312" pitchFamily="49" charset="-122"/>
              </a:rPr>
              <a:t>任何一个与计算机打交道的专业人员都应掌握编译器的基本结构和实现技术。 </a:t>
            </a:r>
          </a:p>
        </p:txBody>
      </p:sp>
      <p:sp>
        <p:nvSpPr>
          <p:cNvPr id="783366" name="Text Box 6"/>
          <p:cNvSpPr txBox="1">
            <a:spLocks noChangeArrowheads="1"/>
          </p:cNvSpPr>
          <p:nvPr/>
        </p:nvSpPr>
        <p:spPr bwMode="auto">
          <a:xfrm>
            <a:off x="457200" y="1143000"/>
            <a:ext cx="8001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a:solidFill>
                <a:srgbClr val="FFFF00"/>
              </a:solidFill>
              <a:effectLst>
                <a:outerShdw blurRad="38100" dist="38100" dir="2700000" algn="tl">
                  <a:srgbClr val="000000"/>
                </a:outerShdw>
              </a:effectLst>
              <a:latin typeface="宋体" pitchFamily="2" charset="-122"/>
              <a:ea typeface="宋体" pitchFamily="2" charset="-122"/>
            </a:endParaRPr>
          </a:p>
        </p:txBody>
      </p:sp>
      <p:sp>
        <p:nvSpPr>
          <p:cNvPr id="37896" name="Text Box 7"/>
          <p:cNvSpPr txBox="1">
            <a:spLocks noChangeArrowheads="1"/>
          </p:cNvSpPr>
          <p:nvPr/>
        </p:nvSpPr>
        <p:spPr bwMode="auto">
          <a:xfrm>
            <a:off x="1412875" y="1108075"/>
            <a:ext cx="1905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t>  </a:t>
            </a:r>
            <a:r>
              <a:rPr lang="zh-CN" altLang="en-US" sz="2400">
                <a:solidFill>
                  <a:schemeClr val="bg2"/>
                </a:solidFill>
              </a:rPr>
              <a:t>高级语言</a:t>
            </a:r>
          </a:p>
          <a:p>
            <a:pPr eaLnBrk="1" hangingPunct="1">
              <a:spcBef>
                <a:spcPct val="50000"/>
              </a:spcBef>
              <a:buClrTx/>
              <a:buSzTx/>
              <a:buFontTx/>
              <a:buNone/>
            </a:pPr>
            <a:r>
              <a:rPr lang="zh-CN" altLang="en-US" sz="2400">
                <a:solidFill>
                  <a:schemeClr val="bg2"/>
                </a:solidFill>
              </a:rPr>
              <a:t>书写的程序</a:t>
            </a:r>
          </a:p>
        </p:txBody>
      </p:sp>
      <p:sp>
        <p:nvSpPr>
          <p:cNvPr id="37897" name="Text Box 8"/>
          <p:cNvSpPr txBox="1">
            <a:spLocks noChangeArrowheads="1"/>
          </p:cNvSpPr>
          <p:nvPr/>
        </p:nvSpPr>
        <p:spPr bwMode="auto">
          <a:xfrm>
            <a:off x="3851275" y="1355725"/>
            <a:ext cx="1689100" cy="519113"/>
          </a:xfrm>
          <a:prstGeom prst="rect">
            <a:avLst/>
          </a:prstGeom>
          <a:solidFill>
            <a:srgbClr val="10BC3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t> </a:t>
            </a:r>
            <a:r>
              <a:rPr lang="zh-CN" altLang="en-US" sz="2800">
                <a:solidFill>
                  <a:schemeClr val="bg2"/>
                </a:solidFill>
              </a:rPr>
              <a:t>编译程序</a:t>
            </a:r>
          </a:p>
        </p:txBody>
      </p:sp>
      <p:sp>
        <p:nvSpPr>
          <p:cNvPr id="37898" name="Text Box 9"/>
          <p:cNvSpPr txBox="1">
            <a:spLocks noChangeArrowheads="1"/>
          </p:cNvSpPr>
          <p:nvPr/>
        </p:nvSpPr>
        <p:spPr bwMode="auto">
          <a:xfrm>
            <a:off x="6000750" y="141287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solidFill>
                  <a:schemeClr val="bg2"/>
                </a:solidFill>
              </a:rPr>
              <a:t>低级语言程序</a:t>
            </a:r>
          </a:p>
        </p:txBody>
      </p:sp>
      <p:sp>
        <p:nvSpPr>
          <p:cNvPr id="37899" name="Line 10"/>
          <p:cNvSpPr>
            <a:spLocks noChangeShapeType="1"/>
          </p:cNvSpPr>
          <p:nvPr/>
        </p:nvSpPr>
        <p:spPr bwMode="auto">
          <a:xfrm>
            <a:off x="3317875" y="1641475"/>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0" name="Line 11"/>
          <p:cNvSpPr>
            <a:spLocks noChangeShapeType="1"/>
          </p:cNvSpPr>
          <p:nvPr/>
        </p:nvSpPr>
        <p:spPr bwMode="auto">
          <a:xfrm>
            <a:off x="5500688" y="1643063"/>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Rectangle 19"/>
          <p:cNvSpPr>
            <a:spLocks noChangeArrowheads="1"/>
          </p:cNvSpPr>
          <p:nvPr/>
        </p:nvSpPr>
        <p:spPr bwMode="auto">
          <a:xfrm>
            <a:off x="2124075" y="0"/>
            <a:ext cx="562768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4000">
                <a:solidFill>
                  <a:srgbClr val="FF9900"/>
                </a:solidFill>
                <a:latin typeface="楷体_GB2312" pitchFamily="49" charset="-122"/>
                <a:ea typeface="楷体_GB2312" pitchFamily="49" charset="-122"/>
              </a:rPr>
              <a:t>编译程序</a:t>
            </a:r>
            <a:r>
              <a:rPr lang="en-US" altLang="zh-CN" sz="2800">
                <a:solidFill>
                  <a:srgbClr val="FF9900"/>
                </a:solidFill>
              </a:rPr>
              <a:t>(compiler)</a:t>
            </a:r>
          </a:p>
        </p:txBody>
      </p:sp>
      <p:sp>
        <p:nvSpPr>
          <p:cNvPr id="783381" name="AutoShape 21">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2" name="文本框 1"/>
          <p:cNvSpPr txBox="1">
            <a:spLocks noChangeArrowheads="1"/>
          </p:cNvSpPr>
          <p:nvPr/>
        </p:nvSpPr>
        <p:spPr bwMode="auto">
          <a:xfrm>
            <a:off x="323850" y="5791200"/>
            <a:ext cx="843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pl-PL" altLang="zh-CN" sz="2400">
                <a:ea typeface="楷体_GB2312" pitchFamily="49" charset="-122"/>
              </a:rPr>
              <a:t>FORTRAN, C , C ++, COBOL </a:t>
            </a:r>
            <a:r>
              <a:rPr kumimoji="0" lang="en-US" altLang="zh-CN" sz="2400">
                <a:ea typeface="楷体_GB2312" pitchFamily="49" charset="-122"/>
              </a:rPr>
              <a:t>,</a:t>
            </a:r>
            <a:r>
              <a:rPr kumimoji="0" lang="en-US" altLang="zh-CN" sz="2400">
                <a:solidFill>
                  <a:schemeClr val="bg2"/>
                </a:solidFill>
                <a:ea typeface="楷体_GB2312" pitchFamily="49" charset="-122"/>
              </a:rPr>
              <a:t> </a:t>
            </a:r>
            <a:r>
              <a:rPr kumimoji="0" lang="en-US" altLang="zh-CN" sz="2400">
                <a:ea typeface="楷体_GB2312" pitchFamily="49" charset="-122"/>
              </a:rPr>
              <a:t>SQL……</a:t>
            </a: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3364">
                                            <p:txEl>
                                              <p:pRg st="0" end="0"/>
                                            </p:txEl>
                                          </p:spTgt>
                                        </p:tgtEl>
                                        <p:attrNameLst>
                                          <p:attrName>style.visibility</p:attrName>
                                        </p:attrNameLst>
                                      </p:cBhvr>
                                      <p:to>
                                        <p:strVal val="visible"/>
                                      </p:to>
                                    </p:set>
                                    <p:anim calcmode="lin" valueType="num">
                                      <p:cBhvr additive="base">
                                        <p:cTn id="7" dur="500" fill="hold"/>
                                        <p:tgtEl>
                                          <p:spTgt spid="7833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33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3364">
                                            <p:txEl>
                                              <p:pRg st="1" end="1"/>
                                            </p:txEl>
                                          </p:spTgt>
                                        </p:tgtEl>
                                        <p:attrNameLst>
                                          <p:attrName>style.visibility</p:attrName>
                                        </p:attrNameLst>
                                      </p:cBhvr>
                                      <p:to>
                                        <p:strVal val="visible"/>
                                      </p:to>
                                    </p:set>
                                    <p:anim calcmode="lin" valueType="num">
                                      <p:cBhvr additive="base">
                                        <p:cTn id="13" dur="500" fill="hold"/>
                                        <p:tgtEl>
                                          <p:spTgt spid="78336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33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3364">
                                            <p:txEl>
                                              <p:pRg st="2" end="2"/>
                                            </p:txEl>
                                          </p:spTgt>
                                        </p:tgtEl>
                                        <p:attrNameLst>
                                          <p:attrName>style.visibility</p:attrName>
                                        </p:attrNameLst>
                                      </p:cBhvr>
                                      <p:to>
                                        <p:strVal val="visible"/>
                                      </p:to>
                                    </p:set>
                                    <p:anim calcmode="lin" valueType="num">
                                      <p:cBhvr additive="base">
                                        <p:cTn id="19" dur="500" fill="hold"/>
                                        <p:tgtEl>
                                          <p:spTgt spid="78336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33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par>
                          <p:cTn id="26" fill="hold" nodeType="afterGroup">
                            <p:stCondLst>
                              <p:cond delay="500"/>
                            </p:stCondLst>
                            <p:childTnLst>
                              <p:par>
                                <p:cTn id="27" presetID="2" presetClass="entr" presetSubtype="6" fill="hold" grpId="0" nodeType="afterEffect">
                                  <p:stCondLst>
                                    <p:cond delay="0"/>
                                  </p:stCondLst>
                                  <p:childTnLst>
                                    <p:set>
                                      <p:cBhvr>
                                        <p:cTn id="28" dur="1" fill="hold">
                                          <p:stCondLst>
                                            <p:cond delay="0"/>
                                          </p:stCondLst>
                                        </p:cTn>
                                        <p:tgtEl>
                                          <p:spTgt spid="783381"/>
                                        </p:tgtEl>
                                        <p:attrNameLst>
                                          <p:attrName>style.visibility</p:attrName>
                                        </p:attrNameLst>
                                      </p:cBhvr>
                                      <p:to>
                                        <p:strVal val="visible"/>
                                      </p:to>
                                    </p:set>
                                    <p:anim calcmode="lin" valueType="num">
                                      <p:cBhvr additive="base">
                                        <p:cTn id="29" dur="500" fill="hold"/>
                                        <p:tgtEl>
                                          <p:spTgt spid="783381"/>
                                        </p:tgtEl>
                                        <p:attrNameLst>
                                          <p:attrName>ppt_x</p:attrName>
                                        </p:attrNameLst>
                                      </p:cBhvr>
                                      <p:tavLst>
                                        <p:tav tm="0">
                                          <p:val>
                                            <p:strVal val="1+#ppt_w/2"/>
                                          </p:val>
                                        </p:tav>
                                        <p:tav tm="100000">
                                          <p:val>
                                            <p:strVal val="#ppt_x"/>
                                          </p:val>
                                        </p:tav>
                                      </p:tavLst>
                                    </p:anim>
                                    <p:anim calcmode="lin" valueType="num">
                                      <p:cBhvr additive="base">
                                        <p:cTn id="30" dur="500" fill="hold"/>
                                        <p:tgtEl>
                                          <p:spTgt spid="783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4" grpId="0" build="p" autoUpdateAnimBg="0"/>
      <p:bldP spid="783381"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02361602-6EC2-460A-8326-E8025591068C}" type="datetime1">
              <a:rPr lang="zh-CN" altLang="en-US"/>
              <a:pPr>
                <a:defRPr/>
              </a:pPr>
              <a:t>2020/9/3</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26375D80-9403-48DC-A9A9-8BD19DCB58BC}" type="slidenum">
              <a:rPr lang="zh-CN" altLang="en-US" sz="1400" smtClean="0"/>
              <a:pPr>
                <a:spcBef>
                  <a:spcPct val="0"/>
                </a:spcBef>
                <a:buClrTx/>
                <a:buSzTx/>
                <a:buFontTx/>
                <a:buNone/>
              </a:pPr>
              <a:t>2</a:t>
            </a:fld>
            <a:r>
              <a:rPr lang="zh-CN" altLang="en-US" sz="1400"/>
              <a:t> 页</a:t>
            </a:r>
          </a:p>
        </p:txBody>
      </p:sp>
      <p:sp>
        <p:nvSpPr>
          <p:cNvPr id="910339" name="Rectangle 3"/>
          <p:cNvSpPr>
            <a:spLocks noGrp="1" noChangeArrowheads="1"/>
          </p:cNvSpPr>
          <p:nvPr>
            <p:ph type="body" idx="1"/>
          </p:nvPr>
        </p:nvSpPr>
        <p:spPr>
          <a:xfrm>
            <a:off x="0" y="549275"/>
            <a:ext cx="9324975" cy="2592388"/>
          </a:xfrm>
        </p:spPr>
        <p:txBody>
          <a:bodyPr/>
          <a:lstStyle/>
          <a:p>
            <a:pPr>
              <a:spcBef>
                <a:spcPct val="0"/>
              </a:spcBef>
              <a:defRPr/>
            </a:pPr>
            <a:r>
              <a:rPr kumimoji="0" lang="en-US" altLang="zh-CN" b="1">
                <a:solidFill>
                  <a:srgbClr val="FFFF00"/>
                </a:solidFill>
                <a:effectLst/>
              </a:rPr>
              <a:t>1972   E.W. Dijkstra </a:t>
            </a:r>
            <a:r>
              <a:rPr kumimoji="0" lang="zh-CN" altLang="en-US" b="1">
                <a:effectLst/>
              </a:rPr>
              <a:t>（</a:t>
            </a:r>
            <a:r>
              <a:rPr kumimoji="0" lang="en-US" altLang="zh-CN" b="1">
                <a:effectLst/>
              </a:rPr>
              <a:t>1930~2002</a:t>
            </a:r>
            <a:r>
              <a:rPr kumimoji="0" lang="zh-CN" altLang="en-US" b="1">
                <a:effectLst/>
              </a:rPr>
              <a:t>）</a:t>
            </a:r>
            <a:r>
              <a:rPr kumimoji="0" lang="zh-CN" altLang="en-US" b="1">
                <a:solidFill>
                  <a:srgbClr val="FFFF00"/>
                </a:solidFill>
                <a:effectLst/>
              </a:rPr>
              <a:t> </a:t>
            </a:r>
            <a:br>
              <a:rPr kumimoji="0" lang="zh-CN" altLang="en-US" b="1">
                <a:effectLst/>
              </a:rPr>
            </a:br>
            <a:r>
              <a:rPr kumimoji="0" lang="zh-CN" altLang="en-US" sz="2800" b="1">
                <a:effectLst/>
                <a:ea typeface="楷体_GB2312" pitchFamily="49" charset="-122"/>
              </a:rPr>
              <a:t>率先实现了</a:t>
            </a:r>
            <a:r>
              <a:rPr kumimoji="0" lang="en-US" altLang="zh-CN" sz="2800" b="1">
                <a:effectLst/>
                <a:ea typeface="楷体_GB2312" pitchFamily="49" charset="-122"/>
              </a:rPr>
              <a:t>ALGOL60</a:t>
            </a:r>
            <a:r>
              <a:rPr kumimoji="0" lang="zh-CN" altLang="en-US" sz="2800" b="1">
                <a:effectLst/>
                <a:ea typeface="楷体_GB2312" pitchFamily="49" charset="-122"/>
              </a:rPr>
              <a:t>的编译器。信号量和</a:t>
            </a:r>
            <a:r>
              <a:rPr kumimoji="0" lang="en-US" altLang="zh-CN" sz="2800" b="1">
                <a:effectLst/>
                <a:ea typeface="楷体_GB2312" pitchFamily="49" charset="-122"/>
              </a:rPr>
              <a:t>PV</a:t>
            </a:r>
            <a:r>
              <a:rPr kumimoji="0" lang="zh-CN" altLang="en-US" sz="2800" b="1">
                <a:effectLst/>
                <a:ea typeface="楷体_GB2312" pitchFamily="49" charset="-122"/>
              </a:rPr>
              <a:t>原语，哲学家就餐、银行家算法、最短路径算法</a:t>
            </a:r>
          </a:p>
          <a:p>
            <a:pPr>
              <a:spcBef>
                <a:spcPct val="0"/>
              </a:spcBef>
              <a:defRPr/>
            </a:pPr>
            <a:r>
              <a:rPr kumimoji="0" lang="en-US" altLang="zh-CN" b="1">
                <a:solidFill>
                  <a:srgbClr val="FFFF00"/>
                </a:solidFill>
                <a:effectLst/>
              </a:rPr>
              <a:t>1983 Dennis Ritchie(1941-2011) </a:t>
            </a:r>
            <a:r>
              <a:rPr kumimoji="0" lang="zh-CN" altLang="en-US" b="1">
                <a:solidFill>
                  <a:srgbClr val="FFFF00"/>
                </a:solidFill>
                <a:effectLst/>
              </a:rPr>
              <a:t>、</a:t>
            </a:r>
            <a:r>
              <a:rPr kumimoji="0" lang="en-US" altLang="zh-CN" b="1">
                <a:solidFill>
                  <a:srgbClr val="FFFF00"/>
                </a:solidFill>
                <a:effectLst/>
              </a:rPr>
              <a:t>Ken Thompson </a:t>
            </a:r>
          </a:p>
          <a:p>
            <a:pPr>
              <a:spcBef>
                <a:spcPct val="0"/>
              </a:spcBef>
              <a:buFont typeface="Monotype Sorts" pitchFamily="2" charset="2"/>
              <a:buNone/>
              <a:defRPr/>
            </a:pPr>
            <a:r>
              <a:rPr kumimoji="0" lang="en-US" altLang="zh-CN" sz="2000"/>
              <a:t>      </a:t>
            </a:r>
            <a:r>
              <a:rPr kumimoji="0" lang="en-US" altLang="zh-CN" sz="2800" b="1">
                <a:effectLst/>
                <a:ea typeface="楷体_GB2312" pitchFamily="49" charset="-122"/>
              </a:rPr>
              <a:t>UNIX</a:t>
            </a:r>
            <a:r>
              <a:rPr kumimoji="0" lang="zh-CN" altLang="en-US" sz="2800" b="1">
                <a:effectLst/>
                <a:ea typeface="楷体_GB2312" pitchFamily="49" charset="-122"/>
              </a:rPr>
              <a:t>之父、</a:t>
            </a:r>
            <a:r>
              <a:rPr kumimoji="0" lang="en-US" altLang="zh-CN" sz="2800" b="1">
                <a:effectLst/>
                <a:ea typeface="楷体_GB2312" pitchFamily="49" charset="-122"/>
              </a:rPr>
              <a:t>C</a:t>
            </a:r>
            <a:r>
              <a:rPr kumimoji="0" lang="zh-CN" altLang="en-US" sz="2800" b="1">
                <a:effectLst/>
                <a:ea typeface="楷体_GB2312" pitchFamily="49" charset="-122"/>
              </a:rPr>
              <a:t>之父</a:t>
            </a:r>
            <a:endParaRPr kumimoji="0" lang="zh-CN" altLang="en-US" b="1">
              <a:solidFill>
                <a:srgbClr val="FFFF00"/>
              </a:solidFill>
              <a:effectLst/>
            </a:endParaRPr>
          </a:p>
        </p:txBody>
      </p:sp>
      <p:sp>
        <p:nvSpPr>
          <p:cNvPr id="6149" name="Text Box 4"/>
          <p:cNvSpPr txBox="1">
            <a:spLocks noChangeArrowheads="1"/>
          </p:cNvSpPr>
          <p:nvPr/>
        </p:nvSpPr>
        <p:spPr bwMode="auto">
          <a:xfrm>
            <a:off x="2484438" y="0"/>
            <a:ext cx="51831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buClr>
                <a:schemeClr val="folHlink"/>
              </a:buClr>
              <a:buFont typeface="Monotype Sorts" pitchFamily="2" charset="2"/>
              <a:buNone/>
            </a:pPr>
            <a:r>
              <a:rPr kumimoji="0" lang="zh-CN" altLang="en-US" sz="4000">
                <a:solidFill>
                  <a:srgbClr val="FF9900"/>
                </a:solidFill>
                <a:ea typeface="楷体_GB2312" pitchFamily="49" charset="-122"/>
              </a:rPr>
              <a:t>图灵奖得主（</a:t>
            </a:r>
            <a:r>
              <a:rPr kumimoji="0" lang="en-US" altLang="zh-CN" sz="4000">
                <a:solidFill>
                  <a:srgbClr val="FF9900"/>
                </a:solidFill>
                <a:ea typeface="楷体_GB2312" pitchFamily="49" charset="-122"/>
              </a:rPr>
              <a:t>1</a:t>
            </a:r>
            <a:r>
              <a:rPr kumimoji="0" lang="zh-CN" altLang="en-US" sz="4000">
                <a:solidFill>
                  <a:srgbClr val="FF9900"/>
                </a:solidFill>
                <a:ea typeface="楷体_GB2312" pitchFamily="49" charset="-122"/>
              </a:rPr>
              <a:t>）</a:t>
            </a:r>
          </a:p>
        </p:txBody>
      </p:sp>
      <p:sp>
        <p:nvSpPr>
          <p:cNvPr id="910341" name="AutoShape 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nvGrpSpPr>
          <p:cNvPr id="2" name="Group 11"/>
          <p:cNvGrpSpPr>
            <a:grpSpLocks/>
          </p:cNvGrpSpPr>
          <p:nvPr/>
        </p:nvGrpSpPr>
        <p:grpSpPr bwMode="auto">
          <a:xfrm>
            <a:off x="4140200" y="2349500"/>
            <a:ext cx="3332163" cy="1814513"/>
            <a:chOff x="2608" y="1480"/>
            <a:chExt cx="2099" cy="1143"/>
          </a:xfrm>
        </p:grpSpPr>
        <p:graphicFrame>
          <p:nvGraphicFramePr>
            <p:cNvPr id="6153" name="Object 6"/>
            <p:cNvGraphicFramePr>
              <a:graphicFrameLocks noChangeAspect="1"/>
            </p:cNvGraphicFramePr>
            <p:nvPr/>
          </p:nvGraphicFramePr>
          <p:xfrm>
            <a:off x="2608" y="1480"/>
            <a:ext cx="841" cy="1134"/>
          </p:xfrm>
          <a:graphic>
            <a:graphicData uri="http://schemas.openxmlformats.org/presentationml/2006/ole">
              <mc:AlternateContent xmlns:mc="http://schemas.openxmlformats.org/markup-compatibility/2006">
                <mc:Choice xmlns:v="urn:schemas-microsoft-com:vml" Requires="v">
                  <p:oleObj spid="_x0000_s6177" name="位图图像" r:id="rId4" imgW="2800741" imgH="3877216" progId="Paint.Picture">
                    <p:embed/>
                  </p:oleObj>
                </mc:Choice>
                <mc:Fallback>
                  <p:oleObj name="位图图像" r:id="rId4" imgW="2800741" imgH="387721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8" y="1480"/>
                          <a:ext cx="841"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4" name="Object 7"/>
            <p:cNvGraphicFramePr>
              <a:graphicFrameLocks noChangeAspect="1"/>
            </p:cNvGraphicFramePr>
            <p:nvPr/>
          </p:nvGraphicFramePr>
          <p:xfrm>
            <a:off x="3833" y="1480"/>
            <a:ext cx="874" cy="1143"/>
          </p:xfrm>
          <a:graphic>
            <a:graphicData uri="http://schemas.openxmlformats.org/presentationml/2006/ole">
              <mc:AlternateContent xmlns:mc="http://schemas.openxmlformats.org/markup-compatibility/2006">
                <mc:Choice xmlns:v="urn:schemas-microsoft-com:vml" Requires="v">
                  <p:oleObj spid="_x0000_s6178" name="位图图像" r:id="rId6" imgW="2800741" imgH="3858164" progId="Paint.Picture">
                    <p:embed/>
                  </p:oleObj>
                </mc:Choice>
                <mc:Fallback>
                  <p:oleObj name="位图图像" r:id="rId6" imgW="2800741" imgH="3858164"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3" y="1480"/>
                          <a:ext cx="874" cy="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10346" name="Rectangle 10"/>
          <p:cNvSpPr>
            <a:spLocks noChangeArrowheads="1"/>
          </p:cNvSpPr>
          <p:nvPr/>
        </p:nvSpPr>
        <p:spPr bwMode="auto">
          <a:xfrm>
            <a:off x="179388" y="3141663"/>
            <a:ext cx="8964612" cy="3527425"/>
          </a:xfrm>
          <a:prstGeom prst="rect">
            <a:avLst/>
          </a:prstGeom>
          <a:noFill/>
          <a:ln w="9525">
            <a:noFill/>
            <a:miter lim="800000"/>
            <a:headEnd/>
            <a:tailEnd/>
          </a:ln>
          <a:effectLst/>
        </p:spPr>
        <p:txBody>
          <a:bodyPr/>
          <a:lstStyle/>
          <a:p>
            <a:pPr marL="342900" indent="-342900">
              <a:spcBef>
                <a:spcPct val="5000"/>
              </a:spcBef>
              <a:buClr>
                <a:schemeClr val="tx2"/>
              </a:buClr>
              <a:buSzPct val="75000"/>
              <a:buFont typeface="Monotype Sorts" pitchFamily="2" charset="2"/>
              <a:buChar char="n"/>
              <a:defRPr/>
            </a:pPr>
            <a:r>
              <a:rPr kumimoji="1" lang="zh-CN" altLang="en-US" sz="2800" dirty="0">
                <a:solidFill>
                  <a:schemeClr val="tx1"/>
                </a:solidFill>
                <a:effectLst>
                  <a:outerShdw blurRad="38100" dist="38100" dir="2700000" algn="tl">
                    <a:srgbClr val="000000"/>
                  </a:outerShdw>
                </a:effectLst>
                <a:latin typeface="楷体_GB2312" pitchFamily="49" charset="-122"/>
              </a:rPr>
              <a:t>丹尼斯</a:t>
            </a:r>
            <a:r>
              <a:rPr kumimoji="1" lang="en-US" altLang="zh-CN" sz="2800" dirty="0">
                <a:solidFill>
                  <a:schemeClr val="tx1"/>
                </a:solidFill>
                <a:effectLst>
                  <a:outerShdw blurRad="38100" dist="38100" dir="2700000" algn="tl">
                    <a:srgbClr val="000000"/>
                  </a:outerShdw>
                </a:effectLst>
                <a:latin typeface="Times New Roman"/>
              </a:rPr>
              <a:t>•</a:t>
            </a:r>
            <a:r>
              <a:rPr kumimoji="1" lang="zh-CN" altLang="en-US" sz="2800" dirty="0">
                <a:solidFill>
                  <a:schemeClr val="tx1"/>
                </a:solidFill>
                <a:effectLst>
                  <a:outerShdw blurRad="38100" dist="38100" dir="2700000" algn="tl">
                    <a:srgbClr val="000000"/>
                  </a:outerShdw>
                </a:effectLst>
                <a:latin typeface="楷体_GB2312" pitchFamily="49" charset="-122"/>
              </a:rPr>
              <a:t>里奇对人类的贡献，被大大低估。</a:t>
            </a:r>
          </a:p>
          <a:p>
            <a:pPr marL="342900" indent="-342900">
              <a:spcBef>
                <a:spcPct val="5000"/>
              </a:spcBef>
              <a:buClr>
                <a:schemeClr val="tx2"/>
              </a:buClr>
              <a:buSzPct val="75000"/>
              <a:buFont typeface="Monotype Sorts" pitchFamily="2" charset="2"/>
              <a:buChar char="n"/>
              <a:defRPr/>
            </a:pPr>
            <a:r>
              <a:rPr kumimoji="1" lang="zh-CN" altLang="en-US" sz="2800" dirty="0">
                <a:solidFill>
                  <a:schemeClr val="tx1"/>
                </a:solidFill>
                <a:effectLst>
                  <a:outerShdw blurRad="38100" dist="38100" dir="2700000" algn="tl">
                    <a:srgbClr val="000000"/>
                  </a:outerShdw>
                </a:effectLst>
                <a:latin typeface="楷体_GB2312" pitchFamily="49" charset="-122"/>
              </a:rPr>
              <a:t>如果说乔布斯是台前之王，那</a:t>
            </a:r>
            <a:r>
              <a:rPr lang="en-US" altLang="zh-CN" sz="2800" dirty="0">
                <a:solidFill>
                  <a:schemeClr val="tx1"/>
                </a:solidFill>
                <a:effectLst>
                  <a:outerShdw blurRad="38100" dist="38100" dir="2700000" algn="tl">
                    <a:srgbClr val="000000"/>
                  </a:outerShdw>
                </a:effectLst>
              </a:rPr>
              <a:t>Ritchie</a:t>
            </a:r>
            <a:r>
              <a:rPr kumimoji="1" lang="zh-CN" altLang="en-US" sz="2800" dirty="0">
                <a:solidFill>
                  <a:schemeClr val="tx1"/>
                </a:solidFill>
                <a:effectLst>
                  <a:outerShdw blurRad="38100" dist="38100" dir="2700000" algn="tl">
                    <a:srgbClr val="000000"/>
                  </a:outerShdw>
                </a:effectLst>
                <a:latin typeface="楷体_GB2312" pitchFamily="49" charset="-122"/>
              </a:rPr>
              <a:t>就是幕后之王。</a:t>
            </a:r>
          </a:p>
          <a:p>
            <a:pPr marL="342900" indent="-342900">
              <a:spcBef>
                <a:spcPct val="5000"/>
              </a:spcBef>
              <a:buClr>
                <a:schemeClr val="tx2"/>
              </a:buClr>
              <a:buSzPct val="75000"/>
              <a:buFont typeface="Monotype Sorts" pitchFamily="2" charset="2"/>
              <a:buChar char="n"/>
              <a:defRPr/>
            </a:pPr>
            <a:r>
              <a:rPr lang="en-US" altLang="zh-CN" sz="2800" dirty="0">
                <a:solidFill>
                  <a:schemeClr val="tx1"/>
                </a:solidFill>
                <a:effectLst>
                  <a:outerShdw blurRad="38100" dist="38100" dir="2700000" algn="tl">
                    <a:srgbClr val="000000"/>
                  </a:outerShdw>
                </a:effectLst>
              </a:rPr>
              <a:t>Ritchie</a:t>
            </a:r>
            <a:r>
              <a:rPr kumimoji="1" lang="zh-CN" altLang="en-US" sz="2800" dirty="0">
                <a:solidFill>
                  <a:schemeClr val="tx1"/>
                </a:solidFill>
                <a:effectLst>
                  <a:outerShdw blurRad="38100" dist="38100" dir="2700000" algn="tl">
                    <a:srgbClr val="000000"/>
                  </a:outerShdw>
                </a:effectLst>
                <a:latin typeface="楷体_GB2312" pitchFamily="49" charset="-122"/>
              </a:rPr>
              <a:t>擅长于开发技术人员使用的基础设施，天天被人们使用却不为人知。</a:t>
            </a:r>
          </a:p>
          <a:p>
            <a:pPr marL="342900" indent="-342900">
              <a:spcBef>
                <a:spcPct val="5000"/>
              </a:spcBef>
              <a:buClr>
                <a:schemeClr val="tx2"/>
              </a:buClr>
              <a:buSzPct val="75000"/>
              <a:buFont typeface="Monotype Sorts" pitchFamily="2" charset="2"/>
              <a:buChar char="n"/>
              <a:defRPr/>
            </a:pPr>
            <a:r>
              <a:rPr lang="zh-CN" altLang="en-US" sz="2800" dirty="0">
                <a:solidFill>
                  <a:schemeClr val="tx1"/>
                </a:solidFill>
                <a:effectLst>
                  <a:outerShdw blurRad="38100" dist="38100" dir="2700000" algn="tl">
                    <a:srgbClr val="000000"/>
                  </a:outerShdw>
                </a:effectLst>
              </a:rPr>
              <a:t>全世界几十亿人正在使用的几百亿件电子产品，里面的软件最终都可以追溯到他的智力贡献。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10339">
                                            <p:txEl>
                                              <p:pRg st="0" end="0"/>
                                            </p:txEl>
                                          </p:spTgt>
                                        </p:tgtEl>
                                        <p:attrNameLst>
                                          <p:attrName>style.visibility</p:attrName>
                                        </p:attrNameLst>
                                      </p:cBhvr>
                                      <p:to>
                                        <p:strVal val="visible"/>
                                      </p:to>
                                    </p:set>
                                    <p:animEffect transition="in" filter="checkerboard(across)">
                                      <p:cBhvr>
                                        <p:cTn id="7" dur="500"/>
                                        <p:tgtEl>
                                          <p:spTgt spid="910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10339">
                                            <p:txEl>
                                              <p:pRg st="1" end="1"/>
                                            </p:txEl>
                                          </p:spTgt>
                                        </p:tgtEl>
                                        <p:attrNameLst>
                                          <p:attrName>style.visibility</p:attrName>
                                        </p:attrNameLst>
                                      </p:cBhvr>
                                      <p:to>
                                        <p:strVal val="visible"/>
                                      </p:to>
                                    </p:set>
                                    <p:animEffect transition="in" filter="checkerboard(across)">
                                      <p:cBhvr>
                                        <p:cTn id="12" dur="500"/>
                                        <p:tgtEl>
                                          <p:spTgt spid="910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10339">
                                            <p:txEl>
                                              <p:pRg st="2" end="2"/>
                                            </p:txEl>
                                          </p:spTgt>
                                        </p:tgtEl>
                                        <p:attrNameLst>
                                          <p:attrName>style.visibility</p:attrName>
                                        </p:attrNameLst>
                                      </p:cBhvr>
                                      <p:to>
                                        <p:strVal val="visible"/>
                                      </p:to>
                                    </p:set>
                                    <p:animEffect transition="in" filter="checkerboard(across)">
                                      <p:cBhvr>
                                        <p:cTn id="17" dur="500"/>
                                        <p:tgtEl>
                                          <p:spTgt spid="910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0346">
                                            <p:txEl>
                                              <p:pRg st="0" end="0"/>
                                            </p:txEl>
                                          </p:spTgt>
                                        </p:tgtEl>
                                        <p:attrNameLst>
                                          <p:attrName>style.visibility</p:attrName>
                                        </p:attrNameLst>
                                      </p:cBhvr>
                                      <p:to>
                                        <p:strVal val="visible"/>
                                      </p:to>
                                    </p:set>
                                    <p:animEffect transition="in" filter="blinds(horizontal)">
                                      <p:cBhvr>
                                        <p:cTn id="27" dur="500"/>
                                        <p:tgtEl>
                                          <p:spTgt spid="91034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0346">
                                            <p:txEl>
                                              <p:pRg st="1" end="1"/>
                                            </p:txEl>
                                          </p:spTgt>
                                        </p:tgtEl>
                                        <p:attrNameLst>
                                          <p:attrName>style.visibility</p:attrName>
                                        </p:attrNameLst>
                                      </p:cBhvr>
                                      <p:to>
                                        <p:strVal val="visible"/>
                                      </p:to>
                                    </p:set>
                                    <p:animEffect transition="in" filter="blinds(horizontal)">
                                      <p:cBhvr>
                                        <p:cTn id="32" dur="500"/>
                                        <p:tgtEl>
                                          <p:spTgt spid="91034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0346">
                                            <p:txEl>
                                              <p:pRg st="2" end="2"/>
                                            </p:txEl>
                                          </p:spTgt>
                                        </p:tgtEl>
                                        <p:attrNameLst>
                                          <p:attrName>style.visibility</p:attrName>
                                        </p:attrNameLst>
                                      </p:cBhvr>
                                      <p:to>
                                        <p:strVal val="visible"/>
                                      </p:to>
                                    </p:set>
                                    <p:animEffect transition="in" filter="blinds(horizontal)">
                                      <p:cBhvr>
                                        <p:cTn id="37" dur="500"/>
                                        <p:tgtEl>
                                          <p:spTgt spid="910346">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10346">
                                            <p:txEl>
                                              <p:pRg st="3" end="3"/>
                                            </p:txEl>
                                          </p:spTgt>
                                        </p:tgtEl>
                                        <p:attrNameLst>
                                          <p:attrName>style.visibility</p:attrName>
                                        </p:attrNameLst>
                                      </p:cBhvr>
                                      <p:to>
                                        <p:strVal val="visible"/>
                                      </p:to>
                                    </p:set>
                                    <p:animEffect transition="in" filter="blinds(horizontal)">
                                      <p:cBhvr>
                                        <p:cTn id="42" dur="500"/>
                                        <p:tgtEl>
                                          <p:spTgt spid="910346">
                                            <p:txEl>
                                              <p:pRg st="3" end="3"/>
                                            </p:txEl>
                                          </p:spTgt>
                                        </p:tgtEl>
                                      </p:cBhvr>
                                    </p:animEffect>
                                  </p:childTnLst>
                                </p:cTn>
                              </p:par>
                            </p:childTnLst>
                          </p:cTn>
                        </p:par>
                        <p:par>
                          <p:cTn id="43" fill="hold" nodeType="afterGroup">
                            <p:stCondLst>
                              <p:cond delay="500"/>
                            </p:stCondLst>
                            <p:childTnLst>
                              <p:par>
                                <p:cTn id="44" presetID="2" presetClass="entr" presetSubtype="6" fill="hold" grpId="0" nodeType="afterEffect">
                                  <p:stCondLst>
                                    <p:cond delay="0"/>
                                  </p:stCondLst>
                                  <p:childTnLst>
                                    <p:set>
                                      <p:cBhvr>
                                        <p:cTn id="45" dur="1" fill="hold">
                                          <p:stCondLst>
                                            <p:cond delay="0"/>
                                          </p:stCondLst>
                                        </p:cTn>
                                        <p:tgtEl>
                                          <p:spTgt spid="910341"/>
                                        </p:tgtEl>
                                        <p:attrNameLst>
                                          <p:attrName>style.visibility</p:attrName>
                                        </p:attrNameLst>
                                      </p:cBhvr>
                                      <p:to>
                                        <p:strVal val="visible"/>
                                      </p:to>
                                    </p:set>
                                    <p:anim calcmode="lin" valueType="num">
                                      <p:cBhvr additive="base">
                                        <p:cTn id="46" dur="500" fill="hold"/>
                                        <p:tgtEl>
                                          <p:spTgt spid="910341"/>
                                        </p:tgtEl>
                                        <p:attrNameLst>
                                          <p:attrName>ppt_x</p:attrName>
                                        </p:attrNameLst>
                                      </p:cBhvr>
                                      <p:tavLst>
                                        <p:tav tm="0">
                                          <p:val>
                                            <p:strVal val="1+#ppt_w/2"/>
                                          </p:val>
                                        </p:tav>
                                        <p:tav tm="100000">
                                          <p:val>
                                            <p:strVal val="#ppt_x"/>
                                          </p:val>
                                        </p:tav>
                                      </p:tavLst>
                                    </p:anim>
                                    <p:anim calcmode="lin" valueType="num">
                                      <p:cBhvr additive="base">
                                        <p:cTn id="47" dur="500" fill="hold"/>
                                        <p:tgtEl>
                                          <p:spTgt spid="910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39" grpId="0" build="p"/>
      <p:bldP spid="910341" grpId="0" animBg="1"/>
      <p:bldP spid="91034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a:spLocks noGrp="1"/>
          </p:cNvSpPr>
          <p:nvPr>
            <p:ph type="dt" sz="quarter" idx="10"/>
          </p:nvPr>
        </p:nvSpPr>
        <p:spPr/>
        <p:txBody>
          <a:bodyPr/>
          <a:lstStyle/>
          <a:p>
            <a:pPr>
              <a:defRPr/>
            </a:pPr>
            <a:fld id="{32CA1746-C240-4E7C-941E-D9F0D91A4FB4}" type="datetime1">
              <a:rPr lang="zh-CN" altLang="en-US"/>
              <a:pPr>
                <a:defRPr/>
              </a:pPr>
              <a:t>2020/9/3</a:t>
            </a:fld>
            <a:endParaRPr lang="en-US" altLang="zh-CN"/>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EFD58508-B6FA-42E3-892A-9ECE418D835D}" type="slidenum">
              <a:rPr lang="zh-CN" altLang="en-US" sz="1400" smtClean="0"/>
              <a:pPr>
                <a:spcBef>
                  <a:spcPct val="0"/>
                </a:spcBef>
                <a:buClrTx/>
                <a:buSzTx/>
                <a:buFontTx/>
                <a:buNone/>
              </a:pPr>
              <a:t>20</a:t>
            </a:fld>
            <a:r>
              <a:rPr lang="zh-CN" altLang="en-US" sz="1400"/>
              <a:t> 页</a:t>
            </a:r>
          </a:p>
        </p:txBody>
      </p:sp>
      <p:sp>
        <p:nvSpPr>
          <p:cNvPr id="39940" name="Rectangle 4"/>
          <p:cNvSpPr>
            <a:spLocks noGrp="1" noChangeArrowheads="1"/>
          </p:cNvSpPr>
          <p:nvPr>
            <p:ph type="title"/>
          </p:nvPr>
        </p:nvSpPr>
        <p:spPr>
          <a:xfrm>
            <a:off x="1908175" y="333375"/>
            <a:ext cx="5400675" cy="685800"/>
          </a:xfrm>
          <a:noFill/>
        </p:spPr>
        <p:txBody>
          <a:bodyPr/>
          <a:lstStyle/>
          <a:p>
            <a:r>
              <a:rPr lang="zh-CN" altLang="en-US" sz="4000" b="1">
                <a:solidFill>
                  <a:srgbClr val="FF9900"/>
                </a:solidFill>
                <a:latin typeface="楷体_GB2312" pitchFamily="49" charset="-122"/>
                <a:ea typeface="楷体_GB2312" pitchFamily="49" charset="-122"/>
              </a:rPr>
              <a:t>源程序的编译和运行</a:t>
            </a:r>
          </a:p>
        </p:txBody>
      </p:sp>
      <p:sp>
        <p:nvSpPr>
          <p:cNvPr id="893957" name="Rectangle 5"/>
          <p:cNvSpPr>
            <a:spLocks noGrp="1" noChangeArrowheads="1"/>
          </p:cNvSpPr>
          <p:nvPr>
            <p:ph type="body" idx="1"/>
          </p:nvPr>
        </p:nvSpPr>
        <p:spPr>
          <a:xfrm>
            <a:off x="649288" y="1449388"/>
            <a:ext cx="7983537" cy="4725987"/>
          </a:xfrm>
        </p:spPr>
        <p:txBody>
          <a:bodyPr/>
          <a:lstStyle/>
          <a:p>
            <a:pPr>
              <a:defRPr/>
            </a:pPr>
            <a:r>
              <a:rPr lang="zh-CN" altLang="en-US" b="1" dirty="0"/>
              <a:t>编译或汇编阶段</a:t>
            </a:r>
          </a:p>
          <a:p>
            <a:pPr>
              <a:defRPr/>
            </a:pPr>
            <a:endParaRPr lang="zh-CN" altLang="en-US" b="1" dirty="0"/>
          </a:p>
          <a:p>
            <a:pPr>
              <a:defRPr/>
            </a:pPr>
            <a:endParaRPr lang="zh-CN" altLang="en-US" b="1" dirty="0"/>
          </a:p>
          <a:p>
            <a:pPr>
              <a:defRPr/>
            </a:pPr>
            <a:endParaRPr lang="zh-CN" altLang="en-US" b="1" dirty="0"/>
          </a:p>
          <a:p>
            <a:pPr>
              <a:defRPr/>
            </a:pPr>
            <a:r>
              <a:rPr lang="zh-CN" altLang="en-US" b="1" dirty="0"/>
              <a:t>运行阶段</a:t>
            </a:r>
          </a:p>
        </p:txBody>
      </p:sp>
      <p:grpSp>
        <p:nvGrpSpPr>
          <p:cNvPr id="2" name="Group 16"/>
          <p:cNvGrpSpPr>
            <a:grpSpLocks/>
          </p:cNvGrpSpPr>
          <p:nvPr/>
        </p:nvGrpSpPr>
        <p:grpSpPr bwMode="auto">
          <a:xfrm>
            <a:off x="963613" y="2281238"/>
            <a:ext cx="6237287" cy="893762"/>
            <a:chOff x="607" y="1437"/>
            <a:chExt cx="3929" cy="563"/>
          </a:xfrm>
        </p:grpSpPr>
        <p:sp>
          <p:nvSpPr>
            <p:cNvPr id="39950" name="AutoShape 6"/>
            <p:cNvSpPr>
              <a:spLocks noChangeArrowheads="1"/>
            </p:cNvSpPr>
            <p:nvPr/>
          </p:nvSpPr>
          <p:spPr bwMode="auto">
            <a:xfrm>
              <a:off x="607" y="1458"/>
              <a:ext cx="834" cy="504"/>
            </a:xfrm>
            <a:prstGeom prst="flowChartPunchedTape">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ea typeface="楷体_GB2312" pitchFamily="49" charset="-122"/>
                </a:rPr>
                <a:t>源程序</a:t>
              </a:r>
              <a:endParaRPr lang="zh-CN" altLang="en-US" sz="2400" b="0">
                <a:solidFill>
                  <a:schemeClr val="bg2"/>
                </a:solidFill>
                <a:ea typeface="楷体_GB2312" pitchFamily="49" charset="-122"/>
              </a:endParaRPr>
            </a:p>
          </p:txBody>
        </p:sp>
        <p:sp>
          <p:nvSpPr>
            <p:cNvPr id="39951" name="AutoShape 7"/>
            <p:cNvSpPr>
              <a:spLocks noChangeArrowheads="1"/>
            </p:cNvSpPr>
            <p:nvPr/>
          </p:nvSpPr>
          <p:spPr bwMode="auto">
            <a:xfrm>
              <a:off x="3758" y="1437"/>
              <a:ext cx="778" cy="535"/>
            </a:xfrm>
            <a:prstGeom prst="flowChartPunchedTape">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ea typeface="楷体_GB2312" pitchFamily="49" charset="-122"/>
                </a:rPr>
                <a:t>目标程序</a:t>
              </a:r>
              <a:endParaRPr lang="zh-CN" altLang="en-US" sz="2400" b="0">
                <a:solidFill>
                  <a:schemeClr val="bg2"/>
                </a:solidFill>
                <a:ea typeface="楷体_GB2312" pitchFamily="49" charset="-122"/>
              </a:endParaRPr>
            </a:p>
          </p:txBody>
        </p:sp>
        <p:sp>
          <p:nvSpPr>
            <p:cNvPr id="39952" name="Text Box 8"/>
            <p:cNvSpPr txBox="1">
              <a:spLocks noChangeArrowheads="1"/>
            </p:cNvSpPr>
            <p:nvPr/>
          </p:nvSpPr>
          <p:spPr bwMode="auto">
            <a:xfrm>
              <a:off x="2034" y="1474"/>
              <a:ext cx="1089" cy="526"/>
            </a:xfrm>
            <a:prstGeom prst="rect">
              <a:avLst/>
            </a:prstGeom>
            <a:solidFill>
              <a:srgbClr val="0037E8"/>
            </a:solidFill>
            <a:ln w="12700">
              <a:solidFill>
                <a:srgbClr val="0037E8"/>
              </a:solidFill>
              <a:miter lim="800000"/>
              <a:headEnd/>
              <a:tailEnd/>
            </a:ln>
            <a:effectLst>
              <a:outerShdw dist="107763" dir="18900000" algn="ctr" rotWithShape="0">
                <a:schemeClr val="bg2"/>
              </a:outerShdw>
            </a:effec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rgbClr val="E5FEAE"/>
                  </a:solidFill>
                  <a:ea typeface="楷体_GB2312" pitchFamily="49" charset="-122"/>
                </a:rPr>
                <a:t>编译程序</a:t>
              </a:r>
            </a:p>
            <a:p>
              <a:pPr algn="ctr" eaLnBrk="1" hangingPunct="1">
                <a:spcBef>
                  <a:spcPct val="0"/>
                </a:spcBef>
                <a:buClrTx/>
                <a:buSzTx/>
                <a:buFontTx/>
                <a:buNone/>
              </a:pPr>
              <a:r>
                <a:rPr lang="zh-CN" altLang="en-US" sz="2400">
                  <a:solidFill>
                    <a:srgbClr val="E5FEAE"/>
                  </a:solidFill>
                  <a:ea typeface="楷体_GB2312" pitchFamily="49" charset="-122"/>
                </a:rPr>
                <a:t>或汇编程序</a:t>
              </a:r>
              <a:endParaRPr lang="zh-CN" altLang="en-US" sz="2400" b="0">
                <a:solidFill>
                  <a:srgbClr val="E5FEAE"/>
                </a:solidFill>
                <a:ea typeface="楷体_GB2312" pitchFamily="49" charset="-122"/>
              </a:endParaRPr>
            </a:p>
          </p:txBody>
        </p:sp>
        <p:sp>
          <p:nvSpPr>
            <p:cNvPr id="39953" name="AutoShape 9"/>
            <p:cNvSpPr>
              <a:spLocks noChangeArrowheads="1"/>
            </p:cNvSpPr>
            <p:nvPr/>
          </p:nvSpPr>
          <p:spPr bwMode="auto">
            <a:xfrm>
              <a:off x="1496" y="1637"/>
              <a:ext cx="499" cy="101"/>
            </a:xfrm>
            <a:prstGeom prst="rightArrow">
              <a:avLst>
                <a:gd name="adj1" fmla="val 50000"/>
                <a:gd name="adj2" fmla="val 123515"/>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39954" name="AutoShape 10"/>
            <p:cNvSpPr>
              <a:spLocks noChangeArrowheads="1"/>
            </p:cNvSpPr>
            <p:nvPr/>
          </p:nvSpPr>
          <p:spPr bwMode="auto">
            <a:xfrm>
              <a:off x="3182" y="1648"/>
              <a:ext cx="499" cy="101"/>
            </a:xfrm>
            <a:prstGeom prst="rightArrow">
              <a:avLst>
                <a:gd name="adj1" fmla="val 50000"/>
                <a:gd name="adj2" fmla="val 123515"/>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grpSp>
        <p:nvGrpSpPr>
          <p:cNvPr id="3" name="Group 17"/>
          <p:cNvGrpSpPr>
            <a:grpSpLocks/>
          </p:cNvGrpSpPr>
          <p:nvPr/>
        </p:nvGrpSpPr>
        <p:grpSpPr bwMode="auto">
          <a:xfrm>
            <a:off x="1009650" y="4338638"/>
            <a:ext cx="6216650" cy="1200150"/>
            <a:chOff x="636" y="2733"/>
            <a:chExt cx="3916" cy="756"/>
          </a:xfrm>
        </p:grpSpPr>
        <p:sp>
          <p:nvSpPr>
            <p:cNvPr id="39945" name="AutoShape 11"/>
            <p:cNvSpPr>
              <a:spLocks noChangeArrowheads="1"/>
            </p:cNvSpPr>
            <p:nvPr/>
          </p:nvSpPr>
          <p:spPr bwMode="auto">
            <a:xfrm>
              <a:off x="3695" y="2879"/>
              <a:ext cx="857" cy="519"/>
            </a:xfrm>
            <a:prstGeom prst="flowChartPunchedTape">
              <a:avLst/>
            </a:prstGeom>
            <a:solidFill>
              <a:srgbClr val="FF993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ea typeface="楷体_GB2312" pitchFamily="49" charset="-122"/>
                </a:rPr>
                <a:t>输出数据</a:t>
              </a:r>
              <a:endParaRPr lang="zh-CN" altLang="en-US" sz="2400" b="0">
                <a:solidFill>
                  <a:schemeClr val="bg2"/>
                </a:solidFill>
                <a:ea typeface="楷体_GB2312" pitchFamily="49" charset="-122"/>
              </a:endParaRPr>
            </a:p>
          </p:txBody>
        </p:sp>
        <p:sp>
          <p:nvSpPr>
            <p:cNvPr id="39946" name="Text Box 12"/>
            <p:cNvSpPr txBox="1">
              <a:spLocks noChangeArrowheads="1"/>
            </p:cNvSpPr>
            <p:nvPr/>
          </p:nvSpPr>
          <p:spPr bwMode="auto">
            <a:xfrm>
              <a:off x="2060" y="2733"/>
              <a:ext cx="1089" cy="756"/>
            </a:xfrm>
            <a:prstGeom prst="rect">
              <a:avLst/>
            </a:prstGeom>
            <a:solidFill>
              <a:schemeClr val="accent1"/>
            </a:solidFill>
            <a:ln w="12700">
              <a:solidFill>
                <a:srgbClr val="0037E8"/>
              </a:solidFill>
              <a:miter lim="800000"/>
              <a:headEnd/>
              <a:tailEnd/>
            </a:ln>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ea typeface="楷体_GB2312" pitchFamily="49" charset="-122"/>
                </a:rPr>
                <a:t>目标程序</a:t>
              </a:r>
            </a:p>
            <a:p>
              <a:pPr algn="ctr" eaLnBrk="1" hangingPunct="1">
                <a:spcBef>
                  <a:spcPct val="0"/>
                </a:spcBef>
                <a:buClrTx/>
                <a:buSzTx/>
                <a:buFontTx/>
                <a:buNone/>
              </a:pPr>
              <a:r>
                <a:rPr lang="en-US" altLang="zh-CN" sz="2400">
                  <a:solidFill>
                    <a:schemeClr val="bg2"/>
                  </a:solidFill>
                  <a:ea typeface="楷体_GB2312" pitchFamily="49" charset="-122"/>
                </a:rPr>
                <a:t>+</a:t>
              </a:r>
            </a:p>
            <a:p>
              <a:pPr algn="ctr" eaLnBrk="1" hangingPunct="1">
                <a:spcBef>
                  <a:spcPct val="0"/>
                </a:spcBef>
                <a:buClrTx/>
                <a:buSzTx/>
                <a:buFontTx/>
                <a:buNone/>
              </a:pPr>
              <a:r>
                <a:rPr lang="zh-CN" altLang="en-US" sz="2400">
                  <a:solidFill>
                    <a:schemeClr val="bg2"/>
                  </a:solidFill>
                  <a:ea typeface="楷体_GB2312" pitchFamily="49" charset="-122"/>
                </a:rPr>
                <a:t>运行子程序</a:t>
              </a:r>
              <a:endParaRPr lang="zh-CN" altLang="en-US" sz="2400" b="0">
                <a:solidFill>
                  <a:schemeClr val="bg2"/>
                </a:solidFill>
                <a:ea typeface="楷体_GB2312" pitchFamily="49" charset="-122"/>
              </a:endParaRPr>
            </a:p>
          </p:txBody>
        </p:sp>
        <p:sp>
          <p:nvSpPr>
            <p:cNvPr id="39947" name="AutoShape 13"/>
            <p:cNvSpPr>
              <a:spLocks noChangeArrowheads="1"/>
            </p:cNvSpPr>
            <p:nvPr/>
          </p:nvSpPr>
          <p:spPr bwMode="auto">
            <a:xfrm>
              <a:off x="636" y="2874"/>
              <a:ext cx="857" cy="519"/>
            </a:xfrm>
            <a:prstGeom prst="flowChartPunchedTape">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ea typeface="楷体_GB2312" pitchFamily="49" charset="-122"/>
                </a:rPr>
                <a:t>输入数据</a:t>
              </a:r>
              <a:endParaRPr lang="zh-CN" altLang="en-US" sz="2400" b="0">
                <a:solidFill>
                  <a:schemeClr val="bg2"/>
                </a:solidFill>
                <a:ea typeface="楷体_GB2312" pitchFamily="49" charset="-122"/>
              </a:endParaRPr>
            </a:p>
          </p:txBody>
        </p:sp>
        <p:sp>
          <p:nvSpPr>
            <p:cNvPr id="39948" name="AutoShape 14"/>
            <p:cNvSpPr>
              <a:spLocks noChangeArrowheads="1"/>
            </p:cNvSpPr>
            <p:nvPr/>
          </p:nvSpPr>
          <p:spPr bwMode="auto">
            <a:xfrm>
              <a:off x="1514" y="3089"/>
              <a:ext cx="499" cy="101"/>
            </a:xfrm>
            <a:prstGeom prst="rightArrow">
              <a:avLst>
                <a:gd name="adj1" fmla="val 50000"/>
                <a:gd name="adj2" fmla="val 123515"/>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39949" name="AutoShape 15"/>
            <p:cNvSpPr>
              <a:spLocks noChangeArrowheads="1"/>
            </p:cNvSpPr>
            <p:nvPr/>
          </p:nvSpPr>
          <p:spPr bwMode="auto">
            <a:xfrm>
              <a:off x="3174" y="3089"/>
              <a:ext cx="499" cy="101"/>
            </a:xfrm>
            <a:prstGeom prst="rightArrow">
              <a:avLst>
                <a:gd name="adj1" fmla="val 50000"/>
                <a:gd name="adj2" fmla="val 123515"/>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sp>
        <p:nvSpPr>
          <p:cNvPr id="893970" name="AutoShape 18">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893970"/>
                                        </p:tgtEl>
                                        <p:attrNameLst>
                                          <p:attrName>style.visibility</p:attrName>
                                        </p:attrNameLst>
                                      </p:cBhvr>
                                      <p:to>
                                        <p:strVal val="visible"/>
                                      </p:to>
                                    </p:set>
                                    <p:anim calcmode="lin" valueType="num">
                                      <p:cBhvr additive="base">
                                        <p:cTn id="16" dur="500" fill="hold"/>
                                        <p:tgtEl>
                                          <p:spTgt spid="893970"/>
                                        </p:tgtEl>
                                        <p:attrNameLst>
                                          <p:attrName>ppt_x</p:attrName>
                                        </p:attrNameLst>
                                      </p:cBhvr>
                                      <p:tavLst>
                                        <p:tav tm="0">
                                          <p:val>
                                            <p:strVal val="1+#ppt_w/2"/>
                                          </p:val>
                                        </p:tav>
                                        <p:tav tm="100000">
                                          <p:val>
                                            <p:strVal val="#ppt_x"/>
                                          </p:val>
                                        </p:tav>
                                      </p:tavLst>
                                    </p:anim>
                                    <p:anim calcmode="lin" valueType="num">
                                      <p:cBhvr additive="base">
                                        <p:cTn id="17" dur="500" fill="hold"/>
                                        <p:tgtEl>
                                          <p:spTgt spid="8939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05AEDAA-AC44-42BA-B72C-12C42F7B53EB}" type="datetime1">
              <a:rPr lang="zh-CN" altLang="en-US"/>
              <a:pPr>
                <a:defRPr/>
              </a:pPr>
              <a:t>2020/9/3</a:t>
            </a:fld>
            <a:endParaRPr lang="en-US" altLang="zh-CN"/>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B9221055-D3CE-4E9D-B1FB-7F8EC516E4E7}" type="slidenum">
              <a:rPr lang="zh-CN" altLang="en-US" sz="1400" smtClean="0"/>
              <a:pPr>
                <a:spcBef>
                  <a:spcPct val="0"/>
                </a:spcBef>
                <a:buClrTx/>
                <a:buSzTx/>
                <a:buFontTx/>
                <a:buNone/>
              </a:pPr>
              <a:t>21</a:t>
            </a:fld>
            <a:r>
              <a:rPr lang="zh-CN" altLang="en-US" sz="1400"/>
              <a:t> 页</a:t>
            </a:r>
          </a:p>
        </p:txBody>
      </p:sp>
      <p:sp>
        <p:nvSpPr>
          <p:cNvPr id="894990" name="AutoShape 14"/>
          <p:cNvSpPr>
            <a:spLocks noChangeArrowheads="1"/>
          </p:cNvSpPr>
          <p:nvPr/>
        </p:nvSpPr>
        <p:spPr bwMode="auto">
          <a:xfrm>
            <a:off x="842963" y="1989138"/>
            <a:ext cx="7786687" cy="1704975"/>
          </a:xfrm>
          <a:prstGeom prst="foldedCorner">
            <a:avLst>
              <a:gd name="adj" fmla="val 144"/>
            </a:avLst>
          </a:prstGeom>
          <a:solidFill>
            <a:srgbClr val="CCE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Clr>
                <a:schemeClr val="bg2"/>
              </a:buClr>
              <a:buFont typeface="Wingdings" panose="05000000000000000000" pitchFamily="2" charset="2"/>
              <a:buChar char="l"/>
            </a:pPr>
            <a:r>
              <a:rPr lang="zh-CN" altLang="en-US">
                <a:solidFill>
                  <a:schemeClr val="bg2"/>
                </a:solidFill>
                <a:ea typeface="楷体_GB2312" pitchFamily="49" charset="-122"/>
              </a:rPr>
              <a:t>与编译系统比较的特点：</a:t>
            </a:r>
          </a:p>
          <a:p>
            <a:pPr lvl="1">
              <a:buClr>
                <a:srgbClr val="000066"/>
              </a:buClr>
              <a:buSzPct val="40000"/>
              <a:buFont typeface="Wingdings" panose="05000000000000000000" pitchFamily="2" charset="2"/>
              <a:buChar char="l"/>
            </a:pPr>
            <a:r>
              <a:rPr lang="zh-CN" altLang="en-US" sz="3200">
                <a:solidFill>
                  <a:schemeClr val="bg2"/>
                </a:solidFill>
                <a:ea typeface="楷体_GB2312" pitchFamily="49" charset="-122"/>
              </a:rPr>
              <a:t>较简单</a:t>
            </a:r>
          </a:p>
          <a:p>
            <a:pPr lvl="1">
              <a:buClr>
                <a:srgbClr val="000066"/>
              </a:buClr>
              <a:buSzPct val="40000"/>
              <a:buFont typeface="Wingdings" panose="05000000000000000000" pitchFamily="2" charset="2"/>
              <a:buChar char="l"/>
            </a:pPr>
            <a:r>
              <a:rPr lang="zh-CN" altLang="en-US" sz="3200">
                <a:solidFill>
                  <a:schemeClr val="bg2"/>
                </a:solidFill>
                <a:ea typeface="楷体_GB2312" pitchFamily="49" charset="-122"/>
              </a:rPr>
              <a:t>可移植性好、易于查错，但速度慢。</a:t>
            </a:r>
          </a:p>
        </p:txBody>
      </p:sp>
      <p:sp>
        <p:nvSpPr>
          <p:cNvPr id="40965" name="Rectangle 15"/>
          <p:cNvSpPr>
            <a:spLocks noChangeArrowheads="1"/>
          </p:cNvSpPr>
          <p:nvPr/>
        </p:nvSpPr>
        <p:spPr bwMode="auto">
          <a:xfrm>
            <a:off x="2051050" y="260350"/>
            <a:ext cx="51101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4000">
                <a:solidFill>
                  <a:srgbClr val="FF9900"/>
                </a:solidFill>
                <a:latin typeface="楷体_GB2312" pitchFamily="49" charset="-122"/>
                <a:ea typeface="楷体_GB2312" pitchFamily="49" charset="-122"/>
              </a:rPr>
              <a:t>解释程序</a:t>
            </a:r>
            <a:r>
              <a:rPr lang="zh-CN" altLang="en-US" sz="2800">
                <a:solidFill>
                  <a:srgbClr val="FF9900"/>
                </a:solidFill>
              </a:rPr>
              <a:t>（</a:t>
            </a:r>
            <a:r>
              <a:rPr lang="en-US" altLang="zh-CN" sz="2800">
                <a:solidFill>
                  <a:srgbClr val="FF9900"/>
                </a:solidFill>
              </a:rPr>
              <a:t>Interpreter</a:t>
            </a:r>
            <a:r>
              <a:rPr lang="zh-CN" altLang="en-US" sz="2800">
                <a:solidFill>
                  <a:srgbClr val="FF9900"/>
                </a:solidFill>
              </a:rPr>
              <a:t>）</a:t>
            </a:r>
          </a:p>
        </p:txBody>
      </p:sp>
      <p:sp>
        <p:nvSpPr>
          <p:cNvPr id="894992" name="AutoShape 16">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41992" name="文本框 1"/>
          <p:cNvSpPr txBox="1">
            <a:spLocks noChangeArrowheads="1"/>
          </p:cNvSpPr>
          <p:nvPr/>
        </p:nvSpPr>
        <p:spPr bwMode="auto">
          <a:xfrm>
            <a:off x="620713" y="4210050"/>
            <a:ext cx="81375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a:ea typeface="楷体_GB2312" pitchFamily="49" charset="-122"/>
              </a:rPr>
              <a:t>Javascript, PERL, Python, Ruby, awk, sed, </a:t>
            </a:r>
            <a:br>
              <a:rPr kumimoji="0" lang="en-US" altLang="zh-CN">
                <a:ea typeface="楷体_GB2312" pitchFamily="49" charset="-122"/>
              </a:rPr>
            </a:br>
            <a:r>
              <a:rPr kumimoji="0" lang="en-US" altLang="zh-CN">
                <a:ea typeface="楷体_GB2312" pitchFamily="49" charset="-122"/>
              </a:rPr>
              <a:t>shells (bash), Lisp……</a:t>
            </a:r>
            <a:endParaRPr kumimoji="0" lang="zh-CN" altLang="en-US">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4990"/>
                                        </p:tgtEl>
                                        <p:attrNameLst>
                                          <p:attrName>style.visibility</p:attrName>
                                        </p:attrNameLst>
                                      </p:cBhvr>
                                      <p:to>
                                        <p:strVal val="visible"/>
                                      </p:to>
                                    </p:set>
                                    <p:anim calcmode="lin" valueType="num">
                                      <p:cBhvr additive="base">
                                        <p:cTn id="7" dur="500" fill="hold"/>
                                        <p:tgtEl>
                                          <p:spTgt spid="894990"/>
                                        </p:tgtEl>
                                        <p:attrNameLst>
                                          <p:attrName>ppt_x</p:attrName>
                                        </p:attrNameLst>
                                      </p:cBhvr>
                                      <p:tavLst>
                                        <p:tav tm="0">
                                          <p:val>
                                            <p:strVal val="0-#ppt_w/2"/>
                                          </p:val>
                                        </p:tav>
                                        <p:tav tm="100000">
                                          <p:val>
                                            <p:strVal val="#ppt_x"/>
                                          </p:val>
                                        </p:tav>
                                      </p:tavLst>
                                    </p:anim>
                                    <p:anim calcmode="lin" valueType="num">
                                      <p:cBhvr additive="base">
                                        <p:cTn id="8" dur="500" fill="hold"/>
                                        <p:tgtEl>
                                          <p:spTgt spid="8949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1992"/>
                                        </p:tgtEl>
                                        <p:attrNameLst>
                                          <p:attrName>style.visibility</p:attrName>
                                        </p:attrNameLst>
                                      </p:cBhvr>
                                      <p:to>
                                        <p:strVal val="visible"/>
                                      </p:to>
                                    </p:set>
                                    <p:animEffect transition="in" filter="fade">
                                      <p:cBhvr>
                                        <p:cTn id="13" dur="500"/>
                                        <p:tgtEl>
                                          <p:spTgt spid="41992"/>
                                        </p:tgtEl>
                                      </p:cBhvr>
                                    </p:animEffect>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894992"/>
                                        </p:tgtEl>
                                        <p:attrNameLst>
                                          <p:attrName>style.visibility</p:attrName>
                                        </p:attrNameLst>
                                      </p:cBhvr>
                                      <p:to>
                                        <p:strVal val="visible"/>
                                      </p:to>
                                    </p:set>
                                    <p:anim calcmode="lin" valueType="num">
                                      <p:cBhvr additive="base">
                                        <p:cTn id="17" dur="500" fill="hold"/>
                                        <p:tgtEl>
                                          <p:spTgt spid="894992"/>
                                        </p:tgtEl>
                                        <p:attrNameLst>
                                          <p:attrName>ppt_x</p:attrName>
                                        </p:attrNameLst>
                                      </p:cBhvr>
                                      <p:tavLst>
                                        <p:tav tm="0">
                                          <p:val>
                                            <p:strVal val="1+#ppt_w/2"/>
                                          </p:val>
                                        </p:tav>
                                        <p:tav tm="100000">
                                          <p:val>
                                            <p:strVal val="#ppt_x"/>
                                          </p:val>
                                        </p:tav>
                                      </p:tavLst>
                                    </p:anim>
                                    <p:anim calcmode="lin" valueType="num">
                                      <p:cBhvr additive="base">
                                        <p:cTn id="18" dur="500" fill="hold"/>
                                        <p:tgtEl>
                                          <p:spTgt spid="8949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90" grpId="0" animBg="1" autoUpdateAnimBg="0"/>
      <p:bldP spid="894992" grpId="0" animBg="1"/>
      <p:bldP spid="419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4"/>
          <p:cNvSpPr>
            <a:spLocks noGrp="1"/>
          </p:cNvSpPr>
          <p:nvPr>
            <p:ph type="dt" sz="quarter" idx="10"/>
          </p:nvPr>
        </p:nvSpPr>
        <p:spPr/>
        <p:txBody>
          <a:bodyPr/>
          <a:lstStyle/>
          <a:p>
            <a:pPr>
              <a:defRPr/>
            </a:pPr>
            <a:fld id="{32008B86-5FCD-448D-8F9C-0AB0E805C18E}" type="datetime1">
              <a:rPr lang="zh-CN" altLang="en-US"/>
              <a:pPr>
                <a:defRPr/>
              </a:pPr>
              <a:t>2020/9/3</a:t>
            </a:fld>
            <a:endParaRPr lang="en-US" altLang="zh-CN"/>
          </a:p>
        </p:txBody>
      </p:sp>
      <p:sp>
        <p:nvSpPr>
          <p:cNvPr id="4301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78A48037-B704-404D-837A-7F3D6D2B2CF5}" type="slidenum">
              <a:rPr lang="zh-CN" altLang="en-US" sz="1400" smtClean="0"/>
              <a:pPr>
                <a:spcBef>
                  <a:spcPct val="0"/>
                </a:spcBef>
                <a:buClrTx/>
                <a:buSzTx/>
                <a:buFontTx/>
                <a:buNone/>
              </a:pPr>
              <a:t>22</a:t>
            </a:fld>
            <a:r>
              <a:rPr lang="zh-CN" altLang="en-US" sz="1400"/>
              <a:t> 页</a:t>
            </a:r>
          </a:p>
        </p:txBody>
      </p:sp>
      <p:sp>
        <p:nvSpPr>
          <p:cNvPr id="43012" name="Rectangle 2"/>
          <p:cNvSpPr>
            <a:spLocks noGrp="1" noChangeArrowheads="1"/>
          </p:cNvSpPr>
          <p:nvPr>
            <p:ph type="title"/>
          </p:nvPr>
        </p:nvSpPr>
        <p:spPr>
          <a:xfrm>
            <a:off x="76200" y="76200"/>
            <a:ext cx="3886200" cy="838200"/>
          </a:xfrm>
          <a:noFill/>
        </p:spPr>
        <p:txBody>
          <a:bodyPr/>
          <a:lstStyle/>
          <a:p>
            <a:r>
              <a:rPr lang="zh-CN" altLang="en-US" sz="4000" b="1">
                <a:solidFill>
                  <a:srgbClr val="FF9900"/>
                </a:solidFill>
                <a:latin typeface="楷体_GB2312" pitchFamily="49" charset="-122"/>
                <a:ea typeface="楷体_GB2312" pitchFamily="49" charset="-122"/>
              </a:rPr>
              <a:t>编译和解释程序</a:t>
            </a:r>
          </a:p>
        </p:txBody>
      </p:sp>
      <p:grpSp>
        <p:nvGrpSpPr>
          <p:cNvPr id="43013" name="Group 3"/>
          <p:cNvGrpSpPr>
            <a:grpSpLocks/>
          </p:cNvGrpSpPr>
          <p:nvPr/>
        </p:nvGrpSpPr>
        <p:grpSpPr bwMode="auto">
          <a:xfrm>
            <a:off x="1524000" y="533400"/>
            <a:ext cx="6629400" cy="3124200"/>
            <a:chOff x="960" y="336"/>
            <a:chExt cx="4176" cy="1968"/>
          </a:xfrm>
        </p:grpSpPr>
        <p:sp>
          <p:nvSpPr>
            <p:cNvPr id="785412" name="AutoShape 4"/>
            <p:cNvSpPr>
              <a:spLocks noChangeArrowheads="1"/>
            </p:cNvSpPr>
            <p:nvPr/>
          </p:nvSpPr>
          <p:spPr bwMode="auto">
            <a:xfrm>
              <a:off x="2976" y="1488"/>
              <a:ext cx="384" cy="192"/>
            </a:xfrm>
            <a:prstGeom prst="rightArrow">
              <a:avLst>
                <a:gd name="adj1" fmla="val 50000"/>
                <a:gd name="adj2" fmla="val 50000"/>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lgn="ctr">
                <a:lnSpc>
                  <a:spcPct val="110000"/>
                </a:lnSpc>
                <a:spcBef>
                  <a:spcPct val="20000"/>
                </a:spcBef>
                <a:buClr>
                  <a:schemeClr val="folHlink"/>
                </a:buClr>
                <a:buSzPct val="75000"/>
                <a:buFont typeface="Monotype Sorts" pitchFamily="2" charset="2"/>
                <a:buNone/>
                <a:defRPr/>
              </a:pPr>
              <a:endParaRPr lang="zh-CN" altLang="en-US"/>
            </a:p>
          </p:txBody>
        </p:sp>
        <p:sp>
          <p:nvSpPr>
            <p:cNvPr id="785413" name="Text Box 5"/>
            <p:cNvSpPr txBox="1">
              <a:spLocks noChangeArrowheads="1"/>
            </p:cNvSpPr>
            <p:nvPr/>
          </p:nvSpPr>
          <p:spPr bwMode="auto">
            <a:xfrm>
              <a:off x="3360" y="1056"/>
              <a:ext cx="576" cy="1144"/>
            </a:xfrm>
            <a:prstGeom prst="rect">
              <a:avLst/>
            </a:prstGeom>
            <a:noFill/>
            <a:ln w="38100">
              <a:solidFill>
                <a:srgbClr val="F8F8F8"/>
              </a:solidFill>
              <a:miter lim="800000"/>
              <a:headEnd/>
              <a:tailEnd/>
            </a:ln>
            <a:effectLst/>
          </p:spPr>
          <p:txBody>
            <a:bodyPr>
              <a:spAutoFit/>
            </a:bodyPr>
            <a:lstStyle/>
            <a:p>
              <a:pPr algn="ctr" eaLnBrk="1" hangingPunct="1">
                <a:spcBef>
                  <a:spcPts val="0"/>
                </a:spcBef>
                <a:defRPr/>
              </a:pPr>
              <a:r>
                <a:rPr kumimoji="1" lang="zh-CN" altLang="en-US" sz="2800" dirty="0">
                  <a:solidFill>
                    <a:srgbClr val="F8F8F8"/>
                  </a:solidFill>
                  <a:effectLst>
                    <a:outerShdw blurRad="38100" dist="38100" dir="2700000" algn="tl">
                      <a:srgbClr val="000000"/>
                    </a:outerShdw>
                  </a:effectLst>
                  <a:latin typeface="黑体" pitchFamily="49" charset="-122"/>
                  <a:ea typeface="黑体" pitchFamily="49" charset="-122"/>
                </a:rPr>
                <a:t>目</a:t>
              </a:r>
              <a:endParaRPr kumimoji="1" lang="en-US" altLang="zh-CN" sz="2800" dirty="0">
                <a:solidFill>
                  <a:srgbClr val="F8F8F8"/>
                </a:solidFill>
                <a:effectLst>
                  <a:outerShdw blurRad="38100" dist="38100" dir="2700000" algn="tl">
                    <a:srgbClr val="000000"/>
                  </a:outerShdw>
                </a:effectLst>
                <a:latin typeface="黑体" pitchFamily="49" charset="-122"/>
                <a:ea typeface="黑体" pitchFamily="49" charset="-122"/>
              </a:endParaRPr>
            </a:p>
            <a:p>
              <a:pPr algn="ctr" eaLnBrk="1" hangingPunct="1">
                <a:spcBef>
                  <a:spcPts val="0"/>
                </a:spcBef>
                <a:defRPr/>
              </a:pPr>
              <a:r>
                <a:rPr kumimoji="1" lang="zh-CN" altLang="en-US" sz="2800" dirty="0">
                  <a:solidFill>
                    <a:srgbClr val="F8F8F8"/>
                  </a:solidFill>
                  <a:effectLst>
                    <a:outerShdw blurRad="38100" dist="38100" dir="2700000" algn="tl">
                      <a:srgbClr val="000000"/>
                    </a:outerShdw>
                  </a:effectLst>
                  <a:latin typeface="黑体" pitchFamily="49" charset="-122"/>
                  <a:ea typeface="黑体" pitchFamily="49" charset="-122"/>
                </a:rPr>
                <a:t>标</a:t>
              </a:r>
              <a:endParaRPr kumimoji="1" lang="en-US" altLang="zh-CN" sz="2800" dirty="0">
                <a:solidFill>
                  <a:srgbClr val="F8F8F8"/>
                </a:solidFill>
                <a:effectLst>
                  <a:outerShdw blurRad="38100" dist="38100" dir="2700000" algn="tl">
                    <a:srgbClr val="000000"/>
                  </a:outerShdw>
                </a:effectLst>
                <a:latin typeface="黑体" pitchFamily="49" charset="-122"/>
                <a:ea typeface="黑体" pitchFamily="49" charset="-122"/>
              </a:endParaRPr>
            </a:p>
            <a:p>
              <a:pPr algn="ctr" eaLnBrk="1" hangingPunct="1">
                <a:spcBef>
                  <a:spcPts val="0"/>
                </a:spcBef>
                <a:defRPr/>
              </a:pPr>
              <a:r>
                <a:rPr kumimoji="1" lang="zh-CN" altLang="en-US" sz="2800" dirty="0">
                  <a:solidFill>
                    <a:srgbClr val="F8F8F8"/>
                  </a:solidFill>
                  <a:effectLst>
                    <a:outerShdw blurRad="38100" dist="38100" dir="2700000" algn="tl">
                      <a:srgbClr val="000000"/>
                    </a:outerShdw>
                  </a:effectLst>
                  <a:latin typeface="黑体" pitchFamily="49" charset="-122"/>
                  <a:ea typeface="黑体" pitchFamily="49" charset="-122"/>
                </a:rPr>
                <a:t>程</a:t>
              </a:r>
              <a:endParaRPr kumimoji="1" lang="en-US" altLang="zh-CN" sz="2800" dirty="0">
                <a:solidFill>
                  <a:srgbClr val="F8F8F8"/>
                </a:solidFill>
                <a:effectLst>
                  <a:outerShdw blurRad="38100" dist="38100" dir="2700000" algn="tl">
                    <a:srgbClr val="000000"/>
                  </a:outerShdw>
                </a:effectLst>
                <a:latin typeface="黑体" pitchFamily="49" charset="-122"/>
                <a:ea typeface="黑体" pitchFamily="49" charset="-122"/>
              </a:endParaRPr>
            </a:p>
            <a:p>
              <a:pPr algn="ctr" eaLnBrk="1" hangingPunct="1">
                <a:spcBef>
                  <a:spcPts val="0"/>
                </a:spcBef>
                <a:defRPr/>
              </a:pPr>
              <a:r>
                <a:rPr kumimoji="1" lang="zh-CN" altLang="en-US" sz="2800" dirty="0">
                  <a:solidFill>
                    <a:srgbClr val="F8F8F8"/>
                  </a:solidFill>
                  <a:effectLst>
                    <a:outerShdw blurRad="38100" dist="38100" dir="2700000" algn="tl">
                      <a:srgbClr val="000000"/>
                    </a:outerShdw>
                  </a:effectLst>
                  <a:latin typeface="黑体" pitchFamily="49" charset="-122"/>
                  <a:ea typeface="黑体" pitchFamily="49" charset="-122"/>
                </a:rPr>
                <a:t>序</a:t>
              </a:r>
            </a:p>
          </p:txBody>
        </p:sp>
        <p:sp>
          <p:nvSpPr>
            <p:cNvPr id="785414" name="Rectangle 6"/>
            <p:cNvSpPr>
              <a:spLocks noChangeArrowheads="1"/>
            </p:cNvSpPr>
            <p:nvPr/>
          </p:nvSpPr>
          <p:spPr bwMode="auto">
            <a:xfrm>
              <a:off x="960" y="960"/>
              <a:ext cx="480" cy="1296"/>
            </a:xfrm>
            <a:prstGeom prst="rect">
              <a:avLst/>
            </a:prstGeom>
            <a:gradFill rotWithShape="0">
              <a:gsLst>
                <a:gs pos="0">
                  <a:srgbClr val="003300"/>
                </a:gs>
                <a:gs pos="50000">
                  <a:srgbClr val="FFFFFF"/>
                </a:gs>
                <a:gs pos="100000">
                  <a:srgbClr val="003300"/>
                </a:gs>
              </a:gsLst>
              <a:lin ang="0" scaled="1"/>
            </a:gradFill>
            <a:ln w="28575">
              <a:solidFill>
                <a:schemeClr val="tx1"/>
              </a:solidFill>
              <a:prstDash val="sysDot"/>
              <a:miter lim="800000"/>
              <a:headEnd/>
              <a:tailEnd/>
            </a:ln>
            <a:effectLst/>
          </p:spPr>
          <p:txBody>
            <a:bodyPr wrap="none" anchor="ctr"/>
            <a:lstStyle/>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源</a:t>
              </a:r>
            </a:p>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程</a:t>
              </a:r>
            </a:p>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序</a:t>
              </a:r>
            </a:p>
          </p:txBody>
        </p:sp>
        <p:sp>
          <p:nvSpPr>
            <p:cNvPr id="785415" name="Rectangle 7"/>
            <p:cNvSpPr>
              <a:spLocks noChangeArrowheads="1"/>
            </p:cNvSpPr>
            <p:nvPr/>
          </p:nvSpPr>
          <p:spPr bwMode="auto">
            <a:xfrm>
              <a:off x="2304" y="1062"/>
              <a:ext cx="672" cy="1152"/>
            </a:xfrm>
            <a:prstGeom prst="rect">
              <a:avLst/>
            </a:prstGeom>
            <a:gradFill rotWithShape="0">
              <a:gsLst>
                <a:gs pos="0">
                  <a:srgbClr val="000066"/>
                </a:gs>
                <a:gs pos="100000">
                  <a:srgbClr val="0033CC"/>
                </a:gs>
              </a:gsLst>
              <a:lin ang="5400000" scaled="1"/>
            </a:gradFill>
            <a:ln w="9525">
              <a:solidFill>
                <a:schemeClr val="tx1"/>
              </a:solidFill>
              <a:miter lim="800000"/>
              <a:headEnd/>
              <a:tailEnd/>
            </a:ln>
            <a:effectLst/>
          </p:spPr>
          <p:txBody>
            <a:bodyPr wrap="none" anchor="ctr"/>
            <a:lstStyle/>
            <a:p>
              <a:pPr algn="ctr">
                <a:defRPr/>
              </a:pPr>
              <a:r>
                <a:rPr kumimoji="1" lang="zh-CN" altLang="en-US" sz="2800">
                  <a:solidFill>
                    <a:srgbClr val="00FF00"/>
                  </a:solidFill>
                  <a:effectLst>
                    <a:outerShdw blurRad="38100" dist="38100" dir="2700000" algn="tl">
                      <a:srgbClr val="000000"/>
                    </a:outerShdw>
                  </a:effectLst>
                  <a:latin typeface="黑体" pitchFamily="49" charset="-122"/>
                  <a:ea typeface="黑体" pitchFamily="49" charset="-122"/>
                </a:rPr>
                <a:t>编</a:t>
              </a:r>
            </a:p>
            <a:p>
              <a:pPr algn="ctr">
                <a:defRPr/>
              </a:pPr>
              <a:r>
                <a:rPr kumimoji="1" lang="zh-CN" altLang="en-US" sz="2800">
                  <a:solidFill>
                    <a:srgbClr val="00FF00"/>
                  </a:solidFill>
                  <a:effectLst>
                    <a:outerShdw blurRad="38100" dist="38100" dir="2700000" algn="tl">
                      <a:srgbClr val="000000"/>
                    </a:outerShdw>
                  </a:effectLst>
                  <a:latin typeface="黑体" pitchFamily="49" charset="-122"/>
                  <a:ea typeface="黑体" pitchFamily="49" charset="-122"/>
                </a:rPr>
                <a:t>译</a:t>
              </a:r>
            </a:p>
            <a:p>
              <a:pPr algn="ctr">
                <a:defRPr/>
              </a:pPr>
              <a:r>
                <a:rPr kumimoji="1" lang="zh-CN" altLang="en-US" sz="2800">
                  <a:solidFill>
                    <a:srgbClr val="00FF00"/>
                  </a:solidFill>
                  <a:effectLst>
                    <a:outerShdw blurRad="38100" dist="38100" dir="2700000" algn="tl">
                      <a:srgbClr val="000000"/>
                    </a:outerShdw>
                  </a:effectLst>
                  <a:latin typeface="黑体" pitchFamily="49" charset="-122"/>
                  <a:ea typeface="黑体" pitchFamily="49" charset="-122"/>
                </a:rPr>
                <a:t>程</a:t>
              </a:r>
            </a:p>
            <a:p>
              <a:pPr algn="ctr">
                <a:defRPr/>
              </a:pPr>
              <a:r>
                <a:rPr kumimoji="1" lang="zh-CN" altLang="en-US" sz="2800">
                  <a:solidFill>
                    <a:srgbClr val="00FF00"/>
                  </a:solidFill>
                  <a:effectLst>
                    <a:outerShdw blurRad="38100" dist="38100" dir="2700000" algn="tl">
                      <a:srgbClr val="000000"/>
                    </a:outerShdw>
                  </a:effectLst>
                  <a:latin typeface="黑体" pitchFamily="49" charset="-122"/>
                  <a:ea typeface="黑体" pitchFamily="49" charset="-122"/>
                </a:rPr>
                <a:t>序</a:t>
              </a:r>
            </a:p>
          </p:txBody>
        </p:sp>
        <p:sp>
          <p:nvSpPr>
            <p:cNvPr id="785416" name="AutoShape 8"/>
            <p:cNvSpPr>
              <a:spLocks noChangeArrowheads="1"/>
            </p:cNvSpPr>
            <p:nvPr/>
          </p:nvSpPr>
          <p:spPr bwMode="auto">
            <a:xfrm>
              <a:off x="1440" y="1440"/>
              <a:ext cx="864" cy="192"/>
            </a:xfrm>
            <a:prstGeom prst="rightArrow">
              <a:avLst>
                <a:gd name="adj1" fmla="val 50000"/>
                <a:gd name="adj2" fmla="val 112500"/>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lgn="ctr">
                <a:lnSpc>
                  <a:spcPct val="110000"/>
                </a:lnSpc>
                <a:spcBef>
                  <a:spcPct val="20000"/>
                </a:spcBef>
                <a:buClr>
                  <a:schemeClr val="folHlink"/>
                </a:buClr>
                <a:buSzPct val="75000"/>
                <a:buFont typeface="Monotype Sorts" pitchFamily="2" charset="2"/>
                <a:buNone/>
                <a:defRPr/>
              </a:pPr>
              <a:endParaRPr lang="zh-CN" altLang="en-US"/>
            </a:p>
          </p:txBody>
        </p:sp>
        <p:sp>
          <p:nvSpPr>
            <p:cNvPr id="785417" name="AutoShape 9"/>
            <p:cNvSpPr>
              <a:spLocks noChangeArrowheads="1"/>
            </p:cNvSpPr>
            <p:nvPr/>
          </p:nvSpPr>
          <p:spPr bwMode="auto">
            <a:xfrm>
              <a:off x="3936" y="1488"/>
              <a:ext cx="768" cy="192"/>
            </a:xfrm>
            <a:prstGeom prst="rightArrow">
              <a:avLst>
                <a:gd name="adj1" fmla="val 50000"/>
                <a:gd name="adj2" fmla="val 100000"/>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lgn="ctr">
                <a:lnSpc>
                  <a:spcPct val="110000"/>
                </a:lnSpc>
                <a:spcBef>
                  <a:spcPct val="20000"/>
                </a:spcBef>
                <a:buClr>
                  <a:schemeClr val="folHlink"/>
                </a:buClr>
                <a:buSzPct val="75000"/>
                <a:buFont typeface="Monotype Sorts" pitchFamily="2" charset="2"/>
                <a:buNone/>
                <a:defRPr/>
              </a:pPr>
              <a:endParaRPr lang="zh-CN" altLang="en-US"/>
            </a:p>
          </p:txBody>
        </p:sp>
        <p:sp>
          <p:nvSpPr>
            <p:cNvPr id="43030" name="AutoShape 10"/>
            <p:cNvSpPr>
              <a:spLocks noChangeArrowheads="1"/>
            </p:cNvSpPr>
            <p:nvPr/>
          </p:nvSpPr>
          <p:spPr bwMode="auto">
            <a:xfrm>
              <a:off x="3552" y="720"/>
              <a:ext cx="210" cy="336"/>
            </a:xfrm>
            <a:prstGeom prst="downArrow">
              <a:avLst>
                <a:gd name="adj1" fmla="val 50000"/>
                <a:gd name="adj2" fmla="val 40000"/>
              </a:avLst>
            </a:prstGeom>
            <a:gradFill rotWithShape="0">
              <a:gsLst>
                <a:gs pos="0">
                  <a:srgbClr val="B2B2B2"/>
                </a:gs>
                <a:gs pos="100000">
                  <a:schemeClr val="tx1"/>
                </a:gs>
              </a:gsLst>
              <a:lin ang="5400000" scaled="1"/>
            </a:gradFill>
            <a:ln w="9525">
              <a:solidFill>
                <a:schemeClr val="tx1"/>
              </a:solidFill>
              <a:miter lim="800000"/>
              <a:headEnd/>
              <a:tailEnd/>
            </a:ln>
          </p:spPr>
          <p:txBody>
            <a:bodyPr vert="eaVert"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785419" name="AutoShape 11"/>
            <p:cNvSpPr>
              <a:spLocks noChangeArrowheads="1"/>
            </p:cNvSpPr>
            <p:nvPr/>
          </p:nvSpPr>
          <p:spPr bwMode="auto">
            <a:xfrm>
              <a:off x="2880" y="336"/>
              <a:ext cx="1584" cy="384"/>
            </a:xfrm>
            <a:prstGeom prst="flowChartProcess">
              <a:avLst/>
            </a:prstGeom>
            <a:gradFill rotWithShape="0">
              <a:gsLst>
                <a:gs pos="0">
                  <a:srgbClr val="663300"/>
                </a:gs>
                <a:gs pos="50000">
                  <a:srgbClr val="BA7C3E"/>
                </a:gs>
                <a:gs pos="100000">
                  <a:srgbClr val="663300"/>
                </a:gs>
              </a:gsLst>
              <a:lin ang="5400000" scaled="1"/>
            </a:gradFill>
            <a:ln w="9525">
              <a:solidFill>
                <a:schemeClr val="tx1"/>
              </a:solidFill>
              <a:miter lim="800000"/>
              <a:headEnd/>
              <a:tailEnd/>
            </a:ln>
            <a:effectLst/>
          </p:spPr>
          <p:txBody>
            <a:bodyPr wrap="none" anchor="ctr"/>
            <a:lstStyle/>
            <a:p>
              <a:pPr algn="ctr" eaLnBrk="1" hangingPunct="1">
                <a:defRPr/>
              </a:pPr>
              <a:r>
                <a:rPr kumimoji="1" lang="zh-CN" altLang="en-US">
                  <a:solidFill>
                    <a:srgbClr val="F8F8F8"/>
                  </a:solidFill>
                  <a:effectLst>
                    <a:outerShdw blurRad="38100" dist="38100" dir="2700000" algn="tl">
                      <a:srgbClr val="000000"/>
                    </a:outerShdw>
                  </a:effectLst>
                  <a:ea typeface="黑体" pitchFamily="49" charset="-122"/>
                </a:rPr>
                <a:t>初始数据</a:t>
              </a:r>
            </a:p>
          </p:txBody>
        </p:sp>
        <p:sp>
          <p:nvSpPr>
            <p:cNvPr id="785420" name="Rectangle 12"/>
            <p:cNvSpPr>
              <a:spLocks noChangeArrowheads="1"/>
            </p:cNvSpPr>
            <p:nvPr/>
          </p:nvSpPr>
          <p:spPr bwMode="auto">
            <a:xfrm>
              <a:off x="4704" y="960"/>
              <a:ext cx="432" cy="1296"/>
            </a:xfrm>
            <a:prstGeom prst="rect">
              <a:avLst/>
            </a:prstGeom>
            <a:gradFill rotWithShape="0">
              <a:gsLst>
                <a:gs pos="0">
                  <a:srgbClr val="003300"/>
                </a:gs>
                <a:gs pos="50000">
                  <a:srgbClr val="FFFFFF"/>
                </a:gs>
                <a:gs pos="100000">
                  <a:srgbClr val="003300"/>
                </a:gs>
              </a:gsLst>
              <a:lin ang="0" scaled="1"/>
            </a:gradFill>
            <a:ln w="28575">
              <a:solidFill>
                <a:schemeClr val="tx1"/>
              </a:solidFill>
              <a:prstDash val="sysDot"/>
              <a:miter lim="800000"/>
              <a:headEnd/>
              <a:tailEnd/>
            </a:ln>
            <a:effectLst/>
          </p:spPr>
          <p:txBody>
            <a:bodyPr wrap="none" anchor="ctr"/>
            <a:lstStyle/>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计</a:t>
              </a:r>
            </a:p>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算</a:t>
              </a:r>
            </a:p>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结</a:t>
              </a:r>
            </a:p>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果</a:t>
              </a:r>
            </a:p>
          </p:txBody>
        </p:sp>
        <p:sp>
          <p:nvSpPr>
            <p:cNvPr id="43033" name="Rectangle 13"/>
            <p:cNvSpPr>
              <a:spLocks noChangeArrowheads="1"/>
            </p:cNvSpPr>
            <p:nvPr/>
          </p:nvSpPr>
          <p:spPr bwMode="auto">
            <a:xfrm>
              <a:off x="1968" y="912"/>
              <a:ext cx="2208" cy="1392"/>
            </a:xfrm>
            <a:prstGeom prst="rect">
              <a:avLst/>
            </a:prstGeom>
            <a:noFill/>
            <a:ln w="44450">
              <a:solidFill>
                <a:srgbClr val="99CC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grpSp>
        <p:nvGrpSpPr>
          <p:cNvPr id="3" name="Group 14"/>
          <p:cNvGrpSpPr>
            <a:grpSpLocks/>
          </p:cNvGrpSpPr>
          <p:nvPr/>
        </p:nvGrpSpPr>
        <p:grpSpPr bwMode="auto">
          <a:xfrm>
            <a:off x="838200" y="4191000"/>
            <a:ext cx="7315200" cy="2438400"/>
            <a:chOff x="528" y="2640"/>
            <a:chExt cx="4608" cy="1536"/>
          </a:xfrm>
        </p:grpSpPr>
        <p:sp>
          <p:nvSpPr>
            <p:cNvPr id="785423" name="Rectangle 15"/>
            <p:cNvSpPr>
              <a:spLocks noChangeArrowheads="1"/>
            </p:cNvSpPr>
            <p:nvPr/>
          </p:nvSpPr>
          <p:spPr bwMode="auto">
            <a:xfrm>
              <a:off x="528" y="2928"/>
              <a:ext cx="1358" cy="336"/>
            </a:xfrm>
            <a:prstGeom prst="rect">
              <a:avLst/>
            </a:prstGeom>
            <a:gradFill rotWithShape="0">
              <a:gsLst>
                <a:gs pos="0">
                  <a:srgbClr val="003300"/>
                </a:gs>
                <a:gs pos="50000">
                  <a:srgbClr val="FFFFFF"/>
                </a:gs>
                <a:gs pos="100000">
                  <a:srgbClr val="003300"/>
                </a:gs>
              </a:gsLst>
              <a:lin ang="0" scaled="1"/>
            </a:gradFill>
            <a:ln w="28575">
              <a:solidFill>
                <a:schemeClr val="tx1"/>
              </a:solidFill>
              <a:prstDash val="sysDot"/>
              <a:miter lim="800000"/>
              <a:headEnd/>
              <a:tailEnd/>
            </a:ln>
            <a:effectLst/>
          </p:spPr>
          <p:txBody>
            <a:bodyPr wrap="none" anchor="ctr"/>
            <a:lstStyle/>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源程序</a:t>
              </a:r>
            </a:p>
          </p:txBody>
        </p:sp>
        <p:sp>
          <p:nvSpPr>
            <p:cNvPr id="785424" name="Rectangle 16"/>
            <p:cNvSpPr>
              <a:spLocks noChangeArrowheads="1"/>
            </p:cNvSpPr>
            <p:nvPr/>
          </p:nvSpPr>
          <p:spPr bwMode="auto">
            <a:xfrm>
              <a:off x="2791" y="2736"/>
              <a:ext cx="754" cy="1296"/>
            </a:xfrm>
            <a:prstGeom prst="rect">
              <a:avLst/>
            </a:prstGeom>
            <a:gradFill rotWithShape="0">
              <a:gsLst>
                <a:gs pos="0">
                  <a:srgbClr val="000066"/>
                </a:gs>
                <a:gs pos="100000">
                  <a:srgbClr val="0033CC"/>
                </a:gs>
              </a:gsLst>
              <a:lin ang="5400000" scaled="1"/>
            </a:gradFill>
            <a:ln w="9525">
              <a:solidFill>
                <a:schemeClr val="tx1"/>
              </a:solidFill>
              <a:miter lim="800000"/>
              <a:headEnd/>
              <a:tailEnd/>
            </a:ln>
            <a:effectLst/>
          </p:spPr>
          <p:txBody>
            <a:bodyPr wrap="none" anchor="ctr"/>
            <a:lstStyle/>
            <a:p>
              <a:pPr algn="ctr">
                <a:defRPr/>
              </a:pPr>
              <a:r>
                <a:rPr kumimoji="1" lang="zh-CN" altLang="en-US" sz="2800">
                  <a:solidFill>
                    <a:srgbClr val="00FF00"/>
                  </a:solidFill>
                  <a:effectLst>
                    <a:outerShdw blurRad="38100" dist="38100" dir="2700000" algn="tl">
                      <a:srgbClr val="000000"/>
                    </a:outerShdw>
                  </a:effectLst>
                  <a:latin typeface="黑体" pitchFamily="49" charset="-122"/>
                  <a:ea typeface="黑体" pitchFamily="49" charset="-122"/>
                </a:rPr>
                <a:t>解</a:t>
              </a:r>
            </a:p>
            <a:p>
              <a:pPr algn="ctr">
                <a:defRPr/>
              </a:pPr>
              <a:r>
                <a:rPr kumimoji="1" lang="zh-CN" altLang="en-US" sz="2800">
                  <a:solidFill>
                    <a:srgbClr val="00FF00"/>
                  </a:solidFill>
                  <a:effectLst>
                    <a:outerShdw blurRad="38100" dist="38100" dir="2700000" algn="tl">
                      <a:srgbClr val="000000"/>
                    </a:outerShdw>
                  </a:effectLst>
                  <a:latin typeface="黑体" pitchFamily="49" charset="-122"/>
                  <a:ea typeface="黑体" pitchFamily="49" charset="-122"/>
                </a:rPr>
                <a:t>释</a:t>
              </a:r>
            </a:p>
            <a:p>
              <a:pPr algn="ctr">
                <a:defRPr/>
              </a:pPr>
              <a:r>
                <a:rPr kumimoji="1" lang="zh-CN" altLang="en-US" sz="2800">
                  <a:solidFill>
                    <a:srgbClr val="00FF00"/>
                  </a:solidFill>
                  <a:effectLst>
                    <a:outerShdw blurRad="38100" dist="38100" dir="2700000" algn="tl">
                      <a:srgbClr val="000000"/>
                    </a:outerShdw>
                  </a:effectLst>
                  <a:latin typeface="黑体" pitchFamily="49" charset="-122"/>
                  <a:ea typeface="黑体" pitchFamily="49" charset="-122"/>
                </a:rPr>
                <a:t>程</a:t>
              </a:r>
            </a:p>
            <a:p>
              <a:pPr algn="ctr">
                <a:defRPr/>
              </a:pPr>
              <a:r>
                <a:rPr kumimoji="1" lang="zh-CN" altLang="en-US" sz="2800">
                  <a:solidFill>
                    <a:srgbClr val="00FF00"/>
                  </a:solidFill>
                  <a:effectLst>
                    <a:outerShdw blurRad="38100" dist="38100" dir="2700000" algn="tl">
                      <a:srgbClr val="000000"/>
                    </a:outerShdw>
                  </a:effectLst>
                  <a:latin typeface="黑体" pitchFamily="49" charset="-122"/>
                  <a:ea typeface="黑体" pitchFamily="49" charset="-122"/>
                </a:rPr>
                <a:t>序</a:t>
              </a:r>
            </a:p>
          </p:txBody>
        </p:sp>
        <p:sp>
          <p:nvSpPr>
            <p:cNvPr id="785425" name="AutoShape 17"/>
            <p:cNvSpPr>
              <a:spLocks noChangeArrowheads="1"/>
            </p:cNvSpPr>
            <p:nvPr/>
          </p:nvSpPr>
          <p:spPr bwMode="auto">
            <a:xfrm>
              <a:off x="3545" y="3264"/>
              <a:ext cx="1159" cy="192"/>
            </a:xfrm>
            <a:prstGeom prst="rightArrow">
              <a:avLst>
                <a:gd name="adj1" fmla="val 50000"/>
                <a:gd name="adj2" fmla="val 150911"/>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lgn="ctr">
                <a:lnSpc>
                  <a:spcPct val="110000"/>
                </a:lnSpc>
                <a:spcBef>
                  <a:spcPct val="20000"/>
                </a:spcBef>
                <a:buClr>
                  <a:schemeClr val="folHlink"/>
                </a:buClr>
                <a:buSzPct val="75000"/>
                <a:buFont typeface="Monotype Sorts" pitchFamily="2" charset="2"/>
                <a:buNone/>
                <a:defRPr/>
              </a:pPr>
              <a:endParaRPr lang="zh-CN" altLang="en-US"/>
            </a:p>
          </p:txBody>
        </p:sp>
        <p:sp>
          <p:nvSpPr>
            <p:cNvPr id="785426" name="AutoShape 18"/>
            <p:cNvSpPr>
              <a:spLocks noChangeArrowheads="1"/>
            </p:cNvSpPr>
            <p:nvPr/>
          </p:nvSpPr>
          <p:spPr bwMode="auto">
            <a:xfrm>
              <a:off x="1886" y="3600"/>
              <a:ext cx="905" cy="240"/>
            </a:xfrm>
            <a:prstGeom prst="rightArrow">
              <a:avLst>
                <a:gd name="adj1" fmla="val 50000"/>
                <a:gd name="adj2" fmla="val 94271"/>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lgn="ctr">
                <a:lnSpc>
                  <a:spcPct val="110000"/>
                </a:lnSpc>
                <a:spcBef>
                  <a:spcPct val="20000"/>
                </a:spcBef>
                <a:buClr>
                  <a:schemeClr val="folHlink"/>
                </a:buClr>
                <a:buSzPct val="75000"/>
                <a:buFont typeface="Monotype Sorts" pitchFamily="2" charset="2"/>
                <a:buNone/>
                <a:defRPr/>
              </a:pPr>
              <a:endParaRPr lang="zh-CN" altLang="en-US"/>
            </a:p>
          </p:txBody>
        </p:sp>
        <p:sp>
          <p:nvSpPr>
            <p:cNvPr id="785427" name="AutoShape 19"/>
            <p:cNvSpPr>
              <a:spLocks noChangeArrowheads="1"/>
            </p:cNvSpPr>
            <p:nvPr/>
          </p:nvSpPr>
          <p:spPr bwMode="auto">
            <a:xfrm>
              <a:off x="1886" y="3024"/>
              <a:ext cx="905" cy="192"/>
            </a:xfrm>
            <a:prstGeom prst="rightArrow">
              <a:avLst>
                <a:gd name="adj1" fmla="val 50000"/>
                <a:gd name="adj2" fmla="val 117839"/>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lgn="ctr">
                <a:lnSpc>
                  <a:spcPct val="110000"/>
                </a:lnSpc>
                <a:spcBef>
                  <a:spcPct val="20000"/>
                </a:spcBef>
                <a:buClr>
                  <a:schemeClr val="folHlink"/>
                </a:buClr>
                <a:buSzPct val="75000"/>
                <a:buFont typeface="Monotype Sorts" pitchFamily="2" charset="2"/>
                <a:buNone/>
                <a:defRPr/>
              </a:pPr>
              <a:endParaRPr lang="zh-CN" altLang="en-US"/>
            </a:p>
          </p:txBody>
        </p:sp>
        <p:sp>
          <p:nvSpPr>
            <p:cNvPr id="785428" name="AutoShape 20"/>
            <p:cNvSpPr>
              <a:spLocks noChangeArrowheads="1"/>
            </p:cNvSpPr>
            <p:nvPr/>
          </p:nvSpPr>
          <p:spPr bwMode="auto">
            <a:xfrm>
              <a:off x="528" y="3552"/>
              <a:ext cx="1358" cy="384"/>
            </a:xfrm>
            <a:prstGeom prst="flowChartProcess">
              <a:avLst/>
            </a:prstGeom>
            <a:gradFill rotWithShape="0">
              <a:gsLst>
                <a:gs pos="0">
                  <a:srgbClr val="663300"/>
                </a:gs>
                <a:gs pos="50000">
                  <a:srgbClr val="BA7C3E"/>
                </a:gs>
                <a:gs pos="100000">
                  <a:srgbClr val="663300"/>
                </a:gs>
              </a:gsLst>
              <a:lin ang="5400000" scaled="1"/>
            </a:gradFill>
            <a:ln w="9525">
              <a:solidFill>
                <a:schemeClr val="tx1"/>
              </a:solidFill>
              <a:miter lim="800000"/>
              <a:headEnd/>
              <a:tailEnd/>
            </a:ln>
            <a:effectLst/>
          </p:spPr>
          <p:txBody>
            <a:bodyPr wrap="none" anchor="ctr"/>
            <a:lstStyle/>
            <a:p>
              <a:pPr algn="ctr" eaLnBrk="1" hangingPunct="1">
                <a:defRPr/>
              </a:pPr>
              <a:r>
                <a:rPr kumimoji="1" lang="zh-CN" altLang="en-US">
                  <a:solidFill>
                    <a:srgbClr val="F8F8F8"/>
                  </a:solidFill>
                  <a:effectLst>
                    <a:outerShdw blurRad="38100" dist="38100" dir="2700000" algn="tl">
                      <a:srgbClr val="000000"/>
                    </a:outerShdw>
                  </a:effectLst>
                  <a:ea typeface="黑体" pitchFamily="49" charset="-122"/>
                </a:rPr>
                <a:t>初始数据</a:t>
              </a:r>
            </a:p>
          </p:txBody>
        </p:sp>
        <p:sp>
          <p:nvSpPr>
            <p:cNvPr id="785429" name="Rectangle 21"/>
            <p:cNvSpPr>
              <a:spLocks noChangeArrowheads="1"/>
            </p:cNvSpPr>
            <p:nvPr/>
          </p:nvSpPr>
          <p:spPr bwMode="auto">
            <a:xfrm>
              <a:off x="4704" y="2688"/>
              <a:ext cx="432" cy="1488"/>
            </a:xfrm>
            <a:prstGeom prst="rect">
              <a:avLst/>
            </a:prstGeom>
            <a:gradFill rotWithShape="0">
              <a:gsLst>
                <a:gs pos="0">
                  <a:srgbClr val="003300"/>
                </a:gs>
                <a:gs pos="50000">
                  <a:srgbClr val="FFFFFF"/>
                </a:gs>
                <a:gs pos="100000">
                  <a:srgbClr val="003300"/>
                </a:gs>
              </a:gsLst>
              <a:lin ang="0" scaled="1"/>
            </a:gradFill>
            <a:ln w="28575">
              <a:solidFill>
                <a:schemeClr val="tx1"/>
              </a:solidFill>
              <a:prstDash val="sysDot"/>
              <a:miter lim="800000"/>
              <a:headEnd/>
              <a:tailEnd/>
            </a:ln>
            <a:effectLst/>
          </p:spPr>
          <p:txBody>
            <a:bodyPr wrap="none" anchor="ctr"/>
            <a:lstStyle/>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计</a:t>
              </a:r>
            </a:p>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算</a:t>
              </a:r>
            </a:p>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结</a:t>
              </a:r>
            </a:p>
            <a:p>
              <a:pPr algn="ctr" eaLnBrk="1" hangingPunct="1">
                <a:defRPr/>
              </a:pPr>
              <a:r>
                <a:rPr kumimoji="1" lang="zh-CN" altLang="en-US" sz="2800">
                  <a:solidFill>
                    <a:srgbClr val="28008C"/>
                  </a:solidFill>
                  <a:effectLst>
                    <a:outerShdw blurRad="38100" dist="38100" dir="2700000" algn="tl">
                      <a:srgbClr val="000000"/>
                    </a:outerShdw>
                  </a:effectLst>
                  <a:ea typeface="黑体" pitchFamily="49" charset="-122"/>
                </a:rPr>
                <a:t>果</a:t>
              </a:r>
            </a:p>
          </p:txBody>
        </p:sp>
        <p:sp>
          <p:nvSpPr>
            <p:cNvPr id="43023" name="Rectangle 22"/>
            <p:cNvSpPr>
              <a:spLocks noChangeArrowheads="1"/>
            </p:cNvSpPr>
            <p:nvPr/>
          </p:nvSpPr>
          <p:spPr bwMode="auto">
            <a:xfrm>
              <a:off x="2112" y="2640"/>
              <a:ext cx="2208" cy="1488"/>
            </a:xfrm>
            <a:prstGeom prst="rect">
              <a:avLst/>
            </a:prstGeom>
            <a:noFill/>
            <a:ln w="44450">
              <a:solidFill>
                <a:srgbClr val="99CC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sp>
        <p:nvSpPr>
          <p:cNvPr id="785431" name="AutoShape 23">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85431"/>
                                        </p:tgtEl>
                                        <p:attrNameLst>
                                          <p:attrName>style.visibility</p:attrName>
                                        </p:attrNameLst>
                                      </p:cBhvr>
                                      <p:to>
                                        <p:strVal val="visible"/>
                                      </p:to>
                                    </p:set>
                                    <p:anim calcmode="lin" valueType="num">
                                      <p:cBhvr additive="base">
                                        <p:cTn id="12" dur="500" fill="hold"/>
                                        <p:tgtEl>
                                          <p:spTgt spid="785431"/>
                                        </p:tgtEl>
                                        <p:attrNameLst>
                                          <p:attrName>ppt_x</p:attrName>
                                        </p:attrNameLst>
                                      </p:cBhvr>
                                      <p:tavLst>
                                        <p:tav tm="0">
                                          <p:val>
                                            <p:strVal val="1+#ppt_w/2"/>
                                          </p:val>
                                        </p:tav>
                                        <p:tav tm="100000">
                                          <p:val>
                                            <p:strVal val="#ppt_x"/>
                                          </p:val>
                                        </p:tav>
                                      </p:tavLst>
                                    </p:anim>
                                    <p:anim calcmode="lin" valueType="num">
                                      <p:cBhvr additive="base">
                                        <p:cTn id="13" dur="500" fill="hold"/>
                                        <p:tgtEl>
                                          <p:spTgt spid="785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4"/>
          <p:cNvSpPr>
            <a:spLocks noGrp="1"/>
          </p:cNvSpPr>
          <p:nvPr>
            <p:ph type="dt" sz="quarter" idx="10"/>
          </p:nvPr>
        </p:nvSpPr>
        <p:spPr/>
        <p:txBody>
          <a:bodyPr/>
          <a:lstStyle/>
          <a:p>
            <a:pPr>
              <a:defRPr/>
            </a:pPr>
            <a:fld id="{C266B52F-BED8-40C4-A777-165E090578C6}" type="datetime1">
              <a:rPr lang="zh-CN" altLang="en-US"/>
              <a:pPr>
                <a:defRPr/>
              </a:pPr>
              <a:t>2020/9/3</a:t>
            </a:fld>
            <a:endParaRPr lang="en-US" altLang="zh-CN"/>
          </a:p>
        </p:txBody>
      </p:sp>
      <p:sp>
        <p:nvSpPr>
          <p:cNvPr id="4505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3CE7E3FC-F9B2-4275-8B92-7424F6791C71}" type="slidenum">
              <a:rPr lang="zh-CN" altLang="en-US" sz="1400" smtClean="0"/>
              <a:pPr>
                <a:spcBef>
                  <a:spcPct val="0"/>
                </a:spcBef>
                <a:buClrTx/>
                <a:buSzTx/>
                <a:buFontTx/>
                <a:buNone/>
              </a:pPr>
              <a:t>23</a:t>
            </a:fld>
            <a:r>
              <a:rPr lang="zh-CN" altLang="en-US" sz="1400"/>
              <a:t> 页</a:t>
            </a:r>
          </a:p>
        </p:txBody>
      </p:sp>
      <p:graphicFrame>
        <p:nvGraphicFramePr>
          <p:cNvPr id="786434" name="Group 2"/>
          <p:cNvGraphicFramePr>
            <a:graphicFrameLocks noGrp="1"/>
          </p:cNvGraphicFramePr>
          <p:nvPr/>
        </p:nvGraphicFramePr>
        <p:xfrm>
          <a:off x="381000" y="720725"/>
          <a:ext cx="8382000" cy="3546476"/>
        </p:xfrm>
        <a:graphic>
          <a:graphicData uri="http://schemas.openxmlformats.org/drawingml/2006/table">
            <a:tbl>
              <a:tblPr/>
              <a:tblGrid>
                <a:gridCol w="1289050">
                  <a:extLst>
                    <a:ext uri="{9D8B030D-6E8A-4147-A177-3AD203B41FA5}">
                      <a16:colId xmlns:a16="http://schemas.microsoft.com/office/drawing/2014/main" val="20000"/>
                    </a:ext>
                  </a:extLst>
                </a:gridCol>
                <a:gridCol w="229235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tblGrid>
              <a:tr h="836613">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0"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黑体" pitchFamily="49" charset="-122"/>
                        </a:rPr>
                        <a:t>功能</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黑体" pitchFamily="49" charset="-122"/>
                        </a:rPr>
                        <a:t>工作结果</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黑体" pitchFamily="49" charset="-122"/>
                        </a:rPr>
                        <a:t>实现技术上</a:t>
                      </a:r>
                    </a:p>
                  </a:txBody>
                  <a:tcPr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5725">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黑体" pitchFamily="49" charset="-122"/>
                        </a:rPr>
                        <a:t>解释</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黑体" pitchFamily="49" charset="-122"/>
                        </a:rPr>
                        <a:t>程序</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996600"/>
                        </a:gs>
                        <a:gs pos="100000">
                          <a:schemeClr val="accent2"/>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0"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996600"/>
                        </a:gs>
                        <a:gs pos="100000">
                          <a:schemeClr val="accent2"/>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1" i="0" u="none" strike="noStrike" cap="none" normalizeH="0" baseline="0">
                        <a:ln>
                          <a:noFill/>
                        </a:ln>
                        <a:solidFill>
                          <a:srgbClr val="FFFF00"/>
                        </a:solidFill>
                        <a:effectLst>
                          <a:outerShdw blurRad="38100" dist="38100" dir="2700000" algn="tl">
                            <a:srgbClr val="000000"/>
                          </a:outerShdw>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996600"/>
                        </a:gs>
                        <a:gs pos="100000">
                          <a:schemeClr val="accent2"/>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1" i="0" u="none" strike="noStrike" cap="none" normalizeH="0" baseline="0">
                        <a:ln>
                          <a:noFill/>
                        </a:ln>
                        <a:solidFill>
                          <a:srgbClr val="FFFF00"/>
                        </a:solidFill>
                        <a:effectLst>
                          <a:outerShdw blurRad="38100" dist="38100" dir="2700000" algn="tl">
                            <a:srgbClr val="000000"/>
                          </a:outerShdw>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996600"/>
                        </a:gs>
                        <a:gs pos="100000">
                          <a:schemeClr val="accent2"/>
                        </a:gs>
                      </a:gsLst>
                      <a:lin ang="5400000" scaled="1"/>
                    </a:gradFill>
                  </a:tcPr>
                </a:tc>
                <a:extLst>
                  <a:ext uri="{0D108BD9-81ED-4DB2-BD59-A6C34878D82A}">
                    <a16:rowId xmlns:a16="http://schemas.microsoft.com/office/drawing/2014/main" val="10001"/>
                  </a:ext>
                </a:extLst>
              </a:tr>
              <a:tr h="1354138">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黑体" pitchFamily="49" charset="-122"/>
                        </a:rPr>
                        <a:t>编译</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黑体" pitchFamily="49" charset="-122"/>
                        </a:rPr>
                        <a:t>程序</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0033CC"/>
                        </a:gs>
                        <a:gs pos="100000">
                          <a:schemeClr val="accent2"/>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0" i="0" u="none" strike="noStrike" cap="none" normalizeH="0" baseline="0">
                        <a:ln>
                          <a:noFill/>
                        </a:ln>
                        <a:solidFill>
                          <a:srgbClr val="F8F8F8"/>
                        </a:solidFill>
                        <a:effectLst>
                          <a:outerShdw blurRad="38100" dist="38100" dir="2700000" algn="tl">
                            <a:srgbClr val="000000"/>
                          </a:outerShdw>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0033CC"/>
                        </a:gs>
                        <a:gs pos="100000">
                          <a:schemeClr val="accent2"/>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1" i="0" u="none" strike="noStrike" cap="none" normalizeH="0" baseline="0">
                        <a:ln>
                          <a:noFill/>
                        </a:ln>
                        <a:solidFill>
                          <a:srgbClr val="FFFF00"/>
                        </a:solidFill>
                        <a:effectLst>
                          <a:outerShdw blurRad="38100" dist="38100" dir="2700000" algn="tl">
                            <a:srgbClr val="000000"/>
                          </a:outerShdw>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0033CC"/>
                        </a:gs>
                        <a:gs pos="100000">
                          <a:schemeClr val="accent2"/>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1" i="0" u="none" strike="noStrike" cap="none" normalizeH="0" baseline="0">
                        <a:ln>
                          <a:noFill/>
                        </a:ln>
                        <a:solidFill>
                          <a:srgbClr val="FFFF00"/>
                        </a:solidFill>
                        <a:effectLst>
                          <a:outerShdw blurRad="38100" dist="38100" dir="2700000" algn="tl">
                            <a:srgbClr val="000000"/>
                          </a:outerShdw>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0033CC"/>
                        </a:gs>
                        <a:gs pos="100000">
                          <a:schemeClr val="accent2"/>
                        </a:gs>
                      </a:gsLst>
                      <a:lin ang="5400000" scaled="1"/>
                    </a:gradFill>
                  </a:tcPr>
                </a:tc>
                <a:extLst>
                  <a:ext uri="{0D108BD9-81ED-4DB2-BD59-A6C34878D82A}">
                    <a16:rowId xmlns:a16="http://schemas.microsoft.com/office/drawing/2014/main" val="10002"/>
                  </a:ext>
                </a:extLst>
              </a:tr>
            </a:tbl>
          </a:graphicData>
        </a:graphic>
      </p:graphicFrame>
      <p:sp>
        <p:nvSpPr>
          <p:cNvPr id="45080" name="Text Box 28"/>
          <p:cNvSpPr txBox="1">
            <a:spLocks noChangeArrowheads="1"/>
          </p:cNvSpPr>
          <p:nvPr/>
        </p:nvSpPr>
        <p:spPr bwMode="auto">
          <a:xfrm>
            <a:off x="1524000" y="0"/>
            <a:ext cx="670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3600">
                <a:solidFill>
                  <a:schemeClr val="tx2"/>
                </a:solidFill>
              </a:rPr>
              <a:t>解释程序和编译程序的区别</a:t>
            </a:r>
          </a:p>
        </p:txBody>
      </p:sp>
      <p:sp>
        <p:nvSpPr>
          <p:cNvPr id="786461" name="Text Box 29"/>
          <p:cNvSpPr txBox="1">
            <a:spLocks noChangeArrowheads="1"/>
          </p:cNvSpPr>
          <p:nvPr/>
        </p:nvSpPr>
        <p:spPr bwMode="auto">
          <a:xfrm>
            <a:off x="608013" y="4787900"/>
            <a:ext cx="8153400" cy="641350"/>
          </a:xfrm>
          <a:prstGeom prst="rect">
            <a:avLst/>
          </a:prstGeom>
          <a:noFill/>
          <a:ln w="9525">
            <a:noFill/>
            <a:miter lim="800000"/>
            <a:headEnd/>
            <a:tailEnd/>
          </a:ln>
          <a:effectLst/>
        </p:spPr>
        <p:txBody>
          <a:bodyPr>
            <a:spAutoFit/>
          </a:bodyPr>
          <a:lstStyle/>
          <a:p>
            <a:pPr algn="ctr" eaLnBrk="1" hangingPunct="1">
              <a:defRPr/>
            </a:pPr>
            <a:r>
              <a:rPr kumimoji="1" lang="zh-CN" altLang="en-US" sz="3600" dirty="0">
                <a:solidFill>
                  <a:srgbClr val="FF9900"/>
                </a:solidFill>
                <a:effectLst>
                  <a:outerShdw blurRad="38100" dist="38100" dir="2700000" algn="tl">
                    <a:srgbClr val="000000"/>
                  </a:outerShdw>
                </a:effectLst>
                <a:ea typeface="黑体" pitchFamily="49" charset="-122"/>
              </a:rPr>
              <a:t>根本区别：</a:t>
            </a:r>
            <a:r>
              <a:rPr kumimoji="1" lang="zh-CN" altLang="en-US" sz="3200" dirty="0">
                <a:solidFill>
                  <a:srgbClr val="FFFF00"/>
                </a:solidFill>
                <a:ea typeface="宋体" pitchFamily="2" charset="-122"/>
              </a:rPr>
              <a:t>是否生成目标代码</a:t>
            </a:r>
          </a:p>
        </p:txBody>
      </p:sp>
      <p:sp>
        <p:nvSpPr>
          <p:cNvPr id="786462" name="Text Box 30"/>
          <p:cNvSpPr txBox="1">
            <a:spLocks noChangeArrowheads="1"/>
          </p:cNvSpPr>
          <p:nvPr/>
        </p:nvSpPr>
        <p:spPr bwMode="auto">
          <a:xfrm>
            <a:off x="1600200" y="1752600"/>
            <a:ext cx="2438400" cy="10318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zh-CN" altLang="en-US" sz="2800">
                <a:solidFill>
                  <a:srgbClr val="F8F8F8"/>
                </a:solidFill>
                <a:effectLst>
                  <a:outerShdw blurRad="38100" dist="38100" dir="2700000" algn="tl">
                    <a:srgbClr val="000000"/>
                  </a:outerShdw>
                </a:effectLst>
                <a:ea typeface="宋体" pitchFamily="2" charset="-122"/>
              </a:rPr>
              <a:t>源程序的一个</a:t>
            </a:r>
            <a:r>
              <a:rPr kumimoji="1" lang="zh-CN" altLang="en-US" sz="2800">
                <a:solidFill>
                  <a:srgbClr val="FFFF00"/>
                </a:solidFill>
                <a:effectLst>
                  <a:outerShdw blurRad="38100" dist="38100" dir="2700000" algn="tl">
                    <a:srgbClr val="000000"/>
                  </a:outerShdw>
                </a:effectLst>
                <a:ea typeface="宋体" pitchFamily="2" charset="-122"/>
              </a:rPr>
              <a:t>执行</a:t>
            </a:r>
            <a:r>
              <a:rPr kumimoji="1" lang="zh-CN" altLang="en-US" sz="2800">
                <a:solidFill>
                  <a:srgbClr val="F8F8F8"/>
                </a:solidFill>
                <a:effectLst>
                  <a:outerShdw blurRad="38100" dist="38100" dir="2700000" algn="tl">
                    <a:srgbClr val="000000"/>
                  </a:outerShdw>
                </a:effectLst>
                <a:ea typeface="宋体" pitchFamily="2" charset="-122"/>
              </a:rPr>
              <a:t>系统</a:t>
            </a:r>
          </a:p>
        </p:txBody>
      </p:sp>
      <p:sp>
        <p:nvSpPr>
          <p:cNvPr id="786463" name="Text Box 31"/>
          <p:cNvSpPr txBox="1">
            <a:spLocks noChangeArrowheads="1"/>
          </p:cNvSpPr>
          <p:nvPr/>
        </p:nvSpPr>
        <p:spPr bwMode="auto">
          <a:xfrm>
            <a:off x="1600200" y="3136064"/>
            <a:ext cx="2438400" cy="10318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zh-CN" altLang="en-US" sz="2800" dirty="0">
                <a:solidFill>
                  <a:srgbClr val="F8F8F8"/>
                </a:solidFill>
                <a:effectLst>
                  <a:outerShdw blurRad="38100" dist="38100" dir="2700000" algn="tl">
                    <a:srgbClr val="000000"/>
                  </a:outerShdw>
                </a:effectLst>
                <a:ea typeface="宋体" pitchFamily="2" charset="-122"/>
              </a:rPr>
              <a:t>源程序的一个</a:t>
            </a:r>
            <a:r>
              <a:rPr kumimoji="1" lang="zh-CN" altLang="en-US" sz="2800" dirty="0">
                <a:solidFill>
                  <a:srgbClr val="FFFF00"/>
                </a:solidFill>
                <a:effectLst>
                  <a:outerShdw blurRad="38100" dist="38100" dir="2700000" algn="tl">
                    <a:srgbClr val="000000"/>
                  </a:outerShdw>
                </a:effectLst>
                <a:ea typeface="宋体" pitchFamily="2" charset="-122"/>
              </a:rPr>
              <a:t>转换</a:t>
            </a:r>
            <a:r>
              <a:rPr kumimoji="1" lang="zh-CN" altLang="en-US" sz="2800" dirty="0">
                <a:solidFill>
                  <a:srgbClr val="F8F8F8"/>
                </a:solidFill>
                <a:effectLst>
                  <a:outerShdw blurRad="38100" dist="38100" dir="2700000" algn="tl">
                    <a:srgbClr val="000000"/>
                  </a:outerShdw>
                </a:effectLst>
                <a:ea typeface="宋体" pitchFamily="2" charset="-122"/>
              </a:rPr>
              <a:t>系统</a:t>
            </a:r>
          </a:p>
        </p:txBody>
      </p:sp>
      <p:sp>
        <p:nvSpPr>
          <p:cNvPr id="786464" name="Text Box 32"/>
          <p:cNvSpPr txBox="1">
            <a:spLocks noChangeArrowheads="1"/>
          </p:cNvSpPr>
          <p:nvPr/>
        </p:nvSpPr>
        <p:spPr bwMode="auto">
          <a:xfrm>
            <a:off x="3995738" y="1989138"/>
            <a:ext cx="2133600" cy="519112"/>
          </a:xfrm>
          <a:prstGeom prst="rect">
            <a:avLst/>
          </a:prstGeom>
          <a:noFill/>
          <a:ln w="9525">
            <a:noFill/>
            <a:miter lim="800000"/>
            <a:headEnd/>
            <a:tailEnd/>
          </a:ln>
          <a:effectLst/>
        </p:spPr>
        <p:txBody>
          <a:bodyPr lIns="92075" tIns="46038" rIns="92075" bIns="46038">
            <a:spAutoFit/>
          </a:bodyPr>
          <a:lstStyle/>
          <a:p>
            <a:pPr algn="ctr">
              <a:spcBef>
                <a:spcPct val="20000"/>
              </a:spcBef>
              <a:buClr>
                <a:schemeClr val="tx2"/>
              </a:buClr>
              <a:buSzPct val="75000"/>
              <a:buFont typeface="Monotype Sorts" pitchFamily="2" charset="2"/>
              <a:buNone/>
              <a:defRPr/>
            </a:pPr>
            <a:r>
              <a:rPr kumimoji="1" lang="zh-CN" altLang="en-US" sz="2800">
                <a:solidFill>
                  <a:srgbClr val="FFFF00"/>
                </a:solidFill>
                <a:effectLst>
                  <a:outerShdw blurRad="38100" dist="38100" dir="2700000" algn="tl">
                    <a:srgbClr val="000000"/>
                  </a:outerShdw>
                </a:effectLst>
                <a:ea typeface="宋体" pitchFamily="2" charset="-122"/>
              </a:rPr>
              <a:t>执行结果</a:t>
            </a:r>
            <a:endParaRPr kumimoji="1" lang="zh-CN" altLang="en-US" sz="2800">
              <a:solidFill>
                <a:srgbClr val="FFFF00"/>
              </a:solidFill>
              <a:effectLst>
                <a:outerShdw blurRad="38100" dist="38100" dir="2700000" algn="tl">
                  <a:srgbClr val="000000"/>
                </a:outerShdw>
              </a:effectLst>
              <a:latin typeface="宋体" pitchFamily="2" charset="-122"/>
              <a:ea typeface="宋体" pitchFamily="2" charset="-122"/>
            </a:endParaRPr>
          </a:p>
        </p:txBody>
      </p:sp>
      <p:sp>
        <p:nvSpPr>
          <p:cNvPr id="786465" name="Text Box 33"/>
          <p:cNvSpPr txBox="1">
            <a:spLocks noChangeArrowheads="1"/>
          </p:cNvSpPr>
          <p:nvPr/>
        </p:nvSpPr>
        <p:spPr bwMode="auto">
          <a:xfrm>
            <a:off x="3924300" y="3357563"/>
            <a:ext cx="2286000" cy="519112"/>
          </a:xfrm>
          <a:prstGeom prst="rect">
            <a:avLst/>
          </a:prstGeom>
          <a:noFill/>
          <a:ln w="9525">
            <a:noFill/>
            <a:miter lim="800000"/>
            <a:headEnd/>
            <a:tailEnd/>
          </a:ln>
          <a:effectLst/>
        </p:spPr>
        <p:txBody>
          <a:bodyPr lIns="92075" tIns="46038" rIns="92075" bIns="46038">
            <a:spAutoFit/>
          </a:bodyPr>
          <a:lstStyle/>
          <a:p>
            <a:pPr algn="ctr">
              <a:spcBef>
                <a:spcPct val="20000"/>
              </a:spcBef>
              <a:buClr>
                <a:schemeClr val="tx2"/>
              </a:buClr>
              <a:buSzPct val="75000"/>
              <a:buFont typeface="Monotype Sorts" pitchFamily="2" charset="2"/>
              <a:buNone/>
              <a:defRPr/>
            </a:pPr>
            <a:r>
              <a:rPr kumimoji="1" lang="zh-CN" altLang="en-US" sz="2800">
                <a:solidFill>
                  <a:srgbClr val="FFFF00"/>
                </a:solidFill>
                <a:effectLst>
                  <a:outerShdw blurRad="38100" dist="38100" dir="2700000" algn="tl">
                    <a:srgbClr val="000000"/>
                  </a:outerShdw>
                </a:effectLst>
                <a:ea typeface="宋体" pitchFamily="2" charset="-122"/>
              </a:rPr>
              <a:t>目标代码</a:t>
            </a:r>
          </a:p>
        </p:txBody>
      </p:sp>
      <p:sp>
        <p:nvSpPr>
          <p:cNvPr id="786466" name="Text Box 34"/>
          <p:cNvSpPr txBox="1">
            <a:spLocks noChangeArrowheads="1"/>
          </p:cNvSpPr>
          <p:nvPr/>
        </p:nvSpPr>
        <p:spPr bwMode="auto">
          <a:xfrm>
            <a:off x="6324600" y="1905000"/>
            <a:ext cx="28194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zh-CN" altLang="en-US" sz="2800">
                <a:solidFill>
                  <a:srgbClr val="FFFF00"/>
                </a:solidFill>
                <a:effectLst>
                  <a:outerShdw blurRad="38100" dist="38100" dir="2700000" algn="tl">
                    <a:srgbClr val="000000"/>
                  </a:outerShdw>
                </a:effectLst>
                <a:ea typeface="宋体" pitchFamily="2" charset="-122"/>
              </a:rPr>
              <a:t>执行中间代码</a:t>
            </a:r>
          </a:p>
        </p:txBody>
      </p:sp>
      <p:sp>
        <p:nvSpPr>
          <p:cNvPr id="786467" name="Text Box 35"/>
          <p:cNvSpPr txBox="1">
            <a:spLocks noChangeArrowheads="1"/>
          </p:cNvSpPr>
          <p:nvPr/>
        </p:nvSpPr>
        <p:spPr bwMode="auto">
          <a:xfrm>
            <a:off x="6019800" y="3048000"/>
            <a:ext cx="2895600" cy="1031875"/>
          </a:xfrm>
          <a:prstGeom prst="rect">
            <a:avLst/>
          </a:prstGeom>
          <a:noFill/>
          <a:ln w="9525">
            <a:noFill/>
            <a:miter lim="800000"/>
            <a:headEnd/>
            <a:tailEnd/>
          </a:ln>
          <a:effectLst/>
        </p:spPr>
        <p:txBody>
          <a:bodyPr lIns="92075" tIns="46038" rIns="92075" bIns="46038">
            <a:spAutoFit/>
          </a:bodyPr>
          <a:lstStyle/>
          <a:p>
            <a:pPr algn="ctr">
              <a:spcBef>
                <a:spcPct val="20000"/>
              </a:spcBef>
              <a:buClr>
                <a:schemeClr val="tx2"/>
              </a:buClr>
              <a:buSzPct val="75000"/>
              <a:buFont typeface="Monotype Sorts" pitchFamily="2" charset="2"/>
              <a:buNone/>
              <a:defRPr/>
            </a:pPr>
            <a:r>
              <a:rPr kumimoji="1" lang="zh-CN" altLang="en-US" sz="2800">
                <a:solidFill>
                  <a:srgbClr val="FFFF00"/>
                </a:solidFill>
                <a:effectLst>
                  <a:outerShdw blurRad="38100" dist="38100" dir="2700000" algn="tl">
                    <a:srgbClr val="000000"/>
                  </a:outerShdw>
                </a:effectLst>
                <a:ea typeface="宋体" pitchFamily="2" charset="-122"/>
              </a:rPr>
              <a:t>把中间代码转</a:t>
            </a:r>
          </a:p>
          <a:p>
            <a:pPr algn="ctr">
              <a:spcBef>
                <a:spcPct val="20000"/>
              </a:spcBef>
              <a:buClr>
                <a:schemeClr val="tx2"/>
              </a:buClr>
              <a:buSzPct val="75000"/>
              <a:buFont typeface="Monotype Sorts" pitchFamily="2" charset="2"/>
              <a:buNone/>
              <a:defRPr/>
            </a:pPr>
            <a:r>
              <a:rPr kumimoji="1" lang="zh-CN" altLang="en-US" sz="2800">
                <a:solidFill>
                  <a:srgbClr val="FFFF00"/>
                </a:solidFill>
                <a:effectLst>
                  <a:outerShdw blurRad="38100" dist="38100" dir="2700000" algn="tl">
                    <a:srgbClr val="000000"/>
                  </a:outerShdw>
                </a:effectLst>
                <a:ea typeface="宋体" pitchFamily="2" charset="-122"/>
              </a:rPr>
              <a:t>换成目标程序</a:t>
            </a:r>
          </a:p>
        </p:txBody>
      </p:sp>
      <p:sp>
        <p:nvSpPr>
          <p:cNvPr id="786469" name="AutoShape 37">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6462"/>
                                        </p:tgtEl>
                                        <p:attrNameLst>
                                          <p:attrName>style.visibility</p:attrName>
                                        </p:attrNameLst>
                                      </p:cBhvr>
                                      <p:to>
                                        <p:strVal val="visible"/>
                                      </p:to>
                                    </p:set>
                                    <p:anim calcmode="lin" valueType="num">
                                      <p:cBhvr additive="base">
                                        <p:cTn id="7" dur="500" fill="hold"/>
                                        <p:tgtEl>
                                          <p:spTgt spid="786462"/>
                                        </p:tgtEl>
                                        <p:attrNameLst>
                                          <p:attrName>ppt_x</p:attrName>
                                        </p:attrNameLst>
                                      </p:cBhvr>
                                      <p:tavLst>
                                        <p:tav tm="0">
                                          <p:val>
                                            <p:strVal val="0-#ppt_w/2"/>
                                          </p:val>
                                        </p:tav>
                                        <p:tav tm="100000">
                                          <p:val>
                                            <p:strVal val="#ppt_x"/>
                                          </p:val>
                                        </p:tav>
                                      </p:tavLst>
                                    </p:anim>
                                    <p:anim calcmode="lin" valueType="num">
                                      <p:cBhvr additive="base">
                                        <p:cTn id="8" dur="500" fill="hold"/>
                                        <p:tgtEl>
                                          <p:spTgt spid="7864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6463"/>
                                        </p:tgtEl>
                                        <p:attrNameLst>
                                          <p:attrName>style.visibility</p:attrName>
                                        </p:attrNameLst>
                                      </p:cBhvr>
                                      <p:to>
                                        <p:strVal val="visible"/>
                                      </p:to>
                                    </p:set>
                                    <p:anim calcmode="lin" valueType="num">
                                      <p:cBhvr additive="base">
                                        <p:cTn id="13" dur="500" fill="hold"/>
                                        <p:tgtEl>
                                          <p:spTgt spid="786463"/>
                                        </p:tgtEl>
                                        <p:attrNameLst>
                                          <p:attrName>ppt_x</p:attrName>
                                        </p:attrNameLst>
                                      </p:cBhvr>
                                      <p:tavLst>
                                        <p:tav tm="0">
                                          <p:val>
                                            <p:strVal val="0-#ppt_w/2"/>
                                          </p:val>
                                        </p:tav>
                                        <p:tav tm="100000">
                                          <p:val>
                                            <p:strVal val="#ppt_x"/>
                                          </p:val>
                                        </p:tav>
                                      </p:tavLst>
                                    </p:anim>
                                    <p:anim calcmode="lin" valueType="num">
                                      <p:cBhvr additive="base">
                                        <p:cTn id="14" dur="500" fill="hold"/>
                                        <p:tgtEl>
                                          <p:spTgt spid="7864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6464"/>
                                        </p:tgtEl>
                                        <p:attrNameLst>
                                          <p:attrName>style.visibility</p:attrName>
                                        </p:attrNameLst>
                                      </p:cBhvr>
                                      <p:to>
                                        <p:strVal val="visible"/>
                                      </p:to>
                                    </p:set>
                                    <p:anim calcmode="lin" valueType="num">
                                      <p:cBhvr additive="base">
                                        <p:cTn id="19" dur="500" fill="hold"/>
                                        <p:tgtEl>
                                          <p:spTgt spid="786464"/>
                                        </p:tgtEl>
                                        <p:attrNameLst>
                                          <p:attrName>ppt_x</p:attrName>
                                        </p:attrNameLst>
                                      </p:cBhvr>
                                      <p:tavLst>
                                        <p:tav tm="0">
                                          <p:val>
                                            <p:strVal val="0-#ppt_w/2"/>
                                          </p:val>
                                        </p:tav>
                                        <p:tav tm="100000">
                                          <p:val>
                                            <p:strVal val="#ppt_x"/>
                                          </p:val>
                                        </p:tav>
                                      </p:tavLst>
                                    </p:anim>
                                    <p:anim calcmode="lin" valueType="num">
                                      <p:cBhvr additive="base">
                                        <p:cTn id="20" dur="500" fill="hold"/>
                                        <p:tgtEl>
                                          <p:spTgt spid="7864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6465"/>
                                        </p:tgtEl>
                                        <p:attrNameLst>
                                          <p:attrName>style.visibility</p:attrName>
                                        </p:attrNameLst>
                                      </p:cBhvr>
                                      <p:to>
                                        <p:strVal val="visible"/>
                                      </p:to>
                                    </p:set>
                                    <p:anim calcmode="lin" valueType="num">
                                      <p:cBhvr additive="base">
                                        <p:cTn id="25" dur="500" fill="hold"/>
                                        <p:tgtEl>
                                          <p:spTgt spid="786465"/>
                                        </p:tgtEl>
                                        <p:attrNameLst>
                                          <p:attrName>ppt_x</p:attrName>
                                        </p:attrNameLst>
                                      </p:cBhvr>
                                      <p:tavLst>
                                        <p:tav tm="0">
                                          <p:val>
                                            <p:strVal val="0-#ppt_w/2"/>
                                          </p:val>
                                        </p:tav>
                                        <p:tav tm="100000">
                                          <p:val>
                                            <p:strVal val="#ppt_x"/>
                                          </p:val>
                                        </p:tav>
                                      </p:tavLst>
                                    </p:anim>
                                    <p:anim calcmode="lin" valueType="num">
                                      <p:cBhvr additive="base">
                                        <p:cTn id="26" dur="500" fill="hold"/>
                                        <p:tgtEl>
                                          <p:spTgt spid="7864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6466"/>
                                        </p:tgtEl>
                                        <p:attrNameLst>
                                          <p:attrName>style.visibility</p:attrName>
                                        </p:attrNameLst>
                                      </p:cBhvr>
                                      <p:to>
                                        <p:strVal val="visible"/>
                                      </p:to>
                                    </p:set>
                                    <p:anim calcmode="lin" valueType="num">
                                      <p:cBhvr additive="base">
                                        <p:cTn id="31" dur="500" fill="hold"/>
                                        <p:tgtEl>
                                          <p:spTgt spid="786466"/>
                                        </p:tgtEl>
                                        <p:attrNameLst>
                                          <p:attrName>ppt_x</p:attrName>
                                        </p:attrNameLst>
                                      </p:cBhvr>
                                      <p:tavLst>
                                        <p:tav tm="0">
                                          <p:val>
                                            <p:strVal val="0-#ppt_w/2"/>
                                          </p:val>
                                        </p:tav>
                                        <p:tav tm="100000">
                                          <p:val>
                                            <p:strVal val="#ppt_x"/>
                                          </p:val>
                                        </p:tav>
                                      </p:tavLst>
                                    </p:anim>
                                    <p:anim calcmode="lin" valueType="num">
                                      <p:cBhvr additive="base">
                                        <p:cTn id="32" dur="500" fill="hold"/>
                                        <p:tgtEl>
                                          <p:spTgt spid="78646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6467"/>
                                        </p:tgtEl>
                                        <p:attrNameLst>
                                          <p:attrName>style.visibility</p:attrName>
                                        </p:attrNameLst>
                                      </p:cBhvr>
                                      <p:to>
                                        <p:strVal val="visible"/>
                                      </p:to>
                                    </p:set>
                                    <p:anim calcmode="lin" valueType="num">
                                      <p:cBhvr additive="base">
                                        <p:cTn id="37" dur="500" fill="hold"/>
                                        <p:tgtEl>
                                          <p:spTgt spid="786467"/>
                                        </p:tgtEl>
                                        <p:attrNameLst>
                                          <p:attrName>ppt_x</p:attrName>
                                        </p:attrNameLst>
                                      </p:cBhvr>
                                      <p:tavLst>
                                        <p:tav tm="0">
                                          <p:val>
                                            <p:strVal val="0-#ppt_w/2"/>
                                          </p:val>
                                        </p:tav>
                                        <p:tav tm="100000">
                                          <p:val>
                                            <p:strVal val="#ppt_x"/>
                                          </p:val>
                                        </p:tav>
                                      </p:tavLst>
                                    </p:anim>
                                    <p:anim calcmode="lin" valueType="num">
                                      <p:cBhvr additive="base">
                                        <p:cTn id="38" dur="500" fill="hold"/>
                                        <p:tgtEl>
                                          <p:spTgt spid="78646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86461"/>
                                        </p:tgtEl>
                                        <p:attrNameLst>
                                          <p:attrName>style.visibility</p:attrName>
                                        </p:attrNameLst>
                                      </p:cBhvr>
                                      <p:to>
                                        <p:strVal val="visible"/>
                                      </p:to>
                                    </p:set>
                                    <p:anim calcmode="lin" valueType="num">
                                      <p:cBhvr additive="base">
                                        <p:cTn id="43" dur="500" fill="hold"/>
                                        <p:tgtEl>
                                          <p:spTgt spid="786461"/>
                                        </p:tgtEl>
                                        <p:attrNameLst>
                                          <p:attrName>ppt_x</p:attrName>
                                        </p:attrNameLst>
                                      </p:cBhvr>
                                      <p:tavLst>
                                        <p:tav tm="0">
                                          <p:val>
                                            <p:strVal val="0-#ppt_w/2"/>
                                          </p:val>
                                        </p:tav>
                                        <p:tav tm="100000">
                                          <p:val>
                                            <p:strVal val="#ppt_x"/>
                                          </p:val>
                                        </p:tav>
                                      </p:tavLst>
                                    </p:anim>
                                    <p:anim calcmode="lin" valueType="num">
                                      <p:cBhvr additive="base">
                                        <p:cTn id="44" dur="500" fill="hold"/>
                                        <p:tgtEl>
                                          <p:spTgt spid="786461"/>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2" presetClass="entr" presetSubtype="6" fill="hold" grpId="0" nodeType="afterEffect">
                                  <p:stCondLst>
                                    <p:cond delay="0"/>
                                  </p:stCondLst>
                                  <p:childTnLst>
                                    <p:set>
                                      <p:cBhvr>
                                        <p:cTn id="47" dur="1" fill="hold">
                                          <p:stCondLst>
                                            <p:cond delay="0"/>
                                          </p:stCondLst>
                                        </p:cTn>
                                        <p:tgtEl>
                                          <p:spTgt spid="786469"/>
                                        </p:tgtEl>
                                        <p:attrNameLst>
                                          <p:attrName>style.visibility</p:attrName>
                                        </p:attrNameLst>
                                      </p:cBhvr>
                                      <p:to>
                                        <p:strVal val="visible"/>
                                      </p:to>
                                    </p:set>
                                    <p:anim calcmode="lin" valueType="num">
                                      <p:cBhvr additive="base">
                                        <p:cTn id="48" dur="500" fill="hold"/>
                                        <p:tgtEl>
                                          <p:spTgt spid="786469"/>
                                        </p:tgtEl>
                                        <p:attrNameLst>
                                          <p:attrName>ppt_x</p:attrName>
                                        </p:attrNameLst>
                                      </p:cBhvr>
                                      <p:tavLst>
                                        <p:tav tm="0">
                                          <p:val>
                                            <p:strVal val="1+#ppt_w/2"/>
                                          </p:val>
                                        </p:tav>
                                        <p:tav tm="100000">
                                          <p:val>
                                            <p:strVal val="#ppt_x"/>
                                          </p:val>
                                        </p:tav>
                                      </p:tavLst>
                                    </p:anim>
                                    <p:anim calcmode="lin" valueType="num">
                                      <p:cBhvr additive="base">
                                        <p:cTn id="49" dur="500" fill="hold"/>
                                        <p:tgtEl>
                                          <p:spTgt spid="786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61" grpId="0" autoUpdateAnimBg="0"/>
      <p:bldP spid="786462" grpId="0" autoUpdateAnimBg="0"/>
      <p:bldP spid="786463" grpId="0" autoUpdateAnimBg="0"/>
      <p:bldP spid="786464" grpId="0" autoUpdateAnimBg="0"/>
      <p:bldP spid="786465" grpId="0" autoUpdateAnimBg="0"/>
      <p:bldP spid="786466" grpId="0" autoUpdateAnimBg="0"/>
      <p:bldP spid="786467" grpId="0" autoUpdateAnimBg="0"/>
      <p:bldP spid="78646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513" y="-68263"/>
            <a:ext cx="5349875" cy="904876"/>
          </a:xfrm>
        </p:spPr>
        <p:txBody>
          <a:bodyPr/>
          <a:lstStyle/>
          <a:p>
            <a:pPr algn="ctr">
              <a:defRPr/>
            </a:pPr>
            <a:r>
              <a:rPr lang="zh-CN" altLang="en-US" sz="3600" b="1" kern="1200" dirty="0">
                <a:cs typeface="+mn-cs"/>
              </a:rPr>
              <a:t>编译和解释混合方式</a:t>
            </a:r>
          </a:p>
        </p:txBody>
      </p:sp>
      <p:sp>
        <p:nvSpPr>
          <p:cNvPr id="4" name="日期占位符 3"/>
          <p:cNvSpPr>
            <a:spLocks noGrp="1"/>
          </p:cNvSpPr>
          <p:nvPr>
            <p:ph type="dt" sz="quarter" idx="10"/>
          </p:nvPr>
        </p:nvSpPr>
        <p:spPr/>
        <p:txBody>
          <a:bodyPr/>
          <a:lstStyle/>
          <a:p>
            <a:pPr>
              <a:defRPr/>
            </a:pPr>
            <a:fld id="{54B5385E-BE12-4E02-9501-B6B790AE8717}" type="datetime1">
              <a:rPr lang="zh-CN" altLang="en-US" smtClean="0"/>
              <a:pPr>
                <a:defRPr/>
              </a:pPr>
              <a:t>2020/9/3</a:t>
            </a:fld>
            <a:endParaRPr lang="en-US" altLang="zh-CN"/>
          </a:p>
        </p:txBody>
      </p:sp>
      <p:sp>
        <p:nvSpPr>
          <p:cNvPr id="4710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B249F0B2-08F1-44C0-AF18-6B7451E94FBE}" type="slidenum">
              <a:rPr lang="zh-CN" altLang="en-US" sz="1400" smtClean="0"/>
              <a:pPr>
                <a:spcBef>
                  <a:spcPct val="0"/>
                </a:spcBef>
                <a:buClrTx/>
                <a:buSzTx/>
                <a:buFontTx/>
                <a:buNone/>
              </a:pPr>
              <a:t>24</a:t>
            </a:fld>
            <a:r>
              <a:rPr lang="zh-CN" altLang="en-US" sz="1400"/>
              <a:t> 页</a:t>
            </a:r>
          </a:p>
        </p:txBody>
      </p:sp>
      <p:sp>
        <p:nvSpPr>
          <p:cNvPr id="6" name="Text Box 36"/>
          <p:cNvSpPr txBox="1">
            <a:spLocks noGrp="1" noChangeArrowheads="1"/>
          </p:cNvSpPr>
          <p:nvPr>
            <p:ph idx="1"/>
          </p:nvPr>
        </p:nvSpPr>
        <p:spPr>
          <a:xfrm>
            <a:off x="755650" y="1773238"/>
            <a:ext cx="8064500" cy="2357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Char char="u"/>
              <a:defRPr/>
            </a:pPr>
            <a:r>
              <a:rPr lang="zh-CN" altLang="en-US" b="1" dirty="0">
                <a:latin typeface="+mj-lt"/>
                <a:ea typeface="楷体_GB2312" pitchFamily="49" charset="-122"/>
              </a:rPr>
              <a:t>很多语言如</a:t>
            </a:r>
            <a:r>
              <a:rPr lang="en-US" altLang="zh-CN" b="1" dirty="0">
                <a:latin typeface="+mj-lt"/>
                <a:ea typeface="楷体_GB2312" pitchFamily="49" charset="-122"/>
                <a:cs typeface="Arial" panose="020B0604020202020204" pitchFamily="34" charset="0"/>
              </a:rPr>
              <a:t>BASIC,LISP</a:t>
            </a:r>
            <a:r>
              <a:rPr lang="zh-CN" altLang="en-US" b="1" dirty="0">
                <a:latin typeface="+mj-lt"/>
                <a:ea typeface="楷体_GB2312" pitchFamily="49" charset="-122"/>
              </a:rPr>
              <a:t>和</a:t>
            </a:r>
            <a:r>
              <a:rPr lang="en-US" altLang="zh-CN" b="1" dirty="0">
                <a:latin typeface="+mj-lt"/>
                <a:ea typeface="楷体_GB2312" pitchFamily="49" charset="-122"/>
              </a:rPr>
              <a:t>PROLOG</a:t>
            </a:r>
            <a:r>
              <a:rPr lang="zh-CN" altLang="en-US" b="1" dirty="0">
                <a:latin typeface="+mj-lt"/>
                <a:ea typeface="楷体_GB2312" pitchFamily="49" charset="-122"/>
              </a:rPr>
              <a:t>等等最初都是解释执行的，后来也都有了编译系统。</a:t>
            </a:r>
          </a:p>
          <a:p>
            <a:pPr>
              <a:lnSpc>
                <a:spcPct val="110000"/>
              </a:lnSpc>
              <a:buClr>
                <a:schemeClr val="folHlink"/>
              </a:buClr>
              <a:buFont typeface="Monotype Sorts" pitchFamily="2" charset="2"/>
              <a:buChar char="u"/>
              <a:defRPr/>
            </a:pPr>
            <a:r>
              <a:rPr lang="en-US" altLang="zh-CN" b="1" dirty="0" err="1">
                <a:latin typeface="+mj-lt"/>
                <a:ea typeface="楷体_GB2312" pitchFamily="49" charset="-122"/>
              </a:rPr>
              <a:t>Javascript</a:t>
            </a:r>
            <a:r>
              <a:rPr lang="zh-CN" altLang="en-US" b="1" dirty="0">
                <a:latin typeface="+mj-lt"/>
                <a:ea typeface="楷体_GB2312" pitchFamily="49" charset="-122"/>
              </a:rPr>
              <a:t>，</a:t>
            </a:r>
            <a:r>
              <a:rPr lang="en-US" altLang="zh-CN" b="1" dirty="0">
                <a:latin typeface="+mj-lt"/>
                <a:ea typeface="楷体_GB2312" pitchFamily="49" charset="-122"/>
              </a:rPr>
              <a:t> Ruby,  Java, C#......</a:t>
            </a:r>
            <a:endParaRPr lang="zh-CN" altLang="en-US" b="1" dirty="0">
              <a:latin typeface="+mj-lt"/>
              <a:ea typeface="楷体_GB2312" pitchFamily="49" charset="-122"/>
            </a:endParaRPr>
          </a:p>
        </p:txBody>
      </p:sp>
      <p:sp>
        <p:nvSpPr>
          <p:cNvPr id="7" name="AutoShape 37">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quarter" idx="10"/>
          </p:nvPr>
        </p:nvSpPr>
        <p:spPr/>
        <p:txBody>
          <a:bodyPr/>
          <a:lstStyle/>
          <a:p>
            <a:pPr>
              <a:defRPr/>
            </a:pPr>
            <a:fld id="{05652C10-0F0F-4FD7-A8E0-F01AD5CE0062}" type="datetime1">
              <a:rPr lang="zh-CN" altLang="en-US"/>
              <a:pPr>
                <a:defRPr/>
              </a:pPr>
              <a:t>2020/9/3</a:t>
            </a:fld>
            <a:endParaRPr lang="en-US" altLang="zh-CN"/>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3762F2FF-50F7-47AF-B3ED-436B5F7713E8}" type="slidenum">
              <a:rPr lang="zh-CN" altLang="en-US" sz="1400" smtClean="0"/>
              <a:pPr>
                <a:spcBef>
                  <a:spcPct val="0"/>
                </a:spcBef>
                <a:buClrTx/>
                <a:buSzTx/>
                <a:buFontTx/>
                <a:buNone/>
              </a:pPr>
              <a:t>25</a:t>
            </a:fld>
            <a:r>
              <a:rPr lang="zh-CN" altLang="en-US" sz="1400"/>
              <a:t> 页</a:t>
            </a:r>
          </a:p>
        </p:txBody>
      </p:sp>
      <p:sp>
        <p:nvSpPr>
          <p:cNvPr id="48132" name="Rectangle 14"/>
          <p:cNvSpPr>
            <a:spLocks noGrp="1" noChangeArrowheads="1"/>
          </p:cNvSpPr>
          <p:nvPr>
            <p:ph type="title"/>
          </p:nvPr>
        </p:nvSpPr>
        <p:spPr>
          <a:xfrm>
            <a:off x="2051050" y="188913"/>
            <a:ext cx="5761038" cy="685800"/>
          </a:xfrm>
          <a:noFill/>
        </p:spPr>
        <p:txBody>
          <a:bodyPr/>
          <a:lstStyle/>
          <a:p>
            <a:r>
              <a:rPr lang="en-US" altLang="zh-CN" sz="4000" b="1">
                <a:solidFill>
                  <a:srgbClr val="FF9900"/>
                </a:solidFill>
                <a:ea typeface="楷体_GB2312" pitchFamily="49" charset="-122"/>
              </a:rPr>
              <a:t>“</a:t>
            </a:r>
            <a:r>
              <a:rPr lang="zh-CN" altLang="en-US" sz="4000" b="1">
                <a:solidFill>
                  <a:srgbClr val="FF9900"/>
                </a:solidFill>
                <a:latin typeface="楷体_GB2312" pitchFamily="49" charset="-122"/>
                <a:ea typeface="楷体_GB2312" pitchFamily="49" charset="-122"/>
              </a:rPr>
              <a:t>编译</a:t>
            </a:r>
            <a:r>
              <a:rPr lang="en-US" altLang="zh-CN" sz="4000" b="1">
                <a:solidFill>
                  <a:srgbClr val="FF9900"/>
                </a:solidFill>
                <a:latin typeface="楷体_GB2312" pitchFamily="49" charset="-122"/>
                <a:ea typeface="楷体_GB2312" pitchFamily="49" charset="-122"/>
              </a:rPr>
              <a:t>-</a:t>
            </a:r>
            <a:r>
              <a:rPr lang="zh-CN" altLang="en-US" sz="4000" b="1">
                <a:solidFill>
                  <a:srgbClr val="FF9900"/>
                </a:solidFill>
                <a:latin typeface="楷体_GB2312" pitchFamily="49" charset="-122"/>
                <a:ea typeface="楷体_GB2312" pitchFamily="49" charset="-122"/>
              </a:rPr>
              <a:t>解释执行</a:t>
            </a:r>
            <a:r>
              <a:rPr lang="zh-CN" altLang="en-US" sz="4000" b="1">
                <a:solidFill>
                  <a:srgbClr val="FF9900"/>
                </a:solidFill>
                <a:ea typeface="楷体_GB2312" pitchFamily="49" charset="-122"/>
              </a:rPr>
              <a:t>”</a:t>
            </a:r>
            <a:r>
              <a:rPr lang="zh-CN" altLang="en-US" sz="4000" b="1">
                <a:solidFill>
                  <a:srgbClr val="FF9900"/>
                </a:solidFill>
                <a:latin typeface="楷体_GB2312" pitchFamily="49" charset="-122"/>
                <a:ea typeface="楷体_GB2312" pitchFamily="49" charset="-122"/>
              </a:rPr>
              <a:t>系统</a:t>
            </a:r>
          </a:p>
        </p:txBody>
      </p:sp>
      <p:sp>
        <p:nvSpPr>
          <p:cNvPr id="48133" name="AutoShape 15"/>
          <p:cNvSpPr>
            <a:spLocks noChangeArrowheads="1"/>
          </p:cNvSpPr>
          <p:nvPr/>
        </p:nvSpPr>
        <p:spPr bwMode="auto">
          <a:xfrm>
            <a:off x="3887788" y="1062038"/>
            <a:ext cx="1323975" cy="800100"/>
          </a:xfrm>
          <a:prstGeom prst="flowChartPunchedTape">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a:solidFill>
                  <a:schemeClr val="bg2"/>
                </a:solidFill>
                <a:ea typeface="楷体_GB2312" pitchFamily="49" charset="-122"/>
              </a:rPr>
              <a:t>源程序</a:t>
            </a:r>
            <a:endParaRPr lang="zh-CN" altLang="en-US" sz="2800" b="0">
              <a:solidFill>
                <a:schemeClr val="bg2"/>
              </a:solidFill>
              <a:ea typeface="楷体_GB2312" pitchFamily="49" charset="-122"/>
            </a:endParaRPr>
          </a:p>
        </p:txBody>
      </p:sp>
      <p:sp>
        <p:nvSpPr>
          <p:cNvPr id="48134" name="AutoShape 17"/>
          <p:cNvSpPr>
            <a:spLocks noChangeArrowheads="1"/>
          </p:cNvSpPr>
          <p:nvPr/>
        </p:nvSpPr>
        <p:spPr bwMode="auto">
          <a:xfrm>
            <a:off x="4359275" y="1890713"/>
            <a:ext cx="276225" cy="419100"/>
          </a:xfrm>
          <a:prstGeom prst="downArrow">
            <a:avLst>
              <a:gd name="adj1" fmla="val 50000"/>
              <a:gd name="adj2" fmla="val 37931"/>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48135" name="AutoShape 18"/>
          <p:cNvSpPr>
            <a:spLocks noChangeArrowheads="1"/>
          </p:cNvSpPr>
          <p:nvPr/>
        </p:nvSpPr>
        <p:spPr bwMode="auto">
          <a:xfrm>
            <a:off x="4352925" y="2944813"/>
            <a:ext cx="249238" cy="419100"/>
          </a:xfrm>
          <a:prstGeom prst="downArrow">
            <a:avLst>
              <a:gd name="adj1" fmla="val 50000"/>
              <a:gd name="adj2" fmla="val 42038"/>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48136" name="AutoShape 19"/>
          <p:cNvSpPr>
            <a:spLocks noChangeArrowheads="1"/>
          </p:cNvSpPr>
          <p:nvPr/>
        </p:nvSpPr>
        <p:spPr bwMode="auto">
          <a:xfrm>
            <a:off x="3000375" y="3357563"/>
            <a:ext cx="2957513" cy="722312"/>
          </a:xfrm>
          <a:prstGeom prst="flowChartAlternateProcess">
            <a:avLst/>
          </a:prstGeom>
          <a:solidFill>
            <a:srgbClr val="D9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a:solidFill>
                  <a:schemeClr val="bg2"/>
                </a:solidFill>
                <a:ea typeface="楷体_GB2312" pitchFamily="49" charset="-122"/>
              </a:rPr>
              <a:t>源程序的中间形式</a:t>
            </a:r>
            <a:endParaRPr lang="en-US" altLang="zh-CN" sz="2800">
              <a:solidFill>
                <a:schemeClr val="bg2"/>
              </a:solidFill>
              <a:ea typeface="楷体_GB2312" pitchFamily="49" charset="-122"/>
            </a:endParaRPr>
          </a:p>
        </p:txBody>
      </p:sp>
      <p:sp>
        <p:nvSpPr>
          <p:cNvPr id="48137" name="AutoShape 20"/>
          <p:cNvSpPr>
            <a:spLocks noChangeArrowheads="1"/>
          </p:cNvSpPr>
          <p:nvPr/>
        </p:nvSpPr>
        <p:spPr bwMode="auto">
          <a:xfrm>
            <a:off x="6203950" y="4468813"/>
            <a:ext cx="1360488" cy="823912"/>
          </a:xfrm>
          <a:prstGeom prst="flowChartPunchedTape">
            <a:avLst/>
          </a:prstGeom>
          <a:solidFill>
            <a:srgbClr val="FF993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ea typeface="楷体_GB2312" pitchFamily="49" charset="-122"/>
              </a:rPr>
              <a:t>输出数据</a:t>
            </a:r>
            <a:endParaRPr lang="zh-CN" altLang="en-US" sz="2400" b="0">
              <a:solidFill>
                <a:schemeClr val="bg2"/>
              </a:solidFill>
              <a:ea typeface="楷体_GB2312" pitchFamily="49" charset="-122"/>
            </a:endParaRPr>
          </a:p>
        </p:txBody>
      </p:sp>
      <p:sp>
        <p:nvSpPr>
          <p:cNvPr id="48138" name="AutoShape 22"/>
          <p:cNvSpPr>
            <a:spLocks noChangeArrowheads="1"/>
          </p:cNvSpPr>
          <p:nvPr/>
        </p:nvSpPr>
        <p:spPr bwMode="auto">
          <a:xfrm>
            <a:off x="1347788" y="4460875"/>
            <a:ext cx="1360487" cy="823913"/>
          </a:xfrm>
          <a:prstGeom prst="flowChartPunchedTape">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ea typeface="楷体_GB2312" pitchFamily="49" charset="-122"/>
              </a:rPr>
              <a:t>输入数据</a:t>
            </a:r>
            <a:endParaRPr lang="zh-CN" altLang="en-US" sz="2400" b="0">
              <a:solidFill>
                <a:schemeClr val="bg2"/>
              </a:solidFill>
              <a:ea typeface="楷体_GB2312" pitchFamily="49" charset="-122"/>
            </a:endParaRPr>
          </a:p>
        </p:txBody>
      </p:sp>
      <p:sp>
        <p:nvSpPr>
          <p:cNvPr id="48139" name="AutoShape 23"/>
          <p:cNvSpPr>
            <a:spLocks noChangeArrowheads="1"/>
          </p:cNvSpPr>
          <p:nvPr/>
        </p:nvSpPr>
        <p:spPr bwMode="auto">
          <a:xfrm>
            <a:off x="2741613" y="4802188"/>
            <a:ext cx="792162" cy="160337"/>
          </a:xfrm>
          <a:prstGeom prst="rightArrow">
            <a:avLst>
              <a:gd name="adj1" fmla="val 50000"/>
              <a:gd name="adj2" fmla="val 123515"/>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48140" name="AutoShape 24"/>
          <p:cNvSpPr>
            <a:spLocks noChangeArrowheads="1"/>
          </p:cNvSpPr>
          <p:nvPr/>
        </p:nvSpPr>
        <p:spPr bwMode="auto">
          <a:xfrm>
            <a:off x="5376863" y="4802188"/>
            <a:ext cx="792162" cy="160337"/>
          </a:xfrm>
          <a:prstGeom prst="rightArrow">
            <a:avLst>
              <a:gd name="adj1" fmla="val 50000"/>
              <a:gd name="adj2" fmla="val 123515"/>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48141" name="AutoShape 25"/>
          <p:cNvSpPr>
            <a:spLocks noChangeArrowheads="1"/>
          </p:cNvSpPr>
          <p:nvPr/>
        </p:nvSpPr>
        <p:spPr bwMode="auto">
          <a:xfrm>
            <a:off x="4359275" y="4105275"/>
            <a:ext cx="258763" cy="446088"/>
          </a:xfrm>
          <a:prstGeom prst="downArrow">
            <a:avLst>
              <a:gd name="adj1" fmla="val 50000"/>
              <a:gd name="adj2" fmla="val 43098"/>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790549" name="Text Box 21"/>
          <p:cNvSpPr txBox="1">
            <a:spLocks noChangeArrowheads="1"/>
          </p:cNvSpPr>
          <p:nvPr/>
        </p:nvSpPr>
        <p:spPr bwMode="auto">
          <a:xfrm>
            <a:off x="3511550" y="4633913"/>
            <a:ext cx="1676400" cy="617537"/>
          </a:xfrm>
          <a:prstGeom prst="rect">
            <a:avLst/>
          </a:prstGeom>
          <a:solidFill>
            <a:schemeClr val="accent2"/>
          </a:solidFill>
          <a:ln w="12700">
            <a:solidFill>
              <a:srgbClr val="0037E8"/>
            </a:solidFill>
            <a:miter lim="800000"/>
            <a:headEnd/>
            <a:tailEnd/>
          </a:ln>
          <a:effectLst>
            <a:outerShdw dist="107763" dir="18900000" algn="ctr" rotWithShape="0">
              <a:schemeClr val="bg2"/>
            </a:outerShdw>
          </a:effec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spcAft>
                <a:spcPct val="20000"/>
              </a:spcAft>
              <a:buClrTx/>
              <a:buSzTx/>
              <a:buFontTx/>
              <a:buNone/>
            </a:pPr>
            <a:r>
              <a:rPr lang="zh-CN" altLang="en-US" sz="2800">
                <a:solidFill>
                  <a:schemeClr val="bg2"/>
                </a:solidFill>
                <a:ea typeface="楷体_GB2312" pitchFamily="49" charset="-122"/>
              </a:rPr>
              <a:t>解释程序</a:t>
            </a:r>
          </a:p>
        </p:txBody>
      </p:sp>
      <p:sp>
        <p:nvSpPr>
          <p:cNvPr id="790544" name="Text Box 16"/>
          <p:cNvSpPr txBox="1">
            <a:spLocks noChangeArrowheads="1"/>
          </p:cNvSpPr>
          <p:nvPr/>
        </p:nvSpPr>
        <p:spPr bwMode="auto">
          <a:xfrm>
            <a:off x="3643313" y="2378075"/>
            <a:ext cx="1689100" cy="531813"/>
          </a:xfrm>
          <a:prstGeom prst="rect">
            <a:avLst/>
          </a:prstGeom>
          <a:solidFill>
            <a:srgbClr val="D9FFFF"/>
          </a:solidFill>
          <a:ln w="12700">
            <a:solidFill>
              <a:srgbClr val="0037E8"/>
            </a:solidFill>
            <a:miter lim="800000"/>
            <a:headEnd/>
            <a:tailEnd/>
          </a:ln>
          <a:effectLst>
            <a:outerShdw dist="107763" dir="18900000" algn="ctr" rotWithShape="0">
              <a:schemeClr val="bg2"/>
            </a:outerShdw>
          </a:effec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a:solidFill>
                  <a:schemeClr val="bg1"/>
                </a:solidFill>
                <a:ea typeface="楷体_GB2312" pitchFamily="49" charset="-122"/>
              </a:rPr>
              <a:t>编译程序</a:t>
            </a:r>
            <a:endParaRPr lang="zh-CN" altLang="en-US" sz="2800" b="0">
              <a:ea typeface="楷体_GB2312" pitchFamily="49" charset="-122"/>
            </a:endParaRPr>
          </a:p>
        </p:txBody>
      </p:sp>
      <p:sp>
        <p:nvSpPr>
          <p:cNvPr id="790554" name="AutoShape 26">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790544"/>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mph" presetSubtype="0" fill="hold" grpId="0" nodeType="clickEffect">
                                  <p:stCondLst>
                                    <p:cond delay="0"/>
                                  </p:stCondLst>
                                  <p:childTnLst>
                                    <p:animScale>
                                      <p:cBhvr>
                                        <p:cTn id="10" dur="2000" fill="hold"/>
                                        <p:tgtEl>
                                          <p:spTgt spid="790549"/>
                                        </p:tgtEl>
                                      </p:cBhvr>
                                      <p:by x="150000" y="150000"/>
                                    </p:animScale>
                                  </p:childTnLst>
                                </p:cTn>
                              </p:par>
                            </p:childTnLst>
                          </p:cTn>
                        </p:par>
                        <p:par>
                          <p:cTn id="11" fill="hold" nodeType="afterGroup">
                            <p:stCondLst>
                              <p:cond delay="2000"/>
                            </p:stCondLst>
                            <p:childTnLst>
                              <p:par>
                                <p:cTn id="12" presetID="2" presetClass="entr" presetSubtype="6" fill="hold" grpId="0" nodeType="afterEffect">
                                  <p:stCondLst>
                                    <p:cond delay="0"/>
                                  </p:stCondLst>
                                  <p:childTnLst>
                                    <p:set>
                                      <p:cBhvr>
                                        <p:cTn id="13" dur="1" fill="hold">
                                          <p:stCondLst>
                                            <p:cond delay="0"/>
                                          </p:stCondLst>
                                        </p:cTn>
                                        <p:tgtEl>
                                          <p:spTgt spid="790554"/>
                                        </p:tgtEl>
                                        <p:attrNameLst>
                                          <p:attrName>style.visibility</p:attrName>
                                        </p:attrNameLst>
                                      </p:cBhvr>
                                      <p:to>
                                        <p:strVal val="visible"/>
                                      </p:to>
                                    </p:set>
                                    <p:anim calcmode="lin" valueType="num">
                                      <p:cBhvr additive="base">
                                        <p:cTn id="14" dur="500" fill="hold"/>
                                        <p:tgtEl>
                                          <p:spTgt spid="790554"/>
                                        </p:tgtEl>
                                        <p:attrNameLst>
                                          <p:attrName>ppt_x</p:attrName>
                                        </p:attrNameLst>
                                      </p:cBhvr>
                                      <p:tavLst>
                                        <p:tav tm="0">
                                          <p:val>
                                            <p:strVal val="1+#ppt_w/2"/>
                                          </p:val>
                                        </p:tav>
                                        <p:tav tm="100000">
                                          <p:val>
                                            <p:strVal val="#ppt_x"/>
                                          </p:val>
                                        </p:tav>
                                      </p:tavLst>
                                    </p:anim>
                                    <p:anim calcmode="lin" valueType="num">
                                      <p:cBhvr additive="base">
                                        <p:cTn id="15" dur="500" fill="hold"/>
                                        <p:tgtEl>
                                          <p:spTgt spid="790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49" grpId="0" animBg="1"/>
      <p:bldP spid="790544" grpId="0" animBg="1"/>
      <p:bldP spid="7905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quarter" idx="10"/>
          </p:nvPr>
        </p:nvSpPr>
        <p:spPr/>
        <p:txBody>
          <a:bodyPr/>
          <a:lstStyle/>
          <a:p>
            <a:pPr>
              <a:defRPr/>
            </a:pPr>
            <a:fld id="{9093A09F-4593-432D-A159-61855F28D1EC}" type="datetime1">
              <a:rPr lang="zh-CN" altLang="en-US"/>
              <a:pPr>
                <a:defRPr/>
              </a:pPr>
              <a:t>2020/9/3</a:t>
            </a:fld>
            <a:endParaRPr lang="en-US" altLang="zh-CN"/>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F2DBC3A1-2DE1-4190-9DC5-82DBDD806B30}" type="slidenum">
              <a:rPr lang="zh-CN" altLang="en-US" sz="1400" smtClean="0"/>
              <a:pPr>
                <a:spcBef>
                  <a:spcPct val="0"/>
                </a:spcBef>
                <a:buClrTx/>
                <a:buSzTx/>
                <a:buFontTx/>
                <a:buNone/>
              </a:pPr>
              <a:t>26</a:t>
            </a:fld>
            <a:r>
              <a:rPr lang="zh-CN" altLang="en-US" sz="1400"/>
              <a:t> 页</a:t>
            </a:r>
          </a:p>
        </p:txBody>
      </p:sp>
      <p:sp>
        <p:nvSpPr>
          <p:cNvPr id="896007" name="Rectangle 7"/>
          <p:cNvSpPr>
            <a:spLocks noChangeArrowheads="1"/>
          </p:cNvSpPr>
          <p:nvPr/>
        </p:nvSpPr>
        <p:spPr bwMode="auto">
          <a:xfrm>
            <a:off x="684213" y="4724400"/>
            <a:ext cx="5016500" cy="762000"/>
          </a:xfrm>
          <a:prstGeom prst="rect">
            <a:avLst/>
          </a:prstGeom>
          <a:solidFill>
            <a:srgbClr val="FFE1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E1FF"/>
            </a:extrusionClr>
            <a:contourClr>
              <a:srgbClr val="FFE1FF"/>
            </a:contourClr>
          </a:sp3d>
        </p:spPr>
        <p:txBody>
          <a:bodyPr wrap="none" anchor="ctr">
            <a:flatTx/>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a:solidFill>
                  <a:schemeClr val="bg2"/>
                </a:solidFill>
                <a:ea typeface="楷体_GB2312" pitchFamily="49" charset="-122"/>
              </a:rPr>
              <a:t>Java</a:t>
            </a:r>
            <a:r>
              <a:rPr kumimoji="0" lang="zh-CN" altLang="en-US">
                <a:solidFill>
                  <a:schemeClr val="bg2"/>
                </a:solidFill>
                <a:ea typeface="楷体_GB2312" pitchFamily="49" charset="-122"/>
              </a:rPr>
              <a:t>虚拟机（</a:t>
            </a:r>
            <a:r>
              <a:rPr kumimoji="0" lang="en-US" altLang="zh-CN">
                <a:solidFill>
                  <a:schemeClr val="bg2"/>
                </a:solidFill>
                <a:ea typeface="楷体_GB2312" pitchFamily="49" charset="-122"/>
              </a:rPr>
              <a:t>JVM)</a:t>
            </a:r>
          </a:p>
        </p:txBody>
      </p:sp>
      <p:sp>
        <p:nvSpPr>
          <p:cNvPr id="50181" name="Rectangle 8"/>
          <p:cNvSpPr>
            <a:spLocks noChangeArrowheads="1"/>
          </p:cNvSpPr>
          <p:nvPr/>
        </p:nvSpPr>
        <p:spPr bwMode="auto">
          <a:xfrm>
            <a:off x="684213" y="5588000"/>
            <a:ext cx="4968875" cy="7620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a:solidFill>
                  <a:schemeClr val="bg2"/>
                </a:solidFill>
                <a:ea typeface="楷体_GB2312" pitchFamily="49" charset="-122"/>
              </a:rPr>
              <a:t>本地计算机系统</a:t>
            </a:r>
          </a:p>
        </p:txBody>
      </p:sp>
      <p:sp>
        <p:nvSpPr>
          <p:cNvPr id="50182" name="Line 10"/>
          <p:cNvSpPr>
            <a:spLocks noChangeShapeType="1"/>
          </p:cNvSpPr>
          <p:nvPr/>
        </p:nvSpPr>
        <p:spPr bwMode="auto">
          <a:xfrm>
            <a:off x="3132138" y="2708275"/>
            <a:ext cx="0" cy="647700"/>
          </a:xfrm>
          <a:prstGeom prst="line">
            <a:avLst/>
          </a:prstGeom>
          <a:noFill/>
          <a:ln w="76200">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3" name="Rectangle 12"/>
          <p:cNvSpPr>
            <a:spLocks noChangeArrowheads="1"/>
          </p:cNvSpPr>
          <p:nvPr/>
        </p:nvSpPr>
        <p:spPr bwMode="auto">
          <a:xfrm>
            <a:off x="928688" y="0"/>
            <a:ext cx="796448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0" lvl="1">
              <a:spcBef>
                <a:spcPct val="50000"/>
              </a:spcBef>
              <a:buClrTx/>
              <a:buSzTx/>
              <a:buFontTx/>
              <a:buNone/>
            </a:pPr>
            <a:r>
              <a:rPr lang="en-US" altLang="zh-CN" sz="4000">
                <a:solidFill>
                  <a:srgbClr val="FF9900"/>
                </a:solidFill>
                <a:ea typeface="楷体_GB2312" pitchFamily="49" charset="-122"/>
              </a:rPr>
              <a:t>Java</a:t>
            </a:r>
            <a:r>
              <a:rPr lang="zh-CN" altLang="en-US" sz="4000">
                <a:solidFill>
                  <a:srgbClr val="FF9900"/>
                </a:solidFill>
                <a:ea typeface="楷体_GB2312" pitchFamily="49" charset="-122"/>
              </a:rPr>
              <a:t>语</a:t>
            </a:r>
            <a:r>
              <a:rPr lang="zh-CN" altLang="en-US" sz="4000">
                <a:solidFill>
                  <a:srgbClr val="FF9900"/>
                </a:solidFill>
                <a:latin typeface="楷体_GB2312" pitchFamily="49" charset="-122"/>
                <a:ea typeface="楷体_GB2312" pitchFamily="49" charset="-122"/>
              </a:rPr>
              <a:t>言</a:t>
            </a:r>
            <a:r>
              <a:rPr lang="zh-CN" altLang="en-US" sz="4000">
                <a:solidFill>
                  <a:srgbClr val="FF9900"/>
                </a:solidFill>
                <a:ea typeface="楷体_GB2312" pitchFamily="49" charset="-122"/>
              </a:rPr>
              <a:t>“</a:t>
            </a:r>
            <a:r>
              <a:rPr lang="zh-CN" altLang="en-US" sz="4000">
                <a:solidFill>
                  <a:srgbClr val="FF9900"/>
                </a:solidFill>
                <a:latin typeface="楷体_GB2312" pitchFamily="49" charset="-122"/>
                <a:ea typeface="楷体_GB2312" pitchFamily="49" charset="-122"/>
              </a:rPr>
              <a:t>编译</a:t>
            </a:r>
            <a:r>
              <a:rPr lang="en-US" altLang="zh-CN" sz="4000">
                <a:solidFill>
                  <a:srgbClr val="FF9900"/>
                </a:solidFill>
                <a:latin typeface="楷体_GB2312" pitchFamily="49" charset="-122"/>
                <a:ea typeface="楷体_GB2312" pitchFamily="49" charset="-122"/>
              </a:rPr>
              <a:t>-</a:t>
            </a:r>
            <a:r>
              <a:rPr lang="zh-CN" altLang="en-US" sz="4000">
                <a:solidFill>
                  <a:srgbClr val="FF9900"/>
                </a:solidFill>
                <a:latin typeface="楷体_GB2312" pitchFamily="49" charset="-122"/>
                <a:ea typeface="楷体_GB2312" pitchFamily="49" charset="-122"/>
              </a:rPr>
              <a:t>解释执行</a:t>
            </a:r>
            <a:r>
              <a:rPr lang="zh-CN" altLang="en-US" sz="4000">
                <a:solidFill>
                  <a:srgbClr val="FF9900"/>
                </a:solidFill>
                <a:ea typeface="楷体_GB2312" pitchFamily="49" charset="-122"/>
              </a:rPr>
              <a:t>”</a:t>
            </a:r>
            <a:r>
              <a:rPr lang="zh-CN" altLang="en-US" sz="4000">
                <a:solidFill>
                  <a:srgbClr val="FF9900"/>
                </a:solidFill>
                <a:latin typeface="楷体_GB2312" pitchFamily="49" charset="-122"/>
                <a:ea typeface="楷体_GB2312" pitchFamily="49" charset="-122"/>
              </a:rPr>
              <a:t>系统</a:t>
            </a:r>
          </a:p>
        </p:txBody>
      </p:sp>
      <p:sp>
        <p:nvSpPr>
          <p:cNvPr id="896016" name="Text Box 16"/>
          <p:cNvSpPr txBox="1">
            <a:spLocks noChangeArrowheads="1"/>
          </p:cNvSpPr>
          <p:nvPr/>
        </p:nvSpPr>
        <p:spPr bwMode="auto">
          <a:xfrm>
            <a:off x="2411413" y="2133600"/>
            <a:ext cx="1689100" cy="531813"/>
          </a:xfrm>
          <a:prstGeom prst="rect">
            <a:avLst/>
          </a:prstGeom>
          <a:solidFill>
            <a:srgbClr val="FFE1FF"/>
          </a:solidFill>
          <a:ln w="12700">
            <a:solidFill>
              <a:srgbClr val="0037E8"/>
            </a:solidFill>
            <a:miter lim="800000"/>
            <a:headEnd/>
            <a:tailEnd/>
          </a:ln>
          <a:effectLst>
            <a:outerShdw dist="107763" dir="18900000" algn="ctr" rotWithShape="0">
              <a:schemeClr val="bg2"/>
            </a:outerShdw>
          </a:effec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a:solidFill>
                  <a:schemeClr val="bg2"/>
                </a:solidFill>
                <a:ea typeface="楷体_GB2312" pitchFamily="49" charset="-122"/>
              </a:rPr>
              <a:t>编译程序</a:t>
            </a:r>
            <a:endParaRPr lang="zh-CN" altLang="en-US" sz="2800" b="0">
              <a:solidFill>
                <a:schemeClr val="bg2"/>
              </a:solidFill>
              <a:ea typeface="楷体_GB2312" pitchFamily="49" charset="-122"/>
            </a:endParaRPr>
          </a:p>
        </p:txBody>
      </p:sp>
      <p:sp>
        <p:nvSpPr>
          <p:cNvPr id="50185" name="Line 17"/>
          <p:cNvSpPr>
            <a:spLocks noChangeShapeType="1"/>
          </p:cNvSpPr>
          <p:nvPr/>
        </p:nvSpPr>
        <p:spPr bwMode="auto">
          <a:xfrm>
            <a:off x="3132138" y="3860800"/>
            <a:ext cx="0" cy="720725"/>
          </a:xfrm>
          <a:prstGeom prst="line">
            <a:avLst/>
          </a:prstGeom>
          <a:noFill/>
          <a:ln w="76200">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6" name="AutoShape 18"/>
          <p:cNvSpPr>
            <a:spLocks noChangeArrowheads="1"/>
          </p:cNvSpPr>
          <p:nvPr/>
        </p:nvSpPr>
        <p:spPr bwMode="auto">
          <a:xfrm>
            <a:off x="1403350" y="981075"/>
            <a:ext cx="3600450" cy="504825"/>
          </a:xfrm>
          <a:prstGeom prst="roundRect">
            <a:avLst>
              <a:gd name="adj" fmla="val 16667"/>
            </a:avLst>
          </a:prstGeom>
          <a:solidFill>
            <a:schemeClr val="folHlink"/>
          </a:solidFill>
          <a:ln w="9525">
            <a:noFill/>
            <a:round/>
            <a:headEnd/>
            <a:tailEnd/>
          </a:ln>
        </p:spPr>
        <p:txBody>
          <a:bodyPr wrap="none" lIns="0" tIns="46038" rIns="0" bIns="46038" anchor="ctr"/>
          <a:lstStyle/>
          <a:p>
            <a:pPr marL="457200">
              <a:lnSpc>
                <a:spcPct val="110000"/>
              </a:lnSpc>
              <a:spcBef>
                <a:spcPct val="20000"/>
              </a:spcBef>
              <a:buClr>
                <a:schemeClr val="folHlink"/>
              </a:buClr>
              <a:buSzPct val="75000"/>
              <a:buFont typeface="Monotype Sorts" pitchFamily="2" charset="2"/>
              <a:buNone/>
              <a:defRPr/>
            </a:pPr>
            <a:r>
              <a:rPr lang="en-US" altLang="zh-CN" dirty="0"/>
              <a:t>.java  </a:t>
            </a:r>
            <a:r>
              <a:rPr lang="en-US" altLang="zh-CN" sz="2000" dirty="0">
                <a:latin typeface="+mj-lt"/>
              </a:rPr>
              <a:t>Java</a:t>
            </a:r>
            <a:r>
              <a:rPr lang="zh-CN" altLang="en-US" sz="2000" dirty="0">
                <a:latin typeface="+mj-lt"/>
              </a:rPr>
              <a:t>源程序文件</a:t>
            </a:r>
          </a:p>
        </p:txBody>
      </p:sp>
      <p:sp>
        <p:nvSpPr>
          <p:cNvPr id="50187" name="Line 9"/>
          <p:cNvSpPr>
            <a:spLocks noChangeShapeType="1"/>
          </p:cNvSpPr>
          <p:nvPr/>
        </p:nvSpPr>
        <p:spPr bwMode="auto">
          <a:xfrm>
            <a:off x="3203575" y="1485900"/>
            <a:ext cx="0" cy="647700"/>
          </a:xfrm>
          <a:prstGeom prst="line">
            <a:avLst/>
          </a:prstGeom>
          <a:noFill/>
          <a:ln w="76200">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8" name="AutoShape 19"/>
          <p:cNvSpPr>
            <a:spLocks noChangeArrowheads="1"/>
          </p:cNvSpPr>
          <p:nvPr/>
        </p:nvSpPr>
        <p:spPr bwMode="auto">
          <a:xfrm>
            <a:off x="1331913" y="3284538"/>
            <a:ext cx="3816350" cy="504825"/>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46038" rIns="0" bIns="46038" anchor="ct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kumimoji="0" lang="en-US" altLang="zh-CN" sz="2400">
                <a:solidFill>
                  <a:schemeClr val="bg2"/>
                </a:solidFill>
                <a:ea typeface="楷体_GB2312" pitchFamily="49" charset="-122"/>
              </a:rPr>
              <a:t>.class  </a:t>
            </a:r>
            <a:r>
              <a:rPr kumimoji="0" lang="zh-CN" altLang="en-US" sz="2000">
                <a:solidFill>
                  <a:schemeClr val="bg2"/>
                </a:solidFill>
                <a:ea typeface="楷体_GB2312" pitchFamily="49" charset="-122"/>
              </a:rPr>
              <a:t>二进制字节码文件</a:t>
            </a:r>
          </a:p>
        </p:txBody>
      </p:sp>
      <p:sp>
        <p:nvSpPr>
          <p:cNvPr id="896020" name="AutoShape 20"/>
          <p:cNvSpPr>
            <a:spLocks/>
          </p:cNvSpPr>
          <p:nvPr/>
        </p:nvSpPr>
        <p:spPr bwMode="auto">
          <a:xfrm>
            <a:off x="5724525" y="1989138"/>
            <a:ext cx="3095625" cy="863600"/>
          </a:xfrm>
          <a:prstGeom prst="borderCallout2">
            <a:avLst>
              <a:gd name="adj1" fmla="val 13236"/>
              <a:gd name="adj2" fmla="val -2463"/>
              <a:gd name="adj3" fmla="val 13236"/>
              <a:gd name="adj4" fmla="val -32514"/>
              <a:gd name="adj5" fmla="val 140810"/>
              <a:gd name="adj6" fmla="val -42972"/>
            </a:avLst>
          </a:prstGeom>
          <a:solidFill>
            <a:srgbClr val="E5FEAE"/>
          </a:solidFill>
          <a:ln w="28575" algn="ctr">
            <a:solidFill>
              <a:schemeClr val="tx1"/>
            </a:solidFill>
            <a:miter lim="800000"/>
            <a:headEnd/>
            <a:tailEnd/>
          </a:ln>
        </p:spPr>
        <p:txBody>
          <a:bodyPr lIns="92075" tIns="46038" rIns="92075" bIns="46038" anchor="ct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zh-CN" altLang="en-US" sz="2400">
                <a:solidFill>
                  <a:schemeClr val="bg2"/>
                </a:solidFill>
                <a:ea typeface="楷体_GB2312" pitchFamily="49" charset="-122"/>
              </a:rPr>
              <a:t>在不同平台上运行时</a:t>
            </a:r>
          </a:p>
          <a:p>
            <a:pPr>
              <a:spcBef>
                <a:spcPct val="0"/>
              </a:spcBef>
              <a:buClr>
                <a:schemeClr val="folHlink"/>
              </a:buClr>
              <a:buFont typeface="Monotype Sorts" pitchFamily="2" charset="2"/>
              <a:buNone/>
            </a:pPr>
            <a:r>
              <a:rPr lang="zh-CN" altLang="en-US" sz="2400">
                <a:solidFill>
                  <a:schemeClr val="bg2"/>
                </a:solidFill>
                <a:ea typeface="楷体_GB2312" pitchFamily="49" charset="-122"/>
              </a:rPr>
              <a:t>不需重新编译。</a:t>
            </a:r>
          </a:p>
        </p:txBody>
      </p:sp>
      <p:sp>
        <p:nvSpPr>
          <p:cNvPr id="896021" name="AutoShape 21"/>
          <p:cNvSpPr>
            <a:spLocks/>
          </p:cNvSpPr>
          <p:nvPr/>
        </p:nvSpPr>
        <p:spPr bwMode="auto">
          <a:xfrm>
            <a:off x="5214938" y="3714750"/>
            <a:ext cx="3643312" cy="719138"/>
          </a:xfrm>
          <a:prstGeom prst="borderCallout1">
            <a:avLst>
              <a:gd name="adj1" fmla="val 15894"/>
              <a:gd name="adj2" fmla="val -1856"/>
              <a:gd name="adj3" fmla="val 122958"/>
              <a:gd name="adj4" fmla="val -24245"/>
            </a:avLst>
          </a:prstGeom>
          <a:solidFill>
            <a:srgbClr val="E5FEAE"/>
          </a:solidFill>
          <a:ln w="28575" algn="ctr">
            <a:solidFill>
              <a:schemeClr val="tx1"/>
            </a:solidFill>
            <a:miter lim="800000"/>
            <a:headEnd/>
            <a:tailEnd/>
          </a:ln>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zh-CN" altLang="en-US" sz="2400">
                <a:solidFill>
                  <a:schemeClr val="bg2"/>
                </a:solidFill>
                <a:ea typeface="楷体_GB2312" pitchFamily="49" charset="-122"/>
              </a:rPr>
              <a:t>把字节码解释成具体平台上的机器指令执行</a:t>
            </a:r>
          </a:p>
        </p:txBody>
      </p:sp>
      <p:sp>
        <p:nvSpPr>
          <p:cNvPr id="896022" name="AutoShape 22">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bg1"/>
          </a:solidFill>
          <a:ln w="12700" cap="sq">
            <a:solidFill>
              <a:schemeClr val="folHlink"/>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896016"/>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mph" presetSubtype="0" fill="hold" nodeType="clickEffect">
                                  <p:stCondLst>
                                    <p:cond delay="0"/>
                                  </p:stCondLst>
                                  <p:childTnLst>
                                    <p:animScale>
                                      <p:cBhvr>
                                        <p:cTn id="10" dur="2000" fill="hold"/>
                                        <p:tgtEl>
                                          <p:spTgt spid="896007">
                                            <p:txEl>
                                              <p:pRg st="0" end="0"/>
                                            </p:txEl>
                                          </p:spTgt>
                                        </p:tgtEl>
                                      </p:cBhvr>
                                      <p:by x="150000" y="150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896020"/>
                                        </p:tgtEl>
                                        <p:attrNameLst>
                                          <p:attrName>style.visibility</p:attrName>
                                        </p:attrNameLst>
                                      </p:cBhvr>
                                      <p:to>
                                        <p:strVal val="visible"/>
                                      </p:to>
                                    </p:set>
                                    <p:animEffect transition="in" filter="plus(in)">
                                      <p:cBhvr>
                                        <p:cTn id="15" dur="2000"/>
                                        <p:tgtEl>
                                          <p:spTgt spid="8960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3" presetClass="entr" presetSubtype="16" fill="hold" grpId="0" nodeType="clickEffect">
                                  <p:stCondLst>
                                    <p:cond delay="0"/>
                                  </p:stCondLst>
                                  <p:childTnLst>
                                    <p:set>
                                      <p:cBhvr>
                                        <p:cTn id="19" dur="1" fill="hold">
                                          <p:stCondLst>
                                            <p:cond delay="0"/>
                                          </p:stCondLst>
                                        </p:cTn>
                                        <p:tgtEl>
                                          <p:spTgt spid="896021"/>
                                        </p:tgtEl>
                                        <p:attrNameLst>
                                          <p:attrName>style.visibility</p:attrName>
                                        </p:attrNameLst>
                                      </p:cBhvr>
                                      <p:to>
                                        <p:strVal val="visible"/>
                                      </p:to>
                                    </p:set>
                                    <p:animEffect transition="in" filter="plus(in)">
                                      <p:cBhvr>
                                        <p:cTn id="20" dur="2000"/>
                                        <p:tgtEl>
                                          <p:spTgt spid="896021"/>
                                        </p:tgtEl>
                                      </p:cBhvr>
                                    </p:animEffect>
                                  </p:childTnLst>
                                </p:cTn>
                              </p:par>
                            </p:childTnLst>
                          </p:cTn>
                        </p:par>
                        <p:par>
                          <p:cTn id="21" fill="hold" nodeType="afterGroup">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896022"/>
                                        </p:tgtEl>
                                        <p:attrNameLst>
                                          <p:attrName>style.visibility</p:attrName>
                                        </p:attrNameLst>
                                      </p:cBhvr>
                                      <p:to>
                                        <p:strVal val="visible"/>
                                      </p:to>
                                    </p:set>
                                    <p:animEffect transition="in" filter="blinds(horizontal)">
                                      <p:cBhvr>
                                        <p:cTn id="24" dur="500"/>
                                        <p:tgtEl>
                                          <p:spTgt spid="89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16" grpId="0" animBg="1"/>
      <p:bldP spid="896020" grpId="0" animBg="1"/>
      <p:bldP spid="896021" grpId="0" animBg="1"/>
      <p:bldP spid="8960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98E265C9-B1D1-410A-867E-76E92EE5119C}" type="datetime1">
              <a:rPr lang="zh-CN" altLang="en-US"/>
              <a:pPr>
                <a:defRPr/>
              </a:pPr>
              <a:t>2020/9/3</a:t>
            </a:fld>
            <a:endParaRPr lang="en-US" altLang="zh-CN"/>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CAE9DD9D-0366-4EEF-848F-10681EC4D9BB}" type="slidenum">
              <a:rPr lang="zh-CN" altLang="en-US" sz="1400" smtClean="0"/>
              <a:pPr>
                <a:spcBef>
                  <a:spcPct val="0"/>
                </a:spcBef>
                <a:buClrTx/>
                <a:buSzTx/>
                <a:buFontTx/>
                <a:buNone/>
              </a:pPr>
              <a:t>27</a:t>
            </a:fld>
            <a:r>
              <a:rPr lang="zh-CN" altLang="en-US" sz="1400"/>
              <a:t> 页</a:t>
            </a:r>
          </a:p>
        </p:txBody>
      </p:sp>
      <p:sp>
        <p:nvSpPr>
          <p:cNvPr id="52228" name="Rectangle 4"/>
          <p:cNvSpPr>
            <a:spLocks noGrp="1" noChangeArrowheads="1"/>
          </p:cNvSpPr>
          <p:nvPr>
            <p:ph type="title"/>
          </p:nvPr>
        </p:nvSpPr>
        <p:spPr>
          <a:xfrm>
            <a:off x="827088" y="333375"/>
            <a:ext cx="7202487" cy="457200"/>
          </a:xfrm>
          <a:noFill/>
        </p:spPr>
        <p:txBody>
          <a:bodyPr/>
          <a:lstStyle/>
          <a:p>
            <a:pPr algn="ctr"/>
            <a:r>
              <a:rPr lang="en-US" altLang="zh-CN" b="1"/>
              <a:t>1.3 </a:t>
            </a:r>
            <a:r>
              <a:rPr lang="zh-CN" altLang="en-US" b="1"/>
              <a:t>编译程序的组成</a:t>
            </a:r>
            <a:r>
              <a:rPr lang="zh-CN" altLang="en-US">
                <a:solidFill>
                  <a:schemeClr val="hlink"/>
                </a:solidFill>
              </a:rPr>
              <a:t> </a:t>
            </a:r>
          </a:p>
        </p:txBody>
      </p:sp>
      <p:sp>
        <p:nvSpPr>
          <p:cNvPr id="898054" name="AutoShape 6"/>
          <p:cNvSpPr>
            <a:spLocks noChangeArrowheads="1"/>
          </p:cNvSpPr>
          <p:nvPr/>
        </p:nvSpPr>
        <p:spPr bwMode="auto">
          <a:xfrm>
            <a:off x="971550" y="1844675"/>
            <a:ext cx="7416800" cy="3457575"/>
          </a:xfrm>
          <a:prstGeom prst="roundRect">
            <a:avLst>
              <a:gd name="adj" fmla="val 5435"/>
            </a:avLst>
          </a:prstGeom>
          <a:solidFill>
            <a:srgbClr val="FFFFCC">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3600">
                <a:solidFill>
                  <a:schemeClr val="bg2"/>
                </a:solidFill>
                <a:ea typeface="楷体_GB2312" pitchFamily="49" charset="-122"/>
              </a:rPr>
              <a:t>翻译外文资料：</a:t>
            </a:r>
          </a:p>
          <a:p>
            <a:pPr lvl="1" eaLnBrk="1" hangingPunct="1">
              <a:spcBef>
                <a:spcPct val="0"/>
              </a:spcBef>
              <a:buClrTx/>
              <a:buSzTx/>
              <a:buFontTx/>
              <a:buNone/>
            </a:pPr>
            <a:r>
              <a:rPr lang="en-US" altLang="zh-CN" sz="3200">
                <a:solidFill>
                  <a:schemeClr val="bg2"/>
                </a:solidFill>
                <a:ea typeface="楷体_GB2312" pitchFamily="49" charset="-122"/>
              </a:rPr>
              <a:t>1</a:t>
            </a:r>
            <a:r>
              <a:rPr lang="zh-CN" altLang="en-US" sz="3200">
                <a:solidFill>
                  <a:schemeClr val="bg2"/>
                </a:solidFill>
                <a:ea typeface="楷体_GB2312" pitchFamily="49" charset="-122"/>
              </a:rPr>
              <a:t>、识别出句子中的单词；</a:t>
            </a:r>
          </a:p>
          <a:p>
            <a:pPr lvl="1" eaLnBrk="1" hangingPunct="1">
              <a:spcBef>
                <a:spcPct val="0"/>
              </a:spcBef>
              <a:buClrTx/>
              <a:buSzTx/>
              <a:buFontTx/>
              <a:buNone/>
            </a:pPr>
            <a:r>
              <a:rPr lang="en-US" altLang="zh-CN" sz="3200">
                <a:solidFill>
                  <a:schemeClr val="bg2"/>
                </a:solidFill>
                <a:ea typeface="楷体_GB2312" pitchFamily="49" charset="-122"/>
              </a:rPr>
              <a:t>2</a:t>
            </a:r>
            <a:r>
              <a:rPr lang="zh-CN" altLang="en-US" sz="3200">
                <a:solidFill>
                  <a:schemeClr val="bg2"/>
                </a:solidFill>
                <a:ea typeface="楷体_GB2312" pitchFamily="49" charset="-122"/>
              </a:rPr>
              <a:t>、分析句子的语法结构；</a:t>
            </a:r>
          </a:p>
          <a:p>
            <a:pPr lvl="1" eaLnBrk="1" hangingPunct="1">
              <a:spcBef>
                <a:spcPct val="0"/>
              </a:spcBef>
              <a:buClrTx/>
              <a:buSzTx/>
              <a:buFontTx/>
              <a:buNone/>
            </a:pPr>
            <a:r>
              <a:rPr lang="en-US" altLang="zh-CN" sz="3200">
                <a:solidFill>
                  <a:schemeClr val="bg2"/>
                </a:solidFill>
                <a:ea typeface="楷体_GB2312" pitchFamily="49" charset="-122"/>
              </a:rPr>
              <a:t>3</a:t>
            </a:r>
            <a:r>
              <a:rPr lang="zh-CN" altLang="en-US" sz="3200">
                <a:solidFill>
                  <a:schemeClr val="bg2"/>
                </a:solidFill>
                <a:ea typeface="楷体_GB2312" pitchFamily="49" charset="-122"/>
              </a:rPr>
              <a:t>、根据句子的含义进行初步翻译；</a:t>
            </a:r>
          </a:p>
          <a:p>
            <a:pPr lvl="1" eaLnBrk="1" hangingPunct="1">
              <a:spcBef>
                <a:spcPct val="0"/>
              </a:spcBef>
              <a:buClrTx/>
              <a:buSzTx/>
              <a:buFontTx/>
              <a:buNone/>
            </a:pPr>
            <a:r>
              <a:rPr lang="en-US" altLang="zh-CN" sz="3200">
                <a:solidFill>
                  <a:schemeClr val="bg2"/>
                </a:solidFill>
                <a:ea typeface="楷体_GB2312" pitchFamily="49" charset="-122"/>
              </a:rPr>
              <a:t>4</a:t>
            </a:r>
            <a:r>
              <a:rPr lang="zh-CN" altLang="en-US" sz="3200">
                <a:solidFill>
                  <a:schemeClr val="bg2"/>
                </a:solidFill>
                <a:ea typeface="楷体_GB2312" pitchFamily="49" charset="-122"/>
              </a:rPr>
              <a:t>、对译文进行修饰；</a:t>
            </a:r>
          </a:p>
          <a:p>
            <a:pPr lvl="1" eaLnBrk="1" hangingPunct="1">
              <a:spcBef>
                <a:spcPct val="0"/>
              </a:spcBef>
              <a:buClrTx/>
              <a:buSzTx/>
              <a:buFontTx/>
              <a:buNone/>
            </a:pPr>
            <a:r>
              <a:rPr lang="en-US" altLang="zh-CN" sz="3200">
                <a:solidFill>
                  <a:schemeClr val="bg2"/>
                </a:solidFill>
                <a:ea typeface="楷体_GB2312" pitchFamily="49" charset="-122"/>
              </a:rPr>
              <a:t>5</a:t>
            </a:r>
            <a:r>
              <a:rPr lang="zh-CN" altLang="en-US" sz="3200">
                <a:solidFill>
                  <a:schemeClr val="bg2"/>
                </a:solidFill>
                <a:ea typeface="楷体_GB2312" pitchFamily="49" charset="-122"/>
              </a:rPr>
              <a:t>、写出最后的译文。</a:t>
            </a:r>
          </a:p>
        </p:txBody>
      </p:sp>
      <p:sp>
        <p:nvSpPr>
          <p:cNvPr id="898056" name="AutoShape 8">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98054">
                                            <p:bg/>
                                          </p:spTgt>
                                        </p:tgtEl>
                                        <p:attrNameLst>
                                          <p:attrName>style.visibility</p:attrName>
                                        </p:attrNameLst>
                                      </p:cBhvr>
                                      <p:to>
                                        <p:strVal val="visible"/>
                                      </p:to>
                                    </p:set>
                                    <p:animEffect transition="in" filter="randombar(horizontal)">
                                      <p:cBhvr>
                                        <p:cTn id="7" dur="500"/>
                                        <p:tgtEl>
                                          <p:spTgt spid="89805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98054">
                                            <p:txEl>
                                              <p:pRg st="0" end="0"/>
                                            </p:txEl>
                                          </p:spTgt>
                                        </p:tgtEl>
                                        <p:attrNameLst>
                                          <p:attrName>style.visibility</p:attrName>
                                        </p:attrNameLst>
                                      </p:cBhvr>
                                      <p:to>
                                        <p:strVal val="visible"/>
                                      </p:to>
                                    </p:set>
                                    <p:animEffect transition="in" filter="randombar(horizontal)">
                                      <p:cBhvr>
                                        <p:cTn id="12" dur="500"/>
                                        <p:tgtEl>
                                          <p:spTgt spid="8980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98054">
                                            <p:txEl>
                                              <p:pRg st="1" end="1"/>
                                            </p:txEl>
                                          </p:spTgt>
                                        </p:tgtEl>
                                        <p:attrNameLst>
                                          <p:attrName>style.visibility</p:attrName>
                                        </p:attrNameLst>
                                      </p:cBhvr>
                                      <p:to>
                                        <p:strVal val="visible"/>
                                      </p:to>
                                    </p:set>
                                    <p:animEffect transition="in" filter="randombar(horizontal)">
                                      <p:cBhvr>
                                        <p:cTn id="17" dur="500"/>
                                        <p:tgtEl>
                                          <p:spTgt spid="8980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98054">
                                            <p:txEl>
                                              <p:pRg st="2" end="2"/>
                                            </p:txEl>
                                          </p:spTgt>
                                        </p:tgtEl>
                                        <p:attrNameLst>
                                          <p:attrName>style.visibility</p:attrName>
                                        </p:attrNameLst>
                                      </p:cBhvr>
                                      <p:to>
                                        <p:strVal val="visible"/>
                                      </p:to>
                                    </p:set>
                                    <p:animEffect transition="in" filter="randombar(horizontal)">
                                      <p:cBhvr>
                                        <p:cTn id="22" dur="500"/>
                                        <p:tgtEl>
                                          <p:spTgt spid="8980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98054">
                                            <p:txEl>
                                              <p:pRg st="3" end="3"/>
                                            </p:txEl>
                                          </p:spTgt>
                                        </p:tgtEl>
                                        <p:attrNameLst>
                                          <p:attrName>style.visibility</p:attrName>
                                        </p:attrNameLst>
                                      </p:cBhvr>
                                      <p:to>
                                        <p:strVal val="visible"/>
                                      </p:to>
                                    </p:set>
                                    <p:animEffect transition="in" filter="randombar(horizontal)">
                                      <p:cBhvr>
                                        <p:cTn id="27" dur="500"/>
                                        <p:tgtEl>
                                          <p:spTgt spid="89805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98054">
                                            <p:txEl>
                                              <p:pRg st="4" end="4"/>
                                            </p:txEl>
                                          </p:spTgt>
                                        </p:tgtEl>
                                        <p:attrNameLst>
                                          <p:attrName>style.visibility</p:attrName>
                                        </p:attrNameLst>
                                      </p:cBhvr>
                                      <p:to>
                                        <p:strVal val="visible"/>
                                      </p:to>
                                    </p:set>
                                    <p:animEffect transition="in" filter="randombar(horizontal)">
                                      <p:cBhvr>
                                        <p:cTn id="32" dur="500"/>
                                        <p:tgtEl>
                                          <p:spTgt spid="89805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98054">
                                            <p:txEl>
                                              <p:pRg st="5" end="5"/>
                                            </p:txEl>
                                          </p:spTgt>
                                        </p:tgtEl>
                                        <p:attrNameLst>
                                          <p:attrName>style.visibility</p:attrName>
                                        </p:attrNameLst>
                                      </p:cBhvr>
                                      <p:to>
                                        <p:strVal val="visible"/>
                                      </p:to>
                                    </p:set>
                                    <p:animEffect transition="in" filter="randombar(horizontal)">
                                      <p:cBhvr>
                                        <p:cTn id="37" dur="500"/>
                                        <p:tgtEl>
                                          <p:spTgt spid="898054">
                                            <p:txEl>
                                              <p:pRg st="5" end="5"/>
                                            </p:txEl>
                                          </p:spTgt>
                                        </p:tgtEl>
                                      </p:cBhvr>
                                    </p:animEffect>
                                  </p:childTnLst>
                                </p:cTn>
                              </p:par>
                            </p:childTnLst>
                          </p:cTn>
                        </p:par>
                        <p:par>
                          <p:cTn id="38" fill="hold" nodeType="afterGroup">
                            <p:stCondLst>
                              <p:cond delay="500"/>
                            </p:stCondLst>
                            <p:childTnLst>
                              <p:par>
                                <p:cTn id="39" presetID="2" presetClass="entr" presetSubtype="6" fill="hold" grpId="0" nodeType="afterEffect">
                                  <p:stCondLst>
                                    <p:cond delay="0"/>
                                  </p:stCondLst>
                                  <p:childTnLst>
                                    <p:set>
                                      <p:cBhvr>
                                        <p:cTn id="40" dur="1" fill="hold">
                                          <p:stCondLst>
                                            <p:cond delay="0"/>
                                          </p:stCondLst>
                                        </p:cTn>
                                        <p:tgtEl>
                                          <p:spTgt spid="898056"/>
                                        </p:tgtEl>
                                        <p:attrNameLst>
                                          <p:attrName>style.visibility</p:attrName>
                                        </p:attrNameLst>
                                      </p:cBhvr>
                                      <p:to>
                                        <p:strVal val="visible"/>
                                      </p:to>
                                    </p:set>
                                    <p:anim calcmode="lin" valueType="num">
                                      <p:cBhvr additive="base">
                                        <p:cTn id="41" dur="500" fill="hold"/>
                                        <p:tgtEl>
                                          <p:spTgt spid="898056"/>
                                        </p:tgtEl>
                                        <p:attrNameLst>
                                          <p:attrName>ppt_x</p:attrName>
                                        </p:attrNameLst>
                                      </p:cBhvr>
                                      <p:tavLst>
                                        <p:tav tm="0">
                                          <p:val>
                                            <p:strVal val="1+#ppt_w/2"/>
                                          </p:val>
                                        </p:tav>
                                        <p:tav tm="100000">
                                          <p:val>
                                            <p:strVal val="#ppt_x"/>
                                          </p:val>
                                        </p:tav>
                                      </p:tavLst>
                                    </p:anim>
                                    <p:anim calcmode="lin" valueType="num">
                                      <p:cBhvr additive="base">
                                        <p:cTn id="42" dur="500" fill="hold"/>
                                        <p:tgtEl>
                                          <p:spTgt spid="898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4" grpId="0" build="p" bldLvl="2" animBg="1" autoUpdateAnimBg="0"/>
      <p:bldP spid="8980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p:cNvSpPr>
            <a:spLocks noGrp="1"/>
          </p:cNvSpPr>
          <p:nvPr>
            <p:ph type="dt" sz="quarter" idx="10"/>
          </p:nvPr>
        </p:nvSpPr>
        <p:spPr/>
        <p:txBody>
          <a:bodyPr/>
          <a:lstStyle/>
          <a:p>
            <a:pPr>
              <a:defRPr/>
            </a:pPr>
            <a:fld id="{BE4718DE-6EA5-43D2-A033-171DEA799CB0}" type="datetime1">
              <a:rPr lang="zh-CN" altLang="en-US"/>
              <a:pPr>
                <a:defRPr/>
              </a:pPr>
              <a:t>2020/9/3</a:t>
            </a:fld>
            <a:endParaRPr lang="en-US" altLang="zh-CN"/>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519397A0-6242-405D-9B29-FEA9D84B8232}" type="slidenum">
              <a:rPr lang="zh-CN" altLang="en-US" sz="1400" smtClean="0"/>
              <a:pPr>
                <a:spcBef>
                  <a:spcPct val="0"/>
                </a:spcBef>
                <a:buClrTx/>
                <a:buSzTx/>
                <a:buFontTx/>
                <a:buNone/>
              </a:pPr>
              <a:t>28</a:t>
            </a:fld>
            <a:r>
              <a:rPr lang="zh-CN" altLang="en-US" sz="1400"/>
              <a:t> 页</a:t>
            </a:r>
          </a:p>
        </p:txBody>
      </p:sp>
      <p:sp>
        <p:nvSpPr>
          <p:cNvPr id="899076" name="Rectangle 4"/>
          <p:cNvSpPr>
            <a:spLocks noGrp="1" noChangeArrowheads="1"/>
          </p:cNvSpPr>
          <p:nvPr>
            <p:ph type="body" idx="1"/>
          </p:nvPr>
        </p:nvSpPr>
        <p:spPr>
          <a:xfrm>
            <a:off x="481013" y="660400"/>
            <a:ext cx="7983537" cy="4725988"/>
          </a:xfrm>
        </p:spPr>
        <p:txBody>
          <a:bodyPr/>
          <a:lstStyle/>
          <a:p>
            <a:pPr algn="ctr">
              <a:buFont typeface="Monotype Sorts" pitchFamily="2" charset="2"/>
              <a:buNone/>
              <a:defRPr/>
            </a:pPr>
            <a:r>
              <a:rPr lang="zh-CN" altLang="en-US" b="1">
                <a:solidFill>
                  <a:srgbClr val="FFFF00"/>
                </a:solidFill>
              </a:rPr>
              <a:t>翻译和编译工作的比较</a:t>
            </a:r>
          </a:p>
        </p:txBody>
      </p:sp>
      <p:sp>
        <p:nvSpPr>
          <p:cNvPr id="899078" name="Rectangle 6"/>
          <p:cNvSpPr>
            <a:spLocks noChangeArrowheads="1"/>
          </p:cNvSpPr>
          <p:nvPr/>
        </p:nvSpPr>
        <p:spPr bwMode="auto">
          <a:xfrm>
            <a:off x="4787900" y="4005263"/>
            <a:ext cx="4105275" cy="1358900"/>
          </a:xfrm>
          <a:prstGeom prst="rect">
            <a:avLst/>
          </a:prstGeom>
          <a:noFill/>
          <a:ln w="12700">
            <a:noFill/>
            <a:miter lim="800000"/>
            <a:headEnd/>
            <a:tailEnd/>
          </a:ln>
          <a:effectLst/>
        </p:spPr>
        <p:txBody>
          <a:bodyPr/>
          <a:lstStyle/>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代码优化</a:t>
            </a:r>
          </a:p>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目标代码生成</a:t>
            </a:r>
          </a:p>
        </p:txBody>
      </p:sp>
      <p:sp>
        <p:nvSpPr>
          <p:cNvPr id="899079" name="Rectangle 7"/>
          <p:cNvSpPr>
            <a:spLocks noChangeArrowheads="1"/>
          </p:cNvSpPr>
          <p:nvPr/>
        </p:nvSpPr>
        <p:spPr bwMode="auto">
          <a:xfrm>
            <a:off x="1476375" y="4076700"/>
            <a:ext cx="2160588" cy="1152525"/>
          </a:xfrm>
          <a:prstGeom prst="rect">
            <a:avLst/>
          </a:prstGeom>
          <a:noFill/>
          <a:ln w="12700">
            <a:noFill/>
            <a:miter lim="800000"/>
            <a:headEnd/>
            <a:tailEnd/>
          </a:ln>
          <a:effectLst/>
        </p:spPr>
        <p:txBody>
          <a:bodyPr/>
          <a:lstStyle/>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修辞加工</a:t>
            </a:r>
          </a:p>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写出译文</a:t>
            </a:r>
          </a:p>
        </p:txBody>
      </p:sp>
      <p:sp>
        <p:nvSpPr>
          <p:cNvPr id="53255" name="Rectangle 8"/>
          <p:cNvSpPr>
            <a:spLocks noChangeArrowheads="1"/>
          </p:cNvSpPr>
          <p:nvPr/>
        </p:nvSpPr>
        <p:spPr bwMode="auto">
          <a:xfrm>
            <a:off x="539750" y="4076700"/>
            <a:ext cx="582613" cy="1296988"/>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zh-CN" altLang="en-US" sz="2800">
                <a:solidFill>
                  <a:schemeClr val="bg2"/>
                </a:solidFill>
              </a:rPr>
              <a:t>综</a:t>
            </a:r>
          </a:p>
          <a:p>
            <a:pPr>
              <a:buFont typeface="Monotype Sorts" pitchFamily="2" charset="2"/>
              <a:buNone/>
            </a:pPr>
            <a:r>
              <a:rPr lang="zh-CN" altLang="en-US" sz="2800">
                <a:solidFill>
                  <a:schemeClr val="bg2"/>
                </a:solidFill>
              </a:rPr>
              <a:t>合</a:t>
            </a:r>
          </a:p>
        </p:txBody>
      </p:sp>
      <p:sp>
        <p:nvSpPr>
          <p:cNvPr id="899081" name="Rectangle 9"/>
          <p:cNvSpPr>
            <a:spLocks noChangeArrowheads="1"/>
          </p:cNvSpPr>
          <p:nvPr/>
        </p:nvSpPr>
        <p:spPr bwMode="auto">
          <a:xfrm>
            <a:off x="4787900" y="1989138"/>
            <a:ext cx="4356100" cy="2016125"/>
          </a:xfrm>
          <a:prstGeom prst="rect">
            <a:avLst/>
          </a:prstGeom>
          <a:noFill/>
          <a:ln w="12700">
            <a:noFill/>
            <a:miter lim="800000"/>
            <a:headEnd/>
            <a:tailEnd/>
          </a:ln>
          <a:effectLst/>
        </p:spPr>
        <p:txBody>
          <a:bodyPr/>
          <a:lstStyle/>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词法分析</a:t>
            </a:r>
          </a:p>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语法分析</a:t>
            </a:r>
          </a:p>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语义分析、生成中间代码</a:t>
            </a:r>
          </a:p>
        </p:txBody>
      </p:sp>
      <p:sp>
        <p:nvSpPr>
          <p:cNvPr id="899082" name="Rectangle 10"/>
          <p:cNvSpPr>
            <a:spLocks noChangeArrowheads="1"/>
          </p:cNvSpPr>
          <p:nvPr/>
        </p:nvSpPr>
        <p:spPr bwMode="auto">
          <a:xfrm>
            <a:off x="1403350" y="1989138"/>
            <a:ext cx="3384550" cy="2016125"/>
          </a:xfrm>
          <a:prstGeom prst="rect">
            <a:avLst/>
          </a:prstGeom>
          <a:noFill/>
          <a:ln w="12700">
            <a:noFill/>
            <a:miter lim="800000"/>
            <a:headEnd/>
            <a:tailEnd/>
          </a:ln>
          <a:effectLst/>
        </p:spPr>
        <p:txBody>
          <a:bodyPr/>
          <a:lstStyle/>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识别单词</a:t>
            </a:r>
          </a:p>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分析句子</a:t>
            </a:r>
          </a:p>
          <a:p>
            <a:pPr>
              <a:spcBef>
                <a:spcPct val="20000"/>
              </a:spcBef>
              <a:buClr>
                <a:schemeClr val="tx2"/>
              </a:buClr>
              <a:buSzPct val="75000"/>
              <a:buFont typeface="Monotype Sorts" pitchFamily="2" charset="2"/>
              <a:buNone/>
              <a:defRPr/>
            </a:pPr>
            <a:r>
              <a:rPr kumimoji="1" lang="zh-CN" altLang="en-US" sz="2800">
                <a:solidFill>
                  <a:schemeClr val="tx1"/>
                </a:solidFill>
                <a:effectLst>
                  <a:outerShdw blurRad="38100" dist="38100" dir="2700000" algn="tl">
                    <a:srgbClr val="000000"/>
                  </a:outerShdw>
                </a:effectLst>
                <a:ea typeface="宋体" pitchFamily="2" charset="-122"/>
              </a:rPr>
              <a:t>根据语义初步翻译</a:t>
            </a:r>
          </a:p>
        </p:txBody>
      </p:sp>
      <p:sp>
        <p:nvSpPr>
          <p:cNvPr id="53258" name="Rectangle 11"/>
          <p:cNvSpPr>
            <a:spLocks noChangeArrowheads="1"/>
          </p:cNvSpPr>
          <p:nvPr/>
        </p:nvSpPr>
        <p:spPr bwMode="auto">
          <a:xfrm>
            <a:off x="539750" y="1989138"/>
            <a:ext cx="647700" cy="2016125"/>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zh-CN" altLang="en-US" sz="2800">
                <a:solidFill>
                  <a:schemeClr val="bg2"/>
                </a:solidFill>
              </a:rPr>
              <a:t>分</a:t>
            </a:r>
          </a:p>
          <a:p>
            <a:pPr>
              <a:buFont typeface="Monotype Sorts" pitchFamily="2" charset="2"/>
              <a:buNone/>
            </a:pPr>
            <a:endParaRPr lang="zh-CN" altLang="en-US" sz="2800">
              <a:solidFill>
                <a:schemeClr val="bg2"/>
              </a:solidFill>
            </a:endParaRPr>
          </a:p>
          <a:p>
            <a:pPr>
              <a:buFont typeface="Monotype Sorts" pitchFamily="2" charset="2"/>
              <a:buNone/>
            </a:pPr>
            <a:r>
              <a:rPr lang="zh-CN" altLang="en-US" sz="2800">
                <a:solidFill>
                  <a:schemeClr val="bg2"/>
                </a:solidFill>
              </a:rPr>
              <a:t>析</a:t>
            </a:r>
          </a:p>
        </p:txBody>
      </p:sp>
      <p:sp>
        <p:nvSpPr>
          <p:cNvPr id="899084" name="Rectangle 12"/>
          <p:cNvSpPr>
            <a:spLocks noChangeArrowheads="1"/>
          </p:cNvSpPr>
          <p:nvPr/>
        </p:nvSpPr>
        <p:spPr bwMode="auto">
          <a:xfrm>
            <a:off x="4787900" y="1360488"/>
            <a:ext cx="4105275" cy="628650"/>
          </a:xfrm>
          <a:prstGeom prst="rect">
            <a:avLst/>
          </a:prstGeom>
          <a:solidFill>
            <a:srgbClr val="FFFFE7"/>
          </a:solidFill>
          <a:ln w="12700">
            <a:noFill/>
            <a:miter lim="800000"/>
            <a:headEnd/>
            <a:tailEnd/>
          </a:ln>
          <a:effectLst/>
        </p:spPr>
        <p:txBody>
          <a:bodyPr/>
          <a:lstStyle/>
          <a:p>
            <a:pPr algn="ctr">
              <a:spcBef>
                <a:spcPct val="20000"/>
              </a:spcBef>
              <a:buClr>
                <a:schemeClr val="tx2"/>
              </a:buClr>
              <a:buSzPct val="75000"/>
              <a:buFont typeface="Monotype Sorts" pitchFamily="2" charset="2"/>
              <a:buNone/>
              <a:defRPr/>
            </a:pPr>
            <a:r>
              <a:rPr kumimoji="1" lang="zh-CN" altLang="en-US" sz="2800">
                <a:effectLst>
                  <a:outerShdw blurRad="38100" dist="38100" dir="2700000" algn="tl">
                    <a:srgbClr val="FFFFFF"/>
                  </a:outerShdw>
                </a:effectLst>
                <a:ea typeface="宋体" pitchFamily="2" charset="-122"/>
              </a:rPr>
              <a:t>编译程序</a:t>
            </a:r>
          </a:p>
        </p:txBody>
      </p:sp>
      <p:sp>
        <p:nvSpPr>
          <p:cNvPr id="899085" name="Rectangle 13"/>
          <p:cNvSpPr>
            <a:spLocks noChangeArrowheads="1"/>
          </p:cNvSpPr>
          <p:nvPr/>
        </p:nvSpPr>
        <p:spPr bwMode="auto">
          <a:xfrm>
            <a:off x="1476375" y="1341438"/>
            <a:ext cx="2989263" cy="628650"/>
          </a:xfrm>
          <a:prstGeom prst="rect">
            <a:avLst/>
          </a:prstGeom>
          <a:solidFill>
            <a:srgbClr val="FFFFE7"/>
          </a:solidFill>
          <a:ln w="12700">
            <a:noFill/>
            <a:miter lim="800000"/>
            <a:headEnd/>
            <a:tailEnd/>
          </a:ln>
          <a:effectLst/>
        </p:spPr>
        <p:txBody>
          <a:bodyPr/>
          <a:lstStyle/>
          <a:p>
            <a:pPr algn="ctr">
              <a:spcBef>
                <a:spcPct val="20000"/>
              </a:spcBef>
              <a:buClr>
                <a:schemeClr val="tx2"/>
              </a:buClr>
              <a:buSzPct val="75000"/>
              <a:buFont typeface="Monotype Sorts" pitchFamily="2" charset="2"/>
              <a:buNone/>
              <a:defRPr/>
            </a:pPr>
            <a:r>
              <a:rPr kumimoji="1" lang="zh-CN" altLang="en-US" sz="2800">
                <a:effectLst>
                  <a:outerShdw blurRad="38100" dist="38100" dir="2700000" algn="tl">
                    <a:srgbClr val="FFFFFF"/>
                  </a:outerShdw>
                </a:effectLst>
                <a:ea typeface="宋体" pitchFamily="2" charset="-122"/>
              </a:rPr>
              <a:t>翻译外文</a:t>
            </a:r>
          </a:p>
        </p:txBody>
      </p:sp>
      <p:sp>
        <p:nvSpPr>
          <p:cNvPr id="899086" name="Rectangle 14"/>
          <p:cNvSpPr>
            <a:spLocks noChangeArrowheads="1"/>
          </p:cNvSpPr>
          <p:nvPr/>
        </p:nvSpPr>
        <p:spPr bwMode="auto">
          <a:xfrm>
            <a:off x="468313" y="1341438"/>
            <a:ext cx="1338262" cy="628650"/>
          </a:xfrm>
          <a:prstGeom prst="rect">
            <a:avLst/>
          </a:prstGeom>
          <a:noFill/>
          <a:ln w="12700">
            <a:noFill/>
            <a:miter lim="800000"/>
            <a:headEnd/>
            <a:tailEnd/>
          </a:ln>
          <a:effectLst/>
        </p:spPr>
        <p:txBody>
          <a:bodyPr/>
          <a:lstStyle/>
          <a:p>
            <a:pPr>
              <a:spcBef>
                <a:spcPct val="20000"/>
              </a:spcBef>
              <a:buClr>
                <a:schemeClr val="tx2"/>
              </a:buClr>
              <a:buSzPct val="75000"/>
              <a:buFont typeface="Monotype Sorts" pitchFamily="2" charset="2"/>
              <a:buNone/>
              <a:defRPr/>
            </a:pPr>
            <a:endParaRPr kumimoji="1" lang="zh-CN" altLang="zh-CN" sz="2800">
              <a:solidFill>
                <a:schemeClr val="tx1"/>
              </a:solidFill>
              <a:effectLst>
                <a:outerShdw blurRad="38100" dist="38100" dir="2700000" algn="tl">
                  <a:srgbClr val="000000"/>
                </a:outerShdw>
              </a:effectLst>
              <a:ea typeface="宋体" pitchFamily="2" charset="-122"/>
            </a:endParaRPr>
          </a:p>
        </p:txBody>
      </p:sp>
      <p:sp>
        <p:nvSpPr>
          <p:cNvPr id="53262" name="Line 15"/>
          <p:cNvSpPr>
            <a:spLocks noChangeShapeType="1"/>
          </p:cNvSpPr>
          <p:nvPr/>
        </p:nvSpPr>
        <p:spPr bwMode="auto">
          <a:xfrm>
            <a:off x="468313" y="1341438"/>
            <a:ext cx="84328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3" name="Line 16"/>
          <p:cNvSpPr>
            <a:spLocks noChangeShapeType="1"/>
          </p:cNvSpPr>
          <p:nvPr/>
        </p:nvSpPr>
        <p:spPr bwMode="auto">
          <a:xfrm>
            <a:off x="468313" y="1989138"/>
            <a:ext cx="8432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4" name="Line 17"/>
          <p:cNvSpPr>
            <a:spLocks noChangeShapeType="1"/>
          </p:cNvSpPr>
          <p:nvPr/>
        </p:nvSpPr>
        <p:spPr bwMode="auto">
          <a:xfrm>
            <a:off x="460375" y="4005263"/>
            <a:ext cx="84328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5" name="Line 18"/>
          <p:cNvSpPr>
            <a:spLocks noChangeShapeType="1"/>
          </p:cNvSpPr>
          <p:nvPr/>
        </p:nvSpPr>
        <p:spPr bwMode="auto">
          <a:xfrm>
            <a:off x="460375" y="5364163"/>
            <a:ext cx="84328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6" name="Line 19"/>
          <p:cNvSpPr>
            <a:spLocks noChangeShapeType="1"/>
          </p:cNvSpPr>
          <p:nvPr/>
        </p:nvSpPr>
        <p:spPr bwMode="auto">
          <a:xfrm>
            <a:off x="460375" y="1360488"/>
            <a:ext cx="0" cy="6286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zh-CN" altLang="en-US"/>
          </a:p>
        </p:txBody>
      </p:sp>
      <p:sp>
        <p:nvSpPr>
          <p:cNvPr id="53267" name="Line 20"/>
          <p:cNvSpPr>
            <a:spLocks noChangeShapeType="1"/>
          </p:cNvSpPr>
          <p:nvPr/>
        </p:nvSpPr>
        <p:spPr bwMode="auto">
          <a:xfrm>
            <a:off x="1331913" y="1484313"/>
            <a:ext cx="0" cy="400367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8" name="Line 21"/>
          <p:cNvSpPr>
            <a:spLocks noChangeShapeType="1"/>
          </p:cNvSpPr>
          <p:nvPr/>
        </p:nvSpPr>
        <p:spPr bwMode="auto">
          <a:xfrm>
            <a:off x="4787900" y="1360488"/>
            <a:ext cx="0" cy="400367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9" name="Line 22"/>
          <p:cNvSpPr>
            <a:spLocks noChangeShapeType="1"/>
          </p:cNvSpPr>
          <p:nvPr/>
        </p:nvSpPr>
        <p:spPr bwMode="auto">
          <a:xfrm>
            <a:off x="8893175" y="1360488"/>
            <a:ext cx="0" cy="6286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zh-CN" altLang="en-US"/>
          </a:p>
        </p:txBody>
      </p:sp>
      <p:sp>
        <p:nvSpPr>
          <p:cNvPr id="53270" name="Line 23"/>
          <p:cNvSpPr>
            <a:spLocks noChangeShapeType="1"/>
          </p:cNvSpPr>
          <p:nvPr/>
        </p:nvSpPr>
        <p:spPr bwMode="auto">
          <a:xfrm>
            <a:off x="539750" y="2060575"/>
            <a:ext cx="0" cy="2016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zh-CN" altLang="en-US"/>
          </a:p>
        </p:txBody>
      </p:sp>
      <p:sp>
        <p:nvSpPr>
          <p:cNvPr id="53271" name="Line 24"/>
          <p:cNvSpPr>
            <a:spLocks noChangeShapeType="1"/>
          </p:cNvSpPr>
          <p:nvPr/>
        </p:nvSpPr>
        <p:spPr bwMode="auto">
          <a:xfrm>
            <a:off x="8893175" y="1989138"/>
            <a:ext cx="0" cy="2016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zh-CN" altLang="en-US"/>
          </a:p>
        </p:txBody>
      </p:sp>
      <p:sp>
        <p:nvSpPr>
          <p:cNvPr id="53272" name="Line 25"/>
          <p:cNvSpPr>
            <a:spLocks noChangeShapeType="1"/>
          </p:cNvSpPr>
          <p:nvPr/>
        </p:nvSpPr>
        <p:spPr bwMode="auto">
          <a:xfrm>
            <a:off x="460375" y="4005263"/>
            <a:ext cx="0" cy="1358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zh-CN" altLang="en-US"/>
          </a:p>
        </p:txBody>
      </p:sp>
      <p:sp>
        <p:nvSpPr>
          <p:cNvPr id="53273" name="Line 26"/>
          <p:cNvSpPr>
            <a:spLocks noChangeShapeType="1"/>
          </p:cNvSpPr>
          <p:nvPr/>
        </p:nvSpPr>
        <p:spPr bwMode="auto">
          <a:xfrm>
            <a:off x="8893175" y="4005263"/>
            <a:ext cx="0" cy="1358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zh-CN" altLang="en-US"/>
          </a:p>
        </p:txBody>
      </p:sp>
      <p:sp>
        <p:nvSpPr>
          <p:cNvPr id="53274" name="Rectangle 27"/>
          <p:cNvSpPr>
            <a:spLocks noChangeArrowheads="1"/>
          </p:cNvSpPr>
          <p:nvPr/>
        </p:nvSpPr>
        <p:spPr bwMode="auto">
          <a:xfrm>
            <a:off x="3059113" y="0"/>
            <a:ext cx="2411412" cy="5635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3600">
                <a:solidFill>
                  <a:srgbClr val="000066"/>
                </a:solidFill>
                <a:ea typeface="楷体_GB2312" pitchFamily="49" charset="-122"/>
              </a:rPr>
              <a:t>编译过程</a:t>
            </a:r>
          </a:p>
        </p:txBody>
      </p:sp>
      <p:sp>
        <p:nvSpPr>
          <p:cNvPr id="899106" name="Rectangle 34"/>
          <p:cNvSpPr>
            <a:spLocks noChangeArrowheads="1"/>
          </p:cNvSpPr>
          <p:nvPr/>
        </p:nvSpPr>
        <p:spPr bwMode="auto">
          <a:xfrm>
            <a:off x="5149850" y="1938338"/>
            <a:ext cx="3527425" cy="3571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899107" name="AutoShape 35"/>
          <p:cNvSpPr>
            <a:spLocks noChangeArrowheads="1"/>
          </p:cNvSpPr>
          <p:nvPr/>
        </p:nvSpPr>
        <p:spPr bwMode="auto">
          <a:xfrm>
            <a:off x="6548438" y="2179638"/>
            <a:ext cx="560387" cy="3365500"/>
          </a:xfrm>
          <a:prstGeom prst="downArrow">
            <a:avLst>
              <a:gd name="adj1" fmla="val 65852"/>
              <a:gd name="adj2" fmla="val 133014"/>
            </a:avLst>
          </a:prstGeom>
          <a:solidFill>
            <a:srgbClr val="99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899108" name="Rectangle 36">
            <a:hlinkClick r:id="rId2" action="ppaction://hlinksldjump"/>
          </p:cNvPr>
          <p:cNvSpPr>
            <a:spLocks noChangeArrowheads="1"/>
          </p:cNvSpPr>
          <p:nvPr/>
        </p:nvSpPr>
        <p:spPr bwMode="auto">
          <a:xfrm>
            <a:off x="5735638" y="2352675"/>
            <a:ext cx="2462212" cy="355600"/>
          </a:xfrm>
          <a:prstGeom prst="rect">
            <a:avLst/>
          </a:prstGeom>
          <a:solidFill>
            <a:srgbClr val="D6DDF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latin typeface="楷体_GB2312" pitchFamily="49" charset="-122"/>
                <a:ea typeface="楷体_GB2312" pitchFamily="49" charset="-122"/>
              </a:rPr>
              <a:t>词法分析</a:t>
            </a:r>
          </a:p>
        </p:txBody>
      </p:sp>
      <p:sp>
        <p:nvSpPr>
          <p:cNvPr id="899109" name="Rectangle 37">
            <a:hlinkClick r:id="rId3" action="ppaction://hlinksldjump"/>
          </p:cNvPr>
          <p:cNvSpPr>
            <a:spLocks noChangeArrowheads="1"/>
          </p:cNvSpPr>
          <p:nvPr/>
        </p:nvSpPr>
        <p:spPr bwMode="auto">
          <a:xfrm>
            <a:off x="5724525" y="2938463"/>
            <a:ext cx="2473325" cy="355600"/>
          </a:xfrm>
          <a:prstGeom prst="rect">
            <a:avLst/>
          </a:prstGeom>
          <a:solidFill>
            <a:srgbClr val="D6DDF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latin typeface="楷体_GB2312" pitchFamily="49" charset="-122"/>
                <a:ea typeface="楷体_GB2312" pitchFamily="49" charset="-122"/>
              </a:rPr>
              <a:t>语法分析</a:t>
            </a:r>
          </a:p>
        </p:txBody>
      </p:sp>
      <p:sp>
        <p:nvSpPr>
          <p:cNvPr id="899110" name="Rectangle 38">
            <a:hlinkClick r:id="rId4" action="ppaction://hlinksldjump"/>
          </p:cNvPr>
          <p:cNvSpPr>
            <a:spLocks noChangeArrowheads="1"/>
          </p:cNvSpPr>
          <p:nvPr/>
        </p:nvSpPr>
        <p:spPr bwMode="auto">
          <a:xfrm>
            <a:off x="5724525" y="3429000"/>
            <a:ext cx="2519363" cy="660400"/>
          </a:xfrm>
          <a:prstGeom prst="rect">
            <a:avLst/>
          </a:prstGeom>
          <a:solidFill>
            <a:srgbClr val="D6DDF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latin typeface="楷体_GB2312" pitchFamily="49" charset="-122"/>
                <a:ea typeface="楷体_GB2312" pitchFamily="49" charset="-122"/>
              </a:rPr>
              <a:t>语义分析及</a:t>
            </a:r>
          </a:p>
          <a:p>
            <a:pPr algn="ctr" eaLnBrk="1" hangingPunct="1">
              <a:spcBef>
                <a:spcPct val="0"/>
              </a:spcBef>
              <a:buClrTx/>
              <a:buSzTx/>
              <a:buFontTx/>
              <a:buNone/>
            </a:pPr>
            <a:r>
              <a:rPr lang="zh-CN" altLang="en-US" sz="2400">
                <a:solidFill>
                  <a:schemeClr val="bg2"/>
                </a:solidFill>
                <a:latin typeface="楷体_GB2312" pitchFamily="49" charset="-122"/>
                <a:ea typeface="楷体_GB2312" pitchFamily="49" charset="-122"/>
              </a:rPr>
              <a:t>中间代码生成</a:t>
            </a:r>
          </a:p>
        </p:txBody>
      </p:sp>
      <p:sp>
        <p:nvSpPr>
          <p:cNvPr id="899111" name="Rectangle 39">
            <a:hlinkClick r:id="rId5" action="ppaction://hlinksldjump"/>
          </p:cNvPr>
          <p:cNvSpPr>
            <a:spLocks noChangeArrowheads="1"/>
          </p:cNvSpPr>
          <p:nvPr/>
        </p:nvSpPr>
        <p:spPr bwMode="auto">
          <a:xfrm>
            <a:off x="5724525" y="4221163"/>
            <a:ext cx="2473325" cy="355600"/>
          </a:xfrm>
          <a:prstGeom prst="rect">
            <a:avLst/>
          </a:prstGeom>
          <a:solidFill>
            <a:srgbClr val="D6DDF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latin typeface="楷体_GB2312" pitchFamily="49" charset="-122"/>
                <a:ea typeface="楷体_GB2312" pitchFamily="49" charset="-122"/>
              </a:rPr>
              <a:t>代码优化</a:t>
            </a:r>
          </a:p>
        </p:txBody>
      </p:sp>
      <p:sp>
        <p:nvSpPr>
          <p:cNvPr id="899112" name="Rectangle 40">
            <a:hlinkClick r:id="rId6" action="ppaction://hlinksldjump"/>
          </p:cNvPr>
          <p:cNvSpPr>
            <a:spLocks noChangeArrowheads="1"/>
          </p:cNvSpPr>
          <p:nvPr/>
        </p:nvSpPr>
        <p:spPr bwMode="auto">
          <a:xfrm>
            <a:off x="5724525" y="4754563"/>
            <a:ext cx="2473325" cy="355600"/>
          </a:xfrm>
          <a:prstGeom prst="rect">
            <a:avLst/>
          </a:prstGeom>
          <a:solidFill>
            <a:srgbClr val="D6DDF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latin typeface="楷体_GB2312" pitchFamily="49" charset="-122"/>
                <a:ea typeface="楷体_GB2312" pitchFamily="49" charset="-122"/>
              </a:rPr>
              <a:t>目标代码生成</a:t>
            </a:r>
          </a:p>
        </p:txBody>
      </p:sp>
      <p:sp>
        <p:nvSpPr>
          <p:cNvPr id="899114" name="AutoShape 42">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9082">
                                            <p:txEl>
                                              <p:pRg st="0" end="0"/>
                                            </p:txEl>
                                          </p:spTgt>
                                        </p:tgtEl>
                                        <p:attrNameLst>
                                          <p:attrName>style.visibility</p:attrName>
                                        </p:attrNameLst>
                                      </p:cBhvr>
                                      <p:to>
                                        <p:strVal val="visible"/>
                                      </p:to>
                                    </p:set>
                                    <p:animEffect transition="in" filter="blinds(horizontal)">
                                      <p:cBhvr>
                                        <p:cTn id="7" dur="500"/>
                                        <p:tgtEl>
                                          <p:spTgt spid="899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9081">
                                            <p:txEl>
                                              <p:pRg st="0" end="0"/>
                                            </p:txEl>
                                          </p:spTgt>
                                        </p:tgtEl>
                                        <p:attrNameLst>
                                          <p:attrName>style.visibility</p:attrName>
                                        </p:attrNameLst>
                                      </p:cBhvr>
                                      <p:to>
                                        <p:strVal val="visible"/>
                                      </p:to>
                                    </p:set>
                                    <p:animEffect transition="in" filter="blinds(horizontal)">
                                      <p:cBhvr>
                                        <p:cTn id="12" dur="500"/>
                                        <p:tgtEl>
                                          <p:spTgt spid="89908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99082">
                                            <p:txEl>
                                              <p:pRg st="1" end="1"/>
                                            </p:txEl>
                                          </p:spTgt>
                                        </p:tgtEl>
                                        <p:attrNameLst>
                                          <p:attrName>style.visibility</p:attrName>
                                        </p:attrNameLst>
                                      </p:cBhvr>
                                      <p:to>
                                        <p:strVal val="visible"/>
                                      </p:to>
                                    </p:set>
                                    <p:animEffect transition="in" filter="box(in)">
                                      <p:cBhvr>
                                        <p:cTn id="17" dur="500"/>
                                        <p:tgtEl>
                                          <p:spTgt spid="89908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99081">
                                            <p:txEl>
                                              <p:pRg st="1" end="1"/>
                                            </p:txEl>
                                          </p:spTgt>
                                        </p:tgtEl>
                                        <p:attrNameLst>
                                          <p:attrName>style.visibility</p:attrName>
                                        </p:attrNameLst>
                                      </p:cBhvr>
                                      <p:to>
                                        <p:strVal val="visible"/>
                                      </p:to>
                                    </p:set>
                                    <p:animEffect transition="in" filter="blinds(horizontal)">
                                      <p:cBhvr>
                                        <p:cTn id="22" dur="500"/>
                                        <p:tgtEl>
                                          <p:spTgt spid="89908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99082">
                                            <p:txEl>
                                              <p:pRg st="2" end="2"/>
                                            </p:txEl>
                                          </p:spTgt>
                                        </p:tgtEl>
                                        <p:attrNameLst>
                                          <p:attrName>style.visibility</p:attrName>
                                        </p:attrNameLst>
                                      </p:cBhvr>
                                      <p:to>
                                        <p:strVal val="visible"/>
                                      </p:to>
                                    </p:set>
                                    <p:animEffect transition="in" filter="blinds(horizontal)">
                                      <p:cBhvr>
                                        <p:cTn id="27" dur="500"/>
                                        <p:tgtEl>
                                          <p:spTgt spid="89908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99081">
                                            <p:txEl>
                                              <p:pRg st="2" end="2"/>
                                            </p:txEl>
                                          </p:spTgt>
                                        </p:tgtEl>
                                        <p:attrNameLst>
                                          <p:attrName>style.visibility</p:attrName>
                                        </p:attrNameLst>
                                      </p:cBhvr>
                                      <p:to>
                                        <p:strVal val="visible"/>
                                      </p:to>
                                    </p:set>
                                    <p:animEffect transition="in" filter="blinds(horizontal)">
                                      <p:cBhvr>
                                        <p:cTn id="32" dur="500"/>
                                        <p:tgtEl>
                                          <p:spTgt spid="89908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899079">
                                            <p:txEl>
                                              <p:pRg st="0" end="0"/>
                                            </p:txEl>
                                          </p:spTgt>
                                        </p:tgtEl>
                                        <p:attrNameLst>
                                          <p:attrName>style.visibility</p:attrName>
                                        </p:attrNameLst>
                                      </p:cBhvr>
                                      <p:to>
                                        <p:strVal val="visible"/>
                                      </p:to>
                                    </p:set>
                                    <p:animEffect transition="in" filter="checkerboard(across)">
                                      <p:cBhvr>
                                        <p:cTn id="37" dur="500"/>
                                        <p:tgtEl>
                                          <p:spTgt spid="89907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899078">
                                            <p:txEl>
                                              <p:pRg st="0" end="0"/>
                                            </p:txEl>
                                          </p:spTgt>
                                        </p:tgtEl>
                                        <p:attrNameLst>
                                          <p:attrName>style.visibility</p:attrName>
                                        </p:attrNameLst>
                                      </p:cBhvr>
                                      <p:to>
                                        <p:strVal val="visible"/>
                                      </p:to>
                                    </p:set>
                                    <p:animEffect transition="in" filter="checkerboard(across)">
                                      <p:cBhvr>
                                        <p:cTn id="42" dur="500"/>
                                        <p:tgtEl>
                                          <p:spTgt spid="89907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nodeType="clickEffect">
                                  <p:stCondLst>
                                    <p:cond delay="0"/>
                                  </p:stCondLst>
                                  <p:childTnLst>
                                    <p:set>
                                      <p:cBhvr>
                                        <p:cTn id="46" dur="1" fill="hold">
                                          <p:stCondLst>
                                            <p:cond delay="0"/>
                                          </p:stCondLst>
                                        </p:cTn>
                                        <p:tgtEl>
                                          <p:spTgt spid="899079">
                                            <p:txEl>
                                              <p:pRg st="1" end="1"/>
                                            </p:txEl>
                                          </p:spTgt>
                                        </p:tgtEl>
                                        <p:attrNameLst>
                                          <p:attrName>style.visibility</p:attrName>
                                        </p:attrNameLst>
                                      </p:cBhvr>
                                      <p:to>
                                        <p:strVal val="visible"/>
                                      </p:to>
                                    </p:set>
                                    <p:anim calcmode="lin" valueType="num">
                                      <p:cBhvr>
                                        <p:cTn id="47" dur="1000" fill="hold"/>
                                        <p:tgtEl>
                                          <p:spTgt spid="899079">
                                            <p:txEl>
                                              <p:pRg st="1" end="1"/>
                                            </p:txEl>
                                          </p:spTgt>
                                        </p:tgtEl>
                                        <p:attrNameLst>
                                          <p:attrName>ppt_w</p:attrName>
                                        </p:attrNameLst>
                                      </p:cBhvr>
                                      <p:tavLst>
                                        <p:tav tm="0">
                                          <p:val>
                                            <p:strVal val="#ppt_w*0.70"/>
                                          </p:val>
                                        </p:tav>
                                        <p:tav tm="100000">
                                          <p:val>
                                            <p:strVal val="#ppt_w"/>
                                          </p:val>
                                        </p:tav>
                                      </p:tavLst>
                                    </p:anim>
                                    <p:anim calcmode="lin" valueType="num">
                                      <p:cBhvr>
                                        <p:cTn id="48" dur="1000" fill="hold"/>
                                        <p:tgtEl>
                                          <p:spTgt spid="899079">
                                            <p:txEl>
                                              <p:pRg st="1" end="1"/>
                                            </p:txEl>
                                          </p:spTgt>
                                        </p:tgtEl>
                                        <p:attrNameLst>
                                          <p:attrName>ppt_h</p:attrName>
                                        </p:attrNameLst>
                                      </p:cBhvr>
                                      <p:tavLst>
                                        <p:tav tm="0">
                                          <p:val>
                                            <p:strVal val="#ppt_h"/>
                                          </p:val>
                                        </p:tav>
                                        <p:tav tm="100000">
                                          <p:val>
                                            <p:strVal val="#ppt_h"/>
                                          </p:val>
                                        </p:tav>
                                      </p:tavLst>
                                    </p:anim>
                                    <p:animEffect transition="in" filter="fade">
                                      <p:cBhvr>
                                        <p:cTn id="49" dur="1000"/>
                                        <p:tgtEl>
                                          <p:spTgt spid="899079">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5" presetClass="entr" presetSubtype="0" fill="hold" nodeType="clickEffect">
                                  <p:stCondLst>
                                    <p:cond delay="0"/>
                                  </p:stCondLst>
                                  <p:childTnLst>
                                    <p:set>
                                      <p:cBhvr>
                                        <p:cTn id="53" dur="1" fill="hold">
                                          <p:stCondLst>
                                            <p:cond delay="0"/>
                                          </p:stCondLst>
                                        </p:cTn>
                                        <p:tgtEl>
                                          <p:spTgt spid="899078">
                                            <p:txEl>
                                              <p:pRg st="1" end="1"/>
                                            </p:txEl>
                                          </p:spTgt>
                                        </p:tgtEl>
                                        <p:attrNameLst>
                                          <p:attrName>style.visibility</p:attrName>
                                        </p:attrNameLst>
                                      </p:cBhvr>
                                      <p:to>
                                        <p:strVal val="visible"/>
                                      </p:to>
                                    </p:set>
                                    <p:anim calcmode="lin" valueType="num">
                                      <p:cBhvr>
                                        <p:cTn id="54" dur="1000" fill="hold"/>
                                        <p:tgtEl>
                                          <p:spTgt spid="899078">
                                            <p:txEl>
                                              <p:pRg st="1" end="1"/>
                                            </p:txEl>
                                          </p:spTgt>
                                        </p:tgtEl>
                                        <p:attrNameLst>
                                          <p:attrName>ppt_w</p:attrName>
                                        </p:attrNameLst>
                                      </p:cBhvr>
                                      <p:tavLst>
                                        <p:tav tm="0">
                                          <p:val>
                                            <p:strVal val="#ppt_w*0.70"/>
                                          </p:val>
                                        </p:tav>
                                        <p:tav tm="100000">
                                          <p:val>
                                            <p:strVal val="#ppt_w"/>
                                          </p:val>
                                        </p:tav>
                                      </p:tavLst>
                                    </p:anim>
                                    <p:anim calcmode="lin" valueType="num">
                                      <p:cBhvr>
                                        <p:cTn id="55" dur="1000" fill="hold"/>
                                        <p:tgtEl>
                                          <p:spTgt spid="899078">
                                            <p:txEl>
                                              <p:pRg st="1" end="1"/>
                                            </p:txEl>
                                          </p:spTgt>
                                        </p:tgtEl>
                                        <p:attrNameLst>
                                          <p:attrName>ppt_h</p:attrName>
                                        </p:attrNameLst>
                                      </p:cBhvr>
                                      <p:tavLst>
                                        <p:tav tm="0">
                                          <p:val>
                                            <p:strVal val="#ppt_h"/>
                                          </p:val>
                                        </p:tav>
                                        <p:tav tm="100000">
                                          <p:val>
                                            <p:strVal val="#ppt_h"/>
                                          </p:val>
                                        </p:tav>
                                      </p:tavLst>
                                    </p:anim>
                                    <p:animEffect transition="in" filter="fade">
                                      <p:cBhvr>
                                        <p:cTn id="56" dur="1000"/>
                                        <p:tgtEl>
                                          <p:spTgt spid="899078">
                                            <p:txEl>
                                              <p:pRg st="1" end="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899106"/>
                                        </p:tgtEl>
                                        <p:attrNameLst>
                                          <p:attrName>style.visibility</p:attrName>
                                        </p:attrNameLst>
                                      </p:cBhvr>
                                      <p:to>
                                        <p:strVal val="visible"/>
                                      </p:to>
                                    </p:set>
                                    <p:animEffect transition="in" filter="dissolve">
                                      <p:cBhvr>
                                        <p:cTn id="61" dur="500"/>
                                        <p:tgtEl>
                                          <p:spTgt spid="89910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89910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899109"/>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899110"/>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899111"/>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99112"/>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1" fill="hold" grpId="0" nodeType="clickEffect">
                                  <p:stCondLst>
                                    <p:cond delay="0"/>
                                  </p:stCondLst>
                                  <p:childTnLst>
                                    <p:set>
                                      <p:cBhvr>
                                        <p:cTn id="85" dur="1" fill="hold">
                                          <p:stCondLst>
                                            <p:cond delay="0"/>
                                          </p:stCondLst>
                                        </p:cTn>
                                        <p:tgtEl>
                                          <p:spTgt spid="899107"/>
                                        </p:tgtEl>
                                        <p:attrNameLst>
                                          <p:attrName>style.visibility</p:attrName>
                                        </p:attrNameLst>
                                      </p:cBhvr>
                                      <p:to>
                                        <p:strVal val="visible"/>
                                      </p:to>
                                    </p:set>
                                    <p:animEffect transition="in" filter="slide(fromTop)">
                                      <p:cBhvr>
                                        <p:cTn id="86" dur="500"/>
                                        <p:tgtEl>
                                          <p:spTgt spid="899107"/>
                                        </p:tgtEl>
                                      </p:cBhvr>
                                    </p:animEffect>
                                  </p:childTnLst>
                                </p:cTn>
                              </p:par>
                            </p:childTnLst>
                          </p:cTn>
                        </p:par>
                        <p:par>
                          <p:cTn id="87" fill="hold" nodeType="afterGroup">
                            <p:stCondLst>
                              <p:cond delay="500"/>
                            </p:stCondLst>
                            <p:childTnLst>
                              <p:par>
                                <p:cTn id="88" presetID="2" presetClass="entr" presetSubtype="6" fill="hold" grpId="0" nodeType="afterEffect">
                                  <p:stCondLst>
                                    <p:cond delay="0"/>
                                  </p:stCondLst>
                                  <p:childTnLst>
                                    <p:set>
                                      <p:cBhvr>
                                        <p:cTn id="89" dur="1" fill="hold">
                                          <p:stCondLst>
                                            <p:cond delay="0"/>
                                          </p:stCondLst>
                                        </p:cTn>
                                        <p:tgtEl>
                                          <p:spTgt spid="899114"/>
                                        </p:tgtEl>
                                        <p:attrNameLst>
                                          <p:attrName>style.visibility</p:attrName>
                                        </p:attrNameLst>
                                      </p:cBhvr>
                                      <p:to>
                                        <p:strVal val="visible"/>
                                      </p:to>
                                    </p:set>
                                    <p:anim calcmode="lin" valueType="num">
                                      <p:cBhvr additive="base">
                                        <p:cTn id="90" dur="500" fill="hold"/>
                                        <p:tgtEl>
                                          <p:spTgt spid="899114"/>
                                        </p:tgtEl>
                                        <p:attrNameLst>
                                          <p:attrName>ppt_x</p:attrName>
                                        </p:attrNameLst>
                                      </p:cBhvr>
                                      <p:tavLst>
                                        <p:tav tm="0">
                                          <p:val>
                                            <p:strVal val="1+#ppt_w/2"/>
                                          </p:val>
                                        </p:tav>
                                        <p:tav tm="100000">
                                          <p:val>
                                            <p:strVal val="#ppt_x"/>
                                          </p:val>
                                        </p:tav>
                                      </p:tavLst>
                                    </p:anim>
                                    <p:anim calcmode="lin" valueType="num">
                                      <p:cBhvr additive="base">
                                        <p:cTn id="91" dur="500" fill="hold"/>
                                        <p:tgtEl>
                                          <p:spTgt spid="899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106" grpId="0" animBg="1"/>
      <p:bldP spid="899107" grpId="0" animBg="1"/>
      <p:bldP spid="899108" grpId="0" animBg="1" autoUpdateAnimBg="0"/>
      <p:bldP spid="899109" grpId="0" animBg="1" autoUpdateAnimBg="0"/>
      <p:bldP spid="899110" grpId="0" animBg="1" autoUpdateAnimBg="0"/>
      <p:bldP spid="899111" grpId="0" animBg="1" autoUpdateAnimBg="0"/>
      <p:bldP spid="899112" grpId="0" animBg="1" autoUpdateAnimBg="0"/>
      <p:bldP spid="8991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2"/>
          <p:cNvSpPr>
            <a:spLocks noGrp="1"/>
          </p:cNvSpPr>
          <p:nvPr>
            <p:ph type="dt" sz="quarter" idx="10"/>
          </p:nvPr>
        </p:nvSpPr>
        <p:spPr/>
        <p:txBody>
          <a:bodyPr/>
          <a:lstStyle/>
          <a:p>
            <a:pPr>
              <a:defRPr/>
            </a:pPr>
            <a:fld id="{29200716-1F6C-4E09-B046-002A6E440255}" type="datetime1">
              <a:rPr lang="zh-CN" altLang="en-US"/>
              <a:pPr>
                <a:defRPr/>
              </a:pPr>
              <a:t>2020/9/3</a:t>
            </a:fld>
            <a:endParaRPr lang="en-US" altLang="zh-CN"/>
          </a:p>
        </p:txBody>
      </p:sp>
      <p:sp>
        <p:nvSpPr>
          <p:cNvPr id="5427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D0042988-3FF3-45F6-A7EC-B373A4BE0E78}" type="slidenum">
              <a:rPr lang="zh-CN" altLang="en-US" sz="1400" smtClean="0"/>
              <a:pPr>
                <a:spcBef>
                  <a:spcPct val="0"/>
                </a:spcBef>
                <a:buClrTx/>
                <a:buSzTx/>
                <a:buFontTx/>
                <a:buNone/>
              </a:pPr>
              <a:t>29</a:t>
            </a:fld>
            <a:r>
              <a:rPr lang="zh-CN" altLang="en-US" sz="1400"/>
              <a:t> 页</a:t>
            </a:r>
          </a:p>
        </p:txBody>
      </p:sp>
      <p:sp>
        <p:nvSpPr>
          <p:cNvPr id="54276" name="Rectangle 2"/>
          <p:cNvSpPr>
            <a:spLocks noGrp="1" noChangeArrowheads="1"/>
          </p:cNvSpPr>
          <p:nvPr>
            <p:ph type="title"/>
          </p:nvPr>
        </p:nvSpPr>
        <p:spPr>
          <a:xfrm>
            <a:off x="609600" y="381000"/>
            <a:ext cx="8305800" cy="457200"/>
          </a:xfrm>
          <a:noFill/>
        </p:spPr>
        <p:txBody>
          <a:bodyPr/>
          <a:lstStyle/>
          <a:p>
            <a:pPr algn="ctr"/>
            <a:r>
              <a:rPr lang="zh-CN" altLang="en-US" b="1">
                <a:latin typeface="宋体" panose="02010600030101010101" pitchFamily="2" charset="-122"/>
              </a:rPr>
              <a:t>编译程序模型</a:t>
            </a:r>
            <a:endParaRPr lang="zh-CN" altLang="en-US" sz="2800" b="1"/>
          </a:p>
        </p:txBody>
      </p:sp>
      <p:sp>
        <p:nvSpPr>
          <p:cNvPr id="777220" name="Text Box 4"/>
          <p:cNvSpPr txBox="1">
            <a:spLocks noChangeArrowheads="1"/>
          </p:cNvSpPr>
          <p:nvPr/>
        </p:nvSpPr>
        <p:spPr bwMode="auto">
          <a:xfrm>
            <a:off x="1714500" y="6072188"/>
            <a:ext cx="6553200" cy="528637"/>
          </a:xfrm>
          <a:prstGeom prst="rect">
            <a:avLst/>
          </a:prstGeom>
          <a:noFill/>
          <a:ln w="9525">
            <a:noFill/>
            <a:miter lim="800000"/>
            <a:headEnd/>
            <a:tailEnd/>
          </a:ln>
          <a:effectLst/>
        </p:spPr>
        <p:txBody>
          <a:bodyPr lIns="92075" tIns="46038" rIns="92075" bIns="46038">
            <a:spAutoFit/>
          </a:bodyPr>
          <a:lstStyle/>
          <a:p>
            <a:pPr algn="ctr">
              <a:lnSpc>
                <a:spcPct val="110000"/>
              </a:lnSpc>
              <a:spcBef>
                <a:spcPct val="50000"/>
              </a:spcBef>
              <a:buClr>
                <a:schemeClr val="folHlink"/>
              </a:buClr>
              <a:buSzPct val="75000"/>
              <a:buFont typeface="Monotype Sorts" pitchFamily="2" charset="2"/>
              <a:buNone/>
              <a:defRPr/>
            </a:pPr>
            <a:r>
              <a:rPr kumimoji="1" lang="zh-CN" altLang="en-US" sz="2800" dirty="0">
                <a:solidFill>
                  <a:schemeClr val="tx1"/>
                </a:solidFill>
                <a:effectLst>
                  <a:outerShdw blurRad="38100" dist="38100" dir="2700000" algn="tl">
                    <a:srgbClr val="000000"/>
                  </a:outerShdw>
                </a:effectLst>
                <a:ea typeface="宋体" pitchFamily="2" charset="-122"/>
              </a:rPr>
              <a:t>图 </a:t>
            </a:r>
            <a:r>
              <a:rPr kumimoji="1" lang="en-US" altLang="zh-CN" sz="2800" dirty="0">
                <a:solidFill>
                  <a:schemeClr val="tx1"/>
                </a:solidFill>
                <a:effectLst>
                  <a:outerShdw blurRad="38100" dist="38100" dir="2700000" algn="tl">
                    <a:srgbClr val="000000"/>
                  </a:outerShdw>
                </a:effectLst>
                <a:ea typeface="宋体" pitchFamily="2" charset="-122"/>
              </a:rPr>
              <a:t>1-4  </a:t>
            </a:r>
            <a:r>
              <a:rPr kumimoji="1" lang="zh-CN" altLang="en-US" sz="2800" dirty="0">
                <a:solidFill>
                  <a:schemeClr val="tx1"/>
                </a:solidFill>
                <a:effectLst>
                  <a:outerShdw blurRad="38100" dist="38100" dir="2700000" algn="tl">
                    <a:srgbClr val="000000"/>
                  </a:outerShdw>
                </a:effectLst>
                <a:ea typeface="宋体" pitchFamily="2" charset="-122"/>
              </a:rPr>
              <a:t>典型的编译程序模型 </a:t>
            </a:r>
            <a:r>
              <a:rPr kumimoji="1" lang="en-US" altLang="zh-CN" sz="2800" dirty="0">
                <a:solidFill>
                  <a:schemeClr val="tx1"/>
                </a:solidFill>
                <a:effectLst>
                  <a:outerShdw blurRad="38100" dist="38100" dir="2700000" algn="tl">
                    <a:srgbClr val="000000"/>
                  </a:outerShdw>
                </a:effectLst>
                <a:ea typeface="宋体" pitchFamily="2" charset="-122"/>
              </a:rPr>
              <a:t>(P3)</a:t>
            </a:r>
          </a:p>
        </p:txBody>
      </p:sp>
      <p:sp>
        <p:nvSpPr>
          <p:cNvPr id="777222" name="Text Box 6"/>
          <p:cNvSpPr txBox="1">
            <a:spLocks noChangeArrowheads="1"/>
          </p:cNvSpPr>
          <p:nvPr/>
        </p:nvSpPr>
        <p:spPr bwMode="auto">
          <a:xfrm>
            <a:off x="-1873250" y="7461250"/>
            <a:ext cx="3744913" cy="561975"/>
          </a:xfrm>
          <a:prstGeom prst="rect">
            <a:avLst/>
          </a:prstGeom>
          <a:noFill/>
          <a:ln w="9525">
            <a:noFill/>
            <a:miter lim="800000"/>
            <a:headEnd/>
            <a:tailEnd/>
          </a:ln>
          <a:effectLst/>
        </p:spPr>
        <p:txBody>
          <a:bodyPr lIns="92075" tIns="46038" rIns="92075" bIns="46038">
            <a:spAutoFit/>
          </a:bodyPr>
          <a:lstStyle/>
          <a:p>
            <a:pPr marL="457200">
              <a:lnSpc>
                <a:spcPct val="110000"/>
              </a:lnSpc>
              <a:spcBef>
                <a:spcPct val="50000"/>
              </a:spcBef>
              <a:buClr>
                <a:schemeClr val="folHlink"/>
              </a:buClr>
              <a:buSzPct val="75000"/>
              <a:buFont typeface="Monotype Sorts" pitchFamily="2" charset="2"/>
              <a:buNone/>
              <a:defRPr/>
            </a:pPr>
            <a:endParaRPr kumimoji="1" lang="zh-CN" altLang="zh-CN" sz="2800">
              <a:solidFill>
                <a:schemeClr val="accent2"/>
              </a:solidFill>
              <a:effectLst>
                <a:outerShdw blurRad="38100" dist="38100" dir="2700000" algn="tl">
                  <a:srgbClr val="000000"/>
                </a:outerShdw>
              </a:effectLst>
              <a:latin typeface="宋体" pitchFamily="2" charset="-122"/>
              <a:ea typeface="宋体" pitchFamily="2" charset="-122"/>
            </a:endParaRPr>
          </a:p>
        </p:txBody>
      </p:sp>
      <p:sp>
        <p:nvSpPr>
          <p:cNvPr id="777223" name="AutoShape 7">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54280" name="Text Box 9" descr="蓝色砂纸"/>
          <p:cNvSpPr txBox="1">
            <a:spLocks noChangeArrowheads="1"/>
          </p:cNvSpPr>
          <p:nvPr/>
        </p:nvSpPr>
        <p:spPr bwMode="auto">
          <a:xfrm>
            <a:off x="611188" y="3357563"/>
            <a:ext cx="838200" cy="860425"/>
          </a:xfrm>
          <a:prstGeom prst="rect">
            <a:avLst/>
          </a:prstGeom>
          <a:blipFill dpi="0" rotWithShape="0">
            <a:blip r:embed="rId3"/>
            <a:srcRect/>
            <a:tile tx="0" ty="0" sx="100000" sy="100000" flip="none" algn="tl"/>
          </a:blipFill>
          <a:ln w="38100">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词法分析 </a:t>
            </a:r>
          </a:p>
        </p:txBody>
      </p:sp>
      <p:sp>
        <p:nvSpPr>
          <p:cNvPr id="54281" name="Text Box 10" descr="蓝色砂纸"/>
          <p:cNvSpPr txBox="1">
            <a:spLocks noChangeArrowheads="1"/>
          </p:cNvSpPr>
          <p:nvPr/>
        </p:nvSpPr>
        <p:spPr bwMode="auto">
          <a:xfrm>
            <a:off x="1982788" y="3360738"/>
            <a:ext cx="838200" cy="860425"/>
          </a:xfrm>
          <a:prstGeom prst="rect">
            <a:avLst/>
          </a:prstGeom>
          <a:blipFill dpi="0" rotWithShape="0">
            <a:blip r:embed="rId3"/>
            <a:srcRect/>
            <a:tile tx="0" ty="0" sx="100000" sy="100000" flip="none" algn="tl"/>
          </a:blipFill>
          <a:ln w="38100">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语法分析 </a:t>
            </a:r>
          </a:p>
        </p:txBody>
      </p:sp>
      <p:sp>
        <p:nvSpPr>
          <p:cNvPr id="54282" name="Text Box 11" descr="蓝色砂纸"/>
          <p:cNvSpPr txBox="1">
            <a:spLocks noChangeArrowheads="1"/>
          </p:cNvSpPr>
          <p:nvPr/>
        </p:nvSpPr>
        <p:spPr bwMode="auto">
          <a:xfrm>
            <a:off x="3276600" y="3357563"/>
            <a:ext cx="838200" cy="860425"/>
          </a:xfrm>
          <a:prstGeom prst="rect">
            <a:avLst/>
          </a:prstGeom>
          <a:blipFill dpi="0" rotWithShape="0">
            <a:blip r:embed="rId3"/>
            <a:srcRect/>
            <a:tile tx="0" ty="0" sx="100000" sy="100000" flip="none" algn="tl"/>
          </a:blipFill>
          <a:ln w="38100">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语义分析 </a:t>
            </a:r>
          </a:p>
        </p:txBody>
      </p:sp>
      <p:sp>
        <p:nvSpPr>
          <p:cNvPr id="54283" name="Text Box 12" descr="蓝色砂纸"/>
          <p:cNvSpPr txBox="1">
            <a:spLocks noChangeArrowheads="1"/>
          </p:cNvSpPr>
          <p:nvPr/>
        </p:nvSpPr>
        <p:spPr bwMode="auto">
          <a:xfrm>
            <a:off x="5292725" y="3357563"/>
            <a:ext cx="838200" cy="860425"/>
          </a:xfrm>
          <a:prstGeom prst="rect">
            <a:avLst/>
          </a:prstGeom>
          <a:blipFill dpi="0" rotWithShape="0">
            <a:blip r:embed="rId3"/>
            <a:srcRect/>
            <a:tile tx="0" ty="0" sx="100000" sy="100000" flip="none" algn="tl"/>
          </a:blipFill>
          <a:ln w="38100">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代码优化</a:t>
            </a:r>
          </a:p>
        </p:txBody>
      </p:sp>
      <p:sp>
        <p:nvSpPr>
          <p:cNvPr id="54284" name="Text Box 13" descr="蓝色砂纸"/>
          <p:cNvSpPr txBox="1">
            <a:spLocks noChangeArrowheads="1"/>
          </p:cNvSpPr>
          <p:nvPr/>
        </p:nvSpPr>
        <p:spPr bwMode="auto">
          <a:xfrm>
            <a:off x="7019925" y="3357563"/>
            <a:ext cx="1512888" cy="860425"/>
          </a:xfrm>
          <a:prstGeom prst="rect">
            <a:avLst/>
          </a:prstGeom>
          <a:blipFill dpi="0" rotWithShape="0">
            <a:blip r:embed="rId3"/>
            <a:srcRect/>
            <a:tile tx="0" ty="0" sx="100000" sy="100000" flip="none" algn="tl"/>
          </a:blipFill>
          <a:ln w="38100">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目标代码生成</a:t>
            </a:r>
          </a:p>
        </p:txBody>
      </p:sp>
      <p:cxnSp>
        <p:nvCxnSpPr>
          <p:cNvPr id="54285" name="AutoShape 14"/>
          <p:cNvCxnSpPr>
            <a:cxnSpLocks noChangeShapeType="1"/>
            <a:stCxn id="54280" idx="3"/>
            <a:endCxn id="54281" idx="1"/>
          </p:cNvCxnSpPr>
          <p:nvPr/>
        </p:nvCxnSpPr>
        <p:spPr bwMode="auto">
          <a:xfrm>
            <a:off x="1468438" y="3787775"/>
            <a:ext cx="495300" cy="3175"/>
          </a:xfrm>
          <a:prstGeom prst="straightConnector1">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54286" name="AutoShape 15"/>
          <p:cNvCxnSpPr>
            <a:cxnSpLocks noChangeShapeType="1"/>
            <a:stCxn id="54281" idx="3"/>
            <a:endCxn id="54282" idx="1"/>
          </p:cNvCxnSpPr>
          <p:nvPr/>
        </p:nvCxnSpPr>
        <p:spPr bwMode="auto">
          <a:xfrm flipV="1">
            <a:off x="2840038" y="3787775"/>
            <a:ext cx="417512" cy="3175"/>
          </a:xfrm>
          <a:prstGeom prst="straightConnector1">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54287" name="AutoShape 16"/>
          <p:cNvCxnSpPr>
            <a:cxnSpLocks noChangeShapeType="1"/>
          </p:cNvCxnSpPr>
          <p:nvPr/>
        </p:nvCxnSpPr>
        <p:spPr bwMode="auto">
          <a:xfrm>
            <a:off x="4284663" y="3789363"/>
            <a:ext cx="763587" cy="20637"/>
          </a:xfrm>
          <a:prstGeom prst="straightConnector1">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54288" name="AutoShape 17"/>
          <p:cNvCxnSpPr>
            <a:cxnSpLocks noChangeShapeType="1"/>
            <a:stCxn id="54283" idx="3"/>
            <a:endCxn id="54284" idx="1"/>
          </p:cNvCxnSpPr>
          <p:nvPr/>
        </p:nvCxnSpPr>
        <p:spPr bwMode="auto">
          <a:xfrm>
            <a:off x="6149975" y="3787775"/>
            <a:ext cx="850900" cy="0"/>
          </a:xfrm>
          <a:prstGeom prst="straightConnector1">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54289" name="Text Box 18"/>
          <p:cNvSpPr txBox="1">
            <a:spLocks noChangeArrowheads="1"/>
          </p:cNvSpPr>
          <p:nvPr/>
        </p:nvSpPr>
        <p:spPr bwMode="auto">
          <a:xfrm>
            <a:off x="395288" y="2903538"/>
            <a:ext cx="3889375" cy="1581150"/>
          </a:xfrm>
          <a:prstGeom prst="rect">
            <a:avLst/>
          </a:prstGeom>
          <a:noFill/>
          <a:ln w="28575">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FF00"/>
                </a:solidFill>
              </a:rPr>
              <a:t>分析阶段</a:t>
            </a:r>
          </a:p>
          <a:p>
            <a:pPr algn="ctr" eaLnBrk="1" hangingPunct="1">
              <a:spcBef>
                <a:spcPct val="50000"/>
              </a:spcBef>
              <a:buClrTx/>
              <a:buSzTx/>
              <a:buFontTx/>
              <a:buNone/>
            </a:pPr>
            <a:endParaRPr lang="zh-CN" altLang="en-US" sz="2400">
              <a:solidFill>
                <a:srgbClr val="FFFF00"/>
              </a:solidFill>
            </a:endParaRPr>
          </a:p>
          <a:p>
            <a:pPr algn="ctr" eaLnBrk="1" hangingPunct="1">
              <a:spcBef>
                <a:spcPct val="50000"/>
              </a:spcBef>
              <a:buClrTx/>
              <a:buSzTx/>
              <a:buFontTx/>
              <a:buNone/>
            </a:pPr>
            <a:endParaRPr lang="en-US" altLang="zh-CN" sz="2400"/>
          </a:p>
        </p:txBody>
      </p:sp>
      <p:sp>
        <p:nvSpPr>
          <p:cNvPr id="54290" name="Text Box 19"/>
          <p:cNvSpPr txBox="1">
            <a:spLocks noChangeArrowheads="1"/>
          </p:cNvSpPr>
          <p:nvPr/>
        </p:nvSpPr>
        <p:spPr bwMode="auto">
          <a:xfrm>
            <a:off x="5003800" y="2924175"/>
            <a:ext cx="3713163" cy="1581150"/>
          </a:xfrm>
          <a:prstGeom prst="rect">
            <a:avLst/>
          </a:prstGeom>
          <a:noFill/>
          <a:ln w="28575">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t>             </a:t>
            </a:r>
            <a:r>
              <a:rPr lang="zh-CN" altLang="en-US" sz="2400">
                <a:solidFill>
                  <a:srgbClr val="FFFF00"/>
                </a:solidFill>
              </a:rPr>
              <a:t>综合阶段 </a:t>
            </a:r>
          </a:p>
          <a:p>
            <a:pPr algn="ctr" eaLnBrk="1" hangingPunct="1">
              <a:spcBef>
                <a:spcPct val="50000"/>
              </a:spcBef>
              <a:buClrTx/>
              <a:buSzTx/>
              <a:buFontTx/>
              <a:buNone/>
            </a:pPr>
            <a:endParaRPr lang="zh-CN" altLang="en-US" sz="2400">
              <a:solidFill>
                <a:srgbClr val="FFFF00"/>
              </a:solidFill>
            </a:endParaRPr>
          </a:p>
          <a:p>
            <a:pPr algn="ctr" eaLnBrk="1" hangingPunct="1">
              <a:spcBef>
                <a:spcPct val="50000"/>
              </a:spcBef>
              <a:buClrTx/>
              <a:buSzTx/>
              <a:buFontTx/>
              <a:buNone/>
            </a:pPr>
            <a:endParaRPr lang="en-US" altLang="zh-CN" sz="2400">
              <a:solidFill>
                <a:srgbClr val="FFFF00"/>
              </a:solidFill>
            </a:endParaRPr>
          </a:p>
        </p:txBody>
      </p:sp>
      <p:sp>
        <p:nvSpPr>
          <p:cNvPr id="54291" name="Text Box 20"/>
          <p:cNvSpPr txBox="1">
            <a:spLocks noChangeArrowheads="1"/>
          </p:cNvSpPr>
          <p:nvPr/>
        </p:nvSpPr>
        <p:spPr bwMode="auto">
          <a:xfrm>
            <a:off x="2700338" y="1557338"/>
            <a:ext cx="3886200" cy="519112"/>
          </a:xfrm>
          <a:prstGeom prst="rect">
            <a:avLst/>
          </a:prstGeom>
          <a:solidFill>
            <a:srgbClr val="AD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2"/>
                </a:solidFill>
              </a:rPr>
              <a:t>错  误  处  理</a:t>
            </a:r>
          </a:p>
        </p:txBody>
      </p:sp>
      <p:sp>
        <p:nvSpPr>
          <p:cNvPr id="54292" name="Text Box 21"/>
          <p:cNvSpPr txBox="1">
            <a:spLocks noChangeArrowheads="1"/>
          </p:cNvSpPr>
          <p:nvPr/>
        </p:nvSpPr>
        <p:spPr bwMode="auto">
          <a:xfrm>
            <a:off x="2700338" y="5157788"/>
            <a:ext cx="3886200" cy="519112"/>
          </a:xfrm>
          <a:prstGeom prst="rect">
            <a:avLst/>
          </a:prstGeom>
          <a:solidFill>
            <a:srgbClr val="AD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2"/>
                </a:solidFill>
              </a:rPr>
              <a:t>符  号  表</a:t>
            </a:r>
          </a:p>
        </p:txBody>
      </p:sp>
      <p:cxnSp>
        <p:nvCxnSpPr>
          <p:cNvPr id="54293" name="AutoShape 22"/>
          <p:cNvCxnSpPr>
            <a:cxnSpLocks noChangeShapeType="1"/>
            <a:stCxn id="54289" idx="2"/>
            <a:endCxn id="54292" idx="0"/>
          </p:cNvCxnSpPr>
          <p:nvPr/>
        </p:nvCxnSpPr>
        <p:spPr bwMode="auto">
          <a:xfrm>
            <a:off x="2339975" y="4498975"/>
            <a:ext cx="2303463" cy="658813"/>
          </a:xfrm>
          <a:prstGeom prst="straightConnector1">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54294" name="AutoShape 23"/>
          <p:cNvCxnSpPr>
            <a:cxnSpLocks noChangeShapeType="1"/>
            <a:stCxn id="54292" idx="0"/>
          </p:cNvCxnSpPr>
          <p:nvPr/>
        </p:nvCxnSpPr>
        <p:spPr bwMode="auto">
          <a:xfrm flipV="1">
            <a:off x="4643438" y="4595813"/>
            <a:ext cx="2209800" cy="561975"/>
          </a:xfrm>
          <a:prstGeom prst="straightConnector1">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54295" name="AutoShape 24"/>
          <p:cNvCxnSpPr>
            <a:cxnSpLocks noChangeShapeType="1"/>
            <a:stCxn id="54289" idx="0"/>
            <a:endCxn id="54291" idx="2"/>
          </p:cNvCxnSpPr>
          <p:nvPr/>
        </p:nvCxnSpPr>
        <p:spPr bwMode="auto">
          <a:xfrm flipV="1">
            <a:off x="2339975" y="2076450"/>
            <a:ext cx="2303463" cy="812800"/>
          </a:xfrm>
          <a:prstGeom prst="straightConnector1">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54296" name="AutoShape 25"/>
          <p:cNvCxnSpPr>
            <a:cxnSpLocks noChangeShapeType="1"/>
            <a:stCxn id="54291" idx="2"/>
            <a:endCxn id="54290" idx="0"/>
          </p:cNvCxnSpPr>
          <p:nvPr/>
        </p:nvCxnSpPr>
        <p:spPr bwMode="auto">
          <a:xfrm>
            <a:off x="4643438" y="2076450"/>
            <a:ext cx="2217737" cy="833438"/>
          </a:xfrm>
          <a:prstGeom prst="straightConnector1">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777223"/>
                                        </p:tgtEl>
                                        <p:attrNameLst>
                                          <p:attrName>style.visibility</p:attrName>
                                        </p:attrNameLst>
                                      </p:cBhvr>
                                      <p:to>
                                        <p:strVal val="visible"/>
                                      </p:to>
                                    </p:set>
                                    <p:anim calcmode="lin" valueType="num">
                                      <p:cBhvr additive="base">
                                        <p:cTn id="7" dur="500" fill="hold"/>
                                        <p:tgtEl>
                                          <p:spTgt spid="777223"/>
                                        </p:tgtEl>
                                        <p:attrNameLst>
                                          <p:attrName>ppt_x</p:attrName>
                                        </p:attrNameLst>
                                      </p:cBhvr>
                                      <p:tavLst>
                                        <p:tav tm="0">
                                          <p:val>
                                            <p:strVal val="1+#ppt_w/2"/>
                                          </p:val>
                                        </p:tav>
                                        <p:tav tm="100000">
                                          <p:val>
                                            <p:strVal val="#ppt_x"/>
                                          </p:val>
                                        </p:tav>
                                      </p:tavLst>
                                    </p:anim>
                                    <p:anim calcmode="lin" valueType="num">
                                      <p:cBhvr additive="base">
                                        <p:cTn id="8" dur="500" fill="hold"/>
                                        <p:tgtEl>
                                          <p:spTgt spid="777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08BF09C1-6C29-4C92-AFF1-01C86303435C}" type="datetime1">
              <a:rPr lang="zh-CN" altLang="en-US"/>
              <a:pPr>
                <a:defRPr/>
              </a:pPr>
              <a:t>2020/9/3</a:t>
            </a:fld>
            <a:endParaRPr lang="en-US" altLang="zh-CN"/>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BFE5A5E5-11D1-4674-9A76-B24003485213}" type="slidenum">
              <a:rPr lang="zh-CN" altLang="en-US" sz="1400" smtClean="0"/>
              <a:pPr>
                <a:spcBef>
                  <a:spcPct val="0"/>
                </a:spcBef>
                <a:buClrTx/>
                <a:buSzTx/>
                <a:buFontTx/>
                <a:buNone/>
              </a:pPr>
              <a:t>3</a:t>
            </a:fld>
            <a:r>
              <a:rPr lang="zh-CN" altLang="en-US" sz="1400"/>
              <a:t> 页</a:t>
            </a:r>
          </a:p>
        </p:txBody>
      </p:sp>
      <p:sp>
        <p:nvSpPr>
          <p:cNvPr id="912388" name="Text Box 4"/>
          <p:cNvSpPr txBox="1">
            <a:spLocks noChangeArrowheads="1"/>
          </p:cNvSpPr>
          <p:nvPr/>
        </p:nvSpPr>
        <p:spPr bwMode="auto">
          <a:xfrm>
            <a:off x="0" y="620713"/>
            <a:ext cx="9144000" cy="4519612"/>
          </a:xfrm>
          <a:prstGeom prst="rect">
            <a:avLst/>
          </a:prstGeom>
          <a:noFill/>
          <a:ln w="9525" algn="ctr">
            <a:noFill/>
            <a:miter lim="800000"/>
            <a:headEnd/>
            <a:tailEnd/>
          </a:ln>
          <a:effectLst/>
        </p:spPr>
        <p:txBody>
          <a:bodyPr lIns="92075" tIns="46038" rIns="92075" bIns="46038">
            <a:spAutoFit/>
          </a:bodyPr>
          <a:lstStyle/>
          <a:p>
            <a:pPr>
              <a:buClr>
                <a:schemeClr val="tx2"/>
              </a:buClr>
              <a:buSzPct val="75000"/>
              <a:buFont typeface="Monotype Sorts" pitchFamily="2" charset="2"/>
              <a:buChar char="n"/>
              <a:defRPr/>
            </a:pPr>
            <a:r>
              <a:rPr lang="en-US" altLang="zh-CN" sz="3200" dirty="0">
                <a:solidFill>
                  <a:srgbClr val="FFFF00"/>
                </a:solidFill>
              </a:rPr>
              <a:t>1977 John </a:t>
            </a:r>
            <a:r>
              <a:rPr lang="en-US" altLang="zh-CN" sz="3200" dirty="0">
                <a:solidFill>
                  <a:srgbClr val="00FF00"/>
                </a:solidFill>
              </a:rPr>
              <a:t>Backus</a:t>
            </a:r>
            <a:br>
              <a:rPr lang="en-US" altLang="zh-CN" sz="3200" dirty="0">
                <a:solidFill>
                  <a:srgbClr val="00FF00"/>
                </a:solidFill>
              </a:rPr>
            </a:br>
            <a:r>
              <a:rPr lang="zh-CN" altLang="en-US" sz="2800" dirty="0">
                <a:solidFill>
                  <a:schemeClr val="tx1"/>
                </a:solidFill>
              </a:rPr>
              <a:t>在高级语言方面所做出的具有广泛和深远意义的贡献，特别是在</a:t>
            </a:r>
            <a:r>
              <a:rPr lang="en-US" altLang="zh-CN" sz="2800" dirty="0">
                <a:solidFill>
                  <a:schemeClr val="tx1"/>
                </a:solidFill>
              </a:rPr>
              <a:t>Fortran</a:t>
            </a:r>
            <a:r>
              <a:rPr lang="zh-CN" altLang="en-US" sz="2800" dirty="0">
                <a:solidFill>
                  <a:schemeClr val="tx1"/>
                </a:solidFill>
              </a:rPr>
              <a:t>语言方面。</a:t>
            </a:r>
          </a:p>
          <a:p>
            <a:pPr>
              <a:buClr>
                <a:schemeClr val="tx2"/>
              </a:buClr>
              <a:buSzPct val="75000"/>
              <a:buFont typeface="Monotype Sorts" pitchFamily="2" charset="2"/>
              <a:buChar char="n"/>
              <a:defRPr/>
            </a:pPr>
            <a:r>
              <a:rPr lang="en-US" altLang="zh-CN" sz="3200" dirty="0">
                <a:solidFill>
                  <a:srgbClr val="FFFF00"/>
                </a:solidFill>
              </a:rPr>
              <a:t>1984 Niklaus Wirth</a:t>
            </a:r>
          </a:p>
          <a:p>
            <a:pPr>
              <a:lnSpc>
                <a:spcPct val="110000"/>
              </a:lnSpc>
              <a:spcBef>
                <a:spcPct val="20000"/>
              </a:spcBef>
              <a:buClr>
                <a:schemeClr val="folHlink"/>
              </a:buClr>
              <a:buSzPct val="75000"/>
              <a:buFont typeface="Monotype Sorts" pitchFamily="2" charset="2"/>
              <a:buNone/>
              <a:defRPr/>
            </a:pPr>
            <a:r>
              <a:rPr kumimoji="1" lang="en-US" altLang="zh-CN" sz="2800" dirty="0">
                <a:solidFill>
                  <a:schemeClr val="tx1"/>
                </a:solidFill>
                <a:effectLst>
                  <a:outerShdw blurRad="38100" dist="38100" dir="2700000" algn="tl">
                    <a:srgbClr val="000000"/>
                  </a:outerShdw>
                </a:effectLst>
              </a:rPr>
              <a:t>“</a:t>
            </a:r>
            <a:r>
              <a:rPr kumimoji="1" lang="zh-CN" altLang="en-US" sz="2800" dirty="0">
                <a:solidFill>
                  <a:schemeClr val="tx1"/>
                </a:solidFill>
                <a:effectLst>
                  <a:outerShdw blurRad="38100" dist="38100" dir="2700000" algn="tl">
                    <a:srgbClr val="000000"/>
                  </a:outerShdw>
                </a:effectLst>
              </a:rPr>
              <a:t>数据结构十算法</a:t>
            </a:r>
            <a:r>
              <a:rPr kumimoji="1" lang="en-US" altLang="zh-CN" sz="2800" dirty="0">
                <a:solidFill>
                  <a:schemeClr val="tx1"/>
                </a:solidFill>
                <a:effectLst>
                  <a:outerShdw blurRad="38100" dist="38100" dir="2700000" algn="tl">
                    <a:srgbClr val="000000"/>
                  </a:outerShdw>
                </a:effectLst>
              </a:rPr>
              <a:t>= </a:t>
            </a:r>
            <a:r>
              <a:rPr kumimoji="1" lang="zh-CN" altLang="en-US" sz="2800" dirty="0">
                <a:solidFill>
                  <a:schemeClr val="tx1"/>
                </a:solidFill>
                <a:effectLst>
                  <a:outerShdw blurRad="38100" dist="38100" dir="2700000" algn="tl">
                    <a:srgbClr val="000000"/>
                  </a:outerShdw>
                </a:effectLst>
              </a:rPr>
              <a:t>程序” </a:t>
            </a:r>
            <a:r>
              <a:rPr kumimoji="1" lang="en-US" altLang="zh-CN" sz="2800" dirty="0">
                <a:solidFill>
                  <a:schemeClr val="tx1"/>
                </a:solidFill>
                <a:effectLst>
                  <a:outerShdw blurRad="38100" dist="38100" dir="2700000" algn="tl">
                    <a:srgbClr val="000000"/>
                  </a:outerShdw>
                </a:effectLst>
              </a:rPr>
              <a:t>,  PASCAL</a:t>
            </a:r>
            <a:r>
              <a:rPr kumimoji="1" lang="zh-CN" altLang="en-US" sz="2800" dirty="0">
                <a:solidFill>
                  <a:schemeClr val="tx1"/>
                </a:solidFill>
                <a:effectLst>
                  <a:outerShdw blurRad="38100" dist="38100" dir="2700000" algn="tl">
                    <a:srgbClr val="000000"/>
                  </a:outerShdw>
                </a:effectLst>
              </a:rPr>
              <a:t>之父，结构化程序设计思想；将</a:t>
            </a:r>
            <a:r>
              <a:rPr kumimoji="1" lang="en-US" altLang="zh-CN" sz="2800" dirty="0">
                <a:solidFill>
                  <a:srgbClr val="FF99FF"/>
                </a:solidFill>
                <a:effectLst>
                  <a:outerShdw blurRad="38100" dist="38100" dir="2700000" algn="tl">
                    <a:srgbClr val="000000"/>
                  </a:outerShdw>
                </a:effectLst>
              </a:rPr>
              <a:t>BNF</a:t>
            </a:r>
            <a:r>
              <a:rPr kumimoji="1" lang="zh-CN" altLang="en-US" sz="2800" dirty="0">
                <a:solidFill>
                  <a:schemeClr val="tx1"/>
                </a:solidFill>
                <a:effectLst>
                  <a:outerShdw blurRad="38100" dist="38100" dir="2700000" algn="tl">
                    <a:srgbClr val="000000"/>
                  </a:outerShdw>
                </a:effectLst>
              </a:rPr>
              <a:t>扩充为</a:t>
            </a:r>
            <a:r>
              <a:rPr kumimoji="1" lang="en-US" altLang="zh-CN" sz="2800" dirty="0">
                <a:solidFill>
                  <a:srgbClr val="FF99FF"/>
                </a:solidFill>
                <a:effectLst>
                  <a:outerShdw blurRad="38100" dist="38100" dir="2700000" algn="tl">
                    <a:srgbClr val="000000"/>
                  </a:outerShdw>
                </a:effectLst>
              </a:rPr>
              <a:t>EBNF</a:t>
            </a:r>
            <a:r>
              <a:rPr kumimoji="1" lang="zh-CN" altLang="en-US" sz="2800" dirty="0">
                <a:solidFill>
                  <a:schemeClr val="tx1"/>
                </a:solidFill>
                <a:effectLst>
                  <a:outerShdw blurRad="38100" dist="38100" dir="2700000" algn="tl">
                    <a:srgbClr val="000000"/>
                  </a:outerShdw>
                </a:effectLst>
              </a:rPr>
              <a:t>（</a:t>
            </a:r>
            <a:r>
              <a:rPr kumimoji="1" lang="en-US" altLang="zh-CN" sz="2800" dirty="0">
                <a:solidFill>
                  <a:schemeClr val="tx1"/>
                </a:solidFill>
                <a:effectLst>
                  <a:outerShdw blurRad="38100" dist="38100" dir="2700000" algn="tl">
                    <a:srgbClr val="000000"/>
                  </a:outerShdw>
                </a:effectLst>
              </a:rPr>
              <a:t>Extended BNF </a:t>
            </a:r>
            <a:r>
              <a:rPr kumimoji="1" lang="zh-CN" altLang="en-US" sz="2800" dirty="0">
                <a:solidFill>
                  <a:schemeClr val="tx1"/>
                </a:solidFill>
                <a:effectLst>
                  <a:outerShdw blurRad="38100" dist="38100" dir="2700000" algn="tl">
                    <a:srgbClr val="000000"/>
                  </a:outerShdw>
                </a:effectLst>
              </a:rPr>
              <a:t>）</a:t>
            </a:r>
          </a:p>
          <a:p>
            <a:pPr>
              <a:lnSpc>
                <a:spcPct val="110000"/>
              </a:lnSpc>
              <a:spcBef>
                <a:spcPct val="20000"/>
              </a:spcBef>
              <a:buClr>
                <a:schemeClr val="folHlink"/>
              </a:buClr>
              <a:buSzPct val="75000"/>
              <a:buFont typeface="Monotype Sorts" pitchFamily="2" charset="2"/>
              <a:buChar char="u"/>
              <a:defRPr/>
            </a:pPr>
            <a:r>
              <a:rPr lang="en-US" altLang="zh-CN" sz="3200" dirty="0">
                <a:solidFill>
                  <a:srgbClr val="FFFF00"/>
                </a:solidFill>
                <a:ea typeface="宋体" pitchFamily="2" charset="-122"/>
              </a:rPr>
              <a:t>2005 Peter </a:t>
            </a:r>
            <a:r>
              <a:rPr lang="en-US" altLang="zh-CN" sz="3200" dirty="0">
                <a:solidFill>
                  <a:srgbClr val="00FF00"/>
                </a:solidFill>
                <a:ea typeface="宋体" pitchFamily="2" charset="-122"/>
              </a:rPr>
              <a:t>Naur</a:t>
            </a:r>
            <a:br>
              <a:rPr lang="en-US" altLang="zh-CN" sz="3200" dirty="0">
                <a:solidFill>
                  <a:srgbClr val="FFFF00"/>
                </a:solidFill>
                <a:ea typeface="宋体" pitchFamily="2" charset="-122"/>
              </a:rPr>
            </a:br>
            <a:r>
              <a:rPr kumimoji="1" lang="zh-CN" altLang="en-US" sz="2800" dirty="0">
                <a:solidFill>
                  <a:schemeClr val="tx1"/>
                </a:solidFill>
                <a:effectLst>
                  <a:outerShdw blurRad="38100" dist="38100" dir="2700000" algn="tl">
                    <a:srgbClr val="000000"/>
                  </a:outerShdw>
                </a:effectLst>
              </a:rPr>
              <a:t>在设计</a:t>
            </a:r>
            <a:r>
              <a:rPr kumimoji="1" lang="en-US" altLang="zh-CN" sz="2800" dirty="0">
                <a:solidFill>
                  <a:schemeClr val="tx1"/>
                </a:solidFill>
                <a:effectLst>
                  <a:outerShdw blurRad="38100" dist="38100" dir="2700000" algn="tl">
                    <a:srgbClr val="000000"/>
                  </a:outerShdw>
                </a:effectLst>
              </a:rPr>
              <a:t>Algol60 </a:t>
            </a:r>
            <a:r>
              <a:rPr kumimoji="1" lang="zh-CN" altLang="en-US" sz="2800" dirty="0">
                <a:solidFill>
                  <a:schemeClr val="tx1"/>
                </a:solidFill>
                <a:effectLst>
                  <a:outerShdw blurRad="38100" dist="38100" dir="2700000" algn="tl">
                    <a:srgbClr val="000000"/>
                  </a:outerShdw>
                </a:effectLst>
              </a:rPr>
              <a:t>程序设计语言上的贡献。</a:t>
            </a:r>
            <a:r>
              <a:rPr kumimoji="1" lang="en-US" altLang="zh-CN" sz="2800" dirty="0">
                <a:solidFill>
                  <a:schemeClr val="tx1"/>
                </a:solidFill>
                <a:effectLst>
                  <a:outerShdw blurRad="38100" dist="38100" dir="2700000" algn="tl">
                    <a:srgbClr val="000000"/>
                  </a:outerShdw>
                </a:effectLst>
              </a:rPr>
              <a:t>Algol 60</a:t>
            </a:r>
            <a:r>
              <a:rPr kumimoji="1" lang="zh-CN" altLang="en-US" sz="2800" dirty="0">
                <a:solidFill>
                  <a:schemeClr val="tx1"/>
                </a:solidFill>
                <a:effectLst>
                  <a:outerShdw blurRad="38100" dist="38100" dir="2700000" algn="tl">
                    <a:srgbClr val="000000"/>
                  </a:outerShdw>
                </a:effectLst>
              </a:rPr>
              <a:t>语言定义清晰，是许多现代程序设计语言的原型。</a:t>
            </a:r>
          </a:p>
        </p:txBody>
      </p:sp>
      <p:sp>
        <p:nvSpPr>
          <p:cNvPr id="912390" name="AutoShape 6">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8198" name="Text Box 7"/>
          <p:cNvSpPr txBox="1">
            <a:spLocks noChangeArrowheads="1"/>
          </p:cNvSpPr>
          <p:nvPr/>
        </p:nvSpPr>
        <p:spPr bwMode="auto">
          <a:xfrm>
            <a:off x="2627313" y="0"/>
            <a:ext cx="4537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buClr>
                <a:schemeClr val="folHlink"/>
              </a:buClr>
              <a:buFont typeface="Monotype Sorts" pitchFamily="2" charset="2"/>
              <a:buNone/>
            </a:pPr>
            <a:r>
              <a:rPr kumimoji="0" lang="zh-CN" altLang="en-US" sz="4000">
                <a:solidFill>
                  <a:srgbClr val="FF9900"/>
                </a:solidFill>
                <a:ea typeface="楷体_GB2312" pitchFamily="49" charset="-122"/>
              </a:rPr>
              <a:t>图灵奖得主（</a:t>
            </a:r>
            <a:r>
              <a:rPr kumimoji="0" lang="en-US" altLang="zh-CN" sz="4000">
                <a:solidFill>
                  <a:srgbClr val="FF9900"/>
                </a:solidFill>
                <a:ea typeface="楷体_GB2312" pitchFamily="49" charset="-122"/>
              </a:rPr>
              <a:t>2</a:t>
            </a:r>
            <a:r>
              <a:rPr kumimoji="0" lang="zh-CN" altLang="en-US" sz="4000">
                <a:solidFill>
                  <a:srgbClr val="FF9900"/>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12390"/>
                                        </p:tgtEl>
                                        <p:attrNameLst>
                                          <p:attrName>style.visibility</p:attrName>
                                        </p:attrNameLst>
                                      </p:cBhvr>
                                      <p:to>
                                        <p:strVal val="visible"/>
                                      </p:to>
                                    </p:set>
                                    <p:anim calcmode="lin" valueType="num">
                                      <p:cBhvr additive="base">
                                        <p:cTn id="7" dur="500" fill="hold"/>
                                        <p:tgtEl>
                                          <p:spTgt spid="912390"/>
                                        </p:tgtEl>
                                        <p:attrNameLst>
                                          <p:attrName>ppt_x</p:attrName>
                                        </p:attrNameLst>
                                      </p:cBhvr>
                                      <p:tavLst>
                                        <p:tav tm="0">
                                          <p:val>
                                            <p:strVal val="1+#ppt_w/2"/>
                                          </p:val>
                                        </p:tav>
                                        <p:tav tm="100000">
                                          <p:val>
                                            <p:strVal val="#ppt_x"/>
                                          </p:val>
                                        </p:tav>
                                      </p:tavLst>
                                    </p:anim>
                                    <p:anim calcmode="lin" valueType="num">
                                      <p:cBhvr additive="base">
                                        <p:cTn id="8" dur="500" fill="hold"/>
                                        <p:tgtEl>
                                          <p:spTgt spid="912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B92E2156-DA53-4106-8A78-DEF7E0924410}" type="datetime1">
              <a:rPr lang="zh-CN" altLang="en-US"/>
              <a:pPr>
                <a:defRPr/>
              </a:pPr>
              <a:t>2020/9/3</a:t>
            </a:fld>
            <a:endParaRPr lang="en-US" altLang="zh-CN"/>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89FB83B9-0699-4988-91FA-A476FBDF5EA7}" type="slidenum">
              <a:rPr lang="zh-CN" altLang="en-US" sz="1400" smtClean="0"/>
              <a:pPr>
                <a:spcBef>
                  <a:spcPct val="0"/>
                </a:spcBef>
                <a:buClrTx/>
                <a:buSzTx/>
                <a:buFontTx/>
                <a:buNone/>
              </a:pPr>
              <a:t>30</a:t>
            </a:fld>
            <a:r>
              <a:rPr lang="zh-CN" altLang="en-US" sz="1400"/>
              <a:t> 页</a:t>
            </a:r>
          </a:p>
        </p:txBody>
      </p:sp>
      <p:sp>
        <p:nvSpPr>
          <p:cNvPr id="56324" name="Rectangle 1026"/>
          <p:cNvSpPr>
            <a:spLocks noGrp="1" noChangeArrowheads="1"/>
          </p:cNvSpPr>
          <p:nvPr>
            <p:ph type="title"/>
          </p:nvPr>
        </p:nvSpPr>
        <p:spPr>
          <a:xfrm>
            <a:off x="2771775" y="0"/>
            <a:ext cx="3497263" cy="762000"/>
          </a:xfrm>
        </p:spPr>
        <p:txBody>
          <a:bodyPr/>
          <a:lstStyle/>
          <a:p>
            <a:r>
              <a:rPr lang="en-US" altLang="zh-CN" sz="4000" b="1">
                <a:solidFill>
                  <a:srgbClr val="FFFF00"/>
                </a:solidFill>
              </a:rPr>
              <a:t>1.3.1</a:t>
            </a:r>
            <a:r>
              <a:rPr lang="en-US" altLang="zh-CN" sz="4000" b="1">
                <a:solidFill>
                  <a:srgbClr val="FFFF00"/>
                </a:solidFill>
                <a:latin typeface="宋体" panose="02010600030101010101" pitchFamily="2" charset="-122"/>
              </a:rPr>
              <a:t> </a:t>
            </a:r>
            <a:r>
              <a:rPr lang="zh-CN" altLang="en-US" sz="4000" b="1">
                <a:solidFill>
                  <a:srgbClr val="FFFF00"/>
                </a:solidFill>
                <a:latin typeface="宋体" panose="02010600030101010101" pitchFamily="2" charset="-122"/>
              </a:rPr>
              <a:t>词法分析</a:t>
            </a:r>
          </a:p>
        </p:txBody>
      </p:sp>
      <p:sp>
        <p:nvSpPr>
          <p:cNvPr id="740355" name="Rectangle 1027"/>
          <p:cNvSpPr>
            <a:spLocks noGrp="1" noChangeArrowheads="1"/>
          </p:cNvSpPr>
          <p:nvPr>
            <p:ph type="body" idx="1"/>
          </p:nvPr>
        </p:nvSpPr>
        <p:spPr>
          <a:xfrm>
            <a:off x="457200" y="1143000"/>
            <a:ext cx="8686800" cy="2573338"/>
          </a:xfrm>
        </p:spPr>
        <p:txBody>
          <a:bodyPr/>
          <a:lstStyle/>
          <a:p>
            <a:pPr>
              <a:spcBef>
                <a:spcPct val="50000"/>
              </a:spcBef>
              <a:defRPr/>
            </a:pPr>
            <a:r>
              <a:rPr lang="zh-CN" altLang="en-US" b="1"/>
              <a:t>由</a:t>
            </a:r>
            <a:r>
              <a:rPr lang="zh-CN" altLang="en-US" b="1">
                <a:solidFill>
                  <a:schemeClr val="tx2"/>
                </a:solidFill>
              </a:rPr>
              <a:t>词法分析器（扫描器）</a:t>
            </a:r>
            <a:r>
              <a:rPr lang="en-US" altLang="zh-CN" b="1"/>
              <a:t>(Scanner)</a:t>
            </a:r>
            <a:r>
              <a:rPr lang="zh-CN" altLang="en-US" b="1"/>
              <a:t>完成</a:t>
            </a:r>
          </a:p>
          <a:p>
            <a:pPr>
              <a:spcBef>
                <a:spcPct val="50000"/>
              </a:spcBef>
              <a:defRPr/>
            </a:pPr>
            <a:r>
              <a:rPr lang="zh-CN" altLang="en-US" b="1">
                <a:solidFill>
                  <a:schemeClr val="tx2"/>
                </a:solidFill>
              </a:rPr>
              <a:t>任务</a:t>
            </a:r>
            <a:r>
              <a:rPr lang="zh-CN" altLang="en-US" b="1"/>
              <a:t>：</a:t>
            </a:r>
            <a:r>
              <a:rPr lang="zh-CN" altLang="en-US" b="1">
                <a:effectLst/>
              </a:rPr>
              <a:t>识别</a:t>
            </a:r>
            <a:r>
              <a:rPr lang="zh-CN" altLang="en-US" b="1">
                <a:solidFill>
                  <a:schemeClr val="hlink"/>
                </a:solidFill>
                <a:effectLst/>
              </a:rPr>
              <a:t>单词</a:t>
            </a:r>
            <a:endParaRPr lang="zh-CN" altLang="en-US" b="1"/>
          </a:p>
          <a:p>
            <a:pPr>
              <a:spcBef>
                <a:spcPct val="50000"/>
              </a:spcBef>
              <a:defRPr/>
            </a:pPr>
            <a:r>
              <a:rPr lang="zh-CN" altLang="en-US" b="1">
                <a:solidFill>
                  <a:schemeClr val="tx2"/>
                </a:solidFill>
              </a:rPr>
              <a:t>依据</a:t>
            </a:r>
            <a:r>
              <a:rPr lang="zh-CN" altLang="en-US" b="1"/>
              <a:t>：构词规则</a:t>
            </a:r>
          </a:p>
        </p:txBody>
      </p:sp>
      <p:grpSp>
        <p:nvGrpSpPr>
          <p:cNvPr id="2" name="Group 1033"/>
          <p:cNvGrpSpPr>
            <a:grpSpLocks/>
          </p:cNvGrpSpPr>
          <p:nvPr/>
        </p:nvGrpSpPr>
        <p:grpSpPr bwMode="auto">
          <a:xfrm>
            <a:off x="1776413" y="3630613"/>
            <a:ext cx="5446712" cy="631825"/>
            <a:chOff x="1119" y="2287"/>
            <a:chExt cx="3431" cy="398"/>
          </a:xfrm>
        </p:grpSpPr>
        <p:sp>
          <p:nvSpPr>
            <p:cNvPr id="56329" name="Text Box 1029"/>
            <p:cNvSpPr txBox="1">
              <a:spLocks noChangeArrowheads="1"/>
            </p:cNvSpPr>
            <p:nvPr/>
          </p:nvSpPr>
          <p:spPr bwMode="auto">
            <a:xfrm>
              <a:off x="1119" y="2287"/>
              <a:ext cx="1307" cy="389"/>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a:solidFill>
                    <a:schemeClr val="accent2"/>
                  </a:solidFill>
                  <a:latin typeface="楷体_GB2312" pitchFamily="49" charset="-122"/>
                  <a:ea typeface="楷体_GB2312" pitchFamily="49" charset="-122"/>
                </a:rPr>
                <a:t>字符序列</a:t>
              </a:r>
            </a:p>
          </p:txBody>
        </p:sp>
        <p:sp>
          <p:nvSpPr>
            <p:cNvPr id="56330" name="Text Box 1030"/>
            <p:cNvSpPr txBox="1">
              <a:spLocks noChangeArrowheads="1"/>
            </p:cNvSpPr>
            <p:nvPr/>
          </p:nvSpPr>
          <p:spPr bwMode="auto">
            <a:xfrm>
              <a:off x="3243" y="2296"/>
              <a:ext cx="1307" cy="389"/>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a:solidFill>
                    <a:schemeClr val="accent2"/>
                  </a:solidFill>
                  <a:latin typeface="楷体_GB2312" pitchFamily="49" charset="-122"/>
                  <a:ea typeface="楷体_GB2312" pitchFamily="49" charset="-122"/>
                </a:rPr>
                <a:t>单词序列</a:t>
              </a:r>
            </a:p>
          </p:txBody>
        </p:sp>
        <p:sp>
          <p:nvSpPr>
            <p:cNvPr id="56331" name="AutoShape 1031"/>
            <p:cNvSpPr>
              <a:spLocks noChangeArrowheads="1"/>
            </p:cNvSpPr>
            <p:nvPr/>
          </p:nvSpPr>
          <p:spPr bwMode="auto">
            <a:xfrm>
              <a:off x="2544" y="2421"/>
              <a:ext cx="576" cy="163"/>
            </a:xfrm>
            <a:prstGeom prst="rightArrow">
              <a:avLst>
                <a:gd name="adj1" fmla="val 50000"/>
                <a:gd name="adj2" fmla="val 88344"/>
              </a:avLst>
            </a:prstGeom>
            <a:solidFill>
              <a:srgbClr val="CC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sp>
        <p:nvSpPr>
          <p:cNvPr id="740360" name="AutoShape 1032"/>
          <p:cNvSpPr>
            <a:spLocks/>
          </p:cNvSpPr>
          <p:nvPr/>
        </p:nvSpPr>
        <p:spPr bwMode="auto">
          <a:xfrm>
            <a:off x="4284663" y="2451100"/>
            <a:ext cx="4535487" cy="546100"/>
          </a:xfrm>
          <a:prstGeom prst="borderCallout2">
            <a:avLst>
              <a:gd name="adj1" fmla="val 18750"/>
              <a:gd name="adj2" fmla="val -1681"/>
              <a:gd name="adj3" fmla="val 18750"/>
              <a:gd name="adj4" fmla="val -6301"/>
              <a:gd name="adj5" fmla="val -40366"/>
              <a:gd name="adj6" fmla="val -11130"/>
            </a:avLst>
          </a:prstGeom>
          <a:solidFill>
            <a:srgbClr val="D9FFFF"/>
          </a:solidFill>
          <a:ln w="38100">
            <a:solidFill>
              <a:schemeClr val="tx1"/>
            </a:solidFill>
            <a:miter lim="800000"/>
            <a:headEnd/>
            <a:tailEnd/>
          </a:ln>
        </p:spPr>
        <p:txBody>
          <a:bodyPr lIns="92075" tIns="46038" rIns="92075" bIns="46038"/>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zh-CN" altLang="en-US" sz="2800">
                <a:solidFill>
                  <a:schemeClr val="bg2"/>
                </a:solidFill>
                <a:latin typeface="宋体" panose="02010600030101010101" pitchFamily="2" charset="-122"/>
              </a:rPr>
              <a:t>具有独立意义的最小单位</a:t>
            </a:r>
          </a:p>
        </p:txBody>
      </p:sp>
      <p:sp>
        <p:nvSpPr>
          <p:cNvPr id="740362" name="AutoShape 1034">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 calcmode="lin" valueType="num">
                                      <p:cBhvr additive="base">
                                        <p:cTn id="7" dur="500" fill="hold"/>
                                        <p:tgtEl>
                                          <p:spTgt spid="740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0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0355">
                                            <p:txEl>
                                              <p:pRg st="1" end="1"/>
                                            </p:txEl>
                                          </p:spTgt>
                                        </p:tgtEl>
                                        <p:attrNameLst>
                                          <p:attrName>style.visibility</p:attrName>
                                        </p:attrNameLst>
                                      </p:cBhvr>
                                      <p:to>
                                        <p:strVal val="visible"/>
                                      </p:to>
                                    </p:set>
                                    <p:anim calcmode="lin" valueType="num">
                                      <p:cBhvr additive="base">
                                        <p:cTn id="13" dur="500" fill="hold"/>
                                        <p:tgtEl>
                                          <p:spTgt spid="7403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0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40360"/>
                                        </p:tgtEl>
                                        <p:attrNameLst>
                                          <p:attrName>style.visibility</p:attrName>
                                        </p:attrNameLst>
                                      </p:cBhvr>
                                      <p:to>
                                        <p:strVal val="visible"/>
                                      </p:to>
                                    </p:set>
                                    <p:animEffect transition="in" filter="dissolve">
                                      <p:cBhvr>
                                        <p:cTn id="19" dur="500"/>
                                        <p:tgtEl>
                                          <p:spTgt spid="7403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40355">
                                            <p:txEl>
                                              <p:pRg st="2" end="2"/>
                                            </p:txEl>
                                          </p:spTgt>
                                        </p:tgtEl>
                                        <p:attrNameLst>
                                          <p:attrName>style.visibility</p:attrName>
                                        </p:attrNameLst>
                                      </p:cBhvr>
                                      <p:to>
                                        <p:strVal val="visible"/>
                                      </p:to>
                                    </p:set>
                                    <p:anim calcmode="lin" valueType="num">
                                      <p:cBhvr additive="base">
                                        <p:cTn id="24" dur="500" fill="hold"/>
                                        <p:tgtEl>
                                          <p:spTgt spid="740355">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40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childTnLst>
                          </p:cTn>
                        </p:par>
                        <p:par>
                          <p:cTn id="31" fill="hold" nodeType="afterGroup">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740362"/>
                                        </p:tgtEl>
                                        <p:attrNameLst>
                                          <p:attrName>style.visibility</p:attrName>
                                        </p:attrNameLst>
                                      </p:cBhvr>
                                      <p:to>
                                        <p:strVal val="visible"/>
                                      </p:to>
                                    </p:set>
                                    <p:anim calcmode="lin" valueType="num">
                                      <p:cBhvr additive="base">
                                        <p:cTn id="34" dur="500" fill="hold"/>
                                        <p:tgtEl>
                                          <p:spTgt spid="740362"/>
                                        </p:tgtEl>
                                        <p:attrNameLst>
                                          <p:attrName>ppt_x</p:attrName>
                                        </p:attrNameLst>
                                      </p:cBhvr>
                                      <p:tavLst>
                                        <p:tav tm="0">
                                          <p:val>
                                            <p:strVal val="1+#ppt_w/2"/>
                                          </p:val>
                                        </p:tav>
                                        <p:tav tm="100000">
                                          <p:val>
                                            <p:strVal val="#ppt_x"/>
                                          </p:val>
                                        </p:tav>
                                      </p:tavLst>
                                    </p:anim>
                                    <p:anim calcmode="lin" valueType="num">
                                      <p:cBhvr additive="base">
                                        <p:cTn id="35" dur="500" fill="hold"/>
                                        <p:tgtEl>
                                          <p:spTgt spid="740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5" grpId="0" build="p" autoUpdateAnimBg="0"/>
      <p:bldP spid="740360" grpId="0" animBg="1"/>
      <p:bldP spid="74036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p:cNvSpPr>
            <a:spLocks noGrp="1"/>
          </p:cNvSpPr>
          <p:nvPr>
            <p:ph type="dt" sz="quarter" idx="10"/>
          </p:nvPr>
        </p:nvSpPr>
        <p:spPr/>
        <p:txBody>
          <a:bodyPr/>
          <a:lstStyle/>
          <a:p>
            <a:pPr>
              <a:defRPr/>
            </a:pPr>
            <a:fld id="{8458B515-61F1-40A2-9234-35656D2D5206}" type="datetime1">
              <a:rPr lang="zh-CN" altLang="en-US"/>
              <a:pPr>
                <a:defRPr/>
              </a:pPr>
              <a:t>2020/9/3</a:t>
            </a:fld>
            <a:endParaRPr lang="en-US" altLang="zh-CN"/>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A671B2F9-3BB2-4508-97ED-E618D1B37393}" type="slidenum">
              <a:rPr lang="zh-CN" altLang="en-US" sz="1400" smtClean="0"/>
              <a:pPr>
                <a:spcBef>
                  <a:spcPct val="0"/>
                </a:spcBef>
                <a:buClrTx/>
                <a:buSzTx/>
                <a:buFontTx/>
                <a:buNone/>
              </a:pPr>
              <a:t>31</a:t>
            </a:fld>
            <a:r>
              <a:rPr lang="zh-CN" altLang="en-US" sz="1400"/>
              <a:t> 页</a:t>
            </a:r>
          </a:p>
        </p:txBody>
      </p:sp>
      <p:sp>
        <p:nvSpPr>
          <p:cNvPr id="58372" name="AutoShape 4"/>
          <p:cNvSpPr>
            <a:spLocks noChangeArrowheads="1"/>
          </p:cNvSpPr>
          <p:nvPr/>
        </p:nvSpPr>
        <p:spPr bwMode="auto">
          <a:xfrm>
            <a:off x="1258888" y="0"/>
            <a:ext cx="6469062" cy="914400"/>
          </a:xfrm>
          <a:prstGeom prst="roundRect">
            <a:avLst>
              <a:gd name="adj" fmla="val 5435"/>
            </a:avLst>
          </a:prstGeom>
          <a:solidFill>
            <a:srgbClr val="FFFFE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3600">
                <a:solidFill>
                  <a:srgbClr val="FFFF00"/>
                </a:solidFill>
                <a:ea typeface="楷体_GB2312" pitchFamily="49" charset="-122"/>
              </a:rPr>
              <a:t>词法分析程序的结果</a:t>
            </a:r>
            <a:r>
              <a:rPr lang="en-US" altLang="zh-CN" sz="3600">
                <a:solidFill>
                  <a:srgbClr val="FFFF00"/>
                </a:solidFill>
                <a:ea typeface="楷体_GB2312" pitchFamily="49" charset="-122"/>
              </a:rPr>
              <a:t>-----</a:t>
            </a:r>
            <a:r>
              <a:rPr lang="zh-CN" altLang="en-US" sz="3600">
                <a:solidFill>
                  <a:srgbClr val="FFFF00"/>
                </a:solidFill>
                <a:ea typeface="楷体_GB2312" pitchFamily="49" charset="-122"/>
              </a:rPr>
              <a:t>二元组</a:t>
            </a:r>
          </a:p>
        </p:txBody>
      </p:sp>
      <p:sp>
        <p:nvSpPr>
          <p:cNvPr id="58373" name="Rectangle 5"/>
          <p:cNvSpPr>
            <a:spLocks noChangeArrowheads="1"/>
          </p:cNvSpPr>
          <p:nvPr/>
        </p:nvSpPr>
        <p:spPr bwMode="auto">
          <a:xfrm>
            <a:off x="6732588" y="908050"/>
            <a:ext cx="1992312" cy="519113"/>
          </a:xfrm>
          <a:prstGeom prst="rect">
            <a:avLst/>
          </a:prstGeom>
          <a:solidFill>
            <a:srgbClr val="FFFF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ea typeface="仿宋_GB2312" pitchFamily="49" charset="-122"/>
              </a:rPr>
              <a:t>y = x + r * 6</a:t>
            </a:r>
          </a:p>
        </p:txBody>
      </p:sp>
      <p:graphicFrame>
        <p:nvGraphicFramePr>
          <p:cNvPr id="900149" name="Group 53"/>
          <p:cNvGraphicFramePr>
            <a:graphicFrameLocks noGrp="1"/>
          </p:cNvGraphicFramePr>
          <p:nvPr>
            <p:extLst>
              <p:ext uri="{D42A27DB-BD31-4B8C-83A1-F6EECF244321}">
                <p14:modId xmlns:p14="http://schemas.microsoft.com/office/powerpoint/2010/main" val="1451667801"/>
              </p:ext>
            </p:extLst>
          </p:nvPr>
        </p:nvGraphicFramePr>
        <p:xfrm>
          <a:off x="1692275" y="1773238"/>
          <a:ext cx="5329238" cy="4419599"/>
        </p:xfrm>
        <a:graphic>
          <a:graphicData uri="http://schemas.openxmlformats.org/drawingml/2006/table">
            <a:tbl>
              <a:tblPr/>
              <a:tblGrid>
                <a:gridCol w="3240088">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tblGrid>
              <a:tr h="79222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2"/>
                        </a:buClr>
                        <a:buSzPct val="75000"/>
                        <a:buFont typeface="Monotype Sorts" pitchFamily="2" charset="2"/>
                        <a:buNone/>
                        <a:tabLst/>
                      </a:pPr>
                      <a:r>
                        <a:rPr kumimoji="1" lang="zh-CN" altLang="en-US" sz="3200" b="1" i="0" u="none" strike="noStrike" cap="none" normalizeH="0" baseline="0" dirty="0">
                          <a:ln>
                            <a:noFill/>
                          </a:ln>
                          <a:solidFill>
                            <a:srgbClr val="FFD5FF"/>
                          </a:solidFill>
                          <a:effectLst>
                            <a:outerShdw blurRad="38100" dist="38100" dir="2700000" algn="tl">
                              <a:srgbClr val="FFFFFF"/>
                            </a:outerShdw>
                          </a:effectLst>
                          <a:latin typeface="Times New Roman" panose="02020603050405020304" pitchFamily="18" charset="0"/>
                          <a:ea typeface="楷体_GB2312" pitchFamily="49" charset="-122"/>
                        </a:rPr>
                        <a:t>类别值</a:t>
                      </a:r>
                    </a:p>
                  </a:txBody>
                  <a:tcPr marT="45723" marB="45723"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57150"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2"/>
                        </a:buClr>
                        <a:buSzPct val="75000"/>
                        <a:buFont typeface="Monotype Sorts" pitchFamily="2" charset="2"/>
                        <a:buNone/>
                        <a:tabLst/>
                      </a:pPr>
                      <a:r>
                        <a:rPr kumimoji="1" lang="zh-CN" altLang="en-US" sz="3200" b="1" i="0" u="none" strike="noStrike" cap="none" normalizeH="0" baseline="0">
                          <a:ln>
                            <a:noFill/>
                          </a:ln>
                          <a:solidFill>
                            <a:srgbClr val="FFD5FF"/>
                          </a:solidFill>
                          <a:effectLst>
                            <a:outerShdw blurRad="38100" dist="38100" dir="2700000" algn="tl">
                              <a:srgbClr val="FFFFFF"/>
                            </a:outerShdw>
                          </a:effectLst>
                          <a:latin typeface="Times New Roman" panose="02020603050405020304" pitchFamily="18" charset="0"/>
                          <a:ea typeface="楷体_GB2312" pitchFamily="49" charset="-122"/>
                        </a:rPr>
                        <a:t>自身值</a:t>
                      </a:r>
                    </a:p>
                  </a:txBody>
                  <a:tcPr marT="45723" marB="45723"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57150"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97">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49" charset="-122"/>
                        </a:rPr>
                        <a:t>标识符</a:t>
                      </a:r>
                    </a:p>
                  </a:txBody>
                  <a:tcPr marT="45723" marB="45723"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y</a:t>
                      </a:r>
                      <a:endParaRPr kumimoji="1" lang="en-US" altLang="zh-CN" sz="3200" b="1" i="0" u="none" strike="noStrike" cap="none" normalizeH="0" baseline="0">
                        <a:ln>
                          <a:noFill/>
                        </a:ln>
                        <a:solidFill>
                          <a:srgbClr val="FFD5FF"/>
                        </a:solidFill>
                        <a:effectLst>
                          <a:outerShdw blurRad="38100" dist="38100" dir="2700000" algn="tl">
                            <a:srgbClr val="FFFFFF"/>
                          </a:outerShdw>
                        </a:effectLst>
                        <a:latin typeface="Times New Roman" panose="02020603050405020304" pitchFamily="18" charset="0"/>
                        <a:ea typeface="楷体_GB2312" pitchFamily="49" charset="-122"/>
                      </a:endParaRPr>
                    </a:p>
                  </a:txBody>
                  <a:tcPr marT="45723" marB="45723"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97">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49" charset="-122"/>
                        </a:rPr>
                        <a:t>分界符</a:t>
                      </a:r>
                    </a:p>
                  </a:txBody>
                  <a:tcPr marT="45723" marB="45723"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endPar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49" charset="-122"/>
                      </a:endParaRPr>
                    </a:p>
                  </a:txBody>
                  <a:tcPr marT="45723" marB="45723"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97">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49" charset="-122"/>
                        </a:rPr>
                        <a:t>标识符</a:t>
                      </a:r>
                    </a:p>
                  </a:txBody>
                  <a:tcPr marT="45723" marB="45723"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x</a:t>
                      </a:r>
                    </a:p>
                  </a:txBody>
                  <a:tcPr marT="45723" marB="45723"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97">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75000"/>
                        <a:buFont typeface="Monotype Sorts" pitchFamily="2" charset="2"/>
                        <a:buNone/>
                        <a:tabLst/>
                      </a:pPr>
                      <a:r>
                        <a:rPr kumimoji="1"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49" charset="-122"/>
                        </a:rPr>
                        <a:t>分界符</a:t>
                      </a:r>
                      <a:endParaRPr kumimoji="1" lang="zh-CN" altLang="en-US" sz="28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T="45723" marB="45723"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marT="45723" marB="45723"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97">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49" charset="-122"/>
                        </a:rPr>
                        <a:t>标识符</a:t>
                      </a:r>
                    </a:p>
                  </a:txBody>
                  <a:tcPr marT="45723" marB="45723"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marT="45723" marB="45723"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97">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49" charset="-122"/>
                        </a:rPr>
                        <a:t>分界符</a:t>
                      </a:r>
                    </a:p>
                  </a:txBody>
                  <a:tcPr marT="45723" marB="45723"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marT="45723" marB="45723"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97">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49" charset="-122"/>
                        </a:rPr>
                        <a:t>常数</a:t>
                      </a:r>
                    </a:p>
                  </a:txBody>
                  <a:tcPr marT="45723" marB="45723"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571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6</a:t>
                      </a:r>
                    </a:p>
                  </a:txBody>
                  <a:tcPr marT="45723" marB="45723"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571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900133" name="AutoShape 37">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00133"/>
                                        </p:tgtEl>
                                        <p:attrNameLst>
                                          <p:attrName>style.visibility</p:attrName>
                                        </p:attrNameLst>
                                      </p:cBhvr>
                                      <p:to>
                                        <p:strVal val="visible"/>
                                      </p:to>
                                    </p:set>
                                    <p:anim calcmode="lin" valueType="num">
                                      <p:cBhvr additive="base">
                                        <p:cTn id="7" dur="500" fill="hold"/>
                                        <p:tgtEl>
                                          <p:spTgt spid="900133"/>
                                        </p:tgtEl>
                                        <p:attrNameLst>
                                          <p:attrName>ppt_x</p:attrName>
                                        </p:attrNameLst>
                                      </p:cBhvr>
                                      <p:tavLst>
                                        <p:tav tm="0">
                                          <p:val>
                                            <p:strVal val="1+#ppt_w/2"/>
                                          </p:val>
                                        </p:tav>
                                        <p:tav tm="100000">
                                          <p:val>
                                            <p:strVal val="#ppt_x"/>
                                          </p:val>
                                        </p:tav>
                                      </p:tavLst>
                                    </p:anim>
                                    <p:anim calcmode="lin" valueType="num">
                                      <p:cBhvr additive="base">
                                        <p:cTn id="8" dur="500" fill="hold"/>
                                        <p:tgtEl>
                                          <p:spTgt spid="900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3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日期占位符 4"/>
          <p:cNvSpPr>
            <a:spLocks noGrp="1"/>
          </p:cNvSpPr>
          <p:nvPr>
            <p:ph type="dt" sz="quarter" idx="10"/>
          </p:nvPr>
        </p:nvSpPr>
        <p:spPr/>
        <p:txBody>
          <a:bodyPr/>
          <a:lstStyle/>
          <a:p>
            <a:pPr>
              <a:defRPr/>
            </a:pPr>
            <a:fld id="{2DC7C329-2697-4DC4-A1CA-54CFCF3BBF11}" type="datetime1">
              <a:rPr lang="zh-CN" altLang="en-US"/>
              <a:pPr>
                <a:defRPr/>
              </a:pPr>
              <a:t>2020/9/3</a:t>
            </a:fld>
            <a:endParaRPr lang="en-US" altLang="zh-CN"/>
          </a:p>
        </p:txBody>
      </p:sp>
      <p:sp>
        <p:nvSpPr>
          <p:cNvPr id="5939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8F3240EC-A3BF-49F5-A7B7-E395E0B49FB7}" type="slidenum">
              <a:rPr lang="zh-CN" altLang="en-US" sz="1400" smtClean="0"/>
              <a:pPr>
                <a:spcBef>
                  <a:spcPct val="0"/>
                </a:spcBef>
                <a:buClrTx/>
                <a:buSzTx/>
                <a:buFontTx/>
                <a:buNone/>
              </a:pPr>
              <a:t>32</a:t>
            </a:fld>
            <a:r>
              <a:rPr lang="zh-CN" altLang="en-US" sz="1400"/>
              <a:t> 页</a:t>
            </a:r>
          </a:p>
        </p:txBody>
      </p:sp>
      <p:sp>
        <p:nvSpPr>
          <p:cNvPr id="448520" name="AutoShape 8">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aphicFrame>
        <p:nvGraphicFramePr>
          <p:cNvPr id="448589" name="Group 77"/>
          <p:cNvGraphicFramePr>
            <a:graphicFrameLocks noGrp="1"/>
          </p:cNvGraphicFramePr>
          <p:nvPr>
            <p:extLst>
              <p:ext uri="{D42A27DB-BD31-4B8C-83A1-F6EECF244321}">
                <p14:modId xmlns:p14="http://schemas.microsoft.com/office/powerpoint/2010/main" val="2485125620"/>
              </p:ext>
            </p:extLst>
          </p:nvPr>
        </p:nvGraphicFramePr>
        <p:xfrm>
          <a:off x="2771775" y="2276475"/>
          <a:ext cx="3671888" cy="4064000"/>
        </p:xfrm>
        <a:graphic>
          <a:graphicData uri="http://schemas.openxmlformats.org/drawingml/2006/table">
            <a:tbl>
              <a:tblPr/>
              <a:tblGrid>
                <a:gridCol w="1223963">
                  <a:extLst>
                    <a:ext uri="{9D8B030D-6E8A-4147-A177-3AD203B41FA5}">
                      <a16:colId xmlns:a16="http://schemas.microsoft.com/office/drawing/2014/main" val="20000"/>
                    </a:ext>
                  </a:extLst>
                </a:gridCol>
                <a:gridCol w="1223962">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tblGrid>
              <a:tr h="5080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rPr>
                        <a:t>单词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整数码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记号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extLst>
                  <a:ext uri="{0D108BD9-81ED-4DB2-BD59-A6C34878D82A}">
                    <a16:rowId xmlns:a16="http://schemas.microsoft.com/office/drawing/2014/main" val="10000"/>
                  </a:ext>
                </a:extLst>
              </a:tr>
              <a:tr h="5080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ID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FEAE"/>
                    </a:solidFill>
                  </a:tcPr>
                </a:tc>
                <a:extLst>
                  <a:ext uri="{0D108BD9-81ED-4DB2-BD59-A6C34878D82A}">
                    <a16:rowId xmlns:a16="http://schemas.microsoft.com/office/drawing/2014/main" val="10001"/>
                  </a:ext>
                </a:extLst>
              </a:tr>
              <a:tr h="5080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FEAE"/>
                    </a:solidFill>
                  </a:tcPr>
                </a:tc>
                <a:extLst>
                  <a:ext uri="{0D108BD9-81ED-4DB2-BD59-A6C34878D82A}">
                    <a16:rowId xmlns:a16="http://schemas.microsoft.com/office/drawing/2014/main" val="10002"/>
                  </a:ext>
                </a:extLst>
              </a:tr>
              <a:tr h="5080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NUM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extLst>
                  <a:ext uri="{0D108BD9-81ED-4DB2-BD59-A6C34878D82A}">
                    <a16:rowId xmlns:a16="http://schemas.microsoft.com/office/drawing/2014/main" val="10003"/>
                  </a:ext>
                </a:extLst>
              </a:tr>
              <a:tr h="5080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extLst>
                  <a:ext uri="{0D108BD9-81ED-4DB2-BD59-A6C34878D82A}">
                    <a16:rowId xmlns:a16="http://schemas.microsoft.com/office/drawing/2014/main" val="10004"/>
                  </a:ext>
                </a:extLst>
              </a:tr>
              <a:tr h="5080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ID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extLst>
                  <a:ext uri="{0D108BD9-81ED-4DB2-BD59-A6C34878D82A}">
                    <a16:rowId xmlns:a16="http://schemas.microsoft.com/office/drawing/2014/main" val="10005"/>
                  </a:ext>
                </a:extLst>
              </a:tr>
              <a:tr h="5080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EAE"/>
                    </a:solidFill>
                  </a:tcPr>
                </a:tc>
                <a:extLst>
                  <a:ext uri="{0D108BD9-81ED-4DB2-BD59-A6C34878D82A}">
                    <a16:rowId xmlns:a16="http://schemas.microsoft.com/office/drawing/2014/main" val="10006"/>
                  </a:ext>
                </a:extLst>
              </a:tr>
              <a:tr h="5080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20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5FEAE"/>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rPr>
                        <a:t>NUM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5FEAE"/>
                    </a:solidFill>
                  </a:tcPr>
                </a:tc>
                <a:extLst>
                  <a:ext uri="{0D108BD9-81ED-4DB2-BD59-A6C34878D82A}">
                    <a16:rowId xmlns:a16="http://schemas.microsoft.com/office/drawing/2014/main" val="10007"/>
                  </a:ext>
                </a:extLst>
              </a:tr>
            </a:tbl>
          </a:graphicData>
        </a:graphic>
      </p:graphicFrame>
      <p:sp>
        <p:nvSpPr>
          <p:cNvPr id="448563" name="Text Box 51"/>
          <p:cNvSpPr txBox="1">
            <a:spLocks noChangeArrowheads="1"/>
          </p:cNvSpPr>
          <p:nvPr/>
        </p:nvSpPr>
        <p:spPr bwMode="auto">
          <a:xfrm>
            <a:off x="2916238" y="1700213"/>
            <a:ext cx="3529012" cy="519112"/>
          </a:xfrm>
          <a:prstGeom prst="rect">
            <a:avLst/>
          </a:prstGeom>
          <a:noFill/>
          <a:ln w="9525">
            <a:noFill/>
            <a:miter lim="800000"/>
            <a:headEnd/>
            <a:tailEnd/>
          </a:ln>
          <a:effectLst/>
        </p:spPr>
        <p:txBody>
          <a:bodyPr>
            <a:spAutoFit/>
          </a:bodyPr>
          <a:lstStyle/>
          <a:p>
            <a:pPr algn="ctr" eaLnBrk="1" hangingPunct="1">
              <a:spcBef>
                <a:spcPct val="50000"/>
              </a:spcBef>
              <a:defRPr/>
            </a:pPr>
            <a:r>
              <a:rPr kumimoji="1" lang="zh-CN" altLang="en-US" sz="2800" dirty="0">
                <a:solidFill>
                  <a:schemeClr val="tx1"/>
                </a:solidFill>
                <a:effectLst>
                  <a:outerShdw blurRad="38100" dist="38100" dir="2700000" algn="tl">
                    <a:srgbClr val="000000"/>
                  </a:outerShdw>
                </a:effectLst>
                <a:ea typeface="宋体" pitchFamily="2" charset="-122"/>
              </a:rPr>
              <a:t>表</a:t>
            </a:r>
            <a:r>
              <a:rPr kumimoji="1" lang="en-US" altLang="zh-CN" sz="2800" dirty="0">
                <a:solidFill>
                  <a:schemeClr val="tx1"/>
                </a:solidFill>
                <a:effectLst>
                  <a:outerShdw blurRad="38100" dist="38100" dir="2700000" algn="tl">
                    <a:srgbClr val="000000"/>
                  </a:outerShdw>
                </a:effectLst>
                <a:ea typeface="宋体" pitchFamily="2" charset="-122"/>
              </a:rPr>
              <a:t>1-1   </a:t>
            </a:r>
            <a:r>
              <a:rPr kumimoji="1" lang="zh-CN" altLang="en-US" sz="2800" dirty="0">
                <a:solidFill>
                  <a:schemeClr val="tx1"/>
                </a:solidFill>
                <a:effectLst>
                  <a:outerShdw blurRad="38100" dist="38100" dir="2700000" algn="tl">
                    <a:srgbClr val="000000"/>
                  </a:outerShdw>
                </a:effectLst>
                <a:ea typeface="宋体" pitchFamily="2" charset="-122"/>
              </a:rPr>
              <a:t>单词的类别值</a:t>
            </a:r>
          </a:p>
        </p:txBody>
      </p:sp>
      <p:sp>
        <p:nvSpPr>
          <p:cNvPr id="59436" name="Rectangle 53"/>
          <p:cNvSpPr>
            <a:spLocks noChangeArrowheads="1"/>
          </p:cNvSpPr>
          <p:nvPr/>
        </p:nvSpPr>
        <p:spPr bwMode="auto">
          <a:xfrm>
            <a:off x="3492500" y="836613"/>
            <a:ext cx="2047875" cy="579437"/>
          </a:xfrm>
          <a:prstGeom prst="rect">
            <a:avLst/>
          </a:prstGeom>
          <a:solidFill>
            <a:srgbClr val="FFFF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a:solidFill>
                  <a:schemeClr val="bg2"/>
                </a:solidFill>
                <a:ea typeface="楷体_GB2312" pitchFamily="49" charset="-122"/>
              </a:rPr>
              <a:t>a=10+c*20</a:t>
            </a:r>
          </a:p>
        </p:txBody>
      </p:sp>
      <p:sp>
        <p:nvSpPr>
          <p:cNvPr id="59437" name="Rectangle 54"/>
          <p:cNvSpPr>
            <a:spLocks noChangeArrowheads="1"/>
          </p:cNvSpPr>
          <p:nvPr/>
        </p:nvSpPr>
        <p:spPr bwMode="auto">
          <a:xfrm>
            <a:off x="1785938" y="0"/>
            <a:ext cx="58959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a:solidFill>
                  <a:srgbClr val="FFFF00"/>
                </a:solidFill>
                <a:ea typeface="楷体_GB2312" pitchFamily="49" charset="-122"/>
              </a:rPr>
              <a:t>类别值</a:t>
            </a:r>
            <a:r>
              <a:rPr lang="zh-CN" altLang="en-US">
                <a:ea typeface="楷体_GB2312" pitchFamily="49" charset="-122"/>
              </a:rPr>
              <a:t>：整数码或有意义的记号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48520"/>
                                        </p:tgtEl>
                                        <p:attrNameLst>
                                          <p:attrName>style.visibility</p:attrName>
                                        </p:attrNameLst>
                                      </p:cBhvr>
                                      <p:to>
                                        <p:strVal val="visible"/>
                                      </p:to>
                                    </p:set>
                                    <p:anim calcmode="lin" valueType="num">
                                      <p:cBhvr additive="base">
                                        <p:cTn id="7" dur="500" fill="hold"/>
                                        <p:tgtEl>
                                          <p:spTgt spid="448520"/>
                                        </p:tgtEl>
                                        <p:attrNameLst>
                                          <p:attrName>ppt_x</p:attrName>
                                        </p:attrNameLst>
                                      </p:cBhvr>
                                      <p:tavLst>
                                        <p:tav tm="0">
                                          <p:val>
                                            <p:strVal val="1+#ppt_w/2"/>
                                          </p:val>
                                        </p:tav>
                                        <p:tav tm="100000">
                                          <p:val>
                                            <p:strVal val="#ppt_x"/>
                                          </p:val>
                                        </p:tav>
                                      </p:tavLst>
                                    </p:anim>
                                    <p:anim calcmode="lin" valueType="num">
                                      <p:cBhvr additive="base">
                                        <p:cTn id="8" dur="500" fill="hold"/>
                                        <p:tgtEl>
                                          <p:spTgt spid="4485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D09C007-C8B0-422A-958D-3656A504D833}" type="datetime1">
              <a:rPr lang="zh-CN" altLang="en-US"/>
              <a:pPr>
                <a:defRPr/>
              </a:pPr>
              <a:t>2020/9/3</a:t>
            </a:fld>
            <a:endParaRPr lang="en-US" altLang="zh-CN"/>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92E5B228-9C83-4A44-B1DB-139511C58A0B}" type="slidenum">
              <a:rPr lang="zh-CN" altLang="en-US" sz="1400" smtClean="0"/>
              <a:pPr>
                <a:spcBef>
                  <a:spcPct val="0"/>
                </a:spcBef>
                <a:buClrTx/>
                <a:buSzTx/>
                <a:buFontTx/>
                <a:buNone/>
              </a:pPr>
              <a:t>33</a:t>
            </a:fld>
            <a:r>
              <a:rPr lang="zh-CN" altLang="en-US" sz="1400"/>
              <a:t> 页</a:t>
            </a:r>
          </a:p>
        </p:txBody>
      </p:sp>
      <p:sp>
        <p:nvSpPr>
          <p:cNvPr id="741379" name="Rectangle 3"/>
          <p:cNvSpPr>
            <a:spLocks noGrp="1" noChangeArrowheads="1"/>
          </p:cNvSpPr>
          <p:nvPr>
            <p:ph type="body" idx="1"/>
          </p:nvPr>
        </p:nvSpPr>
        <p:spPr>
          <a:xfrm>
            <a:off x="684213" y="981075"/>
            <a:ext cx="8078787" cy="4114800"/>
          </a:xfrm>
        </p:spPr>
        <p:txBody>
          <a:bodyPr/>
          <a:lstStyle/>
          <a:p>
            <a:pPr>
              <a:defRPr/>
            </a:pPr>
            <a:r>
              <a:rPr lang="zh-CN" altLang="en-US" b="1" dirty="0"/>
              <a:t>由</a:t>
            </a:r>
            <a:r>
              <a:rPr lang="zh-CN" altLang="en-US" b="1" dirty="0">
                <a:solidFill>
                  <a:schemeClr val="tx2"/>
                </a:solidFill>
              </a:rPr>
              <a:t>语法分析器</a:t>
            </a:r>
            <a:r>
              <a:rPr lang="en-US" altLang="zh-CN" b="1" dirty="0"/>
              <a:t>(Syntax Analyzer)</a:t>
            </a:r>
            <a:r>
              <a:rPr lang="zh-CN" altLang="en-US" b="1" dirty="0"/>
              <a:t>完成，又称</a:t>
            </a:r>
            <a:r>
              <a:rPr lang="en-US" altLang="zh-CN" b="1" dirty="0">
                <a:solidFill>
                  <a:schemeClr val="tx2"/>
                </a:solidFill>
              </a:rPr>
              <a:t>Parser</a:t>
            </a:r>
            <a:r>
              <a:rPr lang="zh-CN" altLang="en-US" b="1" dirty="0"/>
              <a:t>。</a:t>
            </a:r>
          </a:p>
          <a:p>
            <a:pPr>
              <a:defRPr/>
            </a:pPr>
            <a:r>
              <a:rPr lang="zh-CN" altLang="en-US" b="1" dirty="0">
                <a:solidFill>
                  <a:schemeClr val="tx2"/>
                </a:solidFill>
              </a:rPr>
              <a:t>任务</a:t>
            </a:r>
            <a:r>
              <a:rPr lang="zh-CN" altLang="en-US" b="1" dirty="0"/>
              <a:t>：实现“组词成句”，</a:t>
            </a:r>
            <a:r>
              <a:rPr lang="zh-CN" altLang="en-US" b="1" dirty="0">
                <a:latin typeface="宋体" pitchFamily="2" charset="-122"/>
              </a:rPr>
              <a:t>构造分析树，</a:t>
            </a:r>
            <a:r>
              <a:rPr lang="zh-CN" altLang="en-US" b="1" dirty="0"/>
              <a:t>指出语法错误，指导翻译</a:t>
            </a:r>
          </a:p>
          <a:p>
            <a:pPr>
              <a:defRPr/>
            </a:pPr>
            <a:r>
              <a:rPr lang="zh-CN" altLang="en-US" b="1" dirty="0">
                <a:solidFill>
                  <a:schemeClr val="tx2"/>
                </a:solidFill>
              </a:rPr>
              <a:t>依据</a:t>
            </a:r>
            <a:r>
              <a:rPr lang="zh-CN" altLang="en-US" b="1" dirty="0"/>
              <a:t>：语法规则</a:t>
            </a:r>
          </a:p>
          <a:p>
            <a:pPr>
              <a:defRPr/>
            </a:pPr>
            <a:r>
              <a:rPr lang="zh-CN" altLang="en-US" b="1" dirty="0">
                <a:solidFill>
                  <a:schemeClr val="tx2"/>
                </a:solidFill>
              </a:rPr>
              <a:t>输入</a:t>
            </a:r>
            <a:r>
              <a:rPr lang="zh-CN" altLang="en-US" b="1" dirty="0"/>
              <a:t>：</a:t>
            </a:r>
            <a:r>
              <a:rPr lang="en-US" altLang="zh-CN" b="1" dirty="0"/>
              <a:t>Token</a:t>
            </a:r>
            <a:r>
              <a:rPr lang="zh-CN" altLang="en-US" b="1" dirty="0"/>
              <a:t>序列</a:t>
            </a:r>
          </a:p>
          <a:p>
            <a:pPr>
              <a:defRPr/>
            </a:pPr>
            <a:r>
              <a:rPr lang="zh-CN" altLang="en-US" b="1" dirty="0">
                <a:solidFill>
                  <a:schemeClr val="tx2"/>
                </a:solidFill>
              </a:rPr>
              <a:t>输出</a:t>
            </a:r>
            <a:r>
              <a:rPr lang="zh-CN" altLang="en-US" b="1" dirty="0"/>
              <a:t>：语法树（语法成分）</a:t>
            </a:r>
          </a:p>
        </p:txBody>
      </p:sp>
      <p:sp>
        <p:nvSpPr>
          <p:cNvPr id="741380" name="AutoShape 4">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61446" name="Rectangle 5"/>
          <p:cNvSpPr>
            <a:spLocks noChangeArrowheads="1"/>
          </p:cNvSpPr>
          <p:nvPr/>
        </p:nvSpPr>
        <p:spPr bwMode="auto">
          <a:xfrm>
            <a:off x="2771775" y="0"/>
            <a:ext cx="34972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4000">
                <a:solidFill>
                  <a:srgbClr val="FFFF00"/>
                </a:solidFill>
              </a:rPr>
              <a:t>1.3.2</a:t>
            </a:r>
            <a:r>
              <a:rPr lang="en-US" altLang="zh-CN" sz="4000">
                <a:solidFill>
                  <a:srgbClr val="FFFF00"/>
                </a:solidFill>
                <a:latin typeface="宋体" panose="02010600030101010101" pitchFamily="2" charset="-122"/>
              </a:rPr>
              <a:t> </a:t>
            </a:r>
            <a:r>
              <a:rPr lang="zh-CN" altLang="en-US" sz="4000">
                <a:solidFill>
                  <a:srgbClr val="FFFF00"/>
                </a:solidFill>
                <a:latin typeface="宋体" panose="02010600030101010101" pitchFamily="2" charset="-122"/>
              </a:rPr>
              <a:t>语法分析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1379">
                                            <p:txEl>
                                              <p:pRg st="0" end="0"/>
                                            </p:txEl>
                                          </p:spTgt>
                                        </p:tgtEl>
                                        <p:attrNameLst>
                                          <p:attrName>style.visibility</p:attrName>
                                        </p:attrNameLst>
                                      </p:cBhvr>
                                      <p:to>
                                        <p:strVal val="visible"/>
                                      </p:to>
                                    </p:set>
                                    <p:anim calcmode="lin" valueType="num">
                                      <p:cBhvr additive="base">
                                        <p:cTn id="7" dur="500" fill="hold"/>
                                        <p:tgtEl>
                                          <p:spTgt spid="741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1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1379">
                                            <p:txEl>
                                              <p:pRg st="1" end="1"/>
                                            </p:txEl>
                                          </p:spTgt>
                                        </p:tgtEl>
                                        <p:attrNameLst>
                                          <p:attrName>style.visibility</p:attrName>
                                        </p:attrNameLst>
                                      </p:cBhvr>
                                      <p:to>
                                        <p:strVal val="visible"/>
                                      </p:to>
                                    </p:set>
                                    <p:anim calcmode="lin" valueType="num">
                                      <p:cBhvr additive="base">
                                        <p:cTn id="13" dur="500" fill="hold"/>
                                        <p:tgtEl>
                                          <p:spTgt spid="7413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1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1379">
                                            <p:txEl>
                                              <p:pRg st="2" end="2"/>
                                            </p:txEl>
                                          </p:spTgt>
                                        </p:tgtEl>
                                        <p:attrNameLst>
                                          <p:attrName>style.visibility</p:attrName>
                                        </p:attrNameLst>
                                      </p:cBhvr>
                                      <p:to>
                                        <p:strVal val="visible"/>
                                      </p:to>
                                    </p:set>
                                    <p:anim calcmode="lin" valueType="num">
                                      <p:cBhvr additive="base">
                                        <p:cTn id="19" dur="500" fill="hold"/>
                                        <p:tgtEl>
                                          <p:spTgt spid="7413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13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1379">
                                            <p:txEl>
                                              <p:pRg st="3" end="3"/>
                                            </p:txEl>
                                          </p:spTgt>
                                        </p:tgtEl>
                                        <p:attrNameLst>
                                          <p:attrName>style.visibility</p:attrName>
                                        </p:attrNameLst>
                                      </p:cBhvr>
                                      <p:to>
                                        <p:strVal val="visible"/>
                                      </p:to>
                                    </p:set>
                                    <p:anim calcmode="lin" valueType="num">
                                      <p:cBhvr additive="base">
                                        <p:cTn id="25" dur="500" fill="hold"/>
                                        <p:tgtEl>
                                          <p:spTgt spid="7413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13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1379">
                                            <p:txEl>
                                              <p:pRg st="4" end="4"/>
                                            </p:txEl>
                                          </p:spTgt>
                                        </p:tgtEl>
                                        <p:attrNameLst>
                                          <p:attrName>style.visibility</p:attrName>
                                        </p:attrNameLst>
                                      </p:cBhvr>
                                      <p:to>
                                        <p:strVal val="visible"/>
                                      </p:to>
                                    </p:set>
                                    <p:anim calcmode="lin" valueType="num">
                                      <p:cBhvr additive="base">
                                        <p:cTn id="31" dur="500" fill="hold"/>
                                        <p:tgtEl>
                                          <p:spTgt spid="7413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41379">
                                            <p:txEl>
                                              <p:pRg st="4" end="4"/>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741380"/>
                                        </p:tgtEl>
                                        <p:attrNameLst>
                                          <p:attrName>style.visibility</p:attrName>
                                        </p:attrNameLst>
                                      </p:cBhvr>
                                      <p:to>
                                        <p:strVal val="visible"/>
                                      </p:to>
                                    </p:set>
                                    <p:anim calcmode="lin" valueType="num">
                                      <p:cBhvr additive="base">
                                        <p:cTn id="36" dur="500" fill="hold"/>
                                        <p:tgtEl>
                                          <p:spTgt spid="741380"/>
                                        </p:tgtEl>
                                        <p:attrNameLst>
                                          <p:attrName>ppt_x</p:attrName>
                                        </p:attrNameLst>
                                      </p:cBhvr>
                                      <p:tavLst>
                                        <p:tav tm="0">
                                          <p:val>
                                            <p:strVal val="1+#ppt_w/2"/>
                                          </p:val>
                                        </p:tav>
                                        <p:tav tm="100000">
                                          <p:val>
                                            <p:strVal val="#ppt_x"/>
                                          </p:val>
                                        </p:tav>
                                      </p:tavLst>
                                    </p:anim>
                                    <p:anim calcmode="lin" valueType="num">
                                      <p:cBhvr additive="base">
                                        <p:cTn id="37" dur="500" fill="hold"/>
                                        <p:tgtEl>
                                          <p:spTgt spid="741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9" grpId="0" build="p" autoUpdateAnimBg="0"/>
      <p:bldP spid="74138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quarter" idx="10"/>
          </p:nvPr>
        </p:nvSpPr>
        <p:spPr/>
        <p:txBody>
          <a:bodyPr/>
          <a:lstStyle/>
          <a:p>
            <a:pPr>
              <a:defRPr/>
            </a:pPr>
            <a:fld id="{D2872844-3740-40A7-9716-2E14AB09D5DF}" type="datetime1">
              <a:rPr lang="zh-CN" altLang="en-US"/>
              <a:pPr>
                <a:defRPr/>
              </a:pPr>
              <a:t>2020/9/3</a:t>
            </a:fld>
            <a:endParaRPr lang="en-US" altLang="zh-CN"/>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3D2C0FAC-CEBC-4B29-B3F4-D8F404D3FFC2}" type="slidenum">
              <a:rPr lang="zh-CN" altLang="en-US" sz="1400" smtClean="0"/>
              <a:pPr>
                <a:spcBef>
                  <a:spcPct val="0"/>
                </a:spcBef>
                <a:buClrTx/>
                <a:buSzTx/>
                <a:buFontTx/>
                <a:buNone/>
              </a:pPr>
              <a:t>34</a:t>
            </a:fld>
            <a:r>
              <a:rPr lang="zh-CN" altLang="en-US" sz="1400"/>
              <a:t> 页</a:t>
            </a:r>
          </a:p>
        </p:txBody>
      </p:sp>
      <p:sp>
        <p:nvSpPr>
          <p:cNvPr id="63492" name="Rectangle 5"/>
          <p:cNvSpPr>
            <a:spLocks noChangeArrowheads="1"/>
          </p:cNvSpPr>
          <p:nvPr/>
        </p:nvSpPr>
        <p:spPr bwMode="auto">
          <a:xfrm>
            <a:off x="2195513" y="765175"/>
            <a:ext cx="5019675" cy="4449763"/>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nvGrpSpPr>
          <p:cNvPr id="63493" name="Group 6"/>
          <p:cNvGrpSpPr>
            <a:grpSpLocks/>
          </p:cNvGrpSpPr>
          <p:nvPr/>
        </p:nvGrpSpPr>
        <p:grpSpPr bwMode="auto">
          <a:xfrm>
            <a:off x="2805113" y="842963"/>
            <a:ext cx="3429000" cy="4154487"/>
            <a:chOff x="3264" y="816"/>
            <a:chExt cx="2160" cy="2544"/>
          </a:xfrm>
        </p:grpSpPr>
        <p:sp>
          <p:nvSpPr>
            <p:cNvPr id="63498" name="Text Box 7"/>
            <p:cNvSpPr txBox="1">
              <a:spLocks noChangeArrowheads="1"/>
            </p:cNvSpPr>
            <p:nvPr/>
          </p:nvSpPr>
          <p:spPr bwMode="auto">
            <a:xfrm>
              <a:off x="4032" y="81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句子 </a:t>
              </a:r>
            </a:p>
          </p:txBody>
        </p:sp>
        <p:sp>
          <p:nvSpPr>
            <p:cNvPr id="63499" name="Text Box 8"/>
            <p:cNvSpPr txBox="1">
              <a:spLocks noChangeArrowheads="1"/>
            </p:cNvSpPr>
            <p:nvPr/>
          </p:nvSpPr>
          <p:spPr bwMode="auto">
            <a:xfrm>
              <a:off x="4368" y="1631"/>
              <a:ext cx="48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谓语  </a:t>
              </a:r>
            </a:p>
          </p:txBody>
        </p:sp>
        <p:sp>
          <p:nvSpPr>
            <p:cNvPr id="63500" name="Text Box 9"/>
            <p:cNvSpPr txBox="1">
              <a:spLocks noChangeArrowheads="1"/>
            </p:cNvSpPr>
            <p:nvPr/>
          </p:nvSpPr>
          <p:spPr bwMode="auto">
            <a:xfrm>
              <a:off x="3744" y="1631"/>
              <a:ext cx="48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主语  </a:t>
              </a:r>
            </a:p>
          </p:txBody>
        </p:sp>
        <p:sp>
          <p:nvSpPr>
            <p:cNvPr id="63501" name="Text Box 10"/>
            <p:cNvSpPr txBox="1">
              <a:spLocks noChangeArrowheads="1"/>
            </p:cNvSpPr>
            <p:nvPr/>
          </p:nvSpPr>
          <p:spPr bwMode="auto">
            <a:xfrm>
              <a:off x="4944" y="235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宾语  </a:t>
              </a:r>
            </a:p>
          </p:txBody>
        </p:sp>
        <p:sp>
          <p:nvSpPr>
            <p:cNvPr id="63502" name="Text Box 11"/>
            <p:cNvSpPr txBox="1">
              <a:spLocks noChangeArrowheads="1"/>
            </p:cNvSpPr>
            <p:nvPr/>
          </p:nvSpPr>
          <p:spPr bwMode="auto">
            <a:xfrm>
              <a:off x="4176" y="2352"/>
              <a:ext cx="67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indent="-36830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lvl="1" algn="ctr" eaLnBrk="1" hangingPunct="1">
                <a:spcBef>
                  <a:spcPct val="50000"/>
                </a:spcBef>
                <a:buClrTx/>
                <a:buSzTx/>
                <a:buFontTx/>
                <a:buNone/>
              </a:pPr>
              <a:r>
                <a:rPr lang="zh-CN" altLang="en-US" sz="2000">
                  <a:solidFill>
                    <a:schemeClr val="bg2"/>
                  </a:solidFill>
                </a:rPr>
                <a:t>动词</a:t>
              </a:r>
              <a:r>
                <a:rPr lang="en-US" altLang="zh-CN" sz="2000">
                  <a:solidFill>
                    <a:schemeClr val="bg2"/>
                  </a:solidFill>
                </a:rPr>
                <a:t>(</a:t>
              </a:r>
              <a:r>
                <a:rPr lang="zh-CN" altLang="en-US" sz="2000">
                  <a:solidFill>
                    <a:schemeClr val="bg2"/>
                  </a:solidFill>
                </a:rPr>
                <a:t>吃</a:t>
              </a:r>
              <a:r>
                <a:rPr lang="en-US" altLang="zh-CN" sz="2000">
                  <a:solidFill>
                    <a:schemeClr val="bg2"/>
                  </a:solidFill>
                </a:rPr>
                <a:t>)  </a:t>
              </a:r>
            </a:p>
          </p:txBody>
        </p:sp>
        <p:sp>
          <p:nvSpPr>
            <p:cNvPr id="63503" name="Text Box 12"/>
            <p:cNvSpPr txBox="1">
              <a:spLocks noChangeArrowheads="1"/>
            </p:cNvSpPr>
            <p:nvPr/>
          </p:nvSpPr>
          <p:spPr bwMode="auto">
            <a:xfrm>
              <a:off x="3264" y="2352"/>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名词</a:t>
              </a:r>
              <a:r>
                <a:rPr lang="en-US" altLang="zh-CN" sz="2000">
                  <a:solidFill>
                    <a:schemeClr val="bg2"/>
                  </a:solidFill>
                </a:rPr>
                <a:t>(</a:t>
              </a:r>
              <a:r>
                <a:rPr lang="zh-CN" altLang="en-US" sz="2000">
                  <a:solidFill>
                    <a:schemeClr val="bg2"/>
                  </a:solidFill>
                </a:rPr>
                <a:t>猴子</a:t>
              </a:r>
              <a:r>
                <a:rPr lang="en-US" altLang="zh-CN" sz="2000">
                  <a:solidFill>
                    <a:schemeClr val="bg2"/>
                  </a:solidFill>
                </a:rPr>
                <a:t>) </a:t>
              </a:r>
            </a:p>
          </p:txBody>
        </p:sp>
        <p:sp>
          <p:nvSpPr>
            <p:cNvPr id="63504" name="Text Box 13"/>
            <p:cNvSpPr txBox="1">
              <a:spLocks noChangeArrowheads="1"/>
            </p:cNvSpPr>
            <p:nvPr/>
          </p:nvSpPr>
          <p:spPr bwMode="auto">
            <a:xfrm>
              <a:off x="4560" y="3167"/>
              <a:ext cx="8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名词</a:t>
              </a:r>
              <a:r>
                <a:rPr lang="en-US" altLang="zh-CN" sz="2000">
                  <a:solidFill>
                    <a:schemeClr val="bg2"/>
                  </a:solidFill>
                </a:rPr>
                <a:t>(</a:t>
              </a:r>
              <a:r>
                <a:rPr lang="zh-CN" altLang="en-US" sz="2000">
                  <a:solidFill>
                    <a:schemeClr val="bg2"/>
                  </a:solidFill>
                </a:rPr>
                <a:t>香蕉</a:t>
              </a:r>
              <a:r>
                <a:rPr lang="en-US" altLang="zh-CN" sz="2000">
                  <a:solidFill>
                    <a:schemeClr val="bg2"/>
                  </a:solidFill>
                </a:rPr>
                <a:t>)  </a:t>
              </a:r>
            </a:p>
          </p:txBody>
        </p:sp>
        <p:cxnSp>
          <p:nvCxnSpPr>
            <p:cNvPr id="63505" name="AutoShape 14"/>
            <p:cNvCxnSpPr>
              <a:cxnSpLocks noChangeShapeType="1"/>
              <a:stCxn id="63498" idx="2"/>
              <a:endCxn id="63500" idx="0"/>
            </p:cNvCxnSpPr>
            <p:nvPr/>
          </p:nvCxnSpPr>
          <p:spPr bwMode="auto">
            <a:xfrm flipH="1">
              <a:off x="3984" y="1014"/>
              <a:ext cx="288" cy="618"/>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3506" name="AutoShape 15"/>
            <p:cNvCxnSpPr>
              <a:cxnSpLocks noChangeShapeType="1"/>
              <a:stCxn id="63498" idx="2"/>
              <a:endCxn id="63499" idx="0"/>
            </p:cNvCxnSpPr>
            <p:nvPr/>
          </p:nvCxnSpPr>
          <p:spPr bwMode="auto">
            <a:xfrm>
              <a:off x="4272" y="1014"/>
              <a:ext cx="336" cy="618"/>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3507" name="AutoShape 16"/>
            <p:cNvCxnSpPr>
              <a:cxnSpLocks noChangeShapeType="1"/>
              <a:stCxn id="63500" idx="2"/>
              <a:endCxn id="63503" idx="0"/>
            </p:cNvCxnSpPr>
            <p:nvPr/>
          </p:nvCxnSpPr>
          <p:spPr bwMode="auto">
            <a:xfrm flipH="1">
              <a:off x="3696" y="1830"/>
              <a:ext cx="288" cy="522"/>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3508" name="AutoShape 17"/>
            <p:cNvCxnSpPr>
              <a:cxnSpLocks noChangeShapeType="1"/>
              <a:stCxn id="63499" idx="2"/>
              <a:endCxn id="63502" idx="0"/>
            </p:cNvCxnSpPr>
            <p:nvPr/>
          </p:nvCxnSpPr>
          <p:spPr bwMode="auto">
            <a:xfrm rot="5400000">
              <a:off x="4296" y="2040"/>
              <a:ext cx="528" cy="96"/>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3509" name="AutoShape 18"/>
            <p:cNvCxnSpPr>
              <a:cxnSpLocks noChangeShapeType="1"/>
              <a:stCxn id="63499" idx="2"/>
              <a:endCxn id="63501" idx="0"/>
            </p:cNvCxnSpPr>
            <p:nvPr/>
          </p:nvCxnSpPr>
          <p:spPr bwMode="auto">
            <a:xfrm>
              <a:off x="4608" y="1830"/>
              <a:ext cx="576" cy="522"/>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3510" name="AutoShape 19"/>
            <p:cNvCxnSpPr>
              <a:cxnSpLocks noChangeShapeType="1"/>
              <a:stCxn id="63501" idx="2"/>
              <a:endCxn id="63504" idx="0"/>
            </p:cNvCxnSpPr>
            <p:nvPr/>
          </p:nvCxnSpPr>
          <p:spPr bwMode="auto">
            <a:xfrm flipH="1">
              <a:off x="4992" y="2550"/>
              <a:ext cx="192" cy="618"/>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grpSp>
      <p:sp>
        <p:nvSpPr>
          <p:cNvPr id="63494" name="Text Box 20"/>
          <p:cNvSpPr txBox="1">
            <a:spLocks noChangeArrowheads="1"/>
          </p:cNvSpPr>
          <p:nvPr/>
        </p:nvSpPr>
        <p:spPr bwMode="auto">
          <a:xfrm>
            <a:off x="2143125" y="5643563"/>
            <a:ext cx="5184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000"/>
              <a:t>图</a:t>
            </a:r>
            <a:r>
              <a:rPr lang="en-US" altLang="zh-CN" sz="2000"/>
              <a:t>1-5     </a:t>
            </a:r>
            <a:r>
              <a:rPr lang="zh-CN" altLang="en-US" sz="2000"/>
              <a:t>句子“猴子吃香蕉”的语法分析树</a:t>
            </a:r>
            <a:endParaRPr lang="zh-CN" altLang="en-US" sz="3600"/>
          </a:p>
        </p:txBody>
      </p:sp>
      <p:sp>
        <p:nvSpPr>
          <p:cNvPr id="918549" name="AutoShape 21">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cxnSp>
        <p:nvCxnSpPr>
          <p:cNvPr id="63496" name="直接连接符 22"/>
          <p:cNvCxnSpPr>
            <a:cxnSpLocks noChangeShapeType="1"/>
          </p:cNvCxnSpPr>
          <p:nvPr/>
        </p:nvCxnSpPr>
        <p:spPr bwMode="auto">
          <a:xfrm>
            <a:off x="8643938" y="2000250"/>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63497" name="直接连接符 24"/>
          <p:cNvCxnSpPr>
            <a:cxnSpLocks noChangeShapeType="1"/>
          </p:cNvCxnSpPr>
          <p:nvPr/>
        </p:nvCxnSpPr>
        <p:spPr bwMode="auto">
          <a:xfrm>
            <a:off x="9144000" y="3786188"/>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18549"/>
                                        </p:tgtEl>
                                        <p:attrNameLst>
                                          <p:attrName>style.visibility</p:attrName>
                                        </p:attrNameLst>
                                      </p:cBhvr>
                                      <p:to>
                                        <p:strVal val="visible"/>
                                      </p:to>
                                    </p:set>
                                    <p:anim calcmode="lin" valueType="num">
                                      <p:cBhvr additive="base">
                                        <p:cTn id="7" dur="500" fill="hold"/>
                                        <p:tgtEl>
                                          <p:spTgt spid="918549"/>
                                        </p:tgtEl>
                                        <p:attrNameLst>
                                          <p:attrName>ppt_x</p:attrName>
                                        </p:attrNameLst>
                                      </p:cBhvr>
                                      <p:tavLst>
                                        <p:tav tm="0">
                                          <p:val>
                                            <p:strVal val="1+#ppt_w/2"/>
                                          </p:val>
                                        </p:tav>
                                        <p:tav tm="100000">
                                          <p:val>
                                            <p:strVal val="#ppt_x"/>
                                          </p:val>
                                        </p:tav>
                                      </p:tavLst>
                                    </p:anim>
                                    <p:anim calcmode="lin" valueType="num">
                                      <p:cBhvr additive="base">
                                        <p:cTn id="8" dur="500" fill="hold"/>
                                        <p:tgtEl>
                                          <p:spTgt spid="918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p:cNvSpPr>
            <a:spLocks noGrp="1"/>
          </p:cNvSpPr>
          <p:nvPr>
            <p:ph type="dt" sz="quarter" idx="10"/>
          </p:nvPr>
        </p:nvSpPr>
        <p:spPr/>
        <p:txBody>
          <a:bodyPr/>
          <a:lstStyle/>
          <a:p>
            <a:pPr>
              <a:defRPr/>
            </a:pPr>
            <a:fld id="{77335598-19A0-429E-88C4-78102AB8677B}" type="datetime1">
              <a:rPr lang="zh-CN" altLang="en-US"/>
              <a:pPr>
                <a:defRPr/>
              </a:pPr>
              <a:t>2020/9/3</a:t>
            </a:fld>
            <a:endParaRPr lang="en-US" altLang="zh-CN"/>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0264C978-8C93-4D28-B5E4-6741C0EE755C}" type="slidenum">
              <a:rPr lang="zh-CN" altLang="en-US" sz="1400" smtClean="0"/>
              <a:pPr>
                <a:spcBef>
                  <a:spcPct val="0"/>
                </a:spcBef>
                <a:buClrTx/>
                <a:buSzTx/>
                <a:buFontTx/>
                <a:buNone/>
              </a:pPr>
              <a:t>35</a:t>
            </a:fld>
            <a:r>
              <a:rPr lang="zh-CN" altLang="en-US" sz="1400"/>
              <a:t> 页</a:t>
            </a:r>
          </a:p>
        </p:txBody>
      </p:sp>
      <p:sp>
        <p:nvSpPr>
          <p:cNvPr id="65540" name="Rectangle 5"/>
          <p:cNvSpPr>
            <a:spLocks noChangeArrowheads="1"/>
          </p:cNvSpPr>
          <p:nvPr/>
        </p:nvSpPr>
        <p:spPr bwMode="auto">
          <a:xfrm>
            <a:off x="500063" y="857250"/>
            <a:ext cx="8305800" cy="4500563"/>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65541" name="Text Box 6"/>
          <p:cNvSpPr txBox="1">
            <a:spLocks noChangeArrowheads="1"/>
          </p:cNvSpPr>
          <p:nvPr/>
        </p:nvSpPr>
        <p:spPr bwMode="auto">
          <a:xfrm>
            <a:off x="3857625" y="1276350"/>
            <a:ext cx="1384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表达式  </a:t>
            </a:r>
          </a:p>
        </p:txBody>
      </p:sp>
      <p:sp>
        <p:nvSpPr>
          <p:cNvPr id="65542" name="Text Box 7"/>
          <p:cNvSpPr txBox="1">
            <a:spLocks noChangeArrowheads="1"/>
          </p:cNvSpPr>
          <p:nvPr/>
        </p:nvSpPr>
        <p:spPr bwMode="auto">
          <a:xfrm>
            <a:off x="3857625" y="2038350"/>
            <a:ext cx="1384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bg2"/>
                </a:solidFill>
              </a:rPr>
              <a:t>=   </a:t>
            </a:r>
          </a:p>
        </p:txBody>
      </p:sp>
      <p:sp>
        <p:nvSpPr>
          <p:cNvPr id="65543" name="Text Box 8"/>
          <p:cNvSpPr txBox="1">
            <a:spLocks noChangeArrowheads="1"/>
          </p:cNvSpPr>
          <p:nvPr/>
        </p:nvSpPr>
        <p:spPr bwMode="auto">
          <a:xfrm>
            <a:off x="2339975" y="2038350"/>
            <a:ext cx="1384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bg2"/>
                </a:solidFill>
              </a:rPr>
              <a:t>ID</a:t>
            </a:r>
            <a:r>
              <a:rPr lang="zh-CN" altLang="en-US" sz="2000">
                <a:solidFill>
                  <a:schemeClr val="bg2"/>
                </a:solidFill>
              </a:rPr>
              <a:t>（</a:t>
            </a:r>
            <a:r>
              <a:rPr lang="en-US" altLang="zh-CN" sz="2000">
                <a:solidFill>
                  <a:schemeClr val="bg2"/>
                </a:solidFill>
              </a:rPr>
              <a:t>a</a:t>
            </a:r>
            <a:r>
              <a:rPr lang="zh-CN" altLang="en-US" sz="2000">
                <a:solidFill>
                  <a:schemeClr val="bg2"/>
                </a:solidFill>
              </a:rPr>
              <a:t>） </a:t>
            </a:r>
          </a:p>
        </p:txBody>
      </p:sp>
      <p:sp>
        <p:nvSpPr>
          <p:cNvPr id="65544" name="Text Box 9"/>
          <p:cNvSpPr txBox="1">
            <a:spLocks noChangeArrowheads="1"/>
          </p:cNvSpPr>
          <p:nvPr/>
        </p:nvSpPr>
        <p:spPr bwMode="auto">
          <a:xfrm>
            <a:off x="5983288" y="2724150"/>
            <a:ext cx="1384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项   </a:t>
            </a:r>
          </a:p>
        </p:txBody>
      </p:sp>
      <p:sp>
        <p:nvSpPr>
          <p:cNvPr id="65545" name="Text Box 10"/>
          <p:cNvSpPr txBox="1">
            <a:spLocks noChangeArrowheads="1"/>
          </p:cNvSpPr>
          <p:nvPr/>
        </p:nvSpPr>
        <p:spPr bwMode="auto">
          <a:xfrm>
            <a:off x="4383088" y="2724150"/>
            <a:ext cx="1447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bg2"/>
                </a:solidFill>
              </a:rPr>
              <a:t>+ </a:t>
            </a:r>
          </a:p>
        </p:txBody>
      </p:sp>
      <p:sp>
        <p:nvSpPr>
          <p:cNvPr id="65546" name="Text Box 11"/>
          <p:cNvSpPr txBox="1">
            <a:spLocks noChangeArrowheads="1"/>
          </p:cNvSpPr>
          <p:nvPr/>
        </p:nvSpPr>
        <p:spPr bwMode="auto">
          <a:xfrm>
            <a:off x="2249488" y="2727325"/>
            <a:ext cx="17303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表达式</a:t>
            </a:r>
          </a:p>
        </p:txBody>
      </p:sp>
      <p:sp>
        <p:nvSpPr>
          <p:cNvPr id="65547" name="Text Box 12"/>
          <p:cNvSpPr txBox="1">
            <a:spLocks noChangeArrowheads="1"/>
          </p:cNvSpPr>
          <p:nvPr/>
        </p:nvSpPr>
        <p:spPr bwMode="auto">
          <a:xfrm>
            <a:off x="2492375" y="3257550"/>
            <a:ext cx="1066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项</a:t>
            </a:r>
          </a:p>
        </p:txBody>
      </p:sp>
      <p:cxnSp>
        <p:nvCxnSpPr>
          <p:cNvPr id="65548" name="AutoShape 13"/>
          <p:cNvCxnSpPr>
            <a:cxnSpLocks noChangeShapeType="1"/>
            <a:stCxn id="65541" idx="2"/>
            <a:endCxn id="65543" idx="0"/>
          </p:cNvCxnSpPr>
          <p:nvPr/>
        </p:nvCxnSpPr>
        <p:spPr bwMode="auto">
          <a:xfrm flipH="1">
            <a:off x="3032125" y="1590675"/>
            <a:ext cx="1517650" cy="4476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49" name="AutoShape 14"/>
          <p:cNvCxnSpPr>
            <a:cxnSpLocks noChangeShapeType="1"/>
            <a:stCxn id="65541" idx="2"/>
            <a:endCxn id="65542" idx="0"/>
          </p:cNvCxnSpPr>
          <p:nvPr/>
        </p:nvCxnSpPr>
        <p:spPr bwMode="auto">
          <a:xfrm>
            <a:off x="4549775" y="1590675"/>
            <a:ext cx="0" cy="4476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50" name="AutoShape 15"/>
          <p:cNvCxnSpPr>
            <a:cxnSpLocks noChangeShapeType="1"/>
            <a:stCxn id="65554" idx="2"/>
            <a:endCxn id="65546" idx="0"/>
          </p:cNvCxnSpPr>
          <p:nvPr/>
        </p:nvCxnSpPr>
        <p:spPr bwMode="auto">
          <a:xfrm flipH="1">
            <a:off x="3114675" y="2352675"/>
            <a:ext cx="3035300" cy="374650"/>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51" name="AutoShape 16"/>
          <p:cNvCxnSpPr>
            <a:cxnSpLocks noChangeShapeType="1"/>
            <a:stCxn id="65554" idx="2"/>
            <a:endCxn id="65545" idx="0"/>
          </p:cNvCxnSpPr>
          <p:nvPr/>
        </p:nvCxnSpPr>
        <p:spPr bwMode="auto">
          <a:xfrm flipH="1">
            <a:off x="5106988" y="2352675"/>
            <a:ext cx="1042987" cy="3714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52" name="AutoShape 17"/>
          <p:cNvCxnSpPr>
            <a:cxnSpLocks noChangeShapeType="1"/>
          </p:cNvCxnSpPr>
          <p:nvPr/>
        </p:nvCxnSpPr>
        <p:spPr bwMode="auto">
          <a:xfrm>
            <a:off x="5983288" y="2352675"/>
            <a:ext cx="692150" cy="361950"/>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sp>
        <p:nvSpPr>
          <p:cNvPr id="65553" name="Text Box 18"/>
          <p:cNvSpPr txBox="1">
            <a:spLocks noChangeArrowheads="1"/>
          </p:cNvSpPr>
          <p:nvPr/>
        </p:nvSpPr>
        <p:spPr bwMode="auto">
          <a:xfrm>
            <a:off x="1763713" y="6021388"/>
            <a:ext cx="496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t>图</a:t>
            </a:r>
            <a:r>
              <a:rPr lang="en-US" altLang="zh-CN" sz="2000"/>
              <a:t>1-6     </a:t>
            </a:r>
            <a:r>
              <a:rPr lang="zh-CN" altLang="en-US" sz="2000"/>
              <a:t>表达式 </a:t>
            </a:r>
            <a:r>
              <a:rPr lang="en-US" altLang="zh-CN" sz="2000">
                <a:solidFill>
                  <a:srgbClr val="FFFF00"/>
                </a:solidFill>
              </a:rPr>
              <a:t>a=10+c*20 </a:t>
            </a:r>
            <a:r>
              <a:rPr lang="zh-CN" altLang="en-US" sz="2000"/>
              <a:t>的语法树</a:t>
            </a:r>
          </a:p>
        </p:txBody>
      </p:sp>
      <p:sp>
        <p:nvSpPr>
          <p:cNvPr id="65554" name="Text Box 19"/>
          <p:cNvSpPr txBox="1">
            <a:spLocks noChangeArrowheads="1"/>
          </p:cNvSpPr>
          <p:nvPr/>
        </p:nvSpPr>
        <p:spPr bwMode="auto">
          <a:xfrm>
            <a:off x="5464175" y="2038350"/>
            <a:ext cx="13716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表达式 </a:t>
            </a:r>
          </a:p>
        </p:txBody>
      </p:sp>
      <p:sp>
        <p:nvSpPr>
          <p:cNvPr id="65555" name="Text Box 20"/>
          <p:cNvSpPr txBox="1">
            <a:spLocks noChangeArrowheads="1"/>
          </p:cNvSpPr>
          <p:nvPr/>
        </p:nvSpPr>
        <p:spPr bwMode="auto">
          <a:xfrm>
            <a:off x="7140575" y="4248150"/>
            <a:ext cx="1384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bg2"/>
                </a:solidFill>
              </a:rPr>
              <a:t>NUM</a:t>
            </a:r>
            <a:r>
              <a:rPr lang="zh-CN" altLang="en-US" sz="2000">
                <a:solidFill>
                  <a:schemeClr val="bg2"/>
                </a:solidFill>
              </a:rPr>
              <a:t>（</a:t>
            </a:r>
            <a:r>
              <a:rPr lang="en-US" altLang="zh-CN" sz="2000">
                <a:solidFill>
                  <a:schemeClr val="bg2"/>
                </a:solidFill>
              </a:rPr>
              <a:t>20</a:t>
            </a:r>
            <a:r>
              <a:rPr lang="zh-CN" altLang="en-US" sz="2000">
                <a:solidFill>
                  <a:schemeClr val="bg2"/>
                </a:solidFill>
              </a:rPr>
              <a:t>）   </a:t>
            </a:r>
          </a:p>
        </p:txBody>
      </p:sp>
      <p:sp>
        <p:nvSpPr>
          <p:cNvPr id="65556" name="Text Box 21"/>
          <p:cNvSpPr txBox="1">
            <a:spLocks noChangeArrowheads="1"/>
          </p:cNvSpPr>
          <p:nvPr/>
        </p:nvSpPr>
        <p:spPr bwMode="auto">
          <a:xfrm>
            <a:off x="5235575" y="4695825"/>
            <a:ext cx="1295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bg2"/>
                </a:solidFill>
              </a:rPr>
              <a:t>ID</a:t>
            </a:r>
            <a:r>
              <a:rPr lang="zh-CN" altLang="en-US" sz="2000">
                <a:solidFill>
                  <a:schemeClr val="bg2"/>
                </a:solidFill>
              </a:rPr>
              <a:t>（</a:t>
            </a:r>
            <a:r>
              <a:rPr lang="en-US" altLang="zh-CN" sz="2000">
                <a:solidFill>
                  <a:schemeClr val="bg2"/>
                </a:solidFill>
              </a:rPr>
              <a:t>c</a:t>
            </a:r>
            <a:r>
              <a:rPr lang="zh-CN" altLang="en-US" sz="2000">
                <a:solidFill>
                  <a:schemeClr val="bg2"/>
                </a:solidFill>
              </a:rPr>
              <a:t>） </a:t>
            </a:r>
          </a:p>
        </p:txBody>
      </p:sp>
      <p:sp>
        <p:nvSpPr>
          <p:cNvPr id="65557" name="Text Box 22"/>
          <p:cNvSpPr txBox="1">
            <a:spLocks noChangeArrowheads="1"/>
          </p:cNvSpPr>
          <p:nvPr/>
        </p:nvSpPr>
        <p:spPr bwMode="auto">
          <a:xfrm>
            <a:off x="2187575" y="4543425"/>
            <a:ext cx="1676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bg2"/>
                </a:solidFill>
              </a:rPr>
              <a:t>NUM </a:t>
            </a:r>
            <a:r>
              <a:rPr lang="zh-CN" altLang="en-US" sz="2000">
                <a:solidFill>
                  <a:schemeClr val="bg2"/>
                </a:solidFill>
              </a:rPr>
              <a:t>（</a:t>
            </a:r>
            <a:r>
              <a:rPr lang="en-US" altLang="zh-CN" sz="2000">
                <a:solidFill>
                  <a:schemeClr val="bg2"/>
                </a:solidFill>
              </a:rPr>
              <a:t>10</a:t>
            </a:r>
            <a:r>
              <a:rPr lang="zh-CN" altLang="en-US" sz="2000">
                <a:solidFill>
                  <a:schemeClr val="bg2"/>
                </a:solidFill>
              </a:rPr>
              <a:t>） </a:t>
            </a:r>
          </a:p>
        </p:txBody>
      </p:sp>
      <p:sp>
        <p:nvSpPr>
          <p:cNvPr id="65558" name="Text Box 23"/>
          <p:cNvSpPr txBox="1">
            <a:spLocks noChangeArrowheads="1"/>
          </p:cNvSpPr>
          <p:nvPr/>
        </p:nvSpPr>
        <p:spPr bwMode="auto">
          <a:xfrm>
            <a:off x="7369175" y="3409950"/>
            <a:ext cx="838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因子   </a:t>
            </a:r>
          </a:p>
        </p:txBody>
      </p:sp>
      <p:sp>
        <p:nvSpPr>
          <p:cNvPr id="65559" name="Text Box 24"/>
          <p:cNvSpPr txBox="1">
            <a:spLocks noChangeArrowheads="1"/>
          </p:cNvSpPr>
          <p:nvPr/>
        </p:nvSpPr>
        <p:spPr bwMode="auto">
          <a:xfrm>
            <a:off x="6607175" y="3409950"/>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bg2"/>
                </a:solidFill>
              </a:rPr>
              <a:t>* </a:t>
            </a:r>
          </a:p>
        </p:txBody>
      </p:sp>
      <p:sp>
        <p:nvSpPr>
          <p:cNvPr id="65560" name="Text Box 25"/>
          <p:cNvSpPr txBox="1">
            <a:spLocks noChangeArrowheads="1"/>
          </p:cNvSpPr>
          <p:nvPr/>
        </p:nvSpPr>
        <p:spPr bwMode="auto">
          <a:xfrm>
            <a:off x="5387975" y="4010025"/>
            <a:ext cx="914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因子 </a:t>
            </a:r>
          </a:p>
        </p:txBody>
      </p:sp>
      <p:cxnSp>
        <p:nvCxnSpPr>
          <p:cNvPr id="65561" name="AutoShape 26"/>
          <p:cNvCxnSpPr>
            <a:cxnSpLocks noChangeShapeType="1"/>
            <a:stCxn id="65544" idx="2"/>
            <a:endCxn id="65571" idx="0"/>
          </p:cNvCxnSpPr>
          <p:nvPr/>
        </p:nvCxnSpPr>
        <p:spPr bwMode="auto">
          <a:xfrm flipH="1">
            <a:off x="5845175" y="3038475"/>
            <a:ext cx="830263" cy="2952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62" name="AutoShape 27"/>
          <p:cNvCxnSpPr>
            <a:cxnSpLocks noChangeShapeType="1"/>
            <a:stCxn id="65544" idx="2"/>
            <a:endCxn id="65559" idx="0"/>
          </p:cNvCxnSpPr>
          <p:nvPr/>
        </p:nvCxnSpPr>
        <p:spPr bwMode="auto">
          <a:xfrm>
            <a:off x="6675438" y="3038475"/>
            <a:ext cx="274637" cy="3714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63" name="AutoShape 28"/>
          <p:cNvCxnSpPr>
            <a:cxnSpLocks noChangeShapeType="1"/>
            <a:stCxn id="65544" idx="2"/>
            <a:endCxn id="65558" idx="0"/>
          </p:cNvCxnSpPr>
          <p:nvPr/>
        </p:nvCxnSpPr>
        <p:spPr bwMode="auto">
          <a:xfrm>
            <a:off x="6675438" y="3038475"/>
            <a:ext cx="1112837" cy="3714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64" name="AutoShape 29"/>
          <p:cNvCxnSpPr>
            <a:cxnSpLocks noChangeShapeType="1"/>
            <a:stCxn id="65546" idx="2"/>
            <a:endCxn id="65547" idx="0"/>
          </p:cNvCxnSpPr>
          <p:nvPr/>
        </p:nvCxnSpPr>
        <p:spPr bwMode="auto">
          <a:xfrm flipH="1">
            <a:off x="3025775" y="3041650"/>
            <a:ext cx="88900" cy="215900"/>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65" name="AutoShape 30"/>
          <p:cNvCxnSpPr>
            <a:cxnSpLocks noChangeShapeType="1"/>
            <a:stCxn id="65547" idx="2"/>
            <a:endCxn id="65569" idx="0"/>
          </p:cNvCxnSpPr>
          <p:nvPr/>
        </p:nvCxnSpPr>
        <p:spPr bwMode="auto">
          <a:xfrm>
            <a:off x="3025775" y="3571875"/>
            <a:ext cx="76200" cy="285750"/>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66" name="AutoShape 31"/>
          <p:cNvCxnSpPr>
            <a:cxnSpLocks noChangeShapeType="1"/>
            <a:stCxn id="65560" idx="2"/>
            <a:endCxn id="65556" idx="0"/>
          </p:cNvCxnSpPr>
          <p:nvPr/>
        </p:nvCxnSpPr>
        <p:spPr bwMode="auto">
          <a:xfrm>
            <a:off x="5845175" y="4324350"/>
            <a:ext cx="38100" cy="3714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67" name="AutoShape 32"/>
          <p:cNvCxnSpPr>
            <a:cxnSpLocks noChangeShapeType="1"/>
            <a:stCxn id="65558" idx="2"/>
            <a:endCxn id="65555" idx="0"/>
          </p:cNvCxnSpPr>
          <p:nvPr/>
        </p:nvCxnSpPr>
        <p:spPr bwMode="auto">
          <a:xfrm>
            <a:off x="7788275" y="3724275"/>
            <a:ext cx="44450" cy="5238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568" name="AutoShape 33"/>
          <p:cNvCxnSpPr>
            <a:cxnSpLocks noChangeShapeType="1"/>
            <a:stCxn id="65541" idx="2"/>
            <a:endCxn id="65554" idx="0"/>
          </p:cNvCxnSpPr>
          <p:nvPr/>
        </p:nvCxnSpPr>
        <p:spPr bwMode="auto">
          <a:xfrm>
            <a:off x="4549775" y="1590675"/>
            <a:ext cx="1600200" cy="4476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sp>
        <p:nvSpPr>
          <p:cNvPr id="65569" name="Text Box 34"/>
          <p:cNvSpPr txBox="1">
            <a:spLocks noChangeArrowheads="1"/>
          </p:cNvSpPr>
          <p:nvPr/>
        </p:nvSpPr>
        <p:spPr bwMode="auto">
          <a:xfrm>
            <a:off x="2568575" y="3857625"/>
            <a:ext cx="1066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因子</a:t>
            </a:r>
          </a:p>
        </p:txBody>
      </p:sp>
      <p:cxnSp>
        <p:nvCxnSpPr>
          <p:cNvPr id="65570" name="AutoShape 35"/>
          <p:cNvCxnSpPr>
            <a:cxnSpLocks noChangeShapeType="1"/>
            <a:stCxn id="65569" idx="2"/>
            <a:endCxn id="65557" idx="0"/>
          </p:cNvCxnSpPr>
          <p:nvPr/>
        </p:nvCxnSpPr>
        <p:spPr bwMode="auto">
          <a:xfrm flipH="1">
            <a:off x="3025775" y="4171950"/>
            <a:ext cx="76200" cy="371475"/>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sp>
        <p:nvSpPr>
          <p:cNvPr id="65571" name="Text Box 36"/>
          <p:cNvSpPr txBox="1">
            <a:spLocks noChangeArrowheads="1"/>
          </p:cNvSpPr>
          <p:nvPr/>
        </p:nvSpPr>
        <p:spPr bwMode="auto">
          <a:xfrm>
            <a:off x="5311775" y="3333750"/>
            <a:ext cx="1066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项</a:t>
            </a:r>
          </a:p>
        </p:txBody>
      </p:sp>
      <p:cxnSp>
        <p:nvCxnSpPr>
          <p:cNvPr id="65572" name="AutoShape 37"/>
          <p:cNvCxnSpPr>
            <a:cxnSpLocks noChangeShapeType="1"/>
            <a:stCxn id="65571" idx="2"/>
            <a:endCxn id="65560" idx="0"/>
          </p:cNvCxnSpPr>
          <p:nvPr/>
        </p:nvCxnSpPr>
        <p:spPr bwMode="auto">
          <a:xfrm>
            <a:off x="5845175" y="3648075"/>
            <a:ext cx="0" cy="361950"/>
          </a:xfrm>
          <a:prstGeom prst="straightConnector1">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4"/>
          <p:cNvSpPr>
            <a:spLocks noGrp="1"/>
          </p:cNvSpPr>
          <p:nvPr>
            <p:ph type="dt" sz="quarter" idx="10"/>
          </p:nvPr>
        </p:nvSpPr>
        <p:spPr/>
        <p:txBody>
          <a:bodyPr/>
          <a:lstStyle/>
          <a:p>
            <a:pPr>
              <a:defRPr/>
            </a:pPr>
            <a:fld id="{E367FC5F-2847-498E-AB14-CC9A36A4D1EE}" type="datetime1">
              <a:rPr lang="zh-CN" altLang="en-US"/>
              <a:pPr>
                <a:defRPr/>
              </a:pPr>
              <a:t>2020/9/3</a:t>
            </a:fld>
            <a:endParaRPr lang="en-US" altLang="zh-CN"/>
          </a:p>
        </p:txBody>
      </p:sp>
      <p:sp>
        <p:nvSpPr>
          <p:cNvPr id="675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DF6DE808-CBE5-4A4D-ACDD-43F1C21F56DA}" type="slidenum">
              <a:rPr lang="zh-CN" altLang="en-US" sz="1400" smtClean="0"/>
              <a:pPr>
                <a:spcBef>
                  <a:spcPct val="0"/>
                </a:spcBef>
                <a:buClrTx/>
                <a:buSzTx/>
                <a:buFontTx/>
                <a:buNone/>
              </a:pPr>
              <a:t>36</a:t>
            </a:fld>
            <a:r>
              <a:rPr lang="zh-CN" altLang="en-US" sz="1400"/>
              <a:t> 页</a:t>
            </a:r>
          </a:p>
        </p:txBody>
      </p:sp>
      <p:sp>
        <p:nvSpPr>
          <p:cNvPr id="482307" name="Rectangle 1027"/>
          <p:cNvSpPr>
            <a:spLocks noGrp="1" noChangeArrowheads="1"/>
          </p:cNvSpPr>
          <p:nvPr>
            <p:ph type="body" sz="half" idx="1"/>
          </p:nvPr>
        </p:nvSpPr>
        <p:spPr>
          <a:xfrm>
            <a:off x="684213" y="188913"/>
            <a:ext cx="7772400" cy="5410200"/>
          </a:xfrm>
        </p:spPr>
        <p:txBody>
          <a:bodyPr/>
          <a:lstStyle/>
          <a:p>
            <a:pPr>
              <a:lnSpc>
                <a:spcPct val="90000"/>
              </a:lnSpc>
              <a:buFont typeface="Monotype Sorts" pitchFamily="2" charset="2"/>
              <a:buNone/>
              <a:defRPr/>
            </a:pPr>
            <a:r>
              <a:rPr lang="en-US" altLang="zh-CN" sz="3200" b="1">
                <a:solidFill>
                  <a:srgbClr val="FFFF00"/>
                </a:solidFill>
              </a:rPr>
              <a:t>							</a:t>
            </a:r>
            <a:r>
              <a:rPr lang="zh-CN" altLang="en-US" sz="3200" b="1">
                <a:solidFill>
                  <a:srgbClr val="FFFF00"/>
                </a:solidFill>
              </a:rPr>
              <a:t>语句</a:t>
            </a:r>
          </a:p>
          <a:p>
            <a:pPr>
              <a:lnSpc>
                <a:spcPct val="90000"/>
              </a:lnSpc>
              <a:buFont typeface="Monotype Sorts" pitchFamily="2" charset="2"/>
              <a:buNone/>
              <a:defRPr/>
            </a:pPr>
            <a:endParaRPr lang="zh-CN" altLang="en-US" b="1">
              <a:solidFill>
                <a:schemeClr val="tx2"/>
              </a:solidFill>
            </a:endParaRPr>
          </a:p>
          <a:p>
            <a:pPr>
              <a:lnSpc>
                <a:spcPct val="90000"/>
              </a:lnSpc>
              <a:buFont typeface="Monotype Sorts" pitchFamily="2" charset="2"/>
              <a:buNone/>
              <a:defRPr/>
            </a:pPr>
            <a:r>
              <a:rPr lang="zh-CN" altLang="en-US" b="1">
                <a:solidFill>
                  <a:srgbClr val="FFFF00"/>
                </a:solidFill>
              </a:rPr>
              <a:t>	 					 表达式	  ；</a:t>
            </a:r>
          </a:p>
          <a:p>
            <a:pPr>
              <a:lnSpc>
                <a:spcPct val="90000"/>
              </a:lnSpc>
              <a:buFont typeface="Monotype Sorts" pitchFamily="2" charset="2"/>
              <a:buNone/>
              <a:defRPr/>
            </a:pPr>
            <a:endParaRPr lang="zh-CN" altLang="en-US" b="1">
              <a:solidFill>
                <a:srgbClr val="FFFF00"/>
              </a:solidFill>
            </a:endParaRPr>
          </a:p>
          <a:p>
            <a:pPr>
              <a:lnSpc>
                <a:spcPct val="90000"/>
              </a:lnSpc>
              <a:buFont typeface="Monotype Sorts" pitchFamily="2" charset="2"/>
              <a:buNone/>
              <a:defRPr/>
            </a:pPr>
            <a:r>
              <a:rPr lang="zh-CN" altLang="en-US" b="1">
                <a:solidFill>
                  <a:srgbClr val="FFFF00"/>
                </a:solidFill>
              </a:rPr>
              <a:t>						函数调用</a:t>
            </a:r>
          </a:p>
          <a:p>
            <a:pPr>
              <a:lnSpc>
                <a:spcPct val="90000"/>
              </a:lnSpc>
              <a:buFont typeface="Monotype Sorts" pitchFamily="2" charset="2"/>
              <a:buNone/>
              <a:defRPr/>
            </a:pPr>
            <a:endParaRPr lang="zh-CN" altLang="en-US" b="1">
              <a:solidFill>
                <a:srgbClr val="FFFF00"/>
              </a:solidFill>
            </a:endParaRPr>
          </a:p>
          <a:p>
            <a:pPr>
              <a:lnSpc>
                <a:spcPct val="90000"/>
              </a:lnSpc>
              <a:buFont typeface="Monotype Sorts" pitchFamily="2" charset="2"/>
              <a:buNone/>
              <a:defRPr/>
            </a:pPr>
            <a:r>
              <a:rPr lang="zh-CN" altLang="en-US" b="1">
                <a:solidFill>
                  <a:srgbClr val="FFFF00"/>
                </a:solidFill>
              </a:rPr>
              <a:t>			标识符	（	 表达式	 ）</a:t>
            </a:r>
          </a:p>
          <a:p>
            <a:pPr>
              <a:lnSpc>
                <a:spcPct val="90000"/>
              </a:lnSpc>
              <a:buFont typeface="Monotype Sorts" pitchFamily="2" charset="2"/>
              <a:buNone/>
              <a:defRPr/>
            </a:pPr>
            <a:endParaRPr lang="zh-CN" altLang="en-US" b="1">
              <a:solidFill>
                <a:srgbClr val="FFFF00"/>
              </a:solidFill>
            </a:endParaRPr>
          </a:p>
          <a:p>
            <a:pPr>
              <a:lnSpc>
                <a:spcPct val="90000"/>
              </a:lnSpc>
              <a:buFont typeface="Monotype Sorts" pitchFamily="2" charset="2"/>
              <a:buNone/>
              <a:defRPr/>
            </a:pPr>
            <a:r>
              <a:rPr lang="zh-CN" altLang="en-US" b="1">
                <a:solidFill>
                  <a:srgbClr val="FFFF00"/>
                </a:solidFill>
              </a:rPr>
              <a:t>						  常数</a:t>
            </a:r>
          </a:p>
          <a:p>
            <a:pPr>
              <a:lnSpc>
                <a:spcPct val="90000"/>
              </a:lnSpc>
              <a:buFont typeface="Monotype Sorts" pitchFamily="2" charset="2"/>
              <a:buNone/>
              <a:defRPr/>
            </a:pPr>
            <a:endParaRPr lang="zh-CN" altLang="en-US" b="1">
              <a:solidFill>
                <a:srgbClr val="FFFF00"/>
              </a:solidFill>
            </a:endParaRPr>
          </a:p>
          <a:p>
            <a:pPr>
              <a:lnSpc>
                <a:spcPct val="90000"/>
              </a:lnSpc>
              <a:buFont typeface="Monotype Sorts" pitchFamily="2" charset="2"/>
              <a:buNone/>
              <a:defRPr/>
            </a:pPr>
            <a:r>
              <a:rPr lang="zh-CN" altLang="en-US" b="1">
                <a:solidFill>
                  <a:srgbClr val="FFFF00"/>
                </a:solidFill>
              </a:rPr>
              <a:t>						 字符串</a:t>
            </a:r>
          </a:p>
        </p:txBody>
      </p:sp>
      <p:sp>
        <p:nvSpPr>
          <p:cNvPr id="67589" name="Line 1030"/>
          <p:cNvSpPr>
            <a:spLocks noChangeShapeType="1"/>
          </p:cNvSpPr>
          <p:nvPr/>
        </p:nvSpPr>
        <p:spPr bwMode="auto">
          <a:xfrm flipH="1">
            <a:off x="5943600" y="685800"/>
            <a:ext cx="609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7590" name="Line 1031"/>
          <p:cNvSpPr>
            <a:spLocks noChangeShapeType="1"/>
          </p:cNvSpPr>
          <p:nvPr/>
        </p:nvSpPr>
        <p:spPr bwMode="auto">
          <a:xfrm>
            <a:off x="6705600" y="685800"/>
            <a:ext cx="762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7591" name="Line 1032"/>
          <p:cNvSpPr>
            <a:spLocks noChangeShapeType="1"/>
          </p:cNvSpPr>
          <p:nvPr/>
        </p:nvSpPr>
        <p:spPr bwMode="auto">
          <a:xfrm flipH="1">
            <a:off x="6019800" y="1676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7592" name="Line 1033"/>
          <p:cNvSpPr>
            <a:spLocks noChangeShapeType="1"/>
          </p:cNvSpPr>
          <p:nvPr/>
        </p:nvSpPr>
        <p:spPr bwMode="auto">
          <a:xfrm flipH="1">
            <a:off x="3429000" y="2667000"/>
            <a:ext cx="22860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7593" name="Line 1034"/>
          <p:cNvSpPr>
            <a:spLocks noChangeShapeType="1"/>
          </p:cNvSpPr>
          <p:nvPr/>
        </p:nvSpPr>
        <p:spPr bwMode="auto">
          <a:xfrm flipH="1">
            <a:off x="4724400" y="2667000"/>
            <a:ext cx="1143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7594" name="Line 1035"/>
          <p:cNvSpPr>
            <a:spLocks noChangeShapeType="1"/>
          </p:cNvSpPr>
          <p:nvPr/>
        </p:nvSpPr>
        <p:spPr bwMode="auto">
          <a:xfrm>
            <a:off x="6172200" y="2590800"/>
            <a:ext cx="1066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7595" name="Line 1036"/>
          <p:cNvSpPr>
            <a:spLocks noChangeShapeType="1"/>
          </p:cNvSpPr>
          <p:nvPr/>
        </p:nvSpPr>
        <p:spPr bwMode="auto">
          <a:xfrm flipH="1">
            <a:off x="6019800" y="25908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7596" name="Line 1037"/>
          <p:cNvSpPr>
            <a:spLocks noChangeShapeType="1"/>
          </p:cNvSpPr>
          <p:nvPr/>
        </p:nvSpPr>
        <p:spPr bwMode="auto">
          <a:xfrm flipH="1">
            <a:off x="6019800" y="3581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7597" name="Line 1038"/>
          <p:cNvSpPr>
            <a:spLocks noChangeShapeType="1"/>
          </p:cNvSpPr>
          <p:nvPr/>
        </p:nvSpPr>
        <p:spPr bwMode="auto">
          <a:xfrm flipH="1">
            <a:off x="6019800" y="44958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7598" name="Line 1040"/>
          <p:cNvSpPr>
            <a:spLocks noChangeShapeType="1"/>
          </p:cNvSpPr>
          <p:nvPr/>
        </p:nvSpPr>
        <p:spPr bwMode="auto">
          <a:xfrm>
            <a:off x="3124200" y="35052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82322" name="Text Box 1042"/>
          <p:cNvSpPr txBox="1">
            <a:spLocks noChangeArrowheads="1"/>
          </p:cNvSpPr>
          <p:nvPr/>
        </p:nvSpPr>
        <p:spPr bwMode="auto">
          <a:xfrm>
            <a:off x="2362200" y="4191000"/>
            <a:ext cx="1600200" cy="628650"/>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3200">
                <a:solidFill>
                  <a:srgbClr val="FFFF00"/>
                </a:solidFill>
                <a:effectLst>
                  <a:outerShdw blurRad="38100" dist="38100" dir="2700000" algn="tl">
                    <a:srgbClr val="000000"/>
                  </a:outerShdw>
                </a:effectLst>
                <a:ea typeface="宋体" pitchFamily="2" charset="-122"/>
              </a:rPr>
              <a:t>printf</a:t>
            </a:r>
          </a:p>
        </p:txBody>
      </p:sp>
      <p:sp>
        <p:nvSpPr>
          <p:cNvPr id="67600" name="Line 1043"/>
          <p:cNvSpPr>
            <a:spLocks noChangeShapeType="1"/>
          </p:cNvSpPr>
          <p:nvPr/>
        </p:nvSpPr>
        <p:spPr bwMode="auto">
          <a:xfrm>
            <a:off x="6096000" y="54102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82324" name="Text Box 1044"/>
          <p:cNvSpPr txBox="1">
            <a:spLocks noChangeArrowheads="1"/>
          </p:cNvSpPr>
          <p:nvPr/>
        </p:nvSpPr>
        <p:spPr bwMode="auto">
          <a:xfrm>
            <a:off x="5638800" y="6019800"/>
            <a:ext cx="1295400" cy="628650"/>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3200">
                <a:solidFill>
                  <a:srgbClr val="FFFF00"/>
                </a:solidFill>
                <a:effectLst>
                  <a:outerShdw blurRad="38100" dist="38100" dir="2700000" algn="tl">
                    <a:srgbClr val="000000"/>
                  </a:outerShdw>
                </a:effectLst>
                <a:ea typeface="宋体" pitchFamily="2" charset="-122"/>
              </a:rPr>
              <a:t>hello</a:t>
            </a:r>
          </a:p>
        </p:txBody>
      </p:sp>
      <p:sp>
        <p:nvSpPr>
          <p:cNvPr id="67602" name="Rectangle 1046"/>
          <p:cNvSpPr>
            <a:spLocks noChangeArrowheads="1"/>
          </p:cNvSpPr>
          <p:nvPr/>
        </p:nvSpPr>
        <p:spPr bwMode="auto">
          <a:xfrm>
            <a:off x="1116013" y="1125538"/>
            <a:ext cx="3024187" cy="519112"/>
          </a:xfrm>
          <a:prstGeom prst="rect">
            <a:avLst/>
          </a:prstGeom>
          <a:solidFill>
            <a:srgbClr val="FFFFCC"/>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ea typeface="仿宋_GB2312" pitchFamily="49" charset="-122"/>
              </a:rPr>
              <a:t>printf(“hello”)</a:t>
            </a:r>
            <a:r>
              <a:rPr lang="zh-CN" altLang="en-US" sz="2800">
                <a:solidFill>
                  <a:schemeClr val="bg2"/>
                </a:solidFill>
                <a:ea typeface="仿宋_GB2312" pitchFamily="49" charset="-122"/>
              </a:rPr>
              <a:t>；</a:t>
            </a:r>
          </a:p>
        </p:txBody>
      </p:sp>
      <p:sp>
        <p:nvSpPr>
          <p:cNvPr id="482327" name="AutoShape 1047">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82327"/>
                                        </p:tgtEl>
                                        <p:attrNameLst>
                                          <p:attrName>style.visibility</p:attrName>
                                        </p:attrNameLst>
                                      </p:cBhvr>
                                      <p:to>
                                        <p:strVal val="visible"/>
                                      </p:to>
                                    </p:set>
                                    <p:anim calcmode="lin" valueType="num">
                                      <p:cBhvr additive="base">
                                        <p:cTn id="7" dur="500" fill="hold"/>
                                        <p:tgtEl>
                                          <p:spTgt spid="482327"/>
                                        </p:tgtEl>
                                        <p:attrNameLst>
                                          <p:attrName>ppt_x</p:attrName>
                                        </p:attrNameLst>
                                      </p:cBhvr>
                                      <p:tavLst>
                                        <p:tav tm="0">
                                          <p:val>
                                            <p:strVal val="1+#ppt_w/2"/>
                                          </p:val>
                                        </p:tav>
                                        <p:tav tm="100000">
                                          <p:val>
                                            <p:strVal val="#ppt_x"/>
                                          </p:val>
                                        </p:tav>
                                      </p:tavLst>
                                    </p:anim>
                                    <p:anim calcmode="lin" valueType="num">
                                      <p:cBhvr additive="base">
                                        <p:cTn id="8" dur="500" fill="hold"/>
                                        <p:tgtEl>
                                          <p:spTgt spid="482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4"/>
          <p:cNvSpPr>
            <a:spLocks noGrp="1"/>
          </p:cNvSpPr>
          <p:nvPr>
            <p:ph type="dt" sz="quarter" idx="10"/>
          </p:nvPr>
        </p:nvSpPr>
        <p:spPr/>
        <p:txBody>
          <a:bodyPr/>
          <a:lstStyle/>
          <a:p>
            <a:pPr>
              <a:defRPr/>
            </a:pPr>
            <a:fld id="{892DEB0D-A88F-450A-86F9-1EF6286C23FE}" type="datetime1">
              <a:rPr lang="zh-CN" altLang="en-US"/>
              <a:pPr>
                <a:defRPr/>
              </a:pPr>
              <a:t>2020/9/3</a:t>
            </a:fld>
            <a:endParaRPr lang="en-US" altLang="zh-CN"/>
          </a:p>
        </p:txBody>
      </p:sp>
      <p:sp>
        <p:nvSpPr>
          <p:cNvPr id="6963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31830BEE-A1A9-4056-829B-DD851F56BE18}" type="slidenum">
              <a:rPr lang="zh-CN" altLang="en-US" sz="1400" smtClean="0"/>
              <a:pPr>
                <a:spcBef>
                  <a:spcPct val="0"/>
                </a:spcBef>
                <a:buClrTx/>
                <a:buSzTx/>
                <a:buFontTx/>
                <a:buNone/>
              </a:pPr>
              <a:t>37</a:t>
            </a:fld>
            <a:r>
              <a:rPr lang="zh-CN" altLang="en-US" sz="1400"/>
              <a:t> 页</a:t>
            </a:r>
          </a:p>
        </p:txBody>
      </p:sp>
      <p:pic>
        <p:nvPicPr>
          <p:cNvPr id="69636" name="Picture 10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389063"/>
            <a:ext cx="7488237" cy="54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1026"/>
          <p:cNvSpPr>
            <a:spLocks noGrp="1" noChangeArrowheads="1"/>
          </p:cNvSpPr>
          <p:nvPr>
            <p:ph type="title"/>
          </p:nvPr>
        </p:nvSpPr>
        <p:spPr>
          <a:xfrm>
            <a:off x="2843213" y="0"/>
            <a:ext cx="3429000" cy="533400"/>
          </a:xfrm>
        </p:spPr>
        <p:txBody>
          <a:bodyPr/>
          <a:lstStyle/>
          <a:p>
            <a:r>
              <a:rPr lang="en-US" altLang="zh-CN" b="1">
                <a:solidFill>
                  <a:srgbClr val="FFFF00"/>
                </a:solidFill>
                <a:latin typeface="宋体" panose="02010600030101010101" pitchFamily="2" charset="-122"/>
              </a:rPr>
              <a:t>2. </a:t>
            </a:r>
            <a:r>
              <a:rPr lang="zh-CN" altLang="en-US" b="1">
                <a:solidFill>
                  <a:srgbClr val="FFFF00"/>
                </a:solidFill>
                <a:latin typeface="宋体" panose="02010600030101010101" pitchFamily="2" charset="-122"/>
              </a:rPr>
              <a:t>语法分析</a:t>
            </a:r>
          </a:p>
        </p:txBody>
      </p:sp>
      <p:sp>
        <p:nvSpPr>
          <p:cNvPr id="778265" name="Rectangle 1049"/>
          <p:cNvSpPr>
            <a:spLocks noChangeArrowheads="1"/>
          </p:cNvSpPr>
          <p:nvPr/>
        </p:nvSpPr>
        <p:spPr bwMode="auto">
          <a:xfrm>
            <a:off x="3146425" y="6111875"/>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赋值语句</a:t>
            </a:r>
          </a:p>
        </p:txBody>
      </p:sp>
      <p:sp>
        <p:nvSpPr>
          <p:cNvPr id="778266" name="Rectangle 1050"/>
          <p:cNvSpPr>
            <a:spLocks noChangeArrowheads="1"/>
          </p:cNvSpPr>
          <p:nvPr/>
        </p:nvSpPr>
        <p:spPr bwMode="auto">
          <a:xfrm>
            <a:off x="3927475" y="3313113"/>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标识符</a:t>
            </a:r>
          </a:p>
        </p:txBody>
      </p:sp>
      <p:sp>
        <p:nvSpPr>
          <p:cNvPr id="778267" name="Rectangle 1051"/>
          <p:cNvSpPr>
            <a:spLocks noChangeArrowheads="1"/>
          </p:cNvSpPr>
          <p:nvPr/>
        </p:nvSpPr>
        <p:spPr bwMode="auto">
          <a:xfrm>
            <a:off x="5394325" y="2665413"/>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标识符</a:t>
            </a:r>
          </a:p>
        </p:txBody>
      </p:sp>
      <p:sp>
        <p:nvSpPr>
          <p:cNvPr id="778268" name="Rectangle 1052"/>
          <p:cNvSpPr>
            <a:spLocks noChangeArrowheads="1"/>
          </p:cNvSpPr>
          <p:nvPr/>
        </p:nvSpPr>
        <p:spPr bwMode="auto">
          <a:xfrm>
            <a:off x="7470775" y="26844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整数</a:t>
            </a:r>
          </a:p>
        </p:txBody>
      </p:sp>
      <p:grpSp>
        <p:nvGrpSpPr>
          <p:cNvPr id="2" name="Group 1053"/>
          <p:cNvGrpSpPr>
            <a:grpSpLocks/>
          </p:cNvGrpSpPr>
          <p:nvPr/>
        </p:nvGrpSpPr>
        <p:grpSpPr bwMode="auto">
          <a:xfrm>
            <a:off x="1331913" y="5084763"/>
            <a:ext cx="5556250" cy="735012"/>
            <a:chOff x="518" y="3231"/>
            <a:chExt cx="3500" cy="463"/>
          </a:xfrm>
        </p:grpSpPr>
        <p:sp>
          <p:nvSpPr>
            <p:cNvPr id="69668" name="Rectangle 1054"/>
            <p:cNvSpPr>
              <a:spLocks noChangeArrowheads="1"/>
            </p:cNvSpPr>
            <p:nvPr/>
          </p:nvSpPr>
          <p:spPr bwMode="auto">
            <a:xfrm>
              <a:off x="518" y="3286"/>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标识符</a:t>
              </a:r>
            </a:p>
          </p:txBody>
        </p:sp>
        <p:sp>
          <p:nvSpPr>
            <p:cNvPr id="69669" name="Rectangle 1055"/>
            <p:cNvSpPr>
              <a:spLocks noChangeArrowheads="1"/>
            </p:cNvSpPr>
            <p:nvPr/>
          </p:nvSpPr>
          <p:spPr bwMode="auto">
            <a:xfrm>
              <a:off x="3134" y="3298"/>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表达式</a:t>
              </a:r>
            </a:p>
          </p:txBody>
        </p:sp>
        <p:sp>
          <p:nvSpPr>
            <p:cNvPr id="69670" name="Oval 1056"/>
            <p:cNvSpPr>
              <a:spLocks noChangeArrowheads="1"/>
            </p:cNvSpPr>
            <p:nvPr/>
          </p:nvSpPr>
          <p:spPr bwMode="auto">
            <a:xfrm>
              <a:off x="1975" y="3231"/>
              <a:ext cx="466" cy="46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SzTx/>
                <a:buFontTx/>
                <a:buNone/>
              </a:pPr>
              <a:r>
                <a:rPr lang="en-US" altLang="zh-CN" sz="2800">
                  <a:solidFill>
                    <a:srgbClr val="FF3300"/>
                  </a:solidFill>
                  <a:ea typeface="华文行楷" panose="02010800040101010101" pitchFamily="2" charset="-122"/>
                </a:rPr>
                <a:t>=</a:t>
              </a:r>
            </a:p>
          </p:txBody>
        </p:sp>
      </p:grpSp>
      <p:sp>
        <p:nvSpPr>
          <p:cNvPr id="778273" name="Oval 1057"/>
          <p:cNvSpPr>
            <a:spLocks noChangeArrowheads="1"/>
          </p:cNvSpPr>
          <p:nvPr/>
        </p:nvSpPr>
        <p:spPr bwMode="auto">
          <a:xfrm>
            <a:off x="1230313" y="3738563"/>
            <a:ext cx="739775" cy="73501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SzTx/>
              <a:buFontTx/>
              <a:buNone/>
            </a:pPr>
            <a:r>
              <a:rPr lang="en-US" altLang="zh-CN" sz="2800">
                <a:solidFill>
                  <a:srgbClr val="FF3300"/>
                </a:solidFill>
                <a:ea typeface="华文行楷" panose="02010800040101010101" pitchFamily="2" charset="-122"/>
              </a:rPr>
              <a:t>y</a:t>
            </a:r>
          </a:p>
        </p:txBody>
      </p:sp>
      <p:sp>
        <p:nvSpPr>
          <p:cNvPr id="778274" name="Oval 1058"/>
          <p:cNvSpPr>
            <a:spLocks noChangeArrowheads="1"/>
          </p:cNvSpPr>
          <p:nvPr/>
        </p:nvSpPr>
        <p:spPr bwMode="auto">
          <a:xfrm>
            <a:off x="4125913" y="2405063"/>
            <a:ext cx="739775" cy="73501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SzTx/>
              <a:buFontTx/>
              <a:buNone/>
            </a:pPr>
            <a:r>
              <a:rPr lang="en-US" altLang="zh-CN" sz="2800">
                <a:solidFill>
                  <a:srgbClr val="FF3300"/>
                </a:solidFill>
                <a:ea typeface="华文行楷" panose="02010800040101010101" pitchFamily="2" charset="-122"/>
              </a:rPr>
              <a:t>x</a:t>
            </a:r>
          </a:p>
        </p:txBody>
      </p:sp>
      <p:grpSp>
        <p:nvGrpSpPr>
          <p:cNvPr id="3" name="Group 1059"/>
          <p:cNvGrpSpPr>
            <a:grpSpLocks/>
          </p:cNvGrpSpPr>
          <p:nvPr/>
        </p:nvGrpSpPr>
        <p:grpSpPr bwMode="auto">
          <a:xfrm>
            <a:off x="3851275" y="4271963"/>
            <a:ext cx="3670300" cy="735012"/>
            <a:chOff x="2426" y="2691"/>
            <a:chExt cx="2312" cy="463"/>
          </a:xfrm>
        </p:grpSpPr>
        <p:sp>
          <p:nvSpPr>
            <p:cNvPr id="69665" name="Rectangle 1060"/>
            <p:cNvSpPr>
              <a:spLocks noChangeArrowheads="1"/>
            </p:cNvSpPr>
            <p:nvPr/>
          </p:nvSpPr>
          <p:spPr bwMode="auto">
            <a:xfrm>
              <a:off x="2426" y="2746"/>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表达式</a:t>
              </a:r>
            </a:p>
          </p:txBody>
        </p:sp>
        <p:sp>
          <p:nvSpPr>
            <p:cNvPr id="69666" name="Rectangle 1061"/>
            <p:cNvSpPr>
              <a:spLocks noChangeArrowheads="1"/>
            </p:cNvSpPr>
            <p:nvPr/>
          </p:nvSpPr>
          <p:spPr bwMode="auto">
            <a:xfrm>
              <a:off x="3854" y="2770"/>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表达式</a:t>
              </a:r>
            </a:p>
          </p:txBody>
        </p:sp>
        <p:sp>
          <p:nvSpPr>
            <p:cNvPr id="69667" name="Oval 1062"/>
            <p:cNvSpPr>
              <a:spLocks noChangeArrowheads="1"/>
            </p:cNvSpPr>
            <p:nvPr/>
          </p:nvSpPr>
          <p:spPr bwMode="auto">
            <a:xfrm>
              <a:off x="3439" y="2691"/>
              <a:ext cx="466" cy="46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SzTx/>
                <a:buFontTx/>
                <a:buNone/>
              </a:pPr>
              <a:r>
                <a:rPr lang="en-US" altLang="zh-CN" sz="2800">
                  <a:solidFill>
                    <a:srgbClr val="FF3300"/>
                  </a:solidFill>
                  <a:ea typeface="华文行楷" panose="02010800040101010101" pitchFamily="2" charset="-122"/>
                </a:rPr>
                <a:t>+</a:t>
              </a:r>
            </a:p>
          </p:txBody>
        </p:sp>
      </p:grpSp>
      <p:sp>
        <p:nvSpPr>
          <p:cNvPr id="778279" name="Oval 1063"/>
          <p:cNvSpPr>
            <a:spLocks noChangeArrowheads="1"/>
          </p:cNvSpPr>
          <p:nvPr/>
        </p:nvSpPr>
        <p:spPr bwMode="auto">
          <a:xfrm>
            <a:off x="5783263" y="1757363"/>
            <a:ext cx="739775" cy="73501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SzTx/>
              <a:buFontTx/>
              <a:buNone/>
            </a:pPr>
            <a:r>
              <a:rPr lang="en-US" altLang="zh-CN" sz="2800">
                <a:solidFill>
                  <a:srgbClr val="FF3300"/>
                </a:solidFill>
                <a:ea typeface="华文行楷" panose="02010800040101010101" pitchFamily="2" charset="-122"/>
              </a:rPr>
              <a:t>r</a:t>
            </a:r>
          </a:p>
        </p:txBody>
      </p:sp>
      <p:sp>
        <p:nvSpPr>
          <p:cNvPr id="778280" name="Oval 1064"/>
          <p:cNvSpPr>
            <a:spLocks noChangeArrowheads="1"/>
          </p:cNvSpPr>
          <p:nvPr/>
        </p:nvSpPr>
        <p:spPr bwMode="auto">
          <a:xfrm>
            <a:off x="7669213" y="1776413"/>
            <a:ext cx="739775" cy="73501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SzTx/>
              <a:buFontTx/>
              <a:buNone/>
            </a:pPr>
            <a:r>
              <a:rPr lang="en-US" altLang="zh-CN" sz="2800">
                <a:solidFill>
                  <a:srgbClr val="FF3300"/>
                </a:solidFill>
                <a:ea typeface="华文行楷" panose="02010800040101010101" pitchFamily="2" charset="-122"/>
              </a:rPr>
              <a:t>6</a:t>
            </a:r>
          </a:p>
        </p:txBody>
      </p:sp>
      <p:grpSp>
        <p:nvGrpSpPr>
          <p:cNvPr id="4" name="Group 1065"/>
          <p:cNvGrpSpPr>
            <a:grpSpLocks/>
          </p:cNvGrpSpPr>
          <p:nvPr/>
        </p:nvGrpSpPr>
        <p:grpSpPr bwMode="auto">
          <a:xfrm>
            <a:off x="5375275" y="3243263"/>
            <a:ext cx="3213100" cy="735012"/>
            <a:chOff x="3386" y="2043"/>
            <a:chExt cx="2024" cy="463"/>
          </a:xfrm>
        </p:grpSpPr>
        <p:sp>
          <p:nvSpPr>
            <p:cNvPr id="69662" name="Rectangle 1066"/>
            <p:cNvSpPr>
              <a:spLocks noChangeArrowheads="1"/>
            </p:cNvSpPr>
            <p:nvPr/>
          </p:nvSpPr>
          <p:spPr bwMode="auto">
            <a:xfrm>
              <a:off x="3386" y="2075"/>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表达式</a:t>
              </a:r>
            </a:p>
          </p:txBody>
        </p:sp>
        <p:sp>
          <p:nvSpPr>
            <p:cNvPr id="69663" name="Rectangle 1067"/>
            <p:cNvSpPr>
              <a:spLocks noChangeArrowheads="1"/>
            </p:cNvSpPr>
            <p:nvPr/>
          </p:nvSpPr>
          <p:spPr bwMode="auto">
            <a:xfrm>
              <a:off x="4526" y="2075"/>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a:solidFill>
                    <a:schemeClr val="bg2"/>
                  </a:solidFill>
                  <a:ea typeface="华文行楷" panose="02010800040101010101" pitchFamily="2" charset="-122"/>
                </a:rPr>
                <a:t>表达式</a:t>
              </a:r>
            </a:p>
          </p:txBody>
        </p:sp>
        <p:sp>
          <p:nvSpPr>
            <p:cNvPr id="69664" name="Oval 1068"/>
            <p:cNvSpPr>
              <a:spLocks noChangeArrowheads="1"/>
            </p:cNvSpPr>
            <p:nvPr/>
          </p:nvSpPr>
          <p:spPr bwMode="auto">
            <a:xfrm>
              <a:off x="4183" y="2043"/>
              <a:ext cx="466" cy="46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SzTx/>
                <a:buFontTx/>
                <a:buNone/>
              </a:pPr>
              <a:r>
                <a:rPr lang="en-US" altLang="zh-CN" sz="2800">
                  <a:solidFill>
                    <a:srgbClr val="FF3300"/>
                  </a:solidFill>
                  <a:ea typeface="华文行楷" panose="02010800040101010101" pitchFamily="2" charset="-122"/>
                </a:rPr>
                <a:t>*</a:t>
              </a:r>
            </a:p>
          </p:txBody>
        </p:sp>
      </p:grpSp>
      <p:sp>
        <p:nvSpPr>
          <p:cNvPr id="69649" name="Rectangle 1069"/>
          <p:cNvSpPr>
            <a:spLocks noChangeArrowheads="1"/>
          </p:cNvSpPr>
          <p:nvPr/>
        </p:nvSpPr>
        <p:spPr bwMode="auto">
          <a:xfrm>
            <a:off x="0" y="0"/>
            <a:ext cx="9144000" cy="1150938"/>
          </a:xfrm>
          <a:prstGeom prst="rect">
            <a:avLst/>
          </a:prstGeom>
          <a:solidFill>
            <a:srgbClr val="FFE1FF"/>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spcBef>
                <a:spcPct val="10000"/>
              </a:spcBef>
              <a:buClrTx/>
              <a:buSzTx/>
              <a:buFontTx/>
              <a:buNone/>
            </a:pPr>
            <a:r>
              <a:rPr lang="zh-CN" altLang="zh-CN" sz="2400">
                <a:solidFill>
                  <a:schemeClr val="bg2"/>
                </a:solidFill>
                <a:latin typeface="Arial" panose="020B0604020202020204" pitchFamily="34" charset="0"/>
              </a:rPr>
              <a:t>&lt;</a:t>
            </a:r>
            <a:r>
              <a:rPr lang="zh-CN" altLang="en-US" sz="2400">
                <a:solidFill>
                  <a:schemeClr val="bg2"/>
                </a:solidFill>
                <a:latin typeface="Arial" panose="020B0604020202020204" pitchFamily="34" charset="0"/>
              </a:rPr>
              <a:t>赋值语句</a:t>
            </a:r>
            <a:r>
              <a:rPr lang="en-US" altLang="zh-CN" sz="2400">
                <a:solidFill>
                  <a:schemeClr val="bg2"/>
                </a:solidFill>
                <a:latin typeface="Arial" panose="020B0604020202020204" pitchFamily="34" charset="0"/>
              </a:rPr>
              <a:t>&gt;::=&lt;</a:t>
            </a:r>
            <a:r>
              <a:rPr lang="zh-CN" altLang="en-US" sz="2400">
                <a:solidFill>
                  <a:schemeClr val="bg2"/>
                </a:solidFill>
                <a:latin typeface="Arial" panose="020B0604020202020204" pitchFamily="34" charset="0"/>
              </a:rPr>
              <a:t>标识符</a:t>
            </a:r>
            <a:r>
              <a:rPr lang="en-US" altLang="zh-CN" sz="2400">
                <a:solidFill>
                  <a:schemeClr val="bg2"/>
                </a:solidFill>
                <a:latin typeface="Arial" panose="020B0604020202020204" pitchFamily="34" charset="0"/>
              </a:rPr>
              <a:t>&gt;=&lt;</a:t>
            </a:r>
            <a:r>
              <a:rPr lang="zh-CN" altLang="en-US" sz="2400">
                <a:solidFill>
                  <a:schemeClr val="bg2"/>
                </a:solidFill>
                <a:latin typeface="Arial" panose="020B0604020202020204" pitchFamily="34" charset="0"/>
              </a:rPr>
              <a:t>表达式</a:t>
            </a:r>
            <a:r>
              <a:rPr lang="en-US" altLang="zh-CN" sz="2400">
                <a:solidFill>
                  <a:schemeClr val="bg2"/>
                </a:solidFill>
                <a:latin typeface="Arial" panose="020B0604020202020204" pitchFamily="34" charset="0"/>
              </a:rPr>
              <a:t>&gt;</a:t>
            </a:r>
          </a:p>
          <a:p>
            <a:pPr lvl="1" eaLnBrk="1" hangingPunct="1">
              <a:lnSpc>
                <a:spcPct val="90000"/>
              </a:lnSpc>
              <a:spcBef>
                <a:spcPct val="10000"/>
              </a:spcBef>
              <a:buClrTx/>
              <a:buSzTx/>
              <a:buFontTx/>
              <a:buNone/>
            </a:pPr>
            <a:r>
              <a:rPr lang="en-US" altLang="zh-CN" sz="2400">
                <a:solidFill>
                  <a:schemeClr val="bg2"/>
                </a:solidFill>
                <a:latin typeface="Arial" panose="020B0604020202020204" pitchFamily="34" charset="0"/>
              </a:rPr>
              <a:t>&lt;</a:t>
            </a:r>
            <a:r>
              <a:rPr lang="zh-CN" altLang="en-US" sz="2400">
                <a:solidFill>
                  <a:schemeClr val="bg2"/>
                </a:solidFill>
                <a:latin typeface="Arial" panose="020B0604020202020204" pitchFamily="34" charset="0"/>
              </a:rPr>
              <a:t>表达式</a:t>
            </a:r>
            <a:r>
              <a:rPr lang="en-US" altLang="zh-CN" sz="2400">
                <a:solidFill>
                  <a:schemeClr val="bg2"/>
                </a:solidFill>
                <a:latin typeface="Arial" panose="020B0604020202020204" pitchFamily="34" charset="0"/>
              </a:rPr>
              <a:t>&gt;::=&lt;</a:t>
            </a:r>
            <a:r>
              <a:rPr lang="zh-CN" altLang="en-US" sz="2400">
                <a:solidFill>
                  <a:schemeClr val="bg2"/>
                </a:solidFill>
                <a:latin typeface="Arial" panose="020B0604020202020204" pitchFamily="34" charset="0"/>
              </a:rPr>
              <a:t>表达式</a:t>
            </a:r>
            <a:r>
              <a:rPr lang="en-US" altLang="zh-CN" sz="2400">
                <a:solidFill>
                  <a:schemeClr val="bg2"/>
                </a:solidFill>
                <a:latin typeface="Arial" panose="020B0604020202020204" pitchFamily="34" charset="0"/>
              </a:rPr>
              <a:t>&gt;+&lt;</a:t>
            </a:r>
            <a:r>
              <a:rPr lang="zh-CN" altLang="en-US" sz="2400">
                <a:solidFill>
                  <a:schemeClr val="bg2"/>
                </a:solidFill>
                <a:latin typeface="Arial" panose="020B0604020202020204" pitchFamily="34" charset="0"/>
              </a:rPr>
              <a:t>表达式</a:t>
            </a:r>
            <a:r>
              <a:rPr lang="en-US" altLang="zh-CN" sz="2400">
                <a:solidFill>
                  <a:schemeClr val="bg2"/>
                </a:solidFill>
                <a:latin typeface="Arial" panose="020B0604020202020204" pitchFamily="34" charset="0"/>
              </a:rPr>
              <a:t>&gt; | &lt;</a:t>
            </a:r>
            <a:r>
              <a:rPr lang="zh-CN" altLang="en-US" sz="2400">
                <a:solidFill>
                  <a:schemeClr val="bg2"/>
                </a:solidFill>
                <a:latin typeface="Arial" panose="020B0604020202020204" pitchFamily="34" charset="0"/>
              </a:rPr>
              <a:t>表达式</a:t>
            </a:r>
            <a:r>
              <a:rPr lang="en-US" altLang="zh-CN" sz="2400">
                <a:solidFill>
                  <a:schemeClr val="bg2"/>
                </a:solidFill>
                <a:latin typeface="Arial" panose="020B0604020202020204" pitchFamily="34" charset="0"/>
              </a:rPr>
              <a:t>&gt;*&lt;</a:t>
            </a:r>
            <a:r>
              <a:rPr lang="zh-CN" altLang="en-US" sz="2400">
                <a:solidFill>
                  <a:schemeClr val="bg2"/>
                </a:solidFill>
                <a:latin typeface="Arial" panose="020B0604020202020204" pitchFamily="34" charset="0"/>
              </a:rPr>
              <a:t>表达式</a:t>
            </a:r>
            <a:r>
              <a:rPr lang="en-US" altLang="zh-CN" sz="2400">
                <a:solidFill>
                  <a:schemeClr val="bg2"/>
                </a:solidFill>
                <a:latin typeface="Arial" panose="020B0604020202020204" pitchFamily="34" charset="0"/>
              </a:rPr>
              <a:t>&gt;</a:t>
            </a:r>
          </a:p>
          <a:p>
            <a:pPr lvl="1" eaLnBrk="1" hangingPunct="1">
              <a:lnSpc>
                <a:spcPct val="90000"/>
              </a:lnSpc>
              <a:spcBef>
                <a:spcPct val="10000"/>
              </a:spcBef>
              <a:buClrTx/>
              <a:buSzTx/>
              <a:buFontTx/>
              <a:buNone/>
            </a:pPr>
            <a:r>
              <a:rPr lang="en-US" altLang="zh-CN" sz="2400">
                <a:solidFill>
                  <a:schemeClr val="bg2"/>
                </a:solidFill>
                <a:latin typeface="Arial" panose="020B0604020202020204" pitchFamily="34" charset="0"/>
              </a:rPr>
              <a:t>&lt;</a:t>
            </a:r>
            <a:r>
              <a:rPr lang="zh-CN" altLang="en-US" sz="2400">
                <a:solidFill>
                  <a:schemeClr val="bg2"/>
                </a:solidFill>
                <a:latin typeface="Arial" panose="020B0604020202020204" pitchFamily="34" charset="0"/>
              </a:rPr>
              <a:t>表达式</a:t>
            </a:r>
            <a:r>
              <a:rPr lang="en-US" altLang="zh-CN" sz="2400">
                <a:solidFill>
                  <a:schemeClr val="bg2"/>
                </a:solidFill>
                <a:latin typeface="Arial" panose="020B0604020202020204" pitchFamily="34" charset="0"/>
              </a:rPr>
              <a:t>&gt;::=(&lt;</a:t>
            </a:r>
            <a:r>
              <a:rPr lang="zh-CN" altLang="en-US" sz="2400">
                <a:solidFill>
                  <a:schemeClr val="bg2"/>
                </a:solidFill>
                <a:latin typeface="Arial" panose="020B0604020202020204" pitchFamily="34" charset="0"/>
              </a:rPr>
              <a:t>表达式</a:t>
            </a:r>
            <a:r>
              <a:rPr lang="en-US" altLang="zh-CN" sz="2400">
                <a:solidFill>
                  <a:schemeClr val="bg2"/>
                </a:solidFill>
                <a:latin typeface="Arial" panose="020B0604020202020204" pitchFamily="34" charset="0"/>
              </a:rPr>
              <a:t>&gt;) |  &lt;</a:t>
            </a:r>
            <a:r>
              <a:rPr lang="zh-CN" altLang="en-US" sz="2400">
                <a:solidFill>
                  <a:schemeClr val="bg2"/>
                </a:solidFill>
                <a:latin typeface="Arial" panose="020B0604020202020204" pitchFamily="34" charset="0"/>
              </a:rPr>
              <a:t>标识符</a:t>
            </a:r>
            <a:r>
              <a:rPr lang="en-US" altLang="zh-CN" sz="2400">
                <a:solidFill>
                  <a:schemeClr val="bg2"/>
                </a:solidFill>
                <a:latin typeface="Arial" panose="020B0604020202020204" pitchFamily="34" charset="0"/>
              </a:rPr>
              <a:t>&gt;  |  &lt;</a:t>
            </a:r>
            <a:r>
              <a:rPr lang="zh-CN" altLang="en-US" sz="2400">
                <a:solidFill>
                  <a:schemeClr val="bg2"/>
                </a:solidFill>
                <a:latin typeface="Arial" panose="020B0604020202020204" pitchFamily="34" charset="0"/>
              </a:rPr>
              <a:t>整数</a:t>
            </a:r>
            <a:r>
              <a:rPr lang="en-US" altLang="zh-CN" sz="2400">
                <a:solidFill>
                  <a:schemeClr val="bg2"/>
                </a:solidFill>
                <a:latin typeface="Arial" panose="020B0604020202020204" pitchFamily="34" charset="0"/>
              </a:rPr>
              <a:t>&gt; | &lt;</a:t>
            </a:r>
            <a:r>
              <a:rPr lang="zh-CN" altLang="en-US" sz="2400">
                <a:solidFill>
                  <a:schemeClr val="bg2"/>
                </a:solidFill>
                <a:latin typeface="Arial" panose="020B0604020202020204" pitchFamily="34" charset="0"/>
              </a:rPr>
              <a:t>实数</a:t>
            </a:r>
            <a:r>
              <a:rPr lang="en-US" altLang="zh-CN" sz="2400">
                <a:solidFill>
                  <a:schemeClr val="bg2"/>
                </a:solidFill>
                <a:latin typeface="Arial" panose="020B0604020202020204" pitchFamily="34" charset="0"/>
              </a:rPr>
              <a:t>&gt;      </a:t>
            </a:r>
          </a:p>
        </p:txBody>
      </p:sp>
      <p:sp>
        <p:nvSpPr>
          <p:cNvPr id="778287" name="Line 1071"/>
          <p:cNvSpPr>
            <a:spLocks noChangeShapeType="1"/>
          </p:cNvSpPr>
          <p:nvPr/>
        </p:nvSpPr>
        <p:spPr bwMode="auto">
          <a:xfrm flipH="1" flipV="1">
            <a:off x="4019550" y="5581650"/>
            <a:ext cx="400050" cy="66675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288" name="Line 1072"/>
          <p:cNvSpPr>
            <a:spLocks noChangeShapeType="1"/>
          </p:cNvSpPr>
          <p:nvPr/>
        </p:nvSpPr>
        <p:spPr bwMode="auto">
          <a:xfrm flipH="1" flipV="1">
            <a:off x="1638300" y="4552950"/>
            <a:ext cx="19050" cy="60960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289" name="Line 1073"/>
          <p:cNvSpPr>
            <a:spLocks noChangeShapeType="1"/>
          </p:cNvSpPr>
          <p:nvPr/>
        </p:nvSpPr>
        <p:spPr bwMode="auto">
          <a:xfrm flipH="1" flipV="1">
            <a:off x="4762500" y="3733800"/>
            <a:ext cx="19050" cy="60960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290" name="Line 1074"/>
          <p:cNvSpPr>
            <a:spLocks noChangeShapeType="1"/>
          </p:cNvSpPr>
          <p:nvPr/>
        </p:nvSpPr>
        <p:spPr bwMode="auto">
          <a:xfrm flipH="1" flipV="1">
            <a:off x="4533900" y="3086100"/>
            <a:ext cx="0" cy="49530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291" name="Line 1075"/>
          <p:cNvSpPr>
            <a:spLocks noChangeShapeType="1"/>
          </p:cNvSpPr>
          <p:nvPr/>
        </p:nvSpPr>
        <p:spPr bwMode="auto">
          <a:xfrm flipH="1" flipV="1">
            <a:off x="6877050" y="3886200"/>
            <a:ext cx="19050" cy="60960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292" name="Line 1076"/>
          <p:cNvSpPr>
            <a:spLocks noChangeShapeType="1"/>
          </p:cNvSpPr>
          <p:nvPr/>
        </p:nvSpPr>
        <p:spPr bwMode="auto">
          <a:xfrm flipV="1">
            <a:off x="6153150" y="2997200"/>
            <a:ext cx="3175" cy="52705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293" name="Line 1077"/>
          <p:cNvSpPr>
            <a:spLocks noChangeShapeType="1"/>
          </p:cNvSpPr>
          <p:nvPr/>
        </p:nvSpPr>
        <p:spPr bwMode="auto">
          <a:xfrm flipH="1" flipV="1">
            <a:off x="6156325" y="2420938"/>
            <a:ext cx="0" cy="525462"/>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294" name="Line 1078"/>
          <p:cNvSpPr>
            <a:spLocks noChangeShapeType="1"/>
          </p:cNvSpPr>
          <p:nvPr/>
        </p:nvSpPr>
        <p:spPr bwMode="auto">
          <a:xfrm flipH="1" flipV="1">
            <a:off x="8020050" y="2990850"/>
            <a:ext cx="19050" cy="60960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295" name="Line 1079"/>
          <p:cNvSpPr>
            <a:spLocks noChangeShapeType="1"/>
          </p:cNvSpPr>
          <p:nvPr/>
        </p:nvSpPr>
        <p:spPr bwMode="auto">
          <a:xfrm flipH="1" flipV="1">
            <a:off x="8027988" y="2276475"/>
            <a:ext cx="19050" cy="60960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296" name="Line 1080"/>
          <p:cNvSpPr>
            <a:spLocks noChangeShapeType="1"/>
          </p:cNvSpPr>
          <p:nvPr/>
        </p:nvSpPr>
        <p:spPr bwMode="auto">
          <a:xfrm flipH="1" flipV="1">
            <a:off x="5981700" y="4838700"/>
            <a:ext cx="19050" cy="60960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660" name="Rectangle 1084"/>
          <p:cNvSpPr>
            <a:spLocks noChangeArrowheads="1"/>
          </p:cNvSpPr>
          <p:nvPr/>
        </p:nvSpPr>
        <p:spPr bwMode="auto">
          <a:xfrm>
            <a:off x="250825" y="1557338"/>
            <a:ext cx="1992313" cy="519112"/>
          </a:xfrm>
          <a:prstGeom prst="rect">
            <a:avLst/>
          </a:prstGeom>
          <a:solidFill>
            <a:srgbClr val="FFFF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ea typeface="仿宋_GB2312" pitchFamily="49" charset="-122"/>
              </a:rPr>
              <a:t>y = x + r * 6</a:t>
            </a:r>
          </a:p>
        </p:txBody>
      </p:sp>
      <p:sp>
        <p:nvSpPr>
          <p:cNvPr id="778301" name="AutoShape 108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65"/>
                                        </p:tgtEl>
                                        <p:attrNameLst>
                                          <p:attrName>style.visibility</p:attrName>
                                        </p:attrNameLst>
                                      </p:cBhvr>
                                      <p:to>
                                        <p:strVal val="visible"/>
                                      </p:to>
                                    </p:set>
                                    <p:anim calcmode="lin" valueType="num">
                                      <p:cBhvr additive="base">
                                        <p:cTn id="7" dur="500" fill="hold"/>
                                        <p:tgtEl>
                                          <p:spTgt spid="778265"/>
                                        </p:tgtEl>
                                        <p:attrNameLst>
                                          <p:attrName>ppt_x</p:attrName>
                                        </p:attrNameLst>
                                      </p:cBhvr>
                                      <p:tavLst>
                                        <p:tav tm="0">
                                          <p:val>
                                            <p:strVal val="0-#ppt_w/2"/>
                                          </p:val>
                                        </p:tav>
                                        <p:tav tm="100000">
                                          <p:val>
                                            <p:strVal val="#ppt_x"/>
                                          </p:val>
                                        </p:tav>
                                      </p:tavLst>
                                    </p:anim>
                                    <p:anim calcmode="lin" valueType="num">
                                      <p:cBhvr additive="base">
                                        <p:cTn id="8" dur="500" fill="hold"/>
                                        <p:tgtEl>
                                          <p:spTgt spid="7782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8287"/>
                                        </p:tgtEl>
                                        <p:attrNameLst>
                                          <p:attrName>style.visibility</p:attrName>
                                        </p:attrNameLst>
                                      </p:cBhvr>
                                      <p:to>
                                        <p:strVal val="visible"/>
                                      </p:to>
                                    </p:set>
                                    <p:anim calcmode="lin" valueType="num">
                                      <p:cBhvr additive="base">
                                        <p:cTn id="13" dur="500" fill="hold"/>
                                        <p:tgtEl>
                                          <p:spTgt spid="778287"/>
                                        </p:tgtEl>
                                        <p:attrNameLst>
                                          <p:attrName>ppt_x</p:attrName>
                                        </p:attrNameLst>
                                      </p:cBhvr>
                                      <p:tavLst>
                                        <p:tav tm="0">
                                          <p:val>
                                            <p:strVal val="#ppt_x"/>
                                          </p:val>
                                        </p:tav>
                                        <p:tav tm="100000">
                                          <p:val>
                                            <p:strVal val="#ppt_x"/>
                                          </p:val>
                                        </p:tav>
                                      </p:tavLst>
                                    </p:anim>
                                    <p:anim calcmode="lin" valueType="num">
                                      <p:cBhvr additive="base">
                                        <p:cTn id="14" dur="500" fill="hold"/>
                                        <p:tgtEl>
                                          <p:spTgt spid="77828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78288"/>
                                        </p:tgtEl>
                                        <p:attrNameLst>
                                          <p:attrName>style.visibility</p:attrName>
                                        </p:attrNameLst>
                                      </p:cBhvr>
                                      <p:to>
                                        <p:strVal val="visible"/>
                                      </p:to>
                                    </p:set>
                                    <p:anim calcmode="lin" valueType="num">
                                      <p:cBhvr additive="base">
                                        <p:cTn id="24" dur="500" fill="hold"/>
                                        <p:tgtEl>
                                          <p:spTgt spid="778288"/>
                                        </p:tgtEl>
                                        <p:attrNameLst>
                                          <p:attrName>ppt_x</p:attrName>
                                        </p:attrNameLst>
                                      </p:cBhvr>
                                      <p:tavLst>
                                        <p:tav tm="0">
                                          <p:val>
                                            <p:strVal val="#ppt_x"/>
                                          </p:val>
                                        </p:tav>
                                        <p:tav tm="100000">
                                          <p:val>
                                            <p:strVal val="#ppt_x"/>
                                          </p:val>
                                        </p:tav>
                                      </p:tavLst>
                                    </p:anim>
                                    <p:anim calcmode="lin" valueType="num">
                                      <p:cBhvr additive="base">
                                        <p:cTn id="25" dur="500" fill="hold"/>
                                        <p:tgtEl>
                                          <p:spTgt spid="77828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78273"/>
                                        </p:tgtEl>
                                        <p:attrNameLst>
                                          <p:attrName>style.visibility</p:attrName>
                                        </p:attrNameLst>
                                      </p:cBhvr>
                                      <p:to>
                                        <p:strVal val="visible"/>
                                      </p:to>
                                    </p:set>
                                    <p:animEffect transition="in" filter="dissolve">
                                      <p:cBhvr>
                                        <p:cTn id="30" dur="500"/>
                                        <p:tgtEl>
                                          <p:spTgt spid="7782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78296"/>
                                        </p:tgtEl>
                                        <p:attrNameLst>
                                          <p:attrName>style.visibility</p:attrName>
                                        </p:attrNameLst>
                                      </p:cBhvr>
                                      <p:to>
                                        <p:strVal val="visible"/>
                                      </p:to>
                                    </p:set>
                                    <p:anim calcmode="lin" valueType="num">
                                      <p:cBhvr additive="base">
                                        <p:cTn id="35" dur="500" fill="hold"/>
                                        <p:tgtEl>
                                          <p:spTgt spid="778296"/>
                                        </p:tgtEl>
                                        <p:attrNameLst>
                                          <p:attrName>ppt_x</p:attrName>
                                        </p:attrNameLst>
                                      </p:cBhvr>
                                      <p:tavLst>
                                        <p:tav tm="0">
                                          <p:val>
                                            <p:strVal val="#ppt_x"/>
                                          </p:val>
                                        </p:tav>
                                        <p:tav tm="100000">
                                          <p:val>
                                            <p:strVal val="#ppt_x"/>
                                          </p:val>
                                        </p:tav>
                                      </p:tavLst>
                                    </p:anim>
                                    <p:anim calcmode="lin" valueType="num">
                                      <p:cBhvr additive="base">
                                        <p:cTn id="36" dur="500" fill="hold"/>
                                        <p:tgtEl>
                                          <p:spTgt spid="77829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dissolve">
                                      <p:cBhvr>
                                        <p:cTn id="41" dur="500"/>
                                        <p:tgtEl>
                                          <p:spTgt spid="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778289"/>
                                        </p:tgtEl>
                                        <p:attrNameLst>
                                          <p:attrName>style.visibility</p:attrName>
                                        </p:attrNameLst>
                                      </p:cBhvr>
                                      <p:to>
                                        <p:strVal val="visible"/>
                                      </p:to>
                                    </p:set>
                                    <p:anim calcmode="lin" valueType="num">
                                      <p:cBhvr additive="base">
                                        <p:cTn id="46" dur="500" fill="hold"/>
                                        <p:tgtEl>
                                          <p:spTgt spid="778289"/>
                                        </p:tgtEl>
                                        <p:attrNameLst>
                                          <p:attrName>ppt_x</p:attrName>
                                        </p:attrNameLst>
                                      </p:cBhvr>
                                      <p:tavLst>
                                        <p:tav tm="0">
                                          <p:val>
                                            <p:strVal val="#ppt_x"/>
                                          </p:val>
                                        </p:tav>
                                        <p:tav tm="100000">
                                          <p:val>
                                            <p:strVal val="#ppt_x"/>
                                          </p:val>
                                        </p:tav>
                                      </p:tavLst>
                                    </p:anim>
                                    <p:anim calcmode="lin" valueType="num">
                                      <p:cBhvr additive="base">
                                        <p:cTn id="47" dur="500" fill="hold"/>
                                        <p:tgtEl>
                                          <p:spTgt spid="778289"/>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778266"/>
                                        </p:tgtEl>
                                        <p:attrNameLst>
                                          <p:attrName>style.visibility</p:attrName>
                                        </p:attrNameLst>
                                      </p:cBhvr>
                                      <p:to>
                                        <p:strVal val="visible"/>
                                      </p:to>
                                    </p:set>
                                    <p:animEffect transition="in" filter="dissolve">
                                      <p:cBhvr>
                                        <p:cTn id="52" dur="500"/>
                                        <p:tgtEl>
                                          <p:spTgt spid="77826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78290"/>
                                        </p:tgtEl>
                                        <p:attrNameLst>
                                          <p:attrName>style.visibility</p:attrName>
                                        </p:attrNameLst>
                                      </p:cBhvr>
                                      <p:to>
                                        <p:strVal val="visible"/>
                                      </p:to>
                                    </p:set>
                                    <p:anim calcmode="lin" valueType="num">
                                      <p:cBhvr additive="base">
                                        <p:cTn id="57" dur="500" fill="hold"/>
                                        <p:tgtEl>
                                          <p:spTgt spid="778290"/>
                                        </p:tgtEl>
                                        <p:attrNameLst>
                                          <p:attrName>ppt_x</p:attrName>
                                        </p:attrNameLst>
                                      </p:cBhvr>
                                      <p:tavLst>
                                        <p:tav tm="0">
                                          <p:val>
                                            <p:strVal val="#ppt_x"/>
                                          </p:val>
                                        </p:tav>
                                        <p:tav tm="100000">
                                          <p:val>
                                            <p:strVal val="#ppt_x"/>
                                          </p:val>
                                        </p:tav>
                                      </p:tavLst>
                                    </p:anim>
                                    <p:anim calcmode="lin" valueType="num">
                                      <p:cBhvr additive="base">
                                        <p:cTn id="58" dur="500" fill="hold"/>
                                        <p:tgtEl>
                                          <p:spTgt spid="77829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778274"/>
                                        </p:tgtEl>
                                        <p:attrNameLst>
                                          <p:attrName>style.visibility</p:attrName>
                                        </p:attrNameLst>
                                      </p:cBhvr>
                                      <p:to>
                                        <p:strVal val="visible"/>
                                      </p:to>
                                    </p:set>
                                    <p:animEffect transition="in" filter="dissolve">
                                      <p:cBhvr>
                                        <p:cTn id="63" dur="500"/>
                                        <p:tgtEl>
                                          <p:spTgt spid="77827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778291"/>
                                        </p:tgtEl>
                                        <p:attrNameLst>
                                          <p:attrName>style.visibility</p:attrName>
                                        </p:attrNameLst>
                                      </p:cBhvr>
                                      <p:to>
                                        <p:strVal val="visible"/>
                                      </p:to>
                                    </p:set>
                                    <p:anim calcmode="lin" valueType="num">
                                      <p:cBhvr additive="base">
                                        <p:cTn id="68" dur="500" fill="hold"/>
                                        <p:tgtEl>
                                          <p:spTgt spid="778291"/>
                                        </p:tgtEl>
                                        <p:attrNameLst>
                                          <p:attrName>ppt_x</p:attrName>
                                        </p:attrNameLst>
                                      </p:cBhvr>
                                      <p:tavLst>
                                        <p:tav tm="0">
                                          <p:val>
                                            <p:strVal val="#ppt_x"/>
                                          </p:val>
                                        </p:tav>
                                        <p:tav tm="100000">
                                          <p:val>
                                            <p:strVal val="#ppt_x"/>
                                          </p:val>
                                        </p:tav>
                                      </p:tavLst>
                                    </p:anim>
                                    <p:anim calcmode="lin" valueType="num">
                                      <p:cBhvr additive="base">
                                        <p:cTn id="69" dur="500" fill="hold"/>
                                        <p:tgtEl>
                                          <p:spTgt spid="778291"/>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dissolve">
                                      <p:cBhvr>
                                        <p:cTn id="74" dur="500"/>
                                        <p:tgtEl>
                                          <p:spTgt spid="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78292"/>
                                        </p:tgtEl>
                                        <p:attrNameLst>
                                          <p:attrName>style.visibility</p:attrName>
                                        </p:attrNameLst>
                                      </p:cBhvr>
                                      <p:to>
                                        <p:strVal val="visible"/>
                                      </p:to>
                                    </p:set>
                                    <p:anim calcmode="lin" valueType="num">
                                      <p:cBhvr additive="base">
                                        <p:cTn id="79" dur="500" fill="hold"/>
                                        <p:tgtEl>
                                          <p:spTgt spid="778292"/>
                                        </p:tgtEl>
                                        <p:attrNameLst>
                                          <p:attrName>ppt_x</p:attrName>
                                        </p:attrNameLst>
                                      </p:cBhvr>
                                      <p:tavLst>
                                        <p:tav tm="0">
                                          <p:val>
                                            <p:strVal val="#ppt_x"/>
                                          </p:val>
                                        </p:tav>
                                        <p:tav tm="100000">
                                          <p:val>
                                            <p:strVal val="#ppt_x"/>
                                          </p:val>
                                        </p:tav>
                                      </p:tavLst>
                                    </p:anim>
                                    <p:anim calcmode="lin" valueType="num">
                                      <p:cBhvr additive="base">
                                        <p:cTn id="80" dur="500" fill="hold"/>
                                        <p:tgtEl>
                                          <p:spTgt spid="778292"/>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nodeType="clickEffect">
                                  <p:stCondLst>
                                    <p:cond delay="0"/>
                                  </p:stCondLst>
                                  <p:childTnLst>
                                    <p:set>
                                      <p:cBhvr>
                                        <p:cTn id="84" dur="1" fill="hold">
                                          <p:stCondLst>
                                            <p:cond delay="0"/>
                                          </p:stCondLst>
                                        </p:cTn>
                                        <p:tgtEl>
                                          <p:spTgt spid="778267"/>
                                        </p:tgtEl>
                                        <p:attrNameLst>
                                          <p:attrName>style.visibility</p:attrName>
                                        </p:attrNameLst>
                                      </p:cBhvr>
                                      <p:to>
                                        <p:strVal val="visible"/>
                                      </p:to>
                                    </p:set>
                                    <p:animEffect transition="in" filter="dissolve">
                                      <p:cBhvr>
                                        <p:cTn id="85" dur="500"/>
                                        <p:tgtEl>
                                          <p:spTgt spid="77826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778293"/>
                                        </p:tgtEl>
                                        <p:attrNameLst>
                                          <p:attrName>style.visibility</p:attrName>
                                        </p:attrNameLst>
                                      </p:cBhvr>
                                      <p:to>
                                        <p:strVal val="visible"/>
                                      </p:to>
                                    </p:set>
                                    <p:anim calcmode="lin" valueType="num">
                                      <p:cBhvr additive="base">
                                        <p:cTn id="90" dur="500" fill="hold"/>
                                        <p:tgtEl>
                                          <p:spTgt spid="778293"/>
                                        </p:tgtEl>
                                        <p:attrNameLst>
                                          <p:attrName>ppt_x</p:attrName>
                                        </p:attrNameLst>
                                      </p:cBhvr>
                                      <p:tavLst>
                                        <p:tav tm="0">
                                          <p:val>
                                            <p:strVal val="#ppt_x"/>
                                          </p:val>
                                        </p:tav>
                                        <p:tav tm="100000">
                                          <p:val>
                                            <p:strVal val="#ppt_x"/>
                                          </p:val>
                                        </p:tav>
                                      </p:tavLst>
                                    </p:anim>
                                    <p:anim calcmode="lin" valueType="num">
                                      <p:cBhvr additive="base">
                                        <p:cTn id="91" dur="500" fill="hold"/>
                                        <p:tgtEl>
                                          <p:spTgt spid="778293"/>
                                        </p:tgtEl>
                                        <p:attrNameLst>
                                          <p:attrName>ppt_y</p:attrName>
                                        </p:attrNameLst>
                                      </p:cBhvr>
                                      <p:tavLst>
                                        <p:tav tm="0">
                                          <p:val>
                                            <p:strVal val="1+#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778279"/>
                                        </p:tgtEl>
                                        <p:attrNameLst>
                                          <p:attrName>style.visibility</p:attrName>
                                        </p:attrNameLst>
                                      </p:cBhvr>
                                      <p:to>
                                        <p:strVal val="visible"/>
                                      </p:to>
                                    </p:set>
                                    <p:animEffect transition="in" filter="dissolve">
                                      <p:cBhvr>
                                        <p:cTn id="96" dur="500"/>
                                        <p:tgtEl>
                                          <p:spTgt spid="77827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778294"/>
                                        </p:tgtEl>
                                        <p:attrNameLst>
                                          <p:attrName>style.visibility</p:attrName>
                                        </p:attrNameLst>
                                      </p:cBhvr>
                                      <p:to>
                                        <p:strVal val="visible"/>
                                      </p:to>
                                    </p:set>
                                    <p:anim calcmode="lin" valueType="num">
                                      <p:cBhvr additive="base">
                                        <p:cTn id="101" dur="500" fill="hold"/>
                                        <p:tgtEl>
                                          <p:spTgt spid="778294"/>
                                        </p:tgtEl>
                                        <p:attrNameLst>
                                          <p:attrName>ppt_x</p:attrName>
                                        </p:attrNameLst>
                                      </p:cBhvr>
                                      <p:tavLst>
                                        <p:tav tm="0">
                                          <p:val>
                                            <p:strVal val="#ppt_x"/>
                                          </p:val>
                                        </p:tav>
                                        <p:tav tm="100000">
                                          <p:val>
                                            <p:strVal val="#ppt_x"/>
                                          </p:val>
                                        </p:tav>
                                      </p:tavLst>
                                    </p:anim>
                                    <p:anim calcmode="lin" valueType="num">
                                      <p:cBhvr additive="base">
                                        <p:cTn id="102" dur="500" fill="hold"/>
                                        <p:tgtEl>
                                          <p:spTgt spid="778294"/>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nodeType="clickEffect">
                                  <p:stCondLst>
                                    <p:cond delay="0"/>
                                  </p:stCondLst>
                                  <p:childTnLst>
                                    <p:set>
                                      <p:cBhvr>
                                        <p:cTn id="106" dur="1" fill="hold">
                                          <p:stCondLst>
                                            <p:cond delay="0"/>
                                          </p:stCondLst>
                                        </p:cTn>
                                        <p:tgtEl>
                                          <p:spTgt spid="778268"/>
                                        </p:tgtEl>
                                        <p:attrNameLst>
                                          <p:attrName>style.visibility</p:attrName>
                                        </p:attrNameLst>
                                      </p:cBhvr>
                                      <p:to>
                                        <p:strVal val="visible"/>
                                      </p:to>
                                    </p:set>
                                    <p:animEffect transition="in" filter="dissolve">
                                      <p:cBhvr>
                                        <p:cTn id="107" dur="500"/>
                                        <p:tgtEl>
                                          <p:spTgt spid="77826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778295"/>
                                        </p:tgtEl>
                                        <p:attrNameLst>
                                          <p:attrName>style.visibility</p:attrName>
                                        </p:attrNameLst>
                                      </p:cBhvr>
                                      <p:to>
                                        <p:strVal val="visible"/>
                                      </p:to>
                                    </p:set>
                                    <p:anim calcmode="lin" valueType="num">
                                      <p:cBhvr additive="base">
                                        <p:cTn id="112" dur="500" fill="hold"/>
                                        <p:tgtEl>
                                          <p:spTgt spid="778295"/>
                                        </p:tgtEl>
                                        <p:attrNameLst>
                                          <p:attrName>ppt_x</p:attrName>
                                        </p:attrNameLst>
                                      </p:cBhvr>
                                      <p:tavLst>
                                        <p:tav tm="0">
                                          <p:val>
                                            <p:strVal val="#ppt_x"/>
                                          </p:val>
                                        </p:tav>
                                        <p:tav tm="100000">
                                          <p:val>
                                            <p:strVal val="#ppt_x"/>
                                          </p:val>
                                        </p:tav>
                                      </p:tavLst>
                                    </p:anim>
                                    <p:anim calcmode="lin" valueType="num">
                                      <p:cBhvr additive="base">
                                        <p:cTn id="113" dur="500" fill="hold"/>
                                        <p:tgtEl>
                                          <p:spTgt spid="778295"/>
                                        </p:tgtEl>
                                        <p:attrNameLst>
                                          <p:attrName>ppt_y</p:attrName>
                                        </p:attrNameLst>
                                      </p:cBhvr>
                                      <p:tavLst>
                                        <p:tav tm="0">
                                          <p:val>
                                            <p:strVal val="1+#ppt_h/2"/>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nodeType="clickEffect">
                                  <p:stCondLst>
                                    <p:cond delay="0"/>
                                  </p:stCondLst>
                                  <p:childTnLst>
                                    <p:set>
                                      <p:cBhvr>
                                        <p:cTn id="117" dur="1" fill="hold">
                                          <p:stCondLst>
                                            <p:cond delay="0"/>
                                          </p:stCondLst>
                                        </p:cTn>
                                        <p:tgtEl>
                                          <p:spTgt spid="778280"/>
                                        </p:tgtEl>
                                        <p:attrNameLst>
                                          <p:attrName>style.visibility</p:attrName>
                                        </p:attrNameLst>
                                      </p:cBhvr>
                                      <p:to>
                                        <p:strVal val="visible"/>
                                      </p:to>
                                    </p:set>
                                    <p:animEffect transition="in" filter="dissolve">
                                      <p:cBhvr>
                                        <p:cTn id="118" dur="500"/>
                                        <p:tgtEl>
                                          <p:spTgt spid="778280"/>
                                        </p:tgtEl>
                                      </p:cBhvr>
                                    </p:animEffect>
                                  </p:childTnLst>
                                </p:cTn>
                              </p:par>
                            </p:childTnLst>
                          </p:cTn>
                        </p:par>
                        <p:par>
                          <p:cTn id="119" fill="hold" nodeType="afterGroup">
                            <p:stCondLst>
                              <p:cond delay="500"/>
                            </p:stCondLst>
                            <p:childTnLst>
                              <p:par>
                                <p:cTn id="120" presetID="2" presetClass="entr" presetSubtype="6" fill="hold" grpId="0" nodeType="afterEffect">
                                  <p:stCondLst>
                                    <p:cond delay="0"/>
                                  </p:stCondLst>
                                  <p:childTnLst>
                                    <p:set>
                                      <p:cBhvr>
                                        <p:cTn id="121" dur="1" fill="hold">
                                          <p:stCondLst>
                                            <p:cond delay="0"/>
                                          </p:stCondLst>
                                        </p:cTn>
                                        <p:tgtEl>
                                          <p:spTgt spid="778301"/>
                                        </p:tgtEl>
                                        <p:attrNameLst>
                                          <p:attrName>style.visibility</p:attrName>
                                        </p:attrNameLst>
                                      </p:cBhvr>
                                      <p:to>
                                        <p:strVal val="visible"/>
                                      </p:to>
                                    </p:set>
                                    <p:anim calcmode="lin" valueType="num">
                                      <p:cBhvr additive="base">
                                        <p:cTn id="122" dur="500" fill="hold"/>
                                        <p:tgtEl>
                                          <p:spTgt spid="778301"/>
                                        </p:tgtEl>
                                        <p:attrNameLst>
                                          <p:attrName>ppt_x</p:attrName>
                                        </p:attrNameLst>
                                      </p:cBhvr>
                                      <p:tavLst>
                                        <p:tav tm="0">
                                          <p:val>
                                            <p:strVal val="1+#ppt_w/2"/>
                                          </p:val>
                                        </p:tav>
                                        <p:tav tm="100000">
                                          <p:val>
                                            <p:strVal val="#ppt_x"/>
                                          </p:val>
                                        </p:tav>
                                      </p:tavLst>
                                    </p:anim>
                                    <p:anim calcmode="lin" valueType="num">
                                      <p:cBhvr additive="base">
                                        <p:cTn id="123" dur="500" fill="hold"/>
                                        <p:tgtEl>
                                          <p:spTgt spid="778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5" grpId="0" autoUpdateAnimBg="0"/>
      <p:bldP spid="778287" grpId="0" animBg="1"/>
      <p:bldP spid="778288" grpId="0" animBg="1"/>
      <p:bldP spid="778289" grpId="0" animBg="1"/>
      <p:bldP spid="778290" grpId="0" animBg="1"/>
      <p:bldP spid="778291" grpId="0" animBg="1"/>
      <p:bldP spid="778292" grpId="0" animBg="1"/>
      <p:bldP spid="778293" grpId="0" animBg="1"/>
      <p:bldP spid="778294" grpId="0" animBg="1"/>
      <p:bldP spid="778295" grpId="0" animBg="1"/>
      <p:bldP spid="778296" grpId="0" animBg="1"/>
      <p:bldP spid="778301"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1699E76F-767E-4BF9-BC17-BBE2B47F2AEB}" type="datetime1">
              <a:rPr lang="zh-CN" altLang="en-US"/>
              <a:pPr>
                <a:defRPr/>
              </a:pPr>
              <a:t>2020/9/3</a:t>
            </a:fld>
            <a:endParaRPr lang="en-US" altLang="zh-CN"/>
          </a:p>
        </p:txBody>
      </p:sp>
      <p:sp>
        <p:nvSpPr>
          <p:cNvPr id="71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FBEF00E6-A44D-4BFE-B820-8A589A3869F1}" type="slidenum">
              <a:rPr lang="zh-CN" altLang="en-US" sz="1400" smtClean="0"/>
              <a:pPr>
                <a:spcBef>
                  <a:spcPct val="0"/>
                </a:spcBef>
                <a:buClrTx/>
                <a:buSzTx/>
                <a:buFontTx/>
                <a:buNone/>
              </a:pPr>
              <a:t>38</a:t>
            </a:fld>
            <a:r>
              <a:rPr lang="zh-CN" altLang="en-US" sz="1400"/>
              <a:t> 页</a:t>
            </a:r>
          </a:p>
        </p:txBody>
      </p:sp>
      <p:sp>
        <p:nvSpPr>
          <p:cNvPr id="40963" name="Rectangle 3"/>
          <p:cNvSpPr>
            <a:spLocks noGrp="1" noChangeArrowheads="1"/>
          </p:cNvSpPr>
          <p:nvPr>
            <p:ph type="body" idx="1"/>
          </p:nvPr>
        </p:nvSpPr>
        <p:spPr>
          <a:xfrm>
            <a:off x="323850" y="1341438"/>
            <a:ext cx="8820150" cy="4191000"/>
          </a:xfrm>
        </p:spPr>
        <p:txBody>
          <a:bodyPr/>
          <a:lstStyle/>
          <a:p>
            <a:pPr>
              <a:lnSpc>
                <a:spcPct val="120000"/>
              </a:lnSpc>
              <a:defRPr/>
            </a:pPr>
            <a:r>
              <a:rPr lang="zh-CN" altLang="en-US" b="1">
                <a:solidFill>
                  <a:schemeClr val="tx2"/>
                </a:solidFill>
                <a:latin typeface="宋体" pitchFamily="2" charset="-122"/>
              </a:rPr>
              <a:t>任务：</a:t>
            </a:r>
            <a:r>
              <a:rPr lang="zh-CN" altLang="en-US" b="1">
                <a:solidFill>
                  <a:srgbClr val="FFFF00"/>
                </a:solidFill>
                <a:latin typeface="宋体" pitchFamily="2" charset="-122"/>
              </a:rPr>
              <a:t>分析语法单位的语义</a:t>
            </a:r>
          </a:p>
          <a:p>
            <a:pPr lvl="1">
              <a:lnSpc>
                <a:spcPct val="120000"/>
              </a:lnSpc>
              <a:defRPr/>
            </a:pPr>
            <a:r>
              <a:rPr lang="zh-CN" altLang="en-US" sz="3200" b="1">
                <a:solidFill>
                  <a:srgbClr val="FFFF00"/>
                </a:solidFill>
                <a:latin typeface="宋体" pitchFamily="2" charset="-122"/>
              </a:rPr>
              <a:t>获取标识符的属性：</a:t>
            </a:r>
            <a:r>
              <a:rPr lang="zh-CN" altLang="en-US" sz="3200" b="1">
                <a:latin typeface="宋体" pitchFamily="2" charset="-122"/>
              </a:rPr>
              <a:t>类型、作用域等</a:t>
            </a:r>
          </a:p>
          <a:p>
            <a:pPr lvl="1">
              <a:lnSpc>
                <a:spcPct val="120000"/>
              </a:lnSpc>
              <a:defRPr/>
            </a:pPr>
            <a:r>
              <a:rPr lang="zh-CN" altLang="en-US" sz="3200" b="1">
                <a:solidFill>
                  <a:srgbClr val="FFFF00"/>
                </a:solidFill>
                <a:latin typeface="宋体" pitchFamily="2" charset="-122"/>
              </a:rPr>
              <a:t>语义检查：</a:t>
            </a:r>
            <a:r>
              <a:rPr lang="zh-CN" altLang="en-US" sz="3200" b="1">
                <a:latin typeface="宋体" pitchFamily="2" charset="-122"/>
              </a:rPr>
              <a:t>运算的合法性、取值范围等</a:t>
            </a:r>
          </a:p>
          <a:p>
            <a:pPr lvl="1">
              <a:lnSpc>
                <a:spcPct val="120000"/>
              </a:lnSpc>
              <a:defRPr/>
            </a:pPr>
            <a:r>
              <a:rPr lang="zh-CN" altLang="en-US" sz="3200" b="1">
                <a:solidFill>
                  <a:srgbClr val="FFFF00"/>
                </a:solidFill>
                <a:latin typeface="宋体" pitchFamily="2" charset="-122"/>
              </a:rPr>
              <a:t>子程序的静态绑定：</a:t>
            </a:r>
            <a:r>
              <a:rPr lang="zh-CN" altLang="en-US" sz="3200" b="1">
                <a:latin typeface="宋体" pitchFamily="2" charset="-122"/>
              </a:rPr>
              <a:t>代码的相对地址</a:t>
            </a:r>
          </a:p>
          <a:p>
            <a:pPr lvl="1">
              <a:lnSpc>
                <a:spcPct val="120000"/>
              </a:lnSpc>
              <a:defRPr/>
            </a:pPr>
            <a:r>
              <a:rPr lang="zh-CN" altLang="en-US" sz="3200" b="1">
                <a:solidFill>
                  <a:srgbClr val="FFFF00"/>
                </a:solidFill>
                <a:latin typeface="宋体" pitchFamily="2" charset="-122"/>
              </a:rPr>
              <a:t>变量的静态绑定：</a:t>
            </a:r>
            <a:r>
              <a:rPr lang="zh-CN" altLang="en-US" sz="3200" b="1">
                <a:latin typeface="宋体" pitchFamily="2" charset="-122"/>
              </a:rPr>
              <a:t>数据的相对地址</a:t>
            </a:r>
          </a:p>
        </p:txBody>
      </p:sp>
      <p:sp>
        <p:nvSpPr>
          <p:cNvPr id="40966" name="AutoShape 6">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71686" name="Rectangle 7"/>
          <p:cNvSpPr>
            <a:spLocks noChangeArrowheads="1"/>
          </p:cNvSpPr>
          <p:nvPr/>
        </p:nvSpPr>
        <p:spPr bwMode="auto">
          <a:xfrm>
            <a:off x="1187450" y="0"/>
            <a:ext cx="72723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4000">
                <a:solidFill>
                  <a:srgbClr val="FFFF00"/>
                </a:solidFill>
              </a:rPr>
              <a:t>1.3.3</a:t>
            </a:r>
            <a:r>
              <a:rPr lang="en-US" altLang="zh-CN" sz="4000">
                <a:solidFill>
                  <a:srgbClr val="FFFF00"/>
                </a:solidFill>
                <a:latin typeface="宋体" panose="02010600030101010101" pitchFamily="2" charset="-122"/>
              </a:rPr>
              <a:t> </a:t>
            </a:r>
            <a:r>
              <a:rPr lang="zh-CN" altLang="en-US" sz="4000">
                <a:solidFill>
                  <a:srgbClr val="FFFF00"/>
                </a:solidFill>
                <a:latin typeface="宋体" panose="02010600030101010101" pitchFamily="2" charset="-122"/>
              </a:rPr>
              <a:t>语义分析</a:t>
            </a:r>
            <a:r>
              <a:rPr lang="zh-CN" altLang="en-US" sz="4000">
                <a:solidFill>
                  <a:srgbClr val="FFFF00"/>
                </a:solidFill>
              </a:rPr>
              <a:t>及中间代码生成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500" fill="hold"/>
                                        <p:tgtEl>
                                          <p:spTgt spid="409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500" fill="hold"/>
                                        <p:tgtEl>
                                          <p:spTgt spid="409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 calcmode="lin" valueType="num">
                                      <p:cBhvr additive="base">
                                        <p:cTn id="31" dur="500" fill="hold"/>
                                        <p:tgtEl>
                                          <p:spTgt spid="409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963">
                                            <p:txEl>
                                              <p:pRg st="4" end="4"/>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40966"/>
                                        </p:tgtEl>
                                        <p:attrNameLst>
                                          <p:attrName>style.visibility</p:attrName>
                                        </p:attrNameLst>
                                      </p:cBhvr>
                                      <p:to>
                                        <p:strVal val="visible"/>
                                      </p:to>
                                    </p:set>
                                    <p:anim calcmode="lin" valueType="num">
                                      <p:cBhvr additive="base">
                                        <p:cTn id="36" dur="500" fill="hold"/>
                                        <p:tgtEl>
                                          <p:spTgt spid="40966"/>
                                        </p:tgtEl>
                                        <p:attrNameLst>
                                          <p:attrName>ppt_x</p:attrName>
                                        </p:attrNameLst>
                                      </p:cBhvr>
                                      <p:tavLst>
                                        <p:tav tm="0">
                                          <p:val>
                                            <p:strVal val="1+#ppt_w/2"/>
                                          </p:val>
                                        </p:tav>
                                        <p:tav tm="100000">
                                          <p:val>
                                            <p:strVal val="#ppt_x"/>
                                          </p:val>
                                        </p:tav>
                                      </p:tavLst>
                                    </p:anim>
                                    <p:anim calcmode="lin" valueType="num">
                                      <p:cBhvr additive="base">
                                        <p:cTn id="37" dur="500" fill="hold"/>
                                        <p:tgtEl>
                                          <p:spTgt spid="40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autoUpdateAnimBg="0"/>
      <p:bldP spid="4096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138663DF-2D9F-4E6E-9EED-FAAC9452E79E}" type="datetime1">
              <a:rPr lang="zh-CN" altLang="en-US"/>
              <a:pPr>
                <a:defRPr/>
              </a:pPr>
              <a:t>2020/9/3</a:t>
            </a:fld>
            <a:endParaRPr lang="en-US" altLang="zh-CN"/>
          </a:p>
        </p:txBody>
      </p:sp>
      <p:sp>
        <p:nvSpPr>
          <p:cNvPr id="73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29D3386F-1DC4-47F6-B29E-33B98D3912FD}" type="slidenum">
              <a:rPr lang="zh-CN" altLang="en-US" sz="1400" smtClean="0"/>
              <a:pPr>
                <a:spcBef>
                  <a:spcPct val="0"/>
                </a:spcBef>
                <a:buClrTx/>
                <a:buSzTx/>
                <a:buFontTx/>
                <a:buNone/>
              </a:pPr>
              <a:t>39</a:t>
            </a:fld>
            <a:r>
              <a:rPr lang="zh-CN" altLang="en-US" sz="1400"/>
              <a:t> 页</a:t>
            </a:r>
          </a:p>
        </p:txBody>
      </p:sp>
      <p:sp>
        <p:nvSpPr>
          <p:cNvPr id="73732" name="Rectangle 4"/>
          <p:cNvSpPr>
            <a:spLocks noGrp="1" noChangeArrowheads="1"/>
          </p:cNvSpPr>
          <p:nvPr>
            <p:ph type="title"/>
          </p:nvPr>
        </p:nvSpPr>
        <p:spPr>
          <a:xfrm>
            <a:off x="1258888" y="0"/>
            <a:ext cx="7092950" cy="866775"/>
          </a:xfrm>
          <a:noFill/>
        </p:spPr>
        <p:txBody>
          <a:bodyPr anchor="b"/>
          <a:lstStyle/>
          <a:p>
            <a:pPr algn="ctr"/>
            <a:r>
              <a:rPr lang="zh-CN" altLang="en-US" sz="4000" b="1">
                <a:solidFill>
                  <a:srgbClr val="FF9900"/>
                </a:solidFill>
                <a:latin typeface="楷体_GB2312" pitchFamily="49" charset="-122"/>
                <a:ea typeface="楷体_GB2312" pitchFamily="49" charset="-122"/>
              </a:rPr>
              <a:t>语义分析任务举例</a:t>
            </a:r>
          </a:p>
        </p:txBody>
      </p:sp>
      <p:sp>
        <p:nvSpPr>
          <p:cNvPr id="904197" name="Rectangle 5"/>
          <p:cNvSpPr>
            <a:spLocks noGrp="1" noChangeArrowheads="1"/>
          </p:cNvSpPr>
          <p:nvPr>
            <p:ph type="body" idx="1"/>
          </p:nvPr>
        </p:nvSpPr>
        <p:spPr>
          <a:xfrm>
            <a:off x="468313" y="1557338"/>
            <a:ext cx="1835150" cy="690562"/>
          </a:xfrm>
          <a:noFill/>
          <a:extLst>
            <a:ext uri="{909E8E84-426E-40DD-AFC4-6F175D3DCCD1}">
              <a14:hiddenFill xmlns:a14="http://schemas.microsoft.com/office/drawing/2010/main">
                <a:solidFill>
                  <a:srgbClr val="FFFFFF"/>
                </a:solidFill>
              </a14:hiddenFill>
            </a:ext>
          </a:extLst>
        </p:spPr>
        <p:txBody>
          <a:bodyPr/>
          <a:lstStyle/>
          <a:p>
            <a:pPr algn="just">
              <a:spcBef>
                <a:spcPct val="0"/>
              </a:spcBef>
              <a:buClrTx/>
              <a:buSzTx/>
              <a:buFontTx/>
              <a:buNone/>
            </a:pPr>
            <a:r>
              <a:rPr lang="zh-CN" altLang="en-US" b="1">
                <a:solidFill>
                  <a:srgbClr val="FFFF00"/>
                </a:solidFill>
                <a:effectLst/>
              </a:rPr>
              <a:t>表达式</a:t>
            </a:r>
            <a:endParaRPr lang="zh-CN" altLang="en-US" b="1">
              <a:effectLst/>
            </a:endParaRPr>
          </a:p>
        </p:txBody>
      </p:sp>
      <p:sp>
        <p:nvSpPr>
          <p:cNvPr id="904198" name="Rectangle 6"/>
          <p:cNvSpPr>
            <a:spLocks noChangeArrowheads="1"/>
          </p:cNvSpPr>
          <p:nvPr/>
        </p:nvSpPr>
        <p:spPr bwMode="auto">
          <a:xfrm>
            <a:off x="468313" y="2492375"/>
            <a:ext cx="26273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lang="zh-CN" altLang="en-US">
                <a:solidFill>
                  <a:srgbClr val="FFFF00"/>
                </a:solidFill>
              </a:rPr>
              <a:t>赋值语句</a:t>
            </a:r>
          </a:p>
        </p:txBody>
      </p:sp>
      <p:sp>
        <p:nvSpPr>
          <p:cNvPr id="904199" name="Rectangle 7"/>
          <p:cNvSpPr>
            <a:spLocks noChangeArrowheads="1"/>
          </p:cNvSpPr>
          <p:nvPr/>
        </p:nvSpPr>
        <p:spPr bwMode="auto">
          <a:xfrm>
            <a:off x="3059113" y="1557338"/>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a:t>确定表达式的类型</a:t>
            </a:r>
          </a:p>
        </p:txBody>
      </p:sp>
      <p:sp>
        <p:nvSpPr>
          <p:cNvPr id="904200" name="Rectangle 8"/>
          <p:cNvSpPr>
            <a:spLocks noChangeArrowheads="1"/>
          </p:cNvSpPr>
          <p:nvPr/>
        </p:nvSpPr>
        <p:spPr bwMode="auto">
          <a:xfrm>
            <a:off x="395288" y="4437063"/>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lang="zh-CN" altLang="en-US" dirty="0">
                <a:solidFill>
                  <a:srgbClr val="FFFF00"/>
                </a:solidFill>
              </a:rPr>
              <a:t>函数调用</a:t>
            </a:r>
          </a:p>
        </p:txBody>
      </p:sp>
      <p:sp>
        <p:nvSpPr>
          <p:cNvPr id="904201" name="Rectangle 9"/>
          <p:cNvSpPr>
            <a:spLocks noChangeArrowheads="1"/>
          </p:cNvSpPr>
          <p:nvPr/>
        </p:nvSpPr>
        <p:spPr bwMode="auto">
          <a:xfrm>
            <a:off x="2987675" y="2492375"/>
            <a:ext cx="56880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lang="zh-CN" altLang="en-US"/>
              <a:t>分析赋值号左侧是否为变量、赋值号左右类型是否匹配</a:t>
            </a:r>
          </a:p>
        </p:txBody>
      </p:sp>
      <p:sp>
        <p:nvSpPr>
          <p:cNvPr id="904202" name="Rectangle 10"/>
          <p:cNvSpPr>
            <a:spLocks noChangeArrowheads="1"/>
          </p:cNvSpPr>
          <p:nvPr/>
        </p:nvSpPr>
        <p:spPr bwMode="auto">
          <a:xfrm>
            <a:off x="3059113" y="4437063"/>
            <a:ext cx="5080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a:latin typeface="宋体" panose="02010600030101010101" pitchFamily="2" charset="-122"/>
              </a:rPr>
              <a:t>检查实参和形参个数、类型</a:t>
            </a:r>
          </a:p>
        </p:txBody>
      </p:sp>
      <p:sp>
        <p:nvSpPr>
          <p:cNvPr id="904203" name="AutoShape 11">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904205" name="Rectangle 13"/>
          <p:cNvSpPr>
            <a:spLocks noChangeArrowheads="1"/>
          </p:cNvSpPr>
          <p:nvPr/>
        </p:nvSpPr>
        <p:spPr bwMode="auto">
          <a:xfrm>
            <a:off x="3095625" y="3679825"/>
            <a:ext cx="1992313" cy="519113"/>
          </a:xfrm>
          <a:prstGeom prst="rect">
            <a:avLst/>
          </a:prstGeom>
          <a:solidFill>
            <a:srgbClr val="FFFF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ea typeface="仿宋_GB2312" pitchFamily="49" charset="-122"/>
              </a:rPr>
              <a:t>y = x + r * 6</a:t>
            </a:r>
          </a:p>
        </p:txBody>
      </p:sp>
      <p:sp>
        <p:nvSpPr>
          <p:cNvPr id="2" name="文本框 1"/>
          <p:cNvSpPr txBox="1">
            <a:spLocks noChangeArrowheads="1"/>
          </p:cNvSpPr>
          <p:nvPr/>
        </p:nvSpPr>
        <p:spPr bwMode="auto">
          <a:xfrm>
            <a:off x="5364163" y="3675063"/>
            <a:ext cx="3398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zh-CN" altLang="en-US" sz="2800">
                <a:solidFill>
                  <a:srgbClr val="92D050"/>
                </a:solidFill>
                <a:ea typeface="楷体_GB2312" pitchFamily="49" charset="-122"/>
              </a:rPr>
              <a:t>假设</a:t>
            </a:r>
            <a:r>
              <a:rPr kumimoji="0" lang="en-US" altLang="zh-CN" sz="2800">
                <a:solidFill>
                  <a:srgbClr val="92D050"/>
                </a:solidFill>
                <a:ea typeface="楷体_GB2312" pitchFamily="49" charset="-122"/>
              </a:rPr>
              <a:t>y</a:t>
            </a:r>
            <a:r>
              <a:rPr kumimoji="0" lang="zh-CN" altLang="en-US" sz="2800">
                <a:solidFill>
                  <a:srgbClr val="92D050"/>
                </a:solidFill>
                <a:ea typeface="楷体_GB2312" pitchFamily="49" charset="-122"/>
              </a:rPr>
              <a:t>、</a:t>
            </a:r>
            <a:r>
              <a:rPr kumimoji="0" lang="en-US" altLang="zh-CN" sz="2800">
                <a:solidFill>
                  <a:srgbClr val="92D050"/>
                </a:solidFill>
                <a:ea typeface="楷体_GB2312" pitchFamily="49" charset="-122"/>
              </a:rPr>
              <a:t>x</a:t>
            </a:r>
            <a:r>
              <a:rPr kumimoji="0" lang="zh-CN" altLang="en-US" sz="2800">
                <a:solidFill>
                  <a:srgbClr val="92D050"/>
                </a:solidFill>
                <a:ea typeface="楷体_GB2312" pitchFamily="49" charset="-122"/>
              </a:rPr>
              <a:t>、</a:t>
            </a:r>
            <a:r>
              <a:rPr kumimoji="0" lang="en-US" altLang="zh-CN" sz="2800">
                <a:solidFill>
                  <a:srgbClr val="92D050"/>
                </a:solidFill>
                <a:ea typeface="楷体_GB2312" pitchFamily="49" charset="-122"/>
              </a:rPr>
              <a:t>r</a:t>
            </a:r>
            <a:r>
              <a:rPr kumimoji="0" lang="zh-CN" altLang="en-US" sz="2800">
                <a:solidFill>
                  <a:srgbClr val="92D050"/>
                </a:solidFill>
                <a:ea typeface="楷体_GB2312" pitchFamily="49" charset="-122"/>
              </a:rPr>
              <a:t>是实型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4197">
                                            <p:txEl>
                                              <p:pRg st="0" end="0"/>
                                            </p:txEl>
                                          </p:spTgt>
                                        </p:tgtEl>
                                        <p:attrNameLst>
                                          <p:attrName>style.visibility</p:attrName>
                                        </p:attrNameLst>
                                      </p:cBhvr>
                                      <p:to>
                                        <p:strVal val="visible"/>
                                      </p:to>
                                    </p:set>
                                    <p:anim calcmode="lin" valueType="num">
                                      <p:cBhvr additive="base">
                                        <p:cTn id="7" dur="500" fill="hold"/>
                                        <p:tgtEl>
                                          <p:spTgt spid="9041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41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4198"/>
                                        </p:tgtEl>
                                        <p:attrNameLst>
                                          <p:attrName>style.visibility</p:attrName>
                                        </p:attrNameLst>
                                      </p:cBhvr>
                                      <p:to>
                                        <p:strVal val="visible"/>
                                      </p:to>
                                    </p:set>
                                    <p:anim calcmode="lin" valueType="num">
                                      <p:cBhvr additive="base">
                                        <p:cTn id="13" dur="500" fill="hold"/>
                                        <p:tgtEl>
                                          <p:spTgt spid="904198"/>
                                        </p:tgtEl>
                                        <p:attrNameLst>
                                          <p:attrName>ppt_x</p:attrName>
                                        </p:attrNameLst>
                                      </p:cBhvr>
                                      <p:tavLst>
                                        <p:tav tm="0">
                                          <p:val>
                                            <p:strVal val="0-#ppt_w/2"/>
                                          </p:val>
                                        </p:tav>
                                        <p:tav tm="100000">
                                          <p:val>
                                            <p:strVal val="#ppt_x"/>
                                          </p:val>
                                        </p:tav>
                                      </p:tavLst>
                                    </p:anim>
                                    <p:anim calcmode="lin" valueType="num">
                                      <p:cBhvr additive="base">
                                        <p:cTn id="14" dur="500" fill="hold"/>
                                        <p:tgtEl>
                                          <p:spTgt spid="9041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4200"/>
                                        </p:tgtEl>
                                        <p:attrNameLst>
                                          <p:attrName>style.visibility</p:attrName>
                                        </p:attrNameLst>
                                      </p:cBhvr>
                                      <p:to>
                                        <p:strVal val="visible"/>
                                      </p:to>
                                    </p:set>
                                    <p:anim calcmode="lin" valueType="num">
                                      <p:cBhvr additive="base">
                                        <p:cTn id="19" dur="500" fill="hold"/>
                                        <p:tgtEl>
                                          <p:spTgt spid="904200"/>
                                        </p:tgtEl>
                                        <p:attrNameLst>
                                          <p:attrName>ppt_x</p:attrName>
                                        </p:attrNameLst>
                                      </p:cBhvr>
                                      <p:tavLst>
                                        <p:tav tm="0">
                                          <p:val>
                                            <p:strVal val="0-#ppt_w/2"/>
                                          </p:val>
                                        </p:tav>
                                        <p:tav tm="100000">
                                          <p:val>
                                            <p:strVal val="#ppt_x"/>
                                          </p:val>
                                        </p:tav>
                                      </p:tavLst>
                                    </p:anim>
                                    <p:anim calcmode="lin" valueType="num">
                                      <p:cBhvr additive="base">
                                        <p:cTn id="20" dur="500" fill="hold"/>
                                        <p:tgtEl>
                                          <p:spTgt spid="90420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4199"/>
                                        </p:tgtEl>
                                        <p:attrNameLst>
                                          <p:attrName>style.visibility</p:attrName>
                                        </p:attrNameLst>
                                      </p:cBhvr>
                                      <p:to>
                                        <p:strVal val="visible"/>
                                      </p:to>
                                    </p:set>
                                    <p:anim calcmode="lin" valueType="num">
                                      <p:cBhvr additive="base">
                                        <p:cTn id="25" dur="500" fill="hold"/>
                                        <p:tgtEl>
                                          <p:spTgt spid="904199"/>
                                        </p:tgtEl>
                                        <p:attrNameLst>
                                          <p:attrName>ppt_x</p:attrName>
                                        </p:attrNameLst>
                                      </p:cBhvr>
                                      <p:tavLst>
                                        <p:tav tm="0">
                                          <p:val>
                                            <p:strVal val="0-#ppt_w/2"/>
                                          </p:val>
                                        </p:tav>
                                        <p:tav tm="100000">
                                          <p:val>
                                            <p:strVal val="#ppt_x"/>
                                          </p:val>
                                        </p:tav>
                                      </p:tavLst>
                                    </p:anim>
                                    <p:anim calcmode="lin" valueType="num">
                                      <p:cBhvr additive="base">
                                        <p:cTn id="26" dur="500" fill="hold"/>
                                        <p:tgtEl>
                                          <p:spTgt spid="90419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04201"/>
                                        </p:tgtEl>
                                        <p:attrNameLst>
                                          <p:attrName>style.visibility</p:attrName>
                                        </p:attrNameLst>
                                      </p:cBhvr>
                                      <p:to>
                                        <p:strVal val="visible"/>
                                      </p:to>
                                    </p:set>
                                    <p:anim calcmode="lin" valueType="num">
                                      <p:cBhvr additive="base">
                                        <p:cTn id="31" dur="500" fill="hold"/>
                                        <p:tgtEl>
                                          <p:spTgt spid="904201"/>
                                        </p:tgtEl>
                                        <p:attrNameLst>
                                          <p:attrName>ppt_x</p:attrName>
                                        </p:attrNameLst>
                                      </p:cBhvr>
                                      <p:tavLst>
                                        <p:tav tm="0">
                                          <p:val>
                                            <p:strVal val="0-#ppt_w/2"/>
                                          </p:val>
                                        </p:tav>
                                        <p:tav tm="100000">
                                          <p:val>
                                            <p:strVal val="#ppt_x"/>
                                          </p:val>
                                        </p:tav>
                                      </p:tavLst>
                                    </p:anim>
                                    <p:anim calcmode="lin" valueType="num">
                                      <p:cBhvr additive="base">
                                        <p:cTn id="32" dur="500" fill="hold"/>
                                        <p:tgtEl>
                                          <p:spTgt spid="90420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4205"/>
                                        </p:tgtEl>
                                        <p:attrNameLst>
                                          <p:attrName>style.visibility</p:attrName>
                                        </p:attrNameLst>
                                      </p:cBhvr>
                                      <p:to>
                                        <p:strVal val="visible"/>
                                      </p:to>
                                    </p:set>
                                    <p:animEffect transition="in" filter="blinds(horizontal)">
                                      <p:cBhvr>
                                        <p:cTn id="37" dur="500"/>
                                        <p:tgtEl>
                                          <p:spTgt spid="9042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1+#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904202"/>
                                        </p:tgtEl>
                                        <p:attrNameLst>
                                          <p:attrName>style.visibility</p:attrName>
                                        </p:attrNameLst>
                                      </p:cBhvr>
                                      <p:to>
                                        <p:strVal val="visible"/>
                                      </p:to>
                                    </p:set>
                                    <p:anim calcmode="lin" valueType="num">
                                      <p:cBhvr additive="base">
                                        <p:cTn id="48" dur="500" fill="hold"/>
                                        <p:tgtEl>
                                          <p:spTgt spid="904202"/>
                                        </p:tgtEl>
                                        <p:attrNameLst>
                                          <p:attrName>ppt_x</p:attrName>
                                        </p:attrNameLst>
                                      </p:cBhvr>
                                      <p:tavLst>
                                        <p:tav tm="0">
                                          <p:val>
                                            <p:strVal val="0-#ppt_w/2"/>
                                          </p:val>
                                        </p:tav>
                                        <p:tav tm="100000">
                                          <p:val>
                                            <p:strVal val="#ppt_x"/>
                                          </p:val>
                                        </p:tav>
                                      </p:tavLst>
                                    </p:anim>
                                    <p:anim calcmode="lin" valueType="num">
                                      <p:cBhvr additive="base">
                                        <p:cTn id="49" dur="500" fill="hold"/>
                                        <p:tgtEl>
                                          <p:spTgt spid="904202"/>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500"/>
                            </p:stCondLst>
                            <p:childTnLst>
                              <p:par>
                                <p:cTn id="51" presetID="2" presetClass="entr" presetSubtype="6" fill="hold" grpId="0" nodeType="afterEffect">
                                  <p:stCondLst>
                                    <p:cond delay="0"/>
                                  </p:stCondLst>
                                  <p:childTnLst>
                                    <p:set>
                                      <p:cBhvr>
                                        <p:cTn id="52" dur="1" fill="hold">
                                          <p:stCondLst>
                                            <p:cond delay="0"/>
                                          </p:stCondLst>
                                        </p:cTn>
                                        <p:tgtEl>
                                          <p:spTgt spid="904203"/>
                                        </p:tgtEl>
                                        <p:attrNameLst>
                                          <p:attrName>style.visibility</p:attrName>
                                        </p:attrNameLst>
                                      </p:cBhvr>
                                      <p:to>
                                        <p:strVal val="visible"/>
                                      </p:to>
                                    </p:set>
                                    <p:anim calcmode="lin" valueType="num">
                                      <p:cBhvr additive="base">
                                        <p:cTn id="53" dur="500" fill="hold"/>
                                        <p:tgtEl>
                                          <p:spTgt spid="904203"/>
                                        </p:tgtEl>
                                        <p:attrNameLst>
                                          <p:attrName>ppt_x</p:attrName>
                                        </p:attrNameLst>
                                      </p:cBhvr>
                                      <p:tavLst>
                                        <p:tav tm="0">
                                          <p:val>
                                            <p:strVal val="1+#ppt_w/2"/>
                                          </p:val>
                                        </p:tav>
                                        <p:tav tm="100000">
                                          <p:val>
                                            <p:strVal val="#ppt_x"/>
                                          </p:val>
                                        </p:tav>
                                      </p:tavLst>
                                    </p:anim>
                                    <p:anim calcmode="lin" valueType="num">
                                      <p:cBhvr additive="base">
                                        <p:cTn id="54" dur="500" fill="hold"/>
                                        <p:tgtEl>
                                          <p:spTgt spid="904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7" grpId="0" build="p" autoUpdateAnimBg="0"/>
      <p:bldP spid="904198" grpId="0" autoUpdateAnimBg="0"/>
      <p:bldP spid="904199" grpId="0" autoUpdateAnimBg="0"/>
      <p:bldP spid="904200" grpId="0" autoUpdateAnimBg="0"/>
      <p:bldP spid="904201" grpId="0" autoUpdateAnimBg="0"/>
      <p:bldP spid="904202" grpId="0" autoUpdateAnimBg="0"/>
      <p:bldP spid="904203" grpId="0" animBg="1"/>
      <p:bldP spid="904205"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7BA0F73-5E72-41C0-8F2D-56736B3A6E00}" type="datetime1">
              <a:rPr lang="zh-CN" altLang="en-US"/>
              <a:pPr>
                <a:defRPr/>
              </a:pPr>
              <a:t>2020/9/3</a:t>
            </a:fld>
            <a:endParaRPr lang="en-US" altLang="zh-CN"/>
          </a:p>
        </p:txBody>
      </p:sp>
      <p:sp>
        <p:nvSpPr>
          <p:cNvPr id="9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06D68BB6-10EA-45E1-95C1-20A7AB3C8AF1}" type="slidenum">
              <a:rPr lang="zh-CN" altLang="en-US" sz="1400" smtClean="0"/>
              <a:pPr>
                <a:spcBef>
                  <a:spcPct val="0"/>
                </a:spcBef>
                <a:buClrTx/>
                <a:buSzTx/>
                <a:buFontTx/>
                <a:buNone/>
              </a:pPr>
              <a:t>4</a:t>
            </a:fld>
            <a:r>
              <a:rPr lang="zh-CN" altLang="en-US" sz="1400"/>
              <a:t> 页</a:t>
            </a:r>
          </a:p>
        </p:txBody>
      </p:sp>
      <p:sp>
        <p:nvSpPr>
          <p:cNvPr id="913412" name="Rectangle 4"/>
          <p:cNvSpPr>
            <a:spLocks noChangeArrowheads="1"/>
          </p:cNvSpPr>
          <p:nvPr/>
        </p:nvSpPr>
        <p:spPr bwMode="auto">
          <a:xfrm>
            <a:off x="290513" y="844550"/>
            <a:ext cx="8604250" cy="5565775"/>
          </a:xfrm>
          <a:prstGeom prst="rect">
            <a:avLst/>
          </a:prstGeom>
          <a:noFill/>
          <a:ln w="9525" algn="ctr">
            <a:noFill/>
            <a:miter lim="800000"/>
            <a:headEnd/>
            <a:tailEnd/>
          </a:ln>
          <a:effectLst/>
        </p:spPr>
        <p:txBody>
          <a:bodyPr lIns="92075" tIns="46038" rIns="92075" bIns="46038">
            <a:spAutoFit/>
          </a:bodyPr>
          <a:lstStyle/>
          <a:p>
            <a:pPr marL="457200">
              <a:lnSpc>
                <a:spcPct val="110000"/>
              </a:lnSpc>
              <a:spcBef>
                <a:spcPct val="20000"/>
              </a:spcBef>
              <a:buClr>
                <a:schemeClr val="tx2"/>
              </a:buClr>
              <a:buSzPct val="75000"/>
              <a:buFont typeface="Wingdings" pitchFamily="2" charset="2"/>
              <a:buChar char="n"/>
              <a:defRPr/>
            </a:pPr>
            <a:r>
              <a:rPr lang="en-US" altLang="zh-CN" sz="3200" dirty="0">
                <a:solidFill>
                  <a:srgbClr val="FFFF00"/>
                </a:solidFill>
              </a:rPr>
              <a:t>2000 Andrew Chi-</a:t>
            </a:r>
            <a:r>
              <a:rPr lang="en-US" altLang="zh-CN" sz="3200" dirty="0" err="1">
                <a:solidFill>
                  <a:srgbClr val="FFFF00"/>
                </a:solidFill>
              </a:rPr>
              <a:t>Chih</a:t>
            </a:r>
            <a:r>
              <a:rPr lang="en-US" altLang="zh-CN" sz="3200" dirty="0">
                <a:solidFill>
                  <a:srgbClr val="FFFF00"/>
                </a:solidFill>
              </a:rPr>
              <a:t> Yao(</a:t>
            </a:r>
            <a:r>
              <a:rPr lang="zh-CN" altLang="en-US" sz="3200" dirty="0">
                <a:solidFill>
                  <a:srgbClr val="FFFF00"/>
                </a:solidFill>
              </a:rPr>
              <a:t>姚期智</a:t>
            </a:r>
            <a:r>
              <a:rPr lang="en-US" altLang="zh-CN" sz="3200" dirty="0">
                <a:solidFill>
                  <a:srgbClr val="FFFF00"/>
                </a:solidFill>
              </a:rPr>
              <a:t>)</a:t>
            </a:r>
            <a:br>
              <a:rPr lang="en-US" altLang="zh-CN" sz="3200" dirty="0">
                <a:solidFill>
                  <a:srgbClr val="FFFF00"/>
                </a:solidFill>
              </a:rPr>
            </a:br>
            <a:r>
              <a:rPr kumimoji="1" lang="zh-CN" altLang="en-US" sz="2800" dirty="0">
                <a:solidFill>
                  <a:schemeClr val="tx1"/>
                </a:solidFill>
                <a:effectLst>
                  <a:outerShdw blurRad="38100" dist="38100" dir="2700000" algn="tl">
                    <a:srgbClr val="000000"/>
                  </a:outerShdw>
                </a:effectLst>
              </a:rPr>
              <a:t>在计算理论方面的贡献而获奖，包括伪随机数的生成算法、加密算法和通讯复杂性。</a:t>
            </a:r>
          </a:p>
          <a:p>
            <a:pPr marL="457200">
              <a:lnSpc>
                <a:spcPct val="110000"/>
              </a:lnSpc>
              <a:spcBef>
                <a:spcPct val="20000"/>
              </a:spcBef>
              <a:buClr>
                <a:schemeClr val="tx2"/>
              </a:buClr>
              <a:buSzPct val="75000"/>
              <a:buFont typeface="Wingdings" pitchFamily="2" charset="2"/>
              <a:buChar char="n"/>
              <a:defRPr/>
            </a:pPr>
            <a:r>
              <a:rPr lang="en-US" altLang="zh-CN" sz="3200" dirty="0">
                <a:solidFill>
                  <a:srgbClr val="FFFF00"/>
                </a:solidFill>
              </a:rPr>
              <a:t>2001 Ole-Johan Dahl</a:t>
            </a:r>
            <a:r>
              <a:rPr lang="zh-CN" altLang="en-US" sz="3200" dirty="0">
                <a:solidFill>
                  <a:srgbClr val="FFFF00"/>
                </a:solidFill>
              </a:rPr>
              <a:t>、</a:t>
            </a:r>
            <a:r>
              <a:rPr lang="en-US" altLang="zh-CN" sz="3200" dirty="0">
                <a:solidFill>
                  <a:srgbClr val="FFFF00"/>
                </a:solidFill>
              </a:rPr>
              <a:t>Kristen </a:t>
            </a:r>
            <a:r>
              <a:rPr lang="en-US" altLang="zh-CN" sz="3200" dirty="0" err="1">
                <a:solidFill>
                  <a:srgbClr val="FFFF00"/>
                </a:solidFill>
              </a:rPr>
              <a:t>Nygaard</a:t>
            </a:r>
            <a:br>
              <a:rPr lang="en-US" altLang="zh-CN" sz="3200" dirty="0">
                <a:solidFill>
                  <a:srgbClr val="FFFF00"/>
                </a:solidFill>
              </a:rPr>
            </a:br>
            <a:r>
              <a:rPr kumimoji="1" lang="zh-CN" altLang="en-US" sz="2800" dirty="0">
                <a:solidFill>
                  <a:schemeClr val="tx1"/>
                </a:solidFill>
                <a:effectLst>
                  <a:outerShdw blurRad="38100" dist="38100" dir="2700000" algn="tl">
                    <a:srgbClr val="000000"/>
                  </a:outerShdw>
                </a:effectLst>
              </a:rPr>
              <a:t>面向对象编程始发于他们基础性的构想，集中体现在所设计的编程语言</a:t>
            </a:r>
            <a:r>
              <a:rPr kumimoji="1" lang="en-US" altLang="zh-CN" sz="2800" dirty="0">
                <a:solidFill>
                  <a:schemeClr val="tx1"/>
                </a:solidFill>
                <a:effectLst>
                  <a:outerShdw blurRad="38100" dist="38100" dir="2700000" algn="tl">
                    <a:srgbClr val="000000"/>
                  </a:outerShdw>
                </a:effectLst>
              </a:rPr>
              <a:t>SIMULA I </a:t>
            </a:r>
            <a:r>
              <a:rPr kumimoji="1" lang="zh-CN" altLang="en-US" sz="2800" dirty="0">
                <a:solidFill>
                  <a:schemeClr val="tx1"/>
                </a:solidFill>
                <a:effectLst>
                  <a:outerShdw blurRad="38100" dist="38100" dir="2700000" algn="tl">
                    <a:srgbClr val="000000"/>
                  </a:outerShdw>
                </a:effectLst>
              </a:rPr>
              <a:t>和</a:t>
            </a:r>
            <a:r>
              <a:rPr kumimoji="1" lang="en-US" altLang="zh-CN" sz="2800" dirty="0">
                <a:solidFill>
                  <a:schemeClr val="tx1"/>
                </a:solidFill>
                <a:effectLst>
                  <a:outerShdw blurRad="38100" dist="38100" dir="2700000" algn="tl">
                    <a:srgbClr val="000000"/>
                  </a:outerShdw>
                </a:effectLst>
              </a:rPr>
              <a:t>SIMULA 67</a:t>
            </a:r>
            <a:r>
              <a:rPr kumimoji="1" lang="zh-CN" altLang="en-US" sz="2800" dirty="0">
                <a:solidFill>
                  <a:schemeClr val="tx1"/>
                </a:solidFill>
                <a:effectLst>
                  <a:outerShdw blurRad="38100" dist="38100" dir="2700000" algn="tl">
                    <a:srgbClr val="000000"/>
                  </a:outerShdw>
                </a:effectLst>
              </a:rPr>
              <a:t>中。</a:t>
            </a:r>
            <a:endParaRPr kumimoji="1" lang="en-US" altLang="zh-CN" sz="2800" dirty="0">
              <a:solidFill>
                <a:schemeClr val="tx1"/>
              </a:solidFill>
              <a:effectLst>
                <a:outerShdw blurRad="38100" dist="38100" dir="2700000" algn="tl">
                  <a:srgbClr val="000000"/>
                </a:outerShdw>
              </a:effectLst>
            </a:endParaRPr>
          </a:p>
          <a:p>
            <a:pPr marL="457200">
              <a:lnSpc>
                <a:spcPct val="110000"/>
              </a:lnSpc>
              <a:spcBef>
                <a:spcPct val="20000"/>
              </a:spcBef>
              <a:buClr>
                <a:schemeClr val="tx2"/>
              </a:buClr>
              <a:buSzPct val="75000"/>
              <a:buFont typeface="Wingdings" pitchFamily="2" charset="2"/>
              <a:buChar char="n"/>
              <a:defRPr/>
            </a:pPr>
            <a:r>
              <a:rPr lang="sv-SE" altLang="zh-CN" sz="3200" dirty="0">
                <a:solidFill>
                  <a:srgbClr val="FFFF00"/>
                </a:solidFill>
              </a:rPr>
              <a:t>2006 Fran Allen </a:t>
            </a:r>
          </a:p>
          <a:p>
            <a:pPr marL="457200">
              <a:lnSpc>
                <a:spcPct val="110000"/>
              </a:lnSpc>
              <a:spcBef>
                <a:spcPct val="20000"/>
              </a:spcBef>
              <a:buClr>
                <a:schemeClr val="tx2"/>
              </a:buClr>
              <a:buSzPct val="75000"/>
              <a:buFont typeface="Wingdings" pitchFamily="2" charset="2"/>
              <a:buChar char="n"/>
              <a:defRPr/>
            </a:pPr>
            <a:r>
              <a:rPr lang="sv-SE" altLang="zh-CN" sz="3200" dirty="0">
                <a:solidFill>
                  <a:srgbClr val="FFFF00"/>
                </a:solidFill>
              </a:rPr>
              <a:t>2008 Barbara Liskov</a:t>
            </a:r>
          </a:p>
          <a:p>
            <a:pPr marL="457200">
              <a:lnSpc>
                <a:spcPct val="110000"/>
              </a:lnSpc>
              <a:spcBef>
                <a:spcPct val="20000"/>
              </a:spcBef>
              <a:buClr>
                <a:schemeClr val="tx2"/>
              </a:buClr>
              <a:buSzPct val="75000"/>
              <a:buFont typeface="Wingdings" pitchFamily="2" charset="2"/>
              <a:buChar char="n"/>
              <a:defRPr/>
            </a:pPr>
            <a:r>
              <a:rPr lang="sv-SE" altLang="zh-CN" sz="3200" dirty="0">
                <a:solidFill>
                  <a:srgbClr val="FFFF00"/>
                </a:solidFill>
              </a:rPr>
              <a:t>2013 Leslie Lamport</a:t>
            </a:r>
            <a:br>
              <a:rPr lang="sv-SE" altLang="zh-CN" sz="2800" dirty="0"/>
            </a:br>
            <a:endParaRPr kumimoji="1" lang="zh-CN" altLang="en-US" sz="2800" dirty="0">
              <a:solidFill>
                <a:schemeClr val="tx1"/>
              </a:solidFill>
              <a:effectLst>
                <a:outerShdw blurRad="38100" dist="38100" dir="2700000" algn="tl">
                  <a:srgbClr val="000000"/>
                </a:outerShdw>
              </a:effectLst>
            </a:endParaRPr>
          </a:p>
        </p:txBody>
      </p:sp>
      <p:sp>
        <p:nvSpPr>
          <p:cNvPr id="9221" name="Text Box 5"/>
          <p:cNvSpPr txBox="1">
            <a:spLocks noChangeArrowheads="1"/>
          </p:cNvSpPr>
          <p:nvPr/>
        </p:nvSpPr>
        <p:spPr bwMode="auto">
          <a:xfrm>
            <a:off x="2268538" y="0"/>
            <a:ext cx="4968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buClr>
                <a:schemeClr val="folHlink"/>
              </a:buClr>
              <a:buFont typeface="Monotype Sorts" pitchFamily="2" charset="2"/>
              <a:buNone/>
            </a:pPr>
            <a:r>
              <a:rPr kumimoji="0" lang="zh-CN" altLang="en-US" sz="4000">
                <a:solidFill>
                  <a:srgbClr val="FF9900"/>
                </a:solidFill>
                <a:ea typeface="楷体_GB2312" pitchFamily="49" charset="-122"/>
              </a:rPr>
              <a:t>图灵奖得主（</a:t>
            </a:r>
            <a:r>
              <a:rPr kumimoji="0" lang="en-US" altLang="zh-CN" sz="4000">
                <a:solidFill>
                  <a:srgbClr val="FF9900"/>
                </a:solidFill>
                <a:ea typeface="楷体_GB2312" pitchFamily="49" charset="-122"/>
              </a:rPr>
              <a:t>3</a:t>
            </a:r>
            <a:r>
              <a:rPr kumimoji="0" lang="zh-CN" altLang="en-US" sz="4000">
                <a:solidFill>
                  <a:srgbClr val="FF9900"/>
                </a:solidFill>
                <a:ea typeface="楷体_GB2312" pitchFamily="49" charset="-122"/>
              </a:rPr>
              <a:t>）</a:t>
            </a:r>
          </a:p>
        </p:txBody>
      </p:sp>
      <p:sp>
        <p:nvSpPr>
          <p:cNvPr id="913414" name="AutoShape 6">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13414"/>
                                        </p:tgtEl>
                                        <p:attrNameLst>
                                          <p:attrName>style.visibility</p:attrName>
                                        </p:attrNameLst>
                                      </p:cBhvr>
                                      <p:to>
                                        <p:strVal val="visible"/>
                                      </p:to>
                                    </p:set>
                                    <p:anim calcmode="lin" valueType="num">
                                      <p:cBhvr additive="base">
                                        <p:cTn id="7" dur="500" fill="hold"/>
                                        <p:tgtEl>
                                          <p:spTgt spid="913414"/>
                                        </p:tgtEl>
                                        <p:attrNameLst>
                                          <p:attrName>ppt_x</p:attrName>
                                        </p:attrNameLst>
                                      </p:cBhvr>
                                      <p:tavLst>
                                        <p:tav tm="0">
                                          <p:val>
                                            <p:strVal val="1+#ppt_w/2"/>
                                          </p:val>
                                        </p:tav>
                                        <p:tav tm="100000">
                                          <p:val>
                                            <p:strVal val="#ppt_x"/>
                                          </p:val>
                                        </p:tav>
                                      </p:tavLst>
                                    </p:anim>
                                    <p:anim calcmode="lin" valueType="num">
                                      <p:cBhvr additive="base">
                                        <p:cTn id="8" dur="500" fill="hold"/>
                                        <p:tgtEl>
                                          <p:spTgt spid="9134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435D8198-5ABD-4411-A668-DDB4172CC435}" type="datetime1">
              <a:rPr lang="zh-CN" altLang="en-US"/>
              <a:pPr>
                <a:defRPr/>
              </a:pPr>
              <a:t>2020/9/3</a:t>
            </a:fld>
            <a:endParaRPr lang="en-US" altLang="zh-CN"/>
          </a:p>
        </p:txBody>
      </p:sp>
      <p:sp>
        <p:nvSpPr>
          <p:cNvPr id="747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FEAC2DC6-3647-4C5F-9BDD-5FA8126FDD19}" type="slidenum">
              <a:rPr lang="zh-CN" altLang="en-US" sz="1400" smtClean="0"/>
              <a:pPr>
                <a:spcBef>
                  <a:spcPct val="0"/>
                </a:spcBef>
                <a:buClrTx/>
                <a:buSzTx/>
                <a:buFontTx/>
                <a:buNone/>
              </a:pPr>
              <a:t>40</a:t>
            </a:fld>
            <a:r>
              <a:rPr lang="zh-CN" altLang="en-US" sz="1400"/>
              <a:t> 页</a:t>
            </a:r>
          </a:p>
        </p:txBody>
      </p:sp>
      <p:sp>
        <p:nvSpPr>
          <p:cNvPr id="74756" name="Text Box 4"/>
          <p:cNvSpPr txBox="1">
            <a:spLocks noChangeArrowheads="1"/>
          </p:cNvSpPr>
          <p:nvPr/>
        </p:nvSpPr>
        <p:spPr bwMode="auto">
          <a:xfrm>
            <a:off x="0" y="2420938"/>
            <a:ext cx="2895600" cy="2109787"/>
          </a:xfrm>
          <a:prstGeom prst="rect">
            <a:avLst/>
          </a:prstGeom>
          <a:solidFill>
            <a:schemeClr val="accent1"/>
          </a:solidFill>
          <a:ln w="9525">
            <a:solidFill>
              <a:schemeClr val="bg1"/>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solidFill>
                  <a:schemeClr val="bg2"/>
                </a:solidFill>
              </a:rPr>
              <a:t>四元式中间代码</a:t>
            </a:r>
          </a:p>
          <a:p>
            <a:pPr eaLnBrk="1" hangingPunct="1">
              <a:spcBef>
                <a:spcPct val="50000"/>
              </a:spcBef>
              <a:buClrTx/>
              <a:buSzTx/>
              <a:buFontTx/>
              <a:buNone/>
            </a:pPr>
            <a:r>
              <a:rPr lang="en-US" altLang="zh-CN" sz="2400">
                <a:solidFill>
                  <a:schemeClr val="hlink"/>
                </a:solidFill>
              </a:rPr>
              <a:t>(+ , a , b , t1)</a:t>
            </a:r>
          </a:p>
          <a:p>
            <a:pPr eaLnBrk="1" hangingPunct="1">
              <a:spcBef>
                <a:spcPct val="50000"/>
              </a:spcBef>
              <a:buClrTx/>
              <a:buSzTx/>
              <a:buFontTx/>
              <a:buNone/>
            </a:pPr>
            <a:r>
              <a:rPr lang="en-US" altLang="zh-CN" sz="2400">
                <a:solidFill>
                  <a:schemeClr val="hlink"/>
                </a:solidFill>
              </a:rPr>
              <a:t>(+ , c , d , t2)</a:t>
            </a:r>
          </a:p>
          <a:p>
            <a:pPr eaLnBrk="1" hangingPunct="1">
              <a:spcBef>
                <a:spcPct val="50000"/>
              </a:spcBef>
              <a:buClrTx/>
              <a:buSzTx/>
              <a:buFontTx/>
              <a:buNone/>
            </a:pPr>
            <a:r>
              <a:rPr lang="en-US" altLang="zh-CN" sz="2400">
                <a:solidFill>
                  <a:schemeClr val="hlink"/>
                </a:solidFill>
              </a:rPr>
              <a:t>(* , t1 , t2 , t3)</a:t>
            </a:r>
            <a:endParaRPr lang="en-US" altLang="zh-CN" sz="2400">
              <a:solidFill>
                <a:schemeClr val="bg2"/>
              </a:solidFill>
            </a:endParaRPr>
          </a:p>
        </p:txBody>
      </p:sp>
      <p:sp>
        <p:nvSpPr>
          <p:cNvPr id="73733" name="Text Box 6"/>
          <p:cNvSpPr txBox="1">
            <a:spLocks noChangeArrowheads="1"/>
          </p:cNvSpPr>
          <p:nvPr/>
        </p:nvSpPr>
        <p:spPr bwMode="auto">
          <a:xfrm>
            <a:off x="3581400" y="1431925"/>
            <a:ext cx="5562600" cy="54260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solidFill>
                  <a:schemeClr val="hlink"/>
                </a:solidFill>
              </a:rPr>
              <a:t>LOAD  a</a:t>
            </a:r>
            <a:r>
              <a:rPr lang="en-US" altLang="zh-CN" sz="2000">
                <a:solidFill>
                  <a:schemeClr val="bg2"/>
                </a:solidFill>
              </a:rPr>
              <a:t>   </a:t>
            </a:r>
            <a:r>
              <a:rPr lang="zh-CN" altLang="en-US" sz="2000">
                <a:solidFill>
                  <a:schemeClr val="bg2"/>
                </a:solidFill>
              </a:rPr>
              <a:t>将</a:t>
            </a:r>
            <a:r>
              <a:rPr lang="en-US" altLang="zh-CN" sz="2000">
                <a:solidFill>
                  <a:schemeClr val="bg2"/>
                </a:solidFill>
              </a:rPr>
              <a:t>a</a:t>
            </a:r>
            <a:r>
              <a:rPr lang="zh-CN" altLang="en-US" sz="2000">
                <a:solidFill>
                  <a:schemeClr val="bg2"/>
                </a:solidFill>
              </a:rPr>
              <a:t>的内容加载到操作数栈</a:t>
            </a:r>
          </a:p>
          <a:p>
            <a:pPr eaLnBrk="1" hangingPunct="1">
              <a:spcBef>
                <a:spcPct val="50000"/>
              </a:spcBef>
              <a:buClrTx/>
              <a:buSzTx/>
              <a:buFontTx/>
              <a:buNone/>
            </a:pPr>
            <a:r>
              <a:rPr lang="en-US" altLang="zh-CN" sz="2000">
                <a:solidFill>
                  <a:schemeClr val="hlink"/>
                </a:solidFill>
              </a:rPr>
              <a:t>LOAD  b</a:t>
            </a:r>
            <a:r>
              <a:rPr lang="en-US" altLang="zh-CN" sz="2000">
                <a:solidFill>
                  <a:schemeClr val="bg2"/>
                </a:solidFill>
              </a:rPr>
              <a:t>   </a:t>
            </a:r>
            <a:r>
              <a:rPr lang="zh-CN" altLang="en-US" sz="2000">
                <a:solidFill>
                  <a:schemeClr val="bg2"/>
                </a:solidFill>
              </a:rPr>
              <a:t>将</a:t>
            </a:r>
            <a:r>
              <a:rPr lang="en-US" altLang="zh-CN" sz="2000">
                <a:solidFill>
                  <a:schemeClr val="bg2"/>
                </a:solidFill>
              </a:rPr>
              <a:t>a</a:t>
            </a:r>
            <a:r>
              <a:rPr lang="zh-CN" altLang="en-US" sz="2000">
                <a:solidFill>
                  <a:schemeClr val="bg2"/>
                </a:solidFill>
              </a:rPr>
              <a:t>的内容加载到操作数栈</a:t>
            </a:r>
          </a:p>
          <a:p>
            <a:pPr eaLnBrk="1" hangingPunct="1">
              <a:spcBef>
                <a:spcPct val="50000"/>
              </a:spcBef>
              <a:buClrTx/>
              <a:buSzTx/>
              <a:buFontTx/>
              <a:buNone/>
            </a:pPr>
            <a:r>
              <a:rPr lang="en-US" altLang="zh-CN" sz="2000">
                <a:solidFill>
                  <a:schemeClr val="hlink"/>
                </a:solidFill>
              </a:rPr>
              <a:t>ADD</a:t>
            </a:r>
            <a:r>
              <a:rPr lang="en-US" altLang="zh-CN" sz="2000">
                <a:solidFill>
                  <a:schemeClr val="bg2"/>
                </a:solidFill>
              </a:rPr>
              <a:t>          </a:t>
            </a:r>
            <a:r>
              <a:rPr lang="zh-CN" altLang="en-US" sz="2000">
                <a:solidFill>
                  <a:schemeClr val="bg2"/>
                </a:solidFill>
              </a:rPr>
              <a:t>将操作数栈顶的两个单元的内容相加</a:t>
            </a:r>
          </a:p>
          <a:p>
            <a:pPr eaLnBrk="1" hangingPunct="1">
              <a:spcBef>
                <a:spcPct val="50000"/>
              </a:spcBef>
              <a:buClrTx/>
              <a:buSzTx/>
              <a:buFontTx/>
              <a:buNone/>
            </a:pPr>
            <a:r>
              <a:rPr lang="en-US" altLang="zh-CN" sz="2000">
                <a:solidFill>
                  <a:schemeClr val="hlink"/>
                </a:solidFill>
              </a:rPr>
              <a:t>STO  t1     </a:t>
            </a:r>
            <a:r>
              <a:rPr lang="zh-CN" altLang="en-US" sz="2000">
                <a:solidFill>
                  <a:schemeClr val="bg2"/>
                </a:solidFill>
              </a:rPr>
              <a:t>将操作数栈顶的内容存入单元</a:t>
            </a:r>
            <a:r>
              <a:rPr lang="en-US" altLang="zh-CN" sz="2000">
                <a:solidFill>
                  <a:schemeClr val="bg2"/>
                </a:solidFill>
              </a:rPr>
              <a:t>t1</a:t>
            </a:r>
          </a:p>
          <a:p>
            <a:pPr eaLnBrk="1" hangingPunct="1">
              <a:spcBef>
                <a:spcPct val="50000"/>
              </a:spcBef>
              <a:buClrTx/>
              <a:buSzTx/>
              <a:buFontTx/>
              <a:buNone/>
            </a:pPr>
            <a:r>
              <a:rPr lang="en-US" altLang="zh-CN" sz="2000">
                <a:solidFill>
                  <a:schemeClr val="hlink"/>
                </a:solidFill>
              </a:rPr>
              <a:t>LOAD  c</a:t>
            </a:r>
            <a:r>
              <a:rPr lang="en-US" altLang="zh-CN" sz="2000">
                <a:solidFill>
                  <a:schemeClr val="bg2"/>
                </a:solidFill>
              </a:rPr>
              <a:t>   </a:t>
            </a:r>
            <a:r>
              <a:rPr lang="zh-CN" altLang="en-US" sz="2000">
                <a:solidFill>
                  <a:schemeClr val="bg2"/>
                </a:solidFill>
              </a:rPr>
              <a:t>将</a:t>
            </a:r>
            <a:r>
              <a:rPr lang="en-US" altLang="zh-CN" sz="2000">
                <a:solidFill>
                  <a:schemeClr val="bg2"/>
                </a:solidFill>
              </a:rPr>
              <a:t>c</a:t>
            </a:r>
            <a:r>
              <a:rPr lang="zh-CN" altLang="en-US" sz="2000">
                <a:solidFill>
                  <a:schemeClr val="bg2"/>
                </a:solidFill>
              </a:rPr>
              <a:t>的内容加载到操作数栈</a:t>
            </a:r>
          </a:p>
          <a:p>
            <a:pPr eaLnBrk="1" hangingPunct="1">
              <a:spcBef>
                <a:spcPct val="50000"/>
              </a:spcBef>
              <a:buClrTx/>
              <a:buSzTx/>
              <a:buFontTx/>
              <a:buNone/>
            </a:pPr>
            <a:r>
              <a:rPr lang="en-US" altLang="zh-CN" sz="2000">
                <a:solidFill>
                  <a:schemeClr val="hlink"/>
                </a:solidFill>
              </a:rPr>
              <a:t>LOAD  d</a:t>
            </a:r>
            <a:r>
              <a:rPr lang="en-US" altLang="zh-CN" sz="2000">
                <a:solidFill>
                  <a:schemeClr val="bg2"/>
                </a:solidFill>
              </a:rPr>
              <a:t>   </a:t>
            </a:r>
            <a:r>
              <a:rPr lang="zh-CN" altLang="en-US" sz="2000">
                <a:solidFill>
                  <a:schemeClr val="bg2"/>
                </a:solidFill>
              </a:rPr>
              <a:t>将</a:t>
            </a:r>
            <a:r>
              <a:rPr lang="en-US" altLang="zh-CN" sz="2000">
                <a:solidFill>
                  <a:schemeClr val="bg2"/>
                </a:solidFill>
              </a:rPr>
              <a:t>d</a:t>
            </a:r>
            <a:r>
              <a:rPr lang="zh-CN" altLang="en-US" sz="2000">
                <a:solidFill>
                  <a:schemeClr val="bg2"/>
                </a:solidFill>
              </a:rPr>
              <a:t>的内容加载到操作数栈</a:t>
            </a:r>
          </a:p>
          <a:p>
            <a:pPr eaLnBrk="1" hangingPunct="1">
              <a:spcBef>
                <a:spcPct val="50000"/>
              </a:spcBef>
              <a:buClrTx/>
              <a:buSzTx/>
              <a:buFontTx/>
              <a:buNone/>
            </a:pPr>
            <a:r>
              <a:rPr lang="en-US" altLang="zh-CN" sz="2000">
                <a:solidFill>
                  <a:schemeClr val="hlink"/>
                </a:solidFill>
              </a:rPr>
              <a:t>ADD </a:t>
            </a:r>
            <a:r>
              <a:rPr lang="en-US" altLang="zh-CN" sz="2000">
                <a:solidFill>
                  <a:schemeClr val="bg2"/>
                </a:solidFill>
              </a:rPr>
              <a:t>         </a:t>
            </a:r>
            <a:r>
              <a:rPr lang="zh-CN" altLang="en-US" sz="2000">
                <a:solidFill>
                  <a:schemeClr val="bg2"/>
                </a:solidFill>
              </a:rPr>
              <a:t>将操作数栈顶的两个单元的内容相加</a:t>
            </a:r>
          </a:p>
          <a:p>
            <a:pPr eaLnBrk="1" hangingPunct="1">
              <a:spcBef>
                <a:spcPct val="50000"/>
              </a:spcBef>
              <a:buClrTx/>
              <a:buSzTx/>
              <a:buFontTx/>
              <a:buNone/>
            </a:pPr>
            <a:r>
              <a:rPr lang="en-US" altLang="zh-CN" sz="2000">
                <a:solidFill>
                  <a:schemeClr val="hlink"/>
                </a:solidFill>
              </a:rPr>
              <a:t>STO    t2</a:t>
            </a:r>
            <a:r>
              <a:rPr lang="en-US" altLang="zh-CN" sz="2000">
                <a:solidFill>
                  <a:schemeClr val="bg2"/>
                </a:solidFill>
              </a:rPr>
              <a:t>   </a:t>
            </a:r>
            <a:r>
              <a:rPr lang="zh-CN" altLang="en-US" sz="2000">
                <a:solidFill>
                  <a:schemeClr val="bg2"/>
                </a:solidFill>
              </a:rPr>
              <a:t>将操作数栈顶的内容存入单元</a:t>
            </a:r>
            <a:r>
              <a:rPr lang="en-US" altLang="zh-CN" sz="2000">
                <a:solidFill>
                  <a:schemeClr val="bg2"/>
                </a:solidFill>
              </a:rPr>
              <a:t>t2</a:t>
            </a:r>
          </a:p>
          <a:p>
            <a:pPr eaLnBrk="1" hangingPunct="1">
              <a:spcBef>
                <a:spcPct val="50000"/>
              </a:spcBef>
              <a:buClrTx/>
              <a:buSzTx/>
              <a:buFontTx/>
              <a:buNone/>
            </a:pPr>
            <a:r>
              <a:rPr lang="en-US" altLang="zh-CN" sz="2000">
                <a:solidFill>
                  <a:schemeClr val="hlink"/>
                </a:solidFill>
              </a:rPr>
              <a:t>LOAD t1</a:t>
            </a:r>
            <a:r>
              <a:rPr lang="en-US" altLang="zh-CN" sz="2000">
                <a:solidFill>
                  <a:schemeClr val="bg2"/>
                </a:solidFill>
              </a:rPr>
              <a:t>  </a:t>
            </a:r>
            <a:r>
              <a:rPr lang="zh-CN" altLang="en-US" sz="2000">
                <a:solidFill>
                  <a:schemeClr val="bg2"/>
                </a:solidFill>
              </a:rPr>
              <a:t>将</a:t>
            </a:r>
            <a:r>
              <a:rPr lang="en-US" altLang="zh-CN" sz="2000">
                <a:solidFill>
                  <a:schemeClr val="bg2"/>
                </a:solidFill>
              </a:rPr>
              <a:t>t1</a:t>
            </a:r>
            <a:r>
              <a:rPr lang="zh-CN" altLang="en-US" sz="2000">
                <a:solidFill>
                  <a:schemeClr val="bg2"/>
                </a:solidFill>
              </a:rPr>
              <a:t>的内容加载到操作数栈</a:t>
            </a:r>
          </a:p>
          <a:p>
            <a:pPr eaLnBrk="1" hangingPunct="1">
              <a:spcBef>
                <a:spcPct val="50000"/>
              </a:spcBef>
              <a:buClrTx/>
              <a:buSzTx/>
              <a:buFontTx/>
              <a:buNone/>
            </a:pPr>
            <a:r>
              <a:rPr lang="en-US" altLang="zh-CN" sz="2000">
                <a:solidFill>
                  <a:schemeClr val="hlink"/>
                </a:solidFill>
              </a:rPr>
              <a:t>LOAD  t2</a:t>
            </a:r>
            <a:r>
              <a:rPr lang="en-US" altLang="zh-CN" sz="2000">
                <a:solidFill>
                  <a:schemeClr val="bg2"/>
                </a:solidFill>
              </a:rPr>
              <a:t> </a:t>
            </a:r>
            <a:r>
              <a:rPr lang="zh-CN" altLang="en-US" sz="2000">
                <a:solidFill>
                  <a:schemeClr val="bg2"/>
                </a:solidFill>
              </a:rPr>
              <a:t>将</a:t>
            </a:r>
            <a:r>
              <a:rPr lang="en-US" altLang="zh-CN" sz="2000">
                <a:solidFill>
                  <a:schemeClr val="bg2"/>
                </a:solidFill>
              </a:rPr>
              <a:t>t2</a:t>
            </a:r>
            <a:r>
              <a:rPr lang="zh-CN" altLang="en-US" sz="2000">
                <a:solidFill>
                  <a:schemeClr val="bg2"/>
                </a:solidFill>
              </a:rPr>
              <a:t>的内容加载到操作数栈</a:t>
            </a:r>
          </a:p>
          <a:p>
            <a:pPr eaLnBrk="1" hangingPunct="1">
              <a:spcBef>
                <a:spcPct val="50000"/>
              </a:spcBef>
              <a:buClrTx/>
              <a:buSzTx/>
              <a:buFontTx/>
              <a:buNone/>
            </a:pPr>
            <a:r>
              <a:rPr lang="en-US" altLang="zh-CN" sz="2000">
                <a:solidFill>
                  <a:schemeClr val="hlink"/>
                </a:solidFill>
              </a:rPr>
              <a:t>MULT</a:t>
            </a:r>
            <a:r>
              <a:rPr lang="en-US" altLang="zh-CN" sz="2000">
                <a:solidFill>
                  <a:schemeClr val="bg2"/>
                </a:solidFill>
              </a:rPr>
              <a:t>      </a:t>
            </a:r>
            <a:r>
              <a:rPr lang="zh-CN" altLang="en-US" sz="2000">
                <a:solidFill>
                  <a:schemeClr val="bg2"/>
                </a:solidFill>
              </a:rPr>
              <a:t>将操作数栈顶的两个单元的内容相乘</a:t>
            </a:r>
          </a:p>
          <a:p>
            <a:pPr eaLnBrk="1" hangingPunct="1">
              <a:spcBef>
                <a:spcPct val="50000"/>
              </a:spcBef>
              <a:buClrTx/>
              <a:buSzTx/>
              <a:buFontTx/>
              <a:buNone/>
            </a:pPr>
            <a:r>
              <a:rPr lang="en-US" altLang="zh-CN" sz="2000">
                <a:solidFill>
                  <a:schemeClr val="hlink"/>
                </a:solidFill>
              </a:rPr>
              <a:t>STO    t3</a:t>
            </a:r>
            <a:r>
              <a:rPr lang="en-US" altLang="zh-CN" sz="2000">
                <a:solidFill>
                  <a:schemeClr val="bg2"/>
                </a:solidFill>
              </a:rPr>
              <a:t>   </a:t>
            </a:r>
            <a:r>
              <a:rPr lang="zh-CN" altLang="en-US" sz="2000">
                <a:solidFill>
                  <a:schemeClr val="bg2"/>
                </a:solidFill>
              </a:rPr>
              <a:t>将累加器的内容存入单元</a:t>
            </a:r>
            <a:r>
              <a:rPr lang="en-US" altLang="zh-CN" sz="2000">
                <a:solidFill>
                  <a:schemeClr val="bg2"/>
                </a:solidFill>
              </a:rPr>
              <a:t>t3 </a:t>
            </a:r>
          </a:p>
        </p:txBody>
      </p:sp>
      <p:sp>
        <p:nvSpPr>
          <p:cNvPr id="73734" name="Text Box 7"/>
          <p:cNvSpPr txBox="1">
            <a:spLocks noChangeArrowheads="1"/>
          </p:cNvSpPr>
          <p:nvPr/>
        </p:nvSpPr>
        <p:spPr bwMode="auto">
          <a:xfrm>
            <a:off x="4528560" y="404664"/>
            <a:ext cx="3671887"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抽象机的中间代码</a:t>
            </a:r>
          </a:p>
        </p:txBody>
      </p:sp>
      <p:sp>
        <p:nvSpPr>
          <p:cNvPr id="74759" name="Rectangle 10"/>
          <p:cNvSpPr>
            <a:spLocks noChangeArrowheads="1"/>
          </p:cNvSpPr>
          <p:nvPr/>
        </p:nvSpPr>
        <p:spPr bwMode="auto">
          <a:xfrm>
            <a:off x="236537" y="1468020"/>
            <a:ext cx="2659063" cy="628650"/>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57200" indent="-2794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dirty="0">
                <a:solidFill>
                  <a:srgbClr val="000000"/>
                </a:solidFill>
                <a:ea typeface="楷体_GB2312" pitchFamily="49" charset="-122"/>
              </a:rPr>
              <a:t>(</a:t>
            </a:r>
            <a:r>
              <a:rPr lang="en-US" altLang="zh-CN" dirty="0" err="1">
                <a:solidFill>
                  <a:srgbClr val="000000"/>
                </a:solidFill>
                <a:ea typeface="楷体_GB2312" pitchFamily="49" charset="-122"/>
              </a:rPr>
              <a:t>a+b</a:t>
            </a:r>
            <a:r>
              <a:rPr lang="en-US" altLang="zh-CN" dirty="0">
                <a:solidFill>
                  <a:srgbClr val="000000"/>
                </a:solidFill>
                <a:ea typeface="楷体_GB2312" pitchFamily="49" charset="-122"/>
              </a:rPr>
              <a:t>)*(</a:t>
            </a:r>
            <a:r>
              <a:rPr lang="en-US" altLang="zh-CN" dirty="0" err="1">
                <a:solidFill>
                  <a:srgbClr val="000000"/>
                </a:solidFill>
                <a:ea typeface="楷体_GB2312" pitchFamily="49" charset="-122"/>
              </a:rPr>
              <a:t>c+d</a:t>
            </a:r>
            <a:r>
              <a:rPr lang="en-US" altLang="zh-CN" dirty="0">
                <a:solidFill>
                  <a:srgbClr val="000000"/>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 calcmode="lin" valueType="num">
                                      <p:cBhvr additive="base">
                                        <p:cTn id="7" dur="500" fill="hold"/>
                                        <p:tgtEl>
                                          <p:spTgt spid="73734"/>
                                        </p:tgtEl>
                                        <p:attrNameLst>
                                          <p:attrName>ppt_x</p:attrName>
                                        </p:attrNameLst>
                                      </p:cBhvr>
                                      <p:tavLst>
                                        <p:tav tm="0">
                                          <p:val>
                                            <p:strVal val="#ppt_x"/>
                                          </p:val>
                                        </p:tav>
                                        <p:tav tm="100000">
                                          <p:val>
                                            <p:strVal val="#ppt_x"/>
                                          </p:val>
                                        </p:tav>
                                      </p:tavLst>
                                    </p:anim>
                                    <p:anim calcmode="lin" valueType="num">
                                      <p:cBhvr additive="base">
                                        <p:cTn id="8"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733"/>
                                        </p:tgtEl>
                                        <p:attrNameLst>
                                          <p:attrName>style.visibility</p:attrName>
                                        </p:attrNameLst>
                                      </p:cBhvr>
                                      <p:to>
                                        <p:strVal val="visible"/>
                                      </p:to>
                                    </p:set>
                                    <p:anim calcmode="lin" valueType="num">
                                      <p:cBhvr additive="base">
                                        <p:cTn id="13" dur="500" fill="hold"/>
                                        <p:tgtEl>
                                          <p:spTgt spid="73733"/>
                                        </p:tgtEl>
                                        <p:attrNameLst>
                                          <p:attrName>ppt_x</p:attrName>
                                        </p:attrNameLst>
                                      </p:cBhvr>
                                      <p:tavLst>
                                        <p:tav tm="0">
                                          <p:val>
                                            <p:strVal val="#ppt_x"/>
                                          </p:val>
                                        </p:tav>
                                        <p:tav tm="100000">
                                          <p:val>
                                            <p:strVal val="#ppt_x"/>
                                          </p:val>
                                        </p:tav>
                                      </p:tavLst>
                                    </p:anim>
                                    <p:anim calcmode="lin" valueType="num">
                                      <p:cBhvr additive="base">
                                        <p:cTn id="14" dur="500" fill="hold"/>
                                        <p:tgtEl>
                                          <p:spTgt spid="737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P spid="737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3"/>
          <p:cNvSpPr>
            <a:spLocks noGrp="1"/>
          </p:cNvSpPr>
          <p:nvPr>
            <p:ph type="dt" sz="quarter" idx="10"/>
          </p:nvPr>
        </p:nvSpPr>
        <p:spPr/>
        <p:txBody>
          <a:bodyPr/>
          <a:lstStyle/>
          <a:p>
            <a:pPr>
              <a:defRPr/>
            </a:pPr>
            <a:fld id="{96E5179C-8FE4-4223-925B-9F601663958E}" type="datetime1">
              <a:rPr lang="zh-CN" altLang="en-US"/>
              <a:pPr>
                <a:defRPr/>
              </a:pPr>
              <a:t>2020/9/3</a:t>
            </a:fld>
            <a:endParaRPr lang="en-US" altLang="zh-CN"/>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7AC60875-C0F5-4D75-9521-2942DE8D83C4}" type="slidenum">
              <a:rPr lang="zh-CN" altLang="en-US" sz="1400" smtClean="0"/>
              <a:pPr>
                <a:spcBef>
                  <a:spcPct val="0"/>
                </a:spcBef>
                <a:buClrTx/>
                <a:buSzTx/>
                <a:buFontTx/>
                <a:buNone/>
              </a:pPr>
              <a:t>41</a:t>
            </a:fld>
            <a:r>
              <a:rPr lang="zh-CN" altLang="en-US" sz="1400"/>
              <a:t> 页</a:t>
            </a:r>
          </a:p>
        </p:txBody>
      </p:sp>
      <p:sp>
        <p:nvSpPr>
          <p:cNvPr id="76804" name="Text Box 4"/>
          <p:cNvSpPr txBox="1">
            <a:spLocks noChangeArrowheads="1"/>
          </p:cNvSpPr>
          <p:nvPr/>
        </p:nvSpPr>
        <p:spPr bwMode="auto">
          <a:xfrm>
            <a:off x="1116013" y="692150"/>
            <a:ext cx="23002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3600">
                <a:solidFill>
                  <a:srgbClr val="FFFF00"/>
                </a:solidFill>
                <a:ea typeface="楷体_GB2312" pitchFamily="49" charset="-122"/>
              </a:rPr>
              <a:t>四元式</a:t>
            </a:r>
            <a:endParaRPr lang="zh-CN" altLang="en-US" sz="3600" b="0">
              <a:solidFill>
                <a:srgbClr val="FFFF00"/>
              </a:solidFill>
              <a:ea typeface="黑体" panose="02010609060101010101" pitchFamily="49" charset="-122"/>
            </a:endParaRPr>
          </a:p>
        </p:txBody>
      </p:sp>
      <p:sp>
        <p:nvSpPr>
          <p:cNvPr id="76805" name="Rectangle 5"/>
          <p:cNvSpPr>
            <a:spLocks noChangeArrowheads="1"/>
          </p:cNvSpPr>
          <p:nvPr/>
        </p:nvSpPr>
        <p:spPr bwMode="auto">
          <a:xfrm>
            <a:off x="1116013" y="5084763"/>
            <a:ext cx="6983412" cy="542925"/>
          </a:xfrm>
          <a:prstGeom prst="rect">
            <a:avLst/>
          </a:prstGeom>
          <a:solidFill>
            <a:srgbClr val="E7E6F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a:solidFill>
                  <a:schemeClr val="bg2"/>
                </a:solidFill>
                <a:ea typeface="仿宋_GB2312" pitchFamily="49" charset="-122"/>
              </a:rPr>
              <a:t>t1</a:t>
            </a:r>
            <a:r>
              <a:rPr lang="zh-CN" altLang="en-US" sz="2800">
                <a:solidFill>
                  <a:schemeClr val="bg2"/>
                </a:solidFill>
                <a:ea typeface="仿宋_GB2312" pitchFamily="49" charset="-122"/>
              </a:rPr>
              <a:t>、</a:t>
            </a:r>
            <a:r>
              <a:rPr lang="en-US" altLang="zh-CN" sz="2800">
                <a:solidFill>
                  <a:schemeClr val="bg2"/>
                </a:solidFill>
                <a:ea typeface="仿宋_GB2312" pitchFamily="49" charset="-122"/>
              </a:rPr>
              <a:t>t2</a:t>
            </a:r>
            <a:r>
              <a:rPr lang="zh-CN" altLang="en-US" sz="2800">
                <a:solidFill>
                  <a:schemeClr val="bg2"/>
                </a:solidFill>
                <a:ea typeface="仿宋_GB2312" pitchFamily="49" charset="-122"/>
              </a:rPr>
              <a:t>、</a:t>
            </a:r>
            <a:r>
              <a:rPr lang="en-US" altLang="zh-CN" sz="2800">
                <a:solidFill>
                  <a:schemeClr val="bg2"/>
                </a:solidFill>
                <a:ea typeface="仿宋_GB2312" pitchFamily="49" charset="-122"/>
              </a:rPr>
              <a:t>t3</a:t>
            </a:r>
            <a:r>
              <a:rPr lang="zh-CN" altLang="en-US" sz="2800">
                <a:solidFill>
                  <a:schemeClr val="bg2"/>
                </a:solidFill>
                <a:ea typeface="仿宋_GB2312" pitchFamily="49" charset="-122"/>
              </a:rPr>
              <a:t>为</a:t>
            </a:r>
            <a:r>
              <a:rPr lang="zh-CN" altLang="en-US" sz="2800">
                <a:solidFill>
                  <a:schemeClr val="bg2"/>
                </a:solidFill>
                <a:ea typeface="楷体_GB2312" pitchFamily="49" charset="-122"/>
              </a:rPr>
              <a:t>编译程序引入的临时工作单元</a:t>
            </a:r>
          </a:p>
        </p:txBody>
      </p:sp>
      <p:graphicFrame>
        <p:nvGraphicFramePr>
          <p:cNvPr id="903176" name="Group 8"/>
          <p:cNvGraphicFramePr>
            <a:graphicFrameLocks noGrp="1"/>
          </p:cNvGraphicFramePr>
          <p:nvPr/>
        </p:nvGraphicFramePr>
        <p:xfrm>
          <a:off x="1050925" y="1670050"/>
          <a:ext cx="7200900" cy="3013076"/>
        </p:xfrm>
        <a:graphic>
          <a:graphicData uri="http://schemas.openxmlformats.org/drawingml/2006/table">
            <a:tbl>
              <a:tblPr/>
              <a:tblGrid>
                <a:gridCol w="719138">
                  <a:extLst>
                    <a:ext uri="{9D8B030D-6E8A-4147-A177-3AD203B41FA5}">
                      <a16:colId xmlns:a16="http://schemas.microsoft.com/office/drawing/2014/main" val="20000"/>
                    </a:ext>
                  </a:extLst>
                </a:gridCol>
                <a:gridCol w="1452562">
                  <a:extLst>
                    <a:ext uri="{9D8B030D-6E8A-4147-A177-3AD203B41FA5}">
                      <a16:colId xmlns:a16="http://schemas.microsoft.com/office/drawing/2014/main" val="20001"/>
                    </a:ext>
                  </a:extLst>
                </a:gridCol>
                <a:gridCol w="1987550">
                  <a:extLst>
                    <a:ext uri="{9D8B030D-6E8A-4147-A177-3AD203B41FA5}">
                      <a16:colId xmlns:a16="http://schemas.microsoft.com/office/drawing/2014/main" val="20002"/>
                    </a:ext>
                  </a:extLst>
                </a:gridCol>
                <a:gridCol w="2008188">
                  <a:extLst>
                    <a:ext uri="{9D8B030D-6E8A-4147-A177-3AD203B41FA5}">
                      <a16:colId xmlns:a16="http://schemas.microsoft.com/office/drawing/2014/main" val="20003"/>
                    </a:ext>
                  </a:extLst>
                </a:gridCol>
                <a:gridCol w="1033462">
                  <a:extLst>
                    <a:ext uri="{9D8B030D-6E8A-4147-A177-3AD203B41FA5}">
                      <a16:colId xmlns:a16="http://schemas.microsoft.com/office/drawing/2014/main" val="20004"/>
                    </a:ext>
                  </a:extLst>
                </a:gridCol>
              </a:tblGrid>
              <a:tr h="700088">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57150"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F0000"/>
                          </a:solidFill>
                          <a:effectLst/>
                          <a:latin typeface="楷体_GB2312" pitchFamily="49" charset="-122"/>
                          <a:ea typeface="楷体_GB2312" pitchFamily="49" charset="-122"/>
                        </a:rPr>
                        <a:t>运算符</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57150"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F0000"/>
                          </a:solidFill>
                          <a:effectLst/>
                          <a:latin typeface="楷体_GB2312" pitchFamily="49" charset="-122"/>
                          <a:ea typeface="楷体_GB2312" pitchFamily="49" charset="-122"/>
                        </a:rPr>
                        <a:t>左运算对象</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57150"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F0000"/>
                          </a:solidFill>
                          <a:effectLst/>
                          <a:latin typeface="楷体_GB2312" pitchFamily="49" charset="-122"/>
                          <a:ea typeface="楷体_GB2312" pitchFamily="49" charset="-122"/>
                        </a:rPr>
                        <a:t>右运算对象</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57150"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a:ln>
                            <a:noFill/>
                          </a:ln>
                          <a:solidFill>
                            <a:srgbClr val="FF0000"/>
                          </a:solidFill>
                          <a:effectLst/>
                          <a:latin typeface="楷体_GB2312" pitchFamily="49" charset="-122"/>
                          <a:ea typeface="楷体_GB2312" pitchFamily="49" charset="-122"/>
                        </a:rPr>
                        <a:t>结果</a:t>
                      </a:r>
                    </a:p>
                  </a:txBody>
                  <a:tcPr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57150"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extLst>
                  <a:ext uri="{0D108BD9-81ED-4DB2-BD59-A6C34878D82A}">
                    <a16:rowId xmlns:a16="http://schemas.microsoft.com/office/drawing/2014/main" val="10000"/>
                  </a:ext>
                </a:extLst>
              </a:tr>
              <a:tr h="579438">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p>
                  </a:txBody>
                  <a:tcPr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inttoreal</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t1</a:t>
                      </a:r>
                    </a:p>
                  </a:txBody>
                  <a:tcPr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785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a:t>
                      </a:r>
                    </a:p>
                  </a:txBody>
                  <a:tcPr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t2</a:t>
                      </a:r>
                    </a:p>
                  </a:txBody>
                  <a:tcPr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785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(3)</a:t>
                      </a:r>
                    </a:p>
                  </a:txBody>
                  <a:tcPr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x</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t3</a:t>
                      </a:r>
                    </a:p>
                  </a:txBody>
                  <a:tcPr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785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(4)</a:t>
                      </a:r>
                    </a:p>
                  </a:txBody>
                  <a:tcPr horzOverflow="overflow">
                    <a:lnL w="57150"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571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571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t3</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571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57150"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y</a:t>
                      </a:r>
                    </a:p>
                  </a:txBody>
                  <a:tcPr horzOverflow="overflow">
                    <a:lnL w="28575" cap="flat" cmpd="sng" algn="ctr">
                      <a:solidFill>
                        <a:schemeClr val="accent1"/>
                      </a:solidFill>
                      <a:prstDash val="solid"/>
                      <a:round/>
                      <a:headEnd type="none" w="med" len="med"/>
                      <a:tailEnd type="none" w="med" len="med"/>
                    </a:lnL>
                    <a:lnR w="57150"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571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6844" name="Rectangle 46"/>
          <p:cNvSpPr>
            <a:spLocks noChangeArrowheads="1"/>
          </p:cNvSpPr>
          <p:nvPr/>
        </p:nvSpPr>
        <p:spPr bwMode="auto">
          <a:xfrm>
            <a:off x="4067175" y="188913"/>
            <a:ext cx="1992313" cy="519112"/>
          </a:xfrm>
          <a:prstGeom prst="rect">
            <a:avLst/>
          </a:prstGeom>
          <a:solidFill>
            <a:srgbClr val="FFFF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ea typeface="仿宋_GB2312" pitchFamily="49" charset="-122"/>
              </a:rPr>
              <a:t>y = x + r * 6</a:t>
            </a:r>
          </a:p>
        </p:txBody>
      </p:sp>
      <p:sp>
        <p:nvSpPr>
          <p:cNvPr id="903215" name="AutoShape 47">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03215"/>
                                        </p:tgtEl>
                                        <p:attrNameLst>
                                          <p:attrName>style.visibility</p:attrName>
                                        </p:attrNameLst>
                                      </p:cBhvr>
                                      <p:to>
                                        <p:strVal val="visible"/>
                                      </p:to>
                                    </p:set>
                                    <p:anim calcmode="lin" valueType="num">
                                      <p:cBhvr additive="base">
                                        <p:cTn id="7" dur="500" fill="hold"/>
                                        <p:tgtEl>
                                          <p:spTgt spid="903215"/>
                                        </p:tgtEl>
                                        <p:attrNameLst>
                                          <p:attrName>ppt_x</p:attrName>
                                        </p:attrNameLst>
                                      </p:cBhvr>
                                      <p:tavLst>
                                        <p:tav tm="0">
                                          <p:val>
                                            <p:strVal val="1+#ppt_w/2"/>
                                          </p:val>
                                        </p:tav>
                                        <p:tav tm="100000">
                                          <p:val>
                                            <p:strVal val="#ppt_x"/>
                                          </p:val>
                                        </p:tav>
                                      </p:tavLst>
                                    </p:anim>
                                    <p:anim calcmode="lin" valueType="num">
                                      <p:cBhvr additive="base">
                                        <p:cTn id="8" dur="500" fill="hold"/>
                                        <p:tgtEl>
                                          <p:spTgt spid="903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215"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6233061-F223-4214-BDE8-318C51EC76E4}" type="datetime1">
              <a:rPr lang="zh-CN" altLang="en-US"/>
              <a:pPr>
                <a:defRPr/>
              </a:pPr>
              <a:t>2020/9/3</a:t>
            </a:fld>
            <a:endParaRPr lang="en-US" altLang="zh-CN"/>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4656F619-59DB-4783-ADC1-03E527175F8E}" type="slidenum">
              <a:rPr lang="zh-CN" altLang="en-US" sz="1400" smtClean="0"/>
              <a:pPr>
                <a:spcBef>
                  <a:spcPct val="0"/>
                </a:spcBef>
                <a:buClrTx/>
                <a:buSzTx/>
                <a:buFontTx/>
                <a:buNone/>
              </a:pPr>
              <a:t>42</a:t>
            </a:fld>
            <a:r>
              <a:rPr lang="zh-CN" altLang="en-US" sz="1400"/>
              <a:t> 页</a:t>
            </a:r>
          </a:p>
        </p:txBody>
      </p:sp>
      <p:sp>
        <p:nvSpPr>
          <p:cNvPr id="743427" name="Rectangle 3"/>
          <p:cNvSpPr>
            <a:spLocks noGrp="1" noChangeArrowheads="1"/>
          </p:cNvSpPr>
          <p:nvPr>
            <p:ph type="body" idx="1"/>
          </p:nvPr>
        </p:nvSpPr>
        <p:spPr>
          <a:xfrm>
            <a:off x="179388" y="1196975"/>
            <a:ext cx="8785225" cy="3311525"/>
          </a:xfrm>
        </p:spPr>
        <p:txBody>
          <a:bodyPr/>
          <a:lstStyle/>
          <a:p>
            <a:pPr>
              <a:defRPr/>
            </a:pPr>
            <a:r>
              <a:rPr lang="zh-CN" altLang="en-US" sz="3600" b="1">
                <a:solidFill>
                  <a:srgbClr val="FFFF00"/>
                </a:solidFill>
                <a:latin typeface="宋体" pitchFamily="2" charset="-122"/>
              </a:rPr>
              <a:t>对代码进行等价变换以提高执行效率</a:t>
            </a:r>
          </a:p>
          <a:p>
            <a:pPr lvl="1">
              <a:buFont typeface="Monotype Sorts" pitchFamily="2" charset="2"/>
              <a:buNone/>
              <a:defRPr/>
            </a:pPr>
            <a:r>
              <a:rPr lang="zh-CN" altLang="en-US" sz="3200" b="1">
                <a:latin typeface="宋体" pitchFamily="2" charset="-122"/>
              </a:rPr>
              <a:t>  </a:t>
            </a:r>
            <a:r>
              <a:rPr lang="en-US" altLang="zh-CN" sz="3200" b="1"/>
              <a:t>——</a:t>
            </a:r>
            <a:r>
              <a:rPr lang="zh-CN" altLang="en-US" sz="3200" b="1">
                <a:latin typeface="宋体" pitchFamily="2" charset="-122"/>
              </a:rPr>
              <a:t>速度、存储空间</a:t>
            </a:r>
          </a:p>
          <a:p>
            <a:pPr>
              <a:defRPr/>
            </a:pPr>
            <a:r>
              <a:rPr lang="zh-CN" altLang="en-US" sz="3600" b="1">
                <a:solidFill>
                  <a:srgbClr val="FFFF00"/>
                </a:solidFill>
                <a:latin typeface="宋体" pitchFamily="2" charset="-122"/>
              </a:rPr>
              <a:t>两种优化</a:t>
            </a:r>
          </a:p>
          <a:p>
            <a:pPr lvl="1">
              <a:defRPr/>
            </a:pPr>
            <a:r>
              <a:rPr lang="zh-CN" altLang="en-US" sz="3200" b="1">
                <a:latin typeface="宋体" pitchFamily="2" charset="-122"/>
              </a:rPr>
              <a:t>与机器无关的优化</a:t>
            </a:r>
          </a:p>
          <a:p>
            <a:pPr lvl="1">
              <a:defRPr/>
            </a:pPr>
            <a:r>
              <a:rPr lang="zh-CN" altLang="en-US" sz="3200" b="1">
                <a:latin typeface="宋体" pitchFamily="2" charset="-122"/>
              </a:rPr>
              <a:t>与机器有关的优化</a:t>
            </a:r>
          </a:p>
        </p:txBody>
      </p:sp>
      <p:sp>
        <p:nvSpPr>
          <p:cNvPr id="743429" name="AutoShape 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77830" name="Rectangle 6"/>
          <p:cNvSpPr>
            <a:spLocks noChangeArrowheads="1"/>
          </p:cNvSpPr>
          <p:nvPr/>
        </p:nvSpPr>
        <p:spPr bwMode="auto">
          <a:xfrm>
            <a:off x="2268538" y="0"/>
            <a:ext cx="48244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1.3.4</a:t>
            </a:r>
            <a:r>
              <a:rPr lang="en-US" altLang="zh-CN" sz="4000">
                <a:solidFill>
                  <a:srgbClr val="FFFF00"/>
                </a:solidFill>
                <a:latin typeface="宋体" panose="02010600030101010101" pitchFamily="2" charset="-122"/>
              </a:rPr>
              <a:t> </a:t>
            </a:r>
            <a:r>
              <a:rPr lang="zh-CN" altLang="en-US" sz="4000">
                <a:solidFill>
                  <a:srgbClr val="FFFF00"/>
                </a:solidFill>
                <a:latin typeface="宋体" panose="02010600030101010101" pitchFamily="2" charset="-122"/>
              </a:rPr>
              <a:t>代码优化</a:t>
            </a:r>
          </a:p>
        </p:txBody>
      </p:sp>
      <p:sp>
        <p:nvSpPr>
          <p:cNvPr id="77831" name="Text Box 8"/>
          <p:cNvSpPr txBox="1">
            <a:spLocks noChangeArrowheads="1"/>
          </p:cNvSpPr>
          <p:nvPr/>
        </p:nvSpPr>
        <p:spPr bwMode="auto">
          <a:xfrm>
            <a:off x="285750" y="4797425"/>
            <a:ext cx="8715375" cy="16430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ClrTx/>
              <a:buSzTx/>
              <a:buFontTx/>
              <a:buNone/>
            </a:pPr>
            <a:r>
              <a:rPr lang="zh-CN" altLang="en-US" sz="2800">
                <a:solidFill>
                  <a:schemeClr val="bg2"/>
                </a:solidFill>
              </a:rPr>
              <a:t>不是编译程序的必要组成部分，</a:t>
            </a:r>
          </a:p>
          <a:p>
            <a:pPr eaLnBrk="1" hangingPunct="1">
              <a:spcBef>
                <a:spcPct val="30000"/>
              </a:spcBef>
              <a:buClrTx/>
              <a:buSzTx/>
              <a:buFontTx/>
              <a:buNone/>
            </a:pPr>
            <a:r>
              <a:rPr lang="zh-CN" altLang="en-US" sz="2800">
                <a:solidFill>
                  <a:schemeClr val="bg2"/>
                </a:solidFill>
              </a:rPr>
              <a:t>不同的编译程序所进行的代码优化程度差别很大，</a:t>
            </a:r>
          </a:p>
          <a:p>
            <a:pPr eaLnBrk="1" hangingPunct="1">
              <a:spcBef>
                <a:spcPct val="30000"/>
              </a:spcBef>
              <a:buClrTx/>
              <a:buSzTx/>
              <a:buFontTx/>
              <a:buNone/>
            </a:pPr>
            <a:r>
              <a:rPr lang="zh-CN" altLang="en-US" sz="2800">
                <a:solidFill>
                  <a:schemeClr val="bg2"/>
                </a:solidFill>
              </a:rPr>
              <a:t>能够完成代码优化的编译程序称为“优化编译程序”。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anim calcmode="lin" valueType="num">
                                      <p:cBhvr additive="base">
                                        <p:cTn id="7" dur="500" fill="hold"/>
                                        <p:tgtEl>
                                          <p:spTgt spid="743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3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3427">
                                            <p:txEl>
                                              <p:pRg st="1" end="1"/>
                                            </p:txEl>
                                          </p:spTgt>
                                        </p:tgtEl>
                                        <p:attrNameLst>
                                          <p:attrName>style.visibility</p:attrName>
                                        </p:attrNameLst>
                                      </p:cBhvr>
                                      <p:to>
                                        <p:strVal val="visible"/>
                                      </p:to>
                                    </p:set>
                                    <p:anim calcmode="lin" valueType="num">
                                      <p:cBhvr additive="base">
                                        <p:cTn id="13" dur="500" fill="hold"/>
                                        <p:tgtEl>
                                          <p:spTgt spid="7434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34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3427">
                                            <p:txEl>
                                              <p:pRg st="2" end="2"/>
                                            </p:txEl>
                                          </p:spTgt>
                                        </p:tgtEl>
                                        <p:attrNameLst>
                                          <p:attrName>style.visibility</p:attrName>
                                        </p:attrNameLst>
                                      </p:cBhvr>
                                      <p:to>
                                        <p:strVal val="visible"/>
                                      </p:to>
                                    </p:set>
                                    <p:anim calcmode="lin" valueType="num">
                                      <p:cBhvr additive="base">
                                        <p:cTn id="19" dur="500" fill="hold"/>
                                        <p:tgtEl>
                                          <p:spTgt spid="7434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34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3427">
                                            <p:txEl>
                                              <p:pRg st="3" end="3"/>
                                            </p:txEl>
                                          </p:spTgt>
                                        </p:tgtEl>
                                        <p:attrNameLst>
                                          <p:attrName>style.visibility</p:attrName>
                                        </p:attrNameLst>
                                      </p:cBhvr>
                                      <p:to>
                                        <p:strVal val="visible"/>
                                      </p:to>
                                    </p:set>
                                    <p:anim calcmode="lin" valueType="num">
                                      <p:cBhvr additive="base">
                                        <p:cTn id="25" dur="500" fill="hold"/>
                                        <p:tgtEl>
                                          <p:spTgt spid="7434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34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3427">
                                            <p:txEl>
                                              <p:pRg st="4" end="4"/>
                                            </p:txEl>
                                          </p:spTgt>
                                        </p:tgtEl>
                                        <p:attrNameLst>
                                          <p:attrName>style.visibility</p:attrName>
                                        </p:attrNameLst>
                                      </p:cBhvr>
                                      <p:to>
                                        <p:strVal val="visible"/>
                                      </p:to>
                                    </p:set>
                                    <p:anim calcmode="lin" valueType="num">
                                      <p:cBhvr additive="base">
                                        <p:cTn id="31" dur="500" fill="hold"/>
                                        <p:tgtEl>
                                          <p:spTgt spid="7434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43427">
                                            <p:txEl>
                                              <p:pRg st="4" end="4"/>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743429"/>
                                        </p:tgtEl>
                                        <p:attrNameLst>
                                          <p:attrName>style.visibility</p:attrName>
                                        </p:attrNameLst>
                                      </p:cBhvr>
                                      <p:to>
                                        <p:strVal val="visible"/>
                                      </p:to>
                                    </p:set>
                                    <p:anim calcmode="lin" valueType="num">
                                      <p:cBhvr additive="base">
                                        <p:cTn id="36" dur="500" fill="hold"/>
                                        <p:tgtEl>
                                          <p:spTgt spid="743429"/>
                                        </p:tgtEl>
                                        <p:attrNameLst>
                                          <p:attrName>ppt_x</p:attrName>
                                        </p:attrNameLst>
                                      </p:cBhvr>
                                      <p:tavLst>
                                        <p:tav tm="0">
                                          <p:val>
                                            <p:strVal val="1+#ppt_w/2"/>
                                          </p:val>
                                        </p:tav>
                                        <p:tav tm="100000">
                                          <p:val>
                                            <p:strVal val="#ppt_x"/>
                                          </p:val>
                                        </p:tav>
                                      </p:tavLst>
                                    </p:anim>
                                    <p:anim calcmode="lin" valueType="num">
                                      <p:cBhvr additive="base">
                                        <p:cTn id="37" dur="500" fill="hold"/>
                                        <p:tgtEl>
                                          <p:spTgt spid="7434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7" grpId="0" build="p" bldLvl="2" autoUpdateAnimBg="0"/>
      <p:bldP spid="743429"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11647743-4615-400D-99F9-4ED4BA87C08B}" type="datetime1">
              <a:rPr lang="zh-CN" altLang="en-US"/>
              <a:pPr>
                <a:defRPr/>
              </a:pPr>
              <a:t>2020/9/3</a:t>
            </a:fld>
            <a:endParaRPr lang="en-US" altLang="zh-CN"/>
          </a:p>
        </p:txBody>
      </p:sp>
      <p:sp>
        <p:nvSpPr>
          <p:cNvPr id="798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27F4BE1D-AEF2-4031-A326-16CDEC5C1C10}" type="slidenum">
              <a:rPr lang="zh-CN" altLang="en-US" sz="1400" smtClean="0"/>
              <a:pPr>
                <a:spcBef>
                  <a:spcPct val="0"/>
                </a:spcBef>
                <a:buClrTx/>
                <a:buSzTx/>
                <a:buFontTx/>
                <a:buNone/>
              </a:pPr>
              <a:t>43</a:t>
            </a:fld>
            <a:r>
              <a:rPr lang="zh-CN" altLang="en-US" sz="1400"/>
              <a:t> 页</a:t>
            </a:r>
          </a:p>
        </p:txBody>
      </p:sp>
      <p:sp>
        <p:nvSpPr>
          <p:cNvPr id="79876" name="Rectangle 2"/>
          <p:cNvSpPr>
            <a:spLocks noGrp="1" noChangeArrowheads="1"/>
          </p:cNvSpPr>
          <p:nvPr>
            <p:ph type="title"/>
          </p:nvPr>
        </p:nvSpPr>
        <p:spPr>
          <a:xfrm>
            <a:off x="571500" y="357188"/>
            <a:ext cx="5410200" cy="1143000"/>
          </a:xfrm>
        </p:spPr>
        <p:txBody>
          <a:bodyPr/>
          <a:lstStyle/>
          <a:p>
            <a:r>
              <a:rPr lang="zh-CN" altLang="en-US" sz="3600" b="1">
                <a:latin typeface="宋体" panose="02010600030101010101" pitchFamily="2" charset="-122"/>
              </a:rPr>
              <a:t>与机器无关的优化</a:t>
            </a:r>
          </a:p>
        </p:txBody>
      </p:sp>
      <p:sp>
        <p:nvSpPr>
          <p:cNvPr id="756739" name="Rectangle 3"/>
          <p:cNvSpPr>
            <a:spLocks noGrp="1" noChangeArrowheads="1"/>
          </p:cNvSpPr>
          <p:nvPr>
            <p:ph type="body" idx="1"/>
          </p:nvPr>
        </p:nvSpPr>
        <p:spPr>
          <a:xfrm>
            <a:off x="714375" y="1714500"/>
            <a:ext cx="8072438" cy="4114800"/>
          </a:xfrm>
        </p:spPr>
        <p:txBody>
          <a:bodyPr/>
          <a:lstStyle/>
          <a:p>
            <a:pPr>
              <a:lnSpc>
                <a:spcPct val="80000"/>
              </a:lnSpc>
              <a:defRPr/>
            </a:pPr>
            <a:r>
              <a:rPr lang="zh-CN" altLang="en-US" b="1" dirty="0">
                <a:latin typeface="宋体" pitchFamily="2" charset="-122"/>
              </a:rPr>
              <a:t>局部优化</a:t>
            </a:r>
          </a:p>
          <a:p>
            <a:pPr marL="914400" lvl="1" indent="-514350">
              <a:lnSpc>
                <a:spcPts val="3200"/>
              </a:lnSpc>
              <a:spcBef>
                <a:spcPts val="0"/>
              </a:spcBef>
              <a:defRPr/>
            </a:pPr>
            <a:r>
              <a:rPr lang="zh-CN" altLang="en-US" b="1" dirty="0">
                <a:effectLst/>
              </a:rPr>
              <a:t>常数表达式的计算</a:t>
            </a:r>
            <a:r>
              <a:rPr lang="zh-CN" altLang="en-US" b="1" dirty="0">
                <a:latin typeface="宋体" pitchFamily="2" charset="-122"/>
              </a:rPr>
              <a:t>在编译期间完成：</a:t>
            </a:r>
            <a:r>
              <a:rPr lang="en-US" altLang="zh-CN" b="1" dirty="0"/>
              <a:t>8+9*4</a:t>
            </a:r>
          </a:p>
          <a:p>
            <a:pPr marL="914400" lvl="1" indent="-514350">
              <a:lnSpc>
                <a:spcPts val="3200"/>
              </a:lnSpc>
              <a:spcBef>
                <a:spcPts val="0"/>
              </a:spcBef>
              <a:defRPr/>
            </a:pPr>
            <a:r>
              <a:rPr lang="zh-CN" altLang="en-US" b="1" dirty="0">
                <a:effectLst/>
              </a:rPr>
              <a:t>根据操作符的某些性质如可结合性、可交换性和分配性以及检测公共子表达式进行优化</a:t>
            </a:r>
          </a:p>
          <a:p>
            <a:pPr lvl="1">
              <a:lnSpc>
                <a:spcPts val="3200"/>
              </a:lnSpc>
              <a:spcBef>
                <a:spcPts val="0"/>
              </a:spcBef>
              <a:defRPr/>
            </a:pPr>
            <a:r>
              <a:rPr lang="zh-CN" altLang="en-US" b="1" dirty="0">
                <a:effectLst/>
              </a:rPr>
              <a:t>  公共子表达式的提取</a:t>
            </a:r>
            <a:r>
              <a:rPr lang="en-US" altLang="zh-CN" b="1" dirty="0">
                <a:effectLst/>
              </a:rPr>
              <a:t>: </a:t>
            </a:r>
            <a:r>
              <a:rPr lang="zh-CN" altLang="en-US" b="1" dirty="0">
                <a:effectLst/>
              </a:rPr>
              <a:t>基本块内</a:t>
            </a:r>
          </a:p>
          <a:p>
            <a:pPr>
              <a:lnSpc>
                <a:spcPct val="80000"/>
              </a:lnSpc>
              <a:spcBef>
                <a:spcPts val="1200"/>
              </a:spcBef>
              <a:defRPr/>
            </a:pPr>
            <a:r>
              <a:rPr lang="zh-CN" altLang="en-US" b="1" dirty="0">
                <a:latin typeface="宋体" pitchFamily="2" charset="-122"/>
              </a:rPr>
              <a:t>循环优化</a:t>
            </a:r>
          </a:p>
          <a:p>
            <a:pPr lvl="1">
              <a:lnSpc>
                <a:spcPts val="3200"/>
              </a:lnSpc>
              <a:spcBef>
                <a:spcPts val="0"/>
              </a:spcBef>
              <a:defRPr/>
            </a:pPr>
            <a:r>
              <a:rPr lang="zh-CN" altLang="en-US" b="1" dirty="0"/>
              <a:t>  </a:t>
            </a:r>
            <a:r>
              <a:rPr lang="zh-CN" altLang="en-US" b="1" dirty="0">
                <a:effectLst/>
              </a:rPr>
              <a:t>强度削减</a:t>
            </a:r>
          </a:p>
          <a:p>
            <a:pPr lvl="1">
              <a:lnSpc>
                <a:spcPts val="3200"/>
              </a:lnSpc>
              <a:spcBef>
                <a:spcPts val="0"/>
              </a:spcBef>
              <a:defRPr/>
            </a:pPr>
            <a:r>
              <a:rPr lang="zh-CN" altLang="en-US" b="1" dirty="0">
                <a:effectLst/>
              </a:rPr>
              <a:t>  代码外提</a:t>
            </a:r>
          </a:p>
        </p:txBody>
      </p:sp>
      <p:sp>
        <p:nvSpPr>
          <p:cNvPr id="756741" name="AutoShape 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56739">
                                            <p:txEl>
                                              <p:pRg st="3" end="3"/>
                                            </p:txEl>
                                          </p:spTgt>
                                        </p:tgtEl>
                                        <p:attrNameLst>
                                          <p:attrName>style.visibility</p:attrName>
                                        </p:attrNameLst>
                                      </p:cBhvr>
                                      <p:to>
                                        <p:strVal val="visible"/>
                                      </p:to>
                                    </p:set>
                                    <p:animEffect transition="in" filter="blinds(horizontal)">
                                      <p:cBhvr>
                                        <p:cTn id="7" dur="500"/>
                                        <p:tgtEl>
                                          <p:spTgt spid="75673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6739">
                                            <p:txEl>
                                              <p:pRg st="5" end="5"/>
                                            </p:txEl>
                                          </p:spTgt>
                                        </p:tgtEl>
                                        <p:attrNameLst>
                                          <p:attrName>style.visibility</p:attrName>
                                        </p:attrNameLst>
                                      </p:cBhvr>
                                      <p:to>
                                        <p:strVal val="visible"/>
                                      </p:to>
                                    </p:set>
                                    <p:animEffect transition="in" filter="blinds(horizontal)">
                                      <p:cBhvr>
                                        <p:cTn id="12" dur="500"/>
                                        <p:tgtEl>
                                          <p:spTgt spid="756739">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6739">
                                            <p:txEl>
                                              <p:pRg st="6" end="6"/>
                                            </p:txEl>
                                          </p:spTgt>
                                        </p:tgtEl>
                                        <p:attrNameLst>
                                          <p:attrName>style.visibility</p:attrName>
                                        </p:attrNameLst>
                                      </p:cBhvr>
                                      <p:to>
                                        <p:strVal val="visible"/>
                                      </p:to>
                                    </p:set>
                                    <p:animEffect transition="in" filter="blinds(horizontal)">
                                      <p:cBhvr>
                                        <p:cTn id="15" dur="500"/>
                                        <p:tgtEl>
                                          <p:spTgt spid="756739">
                                            <p:txEl>
                                              <p:pRg st="6" end="6"/>
                                            </p:txEl>
                                          </p:spTgt>
                                        </p:tgtEl>
                                      </p:cBhvr>
                                    </p:animEffect>
                                  </p:childTnLst>
                                </p:cTn>
                              </p:par>
                            </p:childTnLst>
                          </p:cTn>
                        </p:par>
                        <p:par>
                          <p:cTn id="16" fill="hold" nodeType="afterGroup">
                            <p:stCondLst>
                              <p:cond delay="500"/>
                            </p:stCondLst>
                            <p:childTnLst>
                              <p:par>
                                <p:cTn id="17" presetID="2" presetClass="entr" presetSubtype="6" fill="hold" grpId="0" nodeType="afterEffect">
                                  <p:stCondLst>
                                    <p:cond delay="0"/>
                                  </p:stCondLst>
                                  <p:childTnLst>
                                    <p:set>
                                      <p:cBhvr>
                                        <p:cTn id="18" dur="1" fill="hold">
                                          <p:stCondLst>
                                            <p:cond delay="0"/>
                                          </p:stCondLst>
                                        </p:cTn>
                                        <p:tgtEl>
                                          <p:spTgt spid="756741"/>
                                        </p:tgtEl>
                                        <p:attrNameLst>
                                          <p:attrName>style.visibility</p:attrName>
                                        </p:attrNameLst>
                                      </p:cBhvr>
                                      <p:to>
                                        <p:strVal val="visible"/>
                                      </p:to>
                                    </p:set>
                                    <p:anim calcmode="lin" valueType="num">
                                      <p:cBhvr additive="base">
                                        <p:cTn id="19" dur="500" fill="hold"/>
                                        <p:tgtEl>
                                          <p:spTgt spid="756741"/>
                                        </p:tgtEl>
                                        <p:attrNameLst>
                                          <p:attrName>ppt_x</p:attrName>
                                        </p:attrNameLst>
                                      </p:cBhvr>
                                      <p:tavLst>
                                        <p:tav tm="0">
                                          <p:val>
                                            <p:strVal val="1+#ppt_w/2"/>
                                          </p:val>
                                        </p:tav>
                                        <p:tav tm="100000">
                                          <p:val>
                                            <p:strVal val="#ppt_x"/>
                                          </p:val>
                                        </p:tav>
                                      </p:tavLst>
                                    </p:anim>
                                    <p:anim calcmode="lin" valueType="num">
                                      <p:cBhvr additive="base">
                                        <p:cTn id="20" dur="500" fill="hold"/>
                                        <p:tgtEl>
                                          <p:spTgt spid="7567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日期占位符 3"/>
          <p:cNvSpPr>
            <a:spLocks noGrp="1"/>
          </p:cNvSpPr>
          <p:nvPr>
            <p:ph type="dt" sz="quarter" idx="10"/>
          </p:nvPr>
        </p:nvSpPr>
        <p:spPr/>
        <p:txBody>
          <a:bodyPr/>
          <a:lstStyle/>
          <a:p>
            <a:pPr>
              <a:defRPr/>
            </a:pPr>
            <a:fld id="{B33C5D69-9D76-4966-AFE1-DA8714260EDA}" type="datetime1">
              <a:rPr lang="zh-CN" altLang="en-US"/>
              <a:pPr>
                <a:defRPr/>
              </a:pPr>
              <a:t>2020/9/3</a:t>
            </a:fld>
            <a:endParaRPr lang="en-US" altLang="zh-CN"/>
          </a:p>
        </p:txBody>
      </p:sp>
      <p:sp>
        <p:nvSpPr>
          <p:cNvPr id="819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E593F76B-17FA-4A9B-9652-1C664798F5A6}" type="slidenum">
              <a:rPr lang="zh-CN" altLang="en-US" sz="1400" smtClean="0"/>
              <a:pPr>
                <a:spcBef>
                  <a:spcPct val="0"/>
                </a:spcBef>
                <a:buClrTx/>
                <a:buSzTx/>
                <a:buFontTx/>
                <a:buNone/>
              </a:pPr>
              <a:t>44</a:t>
            </a:fld>
            <a:r>
              <a:rPr lang="zh-CN" altLang="en-US" sz="1400"/>
              <a:t> 页</a:t>
            </a:r>
          </a:p>
        </p:txBody>
      </p:sp>
      <p:graphicFrame>
        <p:nvGraphicFramePr>
          <p:cNvPr id="901139" name="Group 19"/>
          <p:cNvGraphicFramePr>
            <a:graphicFrameLocks noGrp="1"/>
          </p:cNvGraphicFramePr>
          <p:nvPr/>
        </p:nvGraphicFramePr>
        <p:xfrm>
          <a:off x="879475" y="1082675"/>
          <a:ext cx="7200900" cy="2590800"/>
        </p:xfrm>
        <a:graphic>
          <a:graphicData uri="http://schemas.openxmlformats.org/drawingml/2006/table">
            <a:tbl>
              <a:tblPr/>
              <a:tblGrid>
                <a:gridCol w="719138">
                  <a:extLst>
                    <a:ext uri="{9D8B030D-6E8A-4147-A177-3AD203B41FA5}">
                      <a16:colId xmlns:a16="http://schemas.microsoft.com/office/drawing/2014/main" val="20000"/>
                    </a:ext>
                  </a:extLst>
                </a:gridCol>
                <a:gridCol w="1452562">
                  <a:extLst>
                    <a:ext uri="{9D8B030D-6E8A-4147-A177-3AD203B41FA5}">
                      <a16:colId xmlns:a16="http://schemas.microsoft.com/office/drawing/2014/main" val="20001"/>
                    </a:ext>
                  </a:extLst>
                </a:gridCol>
                <a:gridCol w="1987550">
                  <a:extLst>
                    <a:ext uri="{9D8B030D-6E8A-4147-A177-3AD203B41FA5}">
                      <a16:colId xmlns:a16="http://schemas.microsoft.com/office/drawing/2014/main" val="20002"/>
                    </a:ext>
                  </a:extLst>
                </a:gridCol>
                <a:gridCol w="2008188">
                  <a:extLst>
                    <a:ext uri="{9D8B030D-6E8A-4147-A177-3AD203B41FA5}">
                      <a16:colId xmlns:a16="http://schemas.microsoft.com/office/drawing/2014/main" val="20003"/>
                    </a:ext>
                  </a:extLst>
                </a:gridCol>
                <a:gridCol w="1033462">
                  <a:extLst>
                    <a:ext uri="{9D8B030D-6E8A-4147-A177-3AD203B41FA5}">
                      <a16:colId xmlns:a16="http://schemas.microsoft.com/office/drawing/2014/main" val="20004"/>
                    </a:ext>
                  </a:extLst>
                </a:gridCol>
              </a:tblGrid>
              <a:tr h="439738">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0" i="0" u="none" strike="noStrike" cap="none" normalizeH="0" baseline="0">
                          <a:ln>
                            <a:noFill/>
                          </a:ln>
                          <a:solidFill>
                            <a:srgbClr val="FF0000"/>
                          </a:solidFill>
                          <a:effectLst>
                            <a:outerShdw blurRad="38100" dist="38100" dir="2700000" algn="tl">
                              <a:srgbClr val="000000"/>
                            </a:outerShdw>
                          </a:effectLst>
                          <a:latin typeface="楷体_GB2312" pitchFamily="49" charset="-122"/>
                          <a:ea typeface="楷体_GB2312" pitchFamily="49" charset="-122"/>
                        </a:rPr>
                        <a:t>运算符</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0" i="0" u="none" strike="noStrike" cap="none" normalizeH="0" baseline="0">
                          <a:ln>
                            <a:noFill/>
                          </a:ln>
                          <a:solidFill>
                            <a:srgbClr val="FF0000"/>
                          </a:solidFill>
                          <a:effectLst>
                            <a:outerShdw blurRad="38100" dist="38100" dir="2700000" algn="tl">
                              <a:srgbClr val="000000"/>
                            </a:outerShdw>
                          </a:effectLst>
                          <a:latin typeface="楷体_GB2312" pitchFamily="49" charset="-122"/>
                          <a:ea typeface="楷体_GB2312" pitchFamily="49" charset="-122"/>
                        </a:rPr>
                        <a:t>左运算对象</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0" i="0" u="none" strike="noStrike" cap="none" normalizeH="0" baseline="0">
                          <a:ln>
                            <a:noFill/>
                          </a:ln>
                          <a:solidFill>
                            <a:srgbClr val="FF0000"/>
                          </a:solidFill>
                          <a:effectLst>
                            <a:outerShdw blurRad="38100" dist="38100" dir="2700000" algn="tl">
                              <a:srgbClr val="000000"/>
                            </a:outerShdw>
                          </a:effectLst>
                          <a:latin typeface="楷体_GB2312" pitchFamily="49" charset="-122"/>
                          <a:ea typeface="楷体_GB2312" pitchFamily="49" charset="-122"/>
                        </a:rPr>
                        <a:t>右运算对象</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0" i="0" u="none" strike="noStrike" cap="none" normalizeH="0" baseline="0">
                          <a:ln>
                            <a:noFill/>
                          </a:ln>
                          <a:solidFill>
                            <a:srgbClr val="FF0000"/>
                          </a:solidFill>
                          <a:effectLst>
                            <a:outerShdw blurRad="38100" dist="38100" dir="2700000" algn="tl">
                              <a:srgbClr val="000000"/>
                            </a:outerShdw>
                          </a:effectLst>
                          <a:latin typeface="楷体_GB2312" pitchFamily="49" charset="-122"/>
                          <a:ea typeface="楷体_GB2312" pitchFamily="49" charset="-122"/>
                        </a:rPr>
                        <a:t>结果</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extLst>
                  <a:ext uri="{0D108BD9-81ED-4DB2-BD59-A6C34878D82A}">
                    <a16:rowId xmlns:a16="http://schemas.microsoft.com/office/drawing/2014/main" val="10000"/>
                  </a:ext>
                </a:extLst>
              </a:tr>
              <a:tr h="446088">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Inttoreal</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(3)</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x</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t3</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13">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(4)</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t3</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y</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01239" name="Group 119"/>
          <p:cNvGraphicFramePr>
            <a:graphicFrameLocks noGrp="1"/>
          </p:cNvGraphicFramePr>
          <p:nvPr/>
        </p:nvGraphicFramePr>
        <p:xfrm>
          <a:off x="611188" y="4581525"/>
          <a:ext cx="7400925" cy="1371600"/>
        </p:xfrm>
        <a:graphic>
          <a:graphicData uri="http://schemas.openxmlformats.org/drawingml/2006/table">
            <a:tbl>
              <a:tblPr/>
              <a:tblGrid>
                <a:gridCol w="739775">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gridCol w="2043112">
                  <a:extLst>
                    <a:ext uri="{9D8B030D-6E8A-4147-A177-3AD203B41FA5}">
                      <a16:colId xmlns:a16="http://schemas.microsoft.com/office/drawing/2014/main" val="20002"/>
                    </a:ext>
                  </a:extLst>
                </a:gridCol>
                <a:gridCol w="2063750">
                  <a:extLst>
                    <a:ext uri="{9D8B030D-6E8A-4147-A177-3AD203B41FA5}">
                      <a16:colId xmlns:a16="http://schemas.microsoft.com/office/drawing/2014/main" val="20003"/>
                    </a:ext>
                  </a:extLst>
                </a:gridCol>
                <a:gridCol w="1062038">
                  <a:extLst>
                    <a:ext uri="{9D8B030D-6E8A-4147-A177-3AD203B41FA5}">
                      <a16:colId xmlns:a16="http://schemas.microsoft.com/office/drawing/2014/main" val="20004"/>
                    </a:ext>
                  </a:extLst>
                </a:gridCol>
              </a:tblGrid>
              <a:tr h="32385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rgbClr val="CC00CC"/>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1" i="0" u="none" strike="noStrike" cap="none" normalizeH="0" baseline="0">
                          <a:ln>
                            <a:noFill/>
                          </a:ln>
                          <a:solidFill>
                            <a:srgbClr val="FF0000"/>
                          </a:solidFill>
                          <a:effectLst/>
                          <a:latin typeface="楷体_GB2312" pitchFamily="49" charset="-122"/>
                          <a:ea typeface="楷体_GB2312" pitchFamily="49" charset="-122"/>
                        </a:rPr>
                        <a:t>运算符</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1" i="0" u="none" strike="noStrike" cap="none" normalizeH="0" baseline="0">
                          <a:ln>
                            <a:noFill/>
                          </a:ln>
                          <a:solidFill>
                            <a:srgbClr val="FF0000"/>
                          </a:solidFill>
                          <a:effectLst/>
                          <a:latin typeface="楷体_GB2312" pitchFamily="49" charset="-122"/>
                          <a:ea typeface="楷体_GB2312" pitchFamily="49" charset="-122"/>
                        </a:rPr>
                        <a:t>左运算对象</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1" i="0" u="none" strike="noStrike" cap="none" normalizeH="0" baseline="0">
                          <a:ln>
                            <a:noFill/>
                          </a:ln>
                          <a:solidFill>
                            <a:srgbClr val="FF0000"/>
                          </a:solidFill>
                          <a:effectLst/>
                          <a:latin typeface="楷体_GB2312" pitchFamily="49" charset="-122"/>
                          <a:ea typeface="楷体_GB2312" pitchFamily="49" charset="-122"/>
                        </a:rPr>
                        <a:t>右运算对象</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1" i="0" u="none" strike="noStrike" cap="none" normalizeH="0" baseline="0">
                          <a:ln>
                            <a:noFill/>
                          </a:ln>
                          <a:solidFill>
                            <a:srgbClr val="FF0000"/>
                          </a:solidFill>
                          <a:effectLst/>
                          <a:latin typeface="楷体_GB2312" pitchFamily="49" charset="-122"/>
                          <a:ea typeface="楷体_GB2312" pitchFamily="49" charset="-122"/>
                        </a:rPr>
                        <a:t>结果</a:t>
                      </a:r>
                    </a:p>
                  </a:txBody>
                  <a:tcPr horzOverflow="overflow">
                    <a:lnL w="28575" cap="flat" cmpd="sng" algn="ctr">
                      <a:solidFill>
                        <a:schemeClr val="accent1"/>
                      </a:solidFill>
                      <a:prstDash val="solid"/>
                      <a:round/>
                      <a:headEnd type="none" w="med" len="med"/>
                      <a:tailEnd type="none" w="med" len="med"/>
                    </a:lnL>
                    <a:lnR w="28575" cap="flat" cmpd="sng" algn="ctr">
                      <a:solidFill>
                        <a:srgbClr val="CC00CC"/>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extLst>
                  <a:ext uri="{0D108BD9-81ED-4DB2-BD59-A6C34878D82A}">
                    <a16:rowId xmlns:a16="http://schemas.microsoft.com/office/drawing/2014/main" val="10000"/>
                  </a:ext>
                </a:extLst>
              </a:tr>
              <a:tr h="398463">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p>
                  </a:txBody>
                  <a:tcPr horzOverflow="overflow">
                    <a:lnL w="28575" cap="flat" cmpd="sng" algn="ctr">
                      <a:solidFill>
                        <a:srgbClr val="CC00CC"/>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6.0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t1</a:t>
                      </a:r>
                    </a:p>
                  </a:txBody>
                  <a:tcPr horzOverflow="overflow">
                    <a:lnL w="28575" cap="flat" cmpd="sng" algn="ctr">
                      <a:solidFill>
                        <a:schemeClr val="accent1"/>
                      </a:solidFill>
                      <a:prstDash val="solid"/>
                      <a:round/>
                      <a:headEnd type="none" w="med" len="med"/>
                      <a:tailEnd type="none" w="med" len="med"/>
                    </a:lnL>
                    <a:lnR w="28575" cap="flat" cmpd="sng" algn="ctr">
                      <a:solidFill>
                        <a:srgbClr val="CC00CC"/>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a:t>
                      </a:r>
                    </a:p>
                  </a:txBody>
                  <a:tcPr horzOverflow="overflow">
                    <a:lnL w="28575" cap="flat" cmpd="sng" algn="ctr">
                      <a:solidFill>
                        <a:srgbClr val="CC00CC"/>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x</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y</a:t>
                      </a:r>
                    </a:p>
                  </a:txBody>
                  <a:tcPr horzOverflow="overflow">
                    <a:lnL w="28575" cap="flat" cmpd="sng" algn="ctr">
                      <a:solidFill>
                        <a:schemeClr val="accent1"/>
                      </a:solidFill>
                      <a:prstDash val="solid"/>
                      <a:round/>
                      <a:headEnd type="none" w="med" len="med"/>
                      <a:tailEnd type="none" w="med" len="med"/>
                    </a:lnL>
                    <a:lnR w="28575" cap="flat" cmpd="sng" algn="ctr">
                      <a:solidFill>
                        <a:srgbClr val="CC00CC"/>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01203" name="Group 83"/>
          <p:cNvGraphicFramePr>
            <a:graphicFrameLocks noGrp="1"/>
          </p:cNvGraphicFramePr>
          <p:nvPr/>
        </p:nvGraphicFramePr>
        <p:xfrm>
          <a:off x="900113" y="1700213"/>
          <a:ext cx="7200900" cy="517662"/>
        </p:xfrm>
        <a:graphic>
          <a:graphicData uri="http://schemas.openxmlformats.org/drawingml/2006/table">
            <a:tbl>
              <a:tblPr/>
              <a:tblGrid>
                <a:gridCol w="719137">
                  <a:extLst>
                    <a:ext uri="{9D8B030D-6E8A-4147-A177-3AD203B41FA5}">
                      <a16:colId xmlns:a16="http://schemas.microsoft.com/office/drawing/2014/main" val="20000"/>
                    </a:ext>
                  </a:extLst>
                </a:gridCol>
                <a:gridCol w="1452563">
                  <a:extLst>
                    <a:ext uri="{9D8B030D-6E8A-4147-A177-3AD203B41FA5}">
                      <a16:colId xmlns:a16="http://schemas.microsoft.com/office/drawing/2014/main" val="20001"/>
                    </a:ext>
                  </a:extLst>
                </a:gridCol>
                <a:gridCol w="1987550">
                  <a:extLst>
                    <a:ext uri="{9D8B030D-6E8A-4147-A177-3AD203B41FA5}">
                      <a16:colId xmlns:a16="http://schemas.microsoft.com/office/drawing/2014/main" val="20002"/>
                    </a:ext>
                  </a:extLst>
                </a:gridCol>
                <a:gridCol w="2008187">
                  <a:extLst>
                    <a:ext uri="{9D8B030D-6E8A-4147-A177-3AD203B41FA5}">
                      <a16:colId xmlns:a16="http://schemas.microsoft.com/office/drawing/2014/main" val="20003"/>
                    </a:ext>
                  </a:extLst>
                </a:gridCol>
                <a:gridCol w="1033463">
                  <a:extLst>
                    <a:ext uri="{9D8B030D-6E8A-4147-A177-3AD203B41FA5}">
                      <a16:colId xmlns:a16="http://schemas.microsoft.com/office/drawing/2014/main" val="20004"/>
                    </a:ext>
                  </a:extLst>
                </a:gridCol>
              </a:tblGrid>
              <a:tr h="517525">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(1)</a:t>
                      </a:r>
                    </a:p>
                  </a:txBody>
                  <a:tcPr marT="45471" marB="454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inttoreal</a:t>
                      </a:r>
                    </a:p>
                  </a:txBody>
                  <a:tcPr marT="45471" marB="454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6</a:t>
                      </a:r>
                    </a:p>
                  </a:txBody>
                  <a:tcPr marT="45471" marB="454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a:t>
                      </a:r>
                    </a:p>
                  </a:txBody>
                  <a:tcPr marT="45471" marB="454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t1</a:t>
                      </a:r>
                    </a:p>
                  </a:txBody>
                  <a:tcPr marT="45471" marB="454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901217" name="Group 97"/>
          <p:cNvGraphicFramePr>
            <a:graphicFrameLocks noGrp="1"/>
          </p:cNvGraphicFramePr>
          <p:nvPr/>
        </p:nvGraphicFramePr>
        <p:xfrm>
          <a:off x="900113" y="3141663"/>
          <a:ext cx="7200900" cy="517662"/>
        </p:xfrm>
        <a:graphic>
          <a:graphicData uri="http://schemas.openxmlformats.org/drawingml/2006/table">
            <a:tbl>
              <a:tblPr/>
              <a:tblGrid>
                <a:gridCol w="719137">
                  <a:extLst>
                    <a:ext uri="{9D8B030D-6E8A-4147-A177-3AD203B41FA5}">
                      <a16:colId xmlns:a16="http://schemas.microsoft.com/office/drawing/2014/main" val="20000"/>
                    </a:ext>
                  </a:extLst>
                </a:gridCol>
                <a:gridCol w="1452563">
                  <a:extLst>
                    <a:ext uri="{9D8B030D-6E8A-4147-A177-3AD203B41FA5}">
                      <a16:colId xmlns:a16="http://schemas.microsoft.com/office/drawing/2014/main" val="20001"/>
                    </a:ext>
                  </a:extLst>
                </a:gridCol>
                <a:gridCol w="1987550">
                  <a:extLst>
                    <a:ext uri="{9D8B030D-6E8A-4147-A177-3AD203B41FA5}">
                      <a16:colId xmlns:a16="http://schemas.microsoft.com/office/drawing/2014/main" val="20002"/>
                    </a:ext>
                  </a:extLst>
                </a:gridCol>
                <a:gridCol w="2008187">
                  <a:extLst>
                    <a:ext uri="{9D8B030D-6E8A-4147-A177-3AD203B41FA5}">
                      <a16:colId xmlns:a16="http://schemas.microsoft.com/office/drawing/2014/main" val="20003"/>
                    </a:ext>
                  </a:extLst>
                </a:gridCol>
                <a:gridCol w="1033463">
                  <a:extLst>
                    <a:ext uri="{9D8B030D-6E8A-4147-A177-3AD203B41FA5}">
                      <a16:colId xmlns:a16="http://schemas.microsoft.com/office/drawing/2014/main" val="20004"/>
                    </a:ext>
                  </a:extLst>
                </a:gridCol>
              </a:tblGrid>
              <a:tr h="517525">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p>
                  </a:txBody>
                  <a:tcPr marT="45471" marB="454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a:t>
                      </a:r>
                    </a:p>
                  </a:txBody>
                  <a:tcPr marT="45471" marB="454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t3</a:t>
                      </a:r>
                    </a:p>
                  </a:txBody>
                  <a:tcPr marT="45471" marB="454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T="45471" marB="454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y</a:t>
                      </a:r>
                    </a:p>
                  </a:txBody>
                  <a:tcPr marT="45471" marB="454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pSp>
        <p:nvGrpSpPr>
          <p:cNvPr id="2" name="Group 111"/>
          <p:cNvGrpSpPr>
            <a:grpSpLocks/>
          </p:cNvGrpSpPr>
          <p:nvPr/>
        </p:nvGrpSpPr>
        <p:grpSpPr bwMode="auto">
          <a:xfrm>
            <a:off x="1262063" y="1679575"/>
            <a:ext cx="361950" cy="438150"/>
            <a:chOff x="2928" y="684"/>
            <a:chExt cx="312" cy="420"/>
          </a:xfrm>
        </p:grpSpPr>
        <p:sp>
          <p:nvSpPr>
            <p:cNvPr id="82023" name="Line 112"/>
            <p:cNvSpPr>
              <a:spLocks noChangeShapeType="1"/>
            </p:cNvSpPr>
            <p:nvPr/>
          </p:nvSpPr>
          <p:spPr bwMode="auto">
            <a:xfrm>
              <a:off x="2964" y="708"/>
              <a:ext cx="276" cy="39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4" name="Line 113"/>
            <p:cNvSpPr>
              <a:spLocks noChangeShapeType="1"/>
            </p:cNvSpPr>
            <p:nvPr/>
          </p:nvSpPr>
          <p:spPr bwMode="auto">
            <a:xfrm flipH="1">
              <a:off x="2928" y="684"/>
              <a:ext cx="312" cy="42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14"/>
          <p:cNvGrpSpPr>
            <a:grpSpLocks/>
          </p:cNvGrpSpPr>
          <p:nvPr/>
        </p:nvGrpSpPr>
        <p:grpSpPr bwMode="auto">
          <a:xfrm>
            <a:off x="1241425" y="3230563"/>
            <a:ext cx="361950" cy="438150"/>
            <a:chOff x="2928" y="684"/>
            <a:chExt cx="312" cy="420"/>
          </a:xfrm>
        </p:grpSpPr>
        <p:sp>
          <p:nvSpPr>
            <p:cNvPr id="82021" name="Line 115"/>
            <p:cNvSpPr>
              <a:spLocks noChangeShapeType="1"/>
            </p:cNvSpPr>
            <p:nvPr/>
          </p:nvSpPr>
          <p:spPr bwMode="auto">
            <a:xfrm>
              <a:off x="2964" y="708"/>
              <a:ext cx="276" cy="39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2" name="Line 116"/>
            <p:cNvSpPr>
              <a:spLocks noChangeShapeType="1"/>
            </p:cNvSpPr>
            <p:nvPr/>
          </p:nvSpPr>
          <p:spPr bwMode="auto">
            <a:xfrm flipH="1">
              <a:off x="2928" y="684"/>
              <a:ext cx="312" cy="42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018" name="Rectangle 118"/>
          <p:cNvSpPr>
            <a:spLocks noChangeArrowheads="1"/>
          </p:cNvSpPr>
          <p:nvPr/>
        </p:nvSpPr>
        <p:spPr bwMode="auto">
          <a:xfrm>
            <a:off x="3857625" y="142875"/>
            <a:ext cx="1992313" cy="519113"/>
          </a:xfrm>
          <a:prstGeom prst="rect">
            <a:avLst/>
          </a:prstGeom>
          <a:solidFill>
            <a:srgbClr val="FFFF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ea typeface="仿宋_GB2312" pitchFamily="49" charset="-122"/>
              </a:rPr>
              <a:t>y = x + r * 6</a:t>
            </a:r>
          </a:p>
        </p:txBody>
      </p:sp>
      <p:sp>
        <p:nvSpPr>
          <p:cNvPr id="901240" name="AutoShape 120"/>
          <p:cNvSpPr>
            <a:spLocks noChangeArrowheads="1"/>
          </p:cNvSpPr>
          <p:nvPr/>
        </p:nvSpPr>
        <p:spPr bwMode="auto">
          <a:xfrm>
            <a:off x="4067175" y="3716338"/>
            <a:ext cx="431800" cy="863600"/>
          </a:xfrm>
          <a:prstGeom prst="downArrow">
            <a:avLst>
              <a:gd name="adj1" fmla="val 50000"/>
              <a:gd name="adj2"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901242" name="AutoShape 122">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901139"/>
                                        </p:tgtEl>
                                        <p:attrNameLst>
                                          <p:attrName>style.visibility</p:attrName>
                                        </p:attrNameLst>
                                      </p:cBhvr>
                                      <p:to>
                                        <p:strVal val="visible"/>
                                      </p:to>
                                    </p:set>
                                    <p:animEffect transition="in" filter="barn(outVertical)">
                                      <p:cBhvr>
                                        <p:cTn id="7" dur="500"/>
                                        <p:tgtEl>
                                          <p:spTgt spid="901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01203"/>
                                        </p:tgtEl>
                                        <p:attrNameLst>
                                          <p:attrName>style.visibility</p:attrName>
                                        </p:attrNameLst>
                                      </p:cBhvr>
                                      <p:to>
                                        <p:strVal val="visible"/>
                                      </p:to>
                                    </p:set>
                                    <p:animEffect transition="in" filter="fade">
                                      <p:cBhvr>
                                        <p:cTn id="12" dur="2000"/>
                                        <p:tgtEl>
                                          <p:spTgt spid="901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901217"/>
                                        </p:tgtEl>
                                        <p:attrNameLst>
                                          <p:attrName>style.visibility</p:attrName>
                                        </p:attrNameLst>
                                      </p:cBhvr>
                                      <p:to>
                                        <p:strVal val="visible"/>
                                      </p:to>
                                    </p:set>
                                    <p:animEffect transition="in" filter="fade">
                                      <p:cBhvr>
                                        <p:cTn id="23" dur="2000"/>
                                        <p:tgtEl>
                                          <p:spTgt spid="9012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901240"/>
                                        </p:tgtEl>
                                        <p:attrNameLst>
                                          <p:attrName>style.visibility</p:attrName>
                                        </p:attrNameLst>
                                      </p:cBhvr>
                                      <p:to>
                                        <p:strVal val="visible"/>
                                      </p:to>
                                    </p:set>
                                    <p:animEffect transition="in" filter="checkerboard(across)">
                                      <p:cBhvr>
                                        <p:cTn id="34" dur="500"/>
                                        <p:tgtEl>
                                          <p:spTgt spid="90124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6" fill="hold" nodeType="clickEffect">
                                  <p:stCondLst>
                                    <p:cond delay="0"/>
                                  </p:stCondLst>
                                  <p:childTnLst>
                                    <p:set>
                                      <p:cBhvr>
                                        <p:cTn id="38" dur="1" fill="hold">
                                          <p:stCondLst>
                                            <p:cond delay="0"/>
                                          </p:stCondLst>
                                        </p:cTn>
                                        <p:tgtEl>
                                          <p:spTgt spid="901239"/>
                                        </p:tgtEl>
                                        <p:attrNameLst>
                                          <p:attrName>style.visibility</p:attrName>
                                        </p:attrNameLst>
                                      </p:cBhvr>
                                      <p:to>
                                        <p:strVal val="visible"/>
                                      </p:to>
                                    </p:set>
                                    <p:animEffect transition="in" filter="barn(inHorizontal)">
                                      <p:cBhvr>
                                        <p:cTn id="39" dur="500"/>
                                        <p:tgtEl>
                                          <p:spTgt spid="901239"/>
                                        </p:tgtEl>
                                      </p:cBhvr>
                                    </p:animEffect>
                                  </p:childTnLst>
                                </p:cTn>
                              </p:par>
                            </p:childTnLst>
                          </p:cTn>
                        </p:par>
                        <p:par>
                          <p:cTn id="40" fill="hold" nodeType="afterGroup">
                            <p:stCondLst>
                              <p:cond delay="500"/>
                            </p:stCondLst>
                            <p:childTnLst>
                              <p:par>
                                <p:cTn id="41" presetID="2" presetClass="entr" presetSubtype="6" fill="hold" grpId="0" nodeType="afterEffect">
                                  <p:stCondLst>
                                    <p:cond delay="0"/>
                                  </p:stCondLst>
                                  <p:childTnLst>
                                    <p:set>
                                      <p:cBhvr>
                                        <p:cTn id="42" dur="1" fill="hold">
                                          <p:stCondLst>
                                            <p:cond delay="0"/>
                                          </p:stCondLst>
                                        </p:cTn>
                                        <p:tgtEl>
                                          <p:spTgt spid="901242"/>
                                        </p:tgtEl>
                                        <p:attrNameLst>
                                          <p:attrName>style.visibility</p:attrName>
                                        </p:attrNameLst>
                                      </p:cBhvr>
                                      <p:to>
                                        <p:strVal val="visible"/>
                                      </p:to>
                                    </p:set>
                                    <p:anim calcmode="lin" valueType="num">
                                      <p:cBhvr additive="base">
                                        <p:cTn id="43" dur="500" fill="hold"/>
                                        <p:tgtEl>
                                          <p:spTgt spid="901242"/>
                                        </p:tgtEl>
                                        <p:attrNameLst>
                                          <p:attrName>ppt_x</p:attrName>
                                        </p:attrNameLst>
                                      </p:cBhvr>
                                      <p:tavLst>
                                        <p:tav tm="0">
                                          <p:val>
                                            <p:strVal val="1+#ppt_w/2"/>
                                          </p:val>
                                        </p:tav>
                                        <p:tav tm="100000">
                                          <p:val>
                                            <p:strVal val="#ppt_x"/>
                                          </p:val>
                                        </p:tav>
                                      </p:tavLst>
                                    </p:anim>
                                    <p:anim calcmode="lin" valueType="num">
                                      <p:cBhvr additive="base">
                                        <p:cTn id="44" dur="500" fill="hold"/>
                                        <p:tgtEl>
                                          <p:spTgt spid="901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40" grpId="0" animBg="1"/>
      <p:bldP spid="90124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日期占位符 3"/>
          <p:cNvSpPr>
            <a:spLocks noGrp="1"/>
          </p:cNvSpPr>
          <p:nvPr>
            <p:ph type="dt" sz="quarter" idx="10"/>
          </p:nvPr>
        </p:nvSpPr>
        <p:spPr/>
        <p:txBody>
          <a:bodyPr/>
          <a:lstStyle/>
          <a:p>
            <a:pPr>
              <a:defRPr/>
            </a:pPr>
            <a:fld id="{45AB75E8-AC30-49D5-A91D-BD9BE3A49802}" type="datetime1">
              <a:rPr lang="zh-CN" altLang="en-US"/>
              <a:pPr>
                <a:defRPr/>
              </a:pPr>
              <a:t>2020/9/3</a:t>
            </a:fld>
            <a:endParaRPr lang="en-US" altLang="zh-CN"/>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370B0C68-4665-4B44-9A77-015A5E41F707}" type="slidenum">
              <a:rPr lang="zh-CN" altLang="en-US" sz="1400" smtClean="0"/>
              <a:pPr>
                <a:spcBef>
                  <a:spcPct val="0"/>
                </a:spcBef>
                <a:buClrTx/>
                <a:buSzTx/>
                <a:buFontTx/>
                <a:buNone/>
              </a:pPr>
              <a:t>45</a:t>
            </a:fld>
            <a:r>
              <a:rPr lang="zh-CN" altLang="en-US" sz="1400"/>
              <a:t> 页</a:t>
            </a:r>
          </a:p>
        </p:txBody>
      </p:sp>
      <p:sp>
        <p:nvSpPr>
          <p:cNvPr id="744451" name="Rectangle 2051"/>
          <p:cNvSpPr>
            <a:spLocks noGrp="1" noChangeArrowheads="1"/>
          </p:cNvSpPr>
          <p:nvPr>
            <p:ph type="body" idx="1"/>
          </p:nvPr>
        </p:nvSpPr>
        <p:spPr>
          <a:xfrm>
            <a:off x="250825" y="765175"/>
            <a:ext cx="8370888" cy="1054100"/>
          </a:xfrm>
        </p:spPr>
        <p:txBody>
          <a:bodyPr/>
          <a:lstStyle/>
          <a:p>
            <a:pPr>
              <a:defRPr/>
            </a:pPr>
            <a:r>
              <a:rPr lang="zh-CN" altLang="en-US" b="1">
                <a:latin typeface="宋体" pitchFamily="2" charset="-122"/>
              </a:rPr>
              <a:t>将中间代码转换成目标机上的机器指令代码或汇编代码</a:t>
            </a:r>
          </a:p>
        </p:txBody>
      </p:sp>
      <p:grpSp>
        <p:nvGrpSpPr>
          <p:cNvPr id="2" name="Group 2052"/>
          <p:cNvGrpSpPr>
            <a:grpSpLocks/>
          </p:cNvGrpSpPr>
          <p:nvPr/>
        </p:nvGrpSpPr>
        <p:grpSpPr bwMode="auto">
          <a:xfrm>
            <a:off x="2411413" y="4365625"/>
            <a:ext cx="2774950" cy="2208213"/>
            <a:chOff x="1495" y="2588"/>
            <a:chExt cx="2052" cy="1391"/>
          </a:xfrm>
        </p:grpSpPr>
        <p:sp>
          <p:nvSpPr>
            <p:cNvPr id="82979" name="Text Box 2053"/>
            <p:cNvSpPr txBox="1">
              <a:spLocks noChangeArrowheads="1"/>
            </p:cNvSpPr>
            <p:nvPr/>
          </p:nvSpPr>
          <p:spPr bwMode="auto">
            <a:xfrm>
              <a:off x="1495" y="2886"/>
              <a:ext cx="2052" cy="1093"/>
            </a:xfrm>
            <a:prstGeom prst="rect">
              <a:avLst/>
            </a:prstGeom>
            <a:solidFill>
              <a:srgbClr val="FDE2FE"/>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buClrTx/>
                <a:buSzTx/>
                <a:buFontTx/>
                <a:buNone/>
              </a:pPr>
              <a:r>
                <a:rPr lang="en-US" altLang="en-US" sz="2400" b="0">
                  <a:solidFill>
                    <a:schemeClr val="bg2"/>
                  </a:solidFill>
                </a:rPr>
                <a:t>mov	r,         R1</a:t>
              </a:r>
            </a:p>
            <a:p>
              <a:pPr eaLnBrk="1" hangingPunct="1">
                <a:lnSpc>
                  <a:spcPct val="50000"/>
                </a:lnSpc>
                <a:spcBef>
                  <a:spcPct val="50000"/>
                </a:spcBef>
                <a:buClrTx/>
                <a:buSzTx/>
                <a:buFontTx/>
                <a:buNone/>
              </a:pPr>
              <a:r>
                <a:rPr lang="en-US" altLang="en-US" sz="2400" b="0">
                  <a:solidFill>
                    <a:schemeClr val="bg2"/>
                  </a:solidFill>
                </a:rPr>
                <a:t>mul	#6.0,    R1</a:t>
              </a:r>
            </a:p>
            <a:p>
              <a:pPr eaLnBrk="1" hangingPunct="1">
                <a:lnSpc>
                  <a:spcPct val="50000"/>
                </a:lnSpc>
                <a:spcBef>
                  <a:spcPct val="50000"/>
                </a:spcBef>
                <a:buClrTx/>
                <a:buSzTx/>
                <a:buFontTx/>
                <a:buNone/>
              </a:pPr>
              <a:r>
                <a:rPr lang="en-US" altLang="en-US" sz="2400" b="0">
                  <a:solidFill>
                    <a:schemeClr val="bg2"/>
                  </a:solidFill>
                </a:rPr>
                <a:t>mov	x,         R2</a:t>
              </a:r>
            </a:p>
            <a:p>
              <a:pPr eaLnBrk="1" hangingPunct="1">
                <a:lnSpc>
                  <a:spcPct val="50000"/>
                </a:lnSpc>
                <a:spcBef>
                  <a:spcPct val="50000"/>
                </a:spcBef>
                <a:buClrTx/>
                <a:buSzTx/>
                <a:buFontTx/>
                <a:buNone/>
              </a:pPr>
              <a:r>
                <a:rPr lang="en-US" altLang="en-US" sz="2400" b="0">
                  <a:solidFill>
                    <a:schemeClr val="bg2"/>
                  </a:solidFill>
                </a:rPr>
                <a:t>add	R1,      R2</a:t>
              </a:r>
            </a:p>
            <a:p>
              <a:pPr eaLnBrk="1" hangingPunct="1">
                <a:lnSpc>
                  <a:spcPct val="50000"/>
                </a:lnSpc>
                <a:spcBef>
                  <a:spcPct val="50000"/>
                </a:spcBef>
                <a:buClrTx/>
                <a:buSzTx/>
                <a:buFontTx/>
                <a:buNone/>
              </a:pPr>
              <a:r>
                <a:rPr lang="en-US" altLang="en-US" sz="2400" b="0">
                  <a:solidFill>
                    <a:schemeClr val="bg2"/>
                  </a:solidFill>
                </a:rPr>
                <a:t>mov	R2,      y</a:t>
              </a:r>
              <a:endParaRPr lang="en-US" altLang="zh-CN" sz="2400" b="0">
                <a:solidFill>
                  <a:schemeClr val="bg2"/>
                </a:solidFill>
              </a:endParaRPr>
            </a:p>
          </p:txBody>
        </p:sp>
        <p:sp>
          <p:nvSpPr>
            <p:cNvPr id="82980" name="AutoShape 2054"/>
            <p:cNvSpPr>
              <a:spLocks noChangeArrowheads="1"/>
            </p:cNvSpPr>
            <p:nvPr/>
          </p:nvSpPr>
          <p:spPr bwMode="auto">
            <a:xfrm>
              <a:off x="2383" y="2588"/>
              <a:ext cx="384" cy="312"/>
            </a:xfrm>
            <a:prstGeom prst="downArrow">
              <a:avLst>
                <a:gd name="adj1" fmla="val 50000"/>
                <a:gd name="adj2" fmla="val 25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graphicFrame>
        <p:nvGraphicFramePr>
          <p:cNvPr id="744455" name="Group 2055"/>
          <p:cNvGraphicFramePr>
            <a:graphicFrameLocks noGrp="1"/>
          </p:cNvGraphicFramePr>
          <p:nvPr/>
        </p:nvGraphicFramePr>
        <p:xfrm>
          <a:off x="793750" y="2722563"/>
          <a:ext cx="7400925" cy="1371600"/>
        </p:xfrm>
        <a:graphic>
          <a:graphicData uri="http://schemas.openxmlformats.org/drawingml/2006/table">
            <a:tbl>
              <a:tblPr/>
              <a:tblGrid>
                <a:gridCol w="739775">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gridCol w="2043113">
                  <a:extLst>
                    <a:ext uri="{9D8B030D-6E8A-4147-A177-3AD203B41FA5}">
                      <a16:colId xmlns:a16="http://schemas.microsoft.com/office/drawing/2014/main" val="20002"/>
                    </a:ext>
                  </a:extLst>
                </a:gridCol>
                <a:gridCol w="2063750">
                  <a:extLst>
                    <a:ext uri="{9D8B030D-6E8A-4147-A177-3AD203B41FA5}">
                      <a16:colId xmlns:a16="http://schemas.microsoft.com/office/drawing/2014/main" val="20003"/>
                    </a:ext>
                  </a:extLst>
                </a:gridCol>
                <a:gridCol w="1062037">
                  <a:extLst>
                    <a:ext uri="{9D8B030D-6E8A-4147-A177-3AD203B41FA5}">
                      <a16:colId xmlns:a16="http://schemas.microsoft.com/office/drawing/2014/main" val="20004"/>
                    </a:ext>
                  </a:extLst>
                </a:gridCol>
              </a:tblGrid>
              <a:tr h="323850">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rgbClr val="CC00CC"/>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0" i="0" u="none" strike="noStrike" cap="none" normalizeH="0" baseline="0">
                          <a:ln>
                            <a:noFill/>
                          </a:ln>
                          <a:solidFill>
                            <a:srgbClr val="FF0000"/>
                          </a:solidFill>
                          <a:effectLst>
                            <a:outerShdw blurRad="38100" dist="38100" dir="2700000" algn="tl">
                              <a:srgbClr val="000000"/>
                            </a:outerShdw>
                          </a:effectLst>
                          <a:latin typeface="楷体_GB2312" pitchFamily="49" charset="-122"/>
                          <a:ea typeface="楷体_GB2312" pitchFamily="49" charset="-122"/>
                        </a:rPr>
                        <a:t>运算符</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0" i="0" u="none" strike="noStrike" cap="none" normalizeH="0" baseline="0">
                          <a:ln>
                            <a:noFill/>
                          </a:ln>
                          <a:solidFill>
                            <a:srgbClr val="FF0000"/>
                          </a:solidFill>
                          <a:effectLst>
                            <a:outerShdw blurRad="38100" dist="38100" dir="2700000" algn="tl">
                              <a:srgbClr val="000000"/>
                            </a:outerShdw>
                          </a:effectLst>
                          <a:latin typeface="楷体_GB2312" pitchFamily="49" charset="-122"/>
                          <a:ea typeface="楷体_GB2312" pitchFamily="49" charset="-122"/>
                        </a:rPr>
                        <a:t>左运算对象</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0" i="0" u="none" strike="noStrike" cap="none" normalizeH="0" baseline="0">
                          <a:ln>
                            <a:noFill/>
                          </a:ln>
                          <a:solidFill>
                            <a:srgbClr val="FF0000"/>
                          </a:solidFill>
                          <a:effectLst>
                            <a:outerShdw blurRad="38100" dist="38100" dir="2700000" algn="tl">
                              <a:srgbClr val="000000"/>
                            </a:outerShdw>
                          </a:effectLst>
                          <a:latin typeface="楷体_GB2312" pitchFamily="49" charset="-122"/>
                          <a:ea typeface="楷体_GB2312" pitchFamily="49" charset="-122"/>
                        </a:rPr>
                        <a:t>右运算对象</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400" b="0" i="0" u="none" strike="noStrike" cap="none" normalizeH="0" baseline="0">
                          <a:ln>
                            <a:noFill/>
                          </a:ln>
                          <a:solidFill>
                            <a:srgbClr val="FF0000"/>
                          </a:solidFill>
                          <a:effectLst>
                            <a:outerShdw blurRad="38100" dist="38100" dir="2700000" algn="tl">
                              <a:srgbClr val="000000"/>
                            </a:outerShdw>
                          </a:effectLst>
                          <a:latin typeface="楷体_GB2312" pitchFamily="49" charset="-122"/>
                          <a:ea typeface="楷体_GB2312" pitchFamily="49" charset="-122"/>
                        </a:rPr>
                        <a:t>结果</a:t>
                      </a:r>
                    </a:p>
                  </a:txBody>
                  <a:tcPr horzOverflow="overflow">
                    <a:lnL w="28575" cap="flat" cmpd="sng" algn="ctr">
                      <a:solidFill>
                        <a:schemeClr val="accent1"/>
                      </a:solidFill>
                      <a:prstDash val="solid"/>
                      <a:round/>
                      <a:headEnd type="none" w="med" len="med"/>
                      <a:tailEnd type="none" w="med" len="med"/>
                    </a:lnL>
                    <a:lnR w="28575" cap="flat" cmpd="sng" algn="ctr">
                      <a:solidFill>
                        <a:srgbClr val="CC00CC"/>
                      </a:solidFill>
                      <a:prstDash val="solid"/>
                      <a:round/>
                      <a:headEnd type="none" w="med" len="med"/>
                      <a:tailEnd type="none" w="med" len="med"/>
                    </a:lnR>
                    <a:lnT w="28575" cap="flat" cmpd="sng" algn="ctr">
                      <a:solidFill>
                        <a:srgbClr val="CC00CC"/>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FFE7"/>
                    </a:solidFill>
                  </a:tcPr>
                </a:tc>
                <a:extLst>
                  <a:ext uri="{0D108BD9-81ED-4DB2-BD59-A6C34878D82A}">
                    <a16:rowId xmlns:a16="http://schemas.microsoft.com/office/drawing/2014/main" val="10000"/>
                  </a:ext>
                </a:extLst>
              </a:tr>
              <a:tr h="398463">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p>
                  </a:txBody>
                  <a:tcPr horzOverflow="overflow">
                    <a:lnL w="28575" cap="flat" cmpd="sng" algn="ctr">
                      <a:solidFill>
                        <a:srgbClr val="CC00CC"/>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6.0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t1</a:t>
                      </a:r>
                    </a:p>
                  </a:txBody>
                  <a:tcPr horzOverflow="overflow">
                    <a:lnL w="28575" cap="flat" cmpd="sng" algn="ctr">
                      <a:solidFill>
                        <a:schemeClr val="accent1"/>
                      </a:solidFill>
                      <a:prstDash val="solid"/>
                      <a:round/>
                      <a:headEnd type="none" w="med" len="med"/>
                      <a:tailEnd type="none" w="med" len="med"/>
                    </a:lnL>
                    <a:lnR w="28575" cap="flat" cmpd="sng" algn="ctr">
                      <a:solidFill>
                        <a:srgbClr val="CC00CC"/>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a:t>
                      </a:r>
                    </a:p>
                  </a:txBody>
                  <a:tcPr horzOverflow="overflow">
                    <a:lnL w="28575" cap="flat" cmpd="sng" algn="ctr">
                      <a:solidFill>
                        <a:srgbClr val="CC00CC"/>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x</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tc>
                  <a:txBody>
                    <a:bodyPr/>
                    <a:lstStyle>
                      <a:lvl1pPr algn="l">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lgn="l">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4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y</a:t>
                      </a:r>
                    </a:p>
                  </a:txBody>
                  <a:tcPr horzOverflow="overflow">
                    <a:lnL w="28575" cap="flat" cmpd="sng" algn="ctr">
                      <a:solidFill>
                        <a:schemeClr val="accent1"/>
                      </a:solidFill>
                      <a:prstDash val="solid"/>
                      <a:round/>
                      <a:headEnd type="none" w="med" len="med"/>
                      <a:tailEnd type="none" w="med" len="med"/>
                    </a:lnL>
                    <a:lnR w="28575" cap="flat" cmpd="sng" algn="ctr">
                      <a:solidFill>
                        <a:srgbClr val="CC00CC"/>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rgbClr val="CC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44481" name="Rectangle 2081"/>
          <p:cNvSpPr>
            <a:spLocks noChangeArrowheads="1"/>
          </p:cNvSpPr>
          <p:nvPr/>
        </p:nvSpPr>
        <p:spPr bwMode="auto">
          <a:xfrm>
            <a:off x="5724525" y="1989138"/>
            <a:ext cx="1992313" cy="519112"/>
          </a:xfrm>
          <a:prstGeom prst="rect">
            <a:avLst/>
          </a:prstGeom>
          <a:solidFill>
            <a:srgbClr val="FFFF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ea typeface="仿宋_GB2312" pitchFamily="49" charset="-122"/>
              </a:rPr>
              <a:t>y = x + r * 6</a:t>
            </a:r>
          </a:p>
        </p:txBody>
      </p:sp>
      <p:sp>
        <p:nvSpPr>
          <p:cNvPr id="744482" name="AutoShape 2082">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82978" name="Rectangle 2083"/>
          <p:cNvSpPr>
            <a:spLocks noChangeArrowheads="1"/>
          </p:cNvSpPr>
          <p:nvPr/>
        </p:nvSpPr>
        <p:spPr bwMode="auto">
          <a:xfrm>
            <a:off x="2268538" y="0"/>
            <a:ext cx="48244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1.3.5</a:t>
            </a:r>
            <a:r>
              <a:rPr lang="en-US" altLang="zh-CN" sz="4000">
                <a:solidFill>
                  <a:srgbClr val="FFFF00"/>
                </a:solidFill>
                <a:latin typeface="宋体" panose="02010600030101010101" pitchFamily="2" charset="-122"/>
              </a:rPr>
              <a:t> </a:t>
            </a:r>
            <a:r>
              <a:rPr lang="zh-CN" altLang="en-US" sz="4000">
                <a:solidFill>
                  <a:srgbClr val="FFFF00"/>
                </a:solidFill>
                <a:latin typeface="宋体" panose="02010600030101010101" pitchFamily="2" charset="-122"/>
              </a:rPr>
              <a:t>目标代码生成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4451">
                                            <p:txEl>
                                              <p:pRg st="0" end="0"/>
                                            </p:txEl>
                                          </p:spTgt>
                                        </p:tgtEl>
                                        <p:attrNameLst>
                                          <p:attrName>style.visibility</p:attrName>
                                        </p:attrNameLst>
                                      </p:cBhvr>
                                      <p:to>
                                        <p:strVal val="visible"/>
                                      </p:to>
                                    </p:set>
                                    <p:anim calcmode="lin" valueType="num">
                                      <p:cBhvr additive="base">
                                        <p:cTn id="7" dur="500" fill="hold"/>
                                        <p:tgtEl>
                                          <p:spTgt spid="744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4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44481"/>
                                        </p:tgtEl>
                                        <p:attrNameLst>
                                          <p:attrName>style.visibility</p:attrName>
                                        </p:attrNameLst>
                                      </p:cBhvr>
                                      <p:to>
                                        <p:strVal val="visible"/>
                                      </p:to>
                                    </p:set>
                                    <p:animEffect transition="in" filter="blinds(horizontal)">
                                      <p:cBhvr>
                                        <p:cTn id="13" dur="500"/>
                                        <p:tgtEl>
                                          <p:spTgt spid="7444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nodeType="clickEffect">
                                  <p:stCondLst>
                                    <p:cond delay="0"/>
                                  </p:stCondLst>
                                  <p:childTnLst>
                                    <p:set>
                                      <p:cBhvr>
                                        <p:cTn id="17" dur="1" fill="hold">
                                          <p:stCondLst>
                                            <p:cond delay="0"/>
                                          </p:stCondLst>
                                        </p:cTn>
                                        <p:tgtEl>
                                          <p:spTgt spid="744455"/>
                                        </p:tgtEl>
                                        <p:attrNameLst>
                                          <p:attrName>style.visibility</p:attrName>
                                        </p:attrNameLst>
                                      </p:cBhvr>
                                      <p:to>
                                        <p:strVal val="visible"/>
                                      </p:to>
                                    </p:set>
                                    <p:animEffect transition="in" filter="barn(inHorizontal)">
                                      <p:cBhvr>
                                        <p:cTn id="18" dur="500"/>
                                        <p:tgtEl>
                                          <p:spTgt spid="7444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2" presetClass="entr" presetSubtype="6" fill="hold" grpId="0" nodeType="afterEffect">
                                  <p:stCondLst>
                                    <p:cond delay="0"/>
                                  </p:stCondLst>
                                  <p:childTnLst>
                                    <p:set>
                                      <p:cBhvr>
                                        <p:cTn id="27" dur="1" fill="hold">
                                          <p:stCondLst>
                                            <p:cond delay="0"/>
                                          </p:stCondLst>
                                        </p:cTn>
                                        <p:tgtEl>
                                          <p:spTgt spid="744482"/>
                                        </p:tgtEl>
                                        <p:attrNameLst>
                                          <p:attrName>style.visibility</p:attrName>
                                        </p:attrNameLst>
                                      </p:cBhvr>
                                      <p:to>
                                        <p:strVal val="visible"/>
                                      </p:to>
                                    </p:set>
                                    <p:anim calcmode="lin" valueType="num">
                                      <p:cBhvr additive="base">
                                        <p:cTn id="28" dur="500" fill="hold"/>
                                        <p:tgtEl>
                                          <p:spTgt spid="744482"/>
                                        </p:tgtEl>
                                        <p:attrNameLst>
                                          <p:attrName>ppt_x</p:attrName>
                                        </p:attrNameLst>
                                      </p:cBhvr>
                                      <p:tavLst>
                                        <p:tav tm="0">
                                          <p:val>
                                            <p:strVal val="1+#ppt_w/2"/>
                                          </p:val>
                                        </p:tav>
                                        <p:tav tm="100000">
                                          <p:val>
                                            <p:strVal val="#ppt_x"/>
                                          </p:val>
                                        </p:tav>
                                      </p:tavLst>
                                    </p:anim>
                                    <p:anim calcmode="lin" valueType="num">
                                      <p:cBhvr additive="base">
                                        <p:cTn id="29" dur="500" fill="hold"/>
                                        <p:tgtEl>
                                          <p:spTgt spid="744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1" grpId="0" build="p" autoUpdateAnimBg="0"/>
      <p:bldP spid="744481" grpId="0" animBg="1"/>
      <p:bldP spid="744482"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23FF65B-E815-4059-B604-54170FA36302}" type="datetime1">
              <a:rPr lang="zh-CN" altLang="en-US"/>
              <a:pPr>
                <a:defRPr/>
              </a:pPr>
              <a:t>2020/9/3</a:t>
            </a:fld>
            <a:endParaRPr lang="en-US" altLang="zh-CN"/>
          </a:p>
        </p:txBody>
      </p:sp>
      <p:sp>
        <p:nvSpPr>
          <p:cNvPr id="84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1468CDAA-D6B7-4902-BE3D-724FE2BB6669}" type="slidenum">
              <a:rPr lang="zh-CN" altLang="en-US" sz="1400" smtClean="0"/>
              <a:pPr>
                <a:spcBef>
                  <a:spcPct val="0"/>
                </a:spcBef>
                <a:buClrTx/>
                <a:buSzTx/>
                <a:buFontTx/>
                <a:buNone/>
              </a:pPr>
              <a:t>46</a:t>
            </a:fld>
            <a:r>
              <a:rPr lang="zh-CN" altLang="en-US" sz="1400"/>
              <a:t> 页</a:t>
            </a:r>
          </a:p>
        </p:txBody>
      </p:sp>
      <p:sp>
        <p:nvSpPr>
          <p:cNvPr id="44035" name="Rectangle 3"/>
          <p:cNvSpPr>
            <a:spLocks noGrp="1" noChangeArrowheads="1"/>
          </p:cNvSpPr>
          <p:nvPr>
            <p:ph type="body" idx="1"/>
          </p:nvPr>
        </p:nvSpPr>
        <p:spPr>
          <a:xfrm>
            <a:off x="0" y="1196975"/>
            <a:ext cx="8763000" cy="4572000"/>
          </a:xfrm>
        </p:spPr>
        <p:txBody>
          <a:bodyPr/>
          <a:lstStyle/>
          <a:p>
            <a:pPr>
              <a:defRPr/>
            </a:pPr>
            <a:r>
              <a:rPr lang="zh-CN" altLang="en-US" b="1">
                <a:solidFill>
                  <a:srgbClr val="FFFF00"/>
                </a:solidFill>
                <a:latin typeface="宋体" pitchFamily="2" charset="-122"/>
              </a:rPr>
              <a:t>管理各种符号表</a:t>
            </a:r>
            <a:r>
              <a:rPr lang="zh-CN" altLang="en-US" sz="2800" b="1">
                <a:latin typeface="宋体" pitchFamily="2" charset="-122"/>
              </a:rPr>
              <a:t>（常数、标号、变量、过程、结构</a:t>
            </a:r>
            <a:r>
              <a:rPr lang="en-US" altLang="zh-CN" sz="2800" b="1"/>
              <a:t>……</a:t>
            </a:r>
            <a:r>
              <a:rPr lang="zh-CN" altLang="en-US" sz="2800" b="1">
                <a:latin typeface="宋体" pitchFamily="2" charset="-122"/>
              </a:rPr>
              <a:t>），</a:t>
            </a:r>
            <a:r>
              <a:rPr lang="zh-CN" altLang="en-US" b="1">
                <a:latin typeface="宋体" pitchFamily="2" charset="-122"/>
              </a:rPr>
              <a:t>查、填</a:t>
            </a:r>
            <a:r>
              <a:rPr lang="zh-CN" altLang="en-US" sz="2800" b="1">
                <a:latin typeface="宋体" pitchFamily="2" charset="-122"/>
              </a:rPr>
              <a:t>（登记、查找）</a:t>
            </a:r>
            <a:r>
              <a:rPr lang="zh-CN" altLang="en-US" b="1">
                <a:latin typeface="宋体" pitchFamily="2" charset="-122"/>
              </a:rPr>
              <a:t>源程序中出现的符号和编译程序生成的符号，为编译的各个阶段提供信息。</a:t>
            </a:r>
          </a:p>
          <a:p>
            <a:pPr lvl="1">
              <a:defRPr/>
            </a:pPr>
            <a:r>
              <a:rPr lang="zh-CN" altLang="en-US" sz="3200" b="1">
                <a:latin typeface="宋体" pitchFamily="2" charset="-122"/>
              </a:rPr>
              <a:t>辅助语法检查、语义检查</a:t>
            </a:r>
          </a:p>
          <a:p>
            <a:pPr lvl="1">
              <a:defRPr/>
            </a:pPr>
            <a:r>
              <a:rPr lang="zh-CN" altLang="en-US" sz="3200" b="1">
                <a:latin typeface="宋体" pitchFamily="2" charset="-122"/>
              </a:rPr>
              <a:t>完成静态绑定、管理编译过程</a:t>
            </a:r>
          </a:p>
          <a:p>
            <a:pPr>
              <a:defRPr/>
            </a:pPr>
            <a:r>
              <a:rPr lang="en-US" altLang="zh-CN" b="1"/>
              <a:t>Hash</a:t>
            </a:r>
            <a:r>
              <a:rPr lang="zh-CN" altLang="en-US" b="1"/>
              <a:t>表、链表等各种查、填表技术</a:t>
            </a:r>
          </a:p>
        </p:txBody>
      </p:sp>
      <p:sp>
        <p:nvSpPr>
          <p:cNvPr id="44036" name="AutoShape 4">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84998" name="Rectangle 5"/>
          <p:cNvSpPr>
            <a:spLocks noChangeArrowheads="1"/>
          </p:cNvSpPr>
          <p:nvPr/>
        </p:nvSpPr>
        <p:spPr bwMode="auto">
          <a:xfrm>
            <a:off x="2268538" y="0"/>
            <a:ext cx="48244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1.3.6</a:t>
            </a:r>
            <a:r>
              <a:rPr lang="en-US" altLang="zh-CN" sz="4000">
                <a:solidFill>
                  <a:srgbClr val="FFFF00"/>
                </a:solidFill>
                <a:latin typeface="宋体" panose="02010600030101010101" pitchFamily="2" charset="-122"/>
              </a:rPr>
              <a:t> </a:t>
            </a:r>
            <a:r>
              <a:rPr lang="zh-CN" altLang="en-US" sz="4000">
                <a:solidFill>
                  <a:srgbClr val="FFFF00"/>
                </a:solidFill>
                <a:latin typeface="宋体" panose="02010600030101010101" pitchFamily="2" charset="-122"/>
              </a:rPr>
              <a:t>符号表管理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slide(fromBottom)">
                                      <p:cBhvr>
                                        <p:cTn id="7" dur="500"/>
                                        <p:tgtEl>
                                          <p:spTgt spid="44035">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slide(fromBottom)">
                                      <p:cBhvr>
                                        <p:cTn id="10" dur="500"/>
                                        <p:tgtEl>
                                          <p:spTgt spid="44035">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Effect transition="in" filter="slide(fromBottom)">
                                      <p:cBhvr>
                                        <p:cTn id="13" dur="500"/>
                                        <p:tgtEl>
                                          <p:spTgt spid="440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44035">
                                            <p:txEl>
                                              <p:pRg st="3" end="3"/>
                                            </p:txEl>
                                          </p:spTgt>
                                        </p:tgtEl>
                                        <p:attrNameLst>
                                          <p:attrName>style.visibility</p:attrName>
                                        </p:attrNameLst>
                                      </p:cBhvr>
                                      <p:to>
                                        <p:strVal val="visible"/>
                                      </p:to>
                                    </p:set>
                                    <p:animEffect transition="in" filter="slide(fromBottom)">
                                      <p:cBhvr>
                                        <p:cTn id="18" dur="500"/>
                                        <p:tgtEl>
                                          <p:spTgt spid="44035">
                                            <p:txEl>
                                              <p:pRg st="3" end="3"/>
                                            </p:txEl>
                                          </p:spTgt>
                                        </p:tgtEl>
                                      </p:cBhvr>
                                    </p:animEffect>
                                  </p:childTnLst>
                                </p:cTn>
                              </p:par>
                            </p:childTnLst>
                          </p:cTn>
                        </p:par>
                        <p:par>
                          <p:cTn id="19" fill="hold" nodeType="afterGroup">
                            <p:stCondLst>
                              <p:cond delay="500"/>
                            </p:stCondLst>
                            <p:childTnLst>
                              <p:par>
                                <p:cTn id="20" presetID="2" presetClass="entr" presetSubtype="6" fill="hold" grpId="0" nodeType="afterEffect">
                                  <p:stCondLst>
                                    <p:cond delay="0"/>
                                  </p:stCondLst>
                                  <p:childTnLst>
                                    <p:set>
                                      <p:cBhvr>
                                        <p:cTn id="21" dur="1" fill="hold">
                                          <p:stCondLst>
                                            <p:cond delay="0"/>
                                          </p:stCondLst>
                                        </p:cTn>
                                        <p:tgtEl>
                                          <p:spTgt spid="44036"/>
                                        </p:tgtEl>
                                        <p:attrNameLst>
                                          <p:attrName>style.visibility</p:attrName>
                                        </p:attrNameLst>
                                      </p:cBhvr>
                                      <p:to>
                                        <p:strVal val="visible"/>
                                      </p:to>
                                    </p:set>
                                    <p:anim calcmode="lin" valueType="num">
                                      <p:cBhvr additive="base">
                                        <p:cTn id="22" dur="500" fill="hold"/>
                                        <p:tgtEl>
                                          <p:spTgt spid="44036"/>
                                        </p:tgtEl>
                                        <p:attrNameLst>
                                          <p:attrName>ppt_x</p:attrName>
                                        </p:attrNameLst>
                                      </p:cBhvr>
                                      <p:tavLst>
                                        <p:tav tm="0">
                                          <p:val>
                                            <p:strVal val="1+#ppt_w/2"/>
                                          </p:val>
                                        </p:tav>
                                        <p:tav tm="100000">
                                          <p:val>
                                            <p:strVal val="#ppt_x"/>
                                          </p:val>
                                        </p:tav>
                                      </p:tavLst>
                                    </p:anim>
                                    <p:anim calcmode="lin" valueType="num">
                                      <p:cBhvr additive="base">
                                        <p:cTn id="23"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P spid="4403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日期占位符 3"/>
          <p:cNvSpPr>
            <a:spLocks noGrp="1"/>
          </p:cNvSpPr>
          <p:nvPr>
            <p:ph type="dt" sz="quarter" idx="10"/>
          </p:nvPr>
        </p:nvSpPr>
        <p:spPr/>
        <p:txBody>
          <a:bodyPr/>
          <a:lstStyle/>
          <a:p>
            <a:pPr>
              <a:defRPr/>
            </a:pPr>
            <a:fld id="{0A25481C-C24E-4C64-9C44-1F8EFF385019}" type="datetime1">
              <a:rPr lang="zh-CN" altLang="en-US"/>
              <a:pPr>
                <a:defRPr/>
              </a:pPr>
              <a:t>2020/9/3</a:t>
            </a:fld>
            <a:endParaRPr lang="en-US" altLang="zh-CN"/>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1563D66E-AC11-45CF-9C8C-6C63CDC1C293}" type="slidenum">
              <a:rPr lang="zh-CN" altLang="en-US" sz="1400" smtClean="0"/>
              <a:pPr>
                <a:spcBef>
                  <a:spcPct val="0"/>
                </a:spcBef>
                <a:buClrTx/>
                <a:buSzTx/>
                <a:buFontTx/>
                <a:buNone/>
              </a:pPr>
              <a:t>47</a:t>
            </a:fld>
            <a:r>
              <a:rPr lang="zh-CN" altLang="en-US" sz="1400"/>
              <a:t> 页</a:t>
            </a:r>
          </a:p>
        </p:txBody>
      </p:sp>
      <p:sp>
        <p:nvSpPr>
          <p:cNvPr id="745475" name="Rectangle 1027"/>
          <p:cNvSpPr>
            <a:spLocks noGrp="1" noChangeArrowheads="1"/>
          </p:cNvSpPr>
          <p:nvPr>
            <p:ph type="body" idx="1"/>
          </p:nvPr>
        </p:nvSpPr>
        <p:spPr>
          <a:xfrm>
            <a:off x="250825" y="765175"/>
            <a:ext cx="8893175" cy="2663825"/>
          </a:xfrm>
        </p:spPr>
        <p:txBody>
          <a:bodyPr/>
          <a:lstStyle/>
          <a:p>
            <a:pPr marL="0" indent="0">
              <a:defRPr/>
            </a:pPr>
            <a:r>
              <a:rPr lang="zh-CN" altLang="en-US" b="1">
                <a:latin typeface="宋体" pitchFamily="2" charset="-122"/>
              </a:rPr>
              <a:t>进行各种错误的检查、报告、纠正，以及相应的出错处理</a:t>
            </a:r>
          </a:p>
          <a:p>
            <a:pPr marL="190500" lvl="1" indent="0">
              <a:defRPr/>
            </a:pPr>
            <a:r>
              <a:rPr lang="zh-CN" altLang="en-US" b="1">
                <a:latin typeface="宋体" pitchFamily="2" charset="-122"/>
              </a:rPr>
              <a:t>词法：拼写</a:t>
            </a:r>
            <a:r>
              <a:rPr lang="en-US" altLang="zh-CN" b="1"/>
              <a:t>……</a:t>
            </a:r>
            <a:endParaRPr lang="en-US" altLang="zh-CN" b="1">
              <a:latin typeface="宋体" pitchFamily="2" charset="-122"/>
            </a:endParaRPr>
          </a:p>
          <a:p>
            <a:pPr marL="190500" lvl="1" indent="0">
              <a:defRPr/>
            </a:pPr>
            <a:r>
              <a:rPr lang="zh-CN" altLang="en-US" b="1">
                <a:latin typeface="宋体" pitchFamily="2" charset="-122"/>
              </a:rPr>
              <a:t>语法：语句结构、表达式结构</a:t>
            </a:r>
            <a:r>
              <a:rPr lang="en-US" altLang="zh-CN" b="1"/>
              <a:t>……</a:t>
            </a:r>
            <a:endParaRPr lang="en-US" altLang="zh-CN" b="1">
              <a:latin typeface="宋体" pitchFamily="2" charset="-122"/>
            </a:endParaRPr>
          </a:p>
          <a:p>
            <a:pPr marL="190500" lvl="1" indent="0">
              <a:defRPr/>
            </a:pPr>
            <a:r>
              <a:rPr lang="zh-CN" altLang="en-US" b="1">
                <a:latin typeface="宋体" pitchFamily="2" charset="-122"/>
              </a:rPr>
              <a:t>语义：类型不匹配</a:t>
            </a:r>
            <a:r>
              <a:rPr lang="en-US" altLang="zh-CN" b="1"/>
              <a:t>……</a:t>
            </a:r>
            <a:endParaRPr lang="en-US" altLang="zh-CN" b="1">
              <a:latin typeface="宋体" pitchFamily="2" charset="-122"/>
            </a:endParaRPr>
          </a:p>
        </p:txBody>
      </p:sp>
      <p:sp>
        <p:nvSpPr>
          <p:cNvPr id="745477" name="AutoShape 1029">
            <a:hlinkClick r:id="rId4" action="ppaction://hlinksldjump" highlightClick="1"/>
          </p:cNvPr>
          <p:cNvSpPr>
            <a:spLocks noChangeArrowheads="1"/>
          </p:cNvSpPr>
          <p:nvPr/>
        </p:nvSpPr>
        <p:spPr bwMode="auto">
          <a:xfrm>
            <a:off x="8783638" y="6497638"/>
            <a:ext cx="360362" cy="360362"/>
          </a:xfrm>
          <a:prstGeom prst="actionButtonHome">
            <a:avLst/>
          </a:prstGeom>
          <a:solidFill>
            <a:schemeClr val="bg1"/>
          </a:solidFill>
          <a:ln w="12700" cap="sq">
            <a:solidFill>
              <a:schemeClr val="folHlink"/>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nvGrpSpPr>
          <p:cNvPr id="2" name="Group 1031"/>
          <p:cNvGrpSpPr>
            <a:grpSpLocks/>
          </p:cNvGrpSpPr>
          <p:nvPr/>
        </p:nvGrpSpPr>
        <p:grpSpPr bwMode="auto">
          <a:xfrm>
            <a:off x="1041400" y="3357563"/>
            <a:ext cx="4722813" cy="577850"/>
            <a:chOff x="450" y="1344"/>
            <a:chExt cx="4585" cy="816"/>
          </a:xfrm>
        </p:grpSpPr>
        <p:graphicFrame>
          <p:nvGraphicFramePr>
            <p:cNvPr id="87057" name="Object 1032"/>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87103" name="Image" r:id="rId5" imgW="7580952" imgH="2768254" progId="Photoshop.Image.7">
                    <p:embed/>
                  </p:oleObj>
                </mc:Choice>
                <mc:Fallback>
                  <p:oleObj name="Image" r:id="rId5" imgW="7580952" imgH="2768254" progId="Photoshop.Image.7">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58" name="Rectangle 1033"/>
            <p:cNvSpPr>
              <a:spLocks noChangeArrowheads="1"/>
            </p:cNvSpPr>
            <p:nvPr/>
          </p:nvSpPr>
          <p:spPr bwMode="auto">
            <a:xfrm>
              <a:off x="658" y="1483"/>
              <a:ext cx="4352"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400">
                  <a:solidFill>
                    <a:srgbClr val="FF3300"/>
                  </a:solidFill>
                  <a:latin typeface="宋体" panose="02010600030101010101" pitchFamily="2" charset="-122"/>
                </a:rPr>
                <a:t>全    </a:t>
              </a:r>
              <a:r>
                <a:rPr kumimoji="0" lang="zh-CN" altLang="en-US" sz="2400">
                  <a:solidFill>
                    <a:schemeClr val="bg2"/>
                  </a:solidFill>
                  <a:latin typeface="宋体" panose="02010600030101010101" pitchFamily="2" charset="-122"/>
                </a:rPr>
                <a:t>最大限度发现错误</a:t>
              </a:r>
            </a:p>
          </p:txBody>
        </p:sp>
      </p:grpSp>
      <p:grpSp>
        <p:nvGrpSpPr>
          <p:cNvPr id="3" name="Group 1034"/>
          <p:cNvGrpSpPr>
            <a:grpSpLocks/>
          </p:cNvGrpSpPr>
          <p:nvPr/>
        </p:nvGrpSpPr>
        <p:grpSpPr bwMode="auto">
          <a:xfrm>
            <a:off x="1031875" y="4200525"/>
            <a:ext cx="6364288" cy="577850"/>
            <a:chOff x="450" y="1344"/>
            <a:chExt cx="4585" cy="816"/>
          </a:xfrm>
        </p:grpSpPr>
        <p:graphicFrame>
          <p:nvGraphicFramePr>
            <p:cNvPr id="87055" name="Object 1035"/>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87104" name="Image" r:id="rId7" imgW="7580952" imgH="2768254" progId="Photoshop.Image.7">
                    <p:embed/>
                  </p:oleObj>
                </mc:Choice>
                <mc:Fallback>
                  <p:oleObj name="Image" r:id="rId7" imgW="7580952" imgH="2768254" progId="Photoshop.Image.7">
                    <p:embed/>
                    <p:pic>
                      <p:nvPicPr>
                        <p:cNvPr id="0" name="Object 10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56" name="Rectangle 1036"/>
            <p:cNvSpPr>
              <a:spLocks noChangeArrowheads="1"/>
            </p:cNvSpPr>
            <p:nvPr/>
          </p:nvSpPr>
          <p:spPr bwMode="auto">
            <a:xfrm>
              <a:off x="658" y="1481"/>
              <a:ext cx="4351"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400">
                  <a:solidFill>
                    <a:srgbClr val="FF3300"/>
                  </a:solidFill>
                  <a:latin typeface="宋体" panose="02010600030101010101" pitchFamily="2" charset="-122"/>
                </a:rPr>
                <a:t>准    </a:t>
              </a:r>
              <a:r>
                <a:rPr kumimoji="0" lang="zh-CN" altLang="en-US" sz="2400">
                  <a:solidFill>
                    <a:schemeClr val="bg2"/>
                  </a:solidFill>
                  <a:latin typeface="宋体" panose="02010600030101010101" pitchFamily="2" charset="-122"/>
                </a:rPr>
                <a:t>准确指出错误的性质和发生地点</a:t>
              </a:r>
            </a:p>
          </p:txBody>
        </p:sp>
      </p:grpSp>
      <p:grpSp>
        <p:nvGrpSpPr>
          <p:cNvPr id="4" name="Group 1037"/>
          <p:cNvGrpSpPr>
            <a:grpSpLocks/>
          </p:cNvGrpSpPr>
          <p:nvPr/>
        </p:nvGrpSpPr>
        <p:grpSpPr bwMode="auto">
          <a:xfrm>
            <a:off x="1020763" y="4981575"/>
            <a:ext cx="6864350" cy="598488"/>
            <a:chOff x="450" y="1344"/>
            <a:chExt cx="4585" cy="816"/>
          </a:xfrm>
        </p:grpSpPr>
        <p:graphicFrame>
          <p:nvGraphicFramePr>
            <p:cNvPr id="87053" name="Object 1038"/>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87105" name="Image" r:id="rId8" imgW="7580952" imgH="2768254" progId="Photoshop.Image.7">
                    <p:embed/>
                  </p:oleObj>
                </mc:Choice>
                <mc:Fallback>
                  <p:oleObj name="Image" r:id="rId8" imgW="7580952" imgH="2768254" progId="Photoshop.Image.7">
                    <p:embed/>
                    <p:pic>
                      <p:nvPicPr>
                        <p:cNvPr id="0" name="Object 10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54" name="Rectangle 1039"/>
            <p:cNvSpPr>
              <a:spLocks noChangeArrowheads="1"/>
            </p:cNvSpPr>
            <p:nvPr/>
          </p:nvSpPr>
          <p:spPr bwMode="auto">
            <a:xfrm>
              <a:off x="658" y="1483"/>
              <a:ext cx="4352"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400">
                  <a:solidFill>
                    <a:srgbClr val="FF3300"/>
                  </a:solidFill>
                  <a:latin typeface="宋体" panose="02010600030101010101" pitchFamily="2" charset="-122"/>
                </a:rPr>
                <a:t>局部化 </a:t>
              </a:r>
              <a:r>
                <a:rPr kumimoji="0" lang="zh-CN" altLang="en-US" sz="2400">
                  <a:solidFill>
                    <a:schemeClr val="bg2"/>
                  </a:solidFill>
                  <a:latin typeface="宋体" panose="02010600030101010101" pitchFamily="2" charset="-122"/>
                </a:rPr>
                <a:t>将错误的影响限制在尽可能小的范围内</a:t>
              </a:r>
            </a:p>
          </p:txBody>
        </p:sp>
      </p:grpSp>
      <p:grpSp>
        <p:nvGrpSpPr>
          <p:cNvPr id="5" name="Group 1040"/>
          <p:cNvGrpSpPr>
            <a:grpSpLocks/>
          </p:cNvGrpSpPr>
          <p:nvPr/>
        </p:nvGrpSpPr>
        <p:grpSpPr bwMode="auto">
          <a:xfrm>
            <a:off x="1042988" y="5734050"/>
            <a:ext cx="6675437" cy="660400"/>
            <a:chOff x="450" y="1344"/>
            <a:chExt cx="4585" cy="816"/>
          </a:xfrm>
        </p:grpSpPr>
        <p:graphicFrame>
          <p:nvGraphicFramePr>
            <p:cNvPr id="87051" name="Object 1041"/>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87106" name="Image" r:id="rId9" imgW="7580952" imgH="2768254" progId="Photoshop.Image.7">
                    <p:embed/>
                  </p:oleObj>
                </mc:Choice>
                <mc:Fallback>
                  <p:oleObj name="Image" r:id="rId9" imgW="7580952" imgH="2768254" progId="Photoshop.Image.7">
                    <p:embed/>
                    <p:pic>
                      <p:nvPicPr>
                        <p:cNvPr id="0" name="Object 10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52" name="Rectangle 1042"/>
            <p:cNvSpPr>
              <a:spLocks noChangeArrowheads="1"/>
            </p:cNvSpPr>
            <p:nvPr/>
          </p:nvSpPr>
          <p:spPr bwMode="auto">
            <a:xfrm>
              <a:off x="658" y="1481"/>
              <a:ext cx="4352"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400">
                  <a:solidFill>
                    <a:schemeClr val="bg2"/>
                  </a:solidFill>
                  <a:latin typeface="宋体" panose="02010600030101010101" pitchFamily="2" charset="-122"/>
                </a:rPr>
                <a:t>若能</a:t>
              </a:r>
              <a:r>
                <a:rPr kumimoji="0" lang="zh-CN" altLang="en-US" sz="2400">
                  <a:solidFill>
                    <a:srgbClr val="FF3300"/>
                  </a:solidFill>
                  <a:latin typeface="宋体" panose="02010600030101010101" pitchFamily="2" charset="-122"/>
                </a:rPr>
                <a:t>自动校正错误</a:t>
              </a:r>
              <a:r>
                <a:rPr kumimoji="0" lang="zh-CN" altLang="en-US" sz="2400">
                  <a:solidFill>
                    <a:schemeClr val="bg2"/>
                  </a:solidFill>
                  <a:latin typeface="宋体" panose="02010600030101010101" pitchFamily="2" charset="-122"/>
                </a:rPr>
                <a:t>则更好，但其代价非常高</a:t>
              </a:r>
            </a:p>
          </p:txBody>
        </p:sp>
      </p:grpSp>
      <p:sp>
        <p:nvSpPr>
          <p:cNvPr id="87050" name="Rectangle 1044"/>
          <p:cNvSpPr>
            <a:spLocks noChangeArrowheads="1"/>
          </p:cNvSpPr>
          <p:nvPr/>
        </p:nvSpPr>
        <p:spPr bwMode="auto">
          <a:xfrm>
            <a:off x="2268538" y="0"/>
            <a:ext cx="48244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1.3.7</a:t>
            </a:r>
            <a:r>
              <a:rPr lang="en-US" altLang="zh-CN" sz="4000">
                <a:solidFill>
                  <a:srgbClr val="FFFF00"/>
                </a:solidFill>
                <a:latin typeface="宋体" panose="02010600030101010101" pitchFamily="2" charset="-122"/>
              </a:rPr>
              <a:t> </a:t>
            </a:r>
            <a:r>
              <a:rPr lang="zh-CN" altLang="en-US" sz="4000">
                <a:solidFill>
                  <a:srgbClr val="FFFF00"/>
                </a:solidFill>
                <a:latin typeface="宋体" panose="02010600030101010101" pitchFamily="2" charset="-122"/>
              </a:rPr>
              <a:t>错误处理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 calcmode="lin" valueType="num">
                                      <p:cBhvr additive="base">
                                        <p:cTn id="7" dur="500" fill="hold"/>
                                        <p:tgtEl>
                                          <p:spTgt spid="74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54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45475">
                                            <p:txEl>
                                              <p:pRg st="1" end="1"/>
                                            </p:txEl>
                                          </p:spTgt>
                                        </p:tgtEl>
                                        <p:attrNameLst>
                                          <p:attrName>style.visibility</p:attrName>
                                        </p:attrNameLst>
                                      </p:cBhvr>
                                      <p:to>
                                        <p:strVal val="visible"/>
                                      </p:to>
                                    </p:set>
                                    <p:anim calcmode="lin" valueType="num">
                                      <p:cBhvr additive="base">
                                        <p:cTn id="11" dur="500" fill="hold"/>
                                        <p:tgtEl>
                                          <p:spTgt spid="7454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454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45475">
                                            <p:txEl>
                                              <p:pRg st="2" end="2"/>
                                            </p:txEl>
                                          </p:spTgt>
                                        </p:tgtEl>
                                        <p:attrNameLst>
                                          <p:attrName>style.visibility</p:attrName>
                                        </p:attrNameLst>
                                      </p:cBhvr>
                                      <p:to>
                                        <p:strVal val="visible"/>
                                      </p:to>
                                    </p:set>
                                    <p:anim calcmode="lin" valueType="num">
                                      <p:cBhvr additive="base">
                                        <p:cTn id="15" dur="500" fill="hold"/>
                                        <p:tgtEl>
                                          <p:spTgt spid="7454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454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45475">
                                            <p:txEl>
                                              <p:pRg st="3" end="3"/>
                                            </p:txEl>
                                          </p:spTgt>
                                        </p:tgtEl>
                                        <p:attrNameLst>
                                          <p:attrName>style.visibility</p:attrName>
                                        </p:attrNameLst>
                                      </p:cBhvr>
                                      <p:to>
                                        <p:strVal val="visible"/>
                                      </p:to>
                                    </p:set>
                                    <p:anim calcmode="lin" valueType="num">
                                      <p:cBhvr additive="base">
                                        <p:cTn id="19" dur="500" fill="hold"/>
                                        <p:tgtEl>
                                          <p:spTgt spid="7454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5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downRigh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strips(downRight)">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strips(downRight)">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strips(downRight)">
                                      <p:cBhvr>
                                        <p:cTn id="40" dur="500"/>
                                        <p:tgtEl>
                                          <p:spTgt spid="5"/>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745477"/>
                                        </p:tgtEl>
                                        <p:attrNameLst>
                                          <p:attrName>style.visibility</p:attrName>
                                        </p:attrNameLst>
                                      </p:cBhvr>
                                      <p:to>
                                        <p:strVal val="visible"/>
                                      </p:to>
                                    </p:set>
                                    <p:animEffect transition="in" filter="blinds(horizontal)">
                                      <p:cBhvr>
                                        <p:cTn id="44" dur="500"/>
                                        <p:tgtEl>
                                          <p:spTgt spid="745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autoUpdateAnimBg="0"/>
      <p:bldP spid="74547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C7DAEEE3-FBEA-4346-A90C-18EAD591AAA6}" type="datetime1">
              <a:rPr lang="zh-CN" altLang="en-US"/>
              <a:pPr>
                <a:defRPr/>
              </a:pPr>
              <a:t>2020/9/3</a:t>
            </a:fld>
            <a:endParaRPr lang="en-US" altLang="zh-CN"/>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73ED13DB-601A-44B1-9623-C924BCD2DCBB}" type="slidenum">
              <a:rPr lang="zh-CN" altLang="en-US" sz="1400" smtClean="0"/>
              <a:pPr>
                <a:spcBef>
                  <a:spcPct val="0"/>
                </a:spcBef>
                <a:buClrTx/>
                <a:buSzTx/>
                <a:buFontTx/>
                <a:buNone/>
              </a:pPr>
              <a:t>48</a:t>
            </a:fld>
            <a:r>
              <a:rPr lang="zh-CN" altLang="en-US" sz="1400"/>
              <a:t> 页</a:t>
            </a:r>
          </a:p>
        </p:txBody>
      </p:sp>
      <p:sp>
        <p:nvSpPr>
          <p:cNvPr id="89092" name="Rectangle 3074"/>
          <p:cNvSpPr>
            <a:spLocks noGrp="1" noChangeArrowheads="1"/>
          </p:cNvSpPr>
          <p:nvPr>
            <p:ph type="title"/>
          </p:nvPr>
        </p:nvSpPr>
        <p:spPr>
          <a:xfrm>
            <a:off x="1763713" y="0"/>
            <a:ext cx="5616575" cy="685800"/>
          </a:xfrm>
        </p:spPr>
        <p:txBody>
          <a:bodyPr/>
          <a:lstStyle/>
          <a:p>
            <a:pPr algn="ctr"/>
            <a:r>
              <a:rPr lang="en-US" altLang="zh-CN" b="1"/>
              <a:t>1.4   </a:t>
            </a:r>
            <a:r>
              <a:rPr lang="zh-CN" altLang="en-US" b="1"/>
              <a:t>编译程序的结构</a:t>
            </a:r>
          </a:p>
        </p:txBody>
      </p:sp>
      <p:sp>
        <p:nvSpPr>
          <p:cNvPr id="748570" name="Text Box 3098"/>
          <p:cNvSpPr txBox="1">
            <a:spLocks noChangeArrowheads="1"/>
          </p:cNvSpPr>
          <p:nvPr/>
        </p:nvSpPr>
        <p:spPr bwMode="auto">
          <a:xfrm>
            <a:off x="234156" y="908720"/>
            <a:ext cx="8675688" cy="1216025"/>
          </a:xfrm>
          <a:prstGeom prst="rect">
            <a:avLst/>
          </a:prstGeom>
          <a:solidFill>
            <a:srgbClr val="E5FEAE"/>
          </a:solidFill>
          <a:ln w="38100">
            <a:solidFill>
              <a:srgbClr val="990000"/>
            </a:solidFill>
            <a:miter lim="800000"/>
            <a:headEnd/>
            <a:tailEnd/>
          </a:ln>
          <a:effectLst/>
        </p:spPr>
        <p:txBody>
          <a:bodyPr>
            <a:spAutoFit/>
          </a:bodyPr>
          <a:lstStyle/>
          <a:p>
            <a:pPr eaLnBrk="1" hangingPunct="1">
              <a:lnSpc>
                <a:spcPct val="90000"/>
              </a:lnSpc>
              <a:spcBef>
                <a:spcPct val="20000"/>
              </a:spcBef>
              <a:defRPr/>
            </a:pPr>
            <a:endParaRPr kumimoji="1" lang="en-US" altLang="zh-CN" sz="800" u="sng" dirty="0">
              <a:solidFill>
                <a:srgbClr val="F8F8F8"/>
              </a:solidFill>
              <a:effectLst>
                <a:outerShdw blurRad="38100" dist="38100" dir="2700000" algn="tl">
                  <a:srgbClr val="000000"/>
                </a:outerShdw>
              </a:effectLst>
              <a:ea typeface="黑体" pitchFamily="49" charset="-122"/>
            </a:endParaRPr>
          </a:p>
          <a:p>
            <a:pPr eaLnBrk="1" hangingPunct="1">
              <a:defRPr/>
            </a:pPr>
            <a:r>
              <a:rPr kumimoji="1" lang="zh-CN" altLang="en-US" sz="3600" dirty="0">
                <a:solidFill>
                  <a:srgbClr val="C00000"/>
                </a:solidFill>
                <a:effectLst>
                  <a:outerShdw blurRad="38100" dist="38100" dir="2700000" algn="tl">
                    <a:srgbClr val="FFFFFF"/>
                  </a:outerShdw>
                </a:effectLst>
              </a:rPr>
              <a:t>遍</a:t>
            </a:r>
            <a:r>
              <a:rPr kumimoji="1" lang="zh-CN" altLang="en-US" sz="3200" dirty="0">
                <a:solidFill>
                  <a:srgbClr val="000000"/>
                </a:solidFill>
                <a:effectLst>
                  <a:outerShdw blurRad="38100" dist="38100" dir="2700000" algn="tl">
                    <a:srgbClr val="FFFFFF"/>
                  </a:outerShdw>
                </a:effectLst>
                <a:ea typeface="黑体" pitchFamily="49" charset="-122"/>
              </a:rPr>
              <a:t>（</a:t>
            </a:r>
            <a:r>
              <a:rPr kumimoji="1" lang="en-US" altLang="zh-CN" sz="3200" b="0" dirty="0">
                <a:solidFill>
                  <a:srgbClr val="000000"/>
                </a:solidFill>
                <a:ea typeface="宋体" pitchFamily="2" charset="-122"/>
              </a:rPr>
              <a:t>pass</a:t>
            </a:r>
            <a:r>
              <a:rPr kumimoji="1" lang="zh-CN" altLang="en-US" sz="3200" dirty="0">
                <a:solidFill>
                  <a:srgbClr val="000000"/>
                </a:solidFill>
                <a:effectLst>
                  <a:outerShdw blurRad="38100" dist="38100" dir="2700000" algn="tl">
                    <a:srgbClr val="FFFFFF"/>
                  </a:outerShdw>
                </a:effectLst>
                <a:ea typeface="黑体" pitchFamily="49" charset="-122"/>
              </a:rPr>
              <a:t>）</a:t>
            </a:r>
            <a:r>
              <a:rPr kumimoji="1" lang="zh-CN" altLang="en-US" sz="2800" b="0" dirty="0">
                <a:solidFill>
                  <a:srgbClr val="000000"/>
                </a:solidFill>
                <a:ea typeface="宋体" pitchFamily="2" charset="-122"/>
              </a:rPr>
              <a:t>：</a:t>
            </a:r>
            <a:r>
              <a:rPr kumimoji="1" lang="zh-CN" altLang="en-US" sz="2800" dirty="0">
                <a:solidFill>
                  <a:srgbClr val="000000"/>
                </a:solidFill>
                <a:ea typeface="宋体" pitchFamily="2" charset="-122"/>
              </a:rPr>
              <a:t>对源程序或其中间形式从头到尾扫描一遍，并作加工处理，生成新的中间结果或目标程序。</a:t>
            </a:r>
          </a:p>
        </p:txBody>
      </p:sp>
      <p:sp>
        <p:nvSpPr>
          <p:cNvPr id="51206" name="Text Box 3114"/>
          <p:cNvSpPr txBox="1">
            <a:spLocks noChangeArrowheads="1"/>
          </p:cNvSpPr>
          <p:nvPr/>
        </p:nvSpPr>
        <p:spPr bwMode="auto">
          <a:xfrm>
            <a:off x="0" y="3068638"/>
            <a:ext cx="9144000"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ts val="2400"/>
              </a:spcBef>
              <a:buClrTx/>
              <a:buSzTx/>
              <a:buFontTx/>
              <a:buNone/>
            </a:pPr>
            <a:r>
              <a:rPr lang="zh-CN" altLang="en-US" sz="2800">
                <a:ea typeface="楷体_GB2312" pitchFamily="49" charset="-122"/>
              </a:rPr>
              <a:t>一遍扫描中，可完成编译程序五个任务中的一个或几个。采用不同的分遍方式，编译程序的结构也有所不同。 </a:t>
            </a:r>
          </a:p>
          <a:p>
            <a:pPr>
              <a:lnSpc>
                <a:spcPct val="110000"/>
              </a:lnSpc>
              <a:spcBef>
                <a:spcPct val="50000"/>
              </a:spcBef>
              <a:buClr>
                <a:schemeClr val="folHlink"/>
              </a:buClr>
              <a:buFont typeface="Monotype Sorts" pitchFamily="2" charset="2"/>
              <a:buNone/>
            </a:pPr>
            <a:endParaRPr kumimoji="0" lang="en-US" altLang="zh-CN" sz="2800">
              <a:ea typeface="楷体_GB2312" pitchFamily="49" charset="-122"/>
            </a:endParaRPr>
          </a:p>
        </p:txBody>
      </p:sp>
      <p:sp>
        <p:nvSpPr>
          <p:cNvPr id="7" name="AutoShape 4">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checkerboard(across)">
                                      <p:cBhvr>
                                        <p:cTn id="7" dur="500"/>
                                        <p:tgtEl>
                                          <p:spTgt spid="51206"/>
                                        </p:tgtEl>
                                      </p:cBhvr>
                                    </p:animEffect>
                                  </p:childTnLst>
                                </p:cTn>
                              </p:par>
                            </p:childTnLst>
                          </p:cTn>
                        </p:par>
                        <p:par>
                          <p:cTn id="8" fill="hold" nodeType="afterGroup">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quarter" idx="10"/>
          </p:nvPr>
        </p:nvSpPr>
        <p:spPr/>
        <p:txBody>
          <a:bodyPr/>
          <a:lstStyle/>
          <a:p>
            <a:pPr>
              <a:defRPr/>
            </a:pPr>
            <a:fld id="{7B79ACA6-A6FE-40BA-93CE-C45FB7F2E7D6}" type="datetime1">
              <a:rPr lang="zh-CN" altLang="en-US"/>
              <a:pPr>
                <a:defRPr/>
              </a:pPr>
              <a:t>2020/9/3</a:t>
            </a:fld>
            <a:endParaRPr lang="en-US" altLang="zh-CN"/>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FCD38225-3E85-457B-97BC-407CC1CC5ED6}" type="slidenum">
              <a:rPr lang="zh-CN" altLang="en-US" sz="1400" smtClean="0"/>
              <a:pPr>
                <a:spcBef>
                  <a:spcPct val="0"/>
                </a:spcBef>
                <a:buClrTx/>
                <a:buSzTx/>
                <a:buFontTx/>
                <a:buNone/>
              </a:pPr>
              <a:t>49</a:t>
            </a:fld>
            <a:r>
              <a:rPr lang="zh-CN" altLang="en-US" sz="1400"/>
              <a:t> 页</a:t>
            </a:r>
          </a:p>
        </p:txBody>
      </p:sp>
      <p:sp>
        <p:nvSpPr>
          <p:cNvPr id="91140" name="Rectangle 5"/>
          <p:cNvSpPr>
            <a:spLocks noChangeArrowheads="1"/>
          </p:cNvSpPr>
          <p:nvPr/>
        </p:nvSpPr>
        <p:spPr bwMode="auto">
          <a:xfrm>
            <a:off x="2195513" y="22225"/>
            <a:ext cx="4384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1.4.1 </a:t>
            </a:r>
            <a:r>
              <a:rPr lang="zh-CN" altLang="en-US" sz="4000">
                <a:solidFill>
                  <a:srgbClr val="FFFF00"/>
                </a:solidFill>
              </a:rPr>
              <a:t>单遍编译程序</a:t>
            </a:r>
          </a:p>
        </p:txBody>
      </p:sp>
      <p:sp>
        <p:nvSpPr>
          <p:cNvPr id="91141" name="Rectangle 6"/>
          <p:cNvSpPr>
            <a:spLocks noChangeArrowheads="1"/>
          </p:cNvSpPr>
          <p:nvPr/>
        </p:nvSpPr>
        <p:spPr bwMode="auto">
          <a:xfrm>
            <a:off x="323850" y="1773238"/>
            <a:ext cx="8424863" cy="30956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91142" name="Text Box 8"/>
          <p:cNvSpPr txBox="1">
            <a:spLocks noChangeArrowheads="1"/>
          </p:cNvSpPr>
          <p:nvPr/>
        </p:nvSpPr>
        <p:spPr bwMode="auto">
          <a:xfrm>
            <a:off x="3448050" y="3516313"/>
            <a:ext cx="2057400" cy="304800"/>
          </a:xfrm>
          <a:prstGeom prst="rect">
            <a:avLst/>
          </a:prstGeom>
          <a:solidFill>
            <a:srgbClr val="FF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词法分析 </a:t>
            </a:r>
          </a:p>
        </p:txBody>
      </p:sp>
      <p:sp>
        <p:nvSpPr>
          <p:cNvPr id="91143" name="Text Box 9"/>
          <p:cNvSpPr txBox="1">
            <a:spLocks noChangeArrowheads="1"/>
          </p:cNvSpPr>
          <p:nvPr/>
        </p:nvSpPr>
        <p:spPr bwMode="auto">
          <a:xfrm>
            <a:off x="1771650" y="3511550"/>
            <a:ext cx="1219200" cy="304800"/>
          </a:xfrm>
          <a:prstGeom prst="rect">
            <a:avLst/>
          </a:prstGeom>
          <a:gradFill rotWithShape="1">
            <a:gsLst>
              <a:gs pos="0">
                <a:srgbClr val="765E76"/>
              </a:gs>
              <a:gs pos="50000">
                <a:srgbClr val="FFCCFF"/>
              </a:gs>
              <a:gs pos="100000">
                <a:srgbClr val="765E76"/>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源程序 </a:t>
            </a:r>
          </a:p>
        </p:txBody>
      </p:sp>
      <p:sp>
        <p:nvSpPr>
          <p:cNvPr id="91144" name="Text Box 10"/>
          <p:cNvSpPr txBox="1">
            <a:spLocks noChangeArrowheads="1"/>
          </p:cNvSpPr>
          <p:nvPr/>
        </p:nvSpPr>
        <p:spPr bwMode="auto">
          <a:xfrm>
            <a:off x="3943350" y="3068638"/>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取单词 </a:t>
            </a:r>
          </a:p>
        </p:txBody>
      </p:sp>
      <p:sp>
        <p:nvSpPr>
          <p:cNvPr id="91145" name="Text Box 11"/>
          <p:cNvSpPr txBox="1">
            <a:spLocks noChangeArrowheads="1"/>
          </p:cNvSpPr>
          <p:nvPr/>
        </p:nvSpPr>
        <p:spPr bwMode="auto">
          <a:xfrm>
            <a:off x="6191250" y="4202113"/>
            <a:ext cx="2057400" cy="304800"/>
          </a:xfrm>
          <a:prstGeom prst="rect">
            <a:avLst/>
          </a:prstGeom>
          <a:gradFill rotWithShape="1">
            <a:gsLst>
              <a:gs pos="0">
                <a:srgbClr val="765E76"/>
              </a:gs>
              <a:gs pos="50000">
                <a:srgbClr val="FFCCFF"/>
              </a:gs>
              <a:gs pos="100000">
                <a:srgbClr val="765E76"/>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目标程序 </a:t>
            </a:r>
          </a:p>
        </p:txBody>
      </p:sp>
      <p:sp>
        <p:nvSpPr>
          <p:cNvPr id="91146" name="Text Box 12"/>
          <p:cNvSpPr txBox="1">
            <a:spLocks noChangeArrowheads="1"/>
          </p:cNvSpPr>
          <p:nvPr/>
        </p:nvSpPr>
        <p:spPr bwMode="auto">
          <a:xfrm>
            <a:off x="5262563" y="2133600"/>
            <a:ext cx="1028700" cy="304800"/>
          </a:xfrm>
          <a:prstGeom prst="rect">
            <a:avLst/>
          </a:prstGeom>
          <a:solidFill>
            <a:srgbClr val="FF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开始 </a:t>
            </a:r>
          </a:p>
        </p:txBody>
      </p:sp>
      <p:sp>
        <p:nvSpPr>
          <p:cNvPr id="91147" name="Text Box 13"/>
          <p:cNvSpPr txBox="1">
            <a:spLocks noChangeArrowheads="1"/>
          </p:cNvSpPr>
          <p:nvPr/>
        </p:nvSpPr>
        <p:spPr bwMode="auto">
          <a:xfrm>
            <a:off x="4743450" y="2687638"/>
            <a:ext cx="2057400" cy="3048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语法分析 </a:t>
            </a:r>
          </a:p>
        </p:txBody>
      </p:sp>
      <p:sp>
        <p:nvSpPr>
          <p:cNvPr id="91148" name="Text Box 14"/>
          <p:cNvSpPr txBox="1">
            <a:spLocks noChangeArrowheads="1"/>
          </p:cNvSpPr>
          <p:nvPr/>
        </p:nvSpPr>
        <p:spPr bwMode="auto">
          <a:xfrm>
            <a:off x="5886450" y="3516313"/>
            <a:ext cx="2590800" cy="304800"/>
          </a:xfrm>
          <a:prstGeom prst="rect">
            <a:avLst/>
          </a:prstGeom>
          <a:solidFill>
            <a:srgbClr val="FF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语义分析及代码生成 </a:t>
            </a:r>
          </a:p>
        </p:txBody>
      </p:sp>
      <p:sp>
        <p:nvSpPr>
          <p:cNvPr id="91149" name="Text Box 15"/>
          <p:cNvSpPr txBox="1">
            <a:spLocks noChangeArrowheads="1"/>
          </p:cNvSpPr>
          <p:nvPr/>
        </p:nvSpPr>
        <p:spPr bwMode="auto">
          <a:xfrm>
            <a:off x="5200650" y="3068638"/>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送单词 </a:t>
            </a:r>
          </a:p>
        </p:txBody>
      </p:sp>
      <p:cxnSp>
        <p:nvCxnSpPr>
          <p:cNvPr id="91150" name="AutoShape 16"/>
          <p:cNvCxnSpPr>
            <a:cxnSpLocks noChangeShapeType="1"/>
            <a:stCxn id="91146" idx="2"/>
            <a:endCxn id="91147" idx="0"/>
          </p:cNvCxnSpPr>
          <p:nvPr/>
        </p:nvCxnSpPr>
        <p:spPr bwMode="auto">
          <a:xfrm flipH="1">
            <a:off x="5772150" y="2438400"/>
            <a:ext cx="4763" cy="249238"/>
          </a:xfrm>
          <a:prstGeom prst="straightConnector1">
            <a:avLst/>
          </a:prstGeom>
          <a:noFill/>
          <a:ln w="38100">
            <a:solidFill>
              <a:srgbClr val="003300"/>
            </a:solidFill>
            <a:miter lim="800000"/>
            <a:headEnd/>
            <a:tailEnd type="triangle" w="med" len="med"/>
          </a:ln>
          <a:extLst>
            <a:ext uri="{909E8E84-426E-40DD-AFC4-6F175D3DCCD1}">
              <a14:hiddenFill xmlns:a14="http://schemas.microsoft.com/office/drawing/2010/main">
                <a:noFill/>
              </a14:hiddenFill>
            </a:ext>
          </a:extLst>
        </p:spPr>
      </p:cxnSp>
      <p:cxnSp>
        <p:nvCxnSpPr>
          <p:cNvPr id="91151" name="AutoShape 17"/>
          <p:cNvCxnSpPr>
            <a:cxnSpLocks noChangeShapeType="1"/>
            <a:stCxn id="91143" idx="3"/>
            <a:endCxn id="91142" idx="1"/>
          </p:cNvCxnSpPr>
          <p:nvPr/>
        </p:nvCxnSpPr>
        <p:spPr bwMode="auto">
          <a:xfrm>
            <a:off x="2990850" y="3663950"/>
            <a:ext cx="457200" cy="4763"/>
          </a:xfrm>
          <a:prstGeom prst="straightConnector1">
            <a:avLst/>
          </a:prstGeom>
          <a:noFill/>
          <a:ln w="38100">
            <a:solidFill>
              <a:srgbClr val="003300"/>
            </a:solidFill>
            <a:miter lim="800000"/>
            <a:headEnd/>
            <a:tailEnd type="triangle" w="med" len="med"/>
          </a:ln>
          <a:extLst>
            <a:ext uri="{909E8E84-426E-40DD-AFC4-6F175D3DCCD1}">
              <a14:hiddenFill xmlns:a14="http://schemas.microsoft.com/office/drawing/2010/main">
                <a:noFill/>
              </a14:hiddenFill>
            </a:ext>
          </a:extLst>
        </p:spPr>
      </p:cxnSp>
      <p:sp>
        <p:nvSpPr>
          <p:cNvPr id="91152" name="Line 18"/>
          <p:cNvSpPr>
            <a:spLocks noChangeShapeType="1"/>
          </p:cNvSpPr>
          <p:nvPr/>
        </p:nvSpPr>
        <p:spPr bwMode="auto">
          <a:xfrm flipV="1">
            <a:off x="5124450" y="2992438"/>
            <a:ext cx="0" cy="533400"/>
          </a:xfrm>
          <a:prstGeom prst="line">
            <a:avLst/>
          </a:prstGeom>
          <a:noFill/>
          <a:ln w="3810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153" name="Line 19"/>
          <p:cNvSpPr>
            <a:spLocks noChangeShapeType="1"/>
          </p:cNvSpPr>
          <p:nvPr/>
        </p:nvSpPr>
        <p:spPr bwMode="auto">
          <a:xfrm>
            <a:off x="4932363" y="2997200"/>
            <a:ext cx="0" cy="533400"/>
          </a:xfrm>
          <a:prstGeom prst="line">
            <a:avLst/>
          </a:prstGeom>
          <a:noFill/>
          <a:ln w="3810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154" name="Line 20"/>
          <p:cNvSpPr>
            <a:spLocks noChangeShapeType="1"/>
          </p:cNvSpPr>
          <p:nvPr/>
        </p:nvSpPr>
        <p:spPr bwMode="auto">
          <a:xfrm flipV="1">
            <a:off x="6724650" y="2992438"/>
            <a:ext cx="0" cy="533400"/>
          </a:xfrm>
          <a:prstGeom prst="line">
            <a:avLst/>
          </a:prstGeom>
          <a:noFill/>
          <a:ln w="3810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155" name="Line 21"/>
          <p:cNvSpPr>
            <a:spLocks noChangeShapeType="1"/>
          </p:cNvSpPr>
          <p:nvPr/>
        </p:nvSpPr>
        <p:spPr bwMode="auto">
          <a:xfrm>
            <a:off x="6572250" y="2992438"/>
            <a:ext cx="0" cy="533400"/>
          </a:xfrm>
          <a:prstGeom prst="line">
            <a:avLst/>
          </a:prstGeom>
          <a:noFill/>
          <a:ln w="3810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156" name="Line 22"/>
          <p:cNvSpPr>
            <a:spLocks noChangeShapeType="1"/>
          </p:cNvSpPr>
          <p:nvPr/>
        </p:nvSpPr>
        <p:spPr bwMode="auto">
          <a:xfrm>
            <a:off x="7105650" y="3830638"/>
            <a:ext cx="0" cy="381000"/>
          </a:xfrm>
          <a:prstGeom prst="line">
            <a:avLst/>
          </a:prstGeom>
          <a:noFill/>
          <a:ln w="3810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157" name="Text Box 23"/>
          <p:cNvSpPr txBox="1">
            <a:spLocks noChangeArrowheads="1"/>
          </p:cNvSpPr>
          <p:nvPr/>
        </p:nvSpPr>
        <p:spPr bwMode="auto">
          <a:xfrm>
            <a:off x="2051050" y="5300663"/>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800"/>
              <a:t>图</a:t>
            </a:r>
            <a:r>
              <a:rPr lang="en-US" altLang="zh-CN" sz="2800"/>
              <a:t>1-7  </a:t>
            </a:r>
            <a:r>
              <a:rPr lang="zh-CN" altLang="en-US" sz="2800"/>
              <a:t>单遍编译程序结构 </a:t>
            </a:r>
          </a:p>
        </p:txBody>
      </p:sp>
      <p:sp>
        <p:nvSpPr>
          <p:cNvPr id="22" name="AutoShape 4">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51570D8C-0436-460D-882E-CFC6B0ADE6B1}" type="datetime1">
              <a:rPr lang="zh-CN" altLang="en-US"/>
              <a:pPr>
                <a:defRPr/>
              </a:pPr>
              <a:t>2020/9/3</a:t>
            </a:fld>
            <a:endParaRPr lang="en-US" altLang="zh-CN"/>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B29D1A2F-C77C-4762-8D96-997A9A0C09F0}" type="slidenum">
              <a:rPr lang="zh-CN" altLang="en-US" sz="1400" smtClean="0"/>
              <a:pPr>
                <a:spcBef>
                  <a:spcPct val="0"/>
                </a:spcBef>
                <a:buClrTx/>
                <a:buSzTx/>
                <a:buFontTx/>
                <a:buNone/>
              </a:pPr>
              <a:t>5</a:t>
            </a:fld>
            <a:r>
              <a:rPr lang="zh-CN" altLang="en-US" sz="1400"/>
              <a:t> 页</a:t>
            </a:r>
          </a:p>
        </p:txBody>
      </p:sp>
      <p:sp>
        <p:nvSpPr>
          <p:cNvPr id="10244" name="Rectangle 4"/>
          <p:cNvSpPr>
            <a:spLocks noChangeArrowheads="1"/>
          </p:cNvSpPr>
          <p:nvPr/>
        </p:nvSpPr>
        <p:spPr bwMode="auto">
          <a:xfrm>
            <a:off x="304800" y="2378075"/>
            <a:ext cx="78565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ClrTx/>
              <a:buSzTx/>
              <a:buFontTx/>
              <a:buChar char="•"/>
            </a:pPr>
            <a:endParaRPr kumimoji="0" lang="zh-CN" altLang="zh-CN" b="0"/>
          </a:p>
        </p:txBody>
      </p:sp>
      <p:sp>
        <p:nvSpPr>
          <p:cNvPr id="764939" name="Rectangle 11"/>
          <p:cNvSpPr>
            <a:spLocks noGrp="1" noChangeArrowheads="1"/>
          </p:cNvSpPr>
          <p:nvPr>
            <p:ph type="body" idx="1"/>
          </p:nvPr>
        </p:nvSpPr>
        <p:spPr>
          <a:xfrm>
            <a:off x="0" y="1916113"/>
            <a:ext cx="9144000" cy="4648200"/>
          </a:xfrm>
        </p:spPr>
        <p:txBody>
          <a:bodyPr/>
          <a:lstStyle/>
          <a:p>
            <a:pPr>
              <a:lnSpc>
                <a:spcPct val="130000"/>
              </a:lnSpc>
              <a:spcBef>
                <a:spcPct val="0"/>
              </a:spcBef>
              <a:buClrTx/>
              <a:buSzTx/>
              <a:buFontTx/>
              <a:buChar char="•"/>
              <a:defRPr/>
            </a:pPr>
            <a:r>
              <a:rPr kumimoji="0" lang="zh-CN" altLang="en-US" b="1" dirty="0">
                <a:effectLst/>
                <a:latin typeface="楷体_GB2312" pitchFamily="49" charset="-122"/>
                <a:ea typeface="楷体_GB2312" pitchFamily="49" charset="-122"/>
              </a:rPr>
              <a:t>加深对程序语言的</a:t>
            </a:r>
            <a:r>
              <a:rPr kumimoji="0" lang="zh-CN" altLang="en-US" b="1" dirty="0">
                <a:solidFill>
                  <a:srgbClr val="FFFF00"/>
                </a:solidFill>
                <a:effectLst/>
                <a:latin typeface="楷体_GB2312" pitchFamily="49" charset="-122"/>
                <a:ea typeface="楷体_GB2312" pitchFamily="49" charset="-122"/>
              </a:rPr>
              <a:t>内部机制的理解</a:t>
            </a:r>
            <a:r>
              <a:rPr kumimoji="0" lang="en-US" altLang="zh-CN" b="1" dirty="0">
                <a:effectLst/>
                <a:latin typeface="楷体_GB2312" pitchFamily="49" charset="-122"/>
                <a:ea typeface="楷体_GB2312" pitchFamily="49" charset="-122"/>
              </a:rPr>
              <a:t>, </a:t>
            </a:r>
            <a:r>
              <a:rPr kumimoji="0" lang="zh-CN" altLang="en-US" b="1" dirty="0">
                <a:effectLst/>
                <a:latin typeface="楷体_GB2312" pitchFamily="49" charset="-122"/>
                <a:ea typeface="楷体_GB2312" pitchFamily="49" charset="-122"/>
              </a:rPr>
              <a:t>更好地运用程序设计语言。</a:t>
            </a:r>
          </a:p>
          <a:p>
            <a:pPr>
              <a:lnSpc>
                <a:spcPct val="130000"/>
              </a:lnSpc>
              <a:spcBef>
                <a:spcPct val="0"/>
              </a:spcBef>
              <a:buClrTx/>
              <a:buSzTx/>
              <a:buFontTx/>
              <a:buChar char="•"/>
              <a:defRPr/>
            </a:pPr>
            <a:r>
              <a:rPr kumimoji="0" lang="zh-CN" altLang="en-US" b="1" dirty="0">
                <a:effectLst/>
                <a:latin typeface="楷体_GB2312" pitchFamily="49" charset="-122"/>
                <a:ea typeface="楷体_GB2312" pitchFamily="49" charset="-122"/>
              </a:rPr>
              <a:t>包括</a:t>
            </a:r>
            <a:r>
              <a:rPr kumimoji="0" lang="zh-CN" altLang="en-US" b="1" dirty="0">
                <a:solidFill>
                  <a:srgbClr val="FFFF00"/>
                </a:solidFill>
                <a:effectLst/>
                <a:latin typeface="楷体_GB2312" pitchFamily="49" charset="-122"/>
                <a:ea typeface="楷体_GB2312" pitchFamily="49" charset="-122"/>
              </a:rPr>
              <a:t>软件概念和技术</a:t>
            </a:r>
            <a:r>
              <a:rPr kumimoji="0" lang="zh-CN" altLang="en-US" b="1" dirty="0">
                <a:effectLst/>
                <a:latin typeface="楷体_GB2312" pitchFamily="49" charset="-122"/>
                <a:ea typeface="楷体_GB2312" pitchFamily="49" charset="-122"/>
              </a:rPr>
              <a:t>，可用于一般的软件设计。</a:t>
            </a:r>
          </a:p>
          <a:p>
            <a:pPr lvl="1">
              <a:defRPr/>
            </a:pPr>
            <a:r>
              <a:rPr lang="zh-CN" altLang="en-US" b="1" dirty="0">
                <a:solidFill>
                  <a:srgbClr val="FFFFFF"/>
                </a:solidFill>
                <a:latin typeface="楷体_GB2312" pitchFamily="49" charset="-122"/>
                <a:ea typeface="楷体_GB2312" pitchFamily="49" charset="-122"/>
              </a:rPr>
              <a:t>词法分析器的匹配技术：文本编辑器、信息检索系统</a:t>
            </a:r>
            <a:endParaRPr kumimoji="0" lang="zh-CN" altLang="en-US" sz="3200" b="1" dirty="0">
              <a:effectLst/>
              <a:latin typeface="楷体_GB2312" pitchFamily="49" charset="-122"/>
              <a:ea typeface="楷体_GB2312" pitchFamily="49" charset="-122"/>
            </a:endParaRPr>
          </a:p>
          <a:p>
            <a:pPr>
              <a:lnSpc>
                <a:spcPct val="130000"/>
              </a:lnSpc>
              <a:spcBef>
                <a:spcPct val="0"/>
              </a:spcBef>
              <a:buClrTx/>
              <a:buSzTx/>
              <a:buFontTx/>
              <a:buChar char="•"/>
              <a:defRPr/>
            </a:pPr>
            <a:r>
              <a:rPr kumimoji="0" lang="zh-CN" altLang="en-US" b="1" dirty="0">
                <a:effectLst/>
                <a:latin typeface="楷体_GB2312" pitchFamily="49" charset="-122"/>
                <a:ea typeface="楷体_GB2312" pitchFamily="49" charset="-122"/>
              </a:rPr>
              <a:t>蕴涵着</a:t>
            </a:r>
            <a:r>
              <a:rPr kumimoji="0" lang="zh-CN" altLang="en-US" b="1" dirty="0">
                <a:solidFill>
                  <a:srgbClr val="FFFF00"/>
                </a:solidFill>
                <a:effectLst/>
                <a:latin typeface="楷体_GB2312" pitchFamily="49" charset="-122"/>
                <a:ea typeface="楷体_GB2312" pitchFamily="49" charset="-122"/>
              </a:rPr>
              <a:t>抽象问题和解决问题的方法</a:t>
            </a:r>
            <a:r>
              <a:rPr kumimoji="0" lang="zh-CN" altLang="en-US" b="1" dirty="0">
                <a:effectLst/>
                <a:latin typeface="楷体_GB2312" pitchFamily="49" charset="-122"/>
                <a:ea typeface="楷体_GB2312" pitchFamily="49" charset="-122"/>
              </a:rPr>
              <a:t>，对引导科学思维，提高解决问题的能力有重要作用。</a:t>
            </a:r>
          </a:p>
        </p:txBody>
      </p:sp>
      <p:sp>
        <p:nvSpPr>
          <p:cNvPr id="10246" name="Text Box 12"/>
          <p:cNvSpPr txBox="1">
            <a:spLocks noChangeArrowheads="1"/>
          </p:cNvSpPr>
          <p:nvPr/>
        </p:nvSpPr>
        <p:spPr bwMode="auto">
          <a:xfrm>
            <a:off x="611188" y="836613"/>
            <a:ext cx="7993062"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kumimoji="0" lang="zh-CN" altLang="en-US">
                <a:solidFill>
                  <a:srgbClr val="FF9900"/>
                </a:solidFill>
                <a:ea typeface="楷体_GB2312" pitchFamily="49" charset="-122"/>
              </a:rPr>
              <a:t>必修主干课程</a:t>
            </a:r>
            <a:r>
              <a:rPr kumimoji="0" lang="zh-CN" altLang="en-US">
                <a:ea typeface="楷体_GB2312" pitchFamily="49" charset="-122"/>
              </a:rPr>
              <a:t>，操作系统和编译系统构成程序设计者与计算机之间的基本界面。</a:t>
            </a:r>
          </a:p>
        </p:txBody>
      </p:sp>
      <p:sp>
        <p:nvSpPr>
          <p:cNvPr id="10247" name="Rectangle 13"/>
          <p:cNvSpPr>
            <a:spLocks noGrp="1" noChangeArrowheads="1"/>
          </p:cNvSpPr>
          <p:nvPr>
            <p:ph type="title"/>
          </p:nvPr>
        </p:nvSpPr>
        <p:spPr>
          <a:xfrm>
            <a:off x="1908175" y="0"/>
            <a:ext cx="5689600" cy="685800"/>
          </a:xfrm>
          <a:noFill/>
        </p:spPr>
        <p:txBody>
          <a:bodyPr/>
          <a:lstStyle/>
          <a:p>
            <a:r>
              <a:rPr lang="zh-CN" altLang="en-US" sz="4000" b="1"/>
              <a:t>为什么要学习编译原理</a:t>
            </a:r>
          </a:p>
        </p:txBody>
      </p:sp>
      <p:sp>
        <p:nvSpPr>
          <p:cNvPr id="764943" name="AutoShape 1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10" name="Text Box 3"/>
          <p:cNvSpPr txBox="1">
            <a:spLocks noChangeArrowheads="1"/>
          </p:cNvSpPr>
          <p:nvPr/>
        </p:nvSpPr>
        <p:spPr bwMode="auto">
          <a:xfrm>
            <a:off x="419100" y="2074863"/>
            <a:ext cx="8305800" cy="3046412"/>
          </a:xfrm>
          <a:prstGeom prst="rect">
            <a:avLst/>
          </a:prstGeom>
          <a:solidFill>
            <a:schemeClr val="tx1">
              <a:lumMod val="95000"/>
            </a:schemeClr>
          </a:solidFill>
          <a:ln w="76200">
            <a:solidFill>
              <a:schemeClr val="folHlink"/>
            </a:solidFill>
            <a:miter lim="800000"/>
            <a:headEnd/>
            <a:tailEnd/>
          </a:ln>
        </p:spPr>
        <p:txBody>
          <a:bodyPr>
            <a:spAutoFit/>
          </a:bodyPr>
          <a:lstStyle/>
          <a:p>
            <a:pPr marL="268288" indent="-268288" eaLnBrk="1" hangingPunct="1">
              <a:spcBef>
                <a:spcPct val="50000"/>
              </a:spcBef>
              <a:buFontTx/>
              <a:buAutoNum type="arabicPeriod"/>
              <a:defRPr/>
            </a:pPr>
            <a:r>
              <a:rPr kumimoji="1" lang="zh-CN" altLang="en-US" dirty="0">
                <a:solidFill>
                  <a:srgbClr val="003300"/>
                </a:solidFill>
                <a:ea typeface="宋体" pitchFamily="2" charset="-122"/>
              </a:rPr>
              <a:t>为什么有些语言规定标识符不能超过</a:t>
            </a:r>
            <a:r>
              <a:rPr kumimoji="1" lang="en-US" altLang="zh-CN" dirty="0">
                <a:solidFill>
                  <a:srgbClr val="003300"/>
                </a:solidFill>
                <a:ea typeface="宋体" pitchFamily="2" charset="-122"/>
              </a:rPr>
              <a:t>8</a:t>
            </a:r>
            <a:r>
              <a:rPr kumimoji="1" lang="zh-CN" altLang="en-US" dirty="0">
                <a:solidFill>
                  <a:srgbClr val="003300"/>
                </a:solidFill>
                <a:ea typeface="宋体" pitchFamily="2" charset="-122"/>
              </a:rPr>
              <a:t>个字符？而有些语言对标识符的长度无限制？ </a:t>
            </a:r>
          </a:p>
          <a:p>
            <a:pPr marL="268288" indent="-268288" eaLnBrk="1" hangingPunct="1">
              <a:spcBef>
                <a:spcPct val="50000"/>
              </a:spcBef>
              <a:buFontTx/>
              <a:buAutoNum type="arabicPeriod"/>
              <a:defRPr/>
            </a:pPr>
            <a:r>
              <a:rPr kumimoji="1" lang="zh-CN" altLang="en-US" dirty="0">
                <a:solidFill>
                  <a:srgbClr val="003300"/>
                </a:solidFill>
                <a:ea typeface="宋体" pitchFamily="2" charset="-122"/>
              </a:rPr>
              <a:t>为什么有些语言能实现递归，而有些语言不能？ </a:t>
            </a:r>
          </a:p>
          <a:p>
            <a:pPr marL="268288" indent="-268288" eaLnBrk="1" hangingPunct="1">
              <a:spcBef>
                <a:spcPct val="50000"/>
              </a:spcBef>
              <a:buFontTx/>
              <a:buAutoNum type="arabicPeriod"/>
              <a:defRPr/>
            </a:pPr>
            <a:r>
              <a:rPr kumimoji="1" lang="en-US" altLang="zh-CN" dirty="0">
                <a:solidFill>
                  <a:srgbClr val="003300"/>
                </a:solidFill>
                <a:ea typeface="宋体" pitchFamily="2" charset="-122"/>
              </a:rPr>
              <a:t>C</a:t>
            </a:r>
            <a:r>
              <a:rPr kumimoji="1" lang="zh-CN" altLang="en-US" dirty="0">
                <a:solidFill>
                  <a:srgbClr val="003300"/>
                </a:solidFill>
                <a:ea typeface="宋体" pitchFamily="2" charset="-122"/>
              </a:rPr>
              <a:t>语言规定数组下界为</a:t>
            </a:r>
            <a:r>
              <a:rPr kumimoji="1" lang="en-US" altLang="zh-CN" dirty="0">
                <a:solidFill>
                  <a:srgbClr val="003300"/>
                </a:solidFill>
                <a:ea typeface="宋体" pitchFamily="2" charset="-122"/>
              </a:rPr>
              <a:t>0</a:t>
            </a:r>
            <a:r>
              <a:rPr kumimoji="1" lang="zh-CN" altLang="en-US" dirty="0">
                <a:solidFill>
                  <a:srgbClr val="003300"/>
                </a:solidFill>
                <a:ea typeface="宋体" pitchFamily="2" charset="-122"/>
              </a:rPr>
              <a:t>，上界为声明的数减</a:t>
            </a:r>
            <a:r>
              <a:rPr kumimoji="1" lang="en-US" altLang="zh-CN" dirty="0">
                <a:solidFill>
                  <a:srgbClr val="003300"/>
                </a:solidFill>
                <a:ea typeface="宋体" pitchFamily="2" charset="-122"/>
              </a:rPr>
              <a:t>1</a:t>
            </a:r>
            <a:r>
              <a:rPr kumimoji="1" lang="zh-CN" altLang="en-US" dirty="0">
                <a:solidFill>
                  <a:srgbClr val="003300"/>
                </a:solidFill>
                <a:ea typeface="宋体" pitchFamily="2" charset="-122"/>
              </a:rPr>
              <a:t>，为什么？ </a:t>
            </a:r>
          </a:p>
          <a:p>
            <a:pPr marL="268288" indent="-268288" eaLnBrk="1" hangingPunct="1">
              <a:spcBef>
                <a:spcPct val="50000"/>
              </a:spcBef>
              <a:buFontTx/>
              <a:buAutoNum type="arabicPeriod"/>
              <a:defRPr/>
            </a:pPr>
            <a:r>
              <a:rPr kumimoji="1" lang="zh-CN" altLang="en-US" dirty="0">
                <a:solidFill>
                  <a:srgbClr val="003300"/>
                </a:solidFill>
                <a:ea typeface="宋体" pitchFamily="2" charset="-122"/>
              </a:rPr>
              <a:t>嵌套的</a:t>
            </a:r>
            <a:r>
              <a:rPr kumimoji="1" lang="en-US" altLang="zh-CN" dirty="0">
                <a:solidFill>
                  <a:srgbClr val="003300"/>
                </a:solidFill>
                <a:ea typeface="宋体" pitchFamily="2" charset="-122"/>
              </a:rPr>
              <a:t>IF</a:t>
            </a:r>
            <a:r>
              <a:rPr kumimoji="1" lang="zh-CN" altLang="en-US" dirty="0">
                <a:solidFill>
                  <a:srgbClr val="003300"/>
                </a:solidFill>
                <a:ea typeface="宋体" pitchFamily="2" charset="-122"/>
              </a:rPr>
              <a:t>语句规定</a:t>
            </a:r>
            <a:r>
              <a:rPr kumimoji="1" lang="en-US" altLang="zh-CN" dirty="0">
                <a:solidFill>
                  <a:srgbClr val="003300"/>
                </a:solidFill>
                <a:ea typeface="宋体" pitchFamily="2" charset="-122"/>
              </a:rPr>
              <a:t>ELSE</a:t>
            </a:r>
            <a:r>
              <a:rPr kumimoji="1" lang="zh-CN" altLang="en-US" dirty="0">
                <a:solidFill>
                  <a:srgbClr val="003300"/>
                </a:solidFill>
                <a:ea typeface="宋体" pitchFamily="2" charset="-122"/>
              </a:rPr>
              <a:t>与上面最近的</a:t>
            </a:r>
            <a:r>
              <a:rPr kumimoji="1" lang="en-US" altLang="zh-CN" dirty="0">
                <a:solidFill>
                  <a:srgbClr val="003300"/>
                </a:solidFill>
                <a:ea typeface="宋体" pitchFamily="2" charset="-122"/>
              </a:rPr>
              <a:t>IF</a:t>
            </a:r>
            <a:r>
              <a:rPr kumimoji="1" lang="zh-CN" altLang="en-US" dirty="0">
                <a:solidFill>
                  <a:srgbClr val="003300"/>
                </a:solidFill>
                <a:ea typeface="宋体" pitchFamily="2" charset="-122"/>
              </a:rPr>
              <a:t>配对，为什么？</a:t>
            </a:r>
          </a:p>
          <a:p>
            <a:pPr marL="268288" indent="-268288" eaLnBrk="1" hangingPunct="1">
              <a:spcBef>
                <a:spcPct val="50000"/>
              </a:spcBef>
              <a:buFontTx/>
              <a:buAutoNum type="arabicPeriod"/>
              <a:defRPr/>
            </a:pPr>
            <a:r>
              <a:rPr kumimoji="1" lang="zh-CN" altLang="en-US" dirty="0">
                <a:solidFill>
                  <a:srgbClr val="003300"/>
                </a:solidFill>
                <a:ea typeface="宋体" pitchFamily="2" charset="-122"/>
              </a:rPr>
              <a:t>为什么有些程序运行一段时间后会导致内存溢出？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4939">
                                            <p:txEl>
                                              <p:pRg st="0" end="0"/>
                                            </p:txEl>
                                          </p:spTgt>
                                        </p:tgtEl>
                                        <p:attrNameLst>
                                          <p:attrName>style.visibility</p:attrName>
                                        </p:attrNameLst>
                                      </p:cBhvr>
                                      <p:to>
                                        <p:strVal val="visible"/>
                                      </p:to>
                                    </p:set>
                                    <p:animEffect transition="in" filter="blinds(horizontal)">
                                      <p:cBhvr>
                                        <p:cTn id="7" dur="500"/>
                                        <p:tgtEl>
                                          <p:spTgt spid="764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4939">
                                            <p:txEl>
                                              <p:pRg st="1" end="1"/>
                                            </p:txEl>
                                          </p:spTgt>
                                        </p:tgtEl>
                                        <p:attrNameLst>
                                          <p:attrName>style.visibility</p:attrName>
                                        </p:attrNameLst>
                                      </p:cBhvr>
                                      <p:to>
                                        <p:strVal val="visible"/>
                                      </p:to>
                                    </p:set>
                                    <p:animEffect transition="in" filter="blinds(horizontal)">
                                      <p:cBhvr>
                                        <p:cTn id="17" dur="500"/>
                                        <p:tgtEl>
                                          <p:spTgt spid="764939">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64939">
                                            <p:txEl>
                                              <p:pRg st="2" end="2"/>
                                            </p:txEl>
                                          </p:spTgt>
                                        </p:tgtEl>
                                        <p:attrNameLst>
                                          <p:attrName>style.visibility</p:attrName>
                                        </p:attrNameLst>
                                      </p:cBhvr>
                                      <p:to>
                                        <p:strVal val="visible"/>
                                      </p:to>
                                    </p:set>
                                    <p:animEffect transition="in" filter="blinds(horizontal)">
                                      <p:cBhvr>
                                        <p:cTn id="20" dur="500"/>
                                        <p:tgtEl>
                                          <p:spTgt spid="764939">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64939">
                                            <p:txEl>
                                              <p:pRg st="3" end="3"/>
                                            </p:txEl>
                                          </p:spTgt>
                                        </p:tgtEl>
                                        <p:attrNameLst>
                                          <p:attrName>style.visibility</p:attrName>
                                        </p:attrNameLst>
                                      </p:cBhvr>
                                      <p:to>
                                        <p:strVal val="visible"/>
                                      </p:to>
                                    </p:set>
                                    <p:animEffect transition="in" filter="blinds(horizontal)">
                                      <p:cBhvr>
                                        <p:cTn id="25" dur="500"/>
                                        <p:tgtEl>
                                          <p:spTgt spid="764939">
                                            <p:txEl>
                                              <p:pRg st="3" end="3"/>
                                            </p:txEl>
                                          </p:spTgt>
                                        </p:tgtEl>
                                      </p:cBhvr>
                                    </p:animEffect>
                                  </p:childTnLst>
                                </p:cTn>
                              </p:par>
                            </p:childTnLst>
                          </p:cTn>
                        </p:par>
                        <p:par>
                          <p:cTn id="26" fill="hold" nodeType="afterGroup">
                            <p:stCondLst>
                              <p:cond delay="500"/>
                            </p:stCondLst>
                            <p:childTnLst>
                              <p:par>
                                <p:cTn id="27" presetID="2" presetClass="entr" presetSubtype="6" fill="hold" grpId="0" nodeType="afterEffect">
                                  <p:stCondLst>
                                    <p:cond delay="0"/>
                                  </p:stCondLst>
                                  <p:childTnLst>
                                    <p:set>
                                      <p:cBhvr>
                                        <p:cTn id="28" dur="1" fill="hold">
                                          <p:stCondLst>
                                            <p:cond delay="0"/>
                                          </p:stCondLst>
                                        </p:cTn>
                                        <p:tgtEl>
                                          <p:spTgt spid="764943"/>
                                        </p:tgtEl>
                                        <p:attrNameLst>
                                          <p:attrName>style.visibility</p:attrName>
                                        </p:attrNameLst>
                                      </p:cBhvr>
                                      <p:to>
                                        <p:strVal val="visible"/>
                                      </p:to>
                                    </p:set>
                                    <p:anim calcmode="lin" valueType="num">
                                      <p:cBhvr additive="base">
                                        <p:cTn id="29" dur="500" fill="hold"/>
                                        <p:tgtEl>
                                          <p:spTgt spid="764943"/>
                                        </p:tgtEl>
                                        <p:attrNameLst>
                                          <p:attrName>ppt_x</p:attrName>
                                        </p:attrNameLst>
                                      </p:cBhvr>
                                      <p:tavLst>
                                        <p:tav tm="0">
                                          <p:val>
                                            <p:strVal val="1+#ppt_w/2"/>
                                          </p:val>
                                        </p:tav>
                                        <p:tav tm="100000">
                                          <p:val>
                                            <p:strVal val="#ppt_x"/>
                                          </p:val>
                                        </p:tav>
                                      </p:tavLst>
                                    </p:anim>
                                    <p:anim calcmode="lin" valueType="num">
                                      <p:cBhvr additive="base">
                                        <p:cTn id="30" dur="500" fill="hold"/>
                                        <p:tgtEl>
                                          <p:spTgt spid="7649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9" grpId="0" build="p" autoUpdateAnimBg="0"/>
      <p:bldP spid="764943"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p:cNvSpPr>
            <a:spLocks noGrp="1"/>
          </p:cNvSpPr>
          <p:nvPr>
            <p:ph type="dt" sz="quarter" idx="10"/>
          </p:nvPr>
        </p:nvSpPr>
        <p:spPr/>
        <p:txBody>
          <a:bodyPr/>
          <a:lstStyle/>
          <a:p>
            <a:pPr>
              <a:defRPr/>
            </a:pPr>
            <a:fld id="{623C6BD6-9DD1-47C1-9068-81A86F4EF58D}" type="datetime1">
              <a:rPr lang="zh-CN" altLang="en-US"/>
              <a:pPr>
                <a:defRPr/>
              </a:pPr>
              <a:t>2020/9/3</a:t>
            </a:fld>
            <a:endParaRPr lang="en-US" altLang="zh-CN"/>
          </a:p>
        </p:txBody>
      </p:sp>
      <p:sp>
        <p:nvSpPr>
          <p:cNvPr id="92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B070085E-5BB0-407B-8C31-FF603133D15F}" type="slidenum">
              <a:rPr lang="zh-CN" altLang="en-US" sz="1400" smtClean="0"/>
              <a:pPr>
                <a:spcBef>
                  <a:spcPct val="0"/>
                </a:spcBef>
                <a:buClrTx/>
                <a:buSzTx/>
                <a:buFontTx/>
                <a:buNone/>
              </a:pPr>
              <a:t>50</a:t>
            </a:fld>
            <a:r>
              <a:rPr lang="zh-CN" altLang="en-US" sz="1400"/>
              <a:t> 页</a:t>
            </a:r>
          </a:p>
        </p:txBody>
      </p:sp>
      <p:sp>
        <p:nvSpPr>
          <p:cNvPr id="92164" name="Rectangle 4"/>
          <p:cNvSpPr>
            <a:spLocks noChangeArrowheads="1"/>
          </p:cNvSpPr>
          <p:nvPr/>
        </p:nvSpPr>
        <p:spPr bwMode="auto">
          <a:xfrm>
            <a:off x="2195513" y="22225"/>
            <a:ext cx="4384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1.4.2 </a:t>
            </a:r>
            <a:r>
              <a:rPr lang="zh-CN" altLang="en-US" sz="4000">
                <a:solidFill>
                  <a:srgbClr val="FFFF00"/>
                </a:solidFill>
              </a:rPr>
              <a:t>多遍编译程序</a:t>
            </a:r>
          </a:p>
        </p:txBody>
      </p:sp>
      <p:sp>
        <p:nvSpPr>
          <p:cNvPr id="92165" name="Text Box 6" descr="蓝色砂纸"/>
          <p:cNvSpPr txBox="1">
            <a:spLocks noChangeArrowheads="1"/>
          </p:cNvSpPr>
          <p:nvPr/>
        </p:nvSpPr>
        <p:spPr bwMode="auto">
          <a:xfrm>
            <a:off x="1143000" y="2560638"/>
            <a:ext cx="838200" cy="711200"/>
          </a:xfrm>
          <a:prstGeom prst="rect">
            <a:avLst/>
          </a:prstGeom>
          <a:blipFill dpi="0" rotWithShape="0">
            <a:blip r:embed="rId2"/>
            <a:srcRect/>
            <a:tile tx="0" ty="0" sx="100000" sy="100000" flip="none" algn="tl"/>
          </a:blipFill>
          <a:ln w="9525">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词法分析 </a:t>
            </a:r>
          </a:p>
        </p:txBody>
      </p:sp>
      <p:sp>
        <p:nvSpPr>
          <p:cNvPr id="92166" name="Text Box 7" descr="蓝色砂纸"/>
          <p:cNvSpPr txBox="1">
            <a:spLocks noChangeArrowheads="1"/>
          </p:cNvSpPr>
          <p:nvPr/>
        </p:nvSpPr>
        <p:spPr bwMode="auto">
          <a:xfrm>
            <a:off x="2362200" y="2560638"/>
            <a:ext cx="838200" cy="711200"/>
          </a:xfrm>
          <a:prstGeom prst="rect">
            <a:avLst/>
          </a:prstGeom>
          <a:blipFill dpi="0" rotWithShape="0">
            <a:blip r:embed="rId2"/>
            <a:srcRect/>
            <a:tile tx="0" ty="0" sx="100000" sy="100000" flip="none" algn="tl"/>
          </a:blipFill>
          <a:ln w="9525">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语法分析 </a:t>
            </a:r>
          </a:p>
        </p:txBody>
      </p:sp>
      <p:sp>
        <p:nvSpPr>
          <p:cNvPr id="92167" name="Text Box 8" descr="蓝色砂纸"/>
          <p:cNvSpPr txBox="1">
            <a:spLocks noChangeArrowheads="1"/>
          </p:cNvSpPr>
          <p:nvPr/>
        </p:nvSpPr>
        <p:spPr bwMode="auto">
          <a:xfrm>
            <a:off x="3505200" y="2560638"/>
            <a:ext cx="838200" cy="711200"/>
          </a:xfrm>
          <a:prstGeom prst="rect">
            <a:avLst/>
          </a:prstGeom>
          <a:blipFill dpi="0" rotWithShape="0">
            <a:blip r:embed="rId2"/>
            <a:srcRect/>
            <a:tile tx="0" ty="0" sx="100000" sy="100000" flip="none" algn="tl"/>
          </a:blipFill>
          <a:ln w="9525">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语义分析 </a:t>
            </a:r>
          </a:p>
        </p:txBody>
      </p:sp>
      <p:sp>
        <p:nvSpPr>
          <p:cNvPr id="92168" name="Text Box 9" descr="蓝色砂纸"/>
          <p:cNvSpPr txBox="1">
            <a:spLocks noChangeArrowheads="1"/>
          </p:cNvSpPr>
          <p:nvPr/>
        </p:nvSpPr>
        <p:spPr bwMode="auto">
          <a:xfrm>
            <a:off x="5257800" y="2560638"/>
            <a:ext cx="838200" cy="711200"/>
          </a:xfrm>
          <a:prstGeom prst="rect">
            <a:avLst/>
          </a:prstGeom>
          <a:blipFill dpi="0" rotWithShape="0">
            <a:blip r:embed="rId2"/>
            <a:srcRect/>
            <a:tile tx="0" ty="0" sx="100000" sy="100000" flip="none" algn="tl"/>
          </a:blipFill>
          <a:ln w="9525">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代码优化</a:t>
            </a:r>
          </a:p>
        </p:txBody>
      </p:sp>
      <p:sp>
        <p:nvSpPr>
          <p:cNvPr id="92169" name="Text Box 10" descr="蓝色砂纸"/>
          <p:cNvSpPr txBox="1">
            <a:spLocks noChangeArrowheads="1"/>
          </p:cNvSpPr>
          <p:nvPr/>
        </p:nvSpPr>
        <p:spPr bwMode="auto">
          <a:xfrm>
            <a:off x="6400800" y="2560638"/>
            <a:ext cx="1295400" cy="711200"/>
          </a:xfrm>
          <a:prstGeom prst="rect">
            <a:avLst/>
          </a:prstGeom>
          <a:blipFill dpi="0" rotWithShape="0">
            <a:blip r:embed="rId2"/>
            <a:srcRect/>
            <a:tile tx="0" ty="0" sx="100000" sy="100000" flip="none" algn="tl"/>
          </a:blipFill>
          <a:ln w="9525">
            <a:solidFill>
              <a:srgbClr val="33CC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目标代码生成</a:t>
            </a:r>
          </a:p>
        </p:txBody>
      </p:sp>
      <p:cxnSp>
        <p:nvCxnSpPr>
          <p:cNvPr id="92170" name="AutoShape 11"/>
          <p:cNvCxnSpPr>
            <a:cxnSpLocks noChangeShapeType="1"/>
            <a:stCxn id="92165" idx="3"/>
            <a:endCxn id="92166" idx="1"/>
          </p:cNvCxnSpPr>
          <p:nvPr/>
        </p:nvCxnSpPr>
        <p:spPr bwMode="auto">
          <a:xfrm>
            <a:off x="1981200" y="2916238"/>
            <a:ext cx="3810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92171" name="AutoShape 12"/>
          <p:cNvCxnSpPr>
            <a:cxnSpLocks noChangeShapeType="1"/>
            <a:stCxn id="92166" idx="3"/>
            <a:endCxn id="92167" idx="1"/>
          </p:cNvCxnSpPr>
          <p:nvPr/>
        </p:nvCxnSpPr>
        <p:spPr bwMode="auto">
          <a:xfrm>
            <a:off x="3200400" y="2916238"/>
            <a:ext cx="3048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92172" name="AutoShape 13"/>
          <p:cNvCxnSpPr>
            <a:cxnSpLocks noChangeShapeType="1"/>
            <a:stCxn id="92167" idx="3"/>
            <a:endCxn id="92168" idx="1"/>
          </p:cNvCxnSpPr>
          <p:nvPr/>
        </p:nvCxnSpPr>
        <p:spPr bwMode="auto">
          <a:xfrm>
            <a:off x="4343400" y="2916238"/>
            <a:ext cx="9144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92173" name="AutoShape 14"/>
          <p:cNvCxnSpPr>
            <a:cxnSpLocks noChangeShapeType="1"/>
            <a:stCxn id="92168" idx="3"/>
            <a:endCxn id="92169" idx="1"/>
          </p:cNvCxnSpPr>
          <p:nvPr/>
        </p:nvCxnSpPr>
        <p:spPr bwMode="auto">
          <a:xfrm>
            <a:off x="6096000" y="2916238"/>
            <a:ext cx="3048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92174" name="Text Box 15"/>
          <p:cNvSpPr txBox="1">
            <a:spLocks noChangeArrowheads="1"/>
          </p:cNvSpPr>
          <p:nvPr/>
        </p:nvSpPr>
        <p:spPr bwMode="auto">
          <a:xfrm>
            <a:off x="3352800" y="1773238"/>
            <a:ext cx="2743200" cy="365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错误处理</a:t>
            </a:r>
          </a:p>
        </p:txBody>
      </p:sp>
      <p:sp>
        <p:nvSpPr>
          <p:cNvPr id="92175" name="Text Box 16"/>
          <p:cNvSpPr txBox="1">
            <a:spLocks noChangeArrowheads="1"/>
          </p:cNvSpPr>
          <p:nvPr/>
        </p:nvSpPr>
        <p:spPr bwMode="auto">
          <a:xfrm>
            <a:off x="3429000" y="3627438"/>
            <a:ext cx="2819400" cy="365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符号表</a:t>
            </a:r>
          </a:p>
        </p:txBody>
      </p:sp>
      <p:cxnSp>
        <p:nvCxnSpPr>
          <p:cNvPr id="92176" name="AutoShape 17"/>
          <p:cNvCxnSpPr>
            <a:cxnSpLocks noChangeShapeType="1"/>
            <a:stCxn id="92175" idx="0"/>
            <a:endCxn id="92169" idx="2"/>
          </p:cNvCxnSpPr>
          <p:nvPr/>
        </p:nvCxnSpPr>
        <p:spPr bwMode="auto">
          <a:xfrm flipV="1">
            <a:off x="4838700" y="3271838"/>
            <a:ext cx="2209800" cy="3556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2177" name="AutoShape 18"/>
          <p:cNvCxnSpPr>
            <a:cxnSpLocks noChangeShapeType="1"/>
            <a:stCxn id="92165" idx="0"/>
            <a:endCxn id="92174" idx="2"/>
          </p:cNvCxnSpPr>
          <p:nvPr/>
        </p:nvCxnSpPr>
        <p:spPr bwMode="auto">
          <a:xfrm flipV="1">
            <a:off x="1562100" y="2138363"/>
            <a:ext cx="3162300" cy="422275"/>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2178" name="AutoShape 19"/>
          <p:cNvCxnSpPr>
            <a:cxnSpLocks noChangeShapeType="1"/>
            <a:stCxn id="92174" idx="2"/>
            <a:endCxn id="92169" idx="0"/>
          </p:cNvCxnSpPr>
          <p:nvPr/>
        </p:nvCxnSpPr>
        <p:spPr bwMode="auto">
          <a:xfrm>
            <a:off x="4724400" y="2138363"/>
            <a:ext cx="2324100" cy="422275"/>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2179" name="AutoShape 20"/>
          <p:cNvCxnSpPr>
            <a:cxnSpLocks noChangeShapeType="1"/>
            <a:stCxn id="92165" idx="2"/>
            <a:endCxn id="92175" idx="0"/>
          </p:cNvCxnSpPr>
          <p:nvPr/>
        </p:nvCxnSpPr>
        <p:spPr bwMode="auto">
          <a:xfrm>
            <a:off x="1562100" y="3271838"/>
            <a:ext cx="3276600" cy="3556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2180" name="AutoShape 21"/>
          <p:cNvCxnSpPr>
            <a:cxnSpLocks noChangeShapeType="1"/>
            <a:stCxn id="92166" idx="2"/>
            <a:endCxn id="92175" idx="0"/>
          </p:cNvCxnSpPr>
          <p:nvPr/>
        </p:nvCxnSpPr>
        <p:spPr bwMode="auto">
          <a:xfrm>
            <a:off x="2781300" y="3271838"/>
            <a:ext cx="2057400" cy="3556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2181" name="AutoShape 22"/>
          <p:cNvCxnSpPr>
            <a:cxnSpLocks noChangeShapeType="1"/>
            <a:stCxn id="92167" idx="2"/>
            <a:endCxn id="92175" idx="0"/>
          </p:cNvCxnSpPr>
          <p:nvPr/>
        </p:nvCxnSpPr>
        <p:spPr bwMode="auto">
          <a:xfrm>
            <a:off x="3924300" y="3271838"/>
            <a:ext cx="914400" cy="3556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2182" name="AutoShape 23"/>
          <p:cNvCxnSpPr>
            <a:cxnSpLocks noChangeShapeType="1"/>
            <a:stCxn id="92175" idx="0"/>
            <a:endCxn id="92168" idx="2"/>
          </p:cNvCxnSpPr>
          <p:nvPr/>
        </p:nvCxnSpPr>
        <p:spPr bwMode="auto">
          <a:xfrm flipV="1">
            <a:off x="4838700" y="3271838"/>
            <a:ext cx="838200" cy="3556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2183" name="AutoShape 24"/>
          <p:cNvCxnSpPr>
            <a:cxnSpLocks noChangeShapeType="1"/>
            <a:stCxn id="92174" idx="2"/>
            <a:endCxn id="92166" idx="0"/>
          </p:cNvCxnSpPr>
          <p:nvPr/>
        </p:nvCxnSpPr>
        <p:spPr bwMode="auto">
          <a:xfrm flipH="1">
            <a:off x="2781300" y="2138363"/>
            <a:ext cx="1943100" cy="422275"/>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2184" name="AutoShape 25"/>
          <p:cNvCxnSpPr>
            <a:cxnSpLocks noChangeShapeType="1"/>
            <a:stCxn id="92174" idx="2"/>
            <a:endCxn id="92167" idx="0"/>
          </p:cNvCxnSpPr>
          <p:nvPr/>
        </p:nvCxnSpPr>
        <p:spPr bwMode="auto">
          <a:xfrm flipH="1">
            <a:off x="3924300" y="2138363"/>
            <a:ext cx="800100" cy="422275"/>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2185" name="AutoShape 26"/>
          <p:cNvCxnSpPr>
            <a:cxnSpLocks noChangeShapeType="1"/>
            <a:stCxn id="92174" idx="2"/>
            <a:endCxn id="92168" idx="0"/>
          </p:cNvCxnSpPr>
          <p:nvPr/>
        </p:nvCxnSpPr>
        <p:spPr bwMode="auto">
          <a:xfrm>
            <a:off x="4724400" y="2138363"/>
            <a:ext cx="952500" cy="422275"/>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92186" name="Line 27"/>
          <p:cNvSpPr>
            <a:spLocks noChangeShapeType="1"/>
          </p:cNvSpPr>
          <p:nvPr/>
        </p:nvSpPr>
        <p:spPr bwMode="auto">
          <a:xfrm>
            <a:off x="7696200" y="2941638"/>
            <a:ext cx="1295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87" name="Text Box 28"/>
          <p:cNvSpPr txBox="1">
            <a:spLocks noChangeArrowheads="1"/>
          </p:cNvSpPr>
          <p:nvPr/>
        </p:nvSpPr>
        <p:spPr bwMode="auto">
          <a:xfrm>
            <a:off x="7772400" y="24844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hlink"/>
                </a:solidFill>
              </a:rPr>
              <a:t>目标程序  </a:t>
            </a:r>
          </a:p>
        </p:txBody>
      </p:sp>
      <p:sp>
        <p:nvSpPr>
          <p:cNvPr id="92188" name="Line 29"/>
          <p:cNvSpPr>
            <a:spLocks noChangeShapeType="1"/>
          </p:cNvSpPr>
          <p:nvPr/>
        </p:nvSpPr>
        <p:spPr bwMode="auto">
          <a:xfrm>
            <a:off x="228600" y="2951163"/>
            <a:ext cx="990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89" name="Text Box 30"/>
          <p:cNvSpPr txBox="1">
            <a:spLocks noChangeArrowheads="1"/>
          </p:cNvSpPr>
          <p:nvPr/>
        </p:nvSpPr>
        <p:spPr bwMode="auto">
          <a:xfrm>
            <a:off x="0" y="249396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hlink"/>
                </a:solidFill>
              </a:rPr>
              <a:t>源程序 </a:t>
            </a:r>
          </a:p>
        </p:txBody>
      </p:sp>
      <p:sp>
        <p:nvSpPr>
          <p:cNvPr id="92190" name="Text Box 31"/>
          <p:cNvSpPr txBox="1">
            <a:spLocks noChangeArrowheads="1"/>
          </p:cNvSpPr>
          <p:nvPr/>
        </p:nvSpPr>
        <p:spPr bwMode="auto">
          <a:xfrm>
            <a:off x="2195513" y="5013325"/>
            <a:ext cx="568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800"/>
              <a:t>图</a:t>
            </a:r>
            <a:r>
              <a:rPr lang="en-US" altLang="zh-CN" sz="2800"/>
              <a:t>1-8  </a:t>
            </a:r>
            <a:r>
              <a:rPr lang="zh-CN" altLang="en-US" sz="2800">
                <a:ea typeface="楷体_GB2312" pitchFamily="49" charset="-122"/>
              </a:rPr>
              <a:t>典型的多遍编译程序结构</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quarter" idx="10"/>
          </p:nvPr>
        </p:nvSpPr>
        <p:spPr/>
        <p:txBody>
          <a:bodyPr/>
          <a:lstStyle/>
          <a:p>
            <a:pPr>
              <a:defRPr/>
            </a:pPr>
            <a:fld id="{68BF6952-C1B8-4260-9860-EB810188BCC2}" type="datetime1">
              <a:rPr lang="zh-CN" altLang="en-US"/>
              <a:pPr>
                <a:defRPr/>
              </a:pPr>
              <a:t>2020/9/3</a:t>
            </a:fld>
            <a:endParaRPr lang="en-US" altLang="zh-CN"/>
          </a:p>
        </p:txBody>
      </p:sp>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0C3E7516-1B94-4DDC-9486-4F9BF9CCF838}" type="slidenum">
              <a:rPr lang="zh-CN" altLang="en-US" sz="1400" smtClean="0"/>
              <a:pPr>
                <a:spcBef>
                  <a:spcPct val="0"/>
                </a:spcBef>
                <a:buClrTx/>
                <a:buSzTx/>
                <a:buFontTx/>
                <a:buNone/>
              </a:pPr>
              <a:t>51</a:t>
            </a:fld>
            <a:r>
              <a:rPr lang="zh-CN" altLang="en-US" sz="1400"/>
              <a:t> 页</a:t>
            </a:r>
          </a:p>
        </p:txBody>
      </p:sp>
      <p:sp>
        <p:nvSpPr>
          <p:cNvPr id="922629" name="AutoShape 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93189" name="Rectangle 7"/>
          <p:cNvSpPr>
            <a:spLocks noChangeArrowheads="1"/>
          </p:cNvSpPr>
          <p:nvPr/>
        </p:nvSpPr>
        <p:spPr bwMode="auto">
          <a:xfrm>
            <a:off x="4583113" y="1333500"/>
            <a:ext cx="1612900" cy="519113"/>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词法分析</a:t>
            </a:r>
          </a:p>
        </p:txBody>
      </p:sp>
      <p:sp>
        <p:nvSpPr>
          <p:cNvPr id="93190" name="Rectangle 8"/>
          <p:cNvSpPr>
            <a:spLocks noChangeArrowheads="1"/>
          </p:cNvSpPr>
          <p:nvPr/>
        </p:nvSpPr>
        <p:spPr bwMode="auto">
          <a:xfrm>
            <a:off x="4578350" y="2389188"/>
            <a:ext cx="1612900" cy="519112"/>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语法分析</a:t>
            </a:r>
          </a:p>
        </p:txBody>
      </p:sp>
      <p:sp>
        <p:nvSpPr>
          <p:cNvPr id="93191" name="Rectangle 9"/>
          <p:cNvSpPr>
            <a:spLocks noChangeArrowheads="1"/>
          </p:cNvSpPr>
          <p:nvPr/>
        </p:nvSpPr>
        <p:spPr bwMode="auto">
          <a:xfrm>
            <a:off x="4240213" y="3500438"/>
            <a:ext cx="2327275" cy="519112"/>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中间代码生成</a:t>
            </a:r>
          </a:p>
        </p:txBody>
      </p:sp>
      <p:sp>
        <p:nvSpPr>
          <p:cNvPr id="93192" name="Rectangle 10"/>
          <p:cNvSpPr>
            <a:spLocks noChangeArrowheads="1"/>
          </p:cNvSpPr>
          <p:nvPr/>
        </p:nvSpPr>
        <p:spPr bwMode="auto">
          <a:xfrm>
            <a:off x="4597400" y="4627563"/>
            <a:ext cx="1612900" cy="519112"/>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代码优化</a:t>
            </a:r>
          </a:p>
        </p:txBody>
      </p:sp>
      <p:sp>
        <p:nvSpPr>
          <p:cNvPr id="93193" name="Rectangle 11"/>
          <p:cNvSpPr>
            <a:spLocks noChangeArrowheads="1"/>
          </p:cNvSpPr>
          <p:nvPr/>
        </p:nvSpPr>
        <p:spPr bwMode="auto">
          <a:xfrm>
            <a:off x="4375150" y="5818188"/>
            <a:ext cx="2327275" cy="519112"/>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目标代码生成</a:t>
            </a:r>
          </a:p>
        </p:txBody>
      </p:sp>
      <p:sp>
        <p:nvSpPr>
          <p:cNvPr id="93194" name="Line 12"/>
          <p:cNvSpPr>
            <a:spLocks noChangeShapeType="1"/>
          </p:cNvSpPr>
          <p:nvPr/>
        </p:nvSpPr>
        <p:spPr bwMode="auto">
          <a:xfrm flipH="1">
            <a:off x="5327650" y="817563"/>
            <a:ext cx="9525" cy="500062"/>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3195" name="Line 13"/>
          <p:cNvSpPr>
            <a:spLocks noChangeShapeType="1"/>
          </p:cNvSpPr>
          <p:nvPr/>
        </p:nvSpPr>
        <p:spPr bwMode="auto">
          <a:xfrm flipH="1">
            <a:off x="5387975" y="4081463"/>
            <a:ext cx="19050" cy="517525"/>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3196" name="Line 14"/>
          <p:cNvSpPr>
            <a:spLocks noChangeShapeType="1"/>
          </p:cNvSpPr>
          <p:nvPr/>
        </p:nvSpPr>
        <p:spPr bwMode="auto">
          <a:xfrm flipH="1">
            <a:off x="5408613" y="5137150"/>
            <a:ext cx="0" cy="576263"/>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639" name="Rectangle 15"/>
          <p:cNvSpPr>
            <a:spLocks noChangeArrowheads="1"/>
          </p:cNvSpPr>
          <p:nvPr/>
        </p:nvSpPr>
        <p:spPr bwMode="auto">
          <a:xfrm>
            <a:off x="1835150" y="981075"/>
            <a:ext cx="4883150" cy="3140075"/>
          </a:xfrm>
          <a:prstGeom prst="rect">
            <a:avLst/>
          </a:prstGeom>
          <a:noFill/>
          <a:ln w="571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800">
                <a:solidFill>
                  <a:srgbClr val="FFFF00"/>
                </a:solidFill>
                <a:latin typeface="楷体_GB2312" pitchFamily="49" charset="-122"/>
                <a:ea typeface="楷体_GB2312" pitchFamily="49" charset="-122"/>
              </a:rPr>
              <a:t>一遍</a:t>
            </a:r>
          </a:p>
          <a:p>
            <a:pPr eaLnBrk="1" hangingPunct="1">
              <a:spcBef>
                <a:spcPct val="50000"/>
              </a:spcBef>
              <a:buClrTx/>
              <a:buSzTx/>
              <a:buFontTx/>
              <a:buNone/>
            </a:pPr>
            <a:endParaRPr kumimoji="0" lang="zh-CN" altLang="en-US" sz="2800">
              <a:solidFill>
                <a:srgbClr val="FF0000"/>
              </a:solidFill>
              <a:latin typeface="楷体_GB2312" pitchFamily="49" charset="-122"/>
              <a:ea typeface="楷体_GB2312" pitchFamily="49" charset="-122"/>
            </a:endParaRPr>
          </a:p>
          <a:p>
            <a:pPr eaLnBrk="1" hangingPunct="1">
              <a:spcBef>
                <a:spcPct val="50000"/>
              </a:spcBef>
              <a:buClrTx/>
              <a:buSzTx/>
              <a:buFontTx/>
              <a:buNone/>
            </a:pPr>
            <a:endParaRPr kumimoji="0" lang="zh-CN" altLang="en-US" sz="2000">
              <a:solidFill>
                <a:srgbClr val="FFFF00"/>
              </a:solidFill>
              <a:latin typeface="楷体_GB2312" pitchFamily="49" charset="-122"/>
              <a:ea typeface="楷体_GB2312" pitchFamily="49" charset="-122"/>
            </a:endParaRPr>
          </a:p>
          <a:p>
            <a:pPr eaLnBrk="1" hangingPunct="1">
              <a:spcBef>
                <a:spcPct val="50000"/>
              </a:spcBef>
              <a:buClrTx/>
              <a:buSzTx/>
              <a:buFontTx/>
              <a:buNone/>
            </a:pPr>
            <a:endParaRPr kumimoji="0" lang="zh-CN" altLang="en-US" sz="2000">
              <a:solidFill>
                <a:srgbClr val="FFFF00"/>
              </a:solidFill>
              <a:latin typeface="楷体_GB2312" pitchFamily="49" charset="-122"/>
              <a:ea typeface="楷体_GB2312" pitchFamily="49" charset="-122"/>
            </a:endParaRPr>
          </a:p>
          <a:p>
            <a:pPr eaLnBrk="1" hangingPunct="1">
              <a:spcBef>
                <a:spcPct val="50000"/>
              </a:spcBef>
              <a:buClrTx/>
              <a:buSzTx/>
              <a:buFontTx/>
              <a:buNone/>
            </a:pPr>
            <a:endParaRPr kumimoji="0" lang="en-US" altLang="zh-CN" sz="2000" b="0">
              <a:solidFill>
                <a:srgbClr val="FF0000"/>
              </a:solidFill>
              <a:latin typeface="楷体_GB2312" pitchFamily="49" charset="-122"/>
              <a:ea typeface="楷体_GB2312" pitchFamily="49" charset="-122"/>
            </a:endParaRPr>
          </a:p>
        </p:txBody>
      </p:sp>
      <p:sp>
        <p:nvSpPr>
          <p:cNvPr id="922640" name="Rectangle 16"/>
          <p:cNvSpPr>
            <a:spLocks noChangeArrowheads="1"/>
          </p:cNvSpPr>
          <p:nvPr/>
        </p:nvSpPr>
        <p:spPr bwMode="auto">
          <a:xfrm>
            <a:off x="1928813" y="4357688"/>
            <a:ext cx="4633912" cy="411162"/>
          </a:xfrm>
          <a:prstGeom prst="rect">
            <a:avLst/>
          </a:prstGeom>
          <a:noFill/>
          <a:ln w="571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800">
                <a:solidFill>
                  <a:srgbClr val="FFFF00"/>
                </a:solidFill>
                <a:latin typeface="楷体_GB2312" pitchFamily="49" charset="-122"/>
                <a:ea typeface="楷体_GB2312" pitchFamily="49" charset="-122"/>
              </a:rPr>
              <a:t>一遍 局部优化</a:t>
            </a:r>
          </a:p>
        </p:txBody>
      </p:sp>
      <p:sp>
        <p:nvSpPr>
          <p:cNvPr id="922641" name="Rectangle 17"/>
          <p:cNvSpPr>
            <a:spLocks noChangeArrowheads="1"/>
          </p:cNvSpPr>
          <p:nvPr/>
        </p:nvSpPr>
        <p:spPr bwMode="auto">
          <a:xfrm>
            <a:off x="1881188" y="5719763"/>
            <a:ext cx="4962525" cy="909637"/>
          </a:xfrm>
          <a:prstGeom prst="rect">
            <a:avLst/>
          </a:prstGeom>
          <a:noFill/>
          <a:ln w="571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800">
                <a:solidFill>
                  <a:srgbClr val="FFFF00"/>
                </a:solidFill>
                <a:latin typeface="楷体_GB2312" pitchFamily="49" charset="-122"/>
                <a:ea typeface="楷体_GB2312" pitchFamily="49" charset="-122"/>
              </a:rPr>
              <a:t>一遍</a:t>
            </a:r>
          </a:p>
        </p:txBody>
      </p:sp>
      <p:sp>
        <p:nvSpPr>
          <p:cNvPr id="922642" name="Rectangle 18"/>
          <p:cNvSpPr>
            <a:spLocks noChangeArrowheads="1"/>
          </p:cNvSpPr>
          <p:nvPr/>
        </p:nvSpPr>
        <p:spPr bwMode="auto">
          <a:xfrm>
            <a:off x="1928813" y="5000625"/>
            <a:ext cx="4633912" cy="411163"/>
          </a:xfrm>
          <a:prstGeom prst="rect">
            <a:avLst/>
          </a:prstGeom>
          <a:noFill/>
          <a:ln w="571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800">
                <a:solidFill>
                  <a:srgbClr val="FFFF00"/>
                </a:solidFill>
                <a:latin typeface="楷体_GB2312" pitchFamily="49" charset="-122"/>
                <a:ea typeface="楷体_GB2312" pitchFamily="49" charset="-122"/>
              </a:rPr>
              <a:t>一遍 全局优化</a:t>
            </a:r>
          </a:p>
        </p:txBody>
      </p:sp>
      <p:sp>
        <p:nvSpPr>
          <p:cNvPr id="93201" name="Line 19"/>
          <p:cNvSpPr>
            <a:spLocks noChangeShapeType="1"/>
          </p:cNvSpPr>
          <p:nvPr/>
        </p:nvSpPr>
        <p:spPr bwMode="auto">
          <a:xfrm flipH="1">
            <a:off x="5367338" y="1916113"/>
            <a:ext cx="9525" cy="500062"/>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3202" name="Line 20"/>
          <p:cNvSpPr>
            <a:spLocks noChangeShapeType="1"/>
          </p:cNvSpPr>
          <p:nvPr/>
        </p:nvSpPr>
        <p:spPr bwMode="auto">
          <a:xfrm flipH="1">
            <a:off x="5440363" y="2997200"/>
            <a:ext cx="9525" cy="500063"/>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645" name="AutoShape 21"/>
          <p:cNvSpPr>
            <a:spLocks noChangeArrowheads="1"/>
          </p:cNvSpPr>
          <p:nvPr/>
        </p:nvSpPr>
        <p:spPr bwMode="auto">
          <a:xfrm>
            <a:off x="0" y="2781300"/>
            <a:ext cx="1512888" cy="865188"/>
          </a:xfrm>
          <a:prstGeom prst="wedgeEllipseCallout">
            <a:avLst>
              <a:gd name="adj1" fmla="val 245486"/>
              <a:gd name="adj2" fmla="val -72384"/>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46038" rIns="0" bIns="46038" anchor="ctr"/>
          <a:lstStyle>
            <a:lvl1pPr marL="457200" indent="-279400">
              <a:spcBef>
                <a:spcPct val="20000"/>
              </a:spcBef>
              <a:buClr>
                <a:schemeClr val="tx2"/>
              </a:buClr>
              <a:buSzPct val="75000"/>
              <a:buFont typeface="Monotype Sorts" pitchFamily="2" charset="2"/>
              <a:buChar char="n"/>
              <a:tabLst>
                <a:tab pos="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tabLst>
                <a:tab pos="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tabLst>
                <a:tab pos="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tabLst>
                <a:tab pos="0" algn="l"/>
              </a:tabLst>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kumimoji="0" lang="zh-CN" altLang="en-US">
                <a:solidFill>
                  <a:schemeClr val="bg2"/>
                </a:solidFill>
                <a:ea typeface="楷体_GB2312" pitchFamily="49" charset="-122"/>
              </a:rPr>
              <a:t>核心</a:t>
            </a:r>
          </a:p>
        </p:txBody>
      </p:sp>
      <p:sp>
        <p:nvSpPr>
          <p:cNvPr id="93204" name="Rectangle 23"/>
          <p:cNvSpPr>
            <a:spLocks noChangeArrowheads="1"/>
          </p:cNvSpPr>
          <p:nvPr/>
        </p:nvSpPr>
        <p:spPr bwMode="auto">
          <a:xfrm>
            <a:off x="2195513" y="22225"/>
            <a:ext cx="4384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1.4.2 </a:t>
            </a:r>
            <a:r>
              <a:rPr lang="zh-CN" altLang="en-US" sz="4000">
                <a:solidFill>
                  <a:srgbClr val="FFFF00"/>
                </a:solidFill>
              </a:rPr>
              <a:t>多遍编译程序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22639"/>
                                        </p:tgtEl>
                                        <p:attrNameLst>
                                          <p:attrName>style.visibility</p:attrName>
                                        </p:attrNameLst>
                                      </p:cBhvr>
                                      <p:to>
                                        <p:strVal val="visible"/>
                                      </p:to>
                                    </p:set>
                                    <p:animEffect transition="in" filter="slide(fromTop)">
                                      <p:cBhvr>
                                        <p:cTn id="7" dur="500"/>
                                        <p:tgtEl>
                                          <p:spTgt spid="922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922645"/>
                                        </p:tgtEl>
                                        <p:attrNameLst>
                                          <p:attrName>style.visibility</p:attrName>
                                        </p:attrNameLst>
                                      </p:cBhvr>
                                      <p:to>
                                        <p:strVal val="visible"/>
                                      </p:to>
                                    </p:set>
                                    <p:animEffect transition="in" filter="wedge">
                                      <p:cBhvr>
                                        <p:cTn id="12" dur="2000"/>
                                        <p:tgtEl>
                                          <p:spTgt spid="922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922640"/>
                                        </p:tgtEl>
                                        <p:attrNameLst>
                                          <p:attrName>style.visibility</p:attrName>
                                        </p:attrNameLst>
                                      </p:cBhvr>
                                      <p:to>
                                        <p:strVal val="visible"/>
                                      </p:to>
                                    </p:set>
                                    <p:animEffect transition="in" filter="slide(fromTop)">
                                      <p:cBhvr>
                                        <p:cTn id="17" dur="500"/>
                                        <p:tgtEl>
                                          <p:spTgt spid="9226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922642"/>
                                        </p:tgtEl>
                                        <p:attrNameLst>
                                          <p:attrName>style.visibility</p:attrName>
                                        </p:attrNameLst>
                                      </p:cBhvr>
                                      <p:to>
                                        <p:strVal val="visible"/>
                                      </p:to>
                                    </p:set>
                                    <p:animEffect transition="in" filter="slide(fromTop)">
                                      <p:cBhvr>
                                        <p:cTn id="22" dur="500"/>
                                        <p:tgtEl>
                                          <p:spTgt spid="9226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922641"/>
                                        </p:tgtEl>
                                        <p:attrNameLst>
                                          <p:attrName>style.visibility</p:attrName>
                                        </p:attrNameLst>
                                      </p:cBhvr>
                                      <p:to>
                                        <p:strVal val="visible"/>
                                      </p:to>
                                    </p:set>
                                    <p:animEffect transition="in" filter="slide(fromTop)">
                                      <p:cBhvr>
                                        <p:cTn id="27" dur="500"/>
                                        <p:tgtEl>
                                          <p:spTgt spid="922641"/>
                                        </p:tgtEl>
                                      </p:cBhvr>
                                    </p:animEffect>
                                  </p:childTnLst>
                                </p:cTn>
                              </p:par>
                            </p:childTnLst>
                          </p:cTn>
                        </p:par>
                        <p:par>
                          <p:cTn id="28" fill="hold" nodeType="afterGroup">
                            <p:stCondLst>
                              <p:cond delay="500"/>
                            </p:stCondLst>
                            <p:childTnLst>
                              <p:par>
                                <p:cTn id="29" presetID="2" presetClass="entr" presetSubtype="6" fill="hold" grpId="0" nodeType="afterEffect">
                                  <p:stCondLst>
                                    <p:cond delay="0"/>
                                  </p:stCondLst>
                                  <p:childTnLst>
                                    <p:set>
                                      <p:cBhvr>
                                        <p:cTn id="30" dur="1" fill="hold">
                                          <p:stCondLst>
                                            <p:cond delay="0"/>
                                          </p:stCondLst>
                                        </p:cTn>
                                        <p:tgtEl>
                                          <p:spTgt spid="922629"/>
                                        </p:tgtEl>
                                        <p:attrNameLst>
                                          <p:attrName>style.visibility</p:attrName>
                                        </p:attrNameLst>
                                      </p:cBhvr>
                                      <p:to>
                                        <p:strVal val="visible"/>
                                      </p:to>
                                    </p:set>
                                    <p:anim calcmode="lin" valueType="num">
                                      <p:cBhvr additive="base">
                                        <p:cTn id="31" dur="500" fill="hold"/>
                                        <p:tgtEl>
                                          <p:spTgt spid="922629"/>
                                        </p:tgtEl>
                                        <p:attrNameLst>
                                          <p:attrName>ppt_x</p:attrName>
                                        </p:attrNameLst>
                                      </p:cBhvr>
                                      <p:tavLst>
                                        <p:tav tm="0">
                                          <p:val>
                                            <p:strVal val="1+#ppt_w/2"/>
                                          </p:val>
                                        </p:tav>
                                        <p:tav tm="100000">
                                          <p:val>
                                            <p:strVal val="#ppt_x"/>
                                          </p:val>
                                        </p:tav>
                                      </p:tavLst>
                                    </p:anim>
                                    <p:anim calcmode="lin" valueType="num">
                                      <p:cBhvr additive="base">
                                        <p:cTn id="32" dur="500" fill="hold"/>
                                        <p:tgtEl>
                                          <p:spTgt spid="922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9" grpId="0" animBg="1"/>
      <p:bldP spid="922639" grpId="0" animBg="1"/>
      <p:bldP spid="922640" grpId="0" animBg="1"/>
      <p:bldP spid="922641" grpId="0" animBg="1"/>
      <p:bldP spid="922642" grpId="0" animBg="1"/>
      <p:bldP spid="92264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F520884-316A-4AE0-94BF-0190D50D443F}" type="datetime1">
              <a:rPr lang="zh-CN" altLang="en-US"/>
              <a:pPr>
                <a:defRPr/>
              </a:pPr>
              <a:t>2020/9/3</a:t>
            </a:fld>
            <a:endParaRPr lang="en-US" altLang="zh-CN"/>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BAD2EB2D-C52D-4242-9274-A6B0CE97A6FA}" type="slidenum">
              <a:rPr lang="zh-CN" altLang="en-US" sz="1400" smtClean="0"/>
              <a:pPr>
                <a:spcBef>
                  <a:spcPct val="0"/>
                </a:spcBef>
                <a:buClrTx/>
                <a:buSzTx/>
                <a:buFontTx/>
                <a:buNone/>
              </a:pPr>
              <a:t>52</a:t>
            </a:fld>
            <a:r>
              <a:rPr lang="zh-CN" altLang="en-US" sz="1400"/>
              <a:t> 页</a:t>
            </a:r>
          </a:p>
        </p:txBody>
      </p:sp>
      <p:sp>
        <p:nvSpPr>
          <p:cNvPr id="907269" name="Rectangle 5"/>
          <p:cNvSpPr>
            <a:spLocks noGrp="1" noChangeArrowheads="1"/>
          </p:cNvSpPr>
          <p:nvPr>
            <p:ph type="body" idx="1"/>
          </p:nvPr>
        </p:nvSpPr>
        <p:spPr>
          <a:xfrm>
            <a:off x="539750" y="1196975"/>
            <a:ext cx="8424863" cy="2663825"/>
          </a:xfrm>
        </p:spPr>
        <p:txBody>
          <a:bodyPr/>
          <a:lstStyle/>
          <a:p>
            <a:pPr marL="533400" indent="-533400">
              <a:buClr>
                <a:srgbClr val="FFFF00"/>
              </a:buClr>
              <a:buFont typeface="Wingdings" pitchFamily="2" charset="2"/>
              <a:buChar char="l"/>
              <a:defRPr/>
            </a:pPr>
            <a:r>
              <a:rPr lang="zh-CN" altLang="en-US" b="1" dirty="0">
                <a:solidFill>
                  <a:srgbClr val="FFFF00"/>
                </a:solidFill>
                <a:ea typeface="楷体_GB2312" pitchFamily="49" charset="-122"/>
              </a:rPr>
              <a:t>多趟</a:t>
            </a:r>
            <a:endParaRPr lang="zh-CN" altLang="en-US" dirty="0">
              <a:solidFill>
                <a:srgbClr val="FFFF00"/>
              </a:solidFill>
              <a:ea typeface="楷体_GB2312" pitchFamily="49" charset="-122"/>
            </a:endParaRPr>
          </a:p>
          <a:p>
            <a:pPr marL="914400" lvl="1" indent="-457200">
              <a:buClr>
                <a:srgbClr val="FFFF00"/>
              </a:buClr>
              <a:buSzPct val="60000"/>
              <a:buFont typeface="Wingdings" pitchFamily="2" charset="2"/>
              <a:buChar char="l"/>
              <a:defRPr/>
            </a:pPr>
            <a:r>
              <a:rPr lang="zh-CN" altLang="en-US" b="1" dirty="0">
                <a:effectLst/>
                <a:ea typeface="楷体_GB2312" pitchFamily="49" charset="-122"/>
              </a:rPr>
              <a:t>各遍的编译程序相互独立，结构清晰</a:t>
            </a:r>
          </a:p>
          <a:p>
            <a:pPr marL="914400" lvl="1" indent="-457200">
              <a:buClr>
                <a:srgbClr val="FFFF00"/>
              </a:buClr>
              <a:buSzPct val="60000"/>
              <a:buFont typeface="Wingdings" pitchFamily="2" charset="2"/>
              <a:buChar char="l"/>
              <a:defRPr/>
            </a:pPr>
            <a:r>
              <a:rPr lang="zh-CN" altLang="en-US" b="1" dirty="0">
                <a:effectLst/>
                <a:ea typeface="楷体_GB2312" pitchFamily="49" charset="-122"/>
              </a:rPr>
              <a:t>占用内存少（重叠使用内存）</a:t>
            </a:r>
          </a:p>
          <a:p>
            <a:pPr marL="914400" lvl="1" indent="-457200">
              <a:buClr>
                <a:srgbClr val="FFFF00"/>
              </a:buClr>
              <a:buSzPct val="60000"/>
              <a:buFont typeface="Wingdings" pitchFamily="2" charset="2"/>
              <a:buChar char="l"/>
              <a:defRPr/>
            </a:pPr>
            <a:r>
              <a:rPr lang="zh-CN" altLang="en-US" b="1" dirty="0">
                <a:effectLst/>
                <a:ea typeface="楷体_GB2312" pitchFamily="49" charset="-122"/>
              </a:rPr>
              <a:t>充分的优化，目标代码质量高</a:t>
            </a:r>
          </a:p>
          <a:p>
            <a:pPr marL="914400" lvl="1" indent="-457200">
              <a:buClr>
                <a:srgbClr val="FFFF00"/>
              </a:buClr>
              <a:buSzPct val="60000"/>
              <a:buFont typeface="Wingdings" pitchFamily="2" charset="2"/>
              <a:buChar char="l"/>
              <a:defRPr/>
            </a:pPr>
            <a:r>
              <a:rPr lang="zh-CN" altLang="en-US" b="1" dirty="0">
                <a:effectLst/>
                <a:ea typeface="楷体_GB2312" pitchFamily="49" charset="-122"/>
              </a:rPr>
              <a:t>分为“前端”和“后端” ，有利于编译程序的移植</a:t>
            </a:r>
          </a:p>
        </p:txBody>
      </p:sp>
      <p:sp>
        <p:nvSpPr>
          <p:cNvPr id="907270" name="Rectangle 6"/>
          <p:cNvSpPr>
            <a:spLocks noChangeArrowheads="1"/>
          </p:cNvSpPr>
          <p:nvPr/>
        </p:nvSpPr>
        <p:spPr bwMode="auto">
          <a:xfrm>
            <a:off x="642938" y="4143375"/>
            <a:ext cx="5922962" cy="1619250"/>
          </a:xfrm>
          <a:prstGeom prst="rect">
            <a:avLst/>
          </a:prstGeom>
          <a:noFill/>
          <a:ln w="9525">
            <a:noFill/>
            <a:miter lim="800000"/>
            <a:headEnd/>
            <a:tailEnd/>
          </a:ln>
          <a:effectLst/>
        </p:spPr>
        <p:txBody>
          <a:bodyPr>
            <a:spAutoFit/>
          </a:bodyPr>
          <a:lstStyle/>
          <a:p>
            <a:pPr>
              <a:spcBef>
                <a:spcPts val="1200"/>
              </a:spcBef>
              <a:buClr>
                <a:srgbClr val="FFFF00"/>
              </a:buClr>
              <a:buSzPct val="75000"/>
              <a:buFont typeface="Wingdings" pitchFamily="2" charset="2"/>
              <a:buChar char="l"/>
              <a:defRPr/>
            </a:pPr>
            <a:r>
              <a:rPr kumimoji="1" lang="zh-CN" altLang="en-US" sz="3200" dirty="0">
                <a:solidFill>
                  <a:srgbClr val="FFFF00"/>
                </a:solidFill>
                <a:effectLst>
                  <a:outerShdw blurRad="38100" dist="38100" dir="2700000" algn="tl">
                    <a:srgbClr val="000000"/>
                  </a:outerShdw>
                </a:effectLst>
              </a:rPr>
              <a:t>  一趟</a:t>
            </a:r>
          </a:p>
          <a:p>
            <a:pPr lvl="1">
              <a:spcBef>
                <a:spcPct val="20000"/>
              </a:spcBef>
              <a:buClr>
                <a:srgbClr val="FFFF00"/>
              </a:buClr>
              <a:buSzPct val="60000"/>
              <a:buFont typeface="Wingdings" pitchFamily="2" charset="2"/>
              <a:buChar char="l"/>
              <a:defRPr/>
            </a:pPr>
            <a:r>
              <a:rPr kumimoji="1" lang="zh-CN" altLang="en-US" sz="2800" dirty="0">
                <a:solidFill>
                  <a:schemeClr val="tx1"/>
                </a:solidFill>
              </a:rPr>
              <a:t>程序紧凑</a:t>
            </a:r>
          </a:p>
          <a:p>
            <a:pPr lvl="1">
              <a:spcBef>
                <a:spcPct val="20000"/>
              </a:spcBef>
              <a:buClr>
                <a:srgbClr val="FFFF00"/>
              </a:buClr>
              <a:buSzPct val="60000"/>
              <a:buFont typeface="Wingdings" pitchFamily="2" charset="2"/>
              <a:buChar char="l"/>
              <a:defRPr/>
            </a:pPr>
            <a:r>
              <a:rPr kumimoji="1" lang="zh-CN" altLang="en-US" sz="2800" dirty="0">
                <a:solidFill>
                  <a:schemeClr val="tx1"/>
                </a:solidFill>
              </a:rPr>
              <a:t>速度快</a:t>
            </a:r>
          </a:p>
        </p:txBody>
      </p:sp>
      <p:sp>
        <p:nvSpPr>
          <p:cNvPr id="94214" name="Rectangle 13"/>
          <p:cNvSpPr>
            <a:spLocks noChangeArrowheads="1"/>
          </p:cNvSpPr>
          <p:nvPr/>
        </p:nvSpPr>
        <p:spPr bwMode="auto">
          <a:xfrm>
            <a:off x="2132013" y="22225"/>
            <a:ext cx="5753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1.4.3  </a:t>
            </a:r>
            <a:r>
              <a:rPr lang="zh-CN" altLang="en-US" sz="4000">
                <a:solidFill>
                  <a:srgbClr val="FFFF00"/>
                </a:solidFill>
              </a:rPr>
              <a:t>分遍的优缺点 </a:t>
            </a:r>
          </a:p>
        </p:txBody>
      </p:sp>
      <p:sp>
        <p:nvSpPr>
          <p:cNvPr id="7" name="AutoShape 4">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7269">
                                            <p:txEl>
                                              <p:pRg st="0" end="0"/>
                                            </p:txEl>
                                          </p:spTgt>
                                        </p:tgtEl>
                                        <p:attrNameLst>
                                          <p:attrName>style.visibility</p:attrName>
                                        </p:attrNameLst>
                                      </p:cBhvr>
                                      <p:to>
                                        <p:strVal val="visible"/>
                                      </p:to>
                                    </p:set>
                                    <p:anim calcmode="lin" valueType="num">
                                      <p:cBhvr additive="base">
                                        <p:cTn id="7" dur="500" fill="hold"/>
                                        <p:tgtEl>
                                          <p:spTgt spid="90726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726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07269">
                                            <p:txEl>
                                              <p:pRg st="1" end="1"/>
                                            </p:txEl>
                                          </p:spTgt>
                                        </p:tgtEl>
                                        <p:attrNameLst>
                                          <p:attrName>style.visibility</p:attrName>
                                        </p:attrNameLst>
                                      </p:cBhvr>
                                      <p:to>
                                        <p:strVal val="visible"/>
                                      </p:to>
                                    </p:set>
                                    <p:anim calcmode="lin" valueType="num">
                                      <p:cBhvr additive="base">
                                        <p:cTn id="11" dur="500" fill="hold"/>
                                        <p:tgtEl>
                                          <p:spTgt spid="90726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0726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07269">
                                            <p:txEl>
                                              <p:pRg st="2" end="2"/>
                                            </p:txEl>
                                          </p:spTgt>
                                        </p:tgtEl>
                                        <p:attrNameLst>
                                          <p:attrName>style.visibility</p:attrName>
                                        </p:attrNameLst>
                                      </p:cBhvr>
                                      <p:to>
                                        <p:strVal val="visible"/>
                                      </p:to>
                                    </p:set>
                                    <p:anim calcmode="lin" valueType="num">
                                      <p:cBhvr additive="base">
                                        <p:cTn id="15" dur="500" fill="hold"/>
                                        <p:tgtEl>
                                          <p:spTgt spid="90726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0726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07269">
                                            <p:txEl>
                                              <p:pRg st="3" end="3"/>
                                            </p:txEl>
                                          </p:spTgt>
                                        </p:tgtEl>
                                        <p:attrNameLst>
                                          <p:attrName>style.visibility</p:attrName>
                                        </p:attrNameLst>
                                      </p:cBhvr>
                                      <p:to>
                                        <p:strVal val="visible"/>
                                      </p:to>
                                    </p:set>
                                    <p:anim calcmode="lin" valueType="num">
                                      <p:cBhvr additive="base">
                                        <p:cTn id="19" dur="500" fill="hold"/>
                                        <p:tgtEl>
                                          <p:spTgt spid="90726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726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07269">
                                            <p:txEl>
                                              <p:pRg st="4" end="4"/>
                                            </p:txEl>
                                          </p:spTgt>
                                        </p:tgtEl>
                                        <p:attrNameLst>
                                          <p:attrName>style.visibility</p:attrName>
                                        </p:attrNameLst>
                                      </p:cBhvr>
                                      <p:to>
                                        <p:strVal val="visible"/>
                                      </p:to>
                                    </p:set>
                                    <p:anim calcmode="lin" valueType="num">
                                      <p:cBhvr additive="base">
                                        <p:cTn id="23" dur="500" fill="hold"/>
                                        <p:tgtEl>
                                          <p:spTgt spid="90726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0726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07270"/>
                                        </p:tgtEl>
                                        <p:attrNameLst>
                                          <p:attrName>style.visibility</p:attrName>
                                        </p:attrNameLst>
                                      </p:cBhvr>
                                      <p:to>
                                        <p:strVal val="visible"/>
                                      </p:to>
                                    </p:set>
                                    <p:anim calcmode="lin" valueType="num">
                                      <p:cBhvr additive="base">
                                        <p:cTn id="29" dur="500" fill="hold"/>
                                        <p:tgtEl>
                                          <p:spTgt spid="907270"/>
                                        </p:tgtEl>
                                        <p:attrNameLst>
                                          <p:attrName>ppt_x</p:attrName>
                                        </p:attrNameLst>
                                      </p:cBhvr>
                                      <p:tavLst>
                                        <p:tav tm="0">
                                          <p:val>
                                            <p:strVal val="0-#ppt_w/2"/>
                                          </p:val>
                                        </p:tav>
                                        <p:tav tm="100000">
                                          <p:val>
                                            <p:strVal val="#ppt_x"/>
                                          </p:val>
                                        </p:tav>
                                      </p:tavLst>
                                    </p:anim>
                                    <p:anim calcmode="lin" valueType="num">
                                      <p:cBhvr additive="base">
                                        <p:cTn id="30" dur="500" fill="hold"/>
                                        <p:tgtEl>
                                          <p:spTgt spid="907270"/>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9" grpId="0" build="p" autoUpdateAnimBg="0"/>
      <p:bldP spid="907270" grpId="0" autoUpdateAnimBg="0"/>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quarter" idx="10"/>
          </p:nvPr>
        </p:nvSpPr>
        <p:spPr/>
        <p:txBody>
          <a:bodyPr/>
          <a:lstStyle/>
          <a:p>
            <a:pPr>
              <a:defRPr/>
            </a:pPr>
            <a:fld id="{9554B145-9C58-431A-8B09-43A487E1A5AD}" type="datetime1">
              <a:rPr lang="zh-CN" altLang="en-US"/>
              <a:pPr>
                <a:defRPr/>
              </a:pPr>
              <a:t>2020/9/3</a:t>
            </a:fld>
            <a:endParaRPr lang="en-US" altLang="zh-CN"/>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6F76721A-673D-432C-B557-A9C5B2DF6672}" type="slidenum">
              <a:rPr lang="zh-CN" altLang="en-US" sz="1400" smtClean="0"/>
              <a:pPr>
                <a:spcBef>
                  <a:spcPct val="0"/>
                </a:spcBef>
                <a:buClrTx/>
                <a:buSzTx/>
                <a:buFontTx/>
                <a:buNone/>
              </a:pPr>
              <a:t>53</a:t>
            </a:fld>
            <a:r>
              <a:rPr lang="zh-CN" altLang="en-US" sz="1400"/>
              <a:t> 页</a:t>
            </a:r>
          </a:p>
        </p:txBody>
      </p:sp>
      <p:sp>
        <p:nvSpPr>
          <p:cNvPr id="921604" name="Rectangle 4"/>
          <p:cNvSpPr>
            <a:spLocks noChangeArrowheads="1"/>
          </p:cNvSpPr>
          <p:nvPr/>
        </p:nvSpPr>
        <p:spPr bwMode="auto">
          <a:xfrm>
            <a:off x="2786063" y="1643063"/>
            <a:ext cx="6081712" cy="1490662"/>
          </a:xfrm>
          <a:prstGeom prst="rect">
            <a:avLst/>
          </a:prstGeom>
          <a:noFill/>
          <a:ln w="9525">
            <a:noFill/>
            <a:miter lim="800000"/>
            <a:headEnd/>
            <a:tailEnd/>
          </a:ln>
          <a:effectLst/>
        </p:spPr>
        <p:txBody>
          <a:bodyPr lIns="92075" tIns="46038" rIns="92075" bIns="46038">
            <a:spAutoFit/>
          </a:bodyPr>
          <a:lstStyle/>
          <a:p>
            <a:pPr eaLnBrk="1" hangingPunct="1">
              <a:spcBef>
                <a:spcPct val="5000"/>
              </a:spcBef>
              <a:buClr>
                <a:schemeClr val="tx1"/>
              </a:buClr>
              <a:buSzPct val="90000"/>
              <a:buFont typeface="Wingdings" pitchFamily="2" charset="2"/>
              <a:buChar char="§"/>
              <a:defRPr/>
            </a:pPr>
            <a:r>
              <a:rPr kumimoji="1" lang="zh-CN" altLang="en-US" sz="3200" dirty="0">
                <a:solidFill>
                  <a:srgbClr val="E5FEAE"/>
                </a:solidFill>
                <a:effectLst>
                  <a:outerShdw blurRad="38100" dist="38100" dir="2700000" algn="tl">
                    <a:srgbClr val="000000"/>
                  </a:outerShdw>
                </a:effectLst>
                <a:ea typeface="宋体" pitchFamily="2" charset="-122"/>
              </a:rPr>
              <a:t>中间代码</a:t>
            </a:r>
            <a:endParaRPr kumimoji="1" lang="en-US" altLang="zh-CN" sz="3200" dirty="0">
              <a:solidFill>
                <a:srgbClr val="E5FEAE"/>
              </a:solidFill>
              <a:effectLst>
                <a:outerShdw blurRad="38100" dist="38100" dir="2700000" algn="tl">
                  <a:srgbClr val="000000"/>
                </a:outerShdw>
              </a:effectLst>
              <a:ea typeface="宋体" pitchFamily="2" charset="-122"/>
            </a:endParaRPr>
          </a:p>
          <a:p>
            <a:pPr lvl="1" eaLnBrk="1" hangingPunct="1">
              <a:spcBef>
                <a:spcPct val="5000"/>
              </a:spcBef>
              <a:buClr>
                <a:schemeClr val="tx1"/>
              </a:buClr>
              <a:buSzPct val="90000"/>
              <a:buFont typeface="Wingdings" pitchFamily="2" charset="2"/>
              <a:buChar char="§"/>
              <a:defRPr/>
            </a:pPr>
            <a:r>
              <a:rPr kumimoji="1" lang="zh-CN" altLang="en-US" sz="2800" dirty="0">
                <a:solidFill>
                  <a:schemeClr val="tx1"/>
                </a:solidFill>
                <a:effectLst>
                  <a:outerShdw blurRad="38100" dist="38100" dir="2700000" algn="tl">
                    <a:srgbClr val="000000"/>
                  </a:outerShdw>
                </a:effectLst>
                <a:ea typeface="宋体" pitchFamily="2" charset="-122"/>
              </a:rPr>
              <a:t>作为其间的交流媒介。</a:t>
            </a:r>
          </a:p>
          <a:p>
            <a:pPr lvl="1" eaLnBrk="1" hangingPunct="1">
              <a:spcBef>
                <a:spcPct val="5000"/>
              </a:spcBef>
              <a:buClr>
                <a:schemeClr val="tx1"/>
              </a:buClr>
              <a:buSzPct val="90000"/>
              <a:buFont typeface="Wingdings" pitchFamily="2" charset="2"/>
              <a:buChar char="§"/>
              <a:defRPr/>
            </a:pPr>
            <a:r>
              <a:rPr kumimoji="1" lang="zh-CN" altLang="en-US" sz="2800" dirty="0">
                <a:solidFill>
                  <a:schemeClr val="tx1"/>
                </a:solidFill>
                <a:effectLst>
                  <a:outerShdw blurRad="38100" dist="38100" dir="2700000" algn="tl">
                    <a:srgbClr val="000000"/>
                  </a:outerShdw>
                </a:effectLst>
                <a:ea typeface="宋体" pitchFamily="2" charset="-122"/>
              </a:rPr>
              <a:t>对于编译器的可移植性十分重要</a:t>
            </a:r>
            <a:endParaRPr kumimoji="1" lang="zh-CN" altLang="en-US" sz="2800" b="0" dirty="0">
              <a:solidFill>
                <a:schemeClr val="tx1"/>
              </a:solidFill>
              <a:ea typeface="宋体" pitchFamily="2" charset="-122"/>
            </a:endParaRPr>
          </a:p>
        </p:txBody>
      </p:sp>
      <p:sp>
        <p:nvSpPr>
          <p:cNvPr id="95237" name="Rectangle 8"/>
          <p:cNvSpPr>
            <a:spLocks noChangeArrowheads="1"/>
          </p:cNvSpPr>
          <p:nvPr/>
        </p:nvSpPr>
        <p:spPr bwMode="auto">
          <a:xfrm>
            <a:off x="727075" y="1190625"/>
            <a:ext cx="1612900" cy="519113"/>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词法分析</a:t>
            </a:r>
          </a:p>
        </p:txBody>
      </p:sp>
      <p:sp>
        <p:nvSpPr>
          <p:cNvPr id="95238" name="Rectangle 9"/>
          <p:cNvSpPr>
            <a:spLocks noChangeArrowheads="1"/>
          </p:cNvSpPr>
          <p:nvPr/>
        </p:nvSpPr>
        <p:spPr bwMode="auto">
          <a:xfrm>
            <a:off x="722313" y="2246313"/>
            <a:ext cx="1612900" cy="519112"/>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语法分析</a:t>
            </a:r>
          </a:p>
        </p:txBody>
      </p:sp>
      <p:sp>
        <p:nvSpPr>
          <p:cNvPr id="95239" name="Rectangle 10"/>
          <p:cNvSpPr>
            <a:spLocks noChangeArrowheads="1"/>
          </p:cNvSpPr>
          <p:nvPr/>
        </p:nvSpPr>
        <p:spPr bwMode="auto">
          <a:xfrm>
            <a:off x="384175" y="3357563"/>
            <a:ext cx="2327275" cy="519112"/>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中间代码生成</a:t>
            </a:r>
          </a:p>
        </p:txBody>
      </p:sp>
      <p:sp>
        <p:nvSpPr>
          <p:cNvPr id="95240" name="Rectangle 11"/>
          <p:cNvSpPr>
            <a:spLocks noChangeArrowheads="1"/>
          </p:cNvSpPr>
          <p:nvPr/>
        </p:nvSpPr>
        <p:spPr bwMode="auto">
          <a:xfrm>
            <a:off x="741363" y="4484688"/>
            <a:ext cx="1612900" cy="519112"/>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代码优化</a:t>
            </a:r>
          </a:p>
        </p:txBody>
      </p:sp>
      <p:sp>
        <p:nvSpPr>
          <p:cNvPr id="95241" name="Rectangle 12"/>
          <p:cNvSpPr>
            <a:spLocks noChangeArrowheads="1"/>
          </p:cNvSpPr>
          <p:nvPr/>
        </p:nvSpPr>
        <p:spPr bwMode="auto">
          <a:xfrm>
            <a:off x="360363" y="5591175"/>
            <a:ext cx="2327275" cy="519113"/>
          </a:xfrm>
          <a:prstGeom prst="rect">
            <a:avLst/>
          </a:prstGeom>
          <a:solidFill>
            <a:srgbClr val="E5FEAE"/>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1"/>
                </a:solidFill>
                <a:latin typeface="楷体_GB2312" pitchFamily="49" charset="-122"/>
                <a:ea typeface="楷体_GB2312" pitchFamily="49" charset="-122"/>
              </a:rPr>
              <a:t>目标代码生成</a:t>
            </a:r>
          </a:p>
        </p:txBody>
      </p:sp>
      <p:sp>
        <p:nvSpPr>
          <p:cNvPr id="95242" name="Line 13"/>
          <p:cNvSpPr>
            <a:spLocks noChangeShapeType="1"/>
          </p:cNvSpPr>
          <p:nvPr/>
        </p:nvSpPr>
        <p:spPr bwMode="auto">
          <a:xfrm flipH="1">
            <a:off x="1471613" y="674688"/>
            <a:ext cx="9525" cy="500062"/>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43" name="Line 14"/>
          <p:cNvSpPr>
            <a:spLocks noChangeShapeType="1"/>
          </p:cNvSpPr>
          <p:nvPr/>
        </p:nvSpPr>
        <p:spPr bwMode="auto">
          <a:xfrm flipH="1">
            <a:off x="1552575" y="4994275"/>
            <a:ext cx="0" cy="576263"/>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44" name="Line 15"/>
          <p:cNvSpPr>
            <a:spLocks noChangeShapeType="1"/>
          </p:cNvSpPr>
          <p:nvPr/>
        </p:nvSpPr>
        <p:spPr bwMode="auto">
          <a:xfrm flipH="1">
            <a:off x="1511300" y="1773238"/>
            <a:ext cx="9525" cy="500062"/>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45" name="Line 16"/>
          <p:cNvSpPr>
            <a:spLocks noChangeShapeType="1"/>
          </p:cNvSpPr>
          <p:nvPr/>
        </p:nvSpPr>
        <p:spPr bwMode="auto">
          <a:xfrm flipH="1">
            <a:off x="1511300" y="2781300"/>
            <a:ext cx="0" cy="573088"/>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1617" name="Rectangle 17"/>
          <p:cNvSpPr>
            <a:spLocks noChangeArrowheads="1"/>
          </p:cNvSpPr>
          <p:nvPr/>
        </p:nvSpPr>
        <p:spPr bwMode="auto">
          <a:xfrm>
            <a:off x="0" y="765175"/>
            <a:ext cx="2987675" cy="3889375"/>
          </a:xfrm>
          <a:prstGeom prst="rect">
            <a:avLst/>
          </a:prstGeom>
          <a:noFill/>
          <a:ln w="571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921618" name="Rectangle 18"/>
          <p:cNvSpPr>
            <a:spLocks noChangeArrowheads="1"/>
          </p:cNvSpPr>
          <p:nvPr/>
        </p:nvSpPr>
        <p:spPr bwMode="auto">
          <a:xfrm>
            <a:off x="0" y="4870450"/>
            <a:ext cx="2987675" cy="1404938"/>
          </a:xfrm>
          <a:prstGeom prst="rect">
            <a:avLst/>
          </a:prstGeom>
          <a:noFill/>
          <a:ln w="5715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95248" name="Line 19"/>
          <p:cNvSpPr>
            <a:spLocks noChangeShapeType="1"/>
          </p:cNvSpPr>
          <p:nvPr/>
        </p:nvSpPr>
        <p:spPr bwMode="auto">
          <a:xfrm flipH="1">
            <a:off x="1511300" y="3862388"/>
            <a:ext cx="0" cy="644525"/>
          </a:xfrm>
          <a:prstGeom prst="line">
            <a:avLst/>
          </a:prstGeom>
          <a:noFill/>
          <a:ln w="57150">
            <a:solidFill>
              <a:srgbClr val="E5FEAE"/>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49" name="Rectangle 21"/>
          <p:cNvSpPr>
            <a:spLocks noChangeArrowheads="1"/>
          </p:cNvSpPr>
          <p:nvPr/>
        </p:nvSpPr>
        <p:spPr bwMode="auto">
          <a:xfrm>
            <a:off x="1714500" y="0"/>
            <a:ext cx="6089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1.4.4  “</a:t>
            </a:r>
            <a:r>
              <a:rPr lang="zh-CN" altLang="en-US" sz="4000">
                <a:solidFill>
                  <a:srgbClr val="FFFF00"/>
                </a:solidFill>
              </a:rPr>
              <a:t>前端”和“后端”</a:t>
            </a:r>
          </a:p>
        </p:txBody>
      </p:sp>
      <p:sp>
        <p:nvSpPr>
          <p:cNvPr id="921622" name="AutoShape 22">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bg1"/>
          </a:solidFill>
          <a:ln w="12700" cap="sq">
            <a:solidFill>
              <a:schemeClr val="folHlink"/>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921605" name="Text Box 5"/>
          <p:cNvSpPr txBox="1">
            <a:spLocks noChangeArrowheads="1"/>
          </p:cNvSpPr>
          <p:nvPr/>
        </p:nvSpPr>
        <p:spPr bwMode="auto">
          <a:xfrm>
            <a:off x="2428875" y="1000125"/>
            <a:ext cx="6229350" cy="581025"/>
          </a:xfrm>
          <a:prstGeom prst="rect">
            <a:avLst/>
          </a:prstGeom>
          <a:solidFill>
            <a:srgbClr val="D9FFFF"/>
          </a:solidFill>
          <a:ln w="38100">
            <a:solidFill>
              <a:schemeClr val="hlink"/>
            </a:solid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Wingdings" pitchFamily="2" charset="2"/>
              <a:buNone/>
              <a:defRPr/>
            </a:pPr>
            <a:r>
              <a:rPr kumimoji="1" lang="zh-CN" altLang="en-US" sz="3200" dirty="0">
                <a:solidFill>
                  <a:srgbClr val="CC3300"/>
                </a:solidFill>
                <a:effectLst>
                  <a:outerShdw blurRad="38100" dist="38100" dir="2700000" algn="tl">
                    <a:srgbClr val="000000"/>
                  </a:outerShdw>
                </a:effectLst>
                <a:latin typeface="宋体" pitchFamily="2" charset="-122"/>
                <a:ea typeface="宋体" pitchFamily="2" charset="-122"/>
              </a:rPr>
              <a:t>前端：</a:t>
            </a:r>
            <a:r>
              <a:rPr kumimoji="1" lang="zh-CN" altLang="en-US" sz="2800" dirty="0">
                <a:ea typeface="宋体" pitchFamily="2" charset="-122"/>
              </a:rPr>
              <a:t>与源语言有关与目标机无关的</a:t>
            </a:r>
          </a:p>
        </p:txBody>
      </p:sp>
      <p:sp>
        <p:nvSpPr>
          <p:cNvPr id="921606" name="Text Box 6"/>
          <p:cNvSpPr txBox="1">
            <a:spLocks noChangeArrowheads="1"/>
          </p:cNvSpPr>
          <p:nvPr/>
        </p:nvSpPr>
        <p:spPr bwMode="auto">
          <a:xfrm>
            <a:off x="2357438" y="5572125"/>
            <a:ext cx="6786562" cy="585788"/>
          </a:xfrm>
          <a:prstGeom prst="rect">
            <a:avLst/>
          </a:prstGeom>
          <a:solidFill>
            <a:srgbClr val="D9FFFF"/>
          </a:solidFill>
          <a:ln w="38100">
            <a:solidFill>
              <a:schemeClr val="hlink"/>
            </a:solidFill>
            <a:miter lim="800000"/>
            <a:headEnd/>
            <a:tailEnd/>
          </a:ln>
          <a:effectLst/>
        </p:spPr>
        <p:txBody>
          <a:bodyPr lIns="92075" tIns="46038" rIns="92075" bIns="46038">
            <a:spAutoFit/>
          </a:bodyPr>
          <a:lstStyle/>
          <a:p>
            <a:pPr eaLnBrk="1" hangingPunct="1">
              <a:spcBef>
                <a:spcPct val="20000"/>
              </a:spcBef>
              <a:defRPr/>
            </a:pPr>
            <a:r>
              <a:rPr kumimoji="1" lang="zh-CN" altLang="en-US" sz="3200" dirty="0">
                <a:solidFill>
                  <a:srgbClr val="CC3300"/>
                </a:solidFill>
                <a:effectLst>
                  <a:outerShdw blurRad="38100" dist="38100" dir="2700000" algn="tl">
                    <a:srgbClr val="000000"/>
                  </a:outerShdw>
                </a:effectLst>
                <a:latin typeface="宋体" pitchFamily="2" charset="-122"/>
                <a:ea typeface="宋体" pitchFamily="2" charset="-122"/>
              </a:rPr>
              <a:t>后端：</a:t>
            </a:r>
            <a:r>
              <a:rPr kumimoji="1" lang="zh-CN" altLang="en-US" sz="2800" dirty="0">
                <a:ea typeface="宋体" pitchFamily="2" charset="-122"/>
              </a:rPr>
              <a:t>与目标机有关，与源语言无关的。</a:t>
            </a:r>
          </a:p>
        </p:txBody>
      </p:sp>
      <p:sp>
        <p:nvSpPr>
          <p:cNvPr id="921623" name="Rectangle 23"/>
          <p:cNvSpPr>
            <a:spLocks noGrp="1" noChangeArrowheads="1"/>
          </p:cNvSpPr>
          <p:nvPr>
            <p:ph type="body" idx="1"/>
          </p:nvPr>
        </p:nvSpPr>
        <p:spPr>
          <a:xfrm>
            <a:off x="2830513" y="3143250"/>
            <a:ext cx="6313487" cy="2433638"/>
          </a:xfrm>
          <a:solidFill>
            <a:schemeClr val="tx1">
              <a:lumMod val="95000"/>
            </a:schemeClr>
          </a:solidFill>
        </p:spPr>
        <p:txBody>
          <a:bodyPr/>
          <a:lstStyle/>
          <a:p>
            <a:pPr>
              <a:buFont typeface="Monotype Sorts" pitchFamily="2" charset="2"/>
              <a:buNone/>
              <a:defRPr/>
            </a:pPr>
            <a:r>
              <a:rPr lang="en-US" altLang="zh-CN" sz="2800" b="1" dirty="0">
                <a:solidFill>
                  <a:srgbClr val="003300"/>
                </a:solidFill>
                <a:effectLst/>
              </a:rPr>
              <a:t>M</a:t>
            </a:r>
            <a:r>
              <a:rPr lang="zh-CN" altLang="en-US" sz="2800" b="1" dirty="0">
                <a:solidFill>
                  <a:srgbClr val="003300"/>
                </a:solidFill>
                <a:effectLst/>
              </a:rPr>
              <a:t>种高级语言、</a:t>
            </a:r>
            <a:r>
              <a:rPr lang="en-US" altLang="zh-CN" sz="2800" b="1" dirty="0">
                <a:solidFill>
                  <a:srgbClr val="003300"/>
                </a:solidFill>
                <a:effectLst/>
              </a:rPr>
              <a:t>N</a:t>
            </a:r>
            <a:r>
              <a:rPr lang="zh-CN" altLang="en-US" sz="2800" b="1" dirty="0">
                <a:solidFill>
                  <a:srgbClr val="003300"/>
                </a:solidFill>
                <a:effectLst/>
              </a:rPr>
              <a:t>种目标机器：</a:t>
            </a:r>
          </a:p>
          <a:p>
            <a:pPr>
              <a:defRPr/>
            </a:pPr>
            <a:r>
              <a:rPr lang="zh-CN" altLang="en-US" sz="2400" b="1" dirty="0">
                <a:solidFill>
                  <a:srgbClr val="003300"/>
                </a:solidFill>
                <a:effectLst/>
              </a:rPr>
              <a:t>先建立</a:t>
            </a:r>
            <a:r>
              <a:rPr lang="en-US" altLang="zh-CN" sz="2400" b="1" dirty="0">
                <a:solidFill>
                  <a:srgbClr val="003300"/>
                </a:solidFill>
                <a:effectLst/>
              </a:rPr>
              <a:t>M</a:t>
            </a:r>
            <a:r>
              <a:rPr lang="zh-CN" altLang="en-US" sz="2400" b="1" dirty="0">
                <a:solidFill>
                  <a:srgbClr val="003300"/>
                </a:solidFill>
                <a:effectLst/>
              </a:rPr>
              <a:t>套前端编译程序</a:t>
            </a:r>
          </a:p>
          <a:p>
            <a:pPr lvl="1">
              <a:defRPr/>
            </a:pPr>
            <a:r>
              <a:rPr lang="zh-CN" altLang="en-US" sz="2400" b="1" dirty="0">
                <a:solidFill>
                  <a:srgbClr val="003300"/>
                </a:solidFill>
                <a:effectLst/>
              </a:rPr>
              <a:t>将</a:t>
            </a:r>
            <a:r>
              <a:rPr lang="en-US" altLang="zh-CN" sz="2400" b="1" dirty="0">
                <a:solidFill>
                  <a:srgbClr val="003300"/>
                </a:solidFill>
                <a:effectLst/>
              </a:rPr>
              <a:t>M</a:t>
            </a:r>
            <a:r>
              <a:rPr lang="zh-CN" altLang="en-US" sz="2400" b="1" dirty="0">
                <a:solidFill>
                  <a:srgbClr val="003300"/>
                </a:solidFill>
                <a:effectLst/>
              </a:rPr>
              <a:t>种高级语言翻译成相同的中间语言</a:t>
            </a:r>
          </a:p>
          <a:p>
            <a:pPr>
              <a:defRPr/>
            </a:pPr>
            <a:r>
              <a:rPr lang="zh-CN" altLang="en-US" sz="2400" b="1" dirty="0">
                <a:solidFill>
                  <a:srgbClr val="003300"/>
                </a:solidFill>
                <a:effectLst/>
              </a:rPr>
              <a:t>再建立</a:t>
            </a:r>
            <a:r>
              <a:rPr lang="en-US" altLang="zh-CN" sz="2400" b="1" dirty="0">
                <a:solidFill>
                  <a:srgbClr val="003300"/>
                </a:solidFill>
                <a:effectLst/>
              </a:rPr>
              <a:t>N</a:t>
            </a:r>
            <a:r>
              <a:rPr lang="zh-CN" altLang="en-US" sz="2400" b="1" dirty="0">
                <a:solidFill>
                  <a:srgbClr val="003300"/>
                </a:solidFill>
                <a:effectLst/>
              </a:rPr>
              <a:t>套后端翻译程序</a:t>
            </a:r>
          </a:p>
          <a:p>
            <a:pPr lvl="1">
              <a:defRPr/>
            </a:pPr>
            <a:r>
              <a:rPr lang="zh-CN" altLang="en-US" sz="2400" b="1" dirty="0">
                <a:solidFill>
                  <a:srgbClr val="003300"/>
                </a:solidFill>
                <a:effectLst/>
              </a:rPr>
              <a:t>将中间语言翻译成</a:t>
            </a:r>
            <a:r>
              <a:rPr lang="en-US" altLang="zh-CN" sz="2400" b="1" dirty="0">
                <a:solidFill>
                  <a:srgbClr val="003300"/>
                </a:solidFill>
                <a:effectLst/>
              </a:rPr>
              <a:t>N</a:t>
            </a:r>
            <a:r>
              <a:rPr lang="zh-CN" altLang="en-US" sz="2400" b="1" dirty="0">
                <a:solidFill>
                  <a:srgbClr val="003300"/>
                </a:solidFill>
                <a:effectLst/>
              </a:rPr>
              <a:t>种机器的目标语言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17"/>
                                        </p:tgtEl>
                                        <p:attrNameLst>
                                          <p:attrName>style.visibility</p:attrName>
                                        </p:attrNameLst>
                                      </p:cBhvr>
                                      <p:to>
                                        <p:strVal val="visible"/>
                                      </p:to>
                                    </p:set>
                                    <p:animEffect transition="in" filter="blinds(horizontal)">
                                      <p:cBhvr>
                                        <p:cTn id="7" dur="500"/>
                                        <p:tgtEl>
                                          <p:spTgt spid="9216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21605"/>
                                        </p:tgtEl>
                                        <p:attrNameLst>
                                          <p:attrName>style.visibility</p:attrName>
                                        </p:attrNameLst>
                                      </p:cBhvr>
                                      <p:to>
                                        <p:strVal val="visible"/>
                                      </p:to>
                                    </p:set>
                                    <p:anim calcmode="lin" valueType="num">
                                      <p:cBhvr additive="base">
                                        <p:cTn id="12" dur="500" fill="hold"/>
                                        <p:tgtEl>
                                          <p:spTgt spid="921605"/>
                                        </p:tgtEl>
                                        <p:attrNameLst>
                                          <p:attrName>ppt_x</p:attrName>
                                        </p:attrNameLst>
                                      </p:cBhvr>
                                      <p:tavLst>
                                        <p:tav tm="0">
                                          <p:val>
                                            <p:strVal val="0-#ppt_w/2"/>
                                          </p:val>
                                        </p:tav>
                                        <p:tav tm="100000">
                                          <p:val>
                                            <p:strVal val="#ppt_x"/>
                                          </p:val>
                                        </p:tav>
                                      </p:tavLst>
                                    </p:anim>
                                    <p:anim calcmode="lin" valueType="num">
                                      <p:cBhvr additive="base">
                                        <p:cTn id="13" dur="500" fill="hold"/>
                                        <p:tgtEl>
                                          <p:spTgt spid="92160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21618"/>
                                        </p:tgtEl>
                                        <p:attrNameLst>
                                          <p:attrName>style.visibility</p:attrName>
                                        </p:attrNameLst>
                                      </p:cBhvr>
                                      <p:to>
                                        <p:strVal val="visible"/>
                                      </p:to>
                                    </p:set>
                                    <p:animEffect transition="in" filter="box(in)">
                                      <p:cBhvr>
                                        <p:cTn id="18" dur="500"/>
                                        <p:tgtEl>
                                          <p:spTgt spid="9216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21606"/>
                                        </p:tgtEl>
                                        <p:attrNameLst>
                                          <p:attrName>style.visibility</p:attrName>
                                        </p:attrNameLst>
                                      </p:cBhvr>
                                      <p:to>
                                        <p:strVal val="visible"/>
                                      </p:to>
                                    </p:set>
                                    <p:anim calcmode="lin" valueType="num">
                                      <p:cBhvr additive="base">
                                        <p:cTn id="23" dur="500" fill="hold"/>
                                        <p:tgtEl>
                                          <p:spTgt spid="921606"/>
                                        </p:tgtEl>
                                        <p:attrNameLst>
                                          <p:attrName>ppt_x</p:attrName>
                                        </p:attrNameLst>
                                      </p:cBhvr>
                                      <p:tavLst>
                                        <p:tav tm="0">
                                          <p:val>
                                            <p:strVal val="0-#ppt_w/2"/>
                                          </p:val>
                                        </p:tav>
                                        <p:tav tm="100000">
                                          <p:val>
                                            <p:strVal val="#ppt_x"/>
                                          </p:val>
                                        </p:tav>
                                      </p:tavLst>
                                    </p:anim>
                                    <p:anim calcmode="lin" valueType="num">
                                      <p:cBhvr additive="base">
                                        <p:cTn id="24" dur="500" fill="hold"/>
                                        <p:tgtEl>
                                          <p:spTgt spid="92160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921604">
                                            <p:txEl>
                                              <p:pRg st="0" end="0"/>
                                            </p:txEl>
                                          </p:spTgt>
                                        </p:tgtEl>
                                        <p:attrNameLst>
                                          <p:attrName>style.visibility</p:attrName>
                                        </p:attrNameLst>
                                      </p:cBhvr>
                                      <p:to>
                                        <p:strVal val="visible"/>
                                      </p:to>
                                    </p:set>
                                    <p:animEffect transition="in" filter="checkerboard(across)">
                                      <p:cBhvr>
                                        <p:cTn id="29" dur="500"/>
                                        <p:tgtEl>
                                          <p:spTgt spid="921604">
                                            <p:txEl>
                                              <p:pRg st="0" end="0"/>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921604">
                                            <p:txEl>
                                              <p:pRg st="1" end="1"/>
                                            </p:txEl>
                                          </p:spTgt>
                                        </p:tgtEl>
                                        <p:attrNameLst>
                                          <p:attrName>style.visibility</p:attrName>
                                        </p:attrNameLst>
                                      </p:cBhvr>
                                      <p:to>
                                        <p:strVal val="visible"/>
                                      </p:to>
                                    </p:set>
                                    <p:animEffect transition="in" filter="checkerboard(across)">
                                      <p:cBhvr>
                                        <p:cTn id="32" dur="500"/>
                                        <p:tgtEl>
                                          <p:spTgt spid="921604">
                                            <p:txEl>
                                              <p:pRg st="1" end="1"/>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921604">
                                            <p:txEl>
                                              <p:pRg st="2" end="2"/>
                                            </p:txEl>
                                          </p:spTgt>
                                        </p:tgtEl>
                                        <p:attrNameLst>
                                          <p:attrName>style.visibility</p:attrName>
                                        </p:attrNameLst>
                                      </p:cBhvr>
                                      <p:to>
                                        <p:strVal val="visible"/>
                                      </p:to>
                                    </p:set>
                                    <p:animEffect transition="in" filter="checkerboard(across)">
                                      <p:cBhvr>
                                        <p:cTn id="35" dur="500"/>
                                        <p:tgtEl>
                                          <p:spTgt spid="921604">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21623">
                                            <p:bg/>
                                          </p:spTgt>
                                        </p:tgtEl>
                                        <p:attrNameLst>
                                          <p:attrName>style.visibility</p:attrName>
                                        </p:attrNameLst>
                                      </p:cBhvr>
                                      <p:to>
                                        <p:strVal val="visible"/>
                                      </p:to>
                                    </p:set>
                                    <p:animEffect transition="in" filter="blinds(horizontal)">
                                      <p:cBhvr>
                                        <p:cTn id="40" dur="500"/>
                                        <p:tgtEl>
                                          <p:spTgt spid="921623">
                                            <p:bg/>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21623">
                                            <p:txEl>
                                              <p:pRg st="0" end="0"/>
                                            </p:txEl>
                                          </p:spTgt>
                                        </p:tgtEl>
                                        <p:attrNameLst>
                                          <p:attrName>style.visibility</p:attrName>
                                        </p:attrNameLst>
                                      </p:cBhvr>
                                      <p:to>
                                        <p:strVal val="visible"/>
                                      </p:to>
                                    </p:set>
                                    <p:animEffect transition="in" filter="blinds(horizontal)">
                                      <p:cBhvr>
                                        <p:cTn id="45" dur="500"/>
                                        <p:tgtEl>
                                          <p:spTgt spid="921623">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21623">
                                            <p:txEl>
                                              <p:pRg st="1" end="1"/>
                                            </p:txEl>
                                          </p:spTgt>
                                        </p:tgtEl>
                                        <p:attrNameLst>
                                          <p:attrName>style.visibility</p:attrName>
                                        </p:attrNameLst>
                                      </p:cBhvr>
                                      <p:to>
                                        <p:strVal val="visible"/>
                                      </p:to>
                                    </p:set>
                                    <p:animEffect transition="in" filter="blinds(horizontal)">
                                      <p:cBhvr>
                                        <p:cTn id="50" dur="500"/>
                                        <p:tgtEl>
                                          <p:spTgt spid="921623">
                                            <p:txEl>
                                              <p:p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921623">
                                            <p:txEl>
                                              <p:pRg st="2" end="2"/>
                                            </p:txEl>
                                          </p:spTgt>
                                        </p:tgtEl>
                                        <p:attrNameLst>
                                          <p:attrName>style.visibility</p:attrName>
                                        </p:attrNameLst>
                                      </p:cBhvr>
                                      <p:to>
                                        <p:strVal val="visible"/>
                                      </p:to>
                                    </p:set>
                                    <p:animEffect transition="in" filter="blinds(horizontal)">
                                      <p:cBhvr>
                                        <p:cTn id="53" dur="500"/>
                                        <p:tgtEl>
                                          <p:spTgt spid="921623">
                                            <p:txEl>
                                              <p:pRg st="2" end="2"/>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21623">
                                            <p:txEl>
                                              <p:pRg st="3" end="3"/>
                                            </p:txEl>
                                          </p:spTgt>
                                        </p:tgtEl>
                                        <p:attrNameLst>
                                          <p:attrName>style.visibility</p:attrName>
                                        </p:attrNameLst>
                                      </p:cBhvr>
                                      <p:to>
                                        <p:strVal val="visible"/>
                                      </p:to>
                                    </p:set>
                                    <p:animEffect transition="in" filter="blinds(horizontal)">
                                      <p:cBhvr>
                                        <p:cTn id="58" dur="500"/>
                                        <p:tgtEl>
                                          <p:spTgt spid="921623">
                                            <p:txEl>
                                              <p:pRg st="3" end="3"/>
                                            </p:txEl>
                                          </p:spTgt>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921623">
                                            <p:txEl>
                                              <p:pRg st="4" end="4"/>
                                            </p:txEl>
                                          </p:spTgt>
                                        </p:tgtEl>
                                        <p:attrNameLst>
                                          <p:attrName>style.visibility</p:attrName>
                                        </p:attrNameLst>
                                      </p:cBhvr>
                                      <p:to>
                                        <p:strVal val="visible"/>
                                      </p:to>
                                    </p:set>
                                    <p:animEffect transition="in" filter="blinds(horizontal)">
                                      <p:cBhvr>
                                        <p:cTn id="61" dur="500"/>
                                        <p:tgtEl>
                                          <p:spTgt spid="921623">
                                            <p:txEl>
                                              <p:pRg st="4" end="4"/>
                                            </p:txEl>
                                          </p:spTgt>
                                        </p:tgtEl>
                                      </p:cBhvr>
                                    </p:animEffect>
                                  </p:childTnLst>
                                </p:cTn>
                              </p:par>
                            </p:childTnLst>
                          </p:cTn>
                        </p:par>
                        <p:par>
                          <p:cTn id="62" fill="hold" nodeType="afterGroup">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921622"/>
                                        </p:tgtEl>
                                        <p:attrNameLst>
                                          <p:attrName>style.visibility</p:attrName>
                                        </p:attrNameLst>
                                      </p:cBhvr>
                                      <p:to>
                                        <p:strVal val="visible"/>
                                      </p:to>
                                    </p:set>
                                    <p:animEffect transition="in" filter="blinds(horizontal)">
                                      <p:cBhvr>
                                        <p:cTn id="65" dur="500"/>
                                        <p:tgtEl>
                                          <p:spTgt spid="92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4" grpId="0" build="p" autoUpdateAnimBg="0"/>
      <p:bldP spid="921617" grpId="0" animBg="1"/>
      <p:bldP spid="921618" grpId="0" animBg="1"/>
      <p:bldP spid="921622" grpId="0" animBg="1"/>
      <p:bldP spid="921605" grpId="0" animBg="1" autoUpdateAnimBg="0"/>
      <p:bldP spid="921606" grpId="0" animBg="1" autoUpdateAnimBg="0"/>
      <p:bldP spid="921623"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580CA530-C140-4CCF-9662-2C0FCBC2DE81}" type="datetime1">
              <a:rPr lang="zh-CN" altLang="en-US"/>
              <a:pPr>
                <a:defRPr/>
              </a:pPr>
              <a:t>2020/9/3</a:t>
            </a:fld>
            <a:endParaRPr lang="en-US" altLang="zh-CN"/>
          </a:p>
        </p:txBody>
      </p:sp>
      <p:sp>
        <p:nvSpPr>
          <p:cNvPr id="97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8364D49C-C6A1-42CC-AFC9-E308CB402B3D}" type="slidenum">
              <a:rPr lang="zh-CN" altLang="en-US" sz="1400" smtClean="0"/>
              <a:pPr>
                <a:spcBef>
                  <a:spcPct val="0"/>
                </a:spcBef>
                <a:buClrTx/>
                <a:buSzTx/>
                <a:buFontTx/>
                <a:buNone/>
              </a:pPr>
              <a:t>54</a:t>
            </a:fld>
            <a:r>
              <a:rPr lang="zh-CN" altLang="en-US" sz="1400"/>
              <a:t> 页</a:t>
            </a:r>
          </a:p>
        </p:txBody>
      </p:sp>
      <p:sp>
        <p:nvSpPr>
          <p:cNvPr id="97284" name="Rectangle 4"/>
          <p:cNvSpPr>
            <a:spLocks noChangeArrowheads="1"/>
          </p:cNvSpPr>
          <p:nvPr/>
        </p:nvSpPr>
        <p:spPr bwMode="auto">
          <a:xfrm>
            <a:off x="1042988" y="0"/>
            <a:ext cx="70834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4400">
                <a:solidFill>
                  <a:schemeClr val="tx2"/>
                </a:solidFill>
              </a:rPr>
              <a:t>1.5 </a:t>
            </a:r>
            <a:r>
              <a:rPr lang="zh-CN" altLang="en-US" sz="4400">
                <a:solidFill>
                  <a:schemeClr val="tx2"/>
                </a:solidFill>
              </a:rPr>
              <a:t>编译程序的前后处理器</a:t>
            </a:r>
          </a:p>
        </p:txBody>
      </p:sp>
      <p:sp>
        <p:nvSpPr>
          <p:cNvPr id="97285" name="Text Box 6"/>
          <p:cNvSpPr txBox="1">
            <a:spLocks noChangeArrowheads="1"/>
          </p:cNvSpPr>
          <p:nvPr/>
        </p:nvSpPr>
        <p:spPr bwMode="auto">
          <a:xfrm>
            <a:off x="3708400" y="1474788"/>
            <a:ext cx="1198563" cy="333375"/>
          </a:xfrm>
          <a:prstGeom prst="rect">
            <a:avLst/>
          </a:prstGeom>
          <a:solidFill>
            <a:schemeClr val="accent1"/>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预处理器</a:t>
            </a:r>
          </a:p>
        </p:txBody>
      </p:sp>
      <p:sp>
        <p:nvSpPr>
          <p:cNvPr id="97286" name="Text Box 7"/>
          <p:cNvSpPr txBox="1">
            <a:spLocks noChangeArrowheads="1"/>
          </p:cNvSpPr>
          <p:nvPr/>
        </p:nvSpPr>
        <p:spPr bwMode="auto">
          <a:xfrm>
            <a:off x="3563938" y="2843213"/>
            <a:ext cx="1647825" cy="333375"/>
          </a:xfrm>
          <a:prstGeom prst="rect">
            <a:avLst/>
          </a:prstGeom>
          <a:solidFill>
            <a:schemeClr val="accent1"/>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编译程序</a:t>
            </a:r>
          </a:p>
        </p:txBody>
      </p:sp>
      <p:sp>
        <p:nvSpPr>
          <p:cNvPr id="97287" name="Text Box 8"/>
          <p:cNvSpPr txBox="1">
            <a:spLocks noChangeArrowheads="1"/>
          </p:cNvSpPr>
          <p:nvPr/>
        </p:nvSpPr>
        <p:spPr bwMode="auto">
          <a:xfrm>
            <a:off x="3419475" y="4283075"/>
            <a:ext cx="1873250" cy="333375"/>
          </a:xfrm>
          <a:prstGeom prst="rect">
            <a:avLst/>
          </a:prstGeom>
          <a:solidFill>
            <a:schemeClr val="accent1"/>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汇编程序</a:t>
            </a:r>
          </a:p>
        </p:txBody>
      </p:sp>
      <p:sp>
        <p:nvSpPr>
          <p:cNvPr id="97288" name="Text Box 9"/>
          <p:cNvSpPr txBox="1">
            <a:spLocks noChangeArrowheads="1"/>
          </p:cNvSpPr>
          <p:nvPr/>
        </p:nvSpPr>
        <p:spPr bwMode="auto">
          <a:xfrm>
            <a:off x="3132138" y="5580063"/>
            <a:ext cx="2173287" cy="333375"/>
          </a:xfrm>
          <a:prstGeom prst="rect">
            <a:avLst/>
          </a:prstGeom>
          <a:solidFill>
            <a:schemeClr val="accent1"/>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加载、连接编译</a:t>
            </a:r>
          </a:p>
        </p:txBody>
      </p:sp>
      <p:sp>
        <p:nvSpPr>
          <p:cNvPr id="97289" name="Line 17"/>
          <p:cNvSpPr>
            <a:spLocks noChangeShapeType="1"/>
          </p:cNvSpPr>
          <p:nvPr/>
        </p:nvSpPr>
        <p:spPr bwMode="auto">
          <a:xfrm>
            <a:off x="4316413" y="1209675"/>
            <a:ext cx="0" cy="284163"/>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7290" name="Line 18"/>
          <p:cNvSpPr>
            <a:spLocks noChangeShapeType="1"/>
          </p:cNvSpPr>
          <p:nvPr/>
        </p:nvSpPr>
        <p:spPr bwMode="auto">
          <a:xfrm>
            <a:off x="4356100" y="1844675"/>
            <a:ext cx="0" cy="427038"/>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7291" name="Line 19"/>
          <p:cNvSpPr>
            <a:spLocks noChangeShapeType="1"/>
          </p:cNvSpPr>
          <p:nvPr/>
        </p:nvSpPr>
        <p:spPr bwMode="auto">
          <a:xfrm>
            <a:off x="4316413" y="2559050"/>
            <a:ext cx="0" cy="3556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7292" name="Line 20"/>
          <p:cNvSpPr>
            <a:spLocks noChangeShapeType="1"/>
          </p:cNvSpPr>
          <p:nvPr/>
        </p:nvSpPr>
        <p:spPr bwMode="auto">
          <a:xfrm>
            <a:off x="4284663" y="3213100"/>
            <a:ext cx="0" cy="3556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7293" name="Line 21"/>
          <p:cNvSpPr>
            <a:spLocks noChangeShapeType="1"/>
          </p:cNvSpPr>
          <p:nvPr/>
        </p:nvSpPr>
        <p:spPr bwMode="auto">
          <a:xfrm>
            <a:off x="4284663" y="3860800"/>
            <a:ext cx="0" cy="427038"/>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7294" name="Line 22"/>
          <p:cNvSpPr>
            <a:spLocks noChangeShapeType="1"/>
          </p:cNvSpPr>
          <p:nvPr/>
        </p:nvSpPr>
        <p:spPr bwMode="auto">
          <a:xfrm>
            <a:off x="4284663" y="4652963"/>
            <a:ext cx="0" cy="3556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7295" name="Line 23"/>
          <p:cNvSpPr>
            <a:spLocks noChangeShapeType="1"/>
          </p:cNvSpPr>
          <p:nvPr/>
        </p:nvSpPr>
        <p:spPr bwMode="auto">
          <a:xfrm>
            <a:off x="4284663" y="5157788"/>
            <a:ext cx="0" cy="4318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7296" name="Line 24"/>
          <p:cNvSpPr>
            <a:spLocks noChangeShapeType="1"/>
          </p:cNvSpPr>
          <p:nvPr/>
        </p:nvSpPr>
        <p:spPr bwMode="auto">
          <a:xfrm>
            <a:off x="4284663" y="5876925"/>
            <a:ext cx="0" cy="3556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7297" name="Line 25"/>
          <p:cNvSpPr>
            <a:spLocks noChangeShapeType="1"/>
          </p:cNvSpPr>
          <p:nvPr/>
        </p:nvSpPr>
        <p:spPr bwMode="auto">
          <a:xfrm>
            <a:off x="2670175" y="5762625"/>
            <a:ext cx="523875"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298" name="Text Box 26"/>
          <p:cNvSpPr txBox="1">
            <a:spLocks noChangeArrowheads="1"/>
          </p:cNvSpPr>
          <p:nvPr/>
        </p:nvSpPr>
        <p:spPr bwMode="auto">
          <a:xfrm>
            <a:off x="5643563" y="6027738"/>
            <a:ext cx="30972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t>图</a:t>
            </a:r>
            <a:r>
              <a:rPr lang="en-US" altLang="zh-CN" sz="2400"/>
              <a:t>1-9 </a:t>
            </a:r>
            <a:r>
              <a:rPr lang="zh-CN" altLang="en-US" sz="2400">
                <a:ea typeface="楷体_GB2312" pitchFamily="49" charset="-122"/>
              </a:rPr>
              <a:t>从框架源程序到可运行程序</a:t>
            </a:r>
          </a:p>
        </p:txBody>
      </p:sp>
      <p:sp>
        <p:nvSpPr>
          <p:cNvPr id="97299" name="Text Box 11"/>
          <p:cNvSpPr txBox="1">
            <a:spLocks noChangeArrowheads="1"/>
          </p:cNvSpPr>
          <p:nvPr/>
        </p:nvSpPr>
        <p:spPr bwMode="auto">
          <a:xfrm>
            <a:off x="3565525" y="835025"/>
            <a:ext cx="1647825" cy="333375"/>
          </a:xfrm>
          <a:prstGeom prst="rect">
            <a:avLst/>
          </a:prstGeom>
          <a:solidFill>
            <a:srgbClr val="FFFFCC"/>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框架源程序</a:t>
            </a:r>
          </a:p>
        </p:txBody>
      </p:sp>
      <p:sp>
        <p:nvSpPr>
          <p:cNvPr id="97300" name="Text Box 12"/>
          <p:cNvSpPr txBox="1">
            <a:spLocks noChangeArrowheads="1"/>
          </p:cNvSpPr>
          <p:nvPr/>
        </p:nvSpPr>
        <p:spPr bwMode="auto">
          <a:xfrm>
            <a:off x="3648075" y="2230438"/>
            <a:ext cx="1273175" cy="333375"/>
          </a:xfrm>
          <a:prstGeom prst="rect">
            <a:avLst/>
          </a:prstGeom>
          <a:solidFill>
            <a:srgbClr val="FFFFCC"/>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源程序</a:t>
            </a:r>
          </a:p>
        </p:txBody>
      </p:sp>
      <p:sp>
        <p:nvSpPr>
          <p:cNvPr id="97301" name="Text Box 13"/>
          <p:cNvSpPr txBox="1">
            <a:spLocks noChangeArrowheads="1"/>
          </p:cNvSpPr>
          <p:nvPr/>
        </p:nvSpPr>
        <p:spPr bwMode="auto">
          <a:xfrm>
            <a:off x="3348038" y="3559175"/>
            <a:ext cx="1947862" cy="333375"/>
          </a:xfrm>
          <a:prstGeom prst="rect">
            <a:avLst/>
          </a:prstGeom>
          <a:solidFill>
            <a:srgbClr val="FFFFCC"/>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bg2"/>
                </a:solidFill>
              </a:rPr>
              <a:t> </a:t>
            </a:r>
            <a:r>
              <a:rPr lang="zh-CN" altLang="en-US" sz="2000">
                <a:solidFill>
                  <a:schemeClr val="bg2"/>
                </a:solidFill>
              </a:rPr>
              <a:t>目标汇编程序</a:t>
            </a:r>
          </a:p>
        </p:txBody>
      </p:sp>
      <p:sp>
        <p:nvSpPr>
          <p:cNvPr id="97302" name="Text Box 14"/>
          <p:cNvSpPr txBox="1">
            <a:spLocks noChangeArrowheads="1"/>
          </p:cNvSpPr>
          <p:nvPr/>
        </p:nvSpPr>
        <p:spPr bwMode="auto">
          <a:xfrm>
            <a:off x="2987675" y="4927600"/>
            <a:ext cx="2547938" cy="333375"/>
          </a:xfrm>
          <a:prstGeom prst="rect">
            <a:avLst/>
          </a:prstGeom>
          <a:solidFill>
            <a:srgbClr val="FFFFCC"/>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可重定位的机器代码</a:t>
            </a:r>
          </a:p>
        </p:txBody>
      </p:sp>
      <p:sp>
        <p:nvSpPr>
          <p:cNvPr id="97303" name="Text Box 15"/>
          <p:cNvSpPr txBox="1">
            <a:spLocks noChangeArrowheads="1"/>
          </p:cNvSpPr>
          <p:nvPr/>
        </p:nvSpPr>
        <p:spPr bwMode="auto">
          <a:xfrm>
            <a:off x="3348038" y="6223000"/>
            <a:ext cx="1873250" cy="333375"/>
          </a:xfrm>
          <a:prstGeom prst="rect">
            <a:avLst/>
          </a:prstGeom>
          <a:solidFill>
            <a:srgbClr val="FFFFCC"/>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绝对机器代码</a:t>
            </a:r>
          </a:p>
        </p:txBody>
      </p:sp>
      <p:sp>
        <p:nvSpPr>
          <p:cNvPr id="97304" name="Text Box 16"/>
          <p:cNvSpPr txBox="1">
            <a:spLocks noChangeArrowheads="1"/>
          </p:cNvSpPr>
          <p:nvPr/>
        </p:nvSpPr>
        <p:spPr bwMode="auto">
          <a:xfrm>
            <a:off x="1285875" y="5430838"/>
            <a:ext cx="1457325" cy="615950"/>
          </a:xfrm>
          <a:prstGeom prst="rect">
            <a:avLst/>
          </a:prstGeom>
          <a:solidFill>
            <a:srgbClr val="FFFFCC"/>
          </a:solidFill>
          <a:ln w="28575">
            <a:solidFill>
              <a:schemeClr val="folHlink"/>
            </a:solidFill>
            <a:miter lim="800000"/>
            <a:headEnd/>
            <a:tailEnd/>
          </a:ln>
        </p:spPr>
        <p:txBody>
          <a:bodyPr lIns="0" tIns="0" rIns="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a:solidFill>
                  <a:schemeClr val="bg2"/>
                </a:solidFill>
              </a:rPr>
              <a:t>库、可重定位目标文件</a:t>
            </a:r>
          </a:p>
        </p:txBody>
      </p:sp>
      <p:sp>
        <p:nvSpPr>
          <p:cNvPr id="97305" name="圆角矩形标注 26"/>
          <p:cNvSpPr>
            <a:spLocks noChangeArrowheads="1"/>
          </p:cNvSpPr>
          <p:nvPr/>
        </p:nvSpPr>
        <p:spPr bwMode="auto">
          <a:xfrm>
            <a:off x="5715000" y="714375"/>
            <a:ext cx="3000375" cy="642938"/>
          </a:xfrm>
          <a:prstGeom prst="wedgeRoundRectCallout">
            <a:avLst>
              <a:gd name="adj1" fmla="val -66190"/>
              <a:gd name="adj2" fmla="val -4481"/>
              <a:gd name="adj3" fmla="val 16667"/>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92075" tIns="46038" rIns="92075" bIns="46038" anchor="ct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400" dirty="0">
                <a:solidFill>
                  <a:schemeClr val="bg2"/>
                </a:solidFill>
                <a:ea typeface="楷体_GB2312" pitchFamily="49" charset="-122"/>
              </a:rPr>
              <a:t>由程序员编制的程序</a:t>
            </a:r>
            <a:endParaRPr kumimoji="0" lang="zh-CN" altLang="en-US" sz="2400" dirty="0">
              <a:solidFill>
                <a:schemeClr val="bg2"/>
              </a:solidFill>
              <a:ea typeface="楷体_GB2312" pitchFamily="49" charset="-122"/>
            </a:endParaRPr>
          </a:p>
        </p:txBody>
      </p:sp>
      <p:sp>
        <p:nvSpPr>
          <p:cNvPr id="26" name="AutoShape 4">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F5A1752D-68FD-4F77-827F-F854DBA7850A}" type="datetime1">
              <a:rPr lang="zh-CN" altLang="en-US"/>
              <a:pPr>
                <a:defRPr/>
              </a:pPr>
              <a:t>2020/9/3</a:t>
            </a:fld>
            <a:endParaRPr lang="en-US" altLang="zh-CN"/>
          </a:p>
        </p:txBody>
      </p:sp>
      <p:sp>
        <p:nvSpPr>
          <p:cNvPr id="983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424F75E8-29D5-44D0-BE02-4C3B8EB92E26}" type="slidenum">
              <a:rPr lang="zh-CN" altLang="en-US" sz="1400" smtClean="0"/>
              <a:pPr>
                <a:spcBef>
                  <a:spcPct val="0"/>
                </a:spcBef>
                <a:buClrTx/>
                <a:buSzTx/>
                <a:buFontTx/>
                <a:buNone/>
              </a:pPr>
              <a:t>55</a:t>
            </a:fld>
            <a:r>
              <a:rPr lang="zh-CN" altLang="en-US" sz="1400"/>
              <a:t> 页</a:t>
            </a:r>
          </a:p>
        </p:txBody>
      </p:sp>
      <p:sp>
        <p:nvSpPr>
          <p:cNvPr id="98308" name="Rectangle 4"/>
          <p:cNvSpPr>
            <a:spLocks noChangeArrowheads="1"/>
          </p:cNvSpPr>
          <p:nvPr/>
        </p:nvSpPr>
        <p:spPr bwMode="auto">
          <a:xfrm>
            <a:off x="2771775" y="0"/>
            <a:ext cx="2705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4000">
                <a:solidFill>
                  <a:srgbClr val="FFFF00"/>
                </a:solidFill>
              </a:rPr>
              <a:t>预处理器</a:t>
            </a:r>
          </a:p>
        </p:txBody>
      </p:sp>
      <p:sp>
        <p:nvSpPr>
          <p:cNvPr id="98309" name="Text Box 5"/>
          <p:cNvSpPr txBox="1">
            <a:spLocks noChangeArrowheads="1"/>
          </p:cNvSpPr>
          <p:nvPr/>
        </p:nvSpPr>
        <p:spPr bwMode="auto">
          <a:xfrm>
            <a:off x="381000" y="1219200"/>
            <a:ext cx="85344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Char char="•"/>
            </a:pPr>
            <a:r>
              <a:rPr lang="zh-CN" altLang="en-US"/>
              <a:t>宏定义</a:t>
            </a:r>
          </a:p>
          <a:p>
            <a:pPr algn="just" eaLnBrk="1" hangingPunct="1">
              <a:spcBef>
                <a:spcPct val="50000"/>
              </a:spcBef>
              <a:buClrTx/>
              <a:buSzTx/>
              <a:buFontTx/>
              <a:buChar char="•"/>
            </a:pPr>
            <a:r>
              <a:rPr lang="zh-CN" altLang="en-US"/>
              <a:t>文件包含</a:t>
            </a:r>
          </a:p>
          <a:p>
            <a:pPr algn="just" eaLnBrk="1" hangingPunct="1">
              <a:spcBef>
                <a:spcPct val="50000"/>
              </a:spcBef>
              <a:buClrTx/>
              <a:buSzTx/>
              <a:buFontTx/>
              <a:buChar char="•"/>
            </a:pPr>
            <a:r>
              <a:rPr lang="zh-CN" altLang="en-US"/>
              <a:t>条件编译：</a:t>
            </a:r>
          </a:p>
          <a:p>
            <a:pPr lvl="1" algn="just" eaLnBrk="1" hangingPunct="1">
              <a:spcBef>
                <a:spcPct val="50000"/>
              </a:spcBef>
              <a:buClrTx/>
              <a:buSzTx/>
              <a:buFontTx/>
              <a:buChar char="•"/>
            </a:pPr>
            <a:r>
              <a:rPr lang="zh-CN" altLang="en-US"/>
              <a:t>并非源程序的每一行都要进行编译，有时情况不同要编译不同的语句。</a:t>
            </a:r>
          </a:p>
          <a:p>
            <a:pPr lvl="1" algn="just" eaLnBrk="1" hangingPunct="1">
              <a:spcBef>
                <a:spcPct val="50000"/>
              </a:spcBef>
              <a:buClrTx/>
              <a:buSzTx/>
              <a:buFontTx/>
              <a:buChar char="•"/>
            </a:pPr>
            <a:r>
              <a:rPr lang="zh-CN" altLang="en-US"/>
              <a:t>将真正要编译的语句组成标准源程序。 </a:t>
            </a:r>
          </a:p>
        </p:txBody>
      </p:sp>
      <p:sp>
        <p:nvSpPr>
          <p:cNvPr id="928774" name="AutoShape 6">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bg1"/>
          </a:solidFill>
          <a:ln w="12700" cap="sq">
            <a:solidFill>
              <a:schemeClr val="folHlink"/>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8774"/>
                                        </p:tgtEl>
                                        <p:attrNameLst>
                                          <p:attrName>style.visibility</p:attrName>
                                        </p:attrNameLst>
                                      </p:cBhvr>
                                      <p:to>
                                        <p:strVal val="visible"/>
                                      </p:to>
                                    </p:set>
                                    <p:animEffect transition="in" filter="blinds(horizontal)">
                                      <p:cBhvr>
                                        <p:cTn id="7" dur="500"/>
                                        <p:tgtEl>
                                          <p:spTgt spid="928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7057042-FE0A-4B21-8B3D-053FE030BF0D}" type="datetime1">
              <a:rPr lang="zh-CN" altLang="en-US"/>
              <a:pPr>
                <a:defRPr/>
              </a:pPr>
              <a:t>2020/9/3</a:t>
            </a:fld>
            <a:endParaRPr lang="en-US" altLang="zh-CN"/>
          </a:p>
        </p:txBody>
      </p:sp>
      <p:sp>
        <p:nvSpPr>
          <p:cNvPr id="993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1C7220AF-BDCE-451D-A234-40DCF7DD1FBF}" type="slidenum">
              <a:rPr lang="zh-CN" altLang="en-US" sz="1400" smtClean="0"/>
              <a:pPr>
                <a:spcBef>
                  <a:spcPct val="0"/>
                </a:spcBef>
                <a:buClrTx/>
                <a:buSzTx/>
                <a:buFontTx/>
                <a:buNone/>
              </a:pPr>
              <a:t>56</a:t>
            </a:fld>
            <a:r>
              <a:rPr lang="zh-CN" altLang="en-US" sz="1400"/>
              <a:t> 页</a:t>
            </a:r>
          </a:p>
        </p:txBody>
      </p:sp>
      <p:sp>
        <p:nvSpPr>
          <p:cNvPr id="99332" name="Rectangle 4"/>
          <p:cNvSpPr>
            <a:spLocks noChangeArrowheads="1"/>
          </p:cNvSpPr>
          <p:nvPr/>
        </p:nvSpPr>
        <p:spPr bwMode="auto">
          <a:xfrm>
            <a:off x="1698625" y="0"/>
            <a:ext cx="623411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4400">
                <a:solidFill>
                  <a:schemeClr val="tx2"/>
                </a:solidFill>
              </a:rPr>
              <a:t>1.6    TEST</a:t>
            </a:r>
            <a:r>
              <a:rPr lang="zh-CN" altLang="en-US" sz="4400">
                <a:solidFill>
                  <a:schemeClr val="tx2"/>
                </a:solidFill>
              </a:rPr>
              <a:t>语言与编译器</a:t>
            </a:r>
          </a:p>
        </p:txBody>
      </p:sp>
      <p:sp>
        <p:nvSpPr>
          <p:cNvPr id="99333" name="Rectangle 9"/>
          <p:cNvSpPr>
            <a:spLocks noChangeArrowheads="1"/>
          </p:cNvSpPr>
          <p:nvPr/>
        </p:nvSpPr>
        <p:spPr bwMode="auto">
          <a:xfrm>
            <a:off x="2352675" y="1412875"/>
            <a:ext cx="37703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4000">
                <a:solidFill>
                  <a:srgbClr val="FFFF00"/>
                </a:solidFill>
              </a:rPr>
              <a:t>1.6.1  TEST</a:t>
            </a:r>
            <a:r>
              <a:rPr lang="zh-CN" altLang="en-US" sz="4000">
                <a:solidFill>
                  <a:srgbClr val="FFFF00"/>
                </a:solidFill>
              </a:rPr>
              <a:t>语言</a:t>
            </a:r>
          </a:p>
        </p:txBody>
      </p:sp>
      <p:sp>
        <p:nvSpPr>
          <p:cNvPr id="99334" name="Rectangle 10"/>
          <p:cNvSpPr>
            <a:spLocks noGrp="1" noChangeArrowheads="1"/>
          </p:cNvSpPr>
          <p:nvPr>
            <p:ph type="title"/>
          </p:nvPr>
        </p:nvSpPr>
        <p:spPr>
          <a:xfrm>
            <a:off x="2124075" y="2492375"/>
            <a:ext cx="4752975" cy="762000"/>
          </a:xfrm>
          <a:noFill/>
        </p:spPr>
        <p:txBody>
          <a:bodyPr/>
          <a:lstStyle/>
          <a:p>
            <a:pPr marL="457200" indent="-457200" algn="ctr">
              <a:lnSpc>
                <a:spcPct val="110000"/>
              </a:lnSpc>
              <a:spcBef>
                <a:spcPct val="20000"/>
              </a:spcBef>
              <a:buClr>
                <a:schemeClr val="folHlink"/>
              </a:buClr>
              <a:buSzPct val="75000"/>
              <a:buFont typeface="Monotype Sorts" pitchFamily="2" charset="2"/>
              <a:buNone/>
            </a:pPr>
            <a:r>
              <a:rPr lang="en-US" altLang="zh-CN" sz="4000" b="1">
                <a:solidFill>
                  <a:srgbClr val="FFFF00"/>
                </a:solidFill>
              </a:rPr>
              <a:t>1.6.2  TEST</a:t>
            </a:r>
            <a:r>
              <a:rPr lang="zh-CN" altLang="en-US" sz="4000" b="1">
                <a:solidFill>
                  <a:srgbClr val="FFFF00"/>
                </a:solidFill>
              </a:rPr>
              <a:t>编译器</a:t>
            </a:r>
          </a:p>
        </p:txBody>
      </p:sp>
      <p:sp>
        <p:nvSpPr>
          <p:cNvPr id="99335" name="Rectangle 12"/>
          <p:cNvSpPr>
            <a:spLocks noChangeArrowheads="1"/>
          </p:cNvSpPr>
          <p:nvPr/>
        </p:nvSpPr>
        <p:spPr bwMode="auto">
          <a:xfrm>
            <a:off x="2195513" y="3500438"/>
            <a:ext cx="46085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4000">
                <a:solidFill>
                  <a:srgbClr val="FFFF00"/>
                </a:solidFill>
              </a:rPr>
              <a:t>1.6.3  TEST</a:t>
            </a:r>
            <a:r>
              <a:rPr lang="zh-CN" altLang="en-US" sz="4000">
                <a:solidFill>
                  <a:srgbClr val="FFFF00"/>
                </a:solidFill>
              </a:rPr>
              <a:t>虚拟机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BFE20BEC-0698-4B6E-AF33-AEA2FAF36041}" type="datetime1">
              <a:rPr lang="zh-CN" altLang="en-US"/>
              <a:pPr>
                <a:defRPr/>
              </a:pPr>
              <a:t>2020/9/3</a:t>
            </a:fld>
            <a:endParaRPr lang="en-US" altLang="zh-CN"/>
          </a:p>
        </p:txBody>
      </p:sp>
      <p:sp>
        <p:nvSpPr>
          <p:cNvPr id="1003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C983B19B-3F3C-44C7-829B-C0FE84D5416A}" type="slidenum">
              <a:rPr lang="zh-CN" altLang="en-US" sz="1400" smtClean="0"/>
              <a:pPr>
                <a:spcBef>
                  <a:spcPct val="0"/>
                </a:spcBef>
                <a:buClrTx/>
                <a:buSzTx/>
                <a:buFontTx/>
                <a:buNone/>
              </a:pPr>
              <a:t>57</a:t>
            </a:fld>
            <a:r>
              <a:rPr lang="zh-CN" altLang="en-US" sz="1400"/>
              <a:t> 页</a:t>
            </a:r>
          </a:p>
        </p:txBody>
      </p:sp>
      <p:sp>
        <p:nvSpPr>
          <p:cNvPr id="60420" name="Text Box 4"/>
          <p:cNvSpPr txBox="1">
            <a:spLocks noChangeArrowheads="1"/>
          </p:cNvSpPr>
          <p:nvPr/>
        </p:nvSpPr>
        <p:spPr bwMode="auto">
          <a:xfrm>
            <a:off x="0" y="1177925"/>
            <a:ext cx="8675688" cy="5175250"/>
          </a:xfrm>
          <a:prstGeom prst="rect">
            <a:avLst/>
          </a:prstGeom>
          <a:solidFill>
            <a:schemeClr val="tx1">
              <a:lumMod val="95000"/>
            </a:schemeClr>
          </a:solidFill>
          <a:ln w="9525">
            <a:noFill/>
            <a:miter lim="800000"/>
            <a:headEnd/>
            <a:tailEnd/>
          </a:ln>
        </p:spPr>
        <p:txBody>
          <a:bodyPr>
            <a:spAutoFit/>
          </a:bodyPr>
          <a:lstStyle/>
          <a:p>
            <a:pPr marL="457200" indent="-457200" eaLnBrk="1" hangingPunct="1">
              <a:spcBef>
                <a:spcPct val="10000"/>
              </a:spcBef>
              <a:buFont typeface="Monotype Sorts" pitchFamily="2" charset="2"/>
              <a:buNone/>
              <a:defRPr/>
            </a:pPr>
            <a:r>
              <a:rPr kumimoji="1" lang="zh-CN" altLang="en-US" sz="2800" dirty="0">
                <a:solidFill>
                  <a:srgbClr val="C00000"/>
                </a:solidFill>
                <a:latin typeface="楷体_GB2312" pitchFamily="49" charset="-122"/>
              </a:rPr>
              <a:t>语法相当于</a:t>
            </a:r>
            <a:r>
              <a:rPr kumimoji="1" lang="en-US" altLang="zh-CN" sz="2800" dirty="0">
                <a:solidFill>
                  <a:srgbClr val="C00000"/>
                </a:solidFill>
                <a:latin typeface="楷体_GB2312" pitchFamily="49" charset="-122"/>
              </a:rPr>
              <a:t>C</a:t>
            </a:r>
            <a:r>
              <a:rPr kumimoji="1" lang="zh-CN" altLang="en-US" sz="2800" dirty="0">
                <a:solidFill>
                  <a:srgbClr val="C00000"/>
                </a:solidFill>
                <a:latin typeface="楷体_GB2312" pitchFamily="49" charset="-122"/>
              </a:rPr>
              <a:t>的函数体 </a:t>
            </a:r>
            <a:r>
              <a:rPr kumimoji="1" lang="en-US" altLang="zh-CN" sz="2800" dirty="0">
                <a:solidFill>
                  <a:srgbClr val="C00000"/>
                </a:solidFill>
              </a:rPr>
              <a:t>{……}</a:t>
            </a:r>
            <a:r>
              <a:rPr kumimoji="1" lang="zh-CN" altLang="en-US" sz="2800" dirty="0">
                <a:solidFill>
                  <a:srgbClr val="C00000"/>
                </a:solidFill>
                <a:latin typeface="楷体_GB2312" pitchFamily="49" charset="-122"/>
              </a:rPr>
              <a:t>。</a:t>
            </a:r>
          </a:p>
          <a:p>
            <a:pPr marL="457200" indent="-457200" eaLnBrk="1" hangingPunct="1">
              <a:spcBef>
                <a:spcPct val="10000"/>
              </a:spcBef>
              <a:buFontTx/>
              <a:buChar char="•"/>
              <a:defRPr/>
            </a:pPr>
            <a:r>
              <a:rPr kumimoji="1" lang="zh-CN" altLang="en-US" sz="2800" dirty="0">
                <a:solidFill>
                  <a:srgbClr val="C00000"/>
                </a:solidFill>
                <a:latin typeface="楷体_GB2312" pitchFamily="49" charset="-122"/>
              </a:rPr>
              <a:t>变量</a:t>
            </a:r>
            <a:r>
              <a:rPr kumimoji="1" lang="en-US" altLang="zh-CN" sz="2800" dirty="0">
                <a:latin typeface="楷体_GB2312" pitchFamily="49" charset="-122"/>
              </a:rPr>
              <a:t>:</a:t>
            </a:r>
            <a:r>
              <a:rPr kumimoji="1" lang="zh-CN" altLang="en-US" sz="2800" dirty="0">
                <a:latin typeface="楷体_GB2312" pitchFamily="49" charset="-122"/>
              </a:rPr>
              <a:t>整型简单变量</a:t>
            </a:r>
          </a:p>
          <a:p>
            <a:pPr marL="457200" indent="-457200" eaLnBrk="1" hangingPunct="1">
              <a:spcBef>
                <a:spcPct val="10000"/>
              </a:spcBef>
              <a:buFontTx/>
              <a:buChar char="•"/>
              <a:defRPr/>
            </a:pPr>
            <a:r>
              <a:rPr kumimoji="1" lang="zh-CN" altLang="en-US" sz="2800" dirty="0">
                <a:solidFill>
                  <a:srgbClr val="C00000"/>
                </a:solidFill>
                <a:latin typeface="楷体_GB2312" pitchFamily="49" charset="-122"/>
              </a:rPr>
              <a:t>表达式语句</a:t>
            </a:r>
            <a:r>
              <a:rPr kumimoji="1" lang="zh-CN" altLang="en-US" sz="2800" dirty="0">
                <a:latin typeface="楷体_GB2312" pitchFamily="49" charset="-122"/>
              </a:rPr>
              <a:t>及</a:t>
            </a:r>
            <a:r>
              <a:rPr kumimoji="1" lang="zh-CN" altLang="en-US" sz="2800" dirty="0">
                <a:solidFill>
                  <a:srgbClr val="C00000"/>
                </a:solidFill>
                <a:latin typeface="楷体_GB2312" pitchFamily="49" charset="-122"/>
              </a:rPr>
              <a:t>控制语句</a:t>
            </a:r>
            <a:r>
              <a:rPr kumimoji="1" lang="en-US" altLang="zh-CN" sz="2800" dirty="0">
                <a:solidFill>
                  <a:srgbClr val="C00000"/>
                </a:solidFill>
                <a:latin typeface="楷体_GB2312" pitchFamily="49" charset="-122"/>
              </a:rPr>
              <a:t>:</a:t>
            </a:r>
            <a:r>
              <a:rPr kumimoji="1" lang="zh-CN" altLang="en-US" sz="2800" dirty="0">
                <a:latin typeface="楷体_GB2312" pitchFamily="49" charset="-122"/>
              </a:rPr>
              <a:t>与</a:t>
            </a:r>
            <a:r>
              <a:rPr kumimoji="1" lang="en-US" altLang="zh-CN" sz="2800" dirty="0">
                <a:latin typeface="楷体_GB2312" pitchFamily="49" charset="-122"/>
              </a:rPr>
              <a:t>C</a:t>
            </a:r>
            <a:r>
              <a:rPr kumimoji="1" lang="zh-CN" altLang="en-US" sz="2800" dirty="0">
                <a:latin typeface="楷体_GB2312" pitchFamily="49" charset="-122"/>
              </a:rPr>
              <a:t>语言类似</a:t>
            </a:r>
          </a:p>
          <a:p>
            <a:pPr marL="914400" lvl="1" indent="-457200" eaLnBrk="1" hangingPunct="1">
              <a:spcBef>
                <a:spcPct val="10000"/>
              </a:spcBef>
              <a:buFontTx/>
              <a:buChar char="•"/>
              <a:defRPr/>
            </a:pPr>
            <a:r>
              <a:rPr kumimoji="1" lang="zh-CN" altLang="en-US" sz="2800" dirty="0">
                <a:solidFill>
                  <a:srgbClr val="C00000"/>
                </a:solidFill>
                <a:latin typeface="楷体_GB2312" pitchFamily="49" charset="-122"/>
              </a:rPr>
              <a:t>控制语句</a:t>
            </a:r>
            <a:r>
              <a:rPr kumimoji="1" lang="zh-CN" altLang="en-US" sz="2800" dirty="0">
                <a:latin typeface="+mj-lt"/>
              </a:rPr>
              <a:t>： </a:t>
            </a:r>
            <a:r>
              <a:rPr kumimoji="1" lang="en-US" altLang="zh-CN" sz="2800" dirty="0">
                <a:latin typeface="+mj-lt"/>
              </a:rPr>
              <a:t>if</a:t>
            </a:r>
            <a:r>
              <a:rPr kumimoji="1" lang="zh-CN" altLang="en-US" sz="2800" dirty="0">
                <a:latin typeface="+mj-lt"/>
              </a:rPr>
              <a:t>、</a:t>
            </a:r>
            <a:r>
              <a:rPr kumimoji="1" lang="en-US" altLang="zh-CN" sz="2800" dirty="0">
                <a:latin typeface="+mj-lt"/>
              </a:rPr>
              <a:t>while</a:t>
            </a:r>
            <a:r>
              <a:rPr kumimoji="1" lang="zh-CN" altLang="en-US" sz="2800" dirty="0">
                <a:latin typeface="+mj-lt"/>
              </a:rPr>
              <a:t>和</a:t>
            </a:r>
            <a:r>
              <a:rPr kumimoji="1" lang="en-US" altLang="zh-CN" sz="2800" dirty="0">
                <a:latin typeface="+mj-lt"/>
              </a:rPr>
              <a:t>for</a:t>
            </a:r>
            <a:endParaRPr kumimoji="1" lang="zh-CN" altLang="en-US" sz="2800" dirty="0">
              <a:latin typeface="+mj-lt"/>
            </a:endParaRPr>
          </a:p>
          <a:p>
            <a:pPr marL="914400" lvl="1" indent="-457200" eaLnBrk="1" hangingPunct="1">
              <a:spcBef>
                <a:spcPct val="10000"/>
              </a:spcBef>
              <a:buFontTx/>
              <a:buChar char="•"/>
              <a:defRPr/>
            </a:pPr>
            <a:r>
              <a:rPr kumimoji="1" lang="zh-CN" altLang="en-US" sz="2800" dirty="0">
                <a:solidFill>
                  <a:srgbClr val="C00000"/>
                </a:solidFill>
                <a:latin typeface="楷体_GB2312" pitchFamily="49" charset="-122"/>
              </a:rPr>
              <a:t>表达式</a:t>
            </a:r>
            <a:r>
              <a:rPr kumimoji="1" lang="zh-CN" altLang="en-US" sz="2800" dirty="0">
                <a:latin typeface="楷体_GB2312" pitchFamily="49" charset="-122"/>
              </a:rPr>
              <a:t>：</a:t>
            </a:r>
          </a:p>
          <a:p>
            <a:pPr marL="1371600" lvl="2" indent="-457200" eaLnBrk="1" hangingPunct="1">
              <a:spcBef>
                <a:spcPct val="10000"/>
              </a:spcBef>
              <a:buFontTx/>
              <a:buChar char="•"/>
              <a:defRPr/>
            </a:pPr>
            <a:r>
              <a:rPr kumimoji="1" lang="zh-CN" altLang="en-US" sz="2800" dirty="0">
                <a:solidFill>
                  <a:srgbClr val="C00000"/>
                </a:solidFill>
                <a:latin typeface="楷体_GB2312" pitchFamily="49" charset="-122"/>
              </a:rPr>
              <a:t>布尔表达式</a:t>
            </a:r>
            <a:r>
              <a:rPr kumimoji="1" lang="en-US" altLang="zh-CN" sz="2800" dirty="0">
                <a:latin typeface="楷体_GB2312" pitchFamily="49" charset="-122"/>
              </a:rPr>
              <a:t>:&lt;</a:t>
            </a:r>
            <a:r>
              <a:rPr kumimoji="1" lang="zh-CN" altLang="en-US" sz="2800" dirty="0">
                <a:latin typeface="楷体_GB2312" pitchFamily="49" charset="-122"/>
              </a:rPr>
              <a:t>、</a:t>
            </a:r>
            <a:r>
              <a:rPr kumimoji="1" lang="en-US" altLang="zh-CN" sz="2800" dirty="0">
                <a:latin typeface="楷体_GB2312" pitchFamily="49" charset="-122"/>
              </a:rPr>
              <a:t>&lt;=</a:t>
            </a:r>
            <a:r>
              <a:rPr kumimoji="1" lang="zh-CN" altLang="en-US" sz="2800" dirty="0">
                <a:latin typeface="楷体_GB2312" pitchFamily="49" charset="-122"/>
              </a:rPr>
              <a:t>、</a:t>
            </a:r>
            <a:r>
              <a:rPr kumimoji="1" lang="en-US" altLang="zh-CN" sz="2800" dirty="0">
                <a:latin typeface="楷体_GB2312" pitchFamily="49" charset="-122"/>
              </a:rPr>
              <a:t>&gt;</a:t>
            </a:r>
            <a:r>
              <a:rPr kumimoji="1" lang="zh-CN" altLang="en-US" sz="2800" dirty="0">
                <a:latin typeface="楷体_GB2312" pitchFamily="49" charset="-122"/>
              </a:rPr>
              <a:t>、</a:t>
            </a:r>
            <a:r>
              <a:rPr kumimoji="1" lang="en-US" altLang="zh-CN" sz="2800" dirty="0">
                <a:latin typeface="楷体_GB2312" pitchFamily="49" charset="-122"/>
              </a:rPr>
              <a:t>&gt;=</a:t>
            </a:r>
            <a:r>
              <a:rPr kumimoji="1" lang="zh-CN" altLang="en-US" sz="2800" dirty="0">
                <a:latin typeface="楷体_GB2312" pitchFamily="49" charset="-122"/>
              </a:rPr>
              <a:t>、</a:t>
            </a:r>
            <a:r>
              <a:rPr kumimoji="1" lang="en-US" altLang="zh-CN" sz="2800" dirty="0">
                <a:latin typeface="楷体_GB2312" pitchFamily="49" charset="-122"/>
              </a:rPr>
              <a:t>==</a:t>
            </a:r>
            <a:r>
              <a:rPr kumimoji="1" lang="zh-CN" altLang="en-US" sz="2800" dirty="0">
                <a:latin typeface="楷体_GB2312" pitchFamily="49" charset="-122"/>
              </a:rPr>
              <a:t>和</a:t>
            </a:r>
            <a:r>
              <a:rPr kumimoji="1" lang="en-US" altLang="zh-CN" sz="2800" dirty="0">
                <a:latin typeface="楷体_GB2312" pitchFamily="49" charset="-122"/>
              </a:rPr>
              <a:t>!=</a:t>
            </a:r>
            <a:r>
              <a:rPr kumimoji="1" lang="zh-CN" altLang="en-US" sz="2800" dirty="0">
                <a:latin typeface="楷体_GB2312" pitchFamily="49" charset="-122"/>
              </a:rPr>
              <a:t>。</a:t>
            </a:r>
          </a:p>
          <a:p>
            <a:pPr marL="1371600" lvl="2" indent="-457200" eaLnBrk="1" hangingPunct="1">
              <a:spcBef>
                <a:spcPct val="10000"/>
              </a:spcBef>
              <a:buFontTx/>
              <a:buChar char="•"/>
              <a:defRPr/>
            </a:pPr>
            <a:r>
              <a:rPr kumimoji="1" lang="zh-CN" altLang="en-US" sz="2800" dirty="0">
                <a:solidFill>
                  <a:srgbClr val="C00000"/>
                </a:solidFill>
                <a:latin typeface="楷体_GB2312" pitchFamily="49" charset="-122"/>
              </a:rPr>
              <a:t>算术表达式</a:t>
            </a:r>
            <a:r>
              <a:rPr kumimoji="1" lang="en-US" altLang="zh-CN" sz="2800" dirty="0">
                <a:latin typeface="楷体_GB2312" pitchFamily="49" charset="-122"/>
              </a:rPr>
              <a:t>:</a:t>
            </a:r>
            <a:r>
              <a:rPr kumimoji="1" lang="zh-CN" altLang="en-US" sz="2800" dirty="0">
                <a:latin typeface="楷体_GB2312" pitchFamily="49" charset="-122"/>
              </a:rPr>
              <a:t>整型常数、变量、</a:t>
            </a:r>
            <a:r>
              <a:rPr kumimoji="1" lang="en-US" altLang="zh-CN" sz="2800" dirty="0">
                <a:latin typeface="楷体_GB2312" pitchFamily="49" charset="-122"/>
              </a:rPr>
              <a:t>4</a:t>
            </a:r>
            <a:r>
              <a:rPr kumimoji="1" lang="zh-CN" altLang="en-US" sz="2800" dirty="0">
                <a:latin typeface="楷体_GB2312" pitchFamily="49" charset="-122"/>
              </a:rPr>
              <a:t>个算符</a:t>
            </a:r>
            <a:r>
              <a:rPr kumimoji="1" lang="en-US" altLang="zh-CN" sz="2800" dirty="0">
                <a:solidFill>
                  <a:srgbClr val="C00000"/>
                </a:solidFill>
                <a:latin typeface="楷体_GB2312" pitchFamily="49" charset="-122"/>
              </a:rPr>
              <a:t>+</a:t>
            </a:r>
            <a:r>
              <a:rPr kumimoji="1" lang="zh-CN" altLang="en-US" sz="2800" dirty="0">
                <a:solidFill>
                  <a:srgbClr val="C00000"/>
                </a:solidFill>
                <a:latin typeface="楷体_GB2312" pitchFamily="49" charset="-122"/>
              </a:rPr>
              <a:t>、－、*、</a:t>
            </a:r>
            <a:r>
              <a:rPr kumimoji="1" lang="en-US" altLang="zh-CN" sz="2800" dirty="0">
                <a:solidFill>
                  <a:srgbClr val="C00000"/>
                </a:solidFill>
                <a:latin typeface="楷体_GB2312" pitchFamily="49" charset="-122"/>
              </a:rPr>
              <a:t>/</a:t>
            </a:r>
            <a:r>
              <a:rPr kumimoji="1" lang="zh-CN" altLang="en-US" sz="2800" dirty="0">
                <a:latin typeface="楷体_GB2312" pitchFamily="49" charset="-122"/>
              </a:rPr>
              <a:t>。</a:t>
            </a:r>
          </a:p>
          <a:p>
            <a:pPr marL="457200" indent="-457200" eaLnBrk="1" hangingPunct="1">
              <a:spcBef>
                <a:spcPct val="10000"/>
              </a:spcBef>
              <a:buFontTx/>
              <a:buChar char="•"/>
              <a:defRPr/>
            </a:pPr>
            <a:r>
              <a:rPr kumimoji="1" lang="zh-CN" altLang="en-US" sz="2800" dirty="0">
                <a:solidFill>
                  <a:srgbClr val="C00000"/>
                </a:solidFill>
                <a:latin typeface="楷体_GB2312" pitchFamily="49" charset="-122"/>
              </a:rPr>
              <a:t>复合语句</a:t>
            </a:r>
            <a:r>
              <a:rPr kumimoji="1" lang="zh-CN" altLang="en-US" sz="2800" dirty="0">
                <a:latin typeface="楷体_GB2312" pitchFamily="49" charset="-122"/>
              </a:rPr>
              <a:t>。</a:t>
            </a:r>
          </a:p>
          <a:p>
            <a:pPr marL="457200" indent="-457200" eaLnBrk="1" hangingPunct="1">
              <a:spcBef>
                <a:spcPct val="10000"/>
              </a:spcBef>
              <a:buFontTx/>
              <a:buChar char="•"/>
              <a:defRPr/>
            </a:pPr>
            <a:r>
              <a:rPr kumimoji="1" lang="zh-CN" altLang="en-US" sz="2800" dirty="0">
                <a:solidFill>
                  <a:srgbClr val="C00000"/>
                </a:solidFill>
                <a:latin typeface="楷体_GB2312" pitchFamily="49" charset="-122"/>
              </a:rPr>
              <a:t>输入输出</a:t>
            </a:r>
            <a:r>
              <a:rPr kumimoji="1" lang="en-US" altLang="zh-CN" sz="2800" dirty="0">
                <a:latin typeface="楷体_GB2312" pitchFamily="49" charset="-122"/>
              </a:rPr>
              <a:t>: </a:t>
            </a:r>
            <a:r>
              <a:rPr kumimoji="1" lang="en-US" altLang="zh-CN" sz="2800" dirty="0">
                <a:latin typeface="+mj-lt"/>
              </a:rPr>
              <a:t>read</a:t>
            </a:r>
            <a:r>
              <a:rPr kumimoji="1" lang="zh-CN" altLang="en-US" sz="2800" dirty="0">
                <a:latin typeface="+mj-lt"/>
              </a:rPr>
              <a:t>和</a:t>
            </a:r>
            <a:r>
              <a:rPr kumimoji="1" lang="en-US" altLang="zh-CN" sz="2800" dirty="0">
                <a:latin typeface="+mj-lt"/>
              </a:rPr>
              <a:t>write</a:t>
            </a:r>
            <a:r>
              <a:rPr kumimoji="1" lang="zh-CN" altLang="en-US" sz="2800" dirty="0">
                <a:latin typeface="+mj-lt"/>
              </a:rPr>
              <a:t>语句。</a:t>
            </a:r>
          </a:p>
          <a:p>
            <a:pPr marL="457200" indent="-457200" eaLnBrk="1" hangingPunct="1">
              <a:spcBef>
                <a:spcPct val="10000"/>
              </a:spcBef>
              <a:buFontTx/>
              <a:buChar char="•"/>
              <a:defRPr/>
            </a:pPr>
            <a:r>
              <a:rPr kumimoji="1" lang="zh-CN" altLang="en-US" sz="2800" dirty="0">
                <a:solidFill>
                  <a:srgbClr val="C00000"/>
                </a:solidFill>
                <a:latin typeface="楷体_GB2312" pitchFamily="49" charset="-122"/>
              </a:rPr>
              <a:t>注释</a:t>
            </a:r>
            <a:r>
              <a:rPr kumimoji="1" lang="en-US" altLang="zh-CN" sz="2800" dirty="0">
                <a:latin typeface="楷体_GB2312" pitchFamily="49" charset="-122"/>
              </a:rPr>
              <a:t>:</a:t>
            </a:r>
            <a:r>
              <a:rPr kumimoji="1" lang="en-US" altLang="zh-CN" sz="2800" dirty="0">
                <a:latin typeface="宋体" pitchFamily="2" charset="-122"/>
              </a:rPr>
              <a:t>“</a:t>
            </a:r>
            <a:r>
              <a:rPr kumimoji="1" lang="en-US" altLang="zh-CN" sz="2800" dirty="0">
                <a:latin typeface="楷体_GB2312" pitchFamily="49" charset="-122"/>
              </a:rPr>
              <a:t>/*</a:t>
            </a:r>
            <a:r>
              <a:rPr kumimoji="1" lang="en-US" altLang="zh-CN" sz="2800" dirty="0">
                <a:latin typeface="宋体" pitchFamily="2" charset="-122"/>
              </a:rPr>
              <a:t>”</a:t>
            </a:r>
            <a:r>
              <a:rPr kumimoji="1" lang="zh-CN" altLang="en-US" sz="2800" dirty="0">
                <a:latin typeface="楷体_GB2312" pitchFamily="49" charset="-122"/>
              </a:rPr>
              <a:t>和</a:t>
            </a:r>
            <a:r>
              <a:rPr kumimoji="1" lang="zh-CN" altLang="en-US" sz="2800" dirty="0">
                <a:latin typeface="宋体" pitchFamily="2" charset="-122"/>
              </a:rPr>
              <a:t>“</a:t>
            </a:r>
            <a:r>
              <a:rPr kumimoji="1" lang="zh-CN" altLang="en-US" sz="2800" dirty="0">
                <a:latin typeface="楷体_GB2312" pitchFamily="49" charset="-122"/>
              </a:rPr>
              <a:t>*</a:t>
            </a:r>
            <a:r>
              <a:rPr kumimoji="1" lang="en-US" altLang="zh-CN" sz="2800" dirty="0">
                <a:latin typeface="楷体_GB2312" pitchFamily="49" charset="-122"/>
              </a:rPr>
              <a:t>/</a:t>
            </a:r>
            <a:r>
              <a:rPr kumimoji="1" lang="en-US" altLang="zh-CN" sz="2800" dirty="0">
                <a:latin typeface="宋体" pitchFamily="2" charset="-122"/>
              </a:rPr>
              <a:t>”</a:t>
            </a:r>
            <a:r>
              <a:rPr kumimoji="1" lang="zh-CN" altLang="en-US" sz="2800" dirty="0">
                <a:latin typeface="楷体_GB2312" pitchFamily="49" charset="-122"/>
              </a:rPr>
              <a:t>括起来，不能嵌套。 </a:t>
            </a:r>
          </a:p>
        </p:txBody>
      </p:sp>
      <p:sp>
        <p:nvSpPr>
          <p:cNvPr id="60421" name="Text Box 5"/>
          <p:cNvSpPr txBox="1">
            <a:spLocks noChangeArrowheads="1"/>
          </p:cNvSpPr>
          <p:nvPr/>
        </p:nvSpPr>
        <p:spPr bwMode="auto">
          <a:xfrm>
            <a:off x="1714500" y="1143000"/>
            <a:ext cx="5472113" cy="4968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solidFill>
                  <a:schemeClr val="bg2"/>
                </a:solidFill>
              </a:rPr>
              <a:t>TEST</a:t>
            </a:r>
            <a:r>
              <a:rPr lang="zh-CN" altLang="en-US" sz="2000">
                <a:solidFill>
                  <a:schemeClr val="bg2"/>
                </a:solidFill>
              </a:rPr>
              <a:t>语言程序（阶乘）。</a:t>
            </a:r>
          </a:p>
          <a:p>
            <a:pPr eaLnBrk="1" hangingPunct="1">
              <a:spcBef>
                <a:spcPct val="50000"/>
              </a:spcBef>
              <a:buClrTx/>
              <a:buSzTx/>
              <a:buFontTx/>
              <a:buNone/>
            </a:pPr>
            <a:r>
              <a:rPr lang="en-US" altLang="zh-CN" sz="2000">
                <a:solidFill>
                  <a:schemeClr val="bg2"/>
                </a:solidFill>
              </a:rPr>
              <a:t>{ </a:t>
            </a:r>
          </a:p>
          <a:p>
            <a:pPr eaLnBrk="1" hangingPunct="1">
              <a:spcBef>
                <a:spcPct val="50000"/>
              </a:spcBef>
              <a:buClrTx/>
              <a:buSzTx/>
              <a:buFontTx/>
              <a:buNone/>
            </a:pPr>
            <a:r>
              <a:rPr lang="en-US" altLang="zh-CN" sz="2000">
                <a:solidFill>
                  <a:schemeClr val="bg2"/>
                </a:solidFill>
              </a:rPr>
              <a:t>     int i;</a:t>
            </a:r>
          </a:p>
          <a:p>
            <a:pPr eaLnBrk="1" hangingPunct="1">
              <a:spcBef>
                <a:spcPct val="50000"/>
              </a:spcBef>
              <a:buClrTx/>
              <a:buSzTx/>
              <a:buFontTx/>
              <a:buNone/>
            </a:pPr>
            <a:r>
              <a:rPr lang="en-US" altLang="zh-CN" sz="2000">
                <a:solidFill>
                  <a:schemeClr val="bg2"/>
                </a:solidFill>
              </a:rPr>
              <a:t>     int n;</a:t>
            </a:r>
          </a:p>
          <a:p>
            <a:pPr eaLnBrk="1" hangingPunct="1">
              <a:spcBef>
                <a:spcPct val="50000"/>
              </a:spcBef>
              <a:buClrTx/>
              <a:buSzTx/>
              <a:buFontTx/>
              <a:buNone/>
            </a:pPr>
            <a:r>
              <a:rPr lang="en-US" altLang="zh-CN" sz="2000">
                <a:solidFill>
                  <a:schemeClr val="bg2"/>
                </a:solidFill>
              </a:rPr>
              <a:t>     int j;</a:t>
            </a:r>
          </a:p>
          <a:p>
            <a:pPr eaLnBrk="1" hangingPunct="1">
              <a:spcBef>
                <a:spcPct val="50000"/>
              </a:spcBef>
              <a:buClrTx/>
              <a:buSzTx/>
              <a:buFontTx/>
              <a:buNone/>
            </a:pPr>
            <a:r>
              <a:rPr lang="en-US" altLang="zh-CN" sz="2000">
                <a:solidFill>
                  <a:schemeClr val="bg2"/>
                </a:solidFill>
              </a:rPr>
              <a:t>     j=1;</a:t>
            </a:r>
          </a:p>
          <a:p>
            <a:pPr eaLnBrk="1" hangingPunct="1">
              <a:spcBef>
                <a:spcPct val="50000"/>
              </a:spcBef>
              <a:buClrTx/>
              <a:buSzTx/>
              <a:buFontTx/>
              <a:buNone/>
            </a:pPr>
            <a:r>
              <a:rPr lang="en-US" altLang="zh-CN" sz="2000">
                <a:solidFill>
                  <a:schemeClr val="bg2"/>
                </a:solidFill>
              </a:rPr>
              <a:t>     read n;</a:t>
            </a:r>
          </a:p>
          <a:p>
            <a:pPr eaLnBrk="1" hangingPunct="1">
              <a:spcBef>
                <a:spcPct val="50000"/>
              </a:spcBef>
              <a:buClrTx/>
              <a:buSzTx/>
              <a:buFontTx/>
              <a:buNone/>
            </a:pPr>
            <a:r>
              <a:rPr lang="en-US" altLang="zh-CN" sz="2000">
                <a:solidFill>
                  <a:schemeClr val="bg2"/>
                </a:solidFill>
              </a:rPr>
              <a:t>     for (i=1;i&lt;=n;i=i+1)</a:t>
            </a:r>
          </a:p>
          <a:p>
            <a:pPr eaLnBrk="1" hangingPunct="1">
              <a:spcBef>
                <a:spcPct val="50000"/>
              </a:spcBef>
              <a:buClrTx/>
              <a:buSzTx/>
              <a:buFontTx/>
              <a:buNone/>
            </a:pPr>
            <a:r>
              <a:rPr lang="en-US" altLang="zh-CN" sz="2000">
                <a:solidFill>
                  <a:schemeClr val="bg2"/>
                </a:solidFill>
              </a:rPr>
              <a:t>            j=j*i;</a:t>
            </a:r>
          </a:p>
          <a:p>
            <a:pPr eaLnBrk="1" hangingPunct="1">
              <a:spcBef>
                <a:spcPct val="50000"/>
              </a:spcBef>
              <a:buClrTx/>
              <a:buSzTx/>
              <a:buFontTx/>
              <a:buNone/>
            </a:pPr>
            <a:r>
              <a:rPr lang="en-US" altLang="zh-CN" sz="2000">
                <a:solidFill>
                  <a:schemeClr val="bg2"/>
                </a:solidFill>
              </a:rPr>
              <a:t>     write j;</a:t>
            </a:r>
          </a:p>
          <a:p>
            <a:pPr eaLnBrk="1" hangingPunct="1">
              <a:spcBef>
                <a:spcPct val="50000"/>
              </a:spcBef>
              <a:buClrTx/>
              <a:buSzTx/>
              <a:buFontTx/>
              <a:buNone/>
            </a:pPr>
            <a:r>
              <a:rPr lang="en-US" altLang="zh-CN" sz="2000">
                <a:solidFill>
                  <a:schemeClr val="bg2"/>
                </a:solidFill>
              </a:rPr>
              <a:t>}</a:t>
            </a:r>
          </a:p>
        </p:txBody>
      </p:sp>
      <p:sp>
        <p:nvSpPr>
          <p:cNvPr id="100358" name="Rectangle 6"/>
          <p:cNvSpPr>
            <a:spLocks noChangeArrowheads="1"/>
          </p:cNvSpPr>
          <p:nvPr/>
        </p:nvSpPr>
        <p:spPr bwMode="auto">
          <a:xfrm>
            <a:off x="2484438" y="0"/>
            <a:ext cx="42275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4000">
                <a:solidFill>
                  <a:srgbClr val="FFFF00"/>
                </a:solidFill>
              </a:rPr>
              <a:t>1.6.1  TEST</a:t>
            </a:r>
            <a:r>
              <a:rPr lang="zh-CN" altLang="en-US" sz="4000">
                <a:solidFill>
                  <a:srgbClr val="FFFF00"/>
                </a:solidFill>
              </a:rPr>
              <a:t>语言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ssolve">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9FE05AE9-815E-440A-A082-EA303AFC65CC}" type="datetime1">
              <a:rPr lang="zh-CN" altLang="en-US"/>
              <a:pPr>
                <a:defRPr/>
              </a:pPr>
              <a:t>2020/9/3</a:t>
            </a:fld>
            <a:endParaRPr lang="en-US" altLang="zh-CN"/>
          </a:p>
        </p:txBody>
      </p:sp>
      <p:sp>
        <p:nvSpPr>
          <p:cNvPr id="10137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C26411D0-A2ED-4FE7-AFE0-EF215B500F89}" type="slidenum">
              <a:rPr lang="zh-CN" altLang="en-US" sz="1400" smtClean="0"/>
              <a:pPr>
                <a:spcBef>
                  <a:spcPct val="0"/>
                </a:spcBef>
                <a:buClrTx/>
                <a:buSzTx/>
                <a:buFontTx/>
                <a:buNone/>
              </a:pPr>
              <a:t>58</a:t>
            </a:fld>
            <a:r>
              <a:rPr lang="zh-CN" altLang="en-US" sz="1400"/>
              <a:t> 页</a:t>
            </a:r>
          </a:p>
        </p:txBody>
      </p:sp>
      <p:sp>
        <p:nvSpPr>
          <p:cNvPr id="101380" name="Rectangle 2"/>
          <p:cNvSpPr>
            <a:spLocks noGrp="1" noChangeArrowheads="1"/>
          </p:cNvSpPr>
          <p:nvPr>
            <p:ph type="title"/>
          </p:nvPr>
        </p:nvSpPr>
        <p:spPr>
          <a:xfrm>
            <a:off x="2051050" y="0"/>
            <a:ext cx="5326063" cy="762000"/>
          </a:xfrm>
          <a:noFill/>
        </p:spPr>
        <p:txBody>
          <a:bodyPr/>
          <a:lstStyle/>
          <a:p>
            <a:pPr marL="457200" indent="-368300" algn="ctr">
              <a:lnSpc>
                <a:spcPct val="110000"/>
              </a:lnSpc>
              <a:spcBef>
                <a:spcPct val="20000"/>
              </a:spcBef>
              <a:buClr>
                <a:schemeClr val="folHlink"/>
              </a:buClr>
              <a:buSzPct val="75000"/>
              <a:buFont typeface="Monotype Sorts" pitchFamily="2" charset="2"/>
              <a:buNone/>
            </a:pPr>
            <a:r>
              <a:rPr lang="en-US" altLang="zh-CN" sz="4000" b="1">
                <a:solidFill>
                  <a:srgbClr val="FFFF00"/>
                </a:solidFill>
              </a:rPr>
              <a:t>1.6.2  TEST</a:t>
            </a:r>
            <a:r>
              <a:rPr lang="zh-CN" altLang="en-US" sz="4000" b="1">
                <a:solidFill>
                  <a:srgbClr val="FFFF00"/>
                </a:solidFill>
              </a:rPr>
              <a:t>编译器</a:t>
            </a:r>
          </a:p>
        </p:txBody>
      </p:sp>
      <p:sp>
        <p:nvSpPr>
          <p:cNvPr id="61445" name="Text Box 3"/>
          <p:cNvSpPr txBox="1">
            <a:spLocks noChangeArrowheads="1"/>
          </p:cNvSpPr>
          <p:nvPr/>
        </p:nvSpPr>
        <p:spPr bwMode="auto">
          <a:xfrm>
            <a:off x="357188" y="2357438"/>
            <a:ext cx="8636000" cy="2678112"/>
          </a:xfrm>
          <a:prstGeom prst="rect">
            <a:avLst/>
          </a:prstGeom>
          <a:solidFill>
            <a:schemeClr val="tx1">
              <a:lumMod val="95000"/>
            </a:schemeClr>
          </a:solidFill>
          <a:ln w="9525">
            <a:noFill/>
            <a:miter lim="800000"/>
            <a:headEnd/>
            <a:tailEnd/>
          </a:ln>
        </p:spPr>
        <p:txBody>
          <a:bodyPr>
            <a:spAutoFit/>
          </a:bodyPr>
          <a:lstStyle/>
          <a:p>
            <a:pPr eaLnBrk="1" hangingPunct="1">
              <a:spcBef>
                <a:spcPct val="50000"/>
              </a:spcBef>
              <a:defRPr/>
            </a:pPr>
            <a:r>
              <a:rPr kumimoji="1" lang="en-US" altLang="zh-CN" sz="2800" dirty="0">
                <a:solidFill>
                  <a:srgbClr val="C00000"/>
                </a:solidFill>
                <a:ea typeface="宋体" pitchFamily="2" charset="-122"/>
              </a:rPr>
              <a:t>TESTmain.c</a:t>
            </a:r>
            <a:r>
              <a:rPr kumimoji="1" lang="en-US" altLang="zh-CN" sz="2800" dirty="0">
                <a:ea typeface="宋体" pitchFamily="2" charset="-122"/>
              </a:rPr>
              <a:t>: </a:t>
            </a:r>
            <a:r>
              <a:rPr kumimoji="1" lang="zh-CN" altLang="en-US" sz="2800" dirty="0">
                <a:ea typeface="宋体" pitchFamily="2" charset="-122"/>
              </a:rPr>
              <a:t>主程序，先后调用词法分析、语法分析及语义分析和代码生成。</a:t>
            </a:r>
          </a:p>
          <a:p>
            <a:pPr eaLnBrk="1" hangingPunct="1">
              <a:spcBef>
                <a:spcPct val="50000"/>
              </a:spcBef>
              <a:defRPr/>
            </a:pPr>
            <a:r>
              <a:rPr kumimoji="1" lang="en-US" altLang="zh-CN" sz="2800" dirty="0">
                <a:solidFill>
                  <a:srgbClr val="C00000"/>
                </a:solidFill>
                <a:ea typeface="宋体" pitchFamily="2" charset="-122"/>
              </a:rPr>
              <a:t>TESTscan.c</a:t>
            </a:r>
            <a:r>
              <a:rPr kumimoji="1" lang="en-US" altLang="zh-CN" sz="2800" dirty="0">
                <a:ea typeface="宋体" pitchFamily="2" charset="-122"/>
              </a:rPr>
              <a:t>: </a:t>
            </a:r>
            <a:r>
              <a:rPr kumimoji="1" lang="zh-CN" altLang="en-US" sz="2800" dirty="0">
                <a:ea typeface="宋体" pitchFamily="2" charset="-122"/>
              </a:rPr>
              <a:t>词法分析，输入</a:t>
            </a:r>
            <a:r>
              <a:rPr kumimoji="1" lang="en-US" altLang="zh-CN" sz="2800" dirty="0">
                <a:ea typeface="宋体" pitchFamily="2" charset="-122"/>
              </a:rPr>
              <a:t>TEST</a:t>
            </a:r>
            <a:r>
              <a:rPr kumimoji="1" lang="zh-CN" altLang="en-US" sz="2800" dirty="0">
                <a:ea typeface="宋体" pitchFamily="2" charset="-122"/>
              </a:rPr>
              <a:t>源程序，输出单词</a:t>
            </a:r>
            <a:endParaRPr kumimoji="1" lang="en-US" altLang="zh-CN" sz="2800" dirty="0">
              <a:ea typeface="宋体" pitchFamily="2" charset="-122"/>
            </a:endParaRPr>
          </a:p>
          <a:p>
            <a:pPr eaLnBrk="1" hangingPunct="1">
              <a:spcBef>
                <a:spcPct val="50000"/>
              </a:spcBef>
              <a:defRPr/>
            </a:pPr>
            <a:r>
              <a:rPr kumimoji="1" lang="en-US" altLang="zh-CN" sz="2800" dirty="0">
                <a:solidFill>
                  <a:srgbClr val="C00000"/>
                </a:solidFill>
                <a:ea typeface="宋体" pitchFamily="2" charset="-122"/>
              </a:rPr>
              <a:t>TESTparse.c</a:t>
            </a:r>
            <a:r>
              <a:rPr kumimoji="1" lang="en-US" altLang="zh-CN" sz="2800" dirty="0">
                <a:ea typeface="宋体" pitchFamily="2" charset="-122"/>
              </a:rPr>
              <a:t>:</a:t>
            </a:r>
            <a:r>
              <a:rPr kumimoji="1" lang="zh-CN" altLang="en-US" sz="2800" dirty="0">
                <a:ea typeface="宋体" pitchFamily="2" charset="-122"/>
              </a:rPr>
              <a:t>语法、语义分析及</a:t>
            </a:r>
            <a:r>
              <a:rPr kumimoji="1" lang="en-US" altLang="zh-CN" sz="2800" dirty="0">
                <a:ea typeface="宋体" pitchFamily="2" charset="-122"/>
              </a:rPr>
              <a:t>TEST</a:t>
            </a:r>
            <a:r>
              <a:rPr kumimoji="1" lang="zh-CN" altLang="en-US" sz="2800" dirty="0">
                <a:ea typeface="宋体" pitchFamily="2" charset="-122"/>
              </a:rPr>
              <a:t>机的中间代码生成，如果有错误，报告错误。 </a:t>
            </a:r>
          </a:p>
        </p:txBody>
      </p:sp>
      <p:sp>
        <p:nvSpPr>
          <p:cNvPr id="101382" name="矩形 6"/>
          <p:cNvSpPr>
            <a:spLocks noChangeArrowheads="1"/>
          </p:cNvSpPr>
          <p:nvPr/>
        </p:nvSpPr>
        <p:spPr bwMode="auto">
          <a:xfrm>
            <a:off x="571500" y="1285875"/>
            <a:ext cx="81438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ea typeface="楷体_GB2312" pitchFamily="49" charset="-122"/>
              </a:rPr>
              <a:t>TEST</a:t>
            </a:r>
            <a:r>
              <a:rPr lang="zh-CN" altLang="en-US" sz="2800">
                <a:ea typeface="楷体_GB2312" pitchFamily="49" charset="-122"/>
              </a:rPr>
              <a:t>编译器的目标语言：一个抽象机的中间代码</a:t>
            </a:r>
            <a:endParaRPr kumimoji="0" lang="zh-CN" altLang="en-US" sz="2400">
              <a:ea typeface="楷体_GB2312"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126DA1D8-E3C3-4F06-93E7-E1B89C821B74}" type="datetime1">
              <a:rPr lang="zh-CN" altLang="en-US"/>
              <a:pPr>
                <a:defRPr/>
              </a:pPr>
              <a:t>2020/9/3</a:t>
            </a:fld>
            <a:endParaRPr lang="en-US" altLang="zh-CN"/>
          </a:p>
        </p:txBody>
      </p:sp>
      <p:sp>
        <p:nvSpPr>
          <p:cNvPr id="10240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64F55FAF-3C67-472A-A627-921E249C41FA}" type="slidenum">
              <a:rPr lang="zh-CN" altLang="en-US" sz="1400" smtClean="0"/>
              <a:pPr>
                <a:spcBef>
                  <a:spcPct val="0"/>
                </a:spcBef>
                <a:buClrTx/>
                <a:buSzTx/>
                <a:buFontTx/>
                <a:buNone/>
              </a:pPr>
              <a:t>59</a:t>
            </a:fld>
            <a:r>
              <a:rPr lang="zh-CN" altLang="en-US" sz="1400"/>
              <a:t> 页</a:t>
            </a:r>
          </a:p>
        </p:txBody>
      </p:sp>
      <p:sp>
        <p:nvSpPr>
          <p:cNvPr id="102404" name="Rectangle 2"/>
          <p:cNvSpPr>
            <a:spLocks noGrp="1" noChangeArrowheads="1"/>
          </p:cNvSpPr>
          <p:nvPr>
            <p:ph type="title"/>
          </p:nvPr>
        </p:nvSpPr>
        <p:spPr>
          <a:xfrm>
            <a:off x="2484438" y="0"/>
            <a:ext cx="4608512" cy="1143000"/>
          </a:xfrm>
          <a:noFill/>
        </p:spPr>
        <p:txBody>
          <a:bodyPr/>
          <a:lstStyle/>
          <a:p>
            <a:pPr algn="ctr"/>
            <a:r>
              <a:rPr lang="en-US" altLang="zh-CN" sz="4000" b="1">
                <a:solidFill>
                  <a:srgbClr val="FFFF00"/>
                </a:solidFill>
              </a:rPr>
              <a:t>1.6.3  TEST</a:t>
            </a:r>
            <a:r>
              <a:rPr lang="zh-CN" altLang="en-US" sz="4000" b="1">
                <a:solidFill>
                  <a:srgbClr val="FFFF00"/>
                </a:solidFill>
              </a:rPr>
              <a:t>虚拟机</a:t>
            </a:r>
            <a:r>
              <a:rPr lang="zh-CN" altLang="en-US"/>
              <a:t> </a:t>
            </a:r>
          </a:p>
        </p:txBody>
      </p:sp>
      <p:sp>
        <p:nvSpPr>
          <p:cNvPr id="62469" name="Text Box 3"/>
          <p:cNvSpPr txBox="1">
            <a:spLocks noChangeArrowheads="1"/>
          </p:cNvSpPr>
          <p:nvPr/>
        </p:nvSpPr>
        <p:spPr bwMode="auto">
          <a:xfrm>
            <a:off x="500063" y="2143125"/>
            <a:ext cx="8458200" cy="2892425"/>
          </a:xfrm>
          <a:prstGeom prst="rect">
            <a:avLst/>
          </a:prstGeom>
          <a:solidFill>
            <a:schemeClr val="tx1">
              <a:lumMod val="95000"/>
            </a:schemeClr>
          </a:solidFill>
          <a:ln w="9525">
            <a:noFill/>
            <a:miter lim="800000"/>
            <a:headEnd/>
            <a:tailEnd/>
          </a:ln>
        </p:spPr>
        <p:txBody>
          <a:bodyPr>
            <a:spAutoFit/>
          </a:bodyPr>
          <a:lstStyle/>
          <a:p>
            <a:pPr eaLnBrk="1" hangingPunct="1">
              <a:spcBef>
                <a:spcPct val="50000"/>
              </a:spcBef>
              <a:buFontTx/>
              <a:buChar char="•"/>
              <a:defRPr/>
            </a:pPr>
            <a:r>
              <a:rPr kumimoji="1" lang="zh-CN" altLang="en-US" sz="2800" dirty="0"/>
              <a:t>从文件中读取中间代码并执行</a:t>
            </a:r>
            <a:endParaRPr kumimoji="1" lang="en-US" altLang="zh-CN" sz="2800" dirty="0"/>
          </a:p>
          <a:p>
            <a:pPr eaLnBrk="1" hangingPunct="1">
              <a:spcBef>
                <a:spcPct val="50000"/>
              </a:spcBef>
              <a:buFontTx/>
              <a:buChar char="•"/>
              <a:defRPr/>
            </a:pPr>
            <a:r>
              <a:rPr kumimoji="1" lang="zh-CN" altLang="en-US" sz="2800" dirty="0"/>
              <a:t> </a:t>
            </a:r>
            <a:r>
              <a:rPr kumimoji="1" lang="en-US" altLang="zh-CN" sz="2800" dirty="0"/>
              <a:t>TEST</a:t>
            </a:r>
            <a:r>
              <a:rPr kumimoji="1" lang="zh-CN" altLang="en-US" sz="2800" dirty="0"/>
              <a:t>机有内部整型的</a:t>
            </a:r>
            <a:r>
              <a:rPr kumimoji="1" lang="en-US" altLang="zh-CN" sz="2800" dirty="0"/>
              <a:t>I / O</a:t>
            </a:r>
            <a:r>
              <a:rPr kumimoji="1" lang="zh-CN" altLang="en-US" sz="2800" dirty="0"/>
              <a:t>设备，在模拟时，对标准设备读写。</a:t>
            </a:r>
            <a:endParaRPr kumimoji="1" lang="en-US" altLang="zh-CN" sz="2800" dirty="0"/>
          </a:p>
          <a:p>
            <a:pPr lvl="1" eaLnBrk="1" hangingPunct="1">
              <a:spcBef>
                <a:spcPct val="50000"/>
              </a:spcBef>
              <a:buFontTx/>
              <a:buChar char="•"/>
              <a:defRPr/>
            </a:pPr>
            <a:r>
              <a:rPr kumimoji="1" lang="zh-CN" altLang="en-US" sz="2800" dirty="0"/>
              <a:t>避免与外部的输入</a:t>
            </a:r>
            <a:r>
              <a:rPr kumimoji="1" lang="en-US" altLang="zh-CN" sz="2800" dirty="0"/>
              <a:t>/</a:t>
            </a:r>
            <a:r>
              <a:rPr kumimoji="1" lang="zh-CN" altLang="en-US" sz="2800" dirty="0"/>
              <a:t>输出例程连接的复杂性。</a:t>
            </a:r>
            <a:endParaRPr kumimoji="1" lang="en-US" altLang="zh-CN" sz="2800" dirty="0"/>
          </a:p>
          <a:p>
            <a:pPr eaLnBrk="1" hangingPunct="1">
              <a:spcBef>
                <a:spcPct val="50000"/>
              </a:spcBef>
              <a:buFontTx/>
              <a:buChar char="•"/>
              <a:defRPr/>
            </a:pPr>
            <a:r>
              <a:rPr kumimoji="1" lang="zh-CN" altLang="en-US" sz="2800" dirty="0"/>
              <a:t>附录</a:t>
            </a:r>
            <a:r>
              <a:rPr kumimoji="1" lang="en-US" altLang="zh-CN" sz="2800" dirty="0"/>
              <a:t>C</a:t>
            </a:r>
            <a:r>
              <a:rPr kumimoji="1" lang="zh-CN" altLang="en-US" sz="2800" dirty="0"/>
              <a:t>。 </a:t>
            </a:r>
          </a:p>
        </p:txBody>
      </p:sp>
      <p:sp>
        <p:nvSpPr>
          <p:cNvPr id="7" name="AutoShape 6">
            <a:hlinkClick r:id="rId2" action="ppaction://hlinksldjump" highlightClick="1"/>
          </p:cNvPr>
          <p:cNvSpPr>
            <a:spLocks noChangeArrowheads="1"/>
          </p:cNvSpPr>
          <p:nvPr/>
        </p:nvSpPr>
        <p:spPr bwMode="auto">
          <a:xfrm>
            <a:off x="8783638" y="6497638"/>
            <a:ext cx="360362" cy="360362"/>
          </a:xfrm>
          <a:prstGeom prst="actionButtonHome">
            <a:avLst/>
          </a:prstGeom>
          <a:solidFill>
            <a:schemeClr val="bg1"/>
          </a:solidFill>
          <a:ln w="12700" cap="sq">
            <a:solidFill>
              <a:schemeClr val="folHlink"/>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283879CC-37B6-4EC1-8A87-0832D5155BAA}" type="datetime1">
              <a:rPr lang="zh-CN" altLang="en-US"/>
              <a:pPr>
                <a:defRPr/>
              </a:pPr>
              <a:t>2020/9/3</a:t>
            </a:fld>
            <a:endParaRPr lang="en-US" altLang="zh-CN"/>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078927B4-EC25-49C9-8EDF-9C4FB017FCA4}" type="slidenum">
              <a:rPr lang="zh-CN" altLang="en-US" sz="1400" smtClean="0"/>
              <a:pPr>
                <a:spcBef>
                  <a:spcPct val="0"/>
                </a:spcBef>
                <a:buClrTx/>
                <a:buSzTx/>
                <a:buFontTx/>
                <a:buNone/>
              </a:pPr>
              <a:t>6</a:t>
            </a:fld>
            <a:r>
              <a:rPr lang="zh-CN" altLang="en-US" sz="1400"/>
              <a:t> 页</a:t>
            </a:r>
          </a:p>
        </p:txBody>
      </p:sp>
      <p:sp>
        <p:nvSpPr>
          <p:cNvPr id="12292" name="Rectangle 2"/>
          <p:cNvSpPr>
            <a:spLocks noChangeArrowheads="1"/>
          </p:cNvSpPr>
          <p:nvPr/>
        </p:nvSpPr>
        <p:spPr bwMode="auto">
          <a:xfrm>
            <a:off x="2057400" y="5029200"/>
            <a:ext cx="733107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dist">
              <a:lnSpc>
                <a:spcPct val="70000"/>
              </a:lnSpc>
              <a:spcBef>
                <a:spcPct val="50000"/>
              </a:spcBef>
              <a:buClrTx/>
              <a:buSzTx/>
              <a:buFontTx/>
              <a:buNone/>
            </a:pPr>
            <a:r>
              <a:rPr kumimoji="0" lang="en-US" altLang="zh-CN" sz="1800" b="0">
                <a:solidFill>
                  <a:srgbClr val="F252EE"/>
                </a:solidFill>
                <a:latin typeface="幼圆" panose="02010509060101010101" pitchFamily="49" charset="-122"/>
                <a:ea typeface="幼圆" panose="02010509060101010101" pitchFamily="49" charset="-122"/>
              </a:rPr>
              <a:t>      </a:t>
            </a:r>
            <a:endParaRPr kumimoji="0" lang="en-US" altLang="zh-CN" sz="2400" b="0">
              <a:latin typeface="幼圆" panose="02010509060101010101" pitchFamily="49" charset="-122"/>
              <a:ea typeface="幼圆" panose="02010509060101010101" pitchFamily="49" charset="-122"/>
            </a:endParaRPr>
          </a:p>
        </p:txBody>
      </p:sp>
      <p:sp>
        <p:nvSpPr>
          <p:cNvPr id="12293" name="Rectangle 11"/>
          <p:cNvSpPr>
            <a:spLocks noChangeArrowheads="1"/>
          </p:cNvSpPr>
          <p:nvPr/>
        </p:nvSpPr>
        <p:spPr bwMode="auto">
          <a:xfrm>
            <a:off x="2286000" y="304800"/>
            <a:ext cx="5029200" cy="609600"/>
          </a:xfrm>
          <a:prstGeom prst="rect">
            <a:avLst/>
          </a:prstGeom>
          <a:gradFill rotWithShape="0">
            <a:gsLst>
              <a:gs pos="0">
                <a:srgbClr val="00FF99"/>
              </a:gs>
              <a:gs pos="50000">
                <a:srgbClr val="007647"/>
              </a:gs>
              <a:gs pos="100000">
                <a:srgbClr val="00FF99"/>
              </a:gs>
            </a:gsLst>
            <a:lin ang="2700000" scaled="1"/>
          </a:gradFill>
          <a:ln>
            <a:noFill/>
          </a:ln>
          <a:effectLst>
            <a:outerShdw dist="107763" dir="18900000" algn="ctr" rotWithShape="0">
              <a:srgbClr val="00FF99">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4000">
                <a:solidFill>
                  <a:srgbClr val="000066"/>
                </a:solidFill>
                <a:ea typeface="楷体_GB2312" pitchFamily="49" charset="-122"/>
              </a:rPr>
              <a:t>课程主要内容</a:t>
            </a:r>
          </a:p>
        </p:txBody>
      </p:sp>
      <p:sp>
        <p:nvSpPr>
          <p:cNvPr id="766989" name="Rectangle 13"/>
          <p:cNvSpPr>
            <a:spLocks noGrp="1" noChangeArrowheads="1"/>
          </p:cNvSpPr>
          <p:nvPr>
            <p:ph type="body" idx="1"/>
          </p:nvPr>
        </p:nvSpPr>
        <p:spPr>
          <a:xfrm>
            <a:off x="228600" y="2514600"/>
            <a:ext cx="8915400" cy="3657600"/>
          </a:xfrm>
          <a:noFill/>
          <a:extLst>
            <a:ext uri="{909E8E84-426E-40DD-AFC4-6F175D3DCCD1}">
              <a14:hiddenFill xmlns:a14="http://schemas.microsoft.com/office/drawing/2010/main">
                <a:solidFill>
                  <a:srgbClr val="FFFFFF"/>
                </a:solidFill>
              </a14:hiddenFill>
            </a:ext>
          </a:extLst>
        </p:spPr>
        <p:txBody>
          <a:bodyPr/>
          <a:lstStyle/>
          <a:p>
            <a:pPr>
              <a:spcBef>
                <a:spcPct val="40000"/>
              </a:spcBef>
              <a:buClrTx/>
              <a:buSzTx/>
              <a:buFontTx/>
              <a:buChar char="•"/>
            </a:pPr>
            <a:r>
              <a:rPr kumimoji="0" lang="zh-CN" altLang="en-US" b="1">
                <a:solidFill>
                  <a:srgbClr val="FFFF00"/>
                </a:solidFill>
                <a:effectLst/>
                <a:latin typeface="楷体_GB2312" pitchFamily="49" charset="-122"/>
                <a:ea typeface="楷体_GB2312" pitchFamily="49" charset="-122"/>
              </a:rPr>
              <a:t>介绍编译系统的一般构造原理、基本实现技术</a:t>
            </a:r>
            <a:endParaRPr kumimoji="0" lang="zh-CN" altLang="en-US" b="1">
              <a:effectLst/>
              <a:latin typeface="楷体_GB2312" pitchFamily="49" charset="-122"/>
              <a:ea typeface="楷体_GB2312" pitchFamily="49" charset="-122"/>
            </a:endParaRPr>
          </a:p>
          <a:p>
            <a:pPr lvl="1">
              <a:spcBef>
                <a:spcPct val="40000"/>
              </a:spcBef>
              <a:buClrTx/>
              <a:buSzTx/>
              <a:buFontTx/>
              <a:buNone/>
            </a:pPr>
            <a:r>
              <a:rPr kumimoji="0" lang="zh-CN" altLang="en-US" b="1">
                <a:solidFill>
                  <a:srgbClr val="FFFF00"/>
                </a:solidFill>
                <a:effectLst/>
                <a:latin typeface="楷体_GB2312" pitchFamily="49" charset="-122"/>
                <a:ea typeface="楷体_GB2312" pitchFamily="49" charset="-122"/>
              </a:rPr>
              <a:t>  </a:t>
            </a:r>
            <a:r>
              <a:rPr kumimoji="0" lang="zh-CN" altLang="en-US" b="1">
                <a:effectLst/>
                <a:latin typeface="楷体_GB2312" pitchFamily="49" charset="-122"/>
                <a:ea typeface="楷体_GB2312" pitchFamily="49" charset="-122"/>
              </a:rPr>
              <a:t>形式语言基础知识、词法分析、语法分析、中间代码生成、代码优化、目标代码生成、符号表的构造和运行时存储空间的组织等。</a:t>
            </a:r>
          </a:p>
          <a:p>
            <a:pPr>
              <a:spcBef>
                <a:spcPct val="40000"/>
              </a:spcBef>
              <a:buClrTx/>
              <a:buSzTx/>
              <a:buFontTx/>
              <a:buChar char="•"/>
            </a:pPr>
            <a:r>
              <a:rPr kumimoji="0" lang="zh-CN" altLang="en-US" b="1">
                <a:effectLst/>
                <a:latin typeface="楷体_GB2312" pitchFamily="49" charset="-122"/>
                <a:ea typeface="楷体_GB2312" pitchFamily="49" charset="-122"/>
              </a:rPr>
              <a:t>引入小型编译程序的教学模型</a:t>
            </a:r>
            <a:r>
              <a:rPr kumimoji="0" lang="en-US" altLang="zh-CN" b="1">
                <a:effectLst/>
                <a:ea typeface="楷体_GB2312" pitchFamily="49" charset="-122"/>
              </a:rPr>
              <a:t>——“</a:t>
            </a:r>
            <a:r>
              <a:rPr kumimoji="0" lang="en-US" altLang="zh-CN" b="1">
                <a:solidFill>
                  <a:srgbClr val="FFFF00"/>
                </a:solidFill>
                <a:effectLst/>
                <a:ea typeface="楷体_GB2312" pitchFamily="49" charset="-122"/>
                <a:cs typeface="Times New Roman" panose="02020603050405020304" pitchFamily="18" charset="0"/>
              </a:rPr>
              <a:t>TEST</a:t>
            </a:r>
            <a:r>
              <a:rPr kumimoji="0" lang="zh-CN" altLang="en-US" b="1">
                <a:solidFill>
                  <a:srgbClr val="FFFF00"/>
                </a:solidFill>
                <a:effectLst/>
                <a:latin typeface="楷体_GB2312" pitchFamily="49" charset="-122"/>
                <a:ea typeface="楷体_GB2312" pitchFamily="49" charset="-122"/>
              </a:rPr>
              <a:t>语言编译程序</a:t>
            </a:r>
            <a:r>
              <a:rPr kumimoji="0" lang="zh-CN" altLang="en-US" b="1">
                <a:effectLst/>
                <a:ea typeface="楷体_GB2312" pitchFamily="49" charset="-122"/>
              </a:rPr>
              <a:t>”</a:t>
            </a:r>
            <a:r>
              <a:rPr kumimoji="0" lang="zh-CN" altLang="en-US" b="1">
                <a:effectLst/>
                <a:latin typeface="楷体_GB2312" pitchFamily="49" charset="-122"/>
                <a:ea typeface="楷体_GB2312" pitchFamily="49" charset="-122"/>
              </a:rPr>
              <a:t>，建立编译程序实现的整体概念。</a:t>
            </a:r>
          </a:p>
        </p:txBody>
      </p:sp>
      <p:sp>
        <p:nvSpPr>
          <p:cNvPr id="12295" name="Text Box 14"/>
          <p:cNvSpPr txBox="1">
            <a:spLocks noChangeArrowheads="1"/>
          </p:cNvSpPr>
          <p:nvPr/>
        </p:nvSpPr>
        <p:spPr bwMode="auto">
          <a:xfrm>
            <a:off x="838200" y="15240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3600">
                <a:solidFill>
                  <a:srgbClr val="FF9900"/>
                </a:solidFill>
              </a:rPr>
              <a:t>编译原理 </a:t>
            </a:r>
            <a:r>
              <a:rPr lang="en-US" altLang="zh-CN" sz="3600">
                <a:solidFill>
                  <a:srgbClr val="FF9900"/>
                </a:solidFill>
              </a:rPr>
              <a:t>= </a:t>
            </a:r>
            <a:r>
              <a:rPr lang="zh-CN" altLang="en-US" sz="3600">
                <a:solidFill>
                  <a:srgbClr val="FF9900"/>
                </a:solidFill>
              </a:rPr>
              <a:t>形式语言理论 </a:t>
            </a:r>
            <a:r>
              <a:rPr lang="en-US" altLang="zh-CN" sz="3600">
                <a:solidFill>
                  <a:srgbClr val="FF9900"/>
                </a:solidFill>
              </a:rPr>
              <a:t>+ </a:t>
            </a:r>
            <a:r>
              <a:rPr lang="zh-CN" altLang="en-US" sz="3600">
                <a:solidFill>
                  <a:srgbClr val="FF9900"/>
                </a:solidFill>
              </a:rPr>
              <a:t>编译技术</a:t>
            </a:r>
            <a:endParaRPr lang="zh-CN" altLang="en-US" sz="3600" b="0">
              <a:solidFill>
                <a:srgbClr val="FF9900"/>
              </a:solidFill>
            </a:endParaRPr>
          </a:p>
        </p:txBody>
      </p:sp>
      <p:sp>
        <p:nvSpPr>
          <p:cNvPr id="766991" name="AutoShape 1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6989">
                                            <p:txEl>
                                              <p:pRg st="0" end="0"/>
                                            </p:txEl>
                                          </p:spTgt>
                                        </p:tgtEl>
                                        <p:attrNameLst>
                                          <p:attrName>style.visibility</p:attrName>
                                        </p:attrNameLst>
                                      </p:cBhvr>
                                      <p:to>
                                        <p:strVal val="visible"/>
                                      </p:to>
                                    </p:set>
                                    <p:animEffect transition="in" filter="blinds(horizontal)">
                                      <p:cBhvr>
                                        <p:cTn id="7" dur="500"/>
                                        <p:tgtEl>
                                          <p:spTgt spid="766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6989">
                                            <p:txEl>
                                              <p:pRg st="1" end="1"/>
                                            </p:txEl>
                                          </p:spTgt>
                                        </p:tgtEl>
                                        <p:attrNameLst>
                                          <p:attrName>style.visibility</p:attrName>
                                        </p:attrNameLst>
                                      </p:cBhvr>
                                      <p:to>
                                        <p:strVal val="visible"/>
                                      </p:to>
                                    </p:set>
                                    <p:animEffect transition="in" filter="blinds(horizontal)">
                                      <p:cBhvr>
                                        <p:cTn id="12" dur="500"/>
                                        <p:tgtEl>
                                          <p:spTgt spid="7669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6989">
                                            <p:txEl>
                                              <p:pRg st="2" end="2"/>
                                            </p:txEl>
                                          </p:spTgt>
                                        </p:tgtEl>
                                        <p:attrNameLst>
                                          <p:attrName>style.visibility</p:attrName>
                                        </p:attrNameLst>
                                      </p:cBhvr>
                                      <p:to>
                                        <p:strVal val="visible"/>
                                      </p:to>
                                    </p:set>
                                    <p:animEffect transition="in" filter="blinds(horizontal)">
                                      <p:cBhvr>
                                        <p:cTn id="17" dur="500"/>
                                        <p:tgtEl>
                                          <p:spTgt spid="766989">
                                            <p:txEl>
                                              <p:pRg st="2" end="2"/>
                                            </p:txEl>
                                          </p:spTgt>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766991"/>
                                        </p:tgtEl>
                                        <p:attrNameLst>
                                          <p:attrName>style.visibility</p:attrName>
                                        </p:attrNameLst>
                                      </p:cBhvr>
                                      <p:to>
                                        <p:strVal val="visible"/>
                                      </p:to>
                                    </p:set>
                                    <p:anim calcmode="lin" valueType="num">
                                      <p:cBhvr additive="base">
                                        <p:cTn id="21" dur="500" fill="hold"/>
                                        <p:tgtEl>
                                          <p:spTgt spid="766991"/>
                                        </p:tgtEl>
                                        <p:attrNameLst>
                                          <p:attrName>ppt_x</p:attrName>
                                        </p:attrNameLst>
                                      </p:cBhvr>
                                      <p:tavLst>
                                        <p:tav tm="0">
                                          <p:val>
                                            <p:strVal val="1+#ppt_w/2"/>
                                          </p:val>
                                        </p:tav>
                                        <p:tav tm="100000">
                                          <p:val>
                                            <p:strVal val="#ppt_x"/>
                                          </p:val>
                                        </p:tav>
                                      </p:tavLst>
                                    </p:anim>
                                    <p:anim calcmode="lin" valueType="num">
                                      <p:cBhvr additive="base">
                                        <p:cTn id="22" dur="500" fill="hold"/>
                                        <p:tgtEl>
                                          <p:spTgt spid="7669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89" grpId="0" build="p" bldLvl="2" autoUpdateAnimBg="0"/>
      <p:bldP spid="766991"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7EB966F-57DB-4CAB-BE31-C5C5ECD82F82}" type="datetime1">
              <a:rPr lang="zh-CN" altLang="en-US"/>
              <a:pPr>
                <a:defRPr/>
              </a:pPr>
              <a:t>2020/9/3</a:t>
            </a:fld>
            <a:endParaRPr lang="en-US" altLang="zh-CN"/>
          </a:p>
        </p:txBody>
      </p:sp>
      <p:sp>
        <p:nvSpPr>
          <p:cNvPr id="1034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F9B64A92-47B1-4C23-8A7C-FB8C05B14EFF}" type="slidenum">
              <a:rPr lang="zh-CN" altLang="en-US" sz="1400" smtClean="0"/>
              <a:pPr>
                <a:spcBef>
                  <a:spcPct val="0"/>
                </a:spcBef>
                <a:buClrTx/>
                <a:buSzTx/>
                <a:buFontTx/>
                <a:buNone/>
              </a:pPr>
              <a:t>60</a:t>
            </a:fld>
            <a:r>
              <a:rPr lang="zh-CN" altLang="en-US" sz="1400"/>
              <a:t> 页</a:t>
            </a:r>
          </a:p>
        </p:txBody>
      </p:sp>
      <p:sp>
        <p:nvSpPr>
          <p:cNvPr id="103428" name="Rectangle 2"/>
          <p:cNvSpPr>
            <a:spLocks noGrp="1" noChangeArrowheads="1"/>
          </p:cNvSpPr>
          <p:nvPr>
            <p:ph type="title"/>
          </p:nvPr>
        </p:nvSpPr>
        <p:spPr>
          <a:xfrm>
            <a:off x="1219200" y="0"/>
            <a:ext cx="6934200" cy="1143000"/>
          </a:xfrm>
          <a:noFill/>
        </p:spPr>
        <p:txBody>
          <a:bodyPr/>
          <a:lstStyle/>
          <a:p>
            <a:r>
              <a:rPr lang="en-US" altLang="zh-CN" b="1"/>
              <a:t>1.7  </a:t>
            </a:r>
            <a:r>
              <a:rPr lang="zh-CN" altLang="en-US" b="1"/>
              <a:t>编译技术的发展和应用</a:t>
            </a:r>
          </a:p>
        </p:txBody>
      </p:sp>
      <p:sp>
        <p:nvSpPr>
          <p:cNvPr id="103429" name="Rectangle 6"/>
          <p:cNvSpPr>
            <a:spLocks noChangeArrowheads="1"/>
          </p:cNvSpPr>
          <p:nvPr/>
        </p:nvSpPr>
        <p:spPr bwMode="auto">
          <a:xfrm>
            <a:off x="1524000" y="1066800"/>
            <a:ext cx="53530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3600">
                <a:solidFill>
                  <a:schemeClr val="tx2"/>
                </a:solidFill>
              </a:rPr>
              <a:t> </a:t>
            </a:r>
            <a:r>
              <a:rPr lang="en-US" altLang="zh-CN" sz="4000">
                <a:solidFill>
                  <a:schemeClr val="accent2"/>
                </a:solidFill>
                <a:latin typeface="黑体" panose="02010609060101010101" pitchFamily="49" charset="-122"/>
                <a:ea typeface="黑体" panose="02010609060101010101" pitchFamily="49" charset="-122"/>
              </a:rPr>
              <a:t>1   </a:t>
            </a:r>
            <a:r>
              <a:rPr lang="zh-CN" altLang="en-US" sz="4000">
                <a:solidFill>
                  <a:schemeClr val="accent2"/>
                </a:solidFill>
                <a:latin typeface="黑体" panose="02010609060101010101" pitchFamily="49" charset="-122"/>
                <a:ea typeface="黑体" panose="02010609060101010101" pitchFamily="49" charset="-122"/>
              </a:rPr>
              <a:t>编译程序的发展</a:t>
            </a:r>
          </a:p>
        </p:txBody>
      </p:sp>
      <p:sp>
        <p:nvSpPr>
          <p:cNvPr id="12295" name="Rectangle 7"/>
          <p:cNvSpPr>
            <a:spLocks noGrp="1" noChangeArrowheads="1"/>
          </p:cNvSpPr>
          <p:nvPr>
            <p:ph type="body" idx="1"/>
          </p:nvPr>
        </p:nvSpPr>
        <p:spPr>
          <a:xfrm>
            <a:off x="228600" y="1981200"/>
            <a:ext cx="8915400" cy="4876800"/>
          </a:xfrm>
        </p:spPr>
        <p:txBody>
          <a:bodyPr/>
          <a:lstStyle/>
          <a:p>
            <a:r>
              <a:rPr lang="zh-CN" altLang="en-US" b="1">
                <a:solidFill>
                  <a:srgbClr val="FFFF00"/>
                </a:solidFill>
                <a:effectLst/>
              </a:rPr>
              <a:t>第一个编译程序：</a:t>
            </a:r>
            <a:r>
              <a:rPr lang="en-US" altLang="zh-CN" b="1">
                <a:solidFill>
                  <a:srgbClr val="FFFF00"/>
                </a:solidFill>
                <a:effectLst/>
              </a:rPr>
              <a:t>20</a:t>
            </a:r>
            <a:r>
              <a:rPr lang="zh-CN" altLang="en-US" b="1">
                <a:solidFill>
                  <a:srgbClr val="FFFF00"/>
                </a:solidFill>
                <a:effectLst/>
              </a:rPr>
              <a:t>世纪</a:t>
            </a:r>
            <a:r>
              <a:rPr lang="en-US" altLang="zh-CN" b="1">
                <a:solidFill>
                  <a:srgbClr val="FFFF00"/>
                </a:solidFill>
                <a:effectLst/>
              </a:rPr>
              <a:t>50</a:t>
            </a:r>
            <a:r>
              <a:rPr lang="zh-CN" altLang="en-US" b="1">
                <a:solidFill>
                  <a:srgbClr val="FFFF00"/>
                </a:solidFill>
                <a:effectLst/>
              </a:rPr>
              <a:t>年代早期</a:t>
            </a:r>
          </a:p>
          <a:p>
            <a:pPr lvl="1"/>
            <a:r>
              <a:rPr lang="zh-CN" altLang="en-US" b="1">
                <a:effectLst/>
              </a:rPr>
              <a:t>很难讲出确切的时间，大量的实验和实现是由不同的小组独立完成的  </a:t>
            </a:r>
          </a:p>
          <a:p>
            <a:pPr lvl="1"/>
            <a:r>
              <a:rPr lang="zh-CN" altLang="en-US" b="1">
                <a:effectLst/>
              </a:rPr>
              <a:t>早期的编译工作：将算术公式翻译成机器代码。</a:t>
            </a:r>
          </a:p>
          <a:p>
            <a:r>
              <a:rPr lang="en-US" altLang="zh-CN" b="1">
                <a:solidFill>
                  <a:srgbClr val="FFFF00"/>
                </a:solidFill>
                <a:effectLst/>
              </a:rPr>
              <a:t>20</a:t>
            </a:r>
            <a:r>
              <a:rPr lang="zh-CN" altLang="en-US" b="1">
                <a:solidFill>
                  <a:srgbClr val="FFFF00"/>
                </a:solidFill>
                <a:effectLst/>
              </a:rPr>
              <a:t>世纪</a:t>
            </a:r>
            <a:r>
              <a:rPr lang="en-US" altLang="zh-CN" b="1">
                <a:solidFill>
                  <a:srgbClr val="FFFF00"/>
                </a:solidFill>
                <a:effectLst/>
              </a:rPr>
              <a:t>50</a:t>
            </a:r>
            <a:r>
              <a:rPr lang="zh-CN" altLang="en-US" b="1">
                <a:solidFill>
                  <a:srgbClr val="FFFF00"/>
                </a:solidFill>
                <a:effectLst/>
              </a:rPr>
              <a:t>年代中期出现了</a:t>
            </a:r>
            <a:r>
              <a:rPr lang="en-US" altLang="zh-CN" sz="2800">
                <a:solidFill>
                  <a:srgbClr val="FFFF00"/>
                </a:solidFill>
                <a:effectLst/>
              </a:rPr>
              <a:t>FORTRAN</a:t>
            </a:r>
            <a:r>
              <a:rPr lang="zh-CN" altLang="en-US" b="1">
                <a:solidFill>
                  <a:srgbClr val="FFFF00"/>
                </a:solidFill>
                <a:effectLst/>
              </a:rPr>
              <a:t>等一批高级语言，相应的一批编译系统开发成功。 </a:t>
            </a:r>
          </a:p>
        </p:txBody>
      </p:sp>
      <p:sp>
        <p:nvSpPr>
          <p:cNvPr id="12296" name="AutoShape 8">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anim calcmode="lin" valueType="num">
                                      <p:cBhvr additive="base">
                                        <p:cTn id="7" dur="500" fill="hold"/>
                                        <p:tgtEl>
                                          <p:spTgt spid="122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5">
                                            <p:txEl>
                                              <p:pRg st="1" end="1"/>
                                            </p:txEl>
                                          </p:spTgt>
                                        </p:tgtEl>
                                        <p:attrNameLst>
                                          <p:attrName>style.visibility</p:attrName>
                                        </p:attrNameLst>
                                      </p:cBhvr>
                                      <p:to>
                                        <p:strVal val="visible"/>
                                      </p:to>
                                    </p:set>
                                    <p:anim calcmode="lin" valueType="num">
                                      <p:cBhvr additive="base">
                                        <p:cTn id="13" dur="500" fill="hold"/>
                                        <p:tgtEl>
                                          <p:spTgt spid="122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5">
                                            <p:txEl>
                                              <p:pRg st="2" end="2"/>
                                            </p:txEl>
                                          </p:spTgt>
                                        </p:tgtEl>
                                        <p:attrNameLst>
                                          <p:attrName>style.visibility</p:attrName>
                                        </p:attrNameLst>
                                      </p:cBhvr>
                                      <p:to>
                                        <p:strVal val="visible"/>
                                      </p:to>
                                    </p:set>
                                    <p:anim calcmode="lin" valueType="num">
                                      <p:cBhvr additive="base">
                                        <p:cTn id="19" dur="500" fill="hold"/>
                                        <p:tgtEl>
                                          <p:spTgt spid="122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5">
                                            <p:txEl>
                                              <p:pRg st="3" end="3"/>
                                            </p:txEl>
                                          </p:spTgt>
                                        </p:tgtEl>
                                        <p:attrNameLst>
                                          <p:attrName>style.visibility</p:attrName>
                                        </p:attrNameLst>
                                      </p:cBhvr>
                                      <p:to>
                                        <p:strVal val="visible"/>
                                      </p:to>
                                    </p:set>
                                    <p:anim calcmode="lin" valueType="num">
                                      <p:cBhvr additive="base">
                                        <p:cTn id="25" dur="500" fill="hold"/>
                                        <p:tgtEl>
                                          <p:spTgt spid="122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5">
                                            <p:txEl>
                                              <p:pRg st="3" end="3"/>
                                            </p:txEl>
                                          </p:spTgt>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6" fill="hold" grpId="0" nodeType="afterEffect">
                                  <p:stCondLst>
                                    <p:cond delay="0"/>
                                  </p:stCondLst>
                                  <p:childTnLst>
                                    <p:set>
                                      <p:cBhvr>
                                        <p:cTn id="29" dur="1" fill="hold">
                                          <p:stCondLst>
                                            <p:cond delay="0"/>
                                          </p:stCondLst>
                                        </p:cTn>
                                        <p:tgtEl>
                                          <p:spTgt spid="12296"/>
                                        </p:tgtEl>
                                        <p:attrNameLst>
                                          <p:attrName>style.visibility</p:attrName>
                                        </p:attrNameLst>
                                      </p:cBhvr>
                                      <p:to>
                                        <p:strVal val="visible"/>
                                      </p:to>
                                    </p:set>
                                    <p:anim calcmode="lin" valueType="num">
                                      <p:cBhvr additive="base">
                                        <p:cTn id="30" dur="500" fill="hold"/>
                                        <p:tgtEl>
                                          <p:spTgt spid="12296"/>
                                        </p:tgtEl>
                                        <p:attrNameLst>
                                          <p:attrName>ppt_x</p:attrName>
                                        </p:attrNameLst>
                                      </p:cBhvr>
                                      <p:tavLst>
                                        <p:tav tm="0">
                                          <p:val>
                                            <p:strVal val="1+#ppt_w/2"/>
                                          </p:val>
                                        </p:tav>
                                        <p:tav tm="100000">
                                          <p:val>
                                            <p:strVal val="#ppt_x"/>
                                          </p:val>
                                        </p:tav>
                                      </p:tavLst>
                                    </p:anim>
                                    <p:anim calcmode="lin" valueType="num">
                                      <p:cBhvr additive="base">
                                        <p:cTn id="31"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build="p" bldLvl="2" autoUpdateAnimBg="0"/>
      <p:bldP spid="1229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D94199E9-EF95-4677-B5CD-106E0AD8D891}" type="datetime1">
              <a:rPr lang="zh-CN" altLang="en-US"/>
              <a:pPr>
                <a:defRPr/>
              </a:pPr>
              <a:t>2020/9/3</a:t>
            </a:fld>
            <a:endParaRPr lang="en-US" altLang="zh-CN"/>
          </a:p>
        </p:txBody>
      </p:sp>
      <p:sp>
        <p:nvSpPr>
          <p:cNvPr id="1054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86DDCFCA-FF0F-4566-8681-0D7A6BC83110}" type="slidenum">
              <a:rPr lang="zh-CN" altLang="en-US" sz="1400" smtClean="0"/>
              <a:pPr>
                <a:spcBef>
                  <a:spcPct val="0"/>
                </a:spcBef>
                <a:buClrTx/>
                <a:buSzTx/>
                <a:buFontTx/>
                <a:buNone/>
              </a:pPr>
              <a:t>61</a:t>
            </a:fld>
            <a:r>
              <a:rPr lang="zh-CN" altLang="en-US" sz="1400"/>
              <a:t> 页</a:t>
            </a:r>
          </a:p>
        </p:txBody>
      </p:sp>
      <p:sp>
        <p:nvSpPr>
          <p:cNvPr id="823299" name="Rectangle 3"/>
          <p:cNvSpPr>
            <a:spLocks noGrp="1" noChangeArrowheads="1"/>
          </p:cNvSpPr>
          <p:nvPr>
            <p:ph type="body" idx="1"/>
          </p:nvPr>
        </p:nvSpPr>
        <p:spPr>
          <a:xfrm>
            <a:off x="0" y="762000"/>
            <a:ext cx="9144000" cy="5638800"/>
          </a:xfrm>
        </p:spPr>
        <p:txBody>
          <a:bodyPr/>
          <a:lstStyle/>
          <a:p>
            <a:r>
              <a:rPr lang="en-US" altLang="zh-CN" b="1">
                <a:solidFill>
                  <a:srgbClr val="FFFF00"/>
                </a:solidFill>
                <a:effectLst/>
              </a:rPr>
              <a:t>20</a:t>
            </a:r>
            <a:r>
              <a:rPr lang="zh-CN" altLang="en-US" b="1">
                <a:solidFill>
                  <a:srgbClr val="FFFF00"/>
                </a:solidFill>
                <a:effectLst/>
              </a:rPr>
              <a:t>世纪</a:t>
            </a:r>
            <a:r>
              <a:rPr lang="en-US" altLang="zh-CN" b="1">
                <a:solidFill>
                  <a:srgbClr val="FFFF00"/>
                </a:solidFill>
                <a:effectLst/>
              </a:rPr>
              <a:t>50</a:t>
            </a:r>
            <a:r>
              <a:rPr lang="zh-CN" altLang="en-US" b="1">
                <a:solidFill>
                  <a:srgbClr val="FFFF00"/>
                </a:solidFill>
                <a:effectLst/>
              </a:rPr>
              <a:t>年代末：编译程序的自动生成工具，编译程序的编译程序 。</a:t>
            </a:r>
          </a:p>
          <a:p>
            <a:pPr lvl="1"/>
            <a:r>
              <a:rPr lang="zh-CN" altLang="en-US" sz="2400" b="1">
                <a:effectLst/>
                <a:latin typeface="宋体" panose="02010600030101010101" pitchFamily="2" charset="-122"/>
              </a:rPr>
              <a:t>以任一语言的词法规则、语法规则和语义解释出发，自动产生该语言的编译程序</a:t>
            </a:r>
            <a:r>
              <a:rPr lang="zh-CN" altLang="en-US" sz="2400" b="1">
                <a:effectLst/>
              </a:rPr>
              <a:t> </a:t>
            </a:r>
          </a:p>
          <a:p>
            <a:pPr lvl="1"/>
            <a:r>
              <a:rPr lang="zh-CN" altLang="en-US" sz="2400" b="1">
                <a:effectLst/>
                <a:latin typeface="宋体" panose="02010600030101010101" pitchFamily="2" charset="-122"/>
              </a:rPr>
              <a:t>自动生成工具</a:t>
            </a:r>
          </a:p>
          <a:p>
            <a:pPr lvl="2"/>
            <a:r>
              <a:rPr lang="zh-CN" altLang="en-US" b="1">
                <a:effectLst/>
                <a:latin typeface="宋体" panose="02010600030101010101" pitchFamily="2" charset="-122"/>
              </a:rPr>
              <a:t>词法分析程序的生成系统</a:t>
            </a:r>
            <a:r>
              <a:rPr lang="en-US" altLang="zh-CN" b="1">
                <a:solidFill>
                  <a:srgbClr val="FFFF00"/>
                </a:solidFill>
                <a:effectLst/>
                <a:latin typeface="宋体" panose="02010600030101010101" pitchFamily="2" charset="-122"/>
              </a:rPr>
              <a:t>LEX</a:t>
            </a:r>
            <a:r>
              <a:rPr lang="zh-CN" altLang="en-US" b="1">
                <a:effectLst/>
                <a:latin typeface="宋体" panose="02010600030101010101" pitchFamily="2" charset="-122"/>
              </a:rPr>
              <a:t>，语法分析程序的生成系统</a:t>
            </a:r>
            <a:r>
              <a:rPr lang="en-US" altLang="zh-CN" b="1">
                <a:solidFill>
                  <a:srgbClr val="FFFF00"/>
                </a:solidFill>
                <a:effectLst/>
                <a:latin typeface="宋体" panose="02010600030101010101" pitchFamily="2" charset="-122"/>
              </a:rPr>
              <a:t>YACC</a:t>
            </a:r>
            <a:r>
              <a:rPr lang="zh-CN" altLang="en-US" b="1">
                <a:effectLst/>
                <a:latin typeface="宋体" panose="02010600030101010101" pitchFamily="2" charset="-122"/>
              </a:rPr>
              <a:t>等</a:t>
            </a:r>
            <a:r>
              <a:rPr lang="zh-CN" altLang="en-US" b="1">
                <a:solidFill>
                  <a:srgbClr val="FFFF00"/>
                </a:solidFill>
                <a:effectLst/>
              </a:rPr>
              <a:t>  </a:t>
            </a:r>
          </a:p>
          <a:p>
            <a:r>
              <a:rPr lang="en-US" altLang="zh-CN" b="1">
                <a:solidFill>
                  <a:srgbClr val="FFFF00"/>
                </a:solidFill>
                <a:effectLst/>
              </a:rPr>
              <a:t>20</a:t>
            </a:r>
            <a:r>
              <a:rPr lang="zh-CN" altLang="en-US" b="1">
                <a:solidFill>
                  <a:srgbClr val="FFFF00"/>
                </a:solidFill>
                <a:effectLst/>
              </a:rPr>
              <a:t>世纪</a:t>
            </a:r>
            <a:r>
              <a:rPr lang="en-US" altLang="zh-CN" b="1">
                <a:solidFill>
                  <a:srgbClr val="FFFF00"/>
                </a:solidFill>
                <a:effectLst/>
              </a:rPr>
              <a:t>60</a:t>
            </a:r>
            <a:r>
              <a:rPr lang="zh-CN" altLang="en-US" b="1">
                <a:solidFill>
                  <a:srgbClr val="FFFF00"/>
                </a:solidFill>
                <a:effectLst/>
              </a:rPr>
              <a:t>年代起：自展技术</a:t>
            </a:r>
            <a:endParaRPr lang="zh-CN" altLang="en-US" sz="2800" b="1">
              <a:solidFill>
                <a:srgbClr val="FFFF00"/>
              </a:solidFill>
              <a:effectLst/>
            </a:endParaRPr>
          </a:p>
          <a:p>
            <a:pPr lvl="1"/>
            <a:r>
              <a:rPr lang="zh-CN" altLang="en-US" b="1">
                <a:effectLst/>
                <a:latin typeface="宋体" panose="02010600030101010101" pitchFamily="2" charset="-122"/>
              </a:rPr>
              <a:t>用被编译的语言来书写该语言自身的编译程序 </a:t>
            </a:r>
          </a:p>
          <a:p>
            <a:pPr lvl="1"/>
            <a:r>
              <a:rPr lang="en-US" altLang="zh-CN" b="1">
                <a:effectLst/>
              </a:rPr>
              <a:t>1971</a:t>
            </a:r>
            <a:r>
              <a:rPr lang="zh-CN" altLang="en-US" b="1">
                <a:effectLst/>
              </a:rPr>
              <a:t>年，</a:t>
            </a:r>
            <a:r>
              <a:rPr lang="en-US" altLang="zh-CN" b="1">
                <a:effectLst/>
              </a:rPr>
              <a:t>PASCAL</a:t>
            </a:r>
            <a:r>
              <a:rPr lang="zh-CN" altLang="en-US" b="1">
                <a:effectLst/>
              </a:rPr>
              <a:t>的编译程序用自展技术生成后，其影响就越来越大。</a:t>
            </a:r>
          </a:p>
        </p:txBody>
      </p:sp>
      <p:sp>
        <p:nvSpPr>
          <p:cNvPr id="105477" name="Rectangle 4"/>
          <p:cNvSpPr>
            <a:spLocks noChangeArrowheads="1"/>
          </p:cNvSpPr>
          <p:nvPr/>
        </p:nvSpPr>
        <p:spPr bwMode="auto">
          <a:xfrm>
            <a:off x="1676400" y="0"/>
            <a:ext cx="55594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3600">
                <a:solidFill>
                  <a:schemeClr val="tx2"/>
                </a:solidFill>
              </a:rPr>
              <a:t> </a:t>
            </a:r>
            <a:r>
              <a:rPr lang="en-US" altLang="zh-CN" sz="4000">
                <a:solidFill>
                  <a:schemeClr val="accent2"/>
                </a:solidFill>
                <a:latin typeface="黑体" panose="02010609060101010101" pitchFamily="49" charset="-122"/>
                <a:ea typeface="黑体" panose="02010609060101010101" pitchFamily="49" charset="-122"/>
              </a:rPr>
              <a:t>1   </a:t>
            </a:r>
            <a:r>
              <a:rPr lang="zh-CN" altLang="en-US" sz="4000">
                <a:solidFill>
                  <a:schemeClr val="accent2"/>
                </a:solidFill>
                <a:latin typeface="黑体" panose="02010609060101010101" pitchFamily="49" charset="-122"/>
                <a:ea typeface="黑体" panose="02010609060101010101" pitchFamily="49" charset="-122"/>
              </a:rPr>
              <a:t>编译程序的发展</a:t>
            </a:r>
          </a:p>
        </p:txBody>
      </p:sp>
      <p:sp>
        <p:nvSpPr>
          <p:cNvPr id="823301" name="AutoShape 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3299">
                                            <p:txEl>
                                              <p:pRg st="0" end="0"/>
                                            </p:txEl>
                                          </p:spTgt>
                                        </p:tgtEl>
                                        <p:attrNameLst>
                                          <p:attrName>style.visibility</p:attrName>
                                        </p:attrNameLst>
                                      </p:cBhvr>
                                      <p:to>
                                        <p:strVal val="visible"/>
                                      </p:to>
                                    </p:set>
                                    <p:anim calcmode="lin" valueType="num">
                                      <p:cBhvr additive="base">
                                        <p:cTn id="7" dur="500" fill="hold"/>
                                        <p:tgtEl>
                                          <p:spTgt spid="82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3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3299">
                                            <p:txEl>
                                              <p:pRg st="1" end="1"/>
                                            </p:txEl>
                                          </p:spTgt>
                                        </p:tgtEl>
                                        <p:attrNameLst>
                                          <p:attrName>style.visibility</p:attrName>
                                        </p:attrNameLst>
                                      </p:cBhvr>
                                      <p:to>
                                        <p:strVal val="visible"/>
                                      </p:to>
                                    </p:set>
                                    <p:anim calcmode="lin" valueType="num">
                                      <p:cBhvr additive="base">
                                        <p:cTn id="13" dur="500" fill="hold"/>
                                        <p:tgtEl>
                                          <p:spTgt spid="823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3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3299">
                                            <p:txEl>
                                              <p:pRg st="2" end="2"/>
                                            </p:txEl>
                                          </p:spTgt>
                                        </p:tgtEl>
                                        <p:attrNameLst>
                                          <p:attrName>style.visibility</p:attrName>
                                        </p:attrNameLst>
                                      </p:cBhvr>
                                      <p:to>
                                        <p:strVal val="visible"/>
                                      </p:to>
                                    </p:set>
                                    <p:anim calcmode="lin" valueType="num">
                                      <p:cBhvr additive="base">
                                        <p:cTn id="19" dur="500" fill="hold"/>
                                        <p:tgtEl>
                                          <p:spTgt spid="823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329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23299">
                                            <p:txEl>
                                              <p:pRg st="3" end="3"/>
                                            </p:txEl>
                                          </p:spTgt>
                                        </p:tgtEl>
                                        <p:attrNameLst>
                                          <p:attrName>style.visibility</p:attrName>
                                        </p:attrNameLst>
                                      </p:cBhvr>
                                      <p:to>
                                        <p:strVal val="visible"/>
                                      </p:to>
                                    </p:set>
                                    <p:anim calcmode="lin" valueType="num">
                                      <p:cBhvr additive="base">
                                        <p:cTn id="23" dur="500" fill="hold"/>
                                        <p:tgtEl>
                                          <p:spTgt spid="8232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232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23299">
                                            <p:txEl>
                                              <p:pRg st="4" end="4"/>
                                            </p:txEl>
                                          </p:spTgt>
                                        </p:tgtEl>
                                        <p:attrNameLst>
                                          <p:attrName>style.visibility</p:attrName>
                                        </p:attrNameLst>
                                      </p:cBhvr>
                                      <p:to>
                                        <p:strVal val="visible"/>
                                      </p:to>
                                    </p:set>
                                    <p:anim calcmode="lin" valueType="num">
                                      <p:cBhvr additive="base">
                                        <p:cTn id="29" dur="500" fill="hold"/>
                                        <p:tgtEl>
                                          <p:spTgt spid="82329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23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23299">
                                            <p:txEl>
                                              <p:pRg st="5" end="5"/>
                                            </p:txEl>
                                          </p:spTgt>
                                        </p:tgtEl>
                                        <p:attrNameLst>
                                          <p:attrName>style.visibility</p:attrName>
                                        </p:attrNameLst>
                                      </p:cBhvr>
                                      <p:to>
                                        <p:strVal val="visible"/>
                                      </p:to>
                                    </p:set>
                                    <p:anim calcmode="lin" valueType="num">
                                      <p:cBhvr additive="base">
                                        <p:cTn id="35" dur="500" fill="hold"/>
                                        <p:tgtEl>
                                          <p:spTgt spid="82329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232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23299">
                                            <p:txEl>
                                              <p:pRg st="6" end="6"/>
                                            </p:txEl>
                                          </p:spTgt>
                                        </p:tgtEl>
                                        <p:attrNameLst>
                                          <p:attrName>style.visibility</p:attrName>
                                        </p:attrNameLst>
                                      </p:cBhvr>
                                      <p:to>
                                        <p:strVal val="visible"/>
                                      </p:to>
                                    </p:set>
                                    <p:anim calcmode="lin" valueType="num">
                                      <p:cBhvr additive="base">
                                        <p:cTn id="41" dur="500" fill="hold"/>
                                        <p:tgtEl>
                                          <p:spTgt spid="82329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23299">
                                            <p:txEl>
                                              <p:pRg st="6" end="6"/>
                                            </p:txEl>
                                          </p:spTgt>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6" fill="hold" grpId="0" nodeType="afterEffect">
                                  <p:stCondLst>
                                    <p:cond delay="0"/>
                                  </p:stCondLst>
                                  <p:childTnLst>
                                    <p:set>
                                      <p:cBhvr>
                                        <p:cTn id="45" dur="1" fill="hold">
                                          <p:stCondLst>
                                            <p:cond delay="0"/>
                                          </p:stCondLst>
                                        </p:cTn>
                                        <p:tgtEl>
                                          <p:spTgt spid="823301"/>
                                        </p:tgtEl>
                                        <p:attrNameLst>
                                          <p:attrName>style.visibility</p:attrName>
                                        </p:attrNameLst>
                                      </p:cBhvr>
                                      <p:to>
                                        <p:strVal val="visible"/>
                                      </p:to>
                                    </p:set>
                                    <p:anim calcmode="lin" valueType="num">
                                      <p:cBhvr additive="base">
                                        <p:cTn id="46" dur="500" fill="hold"/>
                                        <p:tgtEl>
                                          <p:spTgt spid="823301"/>
                                        </p:tgtEl>
                                        <p:attrNameLst>
                                          <p:attrName>ppt_x</p:attrName>
                                        </p:attrNameLst>
                                      </p:cBhvr>
                                      <p:tavLst>
                                        <p:tav tm="0">
                                          <p:val>
                                            <p:strVal val="1+#ppt_w/2"/>
                                          </p:val>
                                        </p:tav>
                                        <p:tav tm="100000">
                                          <p:val>
                                            <p:strVal val="#ppt_x"/>
                                          </p:val>
                                        </p:tav>
                                      </p:tavLst>
                                    </p:anim>
                                    <p:anim calcmode="lin" valueType="num">
                                      <p:cBhvr additive="base">
                                        <p:cTn id="47" dur="500" fill="hold"/>
                                        <p:tgtEl>
                                          <p:spTgt spid="823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9" grpId="0" build="p" bldLvl="2" autoUpdateAnimBg="0"/>
      <p:bldP spid="823301"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D3B98132-ACE2-4651-9F02-E865F3F7173E}" type="datetime1">
              <a:rPr lang="zh-CN" altLang="en-US"/>
              <a:pPr>
                <a:defRPr/>
              </a:pPr>
              <a:t>2020/9/3</a:t>
            </a:fld>
            <a:endParaRPr lang="en-US" altLang="zh-CN"/>
          </a:p>
        </p:txBody>
      </p:sp>
      <p:sp>
        <p:nvSpPr>
          <p:cNvPr id="1075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21265285-F8AF-4804-92CC-E4861D18D305}" type="slidenum">
              <a:rPr lang="zh-CN" altLang="en-US" sz="1400" smtClean="0"/>
              <a:pPr>
                <a:spcBef>
                  <a:spcPct val="0"/>
                </a:spcBef>
                <a:buClrTx/>
                <a:buSzTx/>
                <a:buFontTx/>
                <a:buNone/>
              </a:pPr>
              <a:t>62</a:t>
            </a:fld>
            <a:r>
              <a:rPr lang="zh-CN" altLang="en-US" sz="1400"/>
              <a:t> 页</a:t>
            </a:r>
          </a:p>
        </p:txBody>
      </p:sp>
      <p:sp>
        <p:nvSpPr>
          <p:cNvPr id="825347" name="Rectangle 3"/>
          <p:cNvSpPr>
            <a:spLocks noGrp="1" noChangeArrowheads="1"/>
          </p:cNvSpPr>
          <p:nvPr>
            <p:ph type="body" idx="1"/>
          </p:nvPr>
        </p:nvSpPr>
        <p:spPr>
          <a:xfrm>
            <a:off x="0" y="838200"/>
            <a:ext cx="8915400" cy="5334000"/>
          </a:xfrm>
        </p:spPr>
        <p:txBody>
          <a:bodyPr/>
          <a:lstStyle/>
          <a:p>
            <a:pPr>
              <a:lnSpc>
                <a:spcPct val="120000"/>
              </a:lnSpc>
              <a:defRPr/>
            </a:pPr>
            <a:r>
              <a:rPr lang="zh-CN" altLang="en-US" b="1" dirty="0">
                <a:effectLst/>
              </a:rPr>
              <a:t>处理并行语言的</a:t>
            </a:r>
            <a:r>
              <a:rPr lang="zh-CN" altLang="en-US" b="1" dirty="0">
                <a:solidFill>
                  <a:srgbClr val="FFFF00"/>
                </a:solidFill>
                <a:effectLst/>
              </a:rPr>
              <a:t>并行编译技术，</a:t>
            </a:r>
            <a:r>
              <a:rPr lang="zh-CN" altLang="en-US" b="1" dirty="0">
                <a:effectLst/>
              </a:rPr>
              <a:t>将串行程序转换成并行程序的</a:t>
            </a:r>
            <a:r>
              <a:rPr lang="zh-CN" altLang="en-US" b="1" dirty="0">
                <a:solidFill>
                  <a:srgbClr val="FFFF00"/>
                </a:solidFill>
                <a:effectLst/>
              </a:rPr>
              <a:t>自动并行编译技术</a:t>
            </a:r>
            <a:r>
              <a:rPr lang="zh-CN" altLang="en-US" b="1" dirty="0">
                <a:effectLst/>
              </a:rPr>
              <a:t>也正在深入研究之中</a:t>
            </a:r>
            <a:r>
              <a:rPr lang="zh-CN" altLang="en-US" dirty="0"/>
              <a:t>。</a:t>
            </a:r>
          </a:p>
          <a:p>
            <a:pPr>
              <a:lnSpc>
                <a:spcPct val="120000"/>
              </a:lnSpc>
              <a:defRPr/>
            </a:pPr>
            <a:r>
              <a:rPr lang="zh-CN" altLang="en-US" b="1" dirty="0">
                <a:effectLst/>
              </a:rPr>
              <a:t>嵌入式应用迅速增长的需求，推动了</a:t>
            </a:r>
            <a:r>
              <a:rPr lang="zh-CN" altLang="en-US" b="1" dirty="0">
                <a:solidFill>
                  <a:srgbClr val="FFFF00"/>
                </a:solidFill>
                <a:effectLst/>
              </a:rPr>
              <a:t>交叉编译技术</a:t>
            </a:r>
            <a:r>
              <a:rPr lang="zh-CN" altLang="en-US" b="1" dirty="0">
                <a:effectLst/>
              </a:rPr>
              <a:t>的发展。</a:t>
            </a:r>
          </a:p>
          <a:p>
            <a:pPr>
              <a:lnSpc>
                <a:spcPct val="120000"/>
              </a:lnSpc>
              <a:defRPr/>
            </a:pPr>
            <a:r>
              <a:rPr lang="zh-CN" altLang="en-US" b="1" dirty="0">
                <a:effectLst/>
              </a:rPr>
              <a:t>系统芯片设计方法和关键</a:t>
            </a:r>
            <a:r>
              <a:rPr lang="en-US" altLang="zh-CN" b="1" dirty="0">
                <a:effectLst/>
              </a:rPr>
              <a:t>EDA</a:t>
            </a:r>
            <a:r>
              <a:rPr lang="zh-CN" altLang="en-US" b="1" dirty="0">
                <a:effectLst/>
              </a:rPr>
              <a:t>技术的研究，也带动了</a:t>
            </a:r>
            <a:r>
              <a:rPr lang="zh-CN" altLang="en-US" b="1" dirty="0">
                <a:solidFill>
                  <a:srgbClr val="FFFF00"/>
                </a:solidFill>
                <a:effectLst/>
              </a:rPr>
              <a:t>专用语言</a:t>
            </a:r>
            <a:r>
              <a:rPr lang="en-US" altLang="zh-CN" b="1" dirty="0">
                <a:solidFill>
                  <a:srgbClr val="FFFF00"/>
                </a:solidFill>
                <a:effectLst/>
              </a:rPr>
              <a:t>VHDL</a:t>
            </a:r>
            <a:r>
              <a:rPr lang="zh-CN" altLang="en-US" b="1" dirty="0">
                <a:solidFill>
                  <a:srgbClr val="FFFF00"/>
                </a:solidFill>
                <a:effectLst/>
              </a:rPr>
              <a:t>等及其编译技术</a:t>
            </a:r>
            <a:r>
              <a:rPr lang="zh-CN" altLang="en-US" b="1" dirty="0">
                <a:effectLst/>
              </a:rPr>
              <a:t>的不断深化</a:t>
            </a:r>
            <a:r>
              <a:rPr lang="zh-CN" altLang="en-US" sz="2400" b="1" dirty="0">
                <a:effectLst/>
              </a:rPr>
              <a:t> 。</a:t>
            </a:r>
          </a:p>
        </p:txBody>
      </p:sp>
      <p:sp>
        <p:nvSpPr>
          <p:cNvPr id="107525" name="Rectangle 4"/>
          <p:cNvSpPr>
            <a:spLocks noChangeArrowheads="1"/>
          </p:cNvSpPr>
          <p:nvPr/>
        </p:nvSpPr>
        <p:spPr bwMode="auto">
          <a:xfrm>
            <a:off x="1752600" y="0"/>
            <a:ext cx="54832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3600">
                <a:solidFill>
                  <a:schemeClr val="tx2"/>
                </a:solidFill>
              </a:rPr>
              <a:t> </a:t>
            </a:r>
            <a:r>
              <a:rPr lang="en-US" altLang="zh-CN" sz="4000">
                <a:solidFill>
                  <a:schemeClr val="accent2"/>
                </a:solidFill>
                <a:latin typeface="黑体" panose="02010609060101010101" pitchFamily="49" charset="-122"/>
                <a:ea typeface="黑体" panose="02010609060101010101" pitchFamily="49" charset="-122"/>
              </a:rPr>
              <a:t>1   </a:t>
            </a:r>
            <a:r>
              <a:rPr lang="zh-CN" altLang="en-US" sz="4000">
                <a:solidFill>
                  <a:schemeClr val="accent2"/>
                </a:solidFill>
                <a:latin typeface="黑体" panose="02010609060101010101" pitchFamily="49" charset="-122"/>
                <a:ea typeface="黑体" panose="02010609060101010101" pitchFamily="49" charset="-122"/>
              </a:rPr>
              <a:t>编译程序的发展</a:t>
            </a:r>
          </a:p>
        </p:txBody>
      </p:sp>
      <p:sp>
        <p:nvSpPr>
          <p:cNvPr id="825349" name="AutoShape 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25349"/>
                                        </p:tgtEl>
                                        <p:attrNameLst>
                                          <p:attrName>style.visibility</p:attrName>
                                        </p:attrNameLst>
                                      </p:cBhvr>
                                      <p:to>
                                        <p:strVal val="visible"/>
                                      </p:to>
                                    </p:set>
                                    <p:anim calcmode="lin" valueType="num">
                                      <p:cBhvr additive="base">
                                        <p:cTn id="7" dur="500" fill="hold"/>
                                        <p:tgtEl>
                                          <p:spTgt spid="825349"/>
                                        </p:tgtEl>
                                        <p:attrNameLst>
                                          <p:attrName>ppt_x</p:attrName>
                                        </p:attrNameLst>
                                      </p:cBhvr>
                                      <p:tavLst>
                                        <p:tav tm="0">
                                          <p:val>
                                            <p:strVal val="1+#ppt_w/2"/>
                                          </p:val>
                                        </p:tav>
                                        <p:tav tm="100000">
                                          <p:val>
                                            <p:strVal val="#ppt_x"/>
                                          </p:val>
                                        </p:tav>
                                      </p:tavLst>
                                    </p:anim>
                                    <p:anim calcmode="lin" valueType="num">
                                      <p:cBhvr additive="base">
                                        <p:cTn id="8" dur="500" fill="hold"/>
                                        <p:tgtEl>
                                          <p:spTgt spid="825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9"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3C972C8-75E3-41F7-B4C1-C08DE603CD67}" type="datetime1">
              <a:rPr lang="zh-CN" altLang="en-US"/>
              <a:pPr>
                <a:defRPr/>
              </a:pPr>
              <a:t>2020/9/3</a:t>
            </a:fld>
            <a:endParaRPr lang="en-US" altLang="zh-CN"/>
          </a:p>
        </p:txBody>
      </p:sp>
      <p:sp>
        <p:nvSpPr>
          <p:cNvPr id="1095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070DBF6F-9482-473E-9C01-9A1D330B86F1}" type="slidenum">
              <a:rPr lang="zh-CN" altLang="en-US" sz="1400" smtClean="0"/>
              <a:pPr>
                <a:spcBef>
                  <a:spcPct val="0"/>
                </a:spcBef>
                <a:buClrTx/>
                <a:buSzTx/>
                <a:buFontTx/>
                <a:buNone/>
              </a:pPr>
              <a:t>63</a:t>
            </a:fld>
            <a:r>
              <a:rPr lang="zh-CN" altLang="en-US" sz="1400"/>
              <a:t> 页</a:t>
            </a:r>
          </a:p>
        </p:txBody>
      </p:sp>
      <p:sp>
        <p:nvSpPr>
          <p:cNvPr id="822276" name="Rectangle 4"/>
          <p:cNvSpPr>
            <a:spLocks noGrp="1" noChangeArrowheads="1"/>
          </p:cNvSpPr>
          <p:nvPr>
            <p:ph type="body" idx="1"/>
          </p:nvPr>
        </p:nvSpPr>
        <p:spPr>
          <a:xfrm>
            <a:off x="755650" y="1052513"/>
            <a:ext cx="7620000" cy="5616575"/>
          </a:xfrm>
        </p:spPr>
        <p:txBody>
          <a:bodyPr/>
          <a:lstStyle/>
          <a:p>
            <a:pPr>
              <a:lnSpc>
                <a:spcPct val="80000"/>
              </a:lnSpc>
              <a:defRPr/>
            </a:pPr>
            <a:r>
              <a:rPr lang="zh-CN" altLang="en-US" b="1" dirty="0">
                <a:solidFill>
                  <a:srgbClr val="CC6600"/>
                </a:solidFill>
                <a:effectLst/>
              </a:rPr>
              <a:t>语言范型</a:t>
            </a:r>
            <a:r>
              <a:rPr lang="en-US" altLang="zh-CN" sz="2400" dirty="0"/>
              <a:t>(paradigms) </a:t>
            </a:r>
            <a:r>
              <a:rPr lang="zh-CN" altLang="en-US" b="1" dirty="0">
                <a:solidFill>
                  <a:srgbClr val="CC6600"/>
                </a:solidFill>
                <a:effectLst/>
              </a:rPr>
              <a:t>（支持的计算模式）</a:t>
            </a:r>
            <a:endParaRPr lang="zh-CN" altLang="en-US" sz="2400" dirty="0"/>
          </a:p>
          <a:p>
            <a:pPr lvl="1">
              <a:lnSpc>
                <a:spcPct val="80000"/>
              </a:lnSpc>
              <a:defRPr/>
            </a:pPr>
            <a:r>
              <a:rPr lang="zh-CN" altLang="en-US" b="1" dirty="0"/>
              <a:t>强制式</a:t>
            </a:r>
            <a:r>
              <a:rPr lang="en-US" altLang="zh-CN" sz="2400" b="1" dirty="0"/>
              <a:t>(</a:t>
            </a:r>
            <a:r>
              <a:rPr lang="en-US" altLang="zh-CN" sz="2400" dirty="0">
                <a:cs typeface="+mn-cs"/>
              </a:rPr>
              <a:t>imperative </a:t>
            </a:r>
            <a:r>
              <a:rPr lang="en-US" altLang="zh-CN" sz="2000" dirty="0"/>
              <a:t>) </a:t>
            </a:r>
            <a:endParaRPr lang="en-US" altLang="zh-CN" sz="2400" b="1" dirty="0"/>
          </a:p>
          <a:p>
            <a:pPr lvl="2">
              <a:lnSpc>
                <a:spcPct val="80000"/>
              </a:lnSpc>
              <a:defRPr/>
            </a:pPr>
            <a:r>
              <a:rPr lang="zh-CN" altLang="en-US" b="1" dirty="0"/>
              <a:t>程序中指明如何完成一个计算任务</a:t>
            </a:r>
          </a:p>
          <a:p>
            <a:pPr lvl="2">
              <a:lnSpc>
                <a:spcPct val="80000"/>
              </a:lnSpc>
              <a:defRPr/>
            </a:pPr>
            <a:r>
              <a:rPr lang="en-US" altLang="zh-CN" b="1" dirty="0"/>
              <a:t>C</a:t>
            </a:r>
            <a:r>
              <a:rPr lang="zh-CN" altLang="en-US" b="1" dirty="0"/>
              <a:t>、</a:t>
            </a:r>
            <a:r>
              <a:rPr lang="en-US" altLang="zh-CN" b="1" dirty="0"/>
              <a:t>C++</a:t>
            </a:r>
            <a:r>
              <a:rPr lang="zh-CN" altLang="en-US" b="1" dirty="0"/>
              <a:t>、</a:t>
            </a:r>
            <a:r>
              <a:rPr lang="en-US" altLang="zh-CN" b="1" dirty="0"/>
              <a:t>C#</a:t>
            </a:r>
            <a:r>
              <a:rPr lang="zh-CN" altLang="en-US" b="1" dirty="0"/>
              <a:t>和</a:t>
            </a:r>
            <a:r>
              <a:rPr lang="en-US" altLang="zh-CN" b="1" dirty="0"/>
              <a:t>Java</a:t>
            </a:r>
          </a:p>
          <a:p>
            <a:pPr lvl="1">
              <a:lnSpc>
                <a:spcPct val="80000"/>
              </a:lnSpc>
              <a:defRPr/>
            </a:pPr>
            <a:r>
              <a:rPr lang="zh-CN" altLang="en-US" b="1" dirty="0"/>
              <a:t>声明式</a:t>
            </a:r>
            <a:r>
              <a:rPr lang="en-US" altLang="zh-CN" sz="2400" b="1" dirty="0"/>
              <a:t>(</a:t>
            </a:r>
            <a:r>
              <a:rPr lang="en-US" altLang="zh-CN" sz="2400" dirty="0">
                <a:cs typeface="+mn-cs"/>
              </a:rPr>
              <a:t>declarative</a:t>
            </a:r>
            <a:r>
              <a:rPr lang="en-US" altLang="zh-CN" sz="2400" b="1" dirty="0"/>
              <a:t>)</a:t>
            </a:r>
          </a:p>
          <a:p>
            <a:pPr lvl="2">
              <a:lnSpc>
                <a:spcPct val="80000"/>
              </a:lnSpc>
              <a:defRPr/>
            </a:pPr>
            <a:r>
              <a:rPr lang="zh-CN" altLang="en-US" b="1" dirty="0"/>
              <a:t>程序中指明要进行哪些计算</a:t>
            </a:r>
          </a:p>
          <a:p>
            <a:pPr lvl="2">
              <a:lnSpc>
                <a:spcPct val="80000"/>
              </a:lnSpc>
              <a:defRPr/>
            </a:pPr>
            <a:r>
              <a:rPr lang="zh-CN" altLang="en-US" b="1" dirty="0"/>
              <a:t>函数式语言：</a:t>
            </a:r>
            <a:r>
              <a:rPr lang="en-US" altLang="zh-CN" b="1" dirty="0"/>
              <a:t>ML</a:t>
            </a:r>
            <a:r>
              <a:rPr lang="zh-CN" altLang="en-US" b="1" dirty="0"/>
              <a:t>、</a:t>
            </a:r>
            <a:r>
              <a:rPr lang="en-US" altLang="zh-CN" b="1" dirty="0"/>
              <a:t>Haskell</a:t>
            </a:r>
          </a:p>
          <a:p>
            <a:pPr lvl="2">
              <a:lnSpc>
                <a:spcPct val="80000"/>
              </a:lnSpc>
              <a:defRPr/>
            </a:pPr>
            <a:r>
              <a:rPr lang="zh-CN" altLang="en-US" b="1" dirty="0"/>
              <a:t>约束逻辑描述语言：</a:t>
            </a:r>
            <a:r>
              <a:rPr lang="en-US" altLang="zh-CN" b="1" dirty="0"/>
              <a:t>Prolog</a:t>
            </a:r>
          </a:p>
          <a:p>
            <a:pPr>
              <a:lnSpc>
                <a:spcPct val="80000"/>
              </a:lnSpc>
              <a:defRPr/>
            </a:pPr>
            <a:r>
              <a:rPr lang="zh-CN" altLang="en-US" b="1" dirty="0">
                <a:solidFill>
                  <a:srgbClr val="CC6600"/>
                </a:solidFill>
                <a:effectLst/>
              </a:rPr>
              <a:t>计算机体系结构</a:t>
            </a:r>
          </a:p>
          <a:p>
            <a:pPr lvl="1">
              <a:lnSpc>
                <a:spcPct val="80000"/>
              </a:lnSpc>
              <a:defRPr/>
            </a:pPr>
            <a:r>
              <a:rPr lang="zh-CN" altLang="en-US" b="1" dirty="0"/>
              <a:t>冯诺曼机体系结构</a:t>
            </a:r>
          </a:p>
          <a:p>
            <a:pPr lvl="1">
              <a:lnSpc>
                <a:spcPct val="80000"/>
              </a:lnSpc>
              <a:defRPr/>
            </a:pPr>
            <a:r>
              <a:rPr lang="zh-CN" altLang="en-US" b="1" dirty="0"/>
              <a:t>并行体系结构</a:t>
            </a:r>
          </a:p>
          <a:p>
            <a:pPr lvl="1">
              <a:lnSpc>
                <a:spcPct val="80000"/>
              </a:lnSpc>
              <a:defRPr/>
            </a:pPr>
            <a:r>
              <a:rPr lang="zh-CN" altLang="en-US" b="1" dirty="0"/>
              <a:t>嵌入系统</a:t>
            </a:r>
          </a:p>
        </p:txBody>
      </p:sp>
      <p:sp>
        <p:nvSpPr>
          <p:cNvPr id="109573" name="Rectangle 5"/>
          <p:cNvSpPr>
            <a:spLocks noChangeArrowheads="1"/>
          </p:cNvSpPr>
          <p:nvPr/>
        </p:nvSpPr>
        <p:spPr bwMode="auto">
          <a:xfrm>
            <a:off x="1042988" y="0"/>
            <a:ext cx="7897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4000">
                <a:solidFill>
                  <a:schemeClr val="accent2"/>
                </a:solidFill>
                <a:latin typeface="黑体" panose="02010609060101010101" pitchFamily="49" charset="-122"/>
                <a:ea typeface="黑体" panose="02010609060101010101" pitchFamily="49" charset="-122"/>
              </a:rPr>
              <a:t>2  </a:t>
            </a:r>
            <a:r>
              <a:rPr lang="zh-CN" altLang="en-US" sz="4000">
                <a:solidFill>
                  <a:schemeClr val="accent2"/>
                </a:solidFill>
                <a:latin typeface="黑体" panose="02010609060101010101" pitchFamily="49" charset="-122"/>
                <a:ea typeface="黑体" panose="02010609060101010101" pitchFamily="49" charset="-122"/>
              </a:rPr>
              <a:t>推动编译技术发展的因素 </a:t>
            </a:r>
          </a:p>
        </p:txBody>
      </p:sp>
      <p:sp>
        <p:nvSpPr>
          <p:cNvPr id="822278" name="AutoShape 6">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22276">
                                            <p:txEl>
                                              <p:pRg st="1" end="1"/>
                                            </p:txEl>
                                          </p:spTgt>
                                        </p:tgtEl>
                                        <p:attrNameLst>
                                          <p:attrName>style.visibility</p:attrName>
                                        </p:attrNameLst>
                                      </p:cBhvr>
                                      <p:to>
                                        <p:strVal val="visible"/>
                                      </p:to>
                                    </p:set>
                                    <p:animEffect transition="in" filter="fade">
                                      <p:cBhvr>
                                        <p:cTn id="7" dur="1000"/>
                                        <p:tgtEl>
                                          <p:spTgt spid="822276">
                                            <p:txEl>
                                              <p:pRg st="1" end="1"/>
                                            </p:txEl>
                                          </p:spTgt>
                                        </p:tgtEl>
                                      </p:cBhvr>
                                    </p:animEffect>
                                    <p:anim calcmode="lin" valueType="num">
                                      <p:cBhvr>
                                        <p:cTn id="8" dur="1000" fill="hold"/>
                                        <p:tgtEl>
                                          <p:spTgt spid="82227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2227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22276">
                                            <p:txEl>
                                              <p:pRg st="2" end="2"/>
                                            </p:txEl>
                                          </p:spTgt>
                                        </p:tgtEl>
                                        <p:attrNameLst>
                                          <p:attrName>style.visibility</p:attrName>
                                        </p:attrNameLst>
                                      </p:cBhvr>
                                      <p:to>
                                        <p:strVal val="visible"/>
                                      </p:to>
                                    </p:set>
                                    <p:animEffect transition="in" filter="fade">
                                      <p:cBhvr>
                                        <p:cTn id="12" dur="1000"/>
                                        <p:tgtEl>
                                          <p:spTgt spid="822276">
                                            <p:txEl>
                                              <p:pRg st="2" end="2"/>
                                            </p:txEl>
                                          </p:spTgt>
                                        </p:tgtEl>
                                      </p:cBhvr>
                                    </p:animEffect>
                                    <p:anim calcmode="lin" valueType="num">
                                      <p:cBhvr>
                                        <p:cTn id="13" dur="1000" fill="hold"/>
                                        <p:tgtEl>
                                          <p:spTgt spid="82227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2227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22276">
                                            <p:txEl>
                                              <p:pRg st="3" end="3"/>
                                            </p:txEl>
                                          </p:spTgt>
                                        </p:tgtEl>
                                        <p:attrNameLst>
                                          <p:attrName>style.visibility</p:attrName>
                                        </p:attrNameLst>
                                      </p:cBhvr>
                                      <p:to>
                                        <p:strVal val="visible"/>
                                      </p:to>
                                    </p:set>
                                    <p:animEffect transition="in" filter="fade">
                                      <p:cBhvr>
                                        <p:cTn id="17" dur="1000"/>
                                        <p:tgtEl>
                                          <p:spTgt spid="822276">
                                            <p:txEl>
                                              <p:pRg st="3" end="3"/>
                                            </p:txEl>
                                          </p:spTgt>
                                        </p:tgtEl>
                                      </p:cBhvr>
                                    </p:animEffect>
                                    <p:anim calcmode="lin" valueType="num">
                                      <p:cBhvr>
                                        <p:cTn id="18" dur="1000" fill="hold"/>
                                        <p:tgtEl>
                                          <p:spTgt spid="82227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2227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22276">
                                            <p:txEl>
                                              <p:pRg st="4" end="4"/>
                                            </p:txEl>
                                          </p:spTgt>
                                        </p:tgtEl>
                                        <p:attrNameLst>
                                          <p:attrName>style.visibility</p:attrName>
                                        </p:attrNameLst>
                                      </p:cBhvr>
                                      <p:to>
                                        <p:strVal val="visible"/>
                                      </p:to>
                                    </p:set>
                                    <p:animEffect transition="in" filter="fade">
                                      <p:cBhvr>
                                        <p:cTn id="22" dur="1000"/>
                                        <p:tgtEl>
                                          <p:spTgt spid="822276">
                                            <p:txEl>
                                              <p:pRg st="4" end="4"/>
                                            </p:txEl>
                                          </p:spTgt>
                                        </p:tgtEl>
                                      </p:cBhvr>
                                    </p:animEffect>
                                    <p:anim calcmode="lin" valueType="num">
                                      <p:cBhvr>
                                        <p:cTn id="23" dur="1000" fill="hold"/>
                                        <p:tgtEl>
                                          <p:spTgt spid="82227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2227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22276">
                                            <p:txEl>
                                              <p:pRg st="5" end="5"/>
                                            </p:txEl>
                                          </p:spTgt>
                                        </p:tgtEl>
                                        <p:attrNameLst>
                                          <p:attrName>style.visibility</p:attrName>
                                        </p:attrNameLst>
                                      </p:cBhvr>
                                      <p:to>
                                        <p:strVal val="visible"/>
                                      </p:to>
                                    </p:set>
                                    <p:animEffect transition="in" filter="fade">
                                      <p:cBhvr>
                                        <p:cTn id="27" dur="1000"/>
                                        <p:tgtEl>
                                          <p:spTgt spid="822276">
                                            <p:txEl>
                                              <p:pRg st="5" end="5"/>
                                            </p:txEl>
                                          </p:spTgt>
                                        </p:tgtEl>
                                      </p:cBhvr>
                                    </p:animEffect>
                                    <p:anim calcmode="lin" valueType="num">
                                      <p:cBhvr>
                                        <p:cTn id="28" dur="1000" fill="hold"/>
                                        <p:tgtEl>
                                          <p:spTgt spid="82227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822276">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22276">
                                            <p:txEl>
                                              <p:pRg st="6" end="6"/>
                                            </p:txEl>
                                          </p:spTgt>
                                        </p:tgtEl>
                                        <p:attrNameLst>
                                          <p:attrName>style.visibility</p:attrName>
                                        </p:attrNameLst>
                                      </p:cBhvr>
                                      <p:to>
                                        <p:strVal val="visible"/>
                                      </p:to>
                                    </p:set>
                                    <p:animEffect transition="in" filter="fade">
                                      <p:cBhvr>
                                        <p:cTn id="32" dur="1000"/>
                                        <p:tgtEl>
                                          <p:spTgt spid="822276">
                                            <p:txEl>
                                              <p:pRg st="6" end="6"/>
                                            </p:txEl>
                                          </p:spTgt>
                                        </p:tgtEl>
                                      </p:cBhvr>
                                    </p:animEffect>
                                    <p:anim calcmode="lin" valueType="num">
                                      <p:cBhvr>
                                        <p:cTn id="33" dur="1000" fill="hold"/>
                                        <p:tgtEl>
                                          <p:spTgt spid="822276">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822276">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22276">
                                            <p:txEl>
                                              <p:pRg st="7" end="7"/>
                                            </p:txEl>
                                          </p:spTgt>
                                        </p:tgtEl>
                                        <p:attrNameLst>
                                          <p:attrName>style.visibility</p:attrName>
                                        </p:attrNameLst>
                                      </p:cBhvr>
                                      <p:to>
                                        <p:strVal val="visible"/>
                                      </p:to>
                                    </p:set>
                                    <p:animEffect transition="in" filter="fade">
                                      <p:cBhvr>
                                        <p:cTn id="37" dur="1000"/>
                                        <p:tgtEl>
                                          <p:spTgt spid="822276">
                                            <p:txEl>
                                              <p:pRg st="7" end="7"/>
                                            </p:txEl>
                                          </p:spTgt>
                                        </p:tgtEl>
                                      </p:cBhvr>
                                    </p:animEffect>
                                    <p:anim calcmode="lin" valueType="num">
                                      <p:cBhvr>
                                        <p:cTn id="38" dur="1000" fill="hold"/>
                                        <p:tgtEl>
                                          <p:spTgt spid="822276">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82227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822276">
                                            <p:txEl>
                                              <p:pRg st="9" end="9"/>
                                            </p:txEl>
                                          </p:spTgt>
                                        </p:tgtEl>
                                        <p:attrNameLst>
                                          <p:attrName>style.visibility</p:attrName>
                                        </p:attrNameLst>
                                      </p:cBhvr>
                                      <p:to>
                                        <p:strVal val="visible"/>
                                      </p:to>
                                    </p:set>
                                    <p:anim calcmode="lin" valueType="num">
                                      <p:cBhvr additive="base">
                                        <p:cTn id="44" dur="500" fill="hold"/>
                                        <p:tgtEl>
                                          <p:spTgt spid="822276">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22276">
                                            <p:txEl>
                                              <p:pRg st="9" end="9"/>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22276">
                                            <p:txEl>
                                              <p:pRg st="10" end="10"/>
                                            </p:txEl>
                                          </p:spTgt>
                                        </p:tgtEl>
                                        <p:attrNameLst>
                                          <p:attrName>style.visibility</p:attrName>
                                        </p:attrNameLst>
                                      </p:cBhvr>
                                      <p:to>
                                        <p:strVal val="visible"/>
                                      </p:to>
                                    </p:set>
                                    <p:anim calcmode="lin" valueType="num">
                                      <p:cBhvr additive="base">
                                        <p:cTn id="48" dur="500" fill="hold"/>
                                        <p:tgtEl>
                                          <p:spTgt spid="822276">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22276">
                                            <p:txEl>
                                              <p:pRg st="10" end="10"/>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822276">
                                            <p:txEl>
                                              <p:pRg st="11" end="11"/>
                                            </p:txEl>
                                          </p:spTgt>
                                        </p:tgtEl>
                                        <p:attrNameLst>
                                          <p:attrName>style.visibility</p:attrName>
                                        </p:attrNameLst>
                                      </p:cBhvr>
                                      <p:to>
                                        <p:strVal val="visible"/>
                                      </p:to>
                                    </p:set>
                                    <p:anim calcmode="lin" valueType="num">
                                      <p:cBhvr additive="base">
                                        <p:cTn id="52" dur="500" fill="hold"/>
                                        <p:tgtEl>
                                          <p:spTgt spid="822276">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822276">
                                            <p:txEl>
                                              <p:pRg st="11" end="11"/>
                                            </p:txEl>
                                          </p:spTgt>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
                            </p:stCondLst>
                            <p:childTnLst>
                              <p:par>
                                <p:cTn id="55" presetID="2" presetClass="entr" presetSubtype="6" fill="hold" grpId="0" nodeType="afterEffect">
                                  <p:stCondLst>
                                    <p:cond delay="0"/>
                                  </p:stCondLst>
                                  <p:childTnLst>
                                    <p:set>
                                      <p:cBhvr>
                                        <p:cTn id="56" dur="1" fill="hold">
                                          <p:stCondLst>
                                            <p:cond delay="0"/>
                                          </p:stCondLst>
                                        </p:cTn>
                                        <p:tgtEl>
                                          <p:spTgt spid="822278"/>
                                        </p:tgtEl>
                                        <p:attrNameLst>
                                          <p:attrName>style.visibility</p:attrName>
                                        </p:attrNameLst>
                                      </p:cBhvr>
                                      <p:to>
                                        <p:strVal val="visible"/>
                                      </p:to>
                                    </p:set>
                                    <p:anim calcmode="lin" valueType="num">
                                      <p:cBhvr additive="base">
                                        <p:cTn id="57" dur="500" fill="hold"/>
                                        <p:tgtEl>
                                          <p:spTgt spid="822278"/>
                                        </p:tgtEl>
                                        <p:attrNameLst>
                                          <p:attrName>ppt_x</p:attrName>
                                        </p:attrNameLst>
                                      </p:cBhvr>
                                      <p:tavLst>
                                        <p:tav tm="0">
                                          <p:val>
                                            <p:strVal val="1+#ppt_w/2"/>
                                          </p:val>
                                        </p:tav>
                                        <p:tav tm="100000">
                                          <p:val>
                                            <p:strVal val="#ppt_x"/>
                                          </p:val>
                                        </p:tav>
                                      </p:tavLst>
                                    </p:anim>
                                    <p:anim calcmode="lin" valueType="num">
                                      <p:cBhvr additive="base">
                                        <p:cTn id="58" dur="500" fill="hold"/>
                                        <p:tgtEl>
                                          <p:spTgt spid="822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8"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BB2566C1-6A72-40D9-B4C0-F4A380EAA444}" type="datetime1">
              <a:rPr lang="zh-CN" altLang="en-US"/>
              <a:pPr>
                <a:defRPr/>
              </a:pPr>
              <a:t>2020/9/3</a:t>
            </a:fld>
            <a:endParaRPr lang="en-US" altLang="zh-CN"/>
          </a:p>
        </p:txBody>
      </p:sp>
      <p:sp>
        <p:nvSpPr>
          <p:cNvPr id="1116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6E5200B2-8EBD-4925-9AF7-5AB0187F224D}" type="slidenum">
              <a:rPr lang="zh-CN" altLang="en-US" sz="1400" smtClean="0"/>
              <a:pPr>
                <a:spcBef>
                  <a:spcPct val="0"/>
                </a:spcBef>
                <a:buClrTx/>
                <a:buSzTx/>
                <a:buFontTx/>
                <a:buNone/>
              </a:pPr>
              <a:t>64</a:t>
            </a:fld>
            <a:r>
              <a:rPr lang="zh-CN" altLang="en-US" sz="1400"/>
              <a:t> 页</a:t>
            </a:r>
          </a:p>
        </p:txBody>
      </p:sp>
      <p:sp>
        <p:nvSpPr>
          <p:cNvPr id="111620" name="Rectangle 4"/>
          <p:cNvSpPr>
            <a:spLocks noGrp="1" noChangeArrowheads="1"/>
          </p:cNvSpPr>
          <p:nvPr>
            <p:ph type="title"/>
          </p:nvPr>
        </p:nvSpPr>
        <p:spPr>
          <a:xfrm>
            <a:off x="2819400" y="0"/>
            <a:ext cx="3505200" cy="1143000"/>
          </a:xfrm>
          <a:noFill/>
        </p:spPr>
        <p:txBody>
          <a:bodyPr/>
          <a:lstStyle/>
          <a:p>
            <a:r>
              <a:rPr lang="en-US" altLang="zh-CN" sz="4000" b="1">
                <a:solidFill>
                  <a:schemeClr val="accent2"/>
                </a:solidFill>
                <a:latin typeface="黑体" panose="02010609060101010101" pitchFamily="49" charset="-122"/>
                <a:ea typeface="黑体" panose="02010609060101010101" pitchFamily="49" charset="-122"/>
              </a:rPr>
              <a:t>3  </a:t>
            </a:r>
            <a:r>
              <a:rPr lang="zh-CN" altLang="en-US" sz="4000" b="1">
                <a:solidFill>
                  <a:schemeClr val="accent2"/>
                </a:solidFill>
                <a:latin typeface="黑体" panose="02010609060101010101" pitchFamily="49" charset="-122"/>
                <a:ea typeface="黑体" panose="02010609060101010101" pitchFamily="49" charset="-122"/>
              </a:rPr>
              <a:t>研究领域</a:t>
            </a:r>
          </a:p>
        </p:txBody>
      </p:sp>
      <p:sp>
        <p:nvSpPr>
          <p:cNvPr id="836613" name="Rectangle 5"/>
          <p:cNvSpPr>
            <a:spLocks noGrp="1" noChangeArrowheads="1"/>
          </p:cNvSpPr>
          <p:nvPr>
            <p:ph type="body" idx="1"/>
          </p:nvPr>
        </p:nvSpPr>
        <p:spPr>
          <a:xfrm>
            <a:off x="2057400" y="1752600"/>
            <a:ext cx="6043613" cy="3276600"/>
          </a:xfrm>
        </p:spPr>
        <p:txBody>
          <a:bodyPr/>
          <a:lstStyle/>
          <a:p>
            <a:pPr>
              <a:buFont typeface="Monotype Sorts" pitchFamily="2" charset="2"/>
              <a:buNone/>
              <a:defRPr/>
            </a:pPr>
            <a:r>
              <a:rPr lang="zh-CN" altLang="en-US" sz="3600" b="1">
                <a:solidFill>
                  <a:srgbClr val="FFFF00"/>
                </a:solidFill>
              </a:rPr>
              <a:t>并行编译技术</a:t>
            </a:r>
          </a:p>
          <a:p>
            <a:pPr>
              <a:buFont typeface="Monotype Sorts" pitchFamily="2" charset="2"/>
              <a:buNone/>
              <a:defRPr/>
            </a:pPr>
            <a:endParaRPr lang="zh-CN" altLang="en-US" sz="3600" b="1">
              <a:solidFill>
                <a:srgbClr val="FFFF00"/>
              </a:solidFill>
            </a:endParaRPr>
          </a:p>
          <a:p>
            <a:pPr>
              <a:buFont typeface="Monotype Sorts" pitchFamily="2" charset="2"/>
              <a:buNone/>
              <a:defRPr/>
            </a:pPr>
            <a:r>
              <a:rPr lang="zh-CN" altLang="en-US" sz="3600" b="1">
                <a:solidFill>
                  <a:srgbClr val="FFFF00"/>
                </a:solidFill>
              </a:rPr>
              <a:t>交叉编译技术</a:t>
            </a:r>
          </a:p>
          <a:p>
            <a:pPr>
              <a:buFont typeface="Monotype Sorts" pitchFamily="2" charset="2"/>
              <a:buNone/>
              <a:defRPr/>
            </a:pPr>
            <a:endParaRPr lang="zh-CN" altLang="en-US" sz="3600" b="1">
              <a:solidFill>
                <a:srgbClr val="FFFF00"/>
              </a:solidFill>
            </a:endParaRPr>
          </a:p>
          <a:p>
            <a:pPr>
              <a:buFont typeface="Monotype Sorts" pitchFamily="2" charset="2"/>
              <a:buNone/>
              <a:defRPr/>
            </a:pPr>
            <a:r>
              <a:rPr lang="zh-CN" altLang="en-US" sz="3600" b="1">
                <a:solidFill>
                  <a:srgbClr val="FFFF00"/>
                </a:solidFill>
              </a:rPr>
              <a:t>硬件描述语言及其编译技术</a:t>
            </a:r>
          </a:p>
        </p:txBody>
      </p:sp>
      <p:sp>
        <p:nvSpPr>
          <p:cNvPr id="836615" name="AutoShape 7">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bg1"/>
          </a:solidFill>
          <a:ln w="12700" cap="sq">
            <a:solidFill>
              <a:schemeClr val="folHlink"/>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6613">
                                            <p:txEl>
                                              <p:pRg st="0" end="0"/>
                                            </p:txEl>
                                          </p:spTgt>
                                        </p:tgtEl>
                                        <p:attrNameLst>
                                          <p:attrName>style.visibility</p:attrName>
                                        </p:attrNameLst>
                                      </p:cBhvr>
                                      <p:to>
                                        <p:strVal val="visible"/>
                                      </p:to>
                                    </p:set>
                                    <p:anim calcmode="lin" valueType="num">
                                      <p:cBhvr additive="base">
                                        <p:cTn id="7" dur="500" fill="hold"/>
                                        <p:tgtEl>
                                          <p:spTgt spid="8366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66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6613">
                                            <p:txEl>
                                              <p:pRg st="2" end="2"/>
                                            </p:txEl>
                                          </p:spTgt>
                                        </p:tgtEl>
                                        <p:attrNameLst>
                                          <p:attrName>style.visibility</p:attrName>
                                        </p:attrNameLst>
                                      </p:cBhvr>
                                      <p:to>
                                        <p:strVal val="visible"/>
                                      </p:to>
                                    </p:set>
                                    <p:anim calcmode="lin" valueType="num">
                                      <p:cBhvr additive="base">
                                        <p:cTn id="13" dur="500" fill="hold"/>
                                        <p:tgtEl>
                                          <p:spTgt spid="83661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66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6613">
                                            <p:txEl>
                                              <p:pRg st="4" end="4"/>
                                            </p:txEl>
                                          </p:spTgt>
                                        </p:tgtEl>
                                        <p:attrNameLst>
                                          <p:attrName>style.visibility</p:attrName>
                                        </p:attrNameLst>
                                      </p:cBhvr>
                                      <p:to>
                                        <p:strVal val="visible"/>
                                      </p:to>
                                    </p:set>
                                    <p:anim calcmode="lin" valueType="num">
                                      <p:cBhvr additive="base">
                                        <p:cTn id="19" dur="500" fill="hold"/>
                                        <p:tgtEl>
                                          <p:spTgt spid="83661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6613">
                                            <p:txEl>
                                              <p:pRg st="4" end="4"/>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836615"/>
                                        </p:tgtEl>
                                        <p:attrNameLst>
                                          <p:attrName>style.visibility</p:attrName>
                                        </p:attrNameLst>
                                      </p:cBhvr>
                                      <p:to>
                                        <p:strVal val="visible"/>
                                      </p:to>
                                    </p:set>
                                    <p:animEffect transition="in" filter="blinds(horizontal)">
                                      <p:cBhvr>
                                        <p:cTn id="24" dur="500"/>
                                        <p:tgtEl>
                                          <p:spTgt spid="836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3" grpId="0" build="p" autoUpdateAnimBg="0"/>
      <p:bldP spid="836615"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F02C3CB3-621A-4766-A8E4-BD4CB5B19500}" type="datetime1">
              <a:rPr lang="zh-CN" altLang="en-US"/>
              <a:pPr>
                <a:defRPr/>
              </a:pPr>
              <a:t>2020/9/3</a:t>
            </a:fld>
            <a:endParaRPr lang="en-US" altLang="zh-CN"/>
          </a:p>
        </p:txBody>
      </p:sp>
      <p:sp>
        <p:nvSpPr>
          <p:cNvPr id="1136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CE056C11-0D48-47E0-92E1-08DC16FD6C1E}" type="slidenum">
              <a:rPr lang="zh-CN" altLang="en-US" sz="1400" smtClean="0"/>
              <a:pPr>
                <a:spcBef>
                  <a:spcPct val="0"/>
                </a:spcBef>
                <a:buClrTx/>
                <a:buSzTx/>
                <a:buFontTx/>
                <a:buNone/>
              </a:pPr>
              <a:t>65</a:t>
            </a:fld>
            <a:r>
              <a:rPr lang="zh-CN" altLang="en-US" sz="1400"/>
              <a:t> 页</a:t>
            </a:r>
          </a:p>
        </p:txBody>
      </p:sp>
      <p:sp>
        <p:nvSpPr>
          <p:cNvPr id="789506" name="Rectangle 2"/>
          <p:cNvSpPr>
            <a:spLocks noGrp="1" noChangeArrowheads="1"/>
          </p:cNvSpPr>
          <p:nvPr>
            <p:ph type="body" idx="1"/>
          </p:nvPr>
        </p:nvSpPr>
        <p:spPr>
          <a:xfrm>
            <a:off x="0" y="1341438"/>
            <a:ext cx="4191000" cy="3505200"/>
          </a:xfrm>
          <a:gradFill rotWithShape="0">
            <a:gsLst>
              <a:gs pos="0">
                <a:srgbClr val="006600"/>
              </a:gs>
              <a:gs pos="100000">
                <a:srgbClr val="003300"/>
              </a:gs>
            </a:gsLst>
            <a:lin ang="5400000" scaled="1"/>
          </a:gradFill>
          <a:ln>
            <a:solidFill>
              <a:srgbClr val="008000"/>
            </a:solidFill>
          </a:ln>
        </p:spPr>
        <p:txBody>
          <a:bodyPr/>
          <a:lstStyle/>
          <a:p>
            <a:pPr>
              <a:buFont typeface="Monotype Sorts" pitchFamily="2" charset="2"/>
              <a:buNone/>
              <a:defRPr/>
            </a:pPr>
            <a:r>
              <a:rPr lang="en-US" altLang="zh-CN" b="1">
                <a:solidFill>
                  <a:srgbClr val="F8F8F8"/>
                </a:solidFill>
                <a:ea typeface="黑体" pitchFamily="49" charset="-122"/>
              </a:rPr>
              <a:t>   </a:t>
            </a:r>
            <a:r>
              <a:rPr lang="zh-CN" altLang="en-US" b="1">
                <a:solidFill>
                  <a:srgbClr val="F8F8F8"/>
                </a:solidFill>
                <a:ea typeface="黑体" pitchFamily="49" charset="-122"/>
              </a:rPr>
              <a:t>设计和实现一个编译程序，必须精通</a:t>
            </a:r>
            <a:r>
              <a:rPr lang="en-US" altLang="zh-CN" b="1">
                <a:solidFill>
                  <a:srgbClr val="F8F8F8"/>
                </a:solidFill>
                <a:ea typeface="黑体" pitchFamily="49" charset="-122"/>
              </a:rPr>
              <a:t>:</a:t>
            </a:r>
          </a:p>
          <a:p>
            <a:pPr>
              <a:buFont typeface="Monotype Sorts" pitchFamily="2" charset="2"/>
              <a:buNone/>
              <a:defRPr/>
            </a:pPr>
            <a:endParaRPr lang="en-US" altLang="zh-CN" sz="1000" b="1">
              <a:solidFill>
                <a:srgbClr val="F8F8F8"/>
              </a:solidFill>
              <a:ea typeface="黑体" pitchFamily="49" charset="-122"/>
            </a:endParaRPr>
          </a:p>
          <a:p>
            <a:pPr algn="ctr">
              <a:defRPr/>
            </a:pPr>
            <a:r>
              <a:rPr lang="zh-CN" altLang="en-US" b="1">
                <a:solidFill>
                  <a:srgbClr val="F8F8F8"/>
                </a:solidFill>
              </a:rPr>
              <a:t>源  语  言</a:t>
            </a:r>
          </a:p>
          <a:p>
            <a:pPr algn="ctr">
              <a:defRPr/>
            </a:pPr>
            <a:r>
              <a:rPr lang="zh-CN" altLang="en-US" b="1">
                <a:solidFill>
                  <a:srgbClr val="F8F8F8"/>
                </a:solidFill>
              </a:rPr>
              <a:t>目标语言</a:t>
            </a:r>
          </a:p>
          <a:p>
            <a:pPr algn="ctr">
              <a:defRPr/>
            </a:pPr>
            <a:r>
              <a:rPr lang="zh-CN" altLang="en-US" b="1">
                <a:solidFill>
                  <a:srgbClr val="F8F8F8"/>
                </a:solidFill>
              </a:rPr>
              <a:t>编译方法</a:t>
            </a:r>
          </a:p>
        </p:txBody>
      </p:sp>
      <p:sp>
        <p:nvSpPr>
          <p:cNvPr id="113669" name="Rectangle 4"/>
          <p:cNvSpPr>
            <a:spLocks noGrp="1" noChangeArrowheads="1"/>
          </p:cNvSpPr>
          <p:nvPr>
            <p:ph type="title"/>
          </p:nvPr>
        </p:nvSpPr>
        <p:spPr>
          <a:xfrm>
            <a:off x="1476375" y="0"/>
            <a:ext cx="6553200" cy="928688"/>
          </a:xfrm>
          <a:noFill/>
        </p:spPr>
        <p:txBody>
          <a:bodyPr lIns="91440" tIns="45720" rIns="91440" bIns="45720"/>
          <a:lstStyle/>
          <a:p>
            <a:pPr>
              <a:lnSpc>
                <a:spcPct val="90000"/>
              </a:lnSpc>
            </a:pPr>
            <a:r>
              <a:rPr lang="en-US" altLang="zh-CN" b="1"/>
              <a:t>1.8   </a:t>
            </a:r>
            <a:r>
              <a:rPr lang="zh-CN" altLang="en-US" b="1"/>
              <a:t>编译程序实现的途径</a:t>
            </a:r>
          </a:p>
        </p:txBody>
      </p:sp>
      <p:sp>
        <p:nvSpPr>
          <p:cNvPr id="789509" name="Rectangle 5"/>
          <p:cNvSpPr>
            <a:spLocks noChangeArrowheads="1"/>
          </p:cNvSpPr>
          <p:nvPr/>
        </p:nvSpPr>
        <p:spPr bwMode="auto">
          <a:xfrm>
            <a:off x="4500563" y="1341438"/>
            <a:ext cx="4419600" cy="4267200"/>
          </a:xfrm>
          <a:prstGeom prst="rect">
            <a:avLst/>
          </a:prstGeom>
          <a:gradFill rotWithShape="0">
            <a:gsLst>
              <a:gs pos="0">
                <a:srgbClr val="000066"/>
              </a:gs>
              <a:gs pos="100000">
                <a:srgbClr val="0033CC"/>
              </a:gs>
            </a:gsLst>
            <a:lin ang="5400000" scaled="1"/>
          </a:gradFill>
          <a:ln w="9525">
            <a:solidFill>
              <a:srgbClr val="3399FF"/>
            </a:solidFill>
            <a:miter lim="800000"/>
            <a:headEnd/>
            <a:tailEnd/>
          </a:ln>
          <a:effectLst/>
        </p:spPr>
        <p:txBody>
          <a:bodyPr/>
          <a:lstStyle/>
          <a:p>
            <a:pPr marL="342900" indent="-342900" eaLnBrk="1" hangingPunct="1">
              <a:spcBef>
                <a:spcPct val="20000"/>
              </a:spcBef>
              <a:defRPr/>
            </a:pPr>
            <a:r>
              <a:rPr kumimoji="1" lang="zh-CN" altLang="en-US" sz="3200">
                <a:solidFill>
                  <a:srgbClr val="F8F8F8"/>
                </a:solidFill>
                <a:ea typeface="黑体" pitchFamily="49" charset="-122"/>
              </a:rPr>
              <a:t>开发编译程序的途径</a:t>
            </a:r>
            <a:r>
              <a:rPr kumimoji="1" lang="en-US" altLang="zh-CN" sz="3200">
                <a:solidFill>
                  <a:srgbClr val="F8F8F8"/>
                </a:solidFill>
                <a:ea typeface="黑体" pitchFamily="49" charset="-122"/>
              </a:rPr>
              <a:t>:</a:t>
            </a:r>
          </a:p>
          <a:p>
            <a:pPr marL="342900" indent="-342900" eaLnBrk="1" hangingPunct="1">
              <a:spcBef>
                <a:spcPct val="20000"/>
              </a:spcBef>
              <a:buFontTx/>
              <a:buChar char="•"/>
              <a:defRPr/>
            </a:pPr>
            <a:r>
              <a:rPr kumimoji="1" lang="zh-CN" altLang="en-US" sz="3200">
                <a:solidFill>
                  <a:srgbClr val="F8F8F8"/>
                </a:solidFill>
                <a:ea typeface="宋体" pitchFamily="2" charset="-122"/>
              </a:rPr>
              <a:t>预处理法</a:t>
            </a:r>
          </a:p>
          <a:p>
            <a:pPr marL="342900" indent="-342900" eaLnBrk="1" hangingPunct="1">
              <a:spcBef>
                <a:spcPct val="20000"/>
              </a:spcBef>
              <a:buFontTx/>
              <a:buChar char="•"/>
              <a:defRPr/>
            </a:pPr>
            <a:r>
              <a:rPr kumimoji="1" lang="zh-CN" altLang="en-US" sz="3200">
                <a:solidFill>
                  <a:srgbClr val="FFFF00"/>
                </a:solidFill>
                <a:ea typeface="宋体" pitchFamily="2" charset="-122"/>
              </a:rPr>
              <a:t>移植法</a:t>
            </a:r>
            <a:r>
              <a:rPr kumimoji="1" lang="en-US" altLang="zh-CN" sz="3200">
                <a:solidFill>
                  <a:srgbClr val="FFFF00"/>
                </a:solidFill>
                <a:ea typeface="宋体" pitchFamily="2" charset="-122"/>
              </a:rPr>
              <a:t>(</a:t>
            </a:r>
            <a:r>
              <a:rPr kumimoji="1" lang="zh-CN" altLang="en-US" sz="3200">
                <a:solidFill>
                  <a:srgbClr val="FFFF00"/>
                </a:solidFill>
                <a:effectLst>
                  <a:outerShdw blurRad="38100" dist="38100" dir="2700000" algn="tl">
                    <a:srgbClr val="000000"/>
                  </a:outerShdw>
                </a:effectLst>
                <a:ea typeface="宋体" pitchFamily="2" charset="-122"/>
              </a:rPr>
              <a:t>交叉编译</a:t>
            </a:r>
            <a:r>
              <a:rPr kumimoji="1" lang="en-US" altLang="zh-CN" sz="3200">
                <a:solidFill>
                  <a:srgbClr val="FFFF00"/>
                </a:solidFill>
                <a:ea typeface="宋体" pitchFamily="2" charset="-122"/>
              </a:rPr>
              <a:t>)</a:t>
            </a:r>
            <a:r>
              <a:rPr kumimoji="1" lang="en-US" altLang="zh-CN" sz="3600">
                <a:solidFill>
                  <a:srgbClr val="CC6600"/>
                </a:solidFill>
                <a:latin typeface="宋体" pitchFamily="2" charset="-122"/>
                <a:ea typeface="宋体" pitchFamily="2" charset="-122"/>
              </a:rPr>
              <a:t> </a:t>
            </a:r>
            <a:endParaRPr kumimoji="1" lang="en-US" altLang="zh-CN" sz="3200">
              <a:solidFill>
                <a:srgbClr val="F8F8F8"/>
              </a:solidFill>
              <a:ea typeface="宋体" pitchFamily="2" charset="-122"/>
            </a:endParaRPr>
          </a:p>
          <a:p>
            <a:pPr marL="342900" indent="-342900" eaLnBrk="1" hangingPunct="1">
              <a:spcBef>
                <a:spcPct val="20000"/>
              </a:spcBef>
              <a:buFontTx/>
              <a:buChar char="•"/>
              <a:defRPr/>
            </a:pPr>
            <a:r>
              <a:rPr kumimoji="1" lang="zh-CN" altLang="en-US" sz="3200">
                <a:solidFill>
                  <a:srgbClr val="FFFF00"/>
                </a:solidFill>
                <a:effectLst>
                  <a:outerShdw blurRad="38100" dist="38100" dir="2700000" algn="tl">
                    <a:srgbClr val="000000"/>
                  </a:outerShdw>
                </a:effectLst>
                <a:ea typeface="宋体" pitchFamily="2" charset="-122"/>
              </a:rPr>
              <a:t>自展法</a:t>
            </a:r>
          </a:p>
          <a:p>
            <a:pPr marL="342900" indent="-342900" eaLnBrk="1" hangingPunct="1">
              <a:spcBef>
                <a:spcPct val="20000"/>
              </a:spcBef>
              <a:buFontTx/>
              <a:buChar char="•"/>
              <a:defRPr/>
            </a:pPr>
            <a:r>
              <a:rPr kumimoji="1" lang="zh-CN" altLang="en-US" sz="3200">
                <a:solidFill>
                  <a:srgbClr val="F8F8F8"/>
                </a:solidFill>
                <a:ea typeface="宋体" pitchFamily="2" charset="-122"/>
              </a:rPr>
              <a:t>工具法</a:t>
            </a:r>
          </a:p>
          <a:p>
            <a:pPr marL="342900" indent="-342900" eaLnBrk="1" hangingPunct="1">
              <a:spcBef>
                <a:spcPct val="20000"/>
              </a:spcBef>
              <a:buFontTx/>
              <a:buChar char="•"/>
              <a:defRPr/>
            </a:pPr>
            <a:r>
              <a:rPr kumimoji="1" lang="zh-CN" altLang="en-US" sz="3200">
                <a:solidFill>
                  <a:srgbClr val="F8F8F8"/>
                </a:solidFill>
                <a:ea typeface="宋体" pitchFamily="2" charset="-122"/>
              </a:rPr>
              <a:t>理论法</a:t>
            </a:r>
          </a:p>
        </p:txBody>
      </p:sp>
      <p:sp>
        <p:nvSpPr>
          <p:cNvPr id="789510" name="AutoShape 6">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9506">
                                            <p:bg/>
                                          </p:spTgt>
                                        </p:tgtEl>
                                        <p:attrNameLst>
                                          <p:attrName>style.visibility</p:attrName>
                                        </p:attrNameLst>
                                      </p:cBhvr>
                                      <p:to>
                                        <p:strVal val="visible"/>
                                      </p:to>
                                    </p:set>
                                    <p:anim calcmode="lin" valueType="num">
                                      <p:cBhvr additive="base">
                                        <p:cTn id="7" dur="500" fill="hold"/>
                                        <p:tgtEl>
                                          <p:spTgt spid="789506">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789506">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9506">
                                            <p:txEl>
                                              <p:pRg st="0" end="0"/>
                                            </p:txEl>
                                          </p:spTgt>
                                        </p:tgtEl>
                                        <p:attrNameLst>
                                          <p:attrName>style.visibility</p:attrName>
                                        </p:attrNameLst>
                                      </p:cBhvr>
                                      <p:to>
                                        <p:strVal val="visible"/>
                                      </p:to>
                                    </p:set>
                                    <p:anim calcmode="lin" valueType="num">
                                      <p:cBhvr additive="base">
                                        <p:cTn id="13" dur="500" fill="hold"/>
                                        <p:tgtEl>
                                          <p:spTgt spid="78950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9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9506">
                                            <p:txEl>
                                              <p:pRg st="2" end="2"/>
                                            </p:txEl>
                                          </p:spTgt>
                                        </p:tgtEl>
                                        <p:attrNameLst>
                                          <p:attrName>style.visibility</p:attrName>
                                        </p:attrNameLst>
                                      </p:cBhvr>
                                      <p:to>
                                        <p:strVal val="visible"/>
                                      </p:to>
                                    </p:set>
                                    <p:anim calcmode="lin" valueType="num">
                                      <p:cBhvr additive="base">
                                        <p:cTn id="19" dur="500" fill="hold"/>
                                        <p:tgtEl>
                                          <p:spTgt spid="78950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95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9506">
                                            <p:txEl>
                                              <p:pRg st="3" end="3"/>
                                            </p:txEl>
                                          </p:spTgt>
                                        </p:tgtEl>
                                        <p:attrNameLst>
                                          <p:attrName>style.visibility</p:attrName>
                                        </p:attrNameLst>
                                      </p:cBhvr>
                                      <p:to>
                                        <p:strVal val="visible"/>
                                      </p:to>
                                    </p:set>
                                    <p:anim calcmode="lin" valueType="num">
                                      <p:cBhvr additive="base">
                                        <p:cTn id="25" dur="500" fill="hold"/>
                                        <p:tgtEl>
                                          <p:spTgt spid="78950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95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9506">
                                            <p:txEl>
                                              <p:pRg st="4" end="4"/>
                                            </p:txEl>
                                          </p:spTgt>
                                        </p:tgtEl>
                                        <p:attrNameLst>
                                          <p:attrName>style.visibility</p:attrName>
                                        </p:attrNameLst>
                                      </p:cBhvr>
                                      <p:to>
                                        <p:strVal val="visible"/>
                                      </p:to>
                                    </p:set>
                                    <p:anim calcmode="lin" valueType="num">
                                      <p:cBhvr additive="base">
                                        <p:cTn id="31" dur="500" fill="hold"/>
                                        <p:tgtEl>
                                          <p:spTgt spid="78950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95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9509"/>
                                        </p:tgtEl>
                                        <p:attrNameLst>
                                          <p:attrName>style.visibility</p:attrName>
                                        </p:attrNameLst>
                                      </p:cBhvr>
                                      <p:to>
                                        <p:strVal val="visible"/>
                                      </p:to>
                                    </p:set>
                                    <p:anim calcmode="lin" valueType="num">
                                      <p:cBhvr additive="base">
                                        <p:cTn id="37" dur="500" fill="hold"/>
                                        <p:tgtEl>
                                          <p:spTgt spid="789509"/>
                                        </p:tgtEl>
                                        <p:attrNameLst>
                                          <p:attrName>ppt_x</p:attrName>
                                        </p:attrNameLst>
                                      </p:cBhvr>
                                      <p:tavLst>
                                        <p:tav tm="0">
                                          <p:val>
                                            <p:strVal val="0-#ppt_w/2"/>
                                          </p:val>
                                        </p:tav>
                                        <p:tav tm="100000">
                                          <p:val>
                                            <p:strVal val="#ppt_x"/>
                                          </p:val>
                                        </p:tav>
                                      </p:tavLst>
                                    </p:anim>
                                    <p:anim calcmode="lin" valueType="num">
                                      <p:cBhvr additive="base">
                                        <p:cTn id="38" dur="500" fill="hold"/>
                                        <p:tgtEl>
                                          <p:spTgt spid="78950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 presetClass="entr" presetSubtype="6" fill="hold" grpId="0" nodeType="afterEffect">
                                  <p:stCondLst>
                                    <p:cond delay="0"/>
                                  </p:stCondLst>
                                  <p:childTnLst>
                                    <p:set>
                                      <p:cBhvr>
                                        <p:cTn id="41" dur="1" fill="hold">
                                          <p:stCondLst>
                                            <p:cond delay="0"/>
                                          </p:stCondLst>
                                        </p:cTn>
                                        <p:tgtEl>
                                          <p:spTgt spid="789510"/>
                                        </p:tgtEl>
                                        <p:attrNameLst>
                                          <p:attrName>style.visibility</p:attrName>
                                        </p:attrNameLst>
                                      </p:cBhvr>
                                      <p:to>
                                        <p:strVal val="visible"/>
                                      </p:to>
                                    </p:set>
                                    <p:anim calcmode="lin" valueType="num">
                                      <p:cBhvr additive="base">
                                        <p:cTn id="42" dur="500" fill="hold"/>
                                        <p:tgtEl>
                                          <p:spTgt spid="789510"/>
                                        </p:tgtEl>
                                        <p:attrNameLst>
                                          <p:attrName>ppt_x</p:attrName>
                                        </p:attrNameLst>
                                      </p:cBhvr>
                                      <p:tavLst>
                                        <p:tav tm="0">
                                          <p:val>
                                            <p:strVal val="1+#ppt_w/2"/>
                                          </p:val>
                                        </p:tav>
                                        <p:tav tm="100000">
                                          <p:val>
                                            <p:strVal val="#ppt_x"/>
                                          </p:val>
                                        </p:tav>
                                      </p:tavLst>
                                    </p:anim>
                                    <p:anim calcmode="lin" valueType="num">
                                      <p:cBhvr additive="base">
                                        <p:cTn id="43" dur="500" fill="hold"/>
                                        <p:tgtEl>
                                          <p:spTgt spid="789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build="p" animBg="1" autoUpdateAnimBg="0"/>
      <p:bldP spid="789509" grpId="0" animBg="1" autoUpdateAnimBg="0"/>
      <p:bldP spid="789510"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fld id="{65186573-F3EF-4046-9A12-B4217C4DDC24}" type="datetime1">
              <a:rPr lang="zh-CN" altLang="en-US"/>
              <a:pPr>
                <a:defRPr/>
              </a:pPr>
              <a:t>2020/9/3</a:t>
            </a:fld>
            <a:endParaRPr lang="en-US" altLang="zh-CN"/>
          </a:p>
        </p:txBody>
      </p:sp>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28270982-797F-4759-8992-85AA6DE58D0D}" type="slidenum">
              <a:rPr lang="zh-CN" altLang="en-US" sz="1400" smtClean="0"/>
              <a:pPr>
                <a:spcBef>
                  <a:spcPct val="0"/>
                </a:spcBef>
                <a:buClrTx/>
                <a:buSzTx/>
                <a:buFontTx/>
                <a:buNone/>
              </a:pPr>
              <a:t>66</a:t>
            </a:fld>
            <a:r>
              <a:rPr lang="zh-CN" altLang="en-US" sz="1400"/>
              <a:t> 页</a:t>
            </a:r>
          </a:p>
        </p:txBody>
      </p:sp>
      <p:sp>
        <p:nvSpPr>
          <p:cNvPr id="787460" name="Text Box 4"/>
          <p:cNvSpPr txBox="1">
            <a:spLocks noGrp="1" noChangeArrowheads="1"/>
          </p:cNvSpPr>
          <p:nvPr>
            <p:ph type="body" idx="1"/>
          </p:nvPr>
        </p:nvSpPr>
        <p:spPr>
          <a:xfrm>
            <a:off x="228600" y="1524000"/>
            <a:ext cx="8915400" cy="2438400"/>
          </a:xfrm>
        </p:spPr>
        <p:txBody>
          <a:bodyPr/>
          <a:lstStyle/>
          <a:p>
            <a:pPr marL="357188" indent="-357188" eaLnBrk="1" hangingPunct="1">
              <a:spcBef>
                <a:spcPct val="50000"/>
              </a:spcBef>
              <a:buClrTx/>
              <a:buSzTx/>
              <a:buFontTx/>
              <a:buChar char="•"/>
              <a:defRPr/>
            </a:pPr>
            <a:r>
              <a:rPr lang="zh-CN" altLang="en-US" b="1" dirty="0">
                <a:solidFill>
                  <a:srgbClr val="FFFF00"/>
                </a:solidFill>
                <a:effectLst/>
              </a:rPr>
              <a:t>源语言</a:t>
            </a:r>
            <a:r>
              <a:rPr lang="en-US" altLang="zh-CN" b="1" dirty="0">
                <a:solidFill>
                  <a:srgbClr val="FFFF00"/>
                </a:solidFill>
                <a:effectLst/>
              </a:rPr>
              <a:t>(</a:t>
            </a:r>
            <a:r>
              <a:rPr lang="zh-CN" altLang="en-US" b="1" dirty="0">
                <a:solidFill>
                  <a:srgbClr val="FFFF00"/>
                </a:solidFill>
                <a:effectLst/>
              </a:rPr>
              <a:t>源程序</a:t>
            </a:r>
            <a:r>
              <a:rPr lang="en-US" altLang="zh-CN" b="1" dirty="0">
                <a:solidFill>
                  <a:srgbClr val="FFFF00"/>
                </a:solidFill>
                <a:effectLst/>
              </a:rPr>
              <a:t>)</a:t>
            </a:r>
            <a:r>
              <a:rPr lang="en-US" altLang="zh-CN" sz="2400" dirty="0">
                <a:effectLst/>
              </a:rPr>
              <a:t>       </a:t>
            </a:r>
            <a:r>
              <a:rPr lang="en-US" altLang="zh-CN" sz="2400" dirty="0"/>
              <a:t>(</a:t>
            </a:r>
            <a:r>
              <a:rPr lang="en-US" altLang="zh-CN" sz="2400" b="1" dirty="0">
                <a:solidFill>
                  <a:srgbClr val="FFFF00"/>
                </a:solidFill>
              </a:rPr>
              <a:t>S</a:t>
            </a:r>
            <a:r>
              <a:rPr lang="en-US" altLang="zh-CN" sz="2400" dirty="0"/>
              <a:t>ource language)(</a:t>
            </a:r>
            <a:r>
              <a:rPr lang="en-US" altLang="zh-CN" sz="2400" b="1" dirty="0">
                <a:solidFill>
                  <a:srgbClr val="FFFF00"/>
                </a:solidFill>
              </a:rPr>
              <a:t>S</a:t>
            </a:r>
            <a:r>
              <a:rPr lang="en-US" altLang="zh-CN" sz="2400" dirty="0"/>
              <a:t>ource program)</a:t>
            </a:r>
            <a:endParaRPr lang="zh-CN" altLang="zh-CN" sz="2400" dirty="0"/>
          </a:p>
          <a:p>
            <a:pPr marL="357188" indent="-357188" eaLnBrk="1" hangingPunct="1">
              <a:spcBef>
                <a:spcPct val="50000"/>
              </a:spcBef>
              <a:buClrTx/>
              <a:buSzTx/>
              <a:buFontTx/>
              <a:buChar char="•"/>
              <a:defRPr/>
            </a:pPr>
            <a:r>
              <a:rPr lang="zh-CN" altLang="en-US" b="1" dirty="0">
                <a:solidFill>
                  <a:srgbClr val="FFFF00"/>
                </a:solidFill>
                <a:effectLst/>
              </a:rPr>
              <a:t>目标语言</a:t>
            </a:r>
            <a:r>
              <a:rPr lang="en-US" altLang="zh-CN" b="1" dirty="0">
                <a:solidFill>
                  <a:srgbClr val="FFFF00"/>
                </a:solidFill>
                <a:effectLst/>
              </a:rPr>
              <a:t>(</a:t>
            </a:r>
            <a:r>
              <a:rPr lang="zh-CN" altLang="en-US" b="1" dirty="0">
                <a:solidFill>
                  <a:srgbClr val="FFFF00"/>
                </a:solidFill>
                <a:effectLst/>
              </a:rPr>
              <a:t>目标程序</a:t>
            </a:r>
            <a:r>
              <a:rPr lang="en-US" altLang="zh-CN" b="1" dirty="0">
                <a:solidFill>
                  <a:srgbClr val="FFFF00"/>
                </a:solidFill>
                <a:effectLst/>
              </a:rPr>
              <a:t>)</a:t>
            </a:r>
            <a:r>
              <a:rPr lang="en-US" altLang="zh-CN" dirty="0"/>
              <a:t> </a:t>
            </a:r>
            <a:r>
              <a:rPr lang="en-US" altLang="zh-CN" sz="2400" dirty="0"/>
              <a:t>(</a:t>
            </a:r>
            <a:r>
              <a:rPr lang="en-US" altLang="zh-CN" sz="2400" b="1" dirty="0">
                <a:solidFill>
                  <a:srgbClr val="FFFF00"/>
                </a:solidFill>
              </a:rPr>
              <a:t>O</a:t>
            </a:r>
            <a:r>
              <a:rPr lang="en-US" altLang="zh-CN" sz="2400" dirty="0"/>
              <a:t>bject or </a:t>
            </a:r>
            <a:r>
              <a:rPr lang="en-US" altLang="zh-CN" sz="2400" b="1" dirty="0">
                <a:solidFill>
                  <a:srgbClr val="FFFF00"/>
                </a:solidFill>
              </a:rPr>
              <a:t>T</a:t>
            </a:r>
            <a:r>
              <a:rPr lang="en-US" altLang="zh-CN" sz="2400" dirty="0"/>
              <a:t>arget language)(</a:t>
            </a:r>
            <a:r>
              <a:rPr lang="en-US" altLang="zh-CN" sz="2400" b="1" dirty="0">
                <a:solidFill>
                  <a:srgbClr val="FFFF00"/>
                </a:solidFill>
              </a:rPr>
              <a:t>O</a:t>
            </a:r>
            <a:r>
              <a:rPr lang="en-US" altLang="zh-CN" sz="2400" dirty="0"/>
              <a:t>bject or </a:t>
            </a:r>
            <a:r>
              <a:rPr lang="en-US" altLang="zh-CN" sz="2400" b="1" dirty="0">
                <a:solidFill>
                  <a:srgbClr val="FFFF00"/>
                </a:solidFill>
              </a:rPr>
              <a:t>T</a:t>
            </a:r>
            <a:r>
              <a:rPr lang="en-US" altLang="zh-CN" sz="2400" dirty="0"/>
              <a:t>arget program)</a:t>
            </a:r>
          </a:p>
          <a:p>
            <a:pPr marL="357188" indent="-357188">
              <a:buClr>
                <a:srgbClr val="FFFF00"/>
              </a:buClr>
              <a:buFontTx/>
              <a:buChar char="•"/>
              <a:defRPr/>
            </a:pPr>
            <a:r>
              <a:rPr lang="zh-CN" altLang="en-US" b="1" dirty="0">
                <a:solidFill>
                  <a:srgbClr val="FFFF00"/>
                </a:solidFill>
                <a:effectLst/>
              </a:rPr>
              <a:t>实现语言</a:t>
            </a:r>
            <a:r>
              <a:rPr lang="en-US" altLang="zh-CN" sz="2400" dirty="0"/>
              <a:t>(</a:t>
            </a:r>
            <a:r>
              <a:rPr lang="en-US" altLang="zh-CN" sz="2400" b="1" dirty="0">
                <a:solidFill>
                  <a:srgbClr val="FFFF00"/>
                </a:solidFill>
              </a:rPr>
              <a:t>I</a:t>
            </a:r>
            <a:r>
              <a:rPr lang="en-US" altLang="zh-CN" sz="2400" dirty="0"/>
              <a:t>mplementation language)</a:t>
            </a:r>
          </a:p>
        </p:txBody>
      </p:sp>
      <p:sp>
        <p:nvSpPr>
          <p:cNvPr id="115717" name="Rectangle 5"/>
          <p:cNvSpPr>
            <a:spLocks noChangeArrowheads="1"/>
          </p:cNvSpPr>
          <p:nvPr/>
        </p:nvSpPr>
        <p:spPr bwMode="auto">
          <a:xfrm>
            <a:off x="3581400" y="-52388"/>
            <a:ext cx="1970088" cy="70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4000">
                <a:solidFill>
                  <a:srgbClr val="FF9900"/>
                </a:solidFill>
                <a:latin typeface="楷体_GB2312" pitchFamily="49" charset="-122"/>
                <a:ea typeface="楷体_GB2312" pitchFamily="49" charset="-122"/>
              </a:rPr>
              <a:t>术   语</a:t>
            </a:r>
          </a:p>
        </p:txBody>
      </p:sp>
      <p:sp>
        <p:nvSpPr>
          <p:cNvPr id="787468" name="Text Box 12"/>
          <p:cNvSpPr txBox="1">
            <a:spLocks noChangeArrowheads="1"/>
          </p:cNvSpPr>
          <p:nvPr/>
        </p:nvSpPr>
        <p:spPr bwMode="auto">
          <a:xfrm>
            <a:off x="304800" y="4221163"/>
            <a:ext cx="8839200" cy="1201737"/>
          </a:xfrm>
          <a:prstGeom prst="rect">
            <a:avLst/>
          </a:prstGeom>
          <a:gradFill rotWithShape="0">
            <a:gsLst>
              <a:gs pos="0">
                <a:srgbClr val="001144"/>
              </a:gs>
              <a:gs pos="100000">
                <a:srgbClr val="0033CC"/>
              </a:gs>
            </a:gsLst>
            <a:lin ang="0" scaled="1"/>
          </a:gradFill>
          <a:ln w="38100">
            <a:solidFill>
              <a:srgbClr val="0033CC"/>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Char char="•"/>
            </a:pPr>
            <a:r>
              <a:rPr lang="zh-CN" altLang="en-US">
                <a:solidFill>
                  <a:srgbClr val="FFFF00"/>
                </a:solidFill>
              </a:rPr>
              <a:t>宿主机：</a:t>
            </a:r>
            <a:r>
              <a:rPr lang="zh-CN" altLang="en-US" sz="2800"/>
              <a:t>运行编译程序的计算机。</a:t>
            </a:r>
          </a:p>
          <a:p>
            <a:pPr eaLnBrk="1" hangingPunct="1">
              <a:buClrTx/>
              <a:buSzTx/>
              <a:buFontTx/>
              <a:buChar char="•"/>
            </a:pPr>
            <a:r>
              <a:rPr lang="zh-CN" altLang="en-US">
                <a:solidFill>
                  <a:srgbClr val="FFFF00"/>
                </a:solidFill>
              </a:rPr>
              <a:t>目标机：</a:t>
            </a:r>
            <a:r>
              <a:rPr lang="zh-CN" altLang="en-US" sz="2800"/>
              <a:t>运行编译程序所产生的目标代码的计算机。</a:t>
            </a:r>
          </a:p>
        </p:txBody>
      </p:sp>
      <p:sp>
        <p:nvSpPr>
          <p:cNvPr id="115719" name="Text Box 15"/>
          <p:cNvSpPr txBox="1">
            <a:spLocks noChangeArrowheads="1"/>
          </p:cNvSpPr>
          <p:nvPr/>
        </p:nvSpPr>
        <p:spPr bwMode="auto">
          <a:xfrm>
            <a:off x="1524000" y="8382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t>源程序</a:t>
            </a:r>
          </a:p>
        </p:txBody>
      </p:sp>
      <p:sp>
        <p:nvSpPr>
          <p:cNvPr id="115720" name="Text Box 16"/>
          <p:cNvSpPr txBox="1">
            <a:spLocks noChangeArrowheads="1"/>
          </p:cNvSpPr>
          <p:nvPr/>
        </p:nvSpPr>
        <p:spPr bwMode="auto">
          <a:xfrm>
            <a:off x="3657600" y="838200"/>
            <a:ext cx="1752600" cy="557213"/>
          </a:xfrm>
          <a:prstGeom prst="rect">
            <a:avLst/>
          </a:prstGeom>
          <a:solidFill>
            <a:schemeClr val="accent1"/>
          </a:solidFill>
          <a:ln w="38100">
            <a:solidFill>
              <a:schemeClr val="accent1"/>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 </a:t>
            </a:r>
            <a:r>
              <a:rPr lang="zh-CN" altLang="en-US" sz="2800">
                <a:solidFill>
                  <a:schemeClr val="bg2"/>
                </a:solidFill>
              </a:rPr>
              <a:t>编译程序</a:t>
            </a:r>
          </a:p>
        </p:txBody>
      </p:sp>
      <p:sp>
        <p:nvSpPr>
          <p:cNvPr id="115721" name="Line 18"/>
          <p:cNvSpPr>
            <a:spLocks noChangeShapeType="1"/>
          </p:cNvSpPr>
          <p:nvPr/>
        </p:nvSpPr>
        <p:spPr bwMode="auto">
          <a:xfrm>
            <a:off x="3124200" y="106680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5722" name="Line 19"/>
          <p:cNvSpPr>
            <a:spLocks noChangeShapeType="1"/>
          </p:cNvSpPr>
          <p:nvPr/>
        </p:nvSpPr>
        <p:spPr bwMode="auto">
          <a:xfrm>
            <a:off x="5334000" y="11430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5723" name="Oval 20"/>
          <p:cNvSpPr>
            <a:spLocks noChangeArrowheads="1"/>
          </p:cNvSpPr>
          <p:nvPr/>
        </p:nvSpPr>
        <p:spPr bwMode="auto">
          <a:xfrm>
            <a:off x="1066800" y="609600"/>
            <a:ext cx="2057400" cy="990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115724" name="Oval 21"/>
          <p:cNvSpPr>
            <a:spLocks noChangeArrowheads="1"/>
          </p:cNvSpPr>
          <p:nvPr/>
        </p:nvSpPr>
        <p:spPr bwMode="auto">
          <a:xfrm>
            <a:off x="5791200" y="685800"/>
            <a:ext cx="1981200" cy="914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115725" name="Oval 23"/>
          <p:cNvSpPr>
            <a:spLocks noChangeArrowheads="1"/>
          </p:cNvSpPr>
          <p:nvPr/>
        </p:nvSpPr>
        <p:spPr bwMode="auto">
          <a:xfrm>
            <a:off x="5795963" y="620713"/>
            <a:ext cx="2057400" cy="990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latin typeface="宋体" panose="02010600030101010101" pitchFamily="2" charset="-122"/>
              </a:rPr>
              <a:t>目标程序</a:t>
            </a:r>
          </a:p>
        </p:txBody>
      </p:sp>
      <p:sp>
        <p:nvSpPr>
          <p:cNvPr id="787480" name="AutoShape 24">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87460">
                                            <p:txEl>
                                              <p:pRg st="0" end="0"/>
                                            </p:txEl>
                                          </p:spTgt>
                                        </p:tgtEl>
                                        <p:attrNameLst>
                                          <p:attrName>style.visibility</p:attrName>
                                        </p:attrNameLst>
                                      </p:cBhvr>
                                      <p:to>
                                        <p:strVal val="visible"/>
                                      </p:to>
                                    </p:set>
                                    <p:anim calcmode="lin" valueType="num">
                                      <p:cBhvr additive="base">
                                        <p:cTn id="7" dur="500" fill="hold"/>
                                        <p:tgtEl>
                                          <p:spTgt spid="7874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74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787460">
                                            <p:txEl>
                                              <p:pRg st="1" end="1"/>
                                            </p:txEl>
                                          </p:spTgt>
                                        </p:tgtEl>
                                        <p:attrNameLst>
                                          <p:attrName>style.visibility</p:attrName>
                                        </p:attrNameLst>
                                      </p:cBhvr>
                                      <p:to>
                                        <p:strVal val="visible"/>
                                      </p:to>
                                    </p:set>
                                    <p:anim calcmode="lin" valueType="num">
                                      <p:cBhvr additive="base">
                                        <p:cTn id="13" dur="500" fill="hold"/>
                                        <p:tgtEl>
                                          <p:spTgt spid="78746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74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787460">
                                            <p:txEl>
                                              <p:pRg st="2" end="2"/>
                                            </p:txEl>
                                          </p:spTgt>
                                        </p:tgtEl>
                                        <p:attrNameLst>
                                          <p:attrName>style.visibility</p:attrName>
                                        </p:attrNameLst>
                                      </p:cBhvr>
                                      <p:to>
                                        <p:strVal val="visible"/>
                                      </p:to>
                                    </p:set>
                                    <p:anim calcmode="lin" valueType="num">
                                      <p:cBhvr additive="base">
                                        <p:cTn id="19" dur="500" fill="hold"/>
                                        <p:tgtEl>
                                          <p:spTgt spid="78746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74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787468"/>
                                        </p:tgtEl>
                                        <p:attrNameLst>
                                          <p:attrName>style.visibility</p:attrName>
                                        </p:attrNameLst>
                                      </p:cBhvr>
                                      <p:to>
                                        <p:strVal val="visible"/>
                                      </p:to>
                                    </p:set>
                                    <p:animEffect transition="in" filter="slide(fromRight)">
                                      <p:cBhvr>
                                        <p:cTn id="25" dur="500"/>
                                        <p:tgtEl>
                                          <p:spTgt spid="787468"/>
                                        </p:tgtEl>
                                      </p:cBhvr>
                                    </p:animEffect>
                                  </p:childTnLst>
                                </p:cTn>
                              </p:par>
                            </p:childTnLst>
                          </p:cTn>
                        </p:par>
                        <p:par>
                          <p:cTn id="26" fill="hold" nodeType="afterGroup">
                            <p:stCondLst>
                              <p:cond delay="500"/>
                            </p:stCondLst>
                            <p:childTnLst>
                              <p:par>
                                <p:cTn id="27" presetID="2" presetClass="entr" presetSubtype="6" fill="hold" grpId="0" nodeType="afterEffect">
                                  <p:stCondLst>
                                    <p:cond delay="0"/>
                                  </p:stCondLst>
                                  <p:childTnLst>
                                    <p:set>
                                      <p:cBhvr>
                                        <p:cTn id="28" dur="1" fill="hold">
                                          <p:stCondLst>
                                            <p:cond delay="0"/>
                                          </p:stCondLst>
                                        </p:cTn>
                                        <p:tgtEl>
                                          <p:spTgt spid="787480"/>
                                        </p:tgtEl>
                                        <p:attrNameLst>
                                          <p:attrName>style.visibility</p:attrName>
                                        </p:attrNameLst>
                                      </p:cBhvr>
                                      <p:to>
                                        <p:strVal val="visible"/>
                                      </p:to>
                                    </p:set>
                                    <p:anim calcmode="lin" valueType="num">
                                      <p:cBhvr additive="base">
                                        <p:cTn id="29" dur="500" fill="hold"/>
                                        <p:tgtEl>
                                          <p:spTgt spid="787480"/>
                                        </p:tgtEl>
                                        <p:attrNameLst>
                                          <p:attrName>ppt_x</p:attrName>
                                        </p:attrNameLst>
                                      </p:cBhvr>
                                      <p:tavLst>
                                        <p:tav tm="0">
                                          <p:val>
                                            <p:strVal val="1+#ppt_w/2"/>
                                          </p:val>
                                        </p:tav>
                                        <p:tav tm="100000">
                                          <p:val>
                                            <p:strVal val="#ppt_x"/>
                                          </p:val>
                                        </p:tav>
                                      </p:tavLst>
                                    </p:anim>
                                    <p:anim calcmode="lin" valueType="num">
                                      <p:cBhvr additive="base">
                                        <p:cTn id="30" dur="500" fill="hold"/>
                                        <p:tgtEl>
                                          <p:spTgt spid="7874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0" grpId="0" build="p" autoUpdateAnimBg="0"/>
      <p:bldP spid="787468" grpId="0" animBg="1" autoUpdateAnimBg="0"/>
      <p:bldP spid="787480"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8F657E4A-0457-443B-80E5-B09F88123891}" type="datetime1">
              <a:rPr lang="zh-CN" altLang="en-US"/>
              <a:pPr>
                <a:defRPr/>
              </a:pPr>
              <a:t>2020/9/3</a:t>
            </a:fld>
            <a:endParaRPr lang="en-US" altLang="zh-CN"/>
          </a:p>
        </p:txBody>
      </p:sp>
      <p:sp>
        <p:nvSpPr>
          <p:cNvPr id="1177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0B6B59C5-B3F4-4C7D-BA43-6FE6D16F876D}" type="slidenum">
              <a:rPr lang="zh-CN" altLang="en-US" sz="1400" smtClean="0"/>
              <a:pPr>
                <a:spcBef>
                  <a:spcPct val="0"/>
                </a:spcBef>
                <a:buClrTx/>
                <a:buSzTx/>
                <a:buFontTx/>
                <a:buNone/>
              </a:pPr>
              <a:t>67</a:t>
            </a:fld>
            <a:r>
              <a:rPr lang="zh-CN" altLang="en-US" sz="1400"/>
              <a:t> 页</a:t>
            </a:r>
          </a:p>
        </p:txBody>
      </p:sp>
      <p:sp>
        <p:nvSpPr>
          <p:cNvPr id="117764" name="Rectangle 2"/>
          <p:cNvSpPr>
            <a:spLocks noGrp="1" noChangeArrowheads="1"/>
          </p:cNvSpPr>
          <p:nvPr>
            <p:ph type="title"/>
          </p:nvPr>
        </p:nvSpPr>
        <p:spPr>
          <a:xfrm>
            <a:off x="2819400" y="228600"/>
            <a:ext cx="3886200" cy="1143000"/>
          </a:xfrm>
          <a:noFill/>
        </p:spPr>
        <p:txBody>
          <a:bodyPr/>
          <a:lstStyle/>
          <a:p>
            <a:r>
              <a:rPr lang="zh-CN" altLang="en-US" sz="3600" b="1"/>
              <a:t>Ｔ 形图</a:t>
            </a:r>
          </a:p>
        </p:txBody>
      </p:sp>
      <p:sp>
        <p:nvSpPr>
          <p:cNvPr id="117765" name="Rectangle 3"/>
          <p:cNvSpPr>
            <a:spLocks noGrp="1" noChangeArrowheads="1"/>
          </p:cNvSpPr>
          <p:nvPr>
            <p:ph type="body" idx="1"/>
          </p:nvPr>
        </p:nvSpPr>
        <p:spPr>
          <a:xfrm>
            <a:off x="685800" y="1676400"/>
            <a:ext cx="8229600" cy="685800"/>
          </a:xfrm>
          <a:noFill/>
          <a:extLst>
            <a:ext uri="{909E8E84-426E-40DD-AFC4-6F175D3DCCD1}">
              <a14:hiddenFill xmlns:a14="http://schemas.microsoft.com/office/drawing/2010/main">
                <a:solidFill>
                  <a:srgbClr val="FFFFFF"/>
                </a:solidFill>
              </a14:hiddenFill>
            </a:ext>
          </a:extLst>
        </p:spPr>
        <p:txBody>
          <a:bodyPr/>
          <a:lstStyle/>
          <a:p>
            <a:pPr algn="just"/>
            <a:r>
              <a:rPr lang="zh-CN" altLang="en-US" sz="3600" b="1">
                <a:solidFill>
                  <a:srgbClr val="FFFF00"/>
                </a:solidFill>
                <a:effectLst/>
                <a:latin typeface="宋体" panose="02010600030101010101" pitchFamily="2" charset="-122"/>
              </a:rPr>
              <a:t>表示一个编译程序所涉及到的三方面</a:t>
            </a:r>
          </a:p>
        </p:txBody>
      </p:sp>
      <p:sp>
        <p:nvSpPr>
          <p:cNvPr id="46084" name="Freeform 4"/>
          <p:cNvSpPr>
            <a:spLocks/>
          </p:cNvSpPr>
          <p:nvPr/>
        </p:nvSpPr>
        <p:spPr bwMode="auto">
          <a:xfrm>
            <a:off x="2514600" y="3352800"/>
            <a:ext cx="3429000" cy="114300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46085" name="Text Box 5"/>
          <p:cNvSpPr txBox="1">
            <a:spLocks noChangeArrowheads="1"/>
          </p:cNvSpPr>
          <p:nvPr/>
        </p:nvSpPr>
        <p:spPr bwMode="auto">
          <a:xfrm>
            <a:off x="2406650" y="3376613"/>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a:solidFill>
                  <a:srgbClr val="000066"/>
                </a:solidFill>
              </a:rPr>
              <a:t>源语言</a:t>
            </a:r>
            <a:endParaRPr lang="zh-CN" altLang="en-US" sz="2800">
              <a:solidFill>
                <a:srgbClr val="CC0000"/>
              </a:solidFill>
            </a:endParaRPr>
          </a:p>
        </p:txBody>
      </p:sp>
      <p:sp>
        <p:nvSpPr>
          <p:cNvPr id="46086" name="Text Box 6"/>
          <p:cNvSpPr txBox="1">
            <a:spLocks noChangeArrowheads="1"/>
          </p:cNvSpPr>
          <p:nvPr/>
        </p:nvSpPr>
        <p:spPr bwMode="auto">
          <a:xfrm>
            <a:off x="3422650" y="396653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dirty="0">
                <a:solidFill>
                  <a:srgbClr val="000066"/>
                </a:solidFill>
              </a:rPr>
              <a:t>实现语言</a:t>
            </a:r>
          </a:p>
        </p:txBody>
      </p:sp>
      <p:sp>
        <p:nvSpPr>
          <p:cNvPr id="46087" name="Text Box 7"/>
          <p:cNvSpPr txBox="1">
            <a:spLocks noChangeArrowheads="1"/>
          </p:cNvSpPr>
          <p:nvPr/>
        </p:nvSpPr>
        <p:spPr bwMode="auto">
          <a:xfrm>
            <a:off x="4419600" y="33528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a:solidFill>
                  <a:srgbClr val="000066"/>
                </a:solidFill>
              </a:rPr>
              <a:t>目标语言</a:t>
            </a:r>
          </a:p>
        </p:txBody>
      </p:sp>
      <p:sp>
        <p:nvSpPr>
          <p:cNvPr id="46097" name="AutoShape 17">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blinds(horizontal)">
                                      <p:cBhvr>
                                        <p:cTn id="7" dur="500"/>
                                        <p:tgtEl>
                                          <p:spTgt spid="4608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6085"/>
                                        </p:tgtEl>
                                        <p:attrNameLst>
                                          <p:attrName>style.visibility</p:attrName>
                                        </p:attrNameLst>
                                      </p:cBhvr>
                                      <p:to>
                                        <p:strVal val="visible"/>
                                      </p:to>
                                    </p:set>
                                    <p:animEffect transition="in" filter="blinds(horizontal)">
                                      <p:cBhvr>
                                        <p:cTn id="11" dur="500"/>
                                        <p:tgtEl>
                                          <p:spTgt spid="4608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6086"/>
                                        </p:tgtEl>
                                        <p:attrNameLst>
                                          <p:attrName>style.visibility</p:attrName>
                                        </p:attrNameLst>
                                      </p:cBhvr>
                                      <p:to>
                                        <p:strVal val="visible"/>
                                      </p:to>
                                    </p:set>
                                    <p:animEffect transition="in" filter="blinds(horizontal)">
                                      <p:cBhvr>
                                        <p:cTn id="15" dur="500"/>
                                        <p:tgtEl>
                                          <p:spTgt spid="4608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6087"/>
                                        </p:tgtEl>
                                        <p:attrNameLst>
                                          <p:attrName>style.visibility</p:attrName>
                                        </p:attrNameLst>
                                      </p:cBhvr>
                                      <p:to>
                                        <p:strVal val="visible"/>
                                      </p:to>
                                    </p:set>
                                    <p:animEffect transition="in" filter="blinds(horizontal)">
                                      <p:cBhvr>
                                        <p:cTn id="19" dur="500"/>
                                        <p:tgtEl>
                                          <p:spTgt spid="46087"/>
                                        </p:tgtEl>
                                      </p:cBhvr>
                                    </p:animEffect>
                                  </p:childTnLst>
                                </p:cTn>
                              </p:par>
                            </p:childTnLst>
                          </p:cTn>
                        </p:par>
                        <p:par>
                          <p:cTn id="20" fill="hold" nodeType="afterGroup">
                            <p:stCondLst>
                              <p:cond delay="2000"/>
                            </p:stCondLst>
                            <p:childTnLst>
                              <p:par>
                                <p:cTn id="21" presetID="2" presetClass="entr" presetSubtype="6" fill="hold" grpId="0" nodeType="afterEffect">
                                  <p:stCondLst>
                                    <p:cond delay="0"/>
                                  </p:stCondLst>
                                  <p:childTnLst>
                                    <p:set>
                                      <p:cBhvr>
                                        <p:cTn id="22" dur="1" fill="hold">
                                          <p:stCondLst>
                                            <p:cond delay="0"/>
                                          </p:stCondLst>
                                        </p:cTn>
                                        <p:tgtEl>
                                          <p:spTgt spid="46097"/>
                                        </p:tgtEl>
                                        <p:attrNameLst>
                                          <p:attrName>style.visibility</p:attrName>
                                        </p:attrNameLst>
                                      </p:cBhvr>
                                      <p:to>
                                        <p:strVal val="visible"/>
                                      </p:to>
                                    </p:set>
                                    <p:anim calcmode="lin" valueType="num">
                                      <p:cBhvr additive="base">
                                        <p:cTn id="23" dur="500" fill="hold"/>
                                        <p:tgtEl>
                                          <p:spTgt spid="46097"/>
                                        </p:tgtEl>
                                        <p:attrNameLst>
                                          <p:attrName>ppt_x</p:attrName>
                                        </p:attrNameLst>
                                      </p:cBhvr>
                                      <p:tavLst>
                                        <p:tav tm="0">
                                          <p:val>
                                            <p:strVal val="1+#ppt_w/2"/>
                                          </p:val>
                                        </p:tav>
                                        <p:tav tm="100000">
                                          <p:val>
                                            <p:strVal val="#ppt_x"/>
                                          </p:val>
                                        </p:tav>
                                      </p:tavLst>
                                    </p:anim>
                                    <p:anim calcmode="lin" valueType="num">
                                      <p:cBhvr additive="base">
                                        <p:cTn id="24" dur="500" fill="hold"/>
                                        <p:tgtEl>
                                          <p:spTgt spid="460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5" grpId="0" autoUpdateAnimBg="0"/>
      <p:bldP spid="46086" grpId="0" autoUpdateAnimBg="0"/>
      <p:bldP spid="46087" grpId="0" autoUpdateAnimBg="0"/>
      <p:bldP spid="46097"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7173546-9C8B-4113-98CB-6E9408788346}" type="datetime1">
              <a:rPr lang="zh-CN" altLang="en-US"/>
              <a:pPr>
                <a:defRPr/>
              </a:pPr>
              <a:t>2020/9/3</a:t>
            </a:fld>
            <a:endParaRPr lang="en-US" altLang="zh-CN"/>
          </a:p>
        </p:txBody>
      </p:sp>
      <p:sp>
        <p:nvSpPr>
          <p:cNvPr id="1198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9A833178-62C7-4993-B377-192690479DE1}" type="slidenum">
              <a:rPr lang="zh-CN" altLang="en-US" sz="1400" smtClean="0"/>
              <a:pPr>
                <a:spcBef>
                  <a:spcPct val="0"/>
                </a:spcBef>
                <a:buClrTx/>
                <a:buSzTx/>
                <a:buFontTx/>
                <a:buNone/>
              </a:pPr>
              <a:t>68</a:t>
            </a:fld>
            <a:r>
              <a:rPr lang="zh-CN" altLang="en-US" sz="1400"/>
              <a:t> 页</a:t>
            </a:r>
          </a:p>
        </p:txBody>
      </p:sp>
      <p:sp>
        <p:nvSpPr>
          <p:cNvPr id="815107" name="Rectangle 3"/>
          <p:cNvSpPr>
            <a:spLocks noGrp="1" noChangeArrowheads="1"/>
          </p:cNvSpPr>
          <p:nvPr>
            <p:ph type="body" idx="1"/>
          </p:nvPr>
        </p:nvSpPr>
        <p:spPr>
          <a:xfrm>
            <a:off x="609600" y="1371600"/>
            <a:ext cx="8077200" cy="1828800"/>
          </a:xfrm>
        </p:spPr>
        <p:txBody>
          <a:bodyPr/>
          <a:lstStyle/>
          <a:p>
            <a:pPr>
              <a:defRPr/>
            </a:pPr>
            <a:r>
              <a:rPr lang="zh-CN" altLang="en-US" b="1"/>
              <a:t>一种高级语言需要在不同的目标机上实现</a:t>
            </a:r>
          </a:p>
          <a:p>
            <a:pPr>
              <a:defRPr/>
            </a:pPr>
            <a:r>
              <a:rPr lang="zh-CN" altLang="en-US" b="1"/>
              <a:t>把已在</a:t>
            </a:r>
            <a:r>
              <a:rPr lang="en-US" altLang="zh-CN" b="1"/>
              <a:t>A</a:t>
            </a:r>
            <a:r>
              <a:rPr lang="zh-CN" altLang="en-US" b="1"/>
              <a:t>机器上实现的一种高级语言的编译程序移植到</a:t>
            </a:r>
            <a:r>
              <a:rPr lang="en-US" altLang="zh-CN" b="1"/>
              <a:t>B</a:t>
            </a:r>
            <a:r>
              <a:rPr lang="zh-CN" altLang="en-US" b="1"/>
              <a:t>机器上？</a:t>
            </a:r>
          </a:p>
        </p:txBody>
      </p:sp>
      <p:sp>
        <p:nvSpPr>
          <p:cNvPr id="119813" name="Rectangle 4"/>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4000">
                <a:solidFill>
                  <a:schemeClr val="tx2"/>
                </a:solidFill>
              </a:rPr>
              <a:t>1 </a:t>
            </a:r>
            <a:r>
              <a:rPr lang="zh-CN" altLang="en-US" sz="4000">
                <a:solidFill>
                  <a:schemeClr val="tx2"/>
                </a:solidFill>
              </a:rPr>
              <a:t>交叉编译</a:t>
            </a:r>
            <a:r>
              <a:rPr lang="en-US" altLang="zh-CN" sz="4400">
                <a:solidFill>
                  <a:srgbClr val="FFFF00"/>
                </a:solidFill>
                <a:latin typeface="宋体" panose="02010600030101010101" pitchFamily="2" charset="-122"/>
              </a:rPr>
              <a:t>(</a:t>
            </a:r>
            <a:r>
              <a:rPr lang="en-US" altLang="zh-CN" sz="3600">
                <a:solidFill>
                  <a:srgbClr val="FFFF00"/>
                </a:solidFill>
              </a:rPr>
              <a:t>Cross Compiling</a:t>
            </a:r>
            <a:r>
              <a:rPr lang="en-US" altLang="zh-CN" sz="4400">
                <a:solidFill>
                  <a:srgbClr val="FFFF00"/>
                </a:solidFill>
                <a:latin typeface="宋体" panose="02010600030101010101" pitchFamily="2" charset="-122"/>
              </a:rPr>
              <a:t>)</a:t>
            </a:r>
          </a:p>
        </p:txBody>
      </p:sp>
      <p:sp>
        <p:nvSpPr>
          <p:cNvPr id="815109" name="Text Box 5"/>
          <p:cNvSpPr txBox="1">
            <a:spLocks noChangeArrowheads="1"/>
          </p:cNvSpPr>
          <p:nvPr/>
        </p:nvSpPr>
        <p:spPr bwMode="auto">
          <a:xfrm>
            <a:off x="0" y="3573463"/>
            <a:ext cx="8785225" cy="116522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zh-CN" altLang="en-US" sz="3200">
                <a:solidFill>
                  <a:srgbClr val="FFFF00"/>
                </a:solidFill>
                <a:effectLst>
                  <a:outerShdw blurRad="38100" dist="38100" dir="2700000" algn="tl">
                    <a:srgbClr val="000000"/>
                  </a:outerShdw>
                </a:effectLst>
                <a:latin typeface="宋体" pitchFamily="2" charset="-122"/>
                <a:ea typeface="宋体" pitchFamily="2" charset="-122"/>
              </a:rPr>
              <a:t>把一个源语言在宿主机</a:t>
            </a:r>
            <a:r>
              <a:rPr kumimoji="1" lang="zh-CN" altLang="en-US" sz="2800">
                <a:solidFill>
                  <a:srgbClr val="F8F8F8"/>
                </a:solidFill>
                <a:ea typeface="宋体" pitchFamily="2" charset="-122"/>
              </a:rPr>
              <a:t>（运行编译程序的计算机</a:t>
            </a:r>
            <a:r>
              <a:rPr kumimoji="1" lang="zh-CN" altLang="en-US" sz="2800" b="0">
                <a:solidFill>
                  <a:srgbClr val="F8F8F8"/>
                </a:solidFill>
                <a:ea typeface="宋体" pitchFamily="2" charset="-122"/>
              </a:rPr>
              <a:t>）</a:t>
            </a:r>
            <a:r>
              <a:rPr kumimoji="1" lang="zh-CN" altLang="en-US" sz="3200">
                <a:solidFill>
                  <a:srgbClr val="FFFF00"/>
                </a:solidFill>
                <a:effectLst>
                  <a:outerShdw blurRad="38100" dist="38100" dir="2700000" algn="tl">
                    <a:srgbClr val="000000"/>
                  </a:outerShdw>
                </a:effectLst>
                <a:latin typeface="宋体" pitchFamily="2" charset="-122"/>
                <a:ea typeface="宋体" pitchFamily="2" charset="-122"/>
              </a:rPr>
              <a:t>上经过编译产生目标机的汇编语言或机器语言。</a:t>
            </a:r>
          </a:p>
        </p:txBody>
      </p:sp>
      <p:sp>
        <p:nvSpPr>
          <p:cNvPr id="815110" name="AutoShape 6">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 calcmode="lin" valueType="num">
                                      <p:cBhvr additive="base">
                                        <p:cTn id="7" dur="500" fill="hold"/>
                                        <p:tgtEl>
                                          <p:spTgt spid="815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5107">
                                            <p:txEl>
                                              <p:pRg st="1" end="1"/>
                                            </p:txEl>
                                          </p:spTgt>
                                        </p:tgtEl>
                                        <p:attrNameLst>
                                          <p:attrName>style.visibility</p:attrName>
                                        </p:attrNameLst>
                                      </p:cBhvr>
                                      <p:to>
                                        <p:strVal val="visible"/>
                                      </p:to>
                                    </p:set>
                                    <p:anim calcmode="lin" valueType="num">
                                      <p:cBhvr additive="base">
                                        <p:cTn id="13" dur="500" fill="hold"/>
                                        <p:tgtEl>
                                          <p:spTgt spid="815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5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5109"/>
                                        </p:tgtEl>
                                        <p:attrNameLst>
                                          <p:attrName>style.visibility</p:attrName>
                                        </p:attrNameLst>
                                      </p:cBhvr>
                                      <p:to>
                                        <p:strVal val="visible"/>
                                      </p:to>
                                    </p:set>
                                    <p:anim calcmode="lin" valueType="num">
                                      <p:cBhvr additive="base">
                                        <p:cTn id="19" dur="500" fill="hold"/>
                                        <p:tgtEl>
                                          <p:spTgt spid="815109"/>
                                        </p:tgtEl>
                                        <p:attrNameLst>
                                          <p:attrName>ppt_x</p:attrName>
                                        </p:attrNameLst>
                                      </p:cBhvr>
                                      <p:tavLst>
                                        <p:tav tm="0">
                                          <p:val>
                                            <p:strVal val="0-#ppt_w/2"/>
                                          </p:val>
                                        </p:tav>
                                        <p:tav tm="100000">
                                          <p:val>
                                            <p:strVal val="#ppt_x"/>
                                          </p:val>
                                        </p:tav>
                                      </p:tavLst>
                                    </p:anim>
                                    <p:anim calcmode="lin" valueType="num">
                                      <p:cBhvr additive="base">
                                        <p:cTn id="20" dur="500" fill="hold"/>
                                        <p:tgtEl>
                                          <p:spTgt spid="81510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6" fill="hold" grpId="0" nodeType="afterEffect">
                                  <p:stCondLst>
                                    <p:cond delay="0"/>
                                  </p:stCondLst>
                                  <p:childTnLst>
                                    <p:set>
                                      <p:cBhvr>
                                        <p:cTn id="23" dur="1" fill="hold">
                                          <p:stCondLst>
                                            <p:cond delay="0"/>
                                          </p:stCondLst>
                                        </p:cTn>
                                        <p:tgtEl>
                                          <p:spTgt spid="815110"/>
                                        </p:tgtEl>
                                        <p:attrNameLst>
                                          <p:attrName>style.visibility</p:attrName>
                                        </p:attrNameLst>
                                      </p:cBhvr>
                                      <p:to>
                                        <p:strVal val="visible"/>
                                      </p:to>
                                    </p:set>
                                    <p:anim calcmode="lin" valueType="num">
                                      <p:cBhvr additive="base">
                                        <p:cTn id="24" dur="500" fill="hold"/>
                                        <p:tgtEl>
                                          <p:spTgt spid="815110"/>
                                        </p:tgtEl>
                                        <p:attrNameLst>
                                          <p:attrName>ppt_x</p:attrName>
                                        </p:attrNameLst>
                                      </p:cBhvr>
                                      <p:tavLst>
                                        <p:tav tm="0">
                                          <p:val>
                                            <p:strVal val="1+#ppt_w/2"/>
                                          </p:val>
                                        </p:tav>
                                        <p:tav tm="100000">
                                          <p:val>
                                            <p:strVal val="#ppt_x"/>
                                          </p:val>
                                        </p:tav>
                                      </p:tavLst>
                                    </p:anim>
                                    <p:anim calcmode="lin" valueType="num">
                                      <p:cBhvr additive="base">
                                        <p:cTn id="25" dur="500" fill="hold"/>
                                        <p:tgtEl>
                                          <p:spTgt spid="815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autoUpdateAnimBg="0"/>
      <p:bldP spid="815109" grpId="0" autoUpdateAnimBg="0"/>
      <p:bldP spid="815110"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日期占位符 3"/>
          <p:cNvSpPr>
            <a:spLocks noGrp="1"/>
          </p:cNvSpPr>
          <p:nvPr>
            <p:ph type="dt" sz="quarter" idx="10"/>
          </p:nvPr>
        </p:nvSpPr>
        <p:spPr/>
        <p:txBody>
          <a:bodyPr/>
          <a:lstStyle/>
          <a:p>
            <a:pPr>
              <a:defRPr/>
            </a:pPr>
            <a:fld id="{B70D560E-135A-488A-A04B-7BAC79C0F1DE}" type="datetime1">
              <a:rPr lang="zh-CN" altLang="en-US"/>
              <a:pPr>
                <a:defRPr/>
              </a:pPr>
              <a:t>2020/9/3</a:t>
            </a:fld>
            <a:endParaRPr lang="en-US" altLang="zh-CN"/>
          </a:p>
        </p:txBody>
      </p:sp>
      <p:sp>
        <p:nvSpPr>
          <p:cNvPr id="1218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0338D35A-23F2-4A13-AA04-FD39260116CE}" type="slidenum">
              <a:rPr lang="zh-CN" altLang="en-US" sz="1400" smtClean="0"/>
              <a:pPr>
                <a:spcBef>
                  <a:spcPct val="0"/>
                </a:spcBef>
                <a:buClrTx/>
                <a:buSzTx/>
                <a:buFontTx/>
                <a:buNone/>
              </a:pPr>
              <a:t>69</a:t>
            </a:fld>
            <a:r>
              <a:rPr lang="zh-CN" altLang="en-US" sz="1400"/>
              <a:t> 页</a:t>
            </a:r>
          </a:p>
        </p:txBody>
      </p:sp>
      <p:sp>
        <p:nvSpPr>
          <p:cNvPr id="121860" name="Rectangle 2"/>
          <p:cNvSpPr>
            <a:spLocks noGrp="1" noChangeArrowheads="1"/>
          </p:cNvSpPr>
          <p:nvPr>
            <p:ph type="title"/>
          </p:nvPr>
        </p:nvSpPr>
        <p:spPr>
          <a:xfrm>
            <a:off x="609600" y="0"/>
            <a:ext cx="8229600" cy="744538"/>
          </a:xfrm>
          <a:noFill/>
        </p:spPr>
        <p:txBody>
          <a:bodyPr/>
          <a:lstStyle/>
          <a:p>
            <a:r>
              <a:rPr lang="zh-CN" altLang="en-US" sz="3600" b="1">
                <a:latin typeface="宋体" panose="02010600030101010101" pitchFamily="2" charset="-122"/>
              </a:rPr>
              <a:t>交叉编译</a:t>
            </a:r>
            <a:r>
              <a:rPr lang="zh-CN" altLang="en-US" sz="3600" b="1">
                <a:solidFill>
                  <a:srgbClr val="CC6600"/>
                </a:solidFill>
                <a:latin typeface="宋体" panose="02010600030101010101" pitchFamily="2" charset="-122"/>
              </a:rPr>
              <a:t>  </a:t>
            </a:r>
            <a:r>
              <a:rPr lang="zh-CN" altLang="en-US" sz="3600" b="1">
                <a:solidFill>
                  <a:srgbClr val="FFFF00"/>
                </a:solidFill>
                <a:latin typeface="宋体" panose="02010600030101010101" pitchFamily="2" charset="-122"/>
              </a:rPr>
              <a:t>举例</a:t>
            </a:r>
          </a:p>
        </p:txBody>
      </p:sp>
      <p:sp>
        <p:nvSpPr>
          <p:cNvPr id="121861" name="Rectangle 3"/>
          <p:cNvSpPr>
            <a:spLocks noGrp="1" noChangeArrowheads="1"/>
          </p:cNvSpPr>
          <p:nvPr>
            <p:ph type="body" idx="1"/>
          </p:nvPr>
        </p:nvSpPr>
        <p:spPr>
          <a:xfrm>
            <a:off x="755650" y="669925"/>
            <a:ext cx="8197850" cy="1219200"/>
          </a:xfrm>
          <a:noFill/>
          <a:extLst>
            <a:ext uri="{909E8E84-426E-40DD-AFC4-6F175D3DCCD1}">
              <a14:hiddenFill xmlns:a14="http://schemas.microsoft.com/office/drawing/2010/main">
                <a:solidFill>
                  <a:srgbClr val="FFFFFF"/>
                </a:solidFill>
              </a14:hiddenFill>
            </a:ext>
          </a:extLst>
        </p:spPr>
        <p:txBody>
          <a:bodyPr/>
          <a:lstStyle/>
          <a:p>
            <a:pPr algn="just"/>
            <a:r>
              <a:rPr lang="zh-CN" altLang="en-US" b="1">
                <a:solidFill>
                  <a:srgbClr val="FFFF00"/>
                </a:solidFill>
                <a:effectLst/>
              </a:rPr>
              <a:t>条件：Ａ 机有 Ｃ 语言的编译程序  </a:t>
            </a:r>
            <a:r>
              <a:rPr lang="en-US" altLang="zh-CN" b="1">
                <a:solidFill>
                  <a:srgbClr val="FFFF00"/>
                </a:solidFill>
                <a:effectLst/>
              </a:rPr>
              <a:t>P1</a:t>
            </a:r>
          </a:p>
          <a:p>
            <a:pPr algn="just"/>
            <a:r>
              <a:rPr lang="zh-CN" altLang="en-US" b="1">
                <a:solidFill>
                  <a:srgbClr val="FFFF00"/>
                </a:solidFill>
                <a:effectLst/>
              </a:rPr>
              <a:t>目的：实现 </a:t>
            </a:r>
            <a:r>
              <a:rPr lang="zh-CN" altLang="zh-CN" b="1">
                <a:solidFill>
                  <a:srgbClr val="FFFF00"/>
                </a:solidFill>
                <a:effectLst/>
              </a:rPr>
              <a:t>Ｂ 机的</a:t>
            </a:r>
            <a:r>
              <a:rPr lang="zh-CN" altLang="en-US" b="1">
                <a:solidFill>
                  <a:srgbClr val="FFFF00"/>
                </a:solidFill>
                <a:effectLst/>
              </a:rPr>
              <a:t> Ｃ 语言的编译程序</a:t>
            </a:r>
            <a:r>
              <a:rPr lang="en-US" altLang="zh-CN" b="1">
                <a:solidFill>
                  <a:srgbClr val="FFFF00"/>
                </a:solidFill>
                <a:effectLst/>
              </a:rPr>
              <a:t>P3</a:t>
            </a:r>
          </a:p>
        </p:txBody>
      </p:sp>
      <p:sp>
        <p:nvSpPr>
          <p:cNvPr id="47120" name="Freeform 16"/>
          <p:cNvSpPr>
            <a:spLocks/>
          </p:cNvSpPr>
          <p:nvPr/>
        </p:nvSpPr>
        <p:spPr bwMode="auto">
          <a:xfrm>
            <a:off x="303213" y="3490913"/>
            <a:ext cx="3429000" cy="114300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21863" name="Text Box 17"/>
          <p:cNvSpPr txBox="1">
            <a:spLocks noChangeArrowheads="1"/>
          </p:cNvSpPr>
          <p:nvPr/>
        </p:nvSpPr>
        <p:spPr bwMode="auto">
          <a:xfrm>
            <a:off x="303213" y="3567113"/>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47122" name="Text Box 18"/>
          <p:cNvSpPr txBox="1">
            <a:spLocks noChangeArrowheads="1"/>
          </p:cNvSpPr>
          <p:nvPr/>
        </p:nvSpPr>
        <p:spPr bwMode="auto">
          <a:xfrm>
            <a:off x="1293813" y="4100513"/>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47123" name="Text Box 19"/>
          <p:cNvSpPr txBox="1">
            <a:spLocks noChangeArrowheads="1"/>
          </p:cNvSpPr>
          <p:nvPr/>
        </p:nvSpPr>
        <p:spPr bwMode="auto">
          <a:xfrm>
            <a:off x="2589213" y="3567113"/>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Ｂ机器</a:t>
            </a:r>
          </a:p>
        </p:txBody>
      </p:sp>
      <p:sp>
        <p:nvSpPr>
          <p:cNvPr id="47124" name="Freeform 20"/>
          <p:cNvSpPr>
            <a:spLocks/>
          </p:cNvSpPr>
          <p:nvPr/>
        </p:nvSpPr>
        <p:spPr bwMode="auto">
          <a:xfrm>
            <a:off x="2817813" y="4100513"/>
            <a:ext cx="3429000" cy="114300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21867" name="Text Box 21"/>
          <p:cNvSpPr txBox="1">
            <a:spLocks noChangeArrowheads="1"/>
          </p:cNvSpPr>
          <p:nvPr/>
        </p:nvSpPr>
        <p:spPr bwMode="auto">
          <a:xfrm>
            <a:off x="2894013" y="4100513"/>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121868" name="Text Box 22"/>
          <p:cNvSpPr txBox="1">
            <a:spLocks noChangeArrowheads="1"/>
          </p:cNvSpPr>
          <p:nvPr/>
        </p:nvSpPr>
        <p:spPr bwMode="auto">
          <a:xfrm>
            <a:off x="4037013" y="4710113"/>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Ａ机器</a:t>
            </a:r>
          </a:p>
        </p:txBody>
      </p:sp>
      <p:sp>
        <p:nvSpPr>
          <p:cNvPr id="121869" name="Text Box 23"/>
          <p:cNvSpPr txBox="1">
            <a:spLocks noChangeArrowheads="1"/>
          </p:cNvSpPr>
          <p:nvPr/>
        </p:nvSpPr>
        <p:spPr bwMode="auto">
          <a:xfrm>
            <a:off x="5137150" y="4114800"/>
            <a:ext cx="1020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000066"/>
                </a:solidFill>
              </a:rPr>
              <a:t>A</a:t>
            </a:r>
            <a:r>
              <a:rPr lang="zh-CN" altLang="en-US" sz="2400">
                <a:solidFill>
                  <a:srgbClr val="000066"/>
                </a:solidFill>
              </a:rPr>
              <a:t>机器</a:t>
            </a:r>
          </a:p>
        </p:txBody>
      </p:sp>
      <p:sp>
        <p:nvSpPr>
          <p:cNvPr id="47128" name="Freeform 24"/>
          <p:cNvSpPr>
            <a:spLocks/>
          </p:cNvSpPr>
          <p:nvPr/>
        </p:nvSpPr>
        <p:spPr bwMode="auto">
          <a:xfrm>
            <a:off x="5408613" y="3567113"/>
            <a:ext cx="3429000" cy="114300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21871" name="Text Box 25"/>
          <p:cNvSpPr txBox="1">
            <a:spLocks noChangeArrowheads="1"/>
          </p:cNvSpPr>
          <p:nvPr/>
        </p:nvSpPr>
        <p:spPr bwMode="auto">
          <a:xfrm>
            <a:off x="5335588" y="3589965"/>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121872" name="Text Box 26"/>
          <p:cNvSpPr txBox="1">
            <a:spLocks noChangeArrowheads="1"/>
          </p:cNvSpPr>
          <p:nvPr/>
        </p:nvSpPr>
        <p:spPr bwMode="auto">
          <a:xfrm>
            <a:off x="6399213" y="4197350"/>
            <a:ext cx="1163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000066"/>
                </a:solidFill>
              </a:rPr>
              <a:t>  A</a:t>
            </a:r>
            <a:r>
              <a:rPr lang="zh-CN" altLang="en-US" sz="2400">
                <a:solidFill>
                  <a:srgbClr val="000066"/>
                </a:solidFill>
              </a:rPr>
              <a:t>机器</a:t>
            </a:r>
          </a:p>
        </p:txBody>
      </p:sp>
      <p:sp>
        <p:nvSpPr>
          <p:cNvPr id="121873" name="Text Box 27"/>
          <p:cNvSpPr txBox="1">
            <a:spLocks noChangeArrowheads="1"/>
          </p:cNvSpPr>
          <p:nvPr/>
        </p:nvSpPr>
        <p:spPr bwMode="auto">
          <a:xfrm>
            <a:off x="7542213" y="3643313"/>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dirty="0">
                <a:solidFill>
                  <a:srgbClr val="000066"/>
                </a:solidFill>
              </a:rPr>
              <a:t>Ｂ机器</a:t>
            </a:r>
          </a:p>
        </p:txBody>
      </p:sp>
      <p:sp>
        <p:nvSpPr>
          <p:cNvPr id="47144" name="Text Box 40"/>
          <p:cNvSpPr txBox="1">
            <a:spLocks noChangeArrowheads="1"/>
          </p:cNvSpPr>
          <p:nvPr/>
        </p:nvSpPr>
        <p:spPr bwMode="auto">
          <a:xfrm>
            <a:off x="0" y="6130925"/>
            <a:ext cx="9144000" cy="530225"/>
          </a:xfrm>
          <a:prstGeom prst="rect">
            <a:avLst/>
          </a:prstGeom>
          <a:noFill/>
          <a:ln w="12700">
            <a:noFill/>
            <a:miter lim="800000"/>
            <a:headEnd type="none" w="sm" len="sm"/>
            <a:tailEnd type="none" w="sm" len="sm"/>
          </a:ln>
          <a:effectLst/>
        </p:spPr>
        <p:txBody>
          <a:bodyPr>
            <a:spAutoFit/>
          </a:bodyPr>
          <a:lstStyle/>
          <a:p>
            <a:pPr marL="457200" indent="-457200">
              <a:lnSpc>
                <a:spcPct val="120000"/>
              </a:lnSpc>
              <a:buFontTx/>
              <a:buAutoNum type="arabicPeriod" startAt="2"/>
              <a:defRPr/>
            </a:pPr>
            <a:r>
              <a:rPr kumimoji="1" lang="en-US" altLang="zh-CN">
                <a:solidFill>
                  <a:srgbClr val="FFFF00"/>
                </a:solidFill>
                <a:ea typeface="宋体" pitchFamily="2" charset="-122"/>
              </a:rPr>
              <a:t>(</a:t>
            </a:r>
            <a:r>
              <a:rPr kumimoji="1" lang="zh-CN" altLang="en-US">
                <a:solidFill>
                  <a:srgbClr val="FFFF00"/>
                </a:solidFill>
                <a:ea typeface="宋体" pitchFamily="2" charset="-122"/>
              </a:rPr>
              <a:t>Ａ机的</a:t>
            </a:r>
            <a:r>
              <a:rPr kumimoji="1" lang="en-US" altLang="zh-CN">
                <a:solidFill>
                  <a:srgbClr val="FFFF00"/>
                </a:solidFill>
                <a:ea typeface="宋体" pitchFamily="2" charset="-122"/>
              </a:rPr>
              <a:t>C</a:t>
            </a:r>
            <a:r>
              <a:rPr kumimoji="1" lang="zh-CN" altLang="en-US">
                <a:solidFill>
                  <a:srgbClr val="FFFF00"/>
                </a:solidFill>
                <a:ea typeface="宋体" pitchFamily="2" charset="-122"/>
              </a:rPr>
              <a:t>编译</a:t>
            </a:r>
            <a:r>
              <a:rPr kumimoji="1" lang="en-US" altLang="zh-CN">
                <a:solidFill>
                  <a:srgbClr val="FFFF00"/>
                </a:solidFill>
                <a:ea typeface="宋体" pitchFamily="2" charset="-122"/>
              </a:rPr>
              <a:t>P1)</a:t>
            </a:r>
            <a:r>
              <a:rPr kumimoji="1" lang="zh-CN" altLang="en-US">
                <a:solidFill>
                  <a:srgbClr val="FFFF00"/>
                </a:solidFill>
                <a:ea typeface="宋体" pitchFamily="2" charset="-122"/>
              </a:rPr>
              <a:t>编译</a:t>
            </a:r>
            <a:r>
              <a:rPr kumimoji="1" lang="en-US" altLang="zh-CN">
                <a:solidFill>
                  <a:srgbClr val="FFFF00"/>
                </a:solidFill>
                <a:ea typeface="宋体" pitchFamily="2" charset="-122"/>
              </a:rPr>
              <a:t>P0</a:t>
            </a:r>
            <a:r>
              <a:rPr kumimoji="1" lang="zh-CN" altLang="en-US">
                <a:solidFill>
                  <a:srgbClr val="FFFF00"/>
                </a:solidFill>
                <a:ea typeface="宋体" pitchFamily="2" charset="-122"/>
              </a:rPr>
              <a:t>，得到在</a:t>
            </a:r>
            <a:r>
              <a:rPr kumimoji="1" lang="en-US" altLang="zh-CN">
                <a:solidFill>
                  <a:srgbClr val="FFFF00"/>
                </a:solidFill>
                <a:ea typeface="宋体" pitchFamily="2" charset="-122"/>
              </a:rPr>
              <a:t>A</a:t>
            </a:r>
            <a:r>
              <a:rPr kumimoji="1" lang="zh-CN" altLang="en-US">
                <a:solidFill>
                  <a:srgbClr val="FFFF00"/>
                </a:solidFill>
                <a:ea typeface="宋体" pitchFamily="2" charset="-122"/>
              </a:rPr>
              <a:t>机上可运行的</a:t>
            </a:r>
            <a:r>
              <a:rPr kumimoji="1" lang="en-US" altLang="zh-CN">
                <a:solidFill>
                  <a:srgbClr val="FFFF00"/>
                </a:solidFill>
                <a:ea typeface="宋体" pitchFamily="2" charset="-122"/>
              </a:rPr>
              <a:t>P2(</a:t>
            </a:r>
            <a:r>
              <a:rPr kumimoji="1" lang="en-US" altLang="zh-CN">
                <a:solidFill>
                  <a:schemeClr val="tx1"/>
                </a:solidFill>
                <a:ea typeface="宋体" pitchFamily="2" charset="-122"/>
              </a:rPr>
              <a:t>C </a:t>
            </a:r>
            <a:r>
              <a:rPr kumimoji="1" lang="en-US" altLang="zh-CN">
                <a:solidFill>
                  <a:schemeClr val="tx1"/>
                </a:solidFill>
                <a:effectLst>
                  <a:outerShdw blurRad="38100" dist="38100" dir="2700000" algn="tl">
                    <a:srgbClr val="000000"/>
                  </a:outerShdw>
                </a:effectLst>
                <a:ea typeface="宋体" pitchFamily="2" charset="-122"/>
              </a:rPr>
              <a:t>→B)</a:t>
            </a:r>
          </a:p>
        </p:txBody>
      </p:sp>
      <p:sp>
        <p:nvSpPr>
          <p:cNvPr id="121875" name="Line 42"/>
          <p:cNvSpPr>
            <a:spLocks noChangeShapeType="1"/>
          </p:cNvSpPr>
          <p:nvPr/>
        </p:nvSpPr>
        <p:spPr bwMode="auto">
          <a:xfrm>
            <a:off x="7239000" y="6130925"/>
            <a:ext cx="228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92075" tIns="46038" rIns="92075" bIns="46038"/>
          <a:lstStyle/>
          <a:p>
            <a:endParaRPr lang="zh-CN" altLang="en-US"/>
          </a:p>
        </p:txBody>
      </p:sp>
      <p:sp>
        <p:nvSpPr>
          <p:cNvPr id="47148" name="Text Box 44"/>
          <p:cNvSpPr txBox="1">
            <a:spLocks noChangeArrowheads="1"/>
          </p:cNvSpPr>
          <p:nvPr/>
        </p:nvSpPr>
        <p:spPr bwMode="auto">
          <a:xfrm>
            <a:off x="1522413" y="4786313"/>
            <a:ext cx="762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FFFF00"/>
                </a:solidFill>
                <a:effectLst>
                  <a:outerShdw blurRad="38100" dist="38100" dir="2700000" algn="tl">
                    <a:srgbClr val="000000"/>
                  </a:outerShdw>
                </a:effectLst>
                <a:latin typeface="宋体" pitchFamily="2" charset="-122"/>
                <a:ea typeface="宋体" pitchFamily="2" charset="-122"/>
              </a:rPr>
              <a:t>P0</a:t>
            </a:r>
          </a:p>
        </p:txBody>
      </p:sp>
      <p:sp>
        <p:nvSpPr>
          <p:cNvPr id="47149" name="Text Box 45"/>
          <p:cNvSpPr txBox="1">
            <a:spLocks noChangeArrowheads="1"/>
          </p:cNvSpPr>
          <p:nvPr/>
        </p:nvSpPr>
        <p:spPr bwMode="auto">
          <a:xfrm>
            <a:off x="4113213" y="5167313"/>
            <a:ext cx="10668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FFFF00"/>
                </a:solidFill>
                <a:effectLst>
                  <a:outerShdw blurRad="38100" dist="38100" dir="2700000" algn="tl">
                    <a:srgbClr val="000000"/>
                  </a:outerShdw>
                </a:effectLst>
                <a:latin typeface="宋体" pitchFamily="2" charset="-122"/>
                <a:ea typeface="宋体" pitchFamily="2" charset="-122"/>
              </a:rPr>
              <a:t>P1</a:t>
            </a:r>
          </a:p>
        </p:txBody>
      </p:sp>
      <p:sp>
        <p:nvSpPr>
          <p:cNvPr id="47150" name="Text Box 46"/>
          <p:cNvSpPr txBox="1">
            <a:spLocks noChangeArrowheads="1"/>
          </p:cNvSpPr>
          <p:nvPr/>
        </p:nvSpPr>
        <p:spPr bwMode="auto">
          <a:xfrm>
            <a:off x="6704013" y="4786313"/>
            <a:ext cx="762000" cy="561975"/>
          </a:xfrm>
          <a:prstGeom prst="rect">
            <a:avLst/>
          </a:prstGeom>
          <a:noFill/>
          <a:ln w="9525">
            <a:noFill/>
            <a:miter lim="800000"/>
            <a:headEnd/>
            <a:tailEnd/>
          </a:ln>
          <a:effectLst/>
        </p:spPr>
        <p:txBody>
          <a:bodyPr wrap="square"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dirty="0">
                <a:solidFill>
                  <a:srgbClr val="FFFF00"/>
                </a:solidFill>
                <a:effectLst>
                  <a:outerShdw blurRad="38100" dist="38100" dir="2700000" algn="tl">
                    <a:srgbClr val="000000"/>
                  </a:outerShdw>
                </a:effectLst>
                <a:latin typeface="宋体" pitchFamily="2" charset="-122"/>
                <a:ea typeface="宋体" pitchFamily="2" charset="-122"/>
              </a:rPr>
              <a:t>P2</a:t>
            </a:r>
          </a:p>
        </p:txBody>
      </p:sp>
      <p:sp>
        <p:nvSpPr>
          <p:cNvPr id="47152" name="Rectangle 48"/>
          <p:cNvSpPr>
            <a:spLocks noChangeArrowheads="1"/>
          </p:cNvSpPr>
          <p:nvPr/>
        </p:nvSpPr>
        <p:spPr bwMode="auto">
          <a:xfrm>
            <a:off x="0" y="5486400"/>
            <a:ext cx="6672263" cy="604838"/>
          </a:xfrm>
          <a:prstGeom prst="rect">
            <a:avLst/>
          </a:prstGeom>
          <a:noFill/>
          <a:ln w="9525">
            <a:noFill/>
            <a:miter lim="800000"/>
            <a:headEnd/>
            <a:tailEnd/>
          </a:ln>
          <a:effectLst/>
        </p:spPr>
        <p:txBody>
          <a:bodyPr wrap="none" lIns="92075" tIns="46038" rIns="92075" bIns="46038">
            <a:spAutoFit/>
          </a:bodyPr>
          <a:lstStyle/>
          <a:p>
            <a:pPr>
              <a:lnSpc>
                <a:spcPct val="120000"/>
              </a:lnSpc>
              <a:defRPr/>
            </a:pPr>
            <a:r>
              <a:rPr kumimoji="1" lang="en-US" altLang="zh-CN" sz="2800" dirty="0">
                <a:solidFill>
                  <a:srgbClr val="FFFF00"/>
                </a:solidFill>
                <a:ea typeface="宋体" pitchFamily="2" charset="-122"/>
              </a:rPr>
              <a:t>1.  </a:t>
            </a:r>
            <a:r>
              <a:rPr kumimoji="1" lang="en-US" altLang="zh-CN" dirty="0">
                <a:solidFill>
                  <a:srgbClr val="FFFF00"/>
                </a:solidFill>
                <a:ea typeface="宋体" pitchFamily="2" charset="-122"/>
              </a:rPr>
              <a:t>(</a:t>
            </a:r>
            <a:r>
              <a:rPr kumimoji="1" lang="zh-CN" altLang="en-US" dirty="0">
                <a:solidFill>
                  <a:srgbClr val="FFFF00"/>
                </a:solidFill>
                <a:ea typeface="宋体" pitchFamily="2" charset="-122"/>
              </a:rPr>
              <a:t>人</a:t>
            </a:r>
            <a:r>
              <a:rPr kumimoji="1" lang="en-US" altLang="zh-CN" dirty="0">
                <a:solidFill>
                  <a:srgbClr val="FFFF00"/>
                </a:solidFill>
                <a:ea typeface="宋体" pitchFamily="2" charset="-122"/>
              </a:rPr>
              <a:t>)</a:t>
            </a:r>
            <a:r>
              <a:rPr kumimoji="1" lang="zh-CN" altLang="en-US" dirty="0">
                <a:solidFill>
                  <a:srgbClr val="FFFF00"/>
                </a:solidFill>
                <a:ea typeface="宋体" pitchFamily="2" charset="-122"/>
              </a:rPr>
              <a:t>用 Ｃ语言编制</a:t>
            </a:r>
            <a:r>
              <a:rPr kumimoji="1" lang="en-US" altLang="zh-CN" dirty="0">
                <a:solidFill>
                  <a:srgbClr val="FFFF00"/>
                </a:solidFill>
                <a:ea typeface="宋体" pitchFamily="2" charset="-122"/>
              </a:rPr>
              <a:t>B</a:t>
            </a:r>
            <a:r>
              <a:rPr kumimoji="1" lang="zh-CN" altLang="en-US" dirty="0">
                <a:solidFill>
                  <a:srgbClr val="FFFF00"/>
                </a:solidFill>
                <a:ea typeface="宋体" pitchFamily="2" charset="-122"/>
              </a:rPr>
              <a:t>机的Ｃ编译程序</a:t>
            </a:r>
            <a:r>
              <a:rPr kumimoji="1" lang="en-US" altLang="zh-CN" dirty="0">
                <a:solidFill>
                  <a:srgbClr val="FFFF00"/>
                </a:solidFill>
                <a:ea typeface="宋体" pitchFamily="2" charset="-122"/>
              </a:rPr>
              <a:t>P0(</a:t>
            </a:r>
            <a:r>
              <a:rPr kumimoji="1" lang="en-US" altLang="zh-CN" dirty="0">
                <a:solidFill>
                  <a:schemeClr val="tx1"/>
                </a:solidFill>
                <a:ea typeface="宋体" pitchFamily="2" charset="-122"/>
              </a:rPr>
              <a:t>C</a:t>
            </a:r>
            <a:r>
              <a:rPr kumimoji="1" lang="en-US" altLang="zh-CN" dirty="0">
                <a:solidFill>
                  <a:schemeClr val="tx1"/>
                </a:solidFill>
                <a:effectLst>
                  <a:outerShdw blurRad="38100" dist="38100" dir="2700000" algn="tl">
                    <a:srgbClr val="000000"/>
                  </a:outerShdw>
                </a:effectLst>
                <a:ea typeface="宋体" pitchFamily="2" charset="-122"/>
              </a:rPr>
              <a:t>→B)</a:t>
            </a:r>
          </a:p>
        </p:txBody>
      </p:sp>
      <p:sp>
        <p:nvSpPr>
          <p:cNvPr id="47153" name="AutoShape 49">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nvGrpSpPr>
          <p:cNvPr id="25" name="Group 24"/>
          <p:cNvGrpSpPr>
            <a:grpSpLocks/>
          </p:cNvGrpSpPr>
          <p:nvPr/>
        </p:nvGrpSpPr>
        <p:grpSpPr bwMode="auto">
          <a:xfrm>
            <a:off x="2897188" y="1998663"/>
            <a:ext cx="3429000" cy="1728787"/>
            <a:chOff x="3474" y="1488"/>
            <a:chExt cx="2160" cy="1089"/>
          </a:xfrm>
        </p:grpSpPr>
        <p:sp>
          <p:nvSpPr>
            <p:cNvPr id="121882" name="Freeform 12"/>
            <p:cNvSpPr>
              <a:spLocks/>
            </p:cNvSpPr>
            <p:nvPr/>
          </p:nvSpPr>
          <p:spPr bwMode="auto">
            <a:xfrm>
              <a:off x="3474" y="1488"/>
              <a:ext cx="2160" cy="720"/>
            </a:xfrm>
            <a:custGeom>
              <a:avLst/>
              <a:gdLst>
                <a:gd name="T0" fmla="*/ 0 w 2208"/>
                <a:gd name="T1" fmla="*/ 0 h 720"/>
                <a:gd name="T2" fmla="*/ 0 w 2208"/>
                <a:gd name="T3" fmla="*/ 336 h 720"/>
                <a:gd name="T4" fmla="*/ 535 w 2208"/>
                <a:gd name="T5" fmla="*/ 336 h 720"/>
                <a:gd name="T6" fmla="*/ 535 w 2208"/>
                <a:gd name="T7" fmla="*/ 720 h 720"/>
                <a:gd name="T8" fmla="*/ 1358 w 2208"/>
                <a:gd name="T9" fmla="*/ 720 h 720"/>
                <a:gd name="T10" fmla="*/ 1358 w 2208"/>
                <a:gd name="T11" fmla="*/ 336 h 720"/>
                <a:gd name="T12" fmla="*/ 1893 w 2208"/>
                <a:gd name="T13" fmla="*/ 336 h 720"/>
                <a:gd name="T14" fmla="*/ 1893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2CEE12"/>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21883" name="Text Box 13"/>
            <p:cNvSpPr txBox="1">
              <a:spLocks noChangeArrowheads="1"/>
            </p:cNvSpPr>
            <p:nvPr/>
          </p:nvSpPr>
          <p:spPr bwMode="auto">
            <a:xfrm>
              <a:off x="3504" y="1501"/>
              <a:ext cx="695" cy="288"/>
            </a:xfrm>
            <a:prstGeom prst="rect">
              <a:avLst/>
            </a:prstGeom>
            <a:solidFill>
              <a:srgbClr val="2CEE1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121884" name="Text Box 14"/>
            <p:cNvSpPr txBox="1">
              <a:spLocks noChangeArrowheads="1"/>
            </p:cNvSpPr>
            <p:nvPr/>
          </p:nvSpPr>
          <p:spPr bwMode="auto">
            <a:xfrm>
              <a:off x="4176" y="1885"/>
              <a:ext cx="694" cy="288"/>
            </a:xfrm>
            <a:prstGeom prst="rect">
              <a:avLst/>
            </a:prstGeom>
            <a:solidFill>
              <a:srgbClr val="2CEE1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Ｂ机器</a:t>
              </a:r>
            </a:p>
          </p:txBody>
        </p:sp>
        <p:sp>
          <p:nvSpPr>
            <p:cNvPr id="121885" name="Text Box 15"/>
            <p:cNvSpPr txBox="1">
              <a:spLocks noChangeArrowheads="1"/>
            </p:cNvSpPr>
            <p:nvPr/>
          </p:nvSpPr>
          <p:spPr bwMode="auto">
            <a:xfrm>
              <a:off x="4848" y="1501"/>
              <a:ext cx="694" cy="288"/>
            </a:xfrm>
            <a:prstGeom prst="rect">
              <a:avLst/>
            </a:prstGeom>
            <a:solidFill>
              <a:srgbClr val="2CEE1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Ｂ机器</a:t>
              </a:r>
            </a:p>
          </p:txBody>
        </p:sp>
        <p:sp>
          <p:nvSpPr>
            <p:cNvPr id="30" name="Text Box 19"/>
            <p:cNvSpPr txBox="1">
              <a:spLocks noChangeArrowheads="1"/>
            </p:cNvSpPr>
            <p:nvPr/>
          </p:nvSpPr>
          <p:spPr bwMode="auto">
            <a:xfrm>
              <a:off x="4290" y="2256"/>
              <a:ext cx="720" cy="321"/>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en-US" altLang="zh-CN" sz="2800" dirty="0">
                <a:solidFill>
                  <a:srgbClr val="FFFF00"/>
                </a:solidFill>
                <a:effectLst>
                  <a:outerShdw blurRad="38100" dist="38100" dir="2700000" algn="tl">
                    <a:srgbClr val="000000"/>
                  </a:outerShdw>
                </a:effectLst>
                <a:latin typeface="宋体" pitchFamily="2" charset="-122"/>
                <a:ea typeface="宋体" pitchFamily="2" charset="-122"/>
              </a:endParaRPr>
            </a:p>
          </p:txBody>
        </p:sp>
      </p:grpSp>
      <p:sp>
        <p:nvSpPr>
          <p:cNvPr id="31" name="Text Box 46"/>
          <p:cNvSpPr txBox="1">
            <a:spLocks noChangeArrowheads="1"/>
          </p:cNvSpPr>
          <p:nvPr/>
        </p:nvSpPr>
        <p:spPr bwMode="auto">
          <a:xfrm>
            <a:off x="5452479" y="2605672"/>
            <a:ext cx="762000" cy="566951"/>
          </a:xfrm>
          <a:prstGeom prst="rect">
            <a:avLst/>
          </a:prstGeom>
          <a:noFill/>
          <a:ln w="9525">
            <a:noFill/>
            <a:miter lim="800000"/>
            <a:headEnd/>
            <a:tailEnd/>
          </a:ln>
          <a:effectLst/>
        </p:spPr>
        <p:txBody>
          <a:bodyPr wrap="square"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dirty="0">
                <a:solidFill>
                  <a:srgbClr val="FFFF00"/>
                </a:solidFill>
                <a:effectLst>
                  <a:outerShdw blurRad="38100" dist="38100" dir="2700000" algn="tl">
                    <a:srgbClr val="000000"/>
                  </a:outerShdw>
                </a:effectLst>
                <a:latin typeface="宋体" pitchFamily="2" charset="-122"/>
                <a:ea typeface="宋体" pitchFamily="2" charset="-122"/>
              </a:rPr>
              <a:t>P3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7122"/>
                                        </p:tgtEl>
                                        <p:attrNameLst>
                                          <p:attrName>style.visibility</p:attrName>
                                        </p:attrNameLst>
                                      </p:cBhvr>
                                      <p:to>
                                        <p:strVal val="visible"/>
                                      </p:to>
                                    </p:set>
                                    <p:animEffect transition="in" filter="blinds(vertical)">
                                      <p:cBhvr>
                                        <p:cTn id="7" dur="500"/>
                                        <p:tgtEl>
                                          <p:spTgt spid="47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124"/>
                                        </p:tgtEl>
                                        <p:attrNameLst>
                                          <p:attrName>style.visibility</p:attrName>
                                        </p:attrNameLst>
                                      </p:cBhvr>
                                      <p:to>
                                        <p:strVal val="visible"/>
                                      </p:to>
                                    </p:set>
                                    <p:anim calcmode="lin" valueType="num">
                                      <p:cBhvr additive="base">
                                        <p:cTn id="12" dur="500" fill="hold"/>
                                        <p:tgtEl>
                                          <p:spTgt spid="47124"/>
                                        </p:tgtEl>
                                        <p:attrNameLst>
                                          <p:attrName>ppt_x</p:attrName>
                                        </p:attrNameLst>
                                      </p:cBhvr>
                                      <p:tavLst>
                                        <p:tav tm="0">
                                          <p:val>
                                            <p:strVal val="0-#ppt_w/2"/>
                                          </p:val>
                                        </p:tav>
                                        <p:tav tm="100000">
                                          <p:val>
                                            <p:strVal val="#ppt_x"/>
                                          </p:val>
                                        </p:tav>
                                      </p:tavLst>
                                    </p:anim>
                                    <p:anim calcmode="lin" valueType="num">
                                      <p:cBhvr additive="base">
                                        <p:cTn id="13" dur="500" fill="hold"/>
                                        <p:tgtEl>
                                          <p:spTgt spid="471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7149"/>
                                        </p:tgtEl>
                                        <p:attrNameLst>
                                          <p:attrName>style.visibility</p:attrName>
                                        </p:attrNameLst>
                                      </p:cBhvr>
                                      <p:to>
                                        <p:strVal val="visible"/>
                                      </p:to>
                                    </p:set>
                                    <p:anim calcmode="lin" valueType="num">
                                      <p:cBhvr additive="base">
                                        <p:cTn id="18" dur="500" fill="hold"/>
                                        <p:tgtEl>
                                          <p:spTgt spid="47149"/>
                                        </p:tgtEl>
                                        <p:attrNameLst>
                                          <p:attrName>ppt_x</p:attrName>
                                        </p:attrNameLst>
                                      </p:cBhvr>
                                      <p:tavLst>
                                        <p:tav tm="0">
                                          <p:val>
                                            <p:strVal val="0-#ppt_w/2"/>
                                          </p:val>
                                        </p:tav>
                                        <p:tav tm="100000">
                                          <p:val>
                                            <p:strVal val="#ppt_x"/>
                                          </p:val>
                                        </p:tav>
                                      </p:tavLst>
                                    </p:anim>
                                    <p:anim calcmode="lin" valueType="num">
                                      <p:cBhvr additive="base">
                                        <p:cTn id="19" dur="500" fill="hold"/>
                                        <p:tgtEl>
                                          <p:spTgt spid="4714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0-#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0-#ppt_w/2"/>
                                          </p:val>
                                        </p:tav>
                                        <p:tav tm="100000">
                                          <p:val>
                                            <p:strVal val="#ppt_x"/>
                                          </p:val>
                                        </p:tav>
                                      </p:tavLst>
                                    </p:anim>
                                    <p:anim calcmode="lin" valueType="num">
                                      <p:cBhvr additive="base">
                                        <p:cTn id="31"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7152"/>
                                        </p:tgtEl>
                                        <p:attrNameLst>
                                          <p:attrName>style.visibility</p:attrName>
                                        </p:attrNameLst>
                                      </p:cBhvr>
                                      <p:to>
                                        <p:strVal val="visible"/>
                                      </p:to>
                                    </p:set>
                                    <p:anim calcmode="lin" valueType="num">
                                      <p:cBhvr additive="base">
                                        <p:cTn id="36" dur="500" fill="hold"/>
                                        <p:tgtEl>
                                          <p:spTgt spid="47152"/>
                                        </p:tgtEl>
                                        <p:attrNameLst>
                                          <p:attrName>ppt_x</p:attrName>
                                        </p:attrNameLst>
                                      </p:cBhvr>
                                      <p:tavLst>
                                        <p:tav tm="0">
                                          <p:val>
                                            <p:strVal val="0-#ppt_w/2"/>
                                          </p:val>
                                        </p:tav>
                                        <p:tav tm="100000">
                                          <p:val>
                                            <p:strVal val="#ppt_x"/>
                                          </p:val>
                                        </p:tav>
                                      </p:tavLst>
                                    </p:anim>
                                    <p:anim calcmode="lin" valueType="num">
                                      <p:cBhvr additive="base">
                                        <p:cTn id="37" dur="500" fill="hold"/>
                                        <p:tgtEl>
                                          <p:spTgt spid="47152"/>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3" presetClass="entr" presetSubtype="5" fill="hold" grpId="0" nodeType="afterEffect">
                                  <p:stCondLst>
                                    <p:cond delay="0"/>
                                  </p:stCondLst>
                                  <p:childTnLst>
                                    <p:set>
                                      <p:cBhvr>
                                        <p:cTn id="40" dur="1" fill="hold">
                                          <p:stCondLst>
                                            <p:cond delay="0"/>
                                          </p:stCondLst>
                                        </p:cTn>
                                        <p:tgtEl>
                                          <p:spTgt spid="47123"/>
                                        </p:tgtEl>
                                        <p:attrNameLst>
                                          <p:attrName>style.visibility</p:attrName>
                                        </p:attrNameLst>
                                      </p:cBhvr>
                                      <p:to>
                                        <p:strVal val="visible"/>
                                      </p:to>
                                    </p:set>
                                    <p:animEffect transition="in" filter="blinds(vertical)">
                                      <p:cBhvr>
                                        <p:cTn id="41" dur="500"/>
                                        <p:tgtEl>
                                          <p:spTgt spid="471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47120"/>
                                        </p:tgtEl>
                                        <p:attrNameLst>
                                          <p:attrName>style.visibility</p:attrName>
                                        </p:attrNameLst>
                                      </p:cBhvr>
                                      <p:to>
                                        <p:strVal val="visible"/>
                                      </p:to>
                                    </p:set>
                                    <p:anim calcmode="lin" valueType="num">
                                      <p:cBhvr additive="base">
                                        <p:cTn id="46" dur="500" fill="hold"/>
                                        <p:tgtEl>
                                          <p:spTgt spid="47120"/>
                                        </p:tgtEl>
                                        <p:attrNameLst>
                                          <p:attrName>ppt_x</p:attrName>
                                        </p:attrNameLst>
                                      </p:cBhvr>
                                      <p:tavLst>
                                        <p:tav tm="0">
                                          <p:val>
                                            <p:strVal val="0-#ppt_w/2"/>
                                          </p:val>
                                        </p:tav>
                                        <p:tav tm="100000">
                                          <p:val>
                                            <p:strVal val="#ppt_x"/>
                                          </p:val>
                                        </p:tav>
                                      </p:tavLst>
                                    </p:anim>
                                    <p:anim calcmode="lin" valueType="num">
                                      <p:cBhvr additive="base">
                                        <p:cTn id="47" dur="500" fill="hold"/>
                                        <p:tgtEl>
                                          <p:spTgt spid="47120"/>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47148"/>
                                        </p:tgtEl>
                                        <p:attrNameLst>
                                          <p:attrName>style.visibility</p:attrName>
                                        </p:attrNameLst>
                                      </p:cBhvr>
                                      <p:to>
                                        <p:strVal val="visible"/>
                                      </p:to>
                                    </p:set>
                                    <p:anim calcmode="lin" valueType="num">
                                      <p:cBhvr additive="base">
                                        <p:cTn id="52" dur="500" fill="hold"/>
                                        <p:tgtEl>
                                          <p:spTgt spid="47148"/>
                                        </p:tgtEl>
                                        <p:attrNameLst>
                                          <p:attrName>ppt_x</p:attrName>
                                        </p:attrNameLst>
                                      </p:cBhvr>
                                      <p:tavLst>
                                        <p:tav tm="0">
                                          <p:val>
                                            <p:strVal val="0-#ppt_w/2"/>
                                          </p:val>
                                        </p:tav>
                                        <p:tav tm="100000">
                                          <p:val>
                                            <p:strVal val="#ppt_x"/>
                                          </p:val>
                                        </p:tav>
                                      </p:tavLst>
                                    </p:anim>
                                    <p:anim calcmode="lin" valueType="num">
                                      <p:cBhvr additive="base">
                                        <p:cTn id="53" dur="500" fill="hold"/>
                                        <p:tgtEl>
                                          <p:spTgt spid="47148"/>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47144"/>
                                        </p:tgtEl>
                                        <p:attrNameLst>
                                          <p:attrName>style.visibility</p:attrName>
                                        </p:attrNameLst>
                                      </p:cBhvr>
                                      <p:to>
                                        <p:strVal val="visible"/>
                                      </p:to>
                                    </p:set>
                                    <p:anim calcmode="lin" valueType="num">
                                      <p:cBhvr additive="base">
                                        <p:cTn id="58" dur="500" fill="hold"/>
                                        <p:tgtEl>
                                          <p:spTgt spid="47144"/>
                                        </p:tgtEl>
                                        <p:attrNameLst>
                                          <p:attrName>ppt_x</p:attrName>
                                        </p:attrNameLst>
                                      </p:cBhvr>
                                      <p:tavLst>
                                        <p:tav tm="0">
                                          <p:val>
                                            <p:strVal val="0-#ppt_w/2"/>
                                          </p:val>
                                        </p:tav>
                                        <p:tav tm="100000">
                                          <p:val>
                                            <p:strVal val="#ppt_x"/>
                                          </p:val>
                                        </p:tav>
                                      </p:tavLst>
                                    </p:anim>
                                    <p:anim calcmode="lin" valueType="num">
                                      <p:cBhvr additive="base">
                                        <p:cTn id="59" dur="500" fill="hold"/>
                                        <p:tgtEl>
                                          <p:spTgt spid="471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TYPE.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47128"/>
                                        </p:tgtEl>
                                        <p:attrNameLst>
                                          <p:attrName>style.visibility</p:attrName>
                                        </p:attrNameLst>
                                      </p:cBhvr>
                                      <p:to>
                                        <p:strVal val="visible"/>
                                      </p:to>
                                    </p:set>
                                    <p:anim calcmode="lin" valueType="num">
                                      <p:cBhvr additive="base">
                                        <p:cTn id="64" dur="500" fill="hold"/>
                                        <p:tgtEl>
                                          <p:spTgt spid="47128"/>
                                        </p:tgtEl>
                                        <p:attrNameLst>
                                          <p:attrName>ppt_x</p:attrName>
                                        </p:attrNameLst>
                                      </p:cBhvr>
                                      <p:tavLst>
                                        <p:tav tm="0">
                                          <p:val>
                                            <p:strVal val="0-#ppt_w/2"/>
                                          </p:val>
                                        </p:tav>
                                        <p:tav tm="100000">
                                          <p:val>
                                            <p:strVal val="#ppt_x"/>
                                          </p:val>
                                        </p:tav>
                                      </p:tavLst>
                                    </p:anim>
                                    <p:anim calcmode="lin" valueType="num">
                                      <p:cBhvr additive="base">
                                        <p:cTn id="65" dur="500" fill="hold"/>
                                        <p:tgtEl>
                                          <p:spTgt spid="47128"/>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47150"/>
                                        </p:tgtEl>
                                        <p:attrNameLst>
                                          <p:attrName>style.visibility</p:attrName>
                                        </p:attrNameLst>
                                      </p:cBhvr>
                                      <p:to>
                                        <p:strVal val="visible"/>
                                      </p:to>
                                    </p:set>
                                    <p:anim calcmode="lin" valueType="num">
                                      <p:cBhvr additive="base">
                                        <p:cTn id="70" dur="500" fill="hold"/>
                                        <p:tgtEl>
                                          <p:spTgt spid="47150"/>
                                        </p:tgtEl>
                                        <p:attrNameLst>
                                          <p:attrName>ppt_x</p:attrName>
                                        </p:attrNameLst>
                                      </p:cBhvr>
                                      <p:tavLst>
                                        <p:tav tm="0">
                                          <p:val>
                                            <p:strVal val="0-#ppt_w/2"/>
                                          </p:val>
                                        </p:tav>
                                        <p:tav tm="100000">
                                          <p:val>
                                            <p:strVal val="#ppt_x"/>
                                          </p:val>
                                        </p:tav>
                                      </p:tavLst>
                                    </p:anim>
                                    <p:anim calcmode="lin" valueType="num">
                                      <p:cBhvr additive="base">
                                        <p:cTn id="71" dur="500" fill="hold"/>
                                        <p:tgtEl>
                                          <p:spTgt spid="47150"/>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500"/>
                            </p:stCondLst>
                            <p:childTnLst>
                              <p:par>
                                <p:cTn id="73" presetID="2" presetClass="entr" presetSubtype="6" fill="hold" grpId="0" nodeType="afterEffect">
                                  <p:stCondLst>
                                    <p:cond delay="0"/>
                                  </p:stCondLst>
                                  <p:childTnLst>
                                    <p:set>
                                      <p:cBhvr>
                                        <p:cTn id="74" dur="1" fill="hold">
                                          <p:stCondLst>
                                            <p:cond delay="0"/>
                                          </p:stCondLst>
                                        </p:cTn>
                                        <p:tgtEl>
                                          <p:spTgt spid="47153"/>
                                        </p:tgtEl>
                                        <p:attrNameLst>
                                          <p:attrName>style.visibility</p:attrName>
                                        </p:attrNameLst>
                                      </p:cBhvr>
                                      <p:to>
                                        <p:strVal val="visible"/>
                                      </p:to>
                                    </p:set>
                                    <p:anim calcmode="lin" valueType="num">
                                      <p:cBhvr additive="base">
                                        <p:cTn id="75" dur="500" fill="hold"/>
                                        <p:tgtEl>
                                          <p:spTgt spid="47153"/>
                                        </p:tgtEl>
                                        <p:attrNameLst>
                                          <p:attrName>ppt_x</p:attrName>
                                        </p:attrNameLst>
                                      </p:cBhvr>
                                      <p:tavLst>
                                        <p:tav tm="0">
                                          <p:val>
                                            <p:strVal val="1+#ppt_w/2"/>
                                          </p:val>
                                        </p:tav>
                                        <p:tav tm="100000">
                                          <p:val>
                                            <p:strVal val="#ppt_x"/>
                                          </p:val>
                                        </p:tav>
                                      </p:tavLst>
                                    </p:anim>
                                    <p:anim calcmode="lin" valueType="num">
                                      <p:cBhvr additive="base">
                                        <p:cTn id="76" dur="500" fill="hold"/>
                                        <p:tgtEl>
                                          <p:spTgt spid="47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0" grpId="0" animBg="1"/>
      <p:bldP spid="47122" grpId="0" autoUpdateAnimBg="0"/>
      <p:bldP spid="47123" grpId="0" autoUpdateAnimBg="0"/>
      <p:bldP spid="47124" grpId="0" animBg="1"/>
      <p:bldP spid="47128" grpId="0" animBg="1"/>
      <p:bldP spid="47144" grpId="0" autoUpdateAnimBg="0"/>
      <p:bldP spid="47148" grpId="0" autoUpdateAnimBg="0"/>
      <p:bldP spid="47149" grpId="0" autoUpdateAnimBg="0"/>
      <p:bldP spid="47150" grpId="0" autoUpdateAnimBg="0"/>
      <p:bldP spid="47152" grpId="0" autoUpdateAnimBg="0"/>
      <p:bldP spid="47153" grpId="0" animBg="1"/>
      <p:bldP spid="3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2266F5-8303-49F0-BC69-5E186C47558C}" type="datetime1">
              <a:rPr lang="zh-CN" altLang="en-US"/>
              <a:pPr>
                <a:defRPr/>
              </a:pPr>
              <a:t>2020/9/3</a:t>
            </a:fld>
            <a:endParaRPr lang="en-US" altLang="zh-CN"/>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088A6269-60AB-42AB-B5B4-D6D6BEA746EE}" type="slidenum">
              <a:rPr lang="zh-CN" altLang="en-US" sz="1400" smtClean="0"/>
              <a:pPr>
                <a:spcBef>
                  <a:spcPct val="0"/>
                </a:spcBef>
                <a:buClrTx/>
                <a:buSzTx/>
                <a:buFontTx/>
                <a:buNone/>
              </a:pPr>
              <a:t>7</a:t>
            </a:fld>
            <a:r>
              <a:rPr lang="zh-CN" altLang="en-US" sz="1400"/>
              <a:t> 页</a:t>
            </a:r>
          </a:p>
        </p:txBody>
      </p:sp>
      <p:sp>
        <p:nvSpPr>
          <p:cNvPr id="820227" name="Rectangle 3"/>
          <p:cNvSpPr>
            <a:spLocks noGrp="1" noChangeArrowheads="1"/>
          </p:cNvSpPr>
          <p:nvPr>
            <p:ph type="body" idx="1"/>
          </p:nvPr>
        </p:nvSpPr>
        <p:spPr>
          <a:xfrm>
            <a:off x="152400" y="4365625"/>
            <a:ext cx="8991600" cy="2159000"/>
          </a:xfrm>
        </p:spPr>
        <p:txBody>
          <a:bodyPr/>
          <a:lstStyle/>
          <a:p>
            <a:pPr>
              <a:lnSpc>
                <a:spcPct val="120000"/>
              </a:lnSpc>
              <a:buClrTx/>
              <a:buSzTx/>
              <a:buFontTx/>
              <a:buChar char="•"/>
              <a:defRPr/>
            </a:pPr>
            <a:r>
              <a:rPr kumimoji="0" lang="zh-CN" altLang="en-US" b="1">
                <a:solidFill>
                  <a:srgbClr val="FFFF00"/>
                </a:solidFill>
                <a:effectLst/>
                <a:latin typeface="楷体_GB2312" pitchFamily="49" charset="-122"/>
                <a:ea typeface="楷体_GB2312" pitchFamily="49" charset="-122"/>
              </a:rPr>
              <a:t>理论和实践要求很高</a:t>
            </a:r>
            <a:endParaRPr lang="zh-CN" altLang="en-US" b="1">
              <a:latin typeface="楷体_GB2312" pitchFamily="49" charset="-122"/>
              <a:ea typeface="楷体_GB2312" pitchFamily="49" charset="-122"/>
            </a:endParaRPr>
          </a:p>
          <a:p>
            <a:pPr lvl="1">
              <a:lnSpc>
                <a:spcPct val="120000"/>
              </a:lnSpc>
              <a:buClrTx/>
              <a:buSzTx/>
              <a:buFontTx/>
              <a:buChar char="•"/>
              <a:defRPr/>
            </a:pPr>
            <a:r>
              <a:rPr kumimoji="0" lang="zh-CN" altLang="en-US" b="1">
                <a:effectLst/>
                <a:latin typeface="楷体_GB2312" pitchFamily="49" charset="-122"/>
                <a:ea typeface="楷体_GB2312" pitchFamily="49" charset="-122"/>
              </a:rPr>
              <a:t>掌握有关编译的</a:t>
            </a:r>
            <a:r>
              <a:rPr kumimoji="0" lang="zh-CN" altLang="en-US" b="1">
                <a:solidFill>
                  <a:srgbClr val="FFFF00"/>
                </a:solidFill>
                <a:effectLst/>
                <a:latin typeface="楷体_GB2312" pitchFamily="49" charset="-122"/>
                <a:ea typeface="楷体_GB2312" pitchFamily="49" charset="-122"/>
              </a:rPr>
              <a:t>经典基础理论</a:t>
            </a:r>
            <a:endParaRPr kumimoji="0" lang="zh-CN" altLang="en-US" b="1">
              <a:effectLst/>
              <a:latin typeface="楷体_GB2312" pitchFamily="49" charset="-122"/>
              <a:ea typeface="楷体_GB2312" pitchFamily="49" charset="-122"/>
            </a:endParaRPr>
          </a:p>
          <a:p>
            <a:pPr lvl="1">
              <a:lnSpc>
                <a:spcPct val="120000"/>
              </a:lnSpc>
              <a:buClrTx/>
              <a:buSzTx/>
              <a:buFontTx/>
              <a:buChar char="•"/>
              <a:defRPr/>
            </a:pPr>
            <a:r>
              <a:rPr kumimoji="0" lang="zh-CN" altLang="en-US" b="1">
                <a:effectLst/>
                <a:latin typeface="楷体_GB2312" pitchFamily="49" charset="-122"/>
                <a:ea typeface="楷体_GB2312" pitchFamily="49" charset="-122"/>
              </a:rPr>
              <a:t>能够运用先进的软件开发技术</a:t>
            </a:r>
            <a:r>
              <a:rPr kumimoji="0" lang="zh-CN" altLang="en-US" b="1">
                <a:solidFill>
                  <a:srgbClr val="FFFF00"/>
                </a:solidFill>
                <a:effectLst/>
                <a:latin typeface="楷体_GB2312" pitchFamily="49" charset="-122"/>
                <a:ea typeface="楷体_GB2312" pitchFamily="49" charset="-122"/>
              </a:rPr>
              <a:t>构造小型编译系统</a:t>
            </a:r>
            <a:endParaRPr kumimoji="0" lang="zh-CN" altLang="en-US" b="1">
              <a:effectLst/>
              <a:latin typeface="楷体_GB2312" pitchFamily="49" charset="-122"/>
              <a:ea typeface="楷体_GB2312" pitchFamily="49" charset="-122"/>
            </a:endParaRPr>
          </a:p>
        </p:txBody>
      </p:sp>
      <p:sp>
        <p:nvSpPr>
          <p:cNvPr id="14341" name="Rectangle 4"/>
          <p:cNvSpPr>
            <a:spLocks noChangeArrowheads="1"/>
          </p:cNvSpPr>
          <p:nvPr/>
        </p:nvSpPr>
        <p:spPr bwMode="auto">
          <a:xfrm>
            <a:off x="2286000" y="304800"/>
            <a:ext cx="5029200" cy="609600"/>
          </a:xfrm>
          <a:prstGeom prst="rect">
            <a:avLst/>
          </a:prstGeom>
          <a:gradFill rotWithShape="0">
            <a:gsLst>
              <a:gs pos="0">
                <a:srgbClr val="00FF99"/>
              </a:gs>
              <a:gs pos="50000">
                <a:srgbClr val="007647"/>
              </a:gs>
              <a:gs pos="100000">
                <a:srgbClr val="00FF99"/>
              </a:gs>
            </a:gsLst>
            <a:lin ang="2700000" scaled="1"/>
          </a:gradFill>
          <a:ln>
            <a:noFill/>
          </a:ln>
          <a:effectLst>
            <a:outerShdw dist="107763" dir="18900000" algn="ctr" rotWithShape="0">
              <a:srgbClr val="00FF99">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4000">
                <a:solidFill>
                  <a:srgbClr val="000066"/>
                </a:solidFill>
                <a:ea typeface="楷体_GB2312" pitchFamily="49" charset="-122"/>
              </a:rPr>
              <a:t>学习本课程的基本要求</a:t>
            </a:r>
          </a:p>
        </p:txBody>
      </p:sp>
      <p:sp>
        <p:nvSpPr>
          <p:cNvPr id="820229" name="Rectangle 5"/>
          <p:cNvSpPr>
            <a:spLocks noChangeArrowheads="1"/>
          </p:cNvSpPr>
          <p:nvPr/>
        </p:nvSpPr>
        <p:spPr bwMode="auto">
          <a:xfrm>
            <a:off x="323850" y="908050"/>
            <a:ext cx="8424863"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buClrTx/>
              <a:buSzTx/>
              <a:buFontTx/>
              <a:buChar char="•"/>
            </a:pPr>
            <a:r>
              <a:rPr kumimoji="0" lang="zh-CN" altLang="en-US">
                <a:solidFill>
                  <a:srgbClr val="FFFF00"/>
                </a:solidFill>
                <a:latin typeface="楷体_GB2312" pitchFamily="49" charset="-122"/>
                <a:ea typeface="楷体_GB2312" pitchFamily="49" charset="-122"/>
              </a:rPr>
              <a:t>先修课程</a:t>
            </a:r>
          </a:p>
          <a:p>
            <a:pPr lvl="1">
              <a:buClr>
                <a:schemeClr val="tx1"/>
              </a:buClr>
              <a:buSzPct val="40000"/>
              <a:buFont typeface="Wingdings" panose="05000000000000000000" pitchFamily="2" charset="2"/>
              <a:buChar char="l"/>
            </a:pPr>
            <a:r>
              <a:rPr kumimoji="0" lang="zh-CN" altLang="en-US">
                <a:solidFill>
                  <a:srgbClr val="FFFF00"/>
                </a:solidFill>
                <a:latin typeface="楷体_GB2312" pitchFamily="49" charset="-122"/>
                <a:ea typeface="楷体_GB2312" pitchFamily="49" charset="-122"/>
              </a:rPr>
              <a:t>程序设计语言</a:t>
            </a:r>
          </a:p>
          <a:p>
            <a:pPr lvl="1">
              <a:buClr>
                <a:schemeClr val="tx1"/>
              </a:buClr>
              <a:buSzPct val="40000"/>
              <a:buFont typeface="Wingdings" panose="05000000000000000000" pitchFamily="2" charset="2"/>
              <a:buChar char="l"/>
            </a:pPr>
            <a:r>
              <a:rPr kumimoji="0" lang="zh-CN" altLang="en-US">
                <a:solidFill>
                  <a:srgbClr val="FFFF00"/>
                </a:solidFill>
                <a:latin typeface="楷体_GB2312" pitchFamily="49" charset="-122"/>
                <a:ea typeface="楷体_GB2312" pitchFamily="49" charset="-122"/>
              </a:rPr>
              <a:t>算法与数据结构</a:t>
            </a:r>
            <a:r>
              <a:rPr kumimoji="0" lang="zh-CN" altLang="en-US">
                <a:latin typeface="楷体_GB2312" pitchFamily="49" charset="-122"/>
                <a:ea typeface="楷体_GB2312" pitchFamily="49" charset="-122"/>
              </a:rPr>
              <a:t>：线性表、二叉查找树、哈希表等多种数据结构。 </a:t>
            </a:r>
          </a:p>
          <a:p>
            <a:pPr lvl="1">
              <a:buClr>
                <a:schemeClr val="tx1"/>
              </a:buClr>
              <a:buSzPct val="40000"/>
              <a:buFont typeface="Wingdings" panose="05000000000000000000" pitchFamily="2" charset="2"/>
              <a:buChar char="l"/>
            </a:pPr>
            <a:r>
              <a:rPr kumimoji="0" lang="zh-CN" altLang="en-US">
                <a:solidFill>
                  <a:srgbClr val="FFFF00"/>
                </a:solidFill>
                <a:latin typeface="楷体_GB2312" pitchFamily="49" charset="-122"/>
                <a:ea typeface="楷体_GB2312" pitchFamily="49" charset="-122"/>
              </a:rPr>
              <a:t>离散数学</a:t>
            </a:r>
            <a:r>
              <a:rPr kumimoji="0" lang="zh-CN" altLang="en-US">
                <a:latin typeface="楷体_GB2312" pitchFamily="49" charset="-122"/>
                <a:ea typeface="楷体_GB2312" pitchFamily="49" charset="-122"/>
              </a:rPr>
              <a:t>：集合论与数理逻辑是形式语言与自动机理论的数学基础。 </a:t>
            </a:r>
          </a:p>
        </p:txBody>
      </p:sp>
      <p:sp>
        <p:nvSpPr>
          <p:cNvPr id="820230" name="AutoShape 6">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0229">
                                            <p:txEl>
                                              <p:pRg st="0" end="0"/>
                                            </p:txEl>
                                          </p:spTgt>
                                        </p:tgtEl>
                                        <p:attrNameLst>
                                          <p:attrName>style.visibility</p:attrName>
                                        </p:attrNameLst>
                                      </p:cBhvr>
                                      <p:to>
                                        <p:strVal val="visible"/>
                                      </p:to>
                                    </p:set>
                                    <p:animEffect transition="in" filter="dissolve">
                                      <p:cBhvr>
                                        <p:cTn id="7" dur="500"/>
                                        <p:tgtEl>
                                          <p:spTgt spid="8202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0229">
                                            <p:txEl>
                                              <p:pRg st="1" end="1"/>
                                            </p:txEl>
                                          </p:spTgt>
                                        </p:tgtEl>
                                        <p:attrNameLst>
                                          <p:attrName>style.visibility</p:attrName>
                                        </p:attrNameLst>
                                      </p:cBhvr>
                                      <p:to>
                                        <p:strVal val="visible"/>
                                      </p:to>
                                    </p:set>
                                    <p:animEffect transition="in" filter="dissolve">
                                      <p:cBhvr>
                                        <p:cTn id="12" dur="500"/>
                                        <p:tgtEl>
                                          <p:spTgt spid="8202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0229">
                                            <p:txEl>
                                              <p:pRg st="2" end="2"/>
                                            </p:txEl>
                                          </p:spTgt>
                                        </p:tgtEl>
                                        <p:attrNameLst>
                                          <p:attrName>style.visibility</p:attrName>
                                        </p:attrNameLst>
                                      </p:cBhvr>
                                      <p:to>
                                        <p:strVal val="visible"/>
                                      </p:to>
                                    </p:set>
                                    <p:animEffect transition="in" filter="dissolve">
                                      <p:cBhvr>
                                        <p:cTn id="17" dur="500"/>
                                        <p:tgtEl>
                                          <p:spTgt spid="8202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0229">
                                            <p:txEl>
                                              <p:pRg st="3" end="3"/>
                                            </p:txEl>
                                          </p:spTgt>
                                        </p:tgtEl>
                                        <p:attrNameLst>
                                          <p:attrName>style.visibility</p:attrName>
                                        </p:attrNameLst>
                                      </p:cBhvr>
                                      <p:to>
                                        <p:strVal val="visible"/>
                                      </p:to>
                                    </p:set>
                                    <p:animEffect transition="in" filter="dissolve">
                                      <p:cBhvr>
                                        <p:cTn id="22" dur="500"/>
                                        <p:tgtEl>
                                          <p:spTgt spid="8202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20227">
                                            <p:txEl>
                                              <p:pRg st="0" end="0"/>
                                            </p:txEl>
                                          </p:spTgt>
                                        </p:tgtEl>
                                        <p:attrNameLst>
                                          <p:attrName>style.visibility</p:attrName>
                                        </p:attrNameLst>
                                      </p:cBhvr>
                                      <p:to>
                                        <p:strVal val="visible"/>
                                      </p:to>
                                    </p:set>
                                    <p:anim calcmode="lin" valueType="num">
                                      <p:cBhvr additive="base">
                                        <p:cTn id="27" dur="500" fill="hold"/>
                                        <p:tgtEl>
                                          <p:spTgt spid="820227">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20227">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20227">
                                            <p:txEl>
                                              <p:pRg st="1" end="1"/>
                                            </p:txEl>
                                          </p:spTgt>
                                        </p:tgtEl>
                                        <p:attrNameLst>
                                          <p:attrName>style.visibility</p:attrName>
                                        </p:attrNameLst>
                                      </p:cBhvr>
                                      <p:to>
                                        <p:strVal val="visible"/>
                                      </p:to>
                                    </p:set>
                                    <p:anim calcmode="lin" valueType="num">
                                      <p:cBhvr additive="base">
                                        <p:cTn id="31" dur="500" fill="hold"/>
                                        <p:tgtEl>
                                          <p:spTgt spid="820227">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20227">
                                            <p:txEl>
                                              <p:pRg st="1" end="1"/>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20227">
                                            <p:txEl>
                                              <p:pRg st="2" end="2"/>
                                            </p:txEl>
                                          </p:spTgt>
                                        </p:tgtEl>
                                        <p:attrNameLst>
                                          <p:attrName>style.visibility</p:attrName>
                                        </p:attrNameLst>
                                      </p:cBhvr>
                                      <p:to>
                                        <p:strVal val="visible"/>
                                      </p:to>
                                    </p:set>
                                    <p:anim calcmode="lin" valueType="num">
                                      <p:cBhvr additive="base">
                                        <p:cTn id="35" dur="500" fill="hold"/>
                                        <p:tgtEl>
                                          <p:spTgt spid="820227">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20227">
                                            <p:txEl>
                                              <p:pRg st="2" end="2"/>
                                            </p:txEl>
                                          </p:spTgt>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2" presetClass="entr" presetSubtype="6" fill="hold" grpId="0" nodeType="afterEffect">
                                  <p:stCondLst>
                                    <p:cond delay="0"/>
                                  </p:stCondLst>
                                  <p:childTnLst>
                                    <p:set>
                                      <p:cBhvr>
                                        <p:cTn id="39" dur="1" fill="hold">
                                          <p:stCondLst>
                                            <p:cond delay="0"/>
                                          </p:stCondLst>
                                        </p:cTn>
                                        <p:tgtEl>
                                          <p:spTgt spid="820230"/>
                                        </p:tgtEl>
                                        <p:attrNameLst>
                                          <p:attrName>style.visibility</p:attrName>
                                        </p:attrNameLst>
                                      </p:cBhvr>
                                      <p:to>
                                        <p:strVal val="visible"/>
                                      </p:to>
                                    </p:set>
                                    <p:anim calcmode="lin" valueType="num">
                                      <p:cBhvr additive="base">
                                        <p:cTn id="40" dur="500" fill="hold"/>
                                        <p:tgtEl>
                                          <p:spTgt spid="820230"/>
                                        </p:tgtEl>
                                        <p:attrNameLst>
                                          <p:attrName>ppt_x</p:attrName>
                                        </p:attrNameLst>
                                      </p:cBhvr>
                                      <p:tavLst>
                                        <p:tav tm="0">
                                          <p:val>
                                            <p:strVal val="1+#ppt_w/2"/>
                                          </p:val>
                                        </p:tav>
                                        <p:tav tm="100000">
                                          <p:val>
                                            <p:strVal val="#ppt_x"/>
                                          </p:val>
                                        </p:tav>
                                      </p:tavLst>
                                    </p:anim>
                                    <p:anim calcmode="lin" valueType="num">
                                      <p:cBhvr additive="base">
                                        <p:cTn id="41" dur="500" fill="hold"/>
                                        <p:tgtEl>
                                          <p:spTgt spid="820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7" grpId="0" build="p" autoUpdateAnimBg="0"/>
      <p:bldP spid="820229" grpId="0" build="p" bldLvl="2" autoUpdateAnimBg="0"/>
      <p:bldP spid="82023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p:cNvSpPr>
            <a:spLocks noGrp="1"/>
          </p:cNvSpPr>
          <p:nvPr>
            <p:ph type="dt" sz="quarter" idx="10"/>
          </p:nvPr>
        </p:nvSpPr>
        <p:spPr/>
        <p:txBody>
          <a:bodyPr/>
          <a:lstStyle/>
          <a:p>
            <a:pPr>
              <a:defRPr/>
            </a:pPr>
            <a:fld id="{18121EAE-20D0-4F5B-B859-1D3930A8A07A}" type="datetime1">
              <a:rPr lang="zh-CN" altLang="en-US"/>
              <a:pPr>
                <a:defRPr/>
              </a:pPr>
              <a:t>2020/9/3</a:t>
            </a:fld>
            <a:endParaRPr lang="en-US" altLang="zh-CN"/>
          </a:p>
        </p:txBody>
      </p:sp>
      <p:sp>
        <p:nvSpPr>
          <p:cNvPr id="1239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980AA8ED-B806-4A42-B3AB-633B5B83D1AA}" type="slidenum">
              <a:rPr lang="zh-CN" altLang="en-US" sz="1400" smtClean="0"/>
              <a:pPr>
                <a:spcBef>
                  <a:spcPct val="0"/>
                </a:spcBef>
                <a:buClrTx/>
                <a:buSzTx/>
                <a:buFontTx/>
                <a:buNone/>
              </a:pPr>
              <a:t>70</a:t>
            </a:fld>
            <a:r>
              <a:rPr lang="zh-CN" altLang="en-US" sz="1400"/>
              <a:t> 页</a:t>
            </a:r>
          </a:p>
        </p:txBody>
      </p:sp>
      <p:sp>
        <p:nvSpPr>
          <p:cNvPr id="123908" name="Freeform 4"/>
          <p:cNvSpPr>
            <a:spLocks/>
          </p:cNvSpPr>
          <p:nvPr/>
        </p:nvSpPr>
        <p:spPr bwMode="auto">
          <a:xfrm>
            <a:off x="381000" y="2362200"/>
            <a:ext cx="3429000" cy="114300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23909" name="Text Box 5"/>
          <p:cNvSpPr txBox="1">
            <a:spLocks noChangeArrowheads="1"/>
          </p:cNvSpPr>
          <p:nvPr/>
        </p:nvSpPr>
        <p:spPr bwMode="auto">
          <a:xfrm>
            <a:off x="428625" y="2382838"/>
            <a:ext cx="1095375" cy="457200"/>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123910" name="Text Box 6"/>
          <p:cNvSpPr txBox="1">
            <a:spLocks noChangeArrowheads="1"/>
          </p:cNvSpPr>
          <p:nvPr/>
        </p:nvSpPr>
        <p:spPr bwMode="auto">
          <a:xfrm>
            <a:off x="1355725" y="2992438"/>
            <a:ext cx="1095375" cy="457200"/>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123911" name="Text Box 7"/>
          <p:cNvSpPr txBox="1">
            <a:spLocks noChangeArrowheads="1"/>
          </p:cNvSpPr>
          <p:nvPr/>
        </p:nvSpPr>
        <p:spPr bwMode="auto">
          <a:xfrm>
            <a:off x="2667000" y="2382838"/>
            <a:ext cx="1101725" cy="457200"/>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Ｂ机器</a:t>
            </a:r>
          </a:p>
        </p:txBody>
      </p:sp>
      <p:sp>
        <p:nvSpPr>
          <p:cNvPr id="123912" name="Freeform 8"/>
          <p:cNvSpPr>
            <a:spLocks/>
          </p:cNvSpPr>
          <p:nvPr/>
        </p:nvSpPr>
        <p:spPr bwMode="auto">
          <a:xfrm>
            <a:off x="2921000" y="2971800"/>
            <a:ext cx="3429000" cy="114300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23913" name="Text Box 9"/>
          <p:cNvSpPr txBox="1">
            <a:spLocks noChangeArrowheads="1"/>
          </p:cNvSpPr>
          <p:nvPr/>
        </p:nvSpPr>
        <p:spPr bwMode="auto">
          <a:xfrm>
            <a:off x="2968625" y="2992438"/>
            <a:ext cx="1095375" cy="457200"/>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123914" name="Text Box 10"/>
          <p:cNvSpPr txBox="1">
            <a:spLocks noChangeArrowheads="1"/>
          </p:cNvSpPr>
          <p:nvPr/>
        </p:nvSpPr>
        <p:spPr bwMode="auto">
          <a:xfrm>
            <a:off x="4086225" y="3602038"/>
            <a:ext cx="1101725" cy="457200"/>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Ａ机器</a:t>
            </a:r>
          </a:p>
        </p:txBody>
      </p:sp>
      <p:sp>
        <p:nvSpPr>
          <p:cNvPr id="492560" name="Text Box 16"/>
          <p:cNvSpPr txBox="1">
            <a:spLocks noChangeArrowheads="1"/>
          </p:cNvSpPr>
          <p:nvPr/>
        </p:nvSpPr>
        <p:spPr bwMode="auto">
          <a:xfrm>
            <a:off x="609600" y="4800600"/>
            <a:ext cx="7940675" cy="1260475"/>
          </a:xfrm>
          <a:prstGeom prst="rect">
            <a:avLst/>
          </a:prstGeom>
          <a:noFill/>
          <a:ln w="12700">
            <a:noFill/>
            <a:miter lim="800000"/>
            <a:headEnd type="none" w="sm" len="sm"/>
            <a:tailEnd type="none" w="sm" len="sm"/>
          </a:ln>
          <a:effectLst/>
        </p:spPr>
        <p:txBody>
          <a:bodyPr>
            <a:spAutoFit/>
          </a:bodyPr>
          <a:lstStyle/>
          <a:p>
            <a:pPr marL="457200" indent="-457200">
              <a:lnSpc>
                <a:spcPct val="120000"/>
              </a:lnSpc>
              <a:defRPr/>
            </a:pPr>
            <a:r>
              <a:rPr kumimoji="1" lang="en-US" altLang="zh-CN" sz="3200">
                <a:solidFill>
                  <a:srgbClr val="FFFF00"/>
                </a:solidFill>
                <a:ea typeface="宋体" pitchFamily="2" charset="-122"/>
              </a:rPr>
              <a:t>3. (</a:t>
            </a:r>
            <a:r>
              <a:rPr kumimoji="1" lang="zh-CN" altLang="en-US" sz="3200">
                <a:solidFill>
                  <a:srgbClr val="FFFF00"/>
                </a:solidFill>
                <a:ea typeface="宋体" pitchFamily="2" charset="-122"/>
              </a:rPr>
              <a:t>Ａ机的</a:t>
            </a:r>
            <a:r>
              <a:rPr kumimoji="1" lang="en-US" altLang="zh-CN" sz="3200">
                <a:solidFill>
                  <a:srgbClr val="FFFF00"/>
                </a:solidFill>
                <a:ea typeface="宋体" pitchFamily="2" charset="-122"/>
              </a:rPr>
              <a:t>P2)</a:t>
            </a:r>
            <a:r>
              <a:rPr kumimoji="1" lang="zh-CN" altLang="en-US" sz="3200">
                <a:solidFill>
                  <a:srgbClr val="FFFF00"/>
                </a:solidFill>
                <a:ea typeface="宋体" pitchFamily="2" charset="-122"/>
              </a:rPr>
              <a:t>编译</a:t>
            </a:r>
            <a:r>
              <a:rPr kumimoji="1" lang="en-US" altLang="zh-CN" sz="3200">
                <a:solidFill>
                  <a:srgbClr val="FFFF00"/>
                </a:solidFill>
                <a:ea typeface="宋体" pitchFamily="2" charset="-122"/>
              </a:rPr>
              <a:t>P0</a:t>
            </a:r>
            <a:r>
              <a:rPr kumimoji="1" lang="zh-CN" altLang="en-US" sz="3200">
                <a:solidFill>
                  <a:srgbClr val="FFFF00"/>
                </a:solidFill>
                <a:ea typeface="宋体" pitchFamily="2" charset="-122"/>
              </a:rPr>
              <a:t>，得到在</a:t>
            </a:r>
            <a:r>
              <a:rPr kumimoji="1" lang="en-US" altLang="zh-CN" sz="3200">
                <a:solidFill>
                  <a:srgbClr val="FFFF00"/>
                </a:solidFill>
                <a:ea typeface="宋体" pitchFamily="2" charset="-122"/>
              </a:rPr>
              <a:t>B</a:t>
            </a:r>
            <a:r>
              <a:rPr kumimoji="1" lang="zh-CN" altLang="en-US" sz="3200">
                <a:solidFill>
                  <a:srgbClr val="FFFF00"/>
                </a:solidFill>
                <a:ea typeface="宋体" pitchFamily="2" charset="-122"/>
              </a:rPr>
              <a:t>机上可运行的</a:t>
            </a:r>
            <a:r>
              <a:rPr kumimoji="1" lang="en-US" altLang="zh-CN" sz="3200">
                <a:solidFill>
                  <a:srgbClr val="FFFF00"/>
                </a:solidFill>
                <a:ea typeface="宋体" pitchFamily="2" charset="-122"/>
              </a:rPr>
              <a:t>P3(</a:t>
            </a:r>
            <a:r>
              <a:rPr kumimoji="1" lang="en-US" altLang="zh-CN" sz="3200">
                <a:solidFill>
                  <a:schemeClr val="tx1"/>
                </a:solidFill>
                <a:ea typeface="宋体" pitchFamily="2" charset="-122"/>
              </a:rPr>
              <a:t>C </a:t>
            </a:r>
            <a:r>
              <a:rPr kumimoji="1" lang="en-US" altLang="zh-CN" sz="3200">
                <a:solidFill>
                  <a:schemeClr val="tx1"/>
                </a:solidFill>
                <a:effectLst>
                  <a:outerShdw blurRad="38100" dist="38100" dir="2700000" algn="tl">
                    <a:srgbClr val="000000"/>
                  </a:outerShdw>
                </a:effectLst>
                <a:ea typeface="宋体" pitchFamily="2" charset="-122"/>
              </a:rPr>
              <a:t>→B)</a:t>
            </a:r>
            <a:endParaRPr kumimoji="1" lang="en-US" altLang="zh-CN" sz="3200" b="0">
              <a:solidFill>
                <a:srgbClr val="FFFF00"/>
              </a:solidFill>
              <a:ea typeface="宋体" pitchFamily="2" charset="-122"/>
            </a:endParaRPr>
          </a:p>
        </p:txBody>
      </p:sp>
      <p:sp>
        <p:nvSpPr>
          <p:cNvPr id="492561" name="Text Box 17"/>
          <p:cNvSpPr txBox="1">
            <a:spLocks noChangeArrowheads="1"/>
          </p:cNvSpPr>
          <p:nvPr/>
        </p:nvSpPr>
        <p:spPr bwMode="auto">
          <a:xfrm>
            <a:off x="1600200" y="3657600"/>
            <a:ext cx="8382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FFFF00"/>
                </a:solidFill>
                <a:effectLst>
                  <a:outerShdw blurRad="38100" dist="38100" dir="2700000" algn="tl">
                    <a:srgbClr val="000000"/>
                  </a:outerShdw>
                </a:effectLst>
                <a:latin typeface="宋体" pitchFamily="2" charset="-122"/>
                <a:ea typeface="宋体" pitchFamily="2" charset="-122"/>
              </a:rPr>
              <a:t>P0</a:t>
            </a:r>
          </a:p>
        </p:txBody>
      </p:sp>
      <p:sp>
        <p:nvSpPr>
          <p:cNvPr id="492562" name="Text Box 18"/>
          <p:cNvSpPr txBox="1">
            <a:spLocks noChangeArrowheads="1"/>
          </p:cNvSpPr>
          <p:nvPr/>
        </p:nvSpPr>
        <p:spPr bwMode="auto">
          <a:xfrm>
            <a:off x="4191000" y="4191000"/>
            <a:ext cx="12954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FFFF00"/>
                </a:solidFill>
                <a:effectLst>
                  <a:outerShdw blurRad="38100" dist="38100" dir="2700000" algn="tl">
                    <a:srgbClr val="000000"/>
                  </a:outerShdw>
                </a:effectLst>
                <a:latin typeface="宋体" pitchFamily="2" charset="-122"/>
                <a:ea typeface="宋体" pitchFamily="2" charset="-122"/>
              </a:rPr>
              <a:t>P2</a:t>
            </a:r>
          </a:p>
        </p:txBody>
      </p:sp>
      <p:sp>
        <p:nvSpPr>
          <p:cNvPr id="123918" name="Text Box 11"/>
          <p:cNvSpPr txBox="1">
            <a:spLocks noChangeArrowheads="1"/>
          </p:cNvSpPr>
          <p:nvPr/>
        </p:nvSpPr>
        <p:spPr bwMode="auto">
          <a:xfrm>
            <a:off x="5257800" y="3048000"/>
            <a:ext cx="1101725" cy="457200"/>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latin typeface="宋体" panose="02010600030101010101" pitchFamily="2" charset="-122"/>
              </a:rPr>
              <a:t>Ｂ</a:t>
            </a:r>
            <a:r>
              <a:rPr lang="zh-CN" altLang="en-US" sz="2400">
                <a:solidFill>
                  <a:srgbClr val="000066"/>
                </a:solidFill>
              </a:rPr>
              <a:t>机器</a:t>
            </a:r>
          </a:p>
        </p:txBody>
      </p:sp>
      <p:grpSp>
        <p:nvGrpSpPr>
          <p:cNvPr id="2" name="Group 24"/>
          <p:cNvGrpSpPr>
            <a:grpSpLocks/>
          </p:cNvGrpSpPr>
          <p:nvPr/>
        </p:nvGrpSpPr>
        <p:grpSpPr bwMode="auto">
          <a:xfrm>
            <a:off x="5514975" y="2362200"/>
            <a:ext cx="3429000" cy="1781175"/>
            <a:chOff x="3474" y="1488"/>
            <a:chExt cx="2160" cy="1122"/>
          </a:xfrm>
        </p:grpSpPr>
        <p:sp>
          <p:nvSpPr>
            <p:cNvPr id="123922" name="Freeform 12"/>
            <p:cNvSpPr>
              <a:spLocks/>
            </p:cNvSpPr>
            <p:nvPr/>
          </p:nvSpPr>
          <p:spPr bwMode="auto">
            <a:xfrm>
              <a:off x="3474" y="1488"/>
              <a:ext cx="2160" cy="720"/>
            </a:xfrm>
            <a:custGeom>
              <a:avLst/>
              <a:gdLst>
                <a:gd name="T0" fmla="*/ 0 w 2208"/>
                <a:gd name="T1" fmla="*/ 0 h 720"/>
                <a:gd name="T2" fmla="*/ 0 w 2208"/>
                <a:gd name="T3" fmla="*/ 336 h 720"/>
                <a:gd name="T4" fmla="*/ 535 w 2208"/>
                <a:gd name="T5" fmla="*/ 336 h 720"/>
                <a:gd name="T6" fmla="*/ 535 w 2208"/>
                <a:gd name="T7" fmla="*/ 720 h 720"/>
                <a:gd name="T8" fmla="*/ 1358 w 2208"/>
                <a:gd name="T9" fmla="*/ 720 h 720"/>
                <a:gd name="T10" fmla="*/ 1358 w 2208"/>
                <a:gd name="T11" fmla="*/ 336 h 720"/>
                <a:gd name="T12" fmla="*/ 1893 w 2208"/>
                <a:gd name="T13" fmla="*/ 336 h 720"/>
                <a:gd name="T14" fmla="*/ 1893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2CEE12"/>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23923" name="Text Box 13"/>
            <p:cNvSpPr txBox="1">
              <a:spLocks noChangeArrowheads="1"/>
            </p:cNvSpPr>
            <p:nvPr/>
          </p:nvSpPr>
          <p:spPr bwMode="auto">
            <a:xfrm>
              <a:off x="3504" y="1501"/>
              <a:ext cx="695" cy="288"/>
            </a:xfrm>
            <a:prstGeom prst="rect">
              <a:avLst/>
            </a:prstGeom>
            <a:solidFill>
              <a:srgbClr val="2CEE1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123924" name="Text Box 14"/>
            <p:cNvSpPr txBox="1">
              <a:spLocks noChangeArrowheads="1"/>
            </p:cNvSpPr>
            <p:nvPr/>
          </p:nvSpPr>
          <p:spPr bwMode="auto">
            <a:xfrm>
              <a:off x="4176" y="1885"/>
              <a:ext cx="694" cy="288"/>
            </a:xfrm>
            <a:prstGeom prst="rect">
              <a:avLst/>
            </a:prstGeom>
            <a:solidFill>
              <a:srgbClr val="2CEE1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Ｂ机器</a:t>
              </a:r>
            </a:p>
          </p:txBody>
        </p:sp>
        <p:sp>
          <p:nvSpPr>
            <p:cNvPr id="123925" name="Text Box 15"/>
            <p:cNvSpPr txBox="1">
              <a:spLocks noChangeArrowheads="1"/>
            </p:cNvSpPr>
            <p:nvPr/>
          </p:nvSpPr>
          <p:spPr bwMode="auto">
            <a:xfrm>
              <a:off x="4848" y="1501"/>
              <a:ext cx="694" cy="288"/>
            </a:xfrm>
            <a:prstGeom prst="rect">
              <a:avLst/>
            </a:prstGeom>
            <a:solidFill>
              <a:srgbClr val="2CEE1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Ｂ机器</a:t>
              </a:r>
            </a:p>
          </p:txBody>
        </p:sp>
        <p:sp>
          <p:nvSpPr>
            <p:cNvPr id="492563" name="Text Box 19"/>
            <p:cNvSpPr txBox="1">
              <a:spLocks noChangeArrowheads="1"/>
            </p:cNvSpPr>
            <p:nvPr/>
          </p:nvSpPr>
          <p:spPr bwMode="auto">
            <a:xfrm>
              <a:off x="4290" y="2256"/>
              <a:ext cx="720"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FFFF00"/>
                  </a:solidFill>
                  <a:effectLst>
                    <a:outerShdw blurRad="38100" dist="38100" dir="2700000" algn="tl">
                      <a:srgbClr val="000000"/>
                    </a:outerShdw>
                  </a:effectLst>
                  <a:latin typeface="宋体" pitchFamily="2" charset="-122"/>
                  <a:ea typeface="宋体" pitchFamily="2" charset="-122"/>
                </a:rPr>
                <a:t>P3</a:t>
              </a:r>
            </a:p>
          </p:txBody>
        </p:sp>
      </p:grpSp>
      <p:sp>
        <p:nvSpPr>
          <p:cNvPr id="123920" name="Rectangle 21"/>
          <p:cNvSpPr>
            <a:spLocks noChangeArrowheads="1"/>
          </p:cNvSpPr>
          <p:nvPr/>
        </p:nvSpPr>
        <p:spPr bwMode="auto">
          <a:xfrm>
            <a:off x="1676400" y="228600"/>
            <a:ext cx="495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3600">
                <a:solidFill>
                  <a:schemeClr val="tx2"/>
                </a:solidFill>
                <a:latin typeface="宋体" panose="02010600030101010101" pitchFamily="2" charset="-122"/>
              </a:rPr>
              <a:t>交叉编译</a:t>
            </a:r>
            <a:r>
              <a:rPr lang="zh-CN" altLang="en-US" sz="3600">
                <a:solidFill>
                  <a:srgbClr val="CC6600"/>
                </a:solidFill>
                <a:latin typeface="宋体" panose="02010600030101010101" pitchFamily="2" charset="-122"/>
              </a:rPr>
              <a:t>  </a:t>
            </a:r>
            <a:r>
              <a:rPr lang="zh-CN" altLang="en-US" sz="3600">
                <a:solidFill>
                  <a:srgbClr val="FFFF00"/>
                </a:solidFill>
                <a:latin typeface="宋体" panose="02010600030101010101" pitchFamily="2" charset="-122"/>
              </a:rPr>
              <a:t>举例</a:t>
            </a:r>
          </a:p>
        </p:txBody>
      </p:sp>
      <p:sp>
        <p:nvSpPr>
          <p:cNvPr id="492569" name="AutoShape 2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2560"/>
                                        </p:tgtEl>
                                        <p:attrNameLst>
                                          <p:attrName>style.visibility</p:attrName>
                                        </p:attrNameLst>
                                      </p:cBhvr>
                                      <p:to>
                                        <p:strVal val="visible"/>
                                      </p:to>
                                    </p:set>
                                    <p:anim calcmode="lin" valueType="num">
                                      <p:cBhvr additive="base">
                                        <p:cTn id="7" dur="500" fill="hold"/>
                                        <p:tgtEl>
                                          <p:spTgt spid="492560"/>
                                        </p:tgtEl>
                                        <p:attrNameLst>
                                          <p:attrName>ppt_x</p:attrName>
                                        </p:attrNameLst>
                                      </p:cBhvr>
                                      <p:tavLst>
                                        <p:tav tm="0">
                                          <p:val>
                                            <p:strVal val="0-#ppt_w/2"/>
                                          </p:val>
                                        </p:tav>
                                        <p:tav tm="100000">
                                          <p:val>
                                            <p:strVal val="#ppt_x"/>
                                          </p:val>
                                        </p:tav>
                                      </p:tavLst>
                                    </p:anim>
                                    <p:anim calcmode="lin" valueType="num">
                                      <p:cBhvr additive="base">
                                        <p:cTn id="8" dur="500" fill="hold"/>
                                        <p:tgtEl>
                                          <p:spTgt spid="49256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492569"/>
                                        </p:tgtEl>
                                        <p:attrNameLst>
                                          <p:attrName>style.visibility</p:attrName>
                                        </p:attrNameLst>
                                      </p:cBhvr>
                                      <p:to>
                                        <p:strVal val="visible"/>
                                      </p:to>
                                    </p:set>
                                    <p:anim calcmode="lin" valueType="num">
                                      <p:cBhvr additive="base">
                                        <p:cTn id="18" dur="500" fill="hold"/>
                                        <p:tgtEl>
                                          <p:spTgt spid="492569"/>
                                        </p:tgtEl>
                                        <p:attrNameLst>
                                          <p:attrName>ppt_x</p:attrName>
                                        </p:attrNameLst>
                                      </p:cBhvr>
                                      <p:tavLst>
                                        <p:tav tm="0">
                                          <p:val>
                                            <p:strVal val="1+#ppt_w/2"/>
                                          </p:val>
                                        </p:tav>
                                        <p:tav tm="100000">
                                          <p:val>
                                            <p:strVal val="#ppt_x"/>
                                          </p:val>
                                        </p:tav>
                                      </p:tavLst>
                                    </p:anim>
                                    <p:anim calcmode="lin" valueType="num">
                                      <p:cBhvr additive="base">
                                        <p:cTn id="19" dur="500" fill="hold"/>
                                        <p:tgtEl>
                                          <p:spTgt spid="492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60" grpId="0" autoUpdateAnimBg="0"/>
      <p:bldP spid="492569"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3D4EA1E-4452-4838-A7D6-BEC07B349644}" type="datetime1">
              <a:rPr lang="zh-CN" altLang="en-US"/>
              <a:pPr>
                <a:defRPr/>
              </a:pPr>
              <a:t>2020/9/3</a:t>
            </a:fld>
            <a:endParaRPr lang="en-US" altLang="zh-CN"/>
          </a:p>
        </p:txBody>
      </p:sp>
      <p:sp>
        <p:nvSpPr>
          <p:cNvPr id="1259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260D6C45-1E93-4227-9701-237B949DF645}" type="slidenum">
              <a:rPr lang="zh-CN" altLang="en-US" sz="1400" smtClean="0"/>
              <a:pPr>
                <a:spcBef>
                  <a:spcPct val="0"/>
                </a:spcBef>
                <a:buClrTx/>
                <a:buSzTx/>
                <a:buFontTx/>
                <a:buNone/>
              </a:pPr>
              <a:t>71</a:t>
            </a:fld>
            <a:r>
              <a:rPr lang="zh-CN" altLang="en-US" sz="1400"/>
              <a:t> 页</a:t>
            </a:r>
          </a:p>
        </p:txBody>
      </p:sp>
      <p:sp>
        <p:nvSpPr>
          <p:cNvPr id="816131" name="Rectangle 3"/>
          <p:cNvSpPr>
            <a:spLocks noGrp="1" noChangeArrowheads="1"/>
          </p:cNvSpPr>
          <p:nvPr>
            <p:ph type="body" idx="1"/>
          </p:nvPr>
        </p:nvSpPr>
        <p:spPr>
          <a:xfrm>
            <a:off x="457200" y="1447800"/>
            <a:ext cx="8382000" cy="4572000"/>
          </a:xfrm>
        </p:spPr>
        <p:txBody>
          <a:bodyPr/>
          <a:lstStyle/>
          <a:p>
            <a:pPr>
              <a:defRPr/>
            </a:pPr>
            <a:r>
              <a:rPr lang="zh-CN" altLang="en-US" b="1"/>
              <a:t>编译程序的功能</a:t>
            </a:r>
          </a:p>
          <a:p>
            <a:pPr lvl="1">
              <a:defRPr/>
            </a:pPr>
            <a:r>
              <a:rPr lang="zh-CN" altLang="en-US" b="1"/>
              <a:t>把高级语言的源程序翻译成目标机的机器语言（或汇编语言）</a:t>
            </a:r>
          </a:p>
          <a:p>
            <a:pPr>
              <a:defRPr/>
            </a:pPr>
            <a:r>
              <a:rPr lang="zh-CN" altLang="en-US" b="1"/>
              <a:t>目标机只能执行它自己的机器语言</a:t>
            </a:r>
          </a:p>
          <a:p>
            <a:pPr>
              <a:defRPr/>
            </a:pPr>
            <a:r>
              <a:rPr lang="zh-CN" altLang="en-US" b="1"/>
              <a:t>最早的第一个编译程序必须用目标机器的汇编语言或机器语言书写</a:t>
            </a:r>
          </a:p>
          <a:p>
            <a:pPr>
              <a:defRPr/>
            </a:pPr>
            <a:r>
              <a:rPr lang="zh-CN" altLang="en-US" b="1"/>
              <a:t>结构复杂庞大的高级语言的编译程序，若完全用机器或汇编语言书写，工作量很大。</a:t>
            </a:r>
          </a:p>
        </p:txBody>
      </p:sp>
      <p:sp>
        <p:nvSpPr>
          <p:cNvPr id="125957" name="Rectangle 4"/>
          <p:cNvSpPr>
            <a:spLocks noChangeArrowheads="1"/>
          </p:cNvSpPr>
          <p:nvPr/>
        </p:nvSpPr>
        <p:spPr bwMode="auto">
          <a:xfrm>
            <a:off x="11430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4400">
                <a:solidFill>
                  <a:schemeClr val="tx2"/>
                </a:solidFill>
              </a:rPr>
              <a:t>2  </a:t>
            </a:r>
            <a:r>
              <a:rPr lang="zh-CN" altLang="en-US" sz="4400">
                <a:solidFill>
                  <a:schemeClr val="tx2"/>
                </a:solidFill>
              </a:rPr>
              <a:t>编译程序的自展技术</a:t>
            </a:r>
          </a:p>
        </p:txBody>
      </p:sp>
      <p:sp>
        <p:nvSpPr>
          <p:cNvPr id="816133" name="AutoShape 5">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 calcmode="lin" valueType="num">
                                      <p:cBhvr additive="base">
                                        <p:cTn id="7" dur="500" fill="hold"/>
                                        <p:tgtEl>
                                          <p:spTgt spid="816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61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16131">
                                            <p:txEl>
                                              <p:pRg st="1" end="1"/>
                                            </p:txEl>
                                          </p:spTgt>
                                        </p:tgtEl>
                                        <p:attrNameLst>
                                          <p:attrName>style.visibility</p:attrName>
                                        </p:attrNameLst>
                                      </p:cBhvr>
                                      <p:to>
                                        <p:strVal val="visible"/>
                                      </p:to>
                                    </p:set>
                                    <p:anim calcmode="lin" valueType="num">
                                      <p:cBhvr additive="base">
                                        <p:cTn id="11" dur="500" fill="hold"/>
                                        <p:tgtEl>
                                          <p:spTgt spid="8161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16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16131">
                                            <p:txEl>
                                              <p:pRg st="2" end="2"/>
                                            </p:txEl>
                                          </p:spTgt>
                                        </p:tgtEl>
                                        <p:attrNameLst>
                                          <p:attrName>style.visibility</p:attrName>
                                        </p:attrNameLst>
                                      </p:cBhvr>
                                      <p:to>
                                        <p:strVal val="visible"/>
                                      </p:to>
                                    </p:set>
                                    <p:anim calcmode="lin" valueType="num">
                                      <p:cBhvr additive="base">
                                        <p:cTn id="17" dur="500" fill="hold"/>
                                        <p:tgtEl>
                                          <p:spTgt spid="8161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16131">
                                            <p:txEl>
                                              <p:pRg st="3" end="3"/>
                                            </p:txEl>
                                          </p:spTgt>
                                        </p:tgtEl>
                                        <p:attrNameLst>
                                          <p:attrName>style.visibility</p:attrName>
                                        </p:attrNameLst>
                                      </p:cBhvr>
                                      <p:to>
                                        <p:strVal val="visible"/>
                                      </p:to>
                                    </p:set>
                                    <p:anim calcmode="lin" valueType="num">
                                      <p:cBhvr additive="base">
                                        <p:cTn id="23" dur="500" fill="hold"/>
                                        <p:tgtEl>
                                          <p:spTgt spid="81613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16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16131">
                                            <p:txEl>
                                              <p:pRg st="4" end="4"/>
                                            </p:txEl>
                                          </p:spTgt>
                                        </p:tgtEl>
                                        <p:attrNameLst>
                                          <p:attrName>style.visibility</p:attrName>
                                        </p:attrNameLst>
                                      </p:cBhvr>
                                      <p:to>
                                        <p:strVal val="visible"/>
                                      </p:to>
                                    </p:set>
                                    <p:anim calcmode="lin" valueType="num">
                                      <p:cBhvr additive="base">
                                        <p:cTn id="29" dur="500" fill="hold"/>
                                        <p:tgtEl>
                                          <p:spTgt spid="816131">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16131">
                                            <p:txEl>
                                              <p:pRg st="4" end="4"/>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816133"/>
                                        </p:tgtEl>
                                        <p:attrNameLst>
                                          <p:attrName>style.visibility</p:attrName>
                                        </p:attrNameLst>
                                      </p:cBhvr>
                                      <p:to>
                                        <p:strVal val="visible"/>
                                      </p:to>
                                    </p:set>
                                    <p:anim calcmode="lin" valueType="num">
                                      <p:cBhvr additive="base">
                                        <p:cTn id="34" dur="500" fill="hold"/>
                                        <p:tgtEl>
                                          <p:spTgt spid="816133"/>
                                        </p:tgtEl>
                                        <p:attrNameLst>
                                          <p:attrName>ppt_x</p:attrName>
                                        </p:attrNameLst>
                                      </p:cBhvr>
                                      <p:tavLst>
                                        <p:tav tm="0">
                                          <p:val>
                                            <p:strVal val="1+#ppt_w/2"/>
                                          </p:val>
                                        </p:tav>
                                        <p:tav tm="100000">
                                          <p:val>
                                            <p:strVal val="#ppt_x"/>
                                          </p:val>
                                        </p:tav>
                                      </p:tavLst>
                                    </p:anim>
                                    <p:anim calcmode="lin" valueType="num">
                                      <p:cBhvr additive="base">
                                        <p:cTn id="35" dur="500" fill="hold"/>
                                        <p:tgtEl>
                                          <p:spTgt spid="816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autoUpdateAnimBg="0"/>
      <p:bldP spid="816133"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9EB76F67-50D5-4B07-8D47-ABF8971FDEC2}" type="datetime1">
              <a:rPr lang="zh-CN" altLang="en-US"/>
              <a:pPr>
                <a:defRPr/>
              </a:pPr>
              <a:t>2020/9/3</a:t>
            </a:fld>
            <a:endParaRPr lang="en-US" altLang="zh-CN"/>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1782ADF5-6371-4560-ACBC-83E0F19C1E8C}" type="slidenum">
              <a:rPr lang="zh-CN" altLang="en-US" sz="1400" smtClean="0"/>
              <a:pPr>
                <a:spcBef>
                  <a:spcPct val="0"/>
                </a:spcBef>
                <a:buClrTx/>
                <a:buSzTx/>
                <a:buFontTx/>
                <a:buNone/>
              </a:pPr>
              <a:t>72</a:t>
            </a:fld>
            <a:r>
              <a:rPr lang="zh-CN" altLang="en-US" sz="1400"/>
              <a:t> 页</a:t>
            </a:r>
          </a:p>
        </p:txBody>
      </p:sp>
      <p:sp>
        <p:nvSpPr>
          <p:cNvPr id="128004" name="Rectangle 2"/>
          <p:cNvSpPr>
            <a:spLocks noGrp="1" noChangeArrowheads="1"/>
          </p:cNvSpPr>
          <p:nvPr>
            <p:ph type="title"/>
          </p:nvPr>
        </p:nvSpPr>
        <p:spPr>
          <a:xfrm>
            <a:off x="3924300" y="0"/>
            <a:ext cx="1943100" cy="1143000"/>
          </a:xfrm>
        </p:spPr>
        <p:txBody>
          <a:bodyPr/>
          <a:lstStyle/>
          <a:p>
            <a:r>
              <a:rPr lang="zh-CN" altLang="en-US" sz="4000" b="1">
                <a:latin typeface="宋体" panose="02010600030101010101" pitchFamily="2" charset="-122"/>
              </a:rPr>
              <a:t>自  展</a:t>
            </a:r>
          </a:p>
        </p:txBody>
      </p:sp>
      <p:sp>
        <p:nvSpPr>
          <p:cNvPr id="817155" name="Rectangle 3"/>
          <p:cNvSpPr>
            <a:spLocks noGrp="1" noChangeArrowheads="1"/>
          </p:cNvSpPr>
          <p:nvPr>
            <p:ph type="body" idx="1"/>
          </p:nvPr>
        </p:nvSpPr>
        <p:spPr>
          <a:xfrm>
            <a:off x="0" y="1052513"/>
            <a:ext cx="9144000" cy="4032250"/>
          </a:xfrm>
        </p:spPr>
        <p:txBody>
          <a:bodyPr/>
          <a:lstStyle/>
          <a:p>
            <a:pPr>
              <a:lnSpc>
                <a:spcPct val="110000"/>
              </a:lnSpc>
              <a:spcBef>
                <a:spcPct val="30000"/>
              </a:spcBef>
              <a:defRPr/>
            </a:pPr>
            <a:r>
              <a:rPr lang="zh-CN" altLang="en-US" sz="2800" b="1" dirty="0">
                <a:solidFill>
                  <a:srgbClr val="FFFF00"/>
                </a:solidFill>
              </a:rPr>
              <a:t>用被编译的语言来书写该语言自身的编译程序。</a:t>
            </a:r>
          </a:p>
          <a:p>
            <a:pPr lvl="1">
              <a:lnSpc>
                <a:spcPct val="110000"/>
              </a:lnSpc>
              <a:spcBef>
                <a:spcPct val="30000"/>
              </a:spcBef>
              <a:defRPr/>
            </a:pPr>
            <a:r>
              <a:rPr lang="zh-CN" altLang="en-US" sz="2000" b="1" dirty="0"/>
              <a:t>用目标机的汇编或机器语言，书写源语言的一个</a:t>
            </a:r>
            <a:r>
              <a:rPr lang="zh-CN" altLang="en-US" sz="2000" b="1" dirty="0">
                <a:solidFill>
                  <a:srgbClr val="FFFF00"/>
                </a:solidFill>
              </a:rPr>
              <a:t>子集</a:t>
            </a:r>
            <a:r>
              <a:rPr lang="zh-CN" altLang="en-US" sz="2000" b="1" dirty="0"/>
              <a:t>的编译程序</a:t>
            </a:r>
          </a:p>
          <a:p>
            <a:pPr lvl="1">
              <a:lnSpc>
                <a:spcPct val="110000"/>
              </a:lnSpc>
              <a:spcBef>
                <a:spcPct val="30000"/>
              </a:spcBef>
              <a:defRPr/>
            </a:pPr>
            <a:r>
              <a:rPr lang="zh-CN" altLang="en-US" sz="2000" b="1" dirty="0"/>
              <a:t>用这个子集作为书写语言，实现</a:t>
            </a:r>
            <a:r>
              <a:rPr lang="zh-CN" altLang="en-US" sz="2000" b="1" dirty="0">
                <a:solidFill>
                  <a:srgbClr val="FFFF00"/>
                </a:solidFill>
              </a:rPr>
              <a:t>源语言</a:t>
            </a:r>
            <a:r>
              <a:rPr lang="zh-CN" altLang="en-US" sz="2000" b="1" dirty="0"/>
              <a:t>的编译程序</a:t>
            </a:r>
          </a:p>
          <a:p>
            <a:pPr lvl="1">
              <a:lnSpc>
                <a:spcPct val="110000"/>
              </a:lnSpc>
              <a:spcBef>
                <a:spcPct val="30000"/>
              </a:spcBef>
              <a:defRPr/>
            </a:pPr>
            <a:r>
              <a:rPr lang="zh-CN" altLang="en-US" sz="2000" b="1" dirty="0"/>
              <a:t>过程分成若干步，象滚雪球一样。</a:t>
            </a:r>
          </a:p>
          <a:p>
            <a:pPr>
              <a:lnSpc>
                <a:spcPct val="110000"/>
              </a:lnSpc>
              <a:spcBef>
                <a:spcPct val="30000"/>
              </a:spcBef>
              <a:defRPr/>
            </a:pPr>
            <a:r>
              <a:rPr lang="en-US" altLang="zh-CN" sz="2800" b="1" dirty="0">
                <a:solidFill>
                  <a:srgbClr val="FFFF00"/>
                </a:solidFill>
              </a:rPr>
              <a:t>1971</a:t>
            </a:r>
            <a:r>
              <a:rPr lang="zh-CN" altLang="en-US" sz="2800" b="1" dirty="0">
                <a:solidFill>
                  <a:srgbClr val="FFFF00"/>
                </a:solidFill>
              </a:rPr>
              <a:t>年，</a:t>
            </a:r>
            <a:r>
              <a:rPr lang="en-US" altLang="zh-CN" sz="2800" b="1" dirty="0">
                <a:solidFill>
                  <a:srgbClr val="FFFF00"/>
                </a:solidFill>
              </a:rPr>
              <a:t>PASCAL</a:t>
            </a:r>
            <a:r>
              <a:rPr lang="zh-CN" altLang="en-US" sz="2800" b="1" dirty="0">
                <a:solidFill>
                  <a:srgbClr val="FFFF00"/>
                </a:solidFill>
              </a:rPr>
              <a:t>的编译程序用自展技术生成后，其影响就越来越大。</a:t>
            </a:r>
            <a:br>
              <a:rPr lang="zh-CN" altLang="en-US" sz="2400" b="1" dirty="0">
                <a:solidFill>
                  <a:srgbClr val="FFFF00"/>
                </a:solidFill>
                <a:latin typeface="Arial" pitchFamily="34" charset="0"/>
                <a:cs typeface="Arial" pitchFamily="34" charset="0"/>
              </a:rPr>
            </a:br>
            <a:endParaRPr lang="zh-CN" altLang="en-US" sz="2400" b="1" dirty="0">
              <a:solidFill>
                <a:srgbClr val="FFFF00"/>
              </a:solidFill>
            </a:endParaRPr>
          </a:p>
          <a:p>
            <a:pPr>
              <a:lnSpc>
                <a:spcPct val="90000"/>
              </a:lnSpc>
              <a:defRPr/>
            </a:pPr>
            <a:endParaRPr lang="en-US" altLang="zh-CN" sz="2400" dirty="0"/>
          </a:p>
        </p:txBody>
      </p:sp>
      <p:sp>
        <p:nvSpPr>
          <p:cNvPr id="817156" name="AutoShape 4">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
        <p:nvSpPr>
          <p:cNvPr id="817158" name="Oval 6"/>
          <p:cNvSpPr>
            <a:spLocks noChangeArrowheads="1"/>
          </p:cNvSpPr>
          <p:nvPr/>
        </p:nvSpPr>
        <p:spPr bwMode="auto">
          <a:xfrm>
            <a:off x="2843213" y="3276600"/>
            <a:ext cx="3810000" cy="3581400"/>
          </a:xfrm>
          <a:prstGeom prst="ellipse">
            <a:avLst/>
          </a:prstGeom>
          <a:solidFill>
            <a:srgbClr val="FFFF99"/>
          </a:solidFill>
          <a:ln w="12700">
            <a:solidFill>
              <a:schemeClr val="tx1"/>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L</a:t>
            </a:r>
            <a:r>
              <a:rPr lang="en-US" altLang="zh-CN" sz="2400" baseline="-25000">
                <a:solidFill>
                  <a:schemeClr val="bg2"/>
                </a:solidFill>
              </a:rPr>
              <a:t>1</a:t>
            </a:r>
            <a:r>
              <a:rPr lang="en-US" altLang="zh-CN" sz="2400">
                <a:solidFill>
                  <a:schemeClr val="bg2"/>
                </a:solidFill>
              </a:rPr>
              <a:t>+L</a:t>
            </a:r>
            <a:r>
              <a:rPr lang="en-US" altLang="zh-CN" sz="2400" baseline="-25000">
                <a:solidFill>
                  <a:schemeClr val="bg2"/>
                </a:solidFill>
              </a:rPr>
              <a:t>2</a:t>
            </a:r>
            <a:r>
              <a:rPr lang="en-US" altLang="zh-CN" sz="2400">
                <a:solidFill>
                  <a:schemeClr val="bg2"/>
                </a:solidFill>
              </a:rPr>
              <a:t>+...+L</a:t>
            </a:r>
            <a:r>
              <a:rPr lang="en-US" altLang="zh-CN" sz="2400" baseline="-25000">
                <a:solidFill>
                  <a:schemeClr val="bg2"/>
                </a:solidFill>
              </a:rPr>
              <a:t>n</a:t>
            </a:r>
          </a:p>
          <a:p>
            <a:pPr algn="ctr" eaLnBrk="1" hangingPunct="1">
              <a:spcBef>
                <a:spcPct val="0"/>
              </a:spcBef>
              <a:buClrTx/>
              <a:buSzTx/>
              <a:buFontTx/>
              <a:buNone/>
            </a:pPr>
            <a:endParaRPr lang="en-US" altLang="zh-CN" sz="2400" baseline="-25000">
              <a:solidFill>
                <a:schemeClr val="bg2"/>
              </a:solidFill>
            </a:endParaRPr>
          </a:p>
          <a:p>
            <a:pPr algn="ctr" eaLnBrk="1" hangingPunct="1">
              <a:spcBef>
                <a:spcPct val="0"/>
              </a:spcBef>
              <a:buClrTx/>
              <a:buSzTx/>
              <a:buFontTx/>
              <a:buNone/>
            </a:pPr>
            <a:endParaRPr lang="en-US" altLang="zh-CN" sz="2400" baseline="-25000"/>
          </a:p>
          <a:p>
            <a:pPr algn="ctr" eaLnBrk="1" hangingPunct="1">
              <a:spcBef>
                <a:spcPct val="0"/>
              </a:spcBef>
              <a:buClrTx/>
              <a:buSzTx/>
              <a:buFontTx/>
              <a:buNone/>
            </a:pPr>
            <a:endParaRPr lang="en-US" altLang="zh-CN" sz="2400" baseline="-25000"/>
          </a:p>
          <a:p>
            <a:pPr algn="ctr" eaLnBrk="1" hangingPunct="1">
              <a:spcBef>
                <a:spcPct val="0"/>
              </a:spcBef>
              <a:buClrTx/>
              <a:buSzTx/>
              <a:buFontTx/>
              <a:buNone/>
            </a:pPr>
            <a:endParaRPr lang="en-US" altLang="zh-CN" sz="2400" baseline="-25000"/>
          </a:p>
          <a:p>
            <a:pPr algn="ctr" eaLnBrk="1" hangingPunct="1">
              <a:spcBef>
                <a:spcPct val="0"/>
              </a:spcBef>
              <a:buClrTx/>
              <a:buSzTx/>
              <a:buFontTx/>
              <a:buNone/>
            </a:pPr>
            <a:endParaRPr lang="en-US" altLang="zh-CN" sz="2400" baseline="-25000"/>
          </a:p>
          <a:p>
            <a:pPr algn="ctr" eaLnBrk="1" hangingPunct="1">
              <a:spcBef>
                <a:spcPct val="0"/>
              </a:spcBef>
              <a:buClrTx/>
              <a:buSzTx/>
              <a:buFontTx/>
              <a:buNone/>
            </a:pPr>
            <a:endParaRPr lang="en-US" altLang="zh-CN" sz="2400" baseline="-25000"/>
          </a:p>
          <a:p>
            <a:pPr algn="ctr" eaLnBrk="1" hangingPunct="1">
              <a:spcBef>
                <a:spcPct val="0"/>
              </a:spcBef>
              <a:buClrTx/>
              <a:buSzTx/>
              <a:buFontTx/>
              <a:buNone/>
            </a:pPr>
            <a:endParaRPr lang="en-US" altLang="zh-CN" sz="2400" baseline="-25000"/>
          </a:p>
          <a:p>
            <a:pPr algn="ctr" eaLnBrk="1" hangingPunct="1">
              <a:spcBef>
                <a:spcPct val="0"/>
              </a:spcBef>
              <a:buClrTx/>
              <a:buSzTx/>
              <a:buFontTx/>
              <a:buNone/>
            </a:pPr>
            <a:endParaRPr lang="en-US" altLang="zh-CN" sz="2400"/>
          </a:p>
          <a:p>
            <a:pPr algn="ctr" eaLnBrk="1" hangingPunct="1">
              <a:spcBef>
                <a:spcPct val="0"/>
              </a:spcBef>
              <a:buClrTx/>
              <a:buSzTx/>
              <a:buFontTx/>
              <a:buNone/>
            </a:pPr>
            <a:endParaRPr lang="en-US" altLang="zh-CN" sz="2400"/>
          </a:p>
          <a:p>
            <a:pPr algn="ctr" eaLnBrk="1" hangingPunct="1">
              <a:spcBef>
                <a:spcPct val="0"/>
              </a:spcBef>
              <a:buClrTx/>
              <a:buSzTx/>
              <a:buFontTx/>
              <a:buNone/>
            </a:pPr>
            <a:endParaRPr lang="en-US" altLang="zh-CN" sz="2400"/>
          </a:p>
        </p:txBody>
      </p:sp>
      <p:sp>
        <p:nvSpPr>
          <p:cNvPr id="817159" name="Oval 7"/>
          <p:cNvSpPr>
            <a:spLocks noChangeArrowheads="1"/>
          </p:cNvSpPr>
          <p:nvPr/>
        </p:nvSpPr>
        <p:spPr bwMode="auto">
          <a:xfrm>
            <a:off x="3452813" y="3886200"/>
            <a:ext cx="2667000" cy="2514600"/>
          </a:xfrm>
          <a:prstGeom prst="ellipse">
            <a:avLst/>
          </a:prstGeom>
          <a:solidFill>
            <a:srgbClr val="FFCC00"/>
          </a:solidFill>
          <a:ln w="12700">
            <a:solidFill>
              <a:schemeClr val="tx1"/>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aseline="-25000">
                <a:solidFill>
                  <a:schemeClr val="bg2"/>
                </a:solidFill>
                <a:cs typeface="Times New Roman" panose="02020603050405020304" pitchFamily="18" charset="0"/>
                <a:sym typeface="MT Extra" panose="05050102010205020202" pitchFamily="18" charset="2"/>
              </a:rPr>
              <a:t>…</a:t>
            </a:r>
          </a:p>
          <a:p>
            <a:pPr algn="ctr" eaLnBrk="1" hangingPunct="1">
              <a:spcBef>
                <a:spcPct val="0"/>
              </a:spcBef>
              <a:buClrTx/>
              <a:buSzTx/>
              <a:buFontTx/>
              <a:buNone/>
            </a:pPr>
            <a:endParaRPr lang="en-US" altLang="zh-CN" sz="2400" baseline="-25000">
              <a:solidFill>
                <a:schemeClr val="bg2"/>
              </a:solidFill>
              <a:cs typeface="Times New Roman" panose="02020603050405020304" pitchFamily="18" charset="0"/>
              <a:sym typeface="MT Extra" panose="05050102010205020202" pitchFamily="18" charset="2"/>
            </a:endParaRPr>
          </a:p>
          <a:p>
            <a:pPr algn="ctr" eaLnBrk="1" hangingPunct="1">
              <a:spcBef>
                <a:spcPct val="0"/>
              </a:spcBef>
              <a:buClrTx/>
              <a:buSzTx/>
              <a:buFontTx/>
              <a:buNone/>
            </a:pPr>
            <a:endParaRPr lang="en-US" altLang="zh-CN" sz="2400" baseline="-25000">
              <a:cs typeface="Times New Roman" panose="02020603050405020304" pitchFamily="18" charset="0"/>
              <a:sym typeface="MT Extra" panose="05050102010205020202" pitchFamily="18" charset="2"/>
            </a:endParaRPr>
          </a:p>
          <a:p>
            <a:pPr algn="ctr" eaLnBrk="1" hangingPunct="1">
              <a:spcBef>
                <a:spcPct val="0"/>
              </a:spcBef>
              <a:buClrTx/>
              <a:buSzTx/>
              <a:buFontTx/>
              <a:buNone/>
            </a:pPr>
            <a:endParaRPr lang="en-US" altLang="zh-CN" sz="2400" baseline="-25000">
              <a:cs typeface="Times New Roman" panose="02020603050405020304" pitchFamily="18" charset="0"/>
              <a:sym typeface="MT Extra" panose="05050102010205020202" pitchFamily="18" charset="2"/>
            </a:endParaRPr>
          </a:p>
          <a:p>
            <a:pPr algn="ctr" eaLnBrk="1" hangingPunct="1">
              <a:spcBef>
                <a:spcPct val="0"/>
              </a:spcBef>
              <a:buClrTx/>
              <a:buSzTx/>
              <a:buFontTx/>
              <a:buNone/>
            </a:pPr>
            <a:endParaRPr lang="en-US" altLang="zh-CN" sz="2400" baseline="-25000">
              <a:cs typeface="Times New Roman" panose="02020603050405020304" pitchFamily="18" charset="0"/>
              <a:sym typeface="MT Extra" panose="05050102010205020202" pitchFamily="18" charset="2"/>
            </a:endParaRPr>
          </a:p>
          <a:p>
            <a:pPr algn="ctr" eaLnBrk="1" hangingPunct="1">
              <a:spcBef>
                <a:spcPct val="0"/>
              </a:spcBef>
              <a:buClrTx/>
              <a:buSzTx/>
              <a:buFontTx/>
              <a:buNone/>
            </a:pPr>
            <a:endParaRPr lang="en-US" altLang="zh-CN" sz="2400" baseline="-25000">
              <a:cs typeface="Times New Roman" panose="02020603050405020304" pitchFamily="18" charset="0"/>
              <a:sym typeface="MT Extra" panose="05050102010205020202" pitchFamily="18" charset="2"/>
            </a:endParaRPr>
          </a:p>
          <a:p>
            <a:pPr algn="ctr" eaLnBrk="1" hangingPunct="1">
              <a:spcBef>
                <a:spcPct val="0"/>
              </a:spcBef>
              <a:buClrTx/>
              <a:buSzTx/>
              <a:buFontTx/>
              <a:buNone/>
            </a:pPr>
            <a:endParaRPr lang="en-US" altLang="zh-CN" sz="2400" baseline="-25000">
              <a:cs typeface="Times New Roman" panose="02020603050405020304" pitchFamily="18" charset="0"/>
              <a:sym typeface="MT Extra" panose="05050102010205020202" pitchFamily="18" charset="2"/>
            </a:endParaRPr>
          </a:p>
          <a:p>
            <a:pPr algn="ctr" eaLnBrk="1" hangingPunct="1">
              <a:spcBef>
                <a:spcPct val="0"/>
              </a:spcBef>
              <a:buClrTx/>
              <a:buSzTx/>
              <a:buFontTx/>
              <a:buNone/>
            </a:pPr>
            <a:endParaRPr lang="en-US" altLang="zh-CN" sz="2400" baseline="-25000">
              <a:cs typeface="Times New Roman" panose="02020603050405020304" pitchFamily="18" charset="0"/>
              <a:sym typeface="MT Extra" panose="05050102010205020202" pitchFamily="18" charset="2"/>
            </a:endParaRPr>
          </a:p>
          <a:p>
            <a:pPr algn="ctr" eaLnBrk="1" hangingPunct="1">
              <a:spcBef>
                <a:spcPct val="0"/>
              </a:spcBef>
              <a:buClrTx/>
              <a:buSzTx/>
              <a:buFontTx/>
              <a:buNone/>
            </a:pPr>
            <a:endParaRPr lang="en-US" altLang="zh-CN" sz="2400" baseline="-25000">
              <a:cs typeface="Times New Roman" panose="02020603050405020304" pitchFamily="18" charset="0"/>
              <a:sym typeface="MT Extra" panose="05050102010205020202" pitchFamily="18" charset="2"/>
            </a:endParaRPr>
          </a:p>
          <a:p>
            <a:pPr algn="ctr" eaLnBrk="1" hangingPunct="1">
              <a:spcBef>
                <a:spcPct val="0"/>
              </a:spcBef>
              <a:buClrTx/>
              <a:buSzTx/>
              <a:buFontTx/>
              <a:buNone/>
            </a:pPr>
            <a:endParaRPr lang="en-US" altLang="zh-CN" sz="2400" baseline="-25000">
              <a:cs typeface="Times New Roman" panose="02020603050405020304" pitchFamily="18" charset="0"/>
              <a:sym typeface="MT Extra" panose="05050102010205020202" pitchFamily="18" charset="2"/>
            </a:endParaRPr>
          </a:p>
        </p:txBody>
      </p:sp>
      <p:sp>
        <p:nvSpPr>
          <p:cNvPr id="817160" name="Oval 8"/>
          <p:cNvSpPr>
            <a:spLocks noChangeArrowheads="1"/>
          </p:cNvSpPr>
          <p:nvPr/>
        </p:nvSpPr>
        <p:spPr bwMode="auto">
          <a:xfrm>
            <a:off x="3910013" y="4343400"/>
            <a:ext cx="1752600" cy="1676400"/>
          </a:xfrm>
          <a:prstGeom prst="ellipse">
            <a:avLst/>
          </a:prstGeom>
          <a:solidFill>
            <a:srgbClr val="FF00FF"/>
          </a:solidFill>
          <a:ln w="12700">
            <a:solidFill>
              <a:schemeClr val="tx1"/>
            </a:solidFill>
            <a:round/>
            <a:headEnd type="none" w="lg" len="lg"/>
            <a:tailEnd type="none" w="lg" len="lg"/>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L</a:t>
            </a:r>
            <a:r>
              <a:rPr lang="en-US" altLang="zh-CN" sz="2400" baseline="-25000">
                <a:solidFill>
                  <a:schemeClr val="bg2"/>
                </a:solidFill>
              </a:rPr>
              <a:t>1</a:t>
            </a:r>
            <a:r>
              <a:rPr lang="en-US" altLang="zh-CN" sz="2400">
                <a:solidFill>
                  <a:schemeClr val="bg2"/>
                </a:solidFill>
              </a:rPr>
              <a:t>+L</a:t>
            </a:r>
            <a:r>
              <a:rPr lang="en-US" altLang="zh-CN" sz="2400" baseline="-25000">
                <a:solidFill>
                  <a:schemeClr val="bg2"/>
                </a:solidFill>
              </a:rPr>
              <a:t>2</a:t>
            </a:r>
          </a:p>
          <a:p>
            <a:pPr algn="ctr" eaLnBrk="1" hangingPunct="1">
              <a:spcBef>
                <a:spcPct val="0"/>
              </a:spcBef>
              <a:buClrTx/>
              <a:buSzTx/>
              <a:buFontTx/>
              <a:buNone/>
            </a:pPr>
            <a:endParaRPr lang="en-US" altLang="zh-CN" sz="2400" baseline="-25000">
              <a:solidFill>
                <a:schemeClr val="bg2"/>
              </a:solidFill>
            </a:endParaRPr>
          </a:p>
          <a:p>
            <a:pPr algn="ctr" eaLnBrk="1" hangingPunct="1">
              <a:spcBef>
                <a:spcPct val="0"/>
              </a:spcBef>
              <a:buClrTx/>
              <a:buSzTx/>
              <a:buFontTx/>
              <a:buNone/>
            </a:pPr>
            <a:endParaRPr lang="en-US" altLang="zh-CN" sz="2400" baseline="-25000"/>
          </a:p>
          <a:p>
            <a:pPr algn="ctr" eaLnBrk="1" hangingPunct="1">
              <a:spcBef>
                <a:spcPct val="0"/>
              </a:spcBef>
              <a:buClrTx/>
              <a:buSzTx/>
              <a:buFontTx/>
              <a:buNone/>
            </a:pPr>
            <a:endParaRPr lang="en-US" altLang="zh-CN" sz="2400" baseline="-25000"/>
          </a:p>
          <a:p>
            <a:pPr algn="ctr" eaLnBrk="1" hangingPunct="1">
              <a:spcBef>
                <a:spcPct val="0"/>
              </a:spcBef>
              <a:buClrTx/>
              <a:buSzTx/>
              <a:buFontTx/>
              <a:buNone/>
            </a:pPr>
            <a:endParaRPr lang="en-US" altLang="zh-CN" sz="2400" baseline="-25000"/>
          </a:p>
          <a:p>
            <a:pPr algn="ctr" eaLnBrk="1" hangingPunct="1">
              <a:spcBef>
                <a:spcPct val="0"/>
              </a:spcBef>
              <a:buClrTx/>
              <a:buSzTx/>
              <a:buFontTx/>
              <a:buNone/>
            </a:pPr>
            <a:endParaRPr lang="en-US" altLang="zh-CN" sz="2400" baseline="-25000"/>
          </a:p>
        </p:txBody>
      </p:sp>
      <p:sp>
        <p:nvSpPr>
          <p:cNvPr id="817161" name="Oval 9"/>
          <p:cNvSpPr>
            <a:spLocks noChangeArrowheads="1"/>
          </p:cNvSpPr>
          <p:nvPr/>
        </p:nvSpPr>
        <p:spPr bwMode="auto">
          <a:xfrm>
            <a:off x="4367213" y="4800600"/>
            <a:ext cx="914400" cy="838200"/>
          </a:xfrm>
          <a:prstGeom prst="ellipse">
            <a:avLst/>
          </a:prstGeom>
          <a:solidFill>
            <a:srgbClr val="FF0000"/>
          </a:solidFill>
          <a:ln w="12700">
            <a:solidFill>
              <a:schemeClr val="tx1"/>
            </a:solidFill>
            <a:round/>
            <a:headEnd type="none" w="lg" len="lg"/>
            <a:tailEnd type="none" w="lg" len="lg"/>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L</a:t>
            </a:r>
            <a:r>
              <a:rPr lang="en-US" altLang="zh-CN" sz="2400" baseline="-25000">
                <a:solidFill>
                  <a:schemeClr val="bg2"/>
                </a:solidFill>
              </a:rPr>
              <a:t>1</a:t>
            </a:r>
            <a:endParaRPr lang="en-US" altLang="zh-CN" sz="240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anim calcmode="lin" valueType="num">
                                      <p:cBhvr additive="base">
                                        <p:cTn id="7" dur="500" fill="hold"/>
                                        <p:tgtEl>
                                          <p:spTgt spid="817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7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7155">
                                            <p:txEl>
                                              <p:pRg st="1" end="1"/>
                                            </p:txEl>
                                          </p:spTgt>
                                        </p:tgtEl>
                                        <p:attrNameLst>
                                          <p:attrName>style.visibility</p:attrName>
                                        </p:attrNameLst>
                                      </p:cBhvr>
                                      <p:to>
                                        <p:strVal val="visible"/>
                                      </p:to>
                                    </p:set>
                                    <p:anim calcmode="lin" valueType="num">
                                      <p:cBhvr additive="base">
                                        <p:cTn id="13" dur="500" fill="hold"/>
                                        <p:tgtEl>
                                          <p:spTgt spid="817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7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7155">
                                            <p:txEl>
                                              <p:pRg st="2" end="2"/>
                                            </p:txEl>
                                          </p:spTgt>
                                        </p:tgtEl>
                                        <p:attrNameLst>
                                          <p:attrName>style.visibility</p:attrName>
                                        </p:attrNameLst>
                                      </p:cBhvr>
                                      <p:to>
                                        <p:strVal val="visible"/>
                                      </p:to>
                                    </p:set>
                                    <p:anim calcmode="lin" valueType="num">
                                      <p:cBhvr additive="base">
                                        <p:cTn id="19" dur="500" fill="hold"/>
                                        <p:tgtEl>
                                          <p:spTgt spid="817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7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7155">
                                            <p:txEl>
                                              <p:pRg st="3" end="3"/>
                                            </p:txEl>
                                          </p:spTgt>
                                        </p:tgtEl>
                                        <p:attrNameLst>
                                          <p:attrName>style.visibility</p:attrName>
                                        </p:attrNameLst>
                                      </p:cBhvr>
                                      <p:to>
                                        <p:strVal val="visible"/>
                                      </p:to>
                                    </p:set>
                                    <p:anim calcmode="lin" valueType="num">
                                      <p:cBhvr additive="base">
                                        <p:cTn id="25" dur="500" fill="hold"/>
                                        <p:tgtEl>
                                          <p:spTgt spid="8171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7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7155">
                                            <p:txEl>
                                              <p:pRg st="4" end="4"/>
                                            </p:txEl>
                                          </p:spTgt>
                                        </p:tgtEl>
                                        <p:attrNameLst>
                                          <p:attrName>style.visibility</p:attrName>
                                        </p:attrNameLst>
                                      </p:cBhvr>
                                      <p:to>
                                        <p:strVal val="visible"/>
                                      </p:to>
                                    </p:set>
                                    <p:anim calcmode="lin" valueType="num">
                                      <p:cBhvr additive="base">
                                        <p:cTn id="31" dur="500" fill="hold"/>
                                        <p:tgtEl>
                                          <p:spTgt spid="8171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71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817161"/>
                                        </p:tgtEl>
                                        <p:attrNameLst>
                                          <p:attrName>style.visibility</p:attrName>
                                        </p:attrNameLst>
                                      </p:cBhvr>
                                      <p:to>
                                        <p:strVal val="visible"/>
                                      </p:to>
                                    </p:set>
                                    <p:anim calcmode="lin" valueType="num">
                                      <p:cBhvr>
                                        <p:cTn id="37" dur="2000" fill="hold"/>
                                        <p:tgtEl>
                                          <p:spTgt spid="817161"/>
                                        </p:tgtEl>
                                        <p:attrNameLst>
                                          <p:attrName>ppt_w</p:attrName>
                                        </p:attrNameLst>
                                      </p:cBhvr>
                                      <p:tavLst>
                                        <p:tav tm="0">
                                          <p:val>
                                            <p:fltVal val="0"/>
                                          </p:val>
                                        </p:tav>
                                        <p:tav tm="100000">
                                          <p:val>
                                            <p:strVal val="#ppt_w"/>
                                          </p:val>
                                        </p:tav>
                                      </p:tavLst>
                                    </p:anim>
                                    <p:anim calcmode="lin" valueType="num">
                                      <p:cBhvr>
                                        <p:cTn id="38" dur="2000" fill="hold"/>
                                        <p:tgtEl>
                                          <p:spTgt spid="817161"/>
                                        </p:tgtEl>
                                        <p:attrNameLst>
                                          <p:attrName>ppt_h</p:attrName>
                                        </p:attrNameLst>
                                      </p:cBhvr>
                                      <p:tavLst>
                                        <p:tav tm="0">
                                          <p:val>
                                            <p:fltVal val="0"/>
                                          </p:val>
                                        </p:tav>
                                        <p:tav tm="100000">
                                          <p:val>
                                            <p:strVal val="#ppt_h"/>
                                          </p:val>
                                        </p:tav>
                                      </p:tavLst>
                                    </p:anim>
                                    <p:animEffect transition="in" filter="fade">
                                      <p:cBhvr>
                                        <p:cTn id="39" dur="2000"/>
                                        <p:tgtEl>
                                          <p:spTgt spid="8171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0" fill="hold" grpId="0" nodeType="clickEffect">
                                  <p:stCondLst>
                                    <p:cond delay="0"/>
                                  </p:stCondLst>
                                  <p:childTnLst>
                                    <p:set>
                                      <p:cBhvr>
                                        <p:cTn id="43" dur="1" fill="hold">
                                          <p:stCondLst>
                                            <p:cond delay="0"/>
                                          </p:stCondLst>
                                        </p:cTn>
                                        <p:tgtEl>
                                          <p:spTgt spid="817160"/>
                                        </p:tgtEl>
                                        <p:attrNameLst>
                                          <p:attrName>style.visibility</p:attrName>
                                        </p:attrNameLst>
                                      </p:cBhvr>
                                      <p:to>
                                        <p:strVal val="visible"/>
                                      </p:to>
                                    </p:set>
                                    <p:anim calcmode="lin" valueType="num">
                                      <p:cBhvr>
                                        <p:cTn id="44" dur="2000" fill="hold"/>
                                        <p:tgtEl>
                                          <p:spTgt spid="817160"/>
                                        </p:tgtEl>
                                        <p:attrNameLst>
                                          <p:attrName>ppt_w</p:attrName>
                                        </p:attrNameLst>
                                      </p:cBhvr>
                                      <p:tavLst>
                                        <p:tav tm="0">
                                          <p:val>
                                            <p:fltVal val="0"/>
                                          </p:val>
                                        </p:tav>
                                        <p:tav tm="100000">
                                          <p:val>
                                            <p:strVal val="#ppt_w"/>
                                          </p:val>
                                        </p:tav>
                                      </p:tavLst>
                                    </p:anim>
                                    <p:anim calcmode="lin" valueType="num">
                                      <p:cBhvr>
                                        <p:cTn id="45" dur="2000" fill="hold"/>
                                        <p:tgtEl>
                                          <p:spTgt spid="817160"/>
                                        </p:tgtEl>
                                        <p:attrNameLst>
                                          <p:attrName>ppt_h</p:attrName>
                                        </p:attrNameLst>
                                      </p:cBhvr>
                                      <p:tavLst>
                                        <p:tav tm="0">
                                          <p:val>
                                            <p:fltVal val="0"/>
                                          </p:val>
                                        </p:tav>
                                        <p:tav tm="100000">
                                          <p:val>
                                            <p:strVal val="#ppt_h"/>
                                          </p:val>
                                        </p:tav>
                                      </p:tavLst>
                                    </p:anim>
                                    <p:animEffect transition="in" filter="fade">
                                      <p:cBhvr>
                                        <p:cTn id="46" dur="2000"/>
                                        <p:tgtEl>
                                          <p:spTgt spid="81716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817159"/>
                                        </p:tgtEl>
                                        <p:attrNameLst>
                                          <p:attrName>style.visibility</p:attrName>
                                        </p:attrNameLst>
                                      </p:cBhvr>
                                      <p:to>
                                        <p:strVal val="visible"/>
                                      </p:to>
                                    </p:set>
                                    <p:anim calcmode="lin" valueType="num">
                                      <p:cBhvr>
                                        <p:cTn id="51" dur="2000" fill="hold"/>
                                        <p:tgtEl>
                                          <p:spTgt spid="817159"/>
                                        </p:tgtEl>
                                        <p:attrNameLst>
                                          <p:attrName>ppt_w</p:attrName>
                                        </p:attrNameLst>
                                      </p:cBhvr>
                                      <p:tavLst>
                                        <p:tav tm="0">
                                          <p:val>
                                            <p:fltVal val="0"/>
                                          </p:val>
                                        </p:tav>
                                        <p:tav tm="100000">
                                          <p:val>
                                            <p:strVal val="#ppt_w"/>
                                          </p:val>
                                        </p:tav>
                                      </p:tavLst>
                                    </p:anim>
                                    <p:anim calcmode="lin" valueType="num">
                                      <p:cBhvr>
                                        <p:cTn id="52" dur="2000" fill="hold"/>
                                        <p:tgtEl>
                                          <p:spTgt spid="817159"/>
                                        </p:tgtEl>
                                        <p:attrNameLst>
                                          <p:attrName>ppt_h</p:attrName>
                                        </p:attrNameLst>
                                      </p:cBhvr>
                                      <p:tavLst>
                                        <p:tav tm="0">
                                          <p:val>
                                            <p:fltVal val="0"/>
                                          </p:val>
                                        </p:tav>
                                        <p:tav tm="100000">
                                          <p:val>
                                            <p:strVal val="#ppt_h"/>
                                          </p:val>
                                        </p:tav>
                                      </p:tavLst>
                                    </p:anim>
                                    <p:animEffect transition="in" filter="fade">
                                      <p:cBhvr>
                                        <p:cTn id="53" dur="2000"/>
                                        <p:tgtEl>
                                          <p:spTgt spid="8171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3" presetClass="entr" presetSubtype="0" fill="hold" grpId="0" nodeType="clickEffect">
                                  <p:stCondLst>
                                    <p:cond delay="0"/>
                                  </p:stCondLst>
                                  <p:childTnLst>
                                    <p:set>
                                      <p:cBhvr>
                                        <p:cTn id="57" dur="1" fill="hold">
                                          <p:stCondLst>
                                            <p:cond delay="0"/>
                                          </p:stCondLst>
                                        </p:cTn>
                                        <p:tgtEl>
                                          <p:spTgt spid="817158"/>
                                        </p:tgtEl>
                                        <p:attrNameLst>
                                          <p:attrName>style.visibility</p:attrName>
                                        </p:attrNameLst>
                                      </p:cBhvr>
                                      <p:to>
                                        <p:strVal val="visible"/>
                                      </p:to>
                                    </p:set>
                                    <p:anim calcmode="lin" valueType="num">
                                      <p:cBhvr>
                                        <p:cTn id="58" dur="2000" fill="hold"/>
                                        <p:tgtEl>
                                          <p:spTgt spid="817158"/>
                                        </p:tgtEl>
                                        <p:attrNameLst>
                                          <p:attrName>ppt_w</p:attrName>
                                        </p:attrNameLst>
                                      </p:cBhvr>
                                      <p:tavLst>
                                        <p:tav tm="0">
                                          <p:val>
                                            <p:fltVal val="0"/>
                                          </p:val>
                                        </p:tav>
                                        <p:tav tm="100000">
                                          <p:val>
                                            <p:strVal val="#ppt_w"/>
                                          </p:val>
                                        </p:tav>
                                      </p:tavLst>
                                    </p:anim>
                                    <p:anim calcmode="lin" valueType="num">
                                      <p:cBhvr>
                                        <p:cTn id="59" dur="2000" fill="hold"/>
                                        <p:tgtEl>
                                          <p:spTgt spid="817158"/>
                                        </p:tgtEl>
                                        <p:attrNameLst>
                                          <p:attrName>ppt_h</p:attrName>
                                        </p:attrNameLst>
                                      </p:cBhvr>
                                      <p:tavLst>
                                        <p:tav tm="0">
                                          <p:val>
                                            <p:fltVal val="0"/>
                                          </p:val>
                                        </p:tav>
                                        <p:tav tm="100000">
                                          <p:val>
                                            <p:strVal val="#ppt_h"/>
                                          </p:val>
                                        </p:tav>
                                      </p:tavLst>
                                    </p:anim>
                                    <p:animEffect transition="in" filter="fade">
                                      <p:cBhvr>
                                        <p:cTn id="60" dur="2000"/>
                                        <p:tgtEl>
                                          <p:spTgt spid="817158"/>
                                        </p:tgtEl>
                                      </p:cBhvr>
                                    </p:animEffect>
                                  </p:childTnLst>
                                </p:cTn>
                              </p:par>
                            </p:childTnLst>
                          </p:cTn>
                        </p:par>
                        <p:par>
                          <p:cTn id="61" fill="hold" nodeType="afterGroup">
                            <p:stCondLst>
                              <p:cond delay="2000"/>
                            </p:stCondLst>
                            <p:childTnLst>
                              <p:par>
                                <p:cTn id="62" presetID="2" presetClass="entr" presetSubtype="6" fill="hold" grpId="0" nodeType="afterEffect">
                                  <p:stCondLst>
                                    <p:cond delay="0"/>
                                  </p:stCondLst>
                                  <p:childTnLst>
                                    <p:set>
                                      <p:cBhvr>
                                        <p:cTn id="63" dur="1" fill="hold">
                                          <p:stCondLst>
                                            <p:cond delay="0"/>
                                          </p:stCondLst>
                                        </p:cTn>
                                        <p:tgtEl>
                                          <p:spTgt spid="817156"/>
                                        </p:tgtEl>
                                        <p:attrNameLst>
                                          <p:attrName>style.visibility</p:attrName>
                                        </p:attrNameLst>
                                      </p:cBhvr>
                                      <p:to>
                                        <p:strVal val="visible"/>
                                      </p:to>
                                    </p:set>
                                    <p:anim calcmode="lin" valueType="num">
                                      <p:cBhvr additive="base">
                                        <p:cTn id="64" dur="500" fill="hold"/>
                                        <p:tgtEl>
                                          <p:spTgt spid="817156"/>
                                        </p:tgtEl>
                                        <p:attrNameLst>
                                          <p:attrName>ppt_x</p:attrName>
                                        </p:attrNameLst>
                                      </p:cBhvr>
                                      <p:tavLst>
                                        <p:tav tm="0">
                                          <p:val>
                                            <p:strVal val="1+#ppt_w/2"/>
                                          </p:val>
                                        </p:tav>
                                        <p:tav tm="100000">
                                          <p:val>
                                            <p:strVal val="#ppt_x"/>
                                          </p:val>
                                        </p:tav>
                                      </p:tavLst>
                                    </p:anim>
                                    <p:anim calcmode="lin" valueType="num">
                                      <p:cBhvr additive="base">
                                        <p:cTn id="65" dur="500" fill="hold"/>
                                        <p:tgtEl>
                                          <p:spTgt spid="817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bldLvl="2" autoUpdateAnimBg="0"/>
      <p:bldP spid="817156" grpId="0" animBg="1"/>
      <p:bldP spid="817158" grpId="0" animBg="1" autoUpdateAnimBg="0"/>
      <p:bldP spid="817159" grpId="0" animBg="1" autoUpdateAnimBg="0"/>
      <p:bldP spid="817160" grpId="0" animBg="1" autoUpdateAnimBg="0"/>
      <p:bldP spid="817161"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3"/>
          <p:cNvSpPr>
            <a:spLocks noGrp="1"/>
          </p:cNvSpPr>
          <p:nvPr>
            <p:ph type="dt" sz="quarter" idx="10"/>
          </p:nvPr>
        </p:nvSpPr>
        <p:spPr/>
        <p:txBody>
          <a:bodyPr/>
          <a:lstStyle/>
          <a:p>
            <a:pPr>
              <a:defRPr/>
            </a:pPr>
            <a:fld id="{236E2008-5E27-4D62-9F79-EAE5BCB1C10B}" type="datetime1">
              <a:rPr lang="zh-CN" altLang="en-US"/>
              <a:pPr>
                <a:defRPr/>
              </a:pPr>
              <a:t>2020/9/3</a:t>
            </a:fld>
            <a:endParaRPr lang="en-US" altLang="zh-CN"/>
          </a:p>
        </p:txBody>
      </p:sp>
      <p:sp>
        <p:nvSpPr>
          <p:cNvPr id="1300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A3CC692C-6F8D-4652-93B0-52DD7E1D2C8F}" type="slidenum">
              <a:rPr lang="zh-CN" altLang="en-US" sz="1400" smtClean="0"/>
              <a:pPr>
                <a:spcBef>
                  <a:spcPct val="0"/>
                </a:spcBef>
                <a:buClrTx/>
                <a:buSzTx/>
                <a:buFontTx/>
                <a:buNone/>
              </a:pPr>
              <a:t>73</a:t>
            </a:fld>
            <a:r>
              <a:rPr lang="zh-CN" altLang="en-US" sz="1400"/>
              <a:t> 页</a:t>
            </a:r>
          </a:p>
        </p:txBody>
      </p:sp>
      <p:sp>
        <p:nvSpPr>
          <p:cNvPr id="130052" name="Rectangle 2"/>
          <p:cNvSpPr>
            <a:spLocks noGrp="1" noChangeArrowheads="1"/>
          </p:cNvSpPr>
          <p:nvPr>
            <p:ph type="title"/>
          </p:nvPr>
        </p:nvSpPr>
        <p:spPr>
          <a:xfrm>
            <a:off x="304800" y="381000"/>
            <a:ext cx="8610600" cy="1143000"/>
          </a:xfrm>
          <a:noFill/>
        </p:spPr>
        <p:txBody>
          <a:bodyPr/>
          <a:lstStyle/>
          <a:p>
            <a:r>
              <a:rPr lang="zh-CN" altLang="en-US" sz="4000" b="1">
                <a:latin typeface="宋体" panose="02010600030101010101" pitchFamily="2" charset="-122"/>
              </a:rPr>
              <a:t>自展技术举例</a:t>
            </a:r>
            <a:r>
              <a:rPr lang="en-US" altLang="zh-CN" sz="4000" b="1"/>
              <a:t>—C</a:t>
            </a:r>
            <a:r>
              <a:rPr lang="zh-CN" altLang="en-US" sz="4000" b="1">
                <a:latin typeface="宋体" panose="02010600030101010101" pitchFamily="2" charset="-122"/>
              </a:rPr>
              <a:t>语言的编译程序</a:t>
            </a:r>
          </a:p>
        </p:txBody>
      </p:sp>
      <p:sp>
        <p:nvSpPr>
          <p:cNvPr id="49188" name="Text Box 36"/>
          <p:cNvSpPr txBox="1">
            <a:spLocks noChangeArrowheads="1"/>
          </p:cNvSpPr>
          <p:nvPr/>
        </p:nvSpPr>
        <p:spPr bwMode="auto">
          <a:xfrm>
            <a:off x="0" y="5181600"/>
            <a:ext cx="9144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SzTx/>
              <a:buFontTx/>
              <a:buNone/>
            </a:pPr>
            <a:r>
              <a:rPr lang="en-US" altLang="zh-CN">
                <a:solidFill>
                  <a:srgbClr val="FFFF00"/>
                </a:solidFill>
              </a:rPr>
              <a:t>2. </a:t>
            </a:r>
            <a:r>
              <a:rPr lang="zh-CN" altLang="en-US">
                <a:solidFill>
                  <a:srgbClr val="FFFF00"/>
                </a:solidFill>
              </a:rPr>
              <a:t>用汇编程序</a:t>
            </a:r>
            <a:r>
              <a:rPr lang="en-US" altLang="zh-CN">
                <a:solidFill>
                  <a:srgbClr val="FFFF00"/>
                </a:solidFill>
              </a:rPr>
              <a:t>(P1)</a:t>
            </a:r>
            <a:r>
              <a:rPr lang="zh-CN" altLang="en-US">
                <a:solidFill>
                  <a:srgbClr val="FFFF00"/>
                </a:solidFill>
              </a:rPr>
              <a:t>处理该程序</a:t>
            </a:r>
            <a:r>
              <a:rPr lang="en-US" altLang="zh-CN">
                <a:solidFill>
                  <a:srgbClr val="FFFF00"/>
                </a:solidFill>
              </a:rPr>
              <a:t>,</a:t>
            </a:r>
            <a:r>
              <a:rPr lang="zh-CN" altLang="en-US">
                <a:solidFill>
                  <a:srgbClr val="FFFF00"/>
                </a:solidFill>
              </a:rPr>
              <a:t>得到</a:t>
            </a:r>
            <a:r>
              <a:rPr lang="en-US" altLang="zh-CN">
                <a:solidFill>
                  <a:srgbClr val="FFFF00"/>
                </a:solidFill>
              </a:rPr>
              <a:t>P2 (</a:t>
            </a:r>
            <a:r>
              <a:rPr lang="en-US" altLang="zh-CN" sz="2800">
                <a:solidFill>
                  <a:srgbClr val="FFFF00"/>
                </a:solidFill>
              </a:rPr>
              <a:t>C</a:t>
            </a:r>
            <a:r>
              <a:rPr lang="zh-CN" altLang="en-US" sz="2800">
                <a:solidFill>
                  <a:srgbClr val="FFFF00"/>
                </a:solidFill>
              </a:rPr>
              <a:t>子集的编译程序，可直接运行</a:t>
            </a:r>
            <a:r>
              <a:rPr lang="en-US" altLang="zh-CN">
                <a:solidFill>
                  <a:srgbClr val="FFFF00"/>
                </a:solidFill>
              </a:rPr>
              <a:t>)</a:t>
            </a:r>
          </a:p>
        </p:txBody>
      </p:sp>
      <p:grpSp>
        <p:nvGrpSpPr>
          <p:cNvPr id="2" name="Group 43"/>
          <p:cNvGrpSpPr>
            <a:grpSpLocks/>
          </p:cNvGrpSpPr>
          <p:nvPr/>
        </p:nvGrpSpPr>
        <p:grpSpPr bwMode="auto">
          <a:xfrm>
            <a:off x="381000" y="1828800"/>
            <a:ext cx="3429000" cy="1857375"/>
            <a:chOff x="240" y="1152"/>
            <a:chExt cx="2160" cy="1170"/>
          </a:xfrm>
        </p:grpSpPr>
        <p:sp>
          <p:nvSpPr>
            <p:cNvPr id="130070" name="Freeform 12"/>
            <p:cNvSpPr>
              <a:spLocks/>
            </p:cNvSpPr>
            <p:nvPr/>
          </p:nvSpPr>
          <p:spPr bwMode="auto">
            <a:xfrm>
              <a:off x="240" y="1152"/>
              <a:ext cx="2160" cy="720"/>
            </a:xfrm>
            <a:custGeom>
              <a:avLst/>
              <a:gdLst>
                <a:gd name="T0" fmla="*/ 0 w 2208"/>
                <a:gd name="T1" fmla="*/ 0 h 720"/>
                <a:gd name="T2" fmla="*/ 0 w 2208"/>
                <a:gd name="T3" fmla="*/ 336 h 720"/>
                <a:gd name="T4" fmla="*/ 535 w 2208"/>
                <a:gd name="T5" fmla="*/ 336 h 720"/>
                <a:gd name="T6" fmla="*/ 535 w 2208"/>
                <a:gd name="T7" fmla="*/ 720 h 720"/>
                <a:gd name="T8" fmla="*/ 1358 w 2208"/>
                <a:gd name="T9" fmla="*/ 720 h 720"/>
                <a:gd name="T10" fmla="*/ 1358 w 2208"/>
                <a:gd name="T11" fmla="*/ 336 h 720"/>
                <a:gd name="T12" fmla="*/ 1893 w 2208"/>
                <a:gd name="T13" fmla="*/ 336 h 720"/>
                <a:gd name="T14" fmla="*/ 1893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30071" name="Text Box 13"/>
            <p:cNvSpPr txBox="1">
              <a:spLocks noChangeArrowheads="1"/>
            </p:cNvSpPr>
            <p:nvPr/>
          </p:nvSpPr>
          <p:spPr bwMode="auto">
            <a:xfrm>
              <a:off x="240" y="1200"/>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Ｃ子集</a:t>
              </a:r>
            </a:p>
          </p:txBody>
        </p:sp>
        <p:sp>
          <p:nvSpPr>
            <p:cNvPr id="130072" name="Text Box 14"/>
            <p:cNvSpPr txBox="1">
              <a:spLocks noChangeArrowheads="1"/>
            </p:cNvSpPr>
            <p:nvPr/>
          </p:nvSpPr>
          <p:spPr bwMode="auto">
            <a:xfrm>
              <a:off x="864" y="1536"/>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汇编语言</a:t>
              </a:r>
              <a:endParaRPr lang="zh-CN" altLang="en-US" sz="2400">
                <a:solidFill>
                  <a:srgbClr val="CC0000"/>
                </a:solidFill>
              </a:endParaRPr>
            </a:p>
          </p:txBody>
        </p:sp>
        <p:sp>
          <p:nvSpPr>
            <p:cNvPr id="130073" name="Text Box 15"/>
            <p:cNvSpPr txBox="1">
              <a:spLocks noChangeArrowheads="1"/>
            </p:cNvSpPr>
            <p:nvPr/>
          </p:nvSpPr>
          <p:spPr bwMode="auto">
            <a:xfrm>
              <a:off x="1488" y="1200"/>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机器语言</a:t>
              </a:r>
              <a:endParaRPr lang="zh-CN" altLang="en-US" sz="2400">
                <a:solidFill>
                  <a:srgbClr val="CC0000"/>
                </a:solidFill>
              </a:endParaRPr>
            </a:p>
          </p:txBody>
        </p:sp>
        <p:sp>
          <p:nvSpPr>
            <p:cNvPr id="49189" name="Text Box 37"/>
            <p:cNvSpPr txBox="1">
              <a:spLocks noChangeArrowheads="1"/>
            </p:cNvSpPr>
            <p:nvPr/>
          </p:nvSpPr>
          <p:spPr bwMode="auto">
            <a:xfrm>
              <a:off x="1056" y="1968"/>
              <a:ext cx="528"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FFFF00"/>
                  </a:solidFill>
                  <a:effectLst>
                    <a:outerShdw blurRad="38100" dist="38100" dir="2700000" algn="tl">
                      <a:srgbClr val="000000"/>
                    </a:outerShdw>
                  </a:effectLst>
                  <a:latin typeface="宋体" pitchFamily="2" charset="-122"/>
                  <a:ea typeface="宋体" pitchFamily="2" charset="-122"/>
                </a:rPr>
                <a:t>P0</a:t>
              </a:r>
            </a:p>
          </p:txBody>
        </p:sp>
      </p:grpSp>
      <p:grpSp>
        <p:nvGrpSpPr>
          <p:cNvPr id="3" name="Group 45"/>
          <p:cNvGrpSpPr>
            <a:grpSpLocks/>
          </p:cNvGrpSpPr>
          <p:nvPr/>
        </p:nvGrpSpPr>
        <p:grpSpPr bwMode="auto">
          <a:xfrm>
            <a:off x="2895600" y="2438400"/>
            <a:ext cx="3473450" cy="1857375"/>
            <a:chOff x="1824" y="1536"/>
            <a:chExt cx="2188" cy="1170"/>
          </a:xfrm>
        </p:grpSpPr>
        <p:sp>
          <p:nvSpPr>
            <p:cNvPr id="130065" name="Freeform 16"/>
            <p:cNvSpPr>
              <a:spLocks/>
            </p:cNvSpPr>
            <p:nvPr/>
          </p:nvSpPr>
          <p:spPr bwMode="auto">
            <a:xfrm>
              <a:off x="1824" y="1536"/>
              <a:ext cx="2160" cy="720"/>
            </a:xfrm>
            <a:custGeom>
              <a:avLst/>
              <a:gdLst>
                <a:gd name="T0" fmla="*/ 0 w 2208"/>
                <a:gd name="T1" fmla="*/ 0 h 720"/>
                <a:gd name="T2" fmla="*/ 0 w 2208"/>
                <a:gd name="T3" fmla="*/ 336 h 720"/>
                <a:gd name="T4" fmla="*/ 535 w 2208"/>
                <a:gd name="T5" fmla="*/ 336 h 720"/>
                <a:gd name="T6" fmla="*/ 535 w 2208"/>
                <a:gd name="T7" fmla="*/ 720 h 720"/>
                <a:gd name="T8" fmla="*/ 1358 w 2208"/>
                <a:gd name="T9" fmla="*/ 720 h 720"/>
                <a:gd name="T10" fmla="*/ 1358 w 2208"/>
                <a:gd name="T11" fmla="*/ 336 h 720"/>
                <a:gd name="T12" fmla="*/ 1893 w 2208"/>
                <a:gd name="T13" fmla="*/ 336 h 720"/>
                <a:gd name="T14" fmla="*/ 1893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30066" name="Text Box 17"/>
            <p:cNvSpPr txBox="1">
              <a:spLocks noChangeArrowheads="1"/>
            </p:cNvSpPr>
            <p:nvPr/>
          </p:nvSpPr>
          <p:spPr bwMode="auto">
            <a:xfrm>
              <a:off x="1824" y="1584"/>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汇编语言</a:t>
              </a:r>
              <a:endParaRPr lang="zh-CN" altLang="en-US" sz="2400">
                <a:solidFill>
                  <a:srgbClr val="CC0000"/>
                </a:solidFill>
              </a:endParaRPr>
            </a:p>
          </p:txBody>
        </p:sp>
        <p:sp>
          <p:nvSpPr>
            <p:cNvPr id="130067" name="Text Box 18"/>
            <p:cNvSpPr txBox="1">
              <a:spLocks noChangeArrowheads="1"/>
            </p:cNvSpPr>
            <p:nvPr/>
          </p:nvSpPr>
          <p:spPr bwMode="auto">
            <a:xfrm>
              <a:off x="2448" y="1920"/>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机器语言</a:t>
              </a:r>
              <a:endParaRPr lang="zh-CN" altLang="en-US" sz="2400">
                <a:solidFill>
                  <a:srgbClr val="CC0000"/>
                </a:solidFill>
              </a:endParaRPr>
            </a:p>
          </p:txBody>
        </p:sp>
        <p:sp>
          <p:nvSpPr>
            <p:cNvPr id="130068" name="Text Box 19"/>
            <p:cNvSpPr txBox="1">
              <a:spLocks noChangeArrowheads="1"/>
            </p:cNvSpPr>
            <p:nvPr/>
          </p:nvSpPr>
          <p:spPr bwMode="auto">
            <a:xfrm>
              <a:off x="3120" y="1566"/>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dirty="0">
                  <a:solidFill>
                    <a:srgbClr val="000066"/>
                  </a:solidFill>
                  <a:latin typeface="宋体" panose="02010600030101010101" pitchFamily="2" charset="-122"/>
                </a:rPr>
                <a:t>机器语言</a:t>
              </a:r>
              <a:endParaRPr lang="zh-CN" altLang="en-US" sz="2400" dirty="0">
                <a:solidFill>
                  <a:srgbClr val="000066"/>
                </a:solidFill>
              </a:endParaRPr>
            </a:p>
          </p:txBody>
        </p:sp>
        <p:sp>
          <p:nvSpPr>
            <p:cNvPr id="49191" name="Text Box 39"/>
            <p:cNvSpPr txBox="1">
              <a:spLocks noChangeArrowheads="1"/>
            </p:cNvSpPr>
            <p:nvPr/>
          </p:nvSpPr>
          <p:spPr bwMode="auto">
            <a:xfrm>
              <a:off x="2688" y="2352"/>
              <a:ext cx="432"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CC6600"/>
                  </a:solidFill>
                  <a:effectLst>
                    <a:outerShdw blurRad="38100" dist="38100" dir="2700000" algn="tl">
                      <a:srgbClr val="000000"/>
                    </a:outerShdw>
                  </a:effectLst>
                  <a:latin typeface="宋体" pitchFamily="2" charset="-122"/>
                  <a:ea typeface="宋体" pitchFamily="2" charset="-122"/>
                </a:rPr>
                <a:t>P1</a:t>
              </a:r>
            </a:p>
          </p:txBody>
        </p:sp>
      </p:grpSp>
      <p:grpSp>
        <p:nvGrpSpPr>
          <p:cNvPr id="4" name="Group 44"/>
          <p:cNvGrpSpPr>
            <a:grpSpLocks/>
          </p:cNvGrpSpPr>
          <p:nvPr/>
        </p:nvGrpSpPr>
        <p:grpSpPr bwMode="auto">
          <a:xfrm>
            <a:off x="5410200" y="1828800"/>
            <a:ext cx="3429000" cy="1933575"/>
            <a:chOff x="3408" y="1152"/>
            <a:chExt cx="2160" cy="1218"/>
          </a:xfrm>
        </p:grpSpPr>
        <p:sp>
          <p:nvSpPr>
            <p:cNvPr id="130060" name="Freeform 20"/>
            <p:cNvSpPr>
              <a:spLocks/>
            </p:cNvSpPr>
            <p:nvPr/>
          </p:nvSpPr>
          <p:spPr bwMode="auto">
            <a:xfrm>
              <a:off x="3408" y="1152"/>
              <a:ext cx="2160" cy="720"/>
            </a:xfrm>
            <a:custGeom>
              <a:avLst/>
              <a:gdLst>
                <a:gd name="T0" fmla="*/ 0 w 2208"/>
                <a:gd name="T1" fmla="*/ 0 h 720"/>
                <a:gd name="T2" fmla="*/ 0 w 2208"/>
                <a:gd name="T3" fmla="*/ 336 h 720"/>
                <a:gd name="T4" fmla="*/ 535 w 2208"/>
                <a:gd name="T5" fmla="*/ 336 h 720"/>
                <a:gd name="T6" fmla="*/ 535 w 2208"/>
                <a:gd name="T7" fmla="*/ 720 h 720"/>
                <a:gd name="T8" fmla="*/ 1358 w 2208"/>
                <a:gd name="T9" fmla="*/ 720 h 720"/>
                <a:gd name="T10" fmla="*/ 1358 w 2208"/>
                <a:gd name="T11" fmla="*/ 336 h 720"/>
                <a:gd name="T12" fmla="*/ 1893 w 2208"/>
                <a:gd name="T13" fmla="*/ 336 h 720"/>
                <a:gd name="T14" fmla="*/ 1893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30061" name="Text Box 21"/>
            <p:cNvSpPr txBox="1">
              <a:spLocks noChangeArrowheads="1"/>
            </p:cNvSpPr>
            <p:nvPr/>
          </p:nvSpPr>
          <p:spPr bwMode="auto">
            <a:xfrm>
              <a:off x="3408" y="1200"/>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Ｃ子集</a:t>
              </a:r>
            </a:p>
          </p:txBody>
        </p:sp>
        <p:sp>
          <p:nvSpPr>
            <p:cNvPr id="130062" name="Text Box 22"/>
            <p:cNvSpPr txBox="1">
              <a:spLocks noChangeArrowheads="1"/>
            </p:cNvSpPr>
            <p:nvPr/>
          </p:nvSpPr>
          <p:spPr bwMode="auto">
            <a:xfrm>
              <a:off x="4032" y="1536"/>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机器语言</a:t>
              </a:r>
              <a:endParaRPr lang="zh-CN" altLang="en-US" sz="2400">
                <a:solidFill>
                  <a:srgbClr val="CC0000"/>
                </a:solidFill>
              </a:endParaRPr>
            </a:p>
          </p:txBody>
        </p:sp>
        <p:sp>
          <p:nvSpPr>
            <p:cNvPr id="130063" name="Text Box 23"/>
            <p:cNvSpPr txBox="1">
              <a:spLocks noChangeArrowheads="1"/>
            </p:cNvSpPr>
            <p:nvPr/>
          </p:nvSpPr>
          <p:spPr bwMode="auto">
            <a:xfrm>
              <a:off x="4668" y="1176"/>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dirty="0">
                  <a:solidFill>
                    <a:srgbClr val="000066"/>
                  </a:solidFill>
                </a:rPr>
                <a:t>机器语言</a:t>
              </a:r>
              <a:endParaRPr lang="zh-CN" altLang="en-US" sz="2400" dirty="0">
                <a:solidFill>
                  <a:srgbClr val="CC0000"/>
                </a:solidFill>
              </a:endParaRPr>
            </a:p>
          </p:txBody>
        </p:sp>
        <p:sp>
          <p:nvSpPr>
            <p:cNvPr id="49192" name="Text Box 40"/>
            <p:cNvSpPr txBox="1">
              <a:spLocks noChangeArrowheads="1"/>
            </p:cNvSpPr>
            <p:nvPr/>
          </p:nvSpPr>
          <p:spPr bwMode="auto">
            <a:xfrm>
              <a:off x="4128" y="2016"/>
              <a:ext cx="816"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FFFF00"/>
                  </a:solidFill>
                  <a:effectLst>
                    <a:outerShdw blurRad="38100" dist="38100" dir="2700000" algn="tl">
                      <a:srgbClr val="000000"/>
                    </a:outerShdw>
                  </a:effectLst>
                  <a:latin typeface="宋体" pitchFamily="2" charset="-122"/>
                  <a:ea typeface="宋体" pitchFamily="2" charset="-122"/>
                </a:rPr>
                <a:t>P2</a:t>
              </a:r>
            </a:p>
          </p:txBody>
        </p:sp>
      </p:grpSp>
      <p:sp>
        <p:nvSpPr>
          <p:cNvPr id="49194" name="Rectangle 42"/>
          <p:cNvSpPr>
            <a:spLocks noChangeArrowheads="1"/>
          </p:cNvSpPr>
          <p:nvPr/>
        </p:nvSpPr>
        <p:spPr bwMode="auto">
          <a:xfrm>
            <a:off x="0" y="4343400"/>
            <a:ext cx="91630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SzTx/>
              <a:buFontTx/>
              <a:buNone/>
            </a:pPr>
            <a:r>
              <a:rPr lang="en-US" altLang="zh-CN">
                <a:solidFill>
                  <a:srgbClr val="FFFF00"/>
                </a:solidFill>
              </a:rPr>
              <a:t>1. </a:t>
            </a:r>
            <a:r>
              <a:rPr lang="zh-CN" altLang="en-US">
                <a:solidFill>
                  <a:srgbClr val="FFFF00"/>
                </a:solidFill>
              </a:rPr>
              <a:t>用汇编语言实现一个 Ｃ子集的编译程序</a:t>
            </a:r>
            <a:r>
              <a:rPr lang="en-US" altLang="zh-CN">
                <a:solidFill>
                  <a:srgbClr val="FFFF00"/>
                </a:solidFill>
              </a:rPr>
              <a:t>(P0—</a:t>
            </a:r>
            <a:r>
              <a:rPr lang="zh-CN" altLang="en-US">
                <a:solidFill>
                  <a:srgbClr val="FFFF00"/>
                </a:solidFill>
              </a:rPr>
              <a:t>人</a:t>
            </a:r>
            <a:r>
              <a:rPr lang="en-US" altLang="zh-CN">
                <a:solidFill>
                  <a:srgbClr val="FFFF00"/>
                </a:solidFill>
              </a:rPr>
              <a:t>)</a:t>
            </a:r>
          </a:p>
        </p:txBody>
      </p:sp>
      <p:sp>
        <p:nvSpPr>
          <p:cNvPr id="49199" name="Text Box 47"/>
          <p:cNvSpPr txBox="1">
            <a:spLocks noChangeArrowheads="1"/>
          </p:cNvSpPr>
          <p:nvPr/>
        </p:nvSpPr>
        <p:spPr bwMode="auto">
          <a:xfrm>
            <a:off x="4572000" y="3733800"/>
            <a:ext cx="24384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CC6600"/>
                </a:solidFill>
                <a:effectLst>
                  <a:outerShdw blurRad="38100" dist="38100" dir="2700000" algn="tl">
                    <a:srgbClr val="000000"/>
                  </a:outerShdw>
                </a:effectLst>
                <a:latin typeface="宋体" pitchFamily="2" charset="-122"/>
                <a:ea typeface="宋体" pitchFamily="2" charset="-122"/>
              </a:rPr>
              <a:t>(</a:t>
            </a:r>
            <a:r>
              <a:rPr kumimoji="1" lang="zh-CN" altLang="en-US" sz="2800">
                <a:solidFill>
                  <a:srgbClr val="CC6600"/>
                </a:solidFill>
                <a:effectLst>
                  <a:outerShdw blurRad="38100" dist="38100" dir="2700000" algn="tl">
                    <a:srgbClr val="000000"/>
                  </a:outerShdw>
                </a:effectLst>
                <a:latin typeface="宋体" pitchFamily="2" charset="-122"/>
                <a:ea typeface="宋体" pitchFamily="2" charset="-122"/>
              </a:rPr>
              <a:t>汇编程序</a:t>
            </a:r>
            <a:r>
              <a:rPr kumimoji="1" lang="en-US" altLang="zh-CN" sz="2800">
                <a:solidFill>
                  <a:srgbClr val="CC6600"/>
                </a:solidFill>
                <a:effectLst>
                  <a:outerShdw blurRad="38100" dist="38100" dir="2700000" algn="tl">
                    <a:srgbClr val="000000"/>
                  </a:outerShdw>
                </a:effectLst>
                <a:latin typeface="宋体" pitchFamily="2" charset="-122"/>
                <a:ea typeface="宋体" pitchFamily="2" charset="-122"/>
              </a:rPr>
              <a:t>)</a:t>
            </a:r>
          </a:p>
        </p:txBody>
      </p:sp>
      <p:sp>
        <p:nvSpPr>
          <p:cNvPr id="49201" name="AutoShape 49">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99"/>
                                        </p:tgtEl>
                                        <p:attrNameLst>
                                          <p:attrName>style.visibility</p:attrName>
                                        </p:attrNameLst>
                                      </p:cBhvr>
                                      <p:to>
                                        <p:strVal val="visible"/>
                                      </p:to>
                                    </p:set>
                                    <p:anim calcmode="lin" valueType="num">
                                      <p:cBhvr additive="base">
                                        <p:cTn id="13" dur="500" fill="hold"/>
                                        <p:tgtEl>
                                          <p:spTgt spid="49199"/>
                                        </p:tgtEl>
                                        <p:attrNameLst>
                                          <p:attrName>ppt_x</p:attrName>
                                        </p:attrNameLst>
                                      </p:cBhvr>
                                      <p:tavLst>
                                        <p:tav tm="0">
                                          <p:val>
                                            <p:strVal val="0-#ppt_w/2"/>
                                          </p:val>
                                        </p:tav>
                                        <p:tav tm="100000">
                                          <p:val>
                                            <p:strVal val="#ppt_x"/>
                                          </p:val>
                                        </p:tav>
                                      </p:tavLst>
                                    </p:anim>
                                    <p:anim calcmode="lin" valueType="num">
                                      <p:cBhvr additive="base">
                                        <p:cTn id="14" dur="500" fill="hold"/>
                                        <p:tgtEl>
                                          <p:spTgt spid="491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94"/>
                                        </p:tgtEl>
                                        <p:attrNameLst>
                                          <p:attrName>style.visibility</p:attrName>
                                        </p:attrNameLst>
                                      </p:cBhvr>
                                      <p:to>
                                        <p:strVal val="visible"/>
                                      </p:to>
                                    </p:set>
                                    <p:anim calcmode="lin" valueType="num">
                                      <p:cBhvr additive="base">
                                        <p:cTn id="19" dur="500" fill="hold"/>
                                        <p:tgtEl>
                                          <p:spTgt spid="49194"/>
                                        </p:tgtEl>
                                        <p:attrNameLst>
                                          <p:attrName>ppt_x</p:attrName>
                                        </p:attrNameLst>
                                      </p:cBhvr>
                                      <p:tavLst>
                                        <p:tav tm="0">
                                          <p:val>
                                            <p:strVal val="0-#ppt_w/2"/>
                                          </p:val>
                                        </p:tav>
                                        <p:tav tm="100000">
                                          <p:val>
                                            <p:strVal val="#ppt_x"/>
                                          </p:val>
                                        </p:tav>
                                      </p:tavLst>
                                    </p:anim>
                                    <p:anim calcmode="lin" valueType="num">
                                      <p:cBhvr additive="base">
                                        <p:cTn id="20" dur="500" fill="hold"/>
                                        <p:tgtEl>
                                          <p:spTgt spid="491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188"/>
                                        </p:tgtEl>
                                        <p:attrNameLst>
                                          <p:attrName>style.visibility</p:attrName>
                                        </p:attrNameLst>
                                      </p:cBhvr>
                                      <p:to>
                                        <p:strVal val="visible"/>
                                      </p:to>
                                    </p:set>
                                    <p:anim calcmode="lin" valueType="num">
                                      <p:cBhvr additive="base">
                                        <p:cTn id="31" dur="500" fill="hold"/>
                                        <p:tgtEl>
                                          <p:spTgt spid="49188"/>
                                        </p:tgtEl>
                                        <p:attrNameLst>
                                          <p:attrName>ppt_x</p:attrName>
                                        </p:attrNameLst>
                                      </p:cBhvr>
                                      <p:tavLst>
                                        <p:tav tm="0">
                                          <p:val>
                                            <p:strVal val="0-#ppt_w/2"/>
                                          </p:val>
                                        </p:tav>
                                        <p:tav tm="100000">
                                          <p:val>
                                            <p:strVal val="#ppt_x"/>
                                          </p:val>
                                        </p:tav>
                                      </p:tavLst>
                                    </p:anim>
                                    <p:anim calcmode="lin" valueType="num">
                                      <p:cBhvr additive="base">
                                        <p:cTn id="32" dur="500" fill="hold"/>
                                        <p:tgtEl>
                                          <p:spTgt spid="491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 presetClass="entr" presetSubtype="6" fill="hold" grpId="0" nodeType="afterEffect">
                                  <p:stCondLst>
                                    <p:cond delay="0"/>
                                  </p:stCondLst>
                                  <p:childTnLst>
                                    <p:set>
                                      <p:cBhvr>
                                        <p:cTn id="41" dur="1" fill="hold">
                                          <p:stCondLst>
                                            <p:cond delay="0"/>
                                          </p:stCondLst>
                                        </p:cTn>
                                        <p:tgtEl>
                                          <p:spTgt spid="49201"/>
                                        </p:tgtEl>
                                        <p:attrNameLst>
                                          <p:attrName>style.visibility</p:attrName>
                                        </p:attrNameLst>
                                      </p:cBhvr>
                                      <p:to>
                                        <p:strVal val="visible"/>
                                      </p:to>
                                    </p:set>
                                    <p:anim calcmode="lin" valueType="num">
                                      <p:cBhvr additive="base">
                                        <p:cTn id="42" dur="500" fill="hold"/>
                                        <p:tgtEl>
                                          <p:spTgt spid="49201"/>
                                        </p:tgtEl>
                                        <p:attrNameLst>
                                          <p:attrName>ppt_x</p:attrName>
                                        </p:attrNameLst>
                                      </p:cBhvr>
                                      <p:tavLst>
                                        <p:tav tm="0">
                                          <p:val>
                                            <p:strVal val="1+#ppt_w/2"/>
                                          </p:val>
                                        </p:tav>
                                        <p:tav tm="100000">
                                          <p:val>
                                            <p:strVal val="#ppt_x"/>
                                          </p:val>
                                        </p:tav>
                                      </p:tavLst>
                                    </p:anim>
                                    <p:anim calcmode="lin" valueType="num">
                                      <p:cBhvr additive="base">
                                        <p:cTn id="43" dur="500" fill="hold"/>
                                        <p:tgtEl>
                                          <p:spTgt spid="49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8" grpId="0" autoUpdateAnimBg="0"/>
      <p:bldP spid="49194" grpId="0" autoUpdateAnimBg="0"/>
      <p:bldP spid="49199" grpId="0" autoUpdateAnimBg="0"/>
      <p:bldP spid="4920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3"/>
          <p:cNvSpPr>
            <a:spLocks noGrp="1"/>
          </p:cNvSpPr>
          <p:nvPr>
            <p:ph type="dt" sz="quarter" idx="10"/>
          </p:nvPr>
        </p:nvSpPr>
        <p:spPr/>
        <p:txBody>
          <a:bodyPr/>
          <a:lstStyle/>
          <a:p>
            <a:pPr>
              <a:defRPr/>
            </a:pPr>
            <a:fld id="{BDA23312-DD0F-4C2D-8500-075D99D26304}" type="datetime1">
              <a:rPr lang="zh-CN" altLang="en-US"/>
              <a:pPr>
                <a:defRPr/>
              </a:pPr>
              <a:t>2020/9/3</a:t>
            </a:fld>
            <a:endParaRPr lang="en-US" altLang="zh-CN"/>
          </a:p>
        </p:txBody>
      </p:sp>
      <p:sp>
        <p:nvSpPr>
          <p:cNvPr id="1320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CD5C40F1-78D6-405A-8177-4AA836E35AD4}" type="slidenum">
              <a:rPr lang="zh-CN" altLang="en-US" sz="1400" smtClean="0"/>
              <a:pPr>
                <a:spcBef>
                  <a:spcPct val="0"/>
                </a:spcBef>
                <a:buClrTx/>
                <a:buSzTx/>
                <a:buFontTx/>
                <a:buNone/>
              </a:pPr>
              <a:t>74</a:t>
            </a:fld>
            <a:r>
              <a:rPr lang="zh-CN" altLang="en-US" sz="1400"/>
              <a:t> 页</a:t>
            </a:r>
          </a:p>
        </p:txBody>
      </p:sp>
      <p:sp>
        <p:nvSpPr>
          <p:cNvPr id="493584" name="Text Box 16"/>
          <p:cNvSpPr txBox="1">
            <a:spLocks noChangeArrowheads="1"/>
          </p:cNvSpPr>
          <p:nvPr/>
        </p:nvSpPr>
        <p:spPr bwMode="auto">
          <a:xfrm>
            <a:off x="685800" y="5105400"/>
            <a:ext cx="75692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SzTx/>
              <a:buFontTx/>
              <a:buNone/>
            </a:pPr>
            <a:r>
              <a:rPr lang="en-US" altLang="zh-CN">
                <a:solidFill>
                  <a:srgbClr val="FFFF00"/>
                </a:solidFill>
              </a:rPr>
              <a:t>4. </a:t>
            </a:r>
            <a:r>
              <a:rPr lang="zh-CN" altLang="en-US">
                <a:solidFill>
                  <a:srgbClr val="FFFF00"/>
                </a:solidFill>
              </a:rPr>
              <a:t>用</a:t>
            </a:r>
            <a:r>
              <a:rPr lang="en-US" altLang="zh-CN">
                <a:solidFill>
                  <a:srgbClr val="FFFF00"/>
                </a:solidFill>
              </a:rPr>
              <a:t>P2</a:t>
            </a:r>
            <a:r>
              <a:rPr lang="zh-CN" altLang="en-US">
                <a:solidFill>
                  <a:srgbClr val="FFFF00"/>
                </a:solidFill>
              </a:rPr>
              <a:t>编译</a:t>
            </a:r>
            <a:r>
              <a:rPr lang="en-US" altLang="zh-CN">
                <a:solidFill>
                  <a:srgbClr val="FFFF00"/>
                </a:solidFill>
              </a:rPr>
              <a:t>P3</a:t>
            </a:r>
            <a:r>
              <a:rPr lang="zh-CN" altLang="en-US">
                <a:solidFill>
                  <a:srgbClr val="FFFF00"/>
                </a:solidFill>
              </a:rPr>
              <a:t>，得到</a:t>
            </a:r>
            <a:r>
              <a:rPr lang="en-US" altLang="zh-CN">
                <a:solidFill>
                  <a:srgbClr val="FFFF00"/>
                </a:solidFill>
              </a:rPr>
              <a:t>P4</a:t>
            </a:r>
            <a:r>
              <a:rPr lang="zh-CN" altLang="en-US">
                <a:solidFill>
                  <a:srgbClr val="FFFF00"/>
                </a:solidFill>
              </a:rPr>
              <a:t>（ </a:t>
            </a:r>
            <a:r>
              <a:rPr lang="en-US" altLang="zh-CN" sz="2800">
                <a:solidFill>
                  <a:srgbClr val="FFFF00"/>
                </a:solidFill>
              </a:rPr>
              <a:t>C</a:t>
            </a:r>
            <a:r>
              <a:rPr lang="zh-CN" altLang="en-US" sz="2800">
                <a:solidFill>
                  <a:srgbClr val="FFFF00"/>
                </a:solidFill>
              </a:rPr>
              <a:t>的编译程序</a:t>
            </a:r>
            <a:r>
              <a:rPr lang="zh-CN" altLang="en-US">
                <a:solidFill>
                  <a:srgbClr val="FFFF00"/>
                </a:solidFill>
              </a:rPr>
              <a:t>）</a:t>
            </a:r>
          </a:p>
        </p:txBody>
      </p:sp>
      <p:grpSp>
        <p:nvGrpSpPr>
          <p:cNvPr id="2" name="Group 25"/>
          <p:cNvGrpSpPr>
            <a:grpSpLocks/>
          </p:cNvGrpSpPr>
          <p:nvPr/>
        </p:nvGrpSpPr>
        <p:grpSpPr bwMode="auto">
          <a:xfrm>
            <a:off x="304800" y="1752600"/>
            <a:ext cx="3473450" cy="1781175"/>
            <a:chOff x="192" y="1104"/>
            <a:chExt cx="2188" cy="1122"/>
          </a:xfrm>
        </p:grpSpPr>
        <p:sp>
          <p:nvSpPr>
            <p:cNvPr id="132119" name="Freeform 4"/>
            <p:cNvSpPr>
              <a:spLocks/>
            </p:cNvSpPr>
            <p:nvPr/>
          </p:nvSpPr>
          <p:spPr bwMode="auto">
            <a:xfrm>
              <a:off x="192" y="1104"/>
              <a:ext cx="2160" cy="720"/>
            </a:xfrm>
            <a:custGeom>
              <a:avLst/>
              <a:gdLst>
                <a:gd name="T0" fmla="*/ 0 w 2208"/>
                <a:gd name="T1" fmla="*/ 0 h 720"/>
                <a:gd name="T2" fmla="*/ 0 w 2208"/>
                <a:gd name="T3" fmla="*/ 336 h 720"/>
                <a:gd name="T4" fmla="*/ 535 w 2208"/>
                <a:gd name="T5" fmla="*/ 336 h 720"/>
                <a:gd name="T6" fmla="*/ 535 w 2208"/>
                <a:gd name="T7" fmla="*/ 720 h 720"/>
                <a:gd name="T8" fmla="*/ 1358 w 2208"/>
                <a:gd name="T9" fmla="*/ 720 h 720"/>
                <a:gd name="T10" fmla="*/ 1358 w 2208"/>
                <a:gd name="T11" fmla="*/ 336 h 720"/>
                <a:gd name="T12" fmla="*/ 1893 w 2208"/>
                <a:gd name="T13" fmla="*/ 336 h 720"/>
                <a:gd name="T14" fmla="*/ 1893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32120" name="Text Box 5"/>
            <p:cNvSpPr txBox="1">
              <a:spLocks noChangeArrowheads="1"/>
            </p:cNvSpPr>
            <p:nvPr/>
          </p:nvSpPr>
          <p:spPr bwMode="auto">
            <a:xfrm>
              <a:off x="192" y="1104"/>
              <a:ext cx="698" cy="288"/>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132121" name="Text Box 6"/>
            <p:cNvSpPr txBox="1">
              <a:spLocks noChangeArrowheads="1"/>
            </p:cNvSpPr>
            <p:nvPr/>
          </p:nvSpPr>
          <p:spPr bwMode="auto">
            <a:xfrm>
              <a:off x="816" y="1488"/>
              <a:ext cx="698" cy="288"/>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Ｃ子集</a:t>
              </a:r>
            </a:p>
          </p:txBody>
        </p:sp>
        <p:sp>
          <p:nvSpPr>
            <p:cNvPr id="132122" name="Text Box 7"/>
            <p:cNvSpPr txBox="1">
              <a:spLocks noChangeArrowheads="1"/>
            </p:cNvSpPr>
            <p:nvPr/>
          </p:nvSpPr>
          <p:spPr bwMode="auto">
            <a:xfrm>
              <a:off x="1488" y="1104"/>
              <a:ext cx="892" cy="288"/>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机器语言</a:t>
              </a:r>
            </a:p>
          </p:txBody>
        </p:sp>
        <p:sp>
          <p:nvSpPr>
            <p:cNvPr id="493585" name="Text Box 17"/>
            <p:cNvSpPr txBox="1">
              <a:spLocks noChangeArrowheads="1"/>
            </p:cNvSpPr>
            <p:nvPr/>
          </p:nvSpPr>
          <p:spPr bwMode="auto">
            <a:xfrm>
              <a:off x="1008" y="1872"/>
              <a:ext cx="480"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FFFF00"/>
                  </a:solidFill>
                  <a:effectLst>
                    <a:outerShdw blurRad="38100" dist="38100" dir="2700000" algn="tl">
                      <a:srgbClr val="000000"/>
                    </a:outerShdw>
                  </a:effectLst>
                  <a:latin typeface="宋体" pitchFamily="2" charset="-122"/>
                  <a:ea typeface="宋体" pitchFamily="2" charset="-122"/>
                </a:rPr>
                <a:t>P3</a:t>
              </a:r>
            </a:p>
          </p:txBody>
        </p:sp>
      </p:grpSp>
      <p:grpSp>
        <p:nvGrpSpPr>
          <p:cNvPr id="3" name="Group 23"/>
          <p:cNvGrpSpPr>
            <a:grpSpLocks/>
          </p:cNvGrpSpPr>
          <p:nvPr/>
        </p:nvGrpSpPr>
        <p:grpSpPr bwMode="auto">
          <a:xfrm>
            <a:off x="2819400" y="2362200"/>
            <a:ext cx="3429000" cy="1704975"/>
            <a:chOff x="1776" y="1488"/>
            <a:chExt cx="2160" cy="1074"/>
          </a:xfrm>
        </p:grpSpPr>
        <p:sp>
          <p:nvSpPr>
            <p:cNvPr id="132114" name="Freeform 8"/>
            <p:cNvSpPr>
              <a:spLocks/>
            </p:cNvSpPr>
            <p:nvPr/>
          </p:nvSpPr>
          <p:spPr bwMode="auto">
            <a:xfrm>
              <a:off x="1776" y="1488"/>
              <a:ext cx="2160" cy="720"/>
            </a:xfrm>
            <a:custGeom>
              <a:avLst/>
              <a:gdLst>
                <a:gd name="T0" fmla="*/ 0 w 2208"/>
                <a:gd name="T1" fmla="*/ 0 h 720"/>
                <a:gd name="T2" fmla="*/ 0 w 2208"/>
                <a:gd name="T3" fmla="*/ 336 h 720"/>
                <a:gd name="T4" fmla="*/ 535 w 2208"/>
                <a:gd name="T5" fmla="*/ 336 h 720"/>
                <a:gd name="T6" fmla="*/ 535 w 2208"/>
                <a:gd name="T7" fmla="*/ 720 h 720"/>
                <a:gd name="T8" fmla="*/ 1358 w 2208"/>
                <a:gd name="T9" fmla="*/ 720 h 720"/>
                <a:gd name="T10" fmla="*/ 1358 w 2208"/>
                <a:gd name="T11" fmla="*/ 336 h 720"/>
                <a:gd name="T12" fmla="*/ 1893 w 2208"/>
                <a:gd name="T13" fmla="*/ 336 h 720"/>
                <a:gd name="T14" fmla="*/ 1893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32115" name="Text Box 9"/>
            <p:cNvSpPr txBox="1">
              <a:spLocks noChangeArrowheads="1"/>
            </p:cNvSpPr>
            <p:nvPr/>
          </p:nvSpPr>
          <p:spPr bwMode="auto">
            <a:xfrm>
              <a:off x="1824" y="1488"/>
              <a:ext cx="698" cy="288"/>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Ｃ子集</a:t>
              </a:r>
            </a:p>
          </p:txBody>
        </p:sp>
        <p:sp>
          <p:nvSpPr>
            <p:cNvPr id="132116" name="Text Box 10"/>
            <p:cNvSpPr txBox="1">
              <a:spLocks noChangeArrowheads="1"/>
            </p:cNvSpPr>
            <p:nvPr/>
          </p:nvSpPr>
          <p:spPr bwMode="auto">
            <a:xfrm>
              <a:off x="2448" y="1872"/>
              <a:ext cx="892" cy="288"/>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机器语言</a:t>
              </a:r>
            </a:p>
          </p:txBody>
        </p:sp>
        <p:sp>
          <p:nvSpPr>
            <p:cNvPr id="132117" name="Text Box 11"/>
            <p:cNvSpPr txBox="1">
              <a:spLocks noChangeArrowheads="1"/>
            </p:cNvSpPr>
            <p:nvPr/>
          </p:nvSpPr>
          <p:spPr bwMode="auto">
            <a:xfrm>
              <a:off x="3024" y="1536"/>
              <a:ext cx="892" cy="288"/>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机器语言</a:t>
              </a:r>
            </a:p>
          </p:txBody>
        </p:sp>
        <p:sp>
          <p:nvSpPr>
            <p:cNvPr id="493586" name="Text Box 18"/>
            <p:cNvSpPr txBox="1">
              <a:spLocks noChangeArrowheads="1"/>
            </p:cNvSpPr>
            <p:nvPr/>
          </p:nvSpPr>
          <p:spPr bwMode="auto">
            <a:xfrm>
              <a:off x="2640" y="2208"/>
              <a:ext cx="432"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CC6600"/>
                  </a:solidFill>
                  <a:effectLst>
                    <a:outerShdw blurRad="38100" dist="38100" dir="2700000" algn="tl">
                      <a:srgbClr val="000000"/>
                    </a:outerShdw>
                  </a:effectLst>
                  <a:latin typeface="宋体" pitchFamily="2" charset="-122"/>
                  <a:ea typeface="宋体" pitchFamily="2" charset="-122"/>
                </a:rPr>
                <a:t>P2</a:t>
              </a:r>
            </a:p>
          </p:txBody>
        </p:sp>
      </p:grpSp>
      <p:grpSp>
        <p:nvGrpSpPr>
          <p:cNvPr id="4" name="Group 26"/>
          <p:cNvGrpSpPr>
            <a:grpSpLocks/>
          </p:cNvGrpSpPr>
          <p:nvPr/>
        </p:nvGrpSpPr>
        <p:grpSpPr bwMode="auto">
          <a:xfrm>
            <a:off x="5334000" y="1752600"/>
            <a:ext cx="3429000" cy="1704975"/>
            <a:chOff x="3360" y="1104"/>
            <a:chExt cx="2160" cy="1074"/>
          </a:xfrm>
        </p:grpSpPr>
        <p:sp>
          <p:nvSpPr>
            <p:cNvPr id="132109" name="Freeform 12"/>
            <p:cNvSpPr>
              <a:spLocks/>
            </p:cNvSpPr>
            <p:nvPr/>
          </p:nvSpPr>
          <p:spPr bwMode="auto">
            <a:xfrm>
              <a:off x="3360" y="1104"/>
              <a:ext cx="2160" cy="720"/>
            </a:xfrm>
            <a:custGeom>
              <a:avLst/>
              <a:gdLst>
                <a:gd name="T0" fmla="*/ 0 w 2208"/>
                <a:gd name="T1" fmla="*/ 0 h 720"/>
                <a:gd name="T2" fmla="*/ 0 w 2208"/>
                <a:gd name="T3" fmla="*/ 336 h 720"/>
                <a:gd name="T4" fmla="*/ 535 w 2208"/>
                <a:gd name="T5" fmla="*/ 336 h 720"/>
                <a:gd name="T6" fmla="*/ 535 w 2208"/>
                <a:gd name="T7" fmla="*/ 720 h 720"/>
                <a:gd name="T8" fmla="*/ 1358 w 2208"/>
                <a:gd name="T9" fmla="*/ 720 h 720"/>
                <a:gd name="T10" fmla="*/ 1358 w 2208"/>
                <a:gd name="T11" fmla="*/ 336 h 720"/>
                <a:gd name="T12" fmla="*/ 1893 w 2208"/>
                <a:gd name="T13" fmla="*/ 336 h 720"/>
                <a:gd name="T14" fmla="*/ 1893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solidFill>
              <a:srgbClr val="ADFFFF"/>
            </a:solidFill>
            <a:ln w="12700" cap="flat" cmpd="sng">
              <a:solidFill>
                <a:schemeClr val="tx1"/>
              </a:solidFill>
              <a:prstDash val="solid"/>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32110" name="Text Box 13"/>
            <p:cNvSpPr txBox="1">
              <a:spLocks noChangeArrowheads="1"/>
            </p:cNvSpPr>
            <p:nvPr/>
          </p:nvSpPr>
          <p:spPr bwMode="auto">
            <a:xfrm>
              <a:off x="3408" y="1104"/>
              <a:ext cx="698" cy="288"/>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Ｃ语言</a:t>
              </a:r>
            </a:p>
          </p:txBody>
        </p:sp>
        <p:sp>
          <p:nvSpPr>
            <p:cNvPr id="132111" name="Text Box 14"/>
            <p:cNvSpPr txBox="1">
              <a:spLocks noChangeArrowheads="1"/>
            </p:cNvSpPr>
            <p:nvPr/>
          </p:nvSpPr>
          <p:spPr bwMode="auto">
            <a:xfrm>
              <a:off x="3984" y="1488"/>
              <a:ext cx="892" cy="288"/>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机器语言</a:t>
              </a:r>
            </a:p>
          </p:txBody>
        </p:sp>
        <p:sp>
          <p:nvSpPr>
            <p:cNvPr id="132112" name="Text Box 15"/>
            <p:cNvSpPr txBox="1">
              <a:spLocks noChangeArrowheads="1"/>
            </p:cNvSpPr>
            <p:nvPr/>
          </p:nvSpPr>
          <p:spPr bwMode="auto">
            <a:xfrm>
              <a:off x="4608" y="1104"/>
              <a:ext cx="892" cy="288"/>
            </a:xfrm>
            <a:prstGeom prst="rect">
              <a:avLst/>
            </a:prstGeom>
            <a:solidFill>
              <a:srgbClr val="AD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66"/>
                  </a:solidFill>
                </a:rPr>
                <a:t>机器语言</a:t>
              </a:r>
            </a:p>
          </p:txBody>
        </p:sp>
        <p:sp>
          <p:nvSpPr>
            <p:cNvPr id="493587" name="Text Box 19"/>
            <p:cNvSpPr txBox="1">
              <a:spLocks noChangeArrowheads="1"/>
            </p:cNvSpPr>
            <p:nvPr/>
          </p:nvSpPr>
          <p:spPr bwMode="auto">
            <a:xfrm>
              <a:off x="4128" y="1824"/>
              <a:ext cx="480"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a:solidFill>
                    <a:srgbClr val="FFFF00"/>
                  </a:solidFill>
                  <a:effectLst>
                    <a:outerShdw blurRad="38100" dist="38100" dir="2700000" algn="tl">
                      <a:srgbClr val="000000"/>
                    </a:outerShdw>
                  </a:effectLst>
                  <a:latin typeface="宋体" pitchFamily="2" charset="-122"/>
                  <a:ea typeface="宋体" pitchFamily="2" charset="-122"/>
                </a:rPr>
                <a:t>P4</a:t>
              </a:r>
            </a:p>
          </p:txBody>
        </p:sp>
      </p:grpSp>
      <p:sp>
        <p:nvSpPr>
          <p:cNvPr id="132104" name="Rectangle 22"/>
          <p:cNvSpPr>
            <a:spLocks noGrp="1" noChangeArrowheads="1"/>
          </p:cNvSpPr>
          <p:nvPr>
            <p:ph type="title"/>
          </p:nvPr>
        </p:nvSpPr>
        <p:spPr>
          <a:xfrm>
            <a:off x="304800" y="381000"/>
            <a:ext cx="8610600" cy="1143000"/>
          </a:xfrm>
          <a:noFill/>
        </p:spPr>
        <p:txBody>
          <a:bodyPr/>
          <a:lstStyle/>
          <a:p>
            <a:r>
              <a:rPr lang="zh-CN" altLang="en-US" sz="4000" b="1">
                <a:latin typeface="宋体" panose="02010600030101010101" pitchFamily="2" charset="-122"/>
              </a:rPr>
              <a:t>自展技术举例</a:t>
            </a:r>
            <a:r>
              <a:rPr lang="en-US" altLang="zh-CN" sz="4000" b="1"/>
              <a:t>—</a:t>
            </a:r>
            <a:r>
              <a:rPr lang="en-US" altLang="zh-CN" sz="4000" b="1">
                <a:latin typeface="宋体" panose="02010600030101010101" pitchFamily="2" charset="-122"/>
              </a:rPr>
              <a:t>C</a:t>
            </a:r>
            <a:r>
              <a:rPr lang="zh-CN" altLang="en-US" sz="4000" b="1">
                <a:latin typeface="宋体" panose="02010600030101010101" pitchFamily="2" charset="-122"/>
              </a:rPr>
              <a:t>语言的编译程序</a:t>
            </a:r>
          </a:p>
        </p:txBody>
      </p:sp>
      <p:sp>
        <p:nvSpPr>
          <p:cNvPr id="493592" name="Rectangle 24"/>
          <p:cNvSpPr>
            <a:spLocks noChangeArrowheads="1"/>
          </p:cNvSpPr>
          <p:nvPr/>
        </p:nvSpPr>
        <p:spPr bwMode="auto">
          <a:xfrm>
            <a:off x="685800" y="4114800"/>
            <a:ext cx="80406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SzTx/>
              <a:buFontTx/>
              <a:buNone/>
            </a:pPr>
            <a:r>
              <a:rPr lang="en-US" altLang="zh-CN">
                <a:solidFill>
                  <a:srgbClr val="FFFF00"/>
                </a:solidFill>
              </a:rPr>
              <a:t>3. </a:t>
            </a:r>
            <a:r>
              <a:rPr lang="zh-CN" altLang="en-US">
                <a:solidFill>
                  <a:srgbClr val="FFFF00"/>
                </a:solidFill>
              </a:rPr>
              <a:t>用 Ｃ子集编制 Ｃ语言的编译程序</a:t>
            </a:r>
            <a:r>
              <a:rPr lang="en-US" altLang="zh-CN">
                <a:solidFill>
                  <a:srgbClr val="FFFF00"/>
                </a:solidFill>
              </a:rPr>
              <a:t>(P3—</a:t>
            </a:r>
            <a:r>
              <a:rPr lang="zh-CN" altLang="en-US">
                <a:solidFill>
                  <a:srgbClr val="FFFF00"/>
                </a:solidFill>
              </a:rPr>
              <a:t>人</a:t>
            </a:r>
            <a:r>
              <a:rPr lang="en-US" altLang="zh-CN">
                <a:solidFill>
                  <a:srgbClr val="FFFF00"/>
                </a:solidFill>
              </a:rPr>
              <a:t>)</a:t>
            </a:r>
          </a:p>
        </p:txBody>
      </p:sp>
      <p:sp>
        <p:nvSpPr>
          <p:cNvPr id="493595" name="Rectangle 27"/>
          <p:cNvSpPr>
            <a:spLocks noChangeArrowheads="1"/>
          </p:cNvSpPr>
          <p:nvPr/>
        </p:nvSpPr>
        <p:spPr bwMode="auto">
          <a:xfrm>
            <a:off x="4419600" y="3505200"/>
            <a:ext cx="41148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kumimoji="1" lang="zh-CN" altLang="en-US" sz="2800">
                <a:solidFill>
                  <a:srgbClr val="CC6600"/>
                </a:solidFill>
                <a:effectLst>
                  <a:outerShdw blurRad="38100" dist="38100" dir="2700000" algn="tl">
                    <a:srgbClr val="000000"/>
                  </a:outerShdw>
                </a:effectLst>
                <a:latin typeface="宋体" pitchFamily="2" charset="-122"/>
                <a:ea typeface="宋体" pitchFamily="2" charset="-122"/>
              </a:rPr>
              <a:t>（</a:t>
            </a:r>
            <a:r>
              <a:rPr kumimoji="1" lang="en-US" altLang="zh-CN" sz="2800">
                <a:solidFill>
                  <a:srgbClr val="CC6600"/>
                </a:solidFill>
                <a:effectLst>
                  <a:outerShdw blurRad="38100" dist="38100" dir="2700000" algn="tl">
                    <a:srgbClr val="000000"/>
                  </a:outerShdw>
                </a:effectLst>
                <a:latin typeface="宋体" pitchFamily="2" charset="-122"/>
                <a:ea typeface="宋体" pitchFamily="2" charset="-122"/>
              </a:rPr>
              <a:t>C</a:t>
            </a:r>
            <a:r>
              <a:rPr kumimoji="1" lang="zh-CN" altLang="en-US" sz="2800">
                <a:solidFill>
                  <a:srgbClr val="CC6600"/>
                </a:solidFill>
                <a:effectLst>
                  <a:outerShdw blurRad="38100" dist="38100" dir="2700000" algn="tl">
                    <a:srgbClr val="000000"/>
                  </a:outerShdw>
                </a:effectLst>
                <a:latin typeface="宋体" pitchFamily="2" charset="-122"/>
                <a:ea typeface="宋体" pitchFamily="2" charset="-122"/>
              </a:rPr>
              <a:t>子集的编译程序）</a:t>
            </a:r>
          </a:p>
        </p:txBody>
      </p:sp>
      <p:sp>
        <p:nvSpPr>
          <p:cNvPr id="493596" name="Rectangle 28"/>
          <p:cNvSpPr>
            <a:spLocks noChangeArrowheads="1"/>
          </p:cNvSpPr>
          <p:nvPr/>
        </p:nvSpPr>
        <p:spPr bwMode="auto">
          <a:xfrm>
            <a:off x="7010400" y="2895600"/>
            <a:ext cx="2819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rgbClr val="FFFF00"/>
                </a:solidFill>
              </a:rPr>
              <a:t>C</a:t>
            </a:r>
            <a:r>
              <a:rPr lang="zh-CN" altLang="en-US" sz="2800">
                <a:solidFill>
                  <a:srgbClr val="FFFF00"/>
                </a:solidFill>
              </a:rPr>
              <a:t>的编译程序</a:t>
            </a:r>
          </a:p>
        </p:txBody>
      </p:sp>
      <p:sp>
        <p:nvSpPr>
          <p:cNvPr id="493598" name="AutoShape 30">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3595"/>
                                        </p:tgtEl>
                                        <p:attrNameLst>
                                          <p:attrName>style.visibility</p:attrName>
                                        </p:attrNameLst>
                                      </p:cBhvr>
                                      <p:to>
                                        <p:strVal val="visible"/>
                                      </p:to>
                                    </p:set>
                                    <p:anim calcmode="lin" valueType="num">
                                      <p:cBhvr additive="base">
                                        <p:cTn id="13" dur="500" fill="hold"/>
                                        <p:tgtEl>
                                          <p:spTgt spid="493595"/>
                                        </p:tgtEl>
                                        <p:attrNameLst>
                                          <p:attrName>ppt_x</p:attrName>
                                        </p:attrNameLst>
                                      </p:cBhvr>
                                      <p:tavLst>
                                        <p:tav tm="0">
                                          <p:val>
                                            <p:strVal val="0-#ppt_w/2"/>
                                          </p:val>
                                        </p:tav>
                                        <p:tav tm="100000">
                                          <p:val>
                                            <p:strVal val="#ppt_x"/>
                                          </p:val>
                                        </p:tav>
                                      </p:tavLst>
                                    </p:anim>
                                    <p:anim calcmode="lin" valueType="num">
                                      <p:cBhvr additive="base">
                                        <p:cTn id="14" dur="500" fill="hold"/>
                                        <p:tgtEl>
                                          <p:spTgt spid="4935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3592"/>
                                        </p:tgtEl>
                                        <p:attrNameLst>
                                          <p:attrName>style.visibility</p:attrName>
                                        </p:attrNameLst>
                                      </p:cBhvr>
                                      <p:to>
                                        <p:strVal val="visible"/>
                                      </p:to>
                                    </p:set>
                                    <p:anim calcmode="lin" valueType="num">
                                      <p:cBhvr additive="base">
                                        <p:cTn id="19" dur="500" fill="hold"/>
                                        <p:tgtEl>
                                          <p:spTgt spid="493592"/>
                                        </p:tgtEl>
                                        <p:attrNameLst>
                                          <p:attrName>ppt_x</p:attrName>
                                        </p:attrNameLst>
                                      </p:cBhvr>
                                      <p:tavLst>
                                        <p:tav tm="0">
                                          <p:val>
                                            <p:strVal val="0-#ppt_w/2"/>
                                          </p:val>
                                        </p:tav>
                                        <p:tav tm="100000">
                                          <p:val>
                                            <p:strVal val="#ppt_x"/>
                                          </p:val>
                                        </p:tav>
                                      </p:tavLst>
                                    </p:anim>
                                    <p:anim calcmode="lin" valueType="num">
                                      <p:cBhvr additive="base">
                                        <p:cTn id="20" dur="500" fill="hold"/>
                                        <p:tgtEl>
                                          <p:spTgt spid="4935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3584"/>
                                        </p:tgtEl>
                                        <p:attrNameLst>
                                          <p:attrName>style.visibility</p:attrName>
                                        </p:attrNameLst>
                                      </p:cBhvr>
                                      <p:to>
                                        <p:strVal val="visible"/>
                                      </p:to>
                                    </p:set>
                                    <p:anim calcmode="lin" valueType="num">
                                      <p:cBhvr additive="base">
                                        <p:cTn id="31" dur="500" fill="hold"/>
                                        <p:tgtEl>
                                          <p:spTgt spid="493584"/>
                                        </p:tgtEl>
                                        <p:attrNameLst>
                                          <p:attrName>ppt_x</p:attrName>
                                        </p:attrNameLst>
                                      </p:cBhvr>
                                      <p:tavLst>
                                        <p:tav tm="0">
                                          <p:val>
                                            <p:strVal val="0-#ppt_w/2"/>
                                          </p:val>
                                        </p:tav>
                                        <p:tav tm="100000">
                                          <p:val>
                                            <p:strVal val="#ppt_x"/>
                                          </p:val>
                                        </p:tav>
                                      </p:tavLst>
                                    </p:anim>
                                    <p:anim calcmode="lin" valueType="num">
                                      <p:cBhvr additive="base">
                                        <p:cTn id="32" dur="500" fill="hold"/>
                                        <p:tgtEl>
                                          <p:spTgt spid="4935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3596"/>
                                        </p:tgtEl>
                                        <p:attrNameLst>
                                          <p:attrName>style.visibility</p:attrName>
                                        </p:attrNameLst>
                                      </p:cBhvr>
                                      <p:to>
                                        <p:strVal val="visible"/>
                                      </p:to>
                                    </p:set>
                                    <p:anim calcmode="lin" valueType="num">
                                      <p:cBhvr additive="base">
                                        <p:cTn id="43" dur="500" fill="hold"/>
                                        <p:tgtEl>
                                          <p:spTgt spid="493596"/>
                                        </p:tgtEl>
                                        <p:attrNameLst>
                                          <p:attrName>ppt_x</p:attrName>
                                        </p:attrNameLst>
                                      </p:cBhvr>
                                      <p:tavLst>
                                        <p:tav tm="0">
                                          <p:val>
                                            <p:strVal val="0-#ppt_w/2"/>
                                          </p:val>
                                        </p:tav>
                                        <p:tav tm="100000">
                                          <p:val>
                                            <p:strVal val="#ppt_x"/>
                                          </p:val>
                                        </p:tav>
                                      </p:tavLst>
                                    </p:anim>
                                    <p:anim calcmode="lin" valueType="num">
                                      <p:cBhvr additive="base">
                                        <p:cTn id="44" dur="500" fill="hold"/>
                                        <p:tgtEl>
                                          <p:spTgt spid="493596"/>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2" presetClass="entr" presetSubtype="6" fill="hold" grpId="0" nodeType="afterEffect">
                                  <p:stCondLst>
                                    <p:cond delay="0"/>
                                  </p:stCondLst>
                                  <p:childTnLst>
                                    <p:set>
                                      <p:cBhvr>
                                        <p:cTn id="47" dur="1" fill="hold">
                                          <p:stCondLst>
                                            <p:cond delay="0"/>
                                          </p:stCondLst>
                                        </p:cTn>
                                        <p:tgtEl>
                                          <p:spTgt spid="493598"/>
                                        </p:tgtEl>
                                        <p:attrNameLst>
                                          <p:attrName>style.visibility</p:attrName>
                                        </p:attrNameLst>
                                      </p:cBhvr>
                                      <p:to>
                                        <p:strVal val="visible"/>
                                      </p:to>
                                    </p:set>
                                    <p:anim calcmode="lin" valueType="num">
                                      <p:cBhvr additive="base">
                                        <p:cTn id="48" dur="500" fill="hold"/>
                                        <p:tgtEl>
                                          <p:spTgt spid="493598"/>
                                        </p:tgtEl>
                                        <p:attrNameLst>
                                          <p:attrName>ppt_x</p:attrName>
                                        </p:attrNameLst>
                                      </p:cBhvr>
                                      <p:tavLst>
                                        <p:tav tm="0">
                                          <p:val>
                                            <p:strVal val="1+#ppt_w/2"/>
                                          </p:val>
                                        </p:tav>
                                        <p:tav tm="100000">
                                          <p:val>
                                            <p:strVal val="#ppt_x"/>
                                          </p:val>
                                        </p:tav>
                                      </p:tavLst>
                                    </p:anim>
                                    <p:anim calcmode="lin" valueType="num">
                                      <p:cBhvr additive="base">
                                        <p:cTn id="49" dur="500" fill="hold"/>
                                        <p:tgtEl>
                                          <p:spTgt spid="4935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84" grpId="0" autoUpdateAnimBg="0"/>
      <p:bldP spid="493592" grpId="0" autoUpdateAnimBg="0"/>
      <p:bldP spid="493595" grpId="0" autoUpdateAnimBg="0"/>
      <p:bldP spid="493596" grpId="0" autoUpdateAnimBg="0"/>
      <p:bldP spid="493598"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fld id="{96D07A04-D842-442A-893C-E75E9670D5C6}" type="datetime1">
              <a:rPr lang="zh-CN" altLang="en-US"/>
              <a:pPr>
                <a:defRPr/>
              </a:pPr>
              <a:t>2020/9/3</a:t>
            </a:fld>
            <a:endParaRPr lang="en-US" altLang="zh-CN"/>
          </a:p>
        </p:txBody>
      </p:sp>
      <p:sp>
        <p:nvSpPr>
          <p:cNvPr id="134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C36F7B8E-9DB0-4534-949F-A234B7E9C017}" type="slidenum">
              <a:rPr lang="zh-CN" altLang="en-US" sz="1400" smtClean="0"/>
              <a:pPr>
                <a:spcBef>
                  <a:spcPct val="0"/>
                </a:spcBef>
                <a:buClrTx/>
                <a:buSzTx/>
                <a:buFontTx/>
                <a:buNone/>
              </a:pPr>
              <a:t>75</a:t>
            </a:fld>
            <a:r>
              <a:rPr lang="zh-CN" altLang="en-US" sz="1400"/>
              <a:t> 页</a:t>
            </a:r>
          </a:p>
        </p:txBody>
      </p:sp>
      <p:sp>
        <p:nvSpPr>
          <p:cNvPr id="134148" name="Rectangle 2"/>
          <p:cNvSpPr>
            <a:spLocks noGrp="1" noChangeArrowheads="1"/>
          </p:cNvSpPr>
          <p:nvPr>
            <p:ph type="title"/>
          </p:nvPr>
        </p:nvSpPr>
        <p:spPr>
          <a:xfrm>
            <a:off x="900113" y="0"/>
            <a:ext cx="7491412" cy="685800"/>
          </a:xfrm>
          <a:noFill/>
        </p:spPr>
        <p:txBody>
          <a:bodyPr/>
          <a:lstStyle/>
          <a:p>
            <a:r>
              <a:rPr lang="en-US" altLang="zh-CN" b="1"/>
              <a:t>3 </a:t>
            </a:r>
            <a:r>
              <a:rPr lang="zh-CN" altLang="en-US" b="1"/>
              <a:t>利用编译程序自动生成器</a:t>
            </a:r>
          </a:p>
        </p:txBody>
      </p:sp>
      <p:sp>
        <p:nvSpPr>
          <p:cNvPr id="50179" name="Rectangle 3"/>
          <p:cNvSpPr>
            <a:spLocks noGrp="1" noChangeArrowheads="1"/>
          </p:cNvSpPr>
          <p:nvPr>
            <p:ph type="body" idx="1"/>
          </p:nvPr>
        </p:nvSpPr>
        <p:spPr>
          <a:xfrm>
            <a:off x="1981200" y="1600200"/>
            <a:ext cx="5181600" cy="685800"/>
          </a:xfrm>
        </p:spPr>
        <p:txBody>
          <a:bodyPr/>
          <a:lstStyle/>
          <a:p>
            <a:pPr>
              <a:buFont typeface="Monotype Sorts" pitchFamily="2" charset="2"/>
              <a:buNone/>
              <a:defRPr/>
            </a:pPr>
            <a:r>
              <a:rPr lang="zh-CN" altLang="en-US" b="1">
                <a:solidFill>
                  <a:srgbClr val="FFFF00"/>
                </a:solidFill>
                <a:latin typeface="宋体" pitchFamily="2" charset="-122"/>
              </a:rPr>
              <a:t>词法分析器的自动生成程序</a:t>
            </a:r>
            <a:endParaRPr lang="zh-CN" altLang="en-US" sz="2400" b="1">
              <a:solidFill>
                <a:srgbClr val="FFFF00"/>
              </a:solidFill>
              <a:effectLst/>
              <a:latin typeface="宋体" pitchFamily="2" charset="-122"/>
            </a:endParaRPr>
          </a:p>
        </p:txBody>
      </p:sp>
      <p:sp>
        <p:nvSpPr>
          <p:cNvPr id="50180" name="Rectangle 4"/>
          <p:cNvSpPr>
            <a:spLocks noChangeArrowheads="1"/>
          </p:cNvSpPr>
          <p:nvPr/>
        </p:nvSpPr>
        <p:spPr bwMode="auto">
          <a:xfrm>
            <a:off x="3359150" y="2438400"/>
            <a:ext cx="2197100" cy="901700"/>
          </a:xfrm>
          <a:prstGeom prst="rect">
            <a:avLst/>
          </a:prstGeom>
          <a:solidFill>
            <a:srgbClr val="ADFF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a:solidFill>
                  <a:srgbClr val="000066"/>
                </a:solidFill>
              </a:rPr>
              <a:t>ＬＥＸ</a:t>
            </a:r>
            <a:endParaRPr lang="zh-CN" altLang="en-US">
              <a:solidFill>
                <a:srgbClr val="FFFF00"/>
              </a:solidFill>
            </a:endParaRPr>
          </a:p>
        </p:txBody>
      </p:sp>
      <p:sp>
        <p:nvSpPr>
          <p:cNvPr id="50181" name="Line 5"/>
          <p:cNvSpPr>
            <a:spLocks noChangeShapeType="1"/>
          </p:cNvSpPr>
          <p:nvPr/>
        </p:nvSpPr>
        <p:spPr bwMode="auto">
          <a:xfrm>
            <a:off x="5638800" y="2889250"/>
            <a:ext cx="8382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2" name="Line 6"/>
          <p:cNvSpPr>
            <a:spLocks noChangeShapeType="1"/>
          </p:cNvSpPr>
          <p:nvPr/>
        </p:nvSpPr>
        <p:spPr bwMode="auto">
          <a:xfrm>
            <a:off x="2286000" y="2889250"/>
            <a:ext cx="9906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3" name="Rectangle 7"/>
          <p:cNvSpPr>
            <a:spLocks noChangeArrowheads="1"/>
          </p:cNvSpPr>
          <p:nvPr/>
        </p:nvSpPr>
        <p:spPr bwMode="auto">
          <a:xfrm>
            <a:off x="0" y="2674938"/>
            <a:ext cx="314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i="1">
                <a:solidFill>
                  <a:srgbClr val="FFFF00"/>
                </a:solidFill>
              </a:rPr>
              <a:t>词法规则说明</a:t>
            </a:r>
          </a:p>
        </p:txBody>
      </p:sp>
      <p:sp>
        <p:nvSpPr>
          <p:cNvPr id="50184" name="Rectangle 8"/>
          <p:cNvSpPr>
            <a:spLocks noChangeArrowheads="1"/>
          </p:cNvSpPr>
          <p:nvPr/>
        </p:nvSpPr>
        <p:spPr bwMode="auto">
          <a:xfrm>
            <a:off x="6537325" y="267493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i="1">
                <a:solidFill>
                  <a:srgbClr val="FFFF00"/>
                </a:solidFill>
              </a:rPr>
              <a:t>词法分析程序</a:t>
            </a:r>
          </a:p>
        </p:txBody>
      </p:sp>
      <p:sp>
        <p:nvSpPr>
          <p:cNvPr id="50185" name="Rectangle 9"/>
          <p:cNvSpPr>
            <a:spLocks noChangeArrowheads="1"/>
          </p:cNvSpPr>
          <p:nvPr/>
        </p:nvSpPr>
        <p:spPr bwMode="auto">
          <a:xfrm>
            <a:off x="7070725" y="3101975"/>
            <a:ext cx="1220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FFFF00"/>
                </a:solidFill>
              </a:rPr>
              <a:t>(C</a:t>
            </a:r>
            <a:r>
              <a:rPr lang="zh-CN" altLang="en-US" sz="2400">
                <a:solidFill>
                  <a:srgbClr val="FFFF00"/>
                </a:solidFill>
              </a:rPr>
              <a:t>程序</a:t>
            </a:r>
            <a:r>
              <a:rPr lang="en-US" altLang="zh-CN" sz="2400">
                <a:solidFill>
                  <a:srgbClr val="FFFF00"/>
                </a:solidFill>
              </a:rPr>
              <a:t>)</a:t>
            </a:r>
          </a:p>
        </p:txBody>
      </p:sp>
      <p:sp>
        <p:nvSpPr>
          <p:cNvPr id="50193" name="Text Box 17"/>
          <p:cNvSpPr txBox="1">
            <a:spLocks noChangeArrowheads="1"/>
          </p:cNvSpPr>
          <p:nvPr/>
        </p:nvSpPr>
        <p:spPr bwMode="auto">
          <a:xfrm>
            <a:off x="1219200" y="3733800"/>
            <a:ext cx="55070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a:solidFill>
                  <a:srgbClr val="FFFF00"/>
                </a:solidFill>
              </a:rPr>
              <a:t>输入：</a:t>
            </a:r>
          </a:p>
          <a:p>
            <a:pPr lvl="1">
              <a:spcBef>
                <a:spcPct val="0"/>
              </a:spcBef>
              <a:buClrTx/>
              <a:buSzTx/>
              <a:buFontTx/>
              <a:buNone/>
            </a:pPr>
            <a:r>
              <a:rPr lang="zh-CN" altLang="en-US">
                <a:solidFill>
                  <a:srgbClr val="FFFF00"/>
                </a:solidFill>
              </a:rPr>
              <a:t>	词法（正规表达式）</a:t>
            </a:r>
          </a:p>
          <a:p>
            <a:pPr lvl="1">
              <a:spcBef>
                <a:spcPct val="0"/>
              </a:spcBef>
              <a:buClrTx/>
              <a:buSzTx/>
              <a:buFontTx/>
              <a:buNone/>
            </a:pPr>
            <a:r>
              <a:rPr lang="zh-CN" altLang="en-US">
                <a:solidFill>
                  <a:srgbClr val="FFFF00"/>
                </a:solidFill>
              </a:rPr>
              <a:t>	识别动作（Ｃ程序段）</a:t>
            </a:r>
          </a:p>
        </p:txBody>
      </p:sp>
      <p:sp>
        <p:nvSpPr>
          <p:cNvPr id="50195" name="Text Box 19"/>
          <p:cNvSpPr txBox="1">
            <a:spLocks noChangeArrowheads="1"/>
          </p:cNvSpPr>
          <p:nvPr/>
        </p:nvSpPr>
        <p:spPr bwMode="auto">
          <a:xfrm>
            <a:off x="1143000" y="5181600"/>
            <a:ext cx="609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a:solidFill>
                  <a:srgbClr val="FFFF00"/>
                </a:solidFill>
              </a:rPr>
              <a:t>输出：</a:t>
            </a:r>
          </a:p>
          <a:p>
            <a:pPr lvl="1">
              <a:spcBef>
                <a:spcPct val="0"/>
              </a:spcBef>
              <a:buClrTx/>
              <a:buSzTx/>
              <a:buFontTx/>
              <a:buNone/>
            </a:pPr>
            <a:r>
              <a:rPr lang="zh-CN" altLang="en-US">
                <a:solidFill>
                  <a:srgbClr val="FFFF00"/>
                </a:solidFill>
              </a:rPr>
              <a:t>	</a:t>
            </a:r>
            <a:r>
              <a:rPr lang="en-US" altLang="zh-CN">
                <a:solidFill>
                  <a:srgbClr val="FFFF00"/>
                </a:solidFill>
              </a:rPr>
              <a:t>yylex( ) </a:t>
            </a:r>
            <a:r>
              <a:rPr lang="zh-CN" altLang="en-US">
                <a:solidFill>
                  <a:srgbClr val="FFFF00"/>
                </a:solidFill>
              </a:rPr>
              <a:t>函数</a:t>
            </a:r>
          </a:p>
        </p:txBody>
      </p:sp>
      <p:sp>
        <p:nvSpPr>
          <p:cNvPr id="50196" name="AutoShape 20">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p:cTn id="7" dur="500" fill="hold"/>
                                        <p:tgtEl>
                                          <p:spTgt spid="50180"/>
                                        </p:tgtEl>
                                        <p:attrNameLst>
                                          <p:attrName>ppt_x</p:attrName>
                                        </p:attrNameLst>
                                      </p:cBhvr>
                                      <p:tavLst>
                                        <p:tav tm="0">
                                          <p:val>
                                            <p:strVal val="#ppt_x-#ppt_w/2"/>
                                          </p:val>
                                        </p:tav>
                                        <p:tav tm="100000">
                                          <p:val>
                                            <p:strVal val="#ppt_x"/>
                                          </p:val>
                                        </p:tav>
                                      </p:tavLst>
                                    </p:anim>
                                    <p:anim calcmode="lin" valueType="num">
                                      <p:cBhvr>
                                        <p:cTn id="8" dur="500" fill="hold"/>
                                        <p:tgtEl>
                                          <p:spTgt spid="50180"/>
                                        </p:tgtEl>
                                        <p:attrNameLst>
                                          <p:attrName>ppt_y</p:attrName>
                                        </p:attrNameLst>
                                      </p:cBhvr>
                                      <p:tavLst>
                                        <p:tav tm="0">
                                          <p:val>
                                            <p:strVal val="#ppt_y"/>
                                          </p:val>
                                        </p:tav>
                                        <p:tav tm="100000">
                                          <p:val>
                                            <p:strVal val="#ppt_y"/>
                                          </p:val>
                                        </p:tav>
                                      </p:tavLst>
                                    </p:anim>
                                    <p:anim calcmode="lin" valueType="num">
                                      <p:cBhvr>
                                        <p:cTn id="9" dur="500" fill="hold"/>
                                        <p:tgtEl>
                                          <p:spTgt spid="50180"/>
                                        </p:tgtEl>
                                        <p:attrNameLst>
                                          <p:attrName>ppt_w</p:attrName>
                                        </p:attrNameLst>
                                      </p:cBhvr>
                                      <p:tavLst>
                                        <p:tav tm="0">
                                          <p:val>
                                            <p:fltVal val="0"/>
                                          </p:val>
                                        </p:tav>
                                        <p:tav tm="100000">
                                          <p:val>
                                            <p:strVal val="#ppt_w"/>
                                          </p:val>
                                        </p:tav>
                                      </p:tavLst>
                                    </p:anim>
                                    <p:anim calcmode="lin" valueType="num">
                                      <p:cBhvr>
                                        <p:cTn id="10" dur="500" fill="hold"/>
                                        <p:tgtEl>
                                          <p:spTgt spid="50180"/>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50181"/>
                                        </p:tgtEl>
                                        <p:attrNameLst>
                                          <p:attrName>style.visibility</p:attrName>
                                        </p:attrNameLst>
                                      </p:cBhvr>
                                      <p:to>
                                        <p:strVal val="visible"/>
                                      </p:to>
                                    </p:set>
                                    <p:anim calcmode="lin" valueType="num">
                                      <p:cBhvr>
                                        <p:cTn id="14" dur="500" fill="hold"/>
                                        <p:tgtEl>
                                          <p:spTgt spid="50181"/>
                                        </p:tgtEl>
                                        <p:attrNameLst>
                                          <p:attrName>ppt_x</p:attrName>
                                        </p:attrNameLst>
                                      </p:cBhvr>
                                      <p:tavLst>
                                        <p:tav tm="0">
                                          <p:val>
                                            <p:strVal val="#ppt_x-#ppt_w/2"/>
                                          </p:val>
                                        </p:tav>
                                        <p:tav tm="100000">
                                          <p:val>
                                            <p:strVal val="#ppt_x"/>
                                          </p:val>
                                        </p:tav>
                                      </p:tavLst>
                                    </p:anim>
                                    <p:anim calcmode="lin" valueType="num">
                                      <p:cBhvr>
                                        <p:cTn id="15" dur="500" fill="hold"/>
                                        <p:tgtEl>
                                          <p:spTgt spid="50181"/>
                                        </p:tgtEl>
                                        <p:attrNameLst>
                                          <p:attrName>ppt_y</p:attrName>
                                        </p:attrNameLst>
                                      </p:cBhvr>
                                      <p:tavLst>
                                        <p:tav tm="0">
                                          <p:val>
                                            <p:strVal val="#ppt_y"/>
                                          </p:val>
                                        </p:tav>
                                        <p:tav tm="100000">
                                          <p:val>
                                            <p:strVal val="#ppt_y"/>
                                          </p:val>
                                        </p:tav>
                                      </p:tavLst>
                                    </p:anim>
                                    <p:anim calcmode="lin" valueType="num">
                                      <p:cBhvr>
                                        <p:cTn id="16" dur="500" fill="hold"/>
                                        <p:tgtEl>
                                          <p:spTgt spid="50181"/>
                                        </p:tgtEl>
                                        <p:attrNameLst>
                                          <p:attrName>ppt_w</p:attrName>
                                        </p:attrNameLst>
                                      </p:cBhvr>
                                      <p:tavLst>
                                        <p:tav tm="0">
                                          <p:val>
                                            <p:fltVal val="0"/>
                                          </p:val>
                                        </p:tav>
                                        <p:tav tm="100000">
                                          <p:val>
                                            <p:strVal val="#ppt_w"/>
                                          </p:val>
                                        </p:tav>
                                      </p:tavLst>
                                    </p:anim>
                                    <p:anim calcmode="lin" valueType="num">
                                      <p:cBhvr>
                                        <p:cTn id="17" dur="500" fill="hold"/>
                                        <p:tgtEl>
                                          <p:spTgt spid="50181"/>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50182"/>
                                        </p:tgtEl>
                                        <p:attrNameLst>
                                          <p:attrName>style.visibility</p:attrName>
                                        </p:attrNameLst>
                                      </p:cBhvr>
                                      <p:to>
                                        <p:strVal val="visible"/>
                                      </p:to>
                                    </p:set>
                                    <p:anim calcmode="lin" valueType="num">
                                      <p:cBhvr>
                                        <p:cTn id="21" dur="500" fill="hold"/>
                                        <p:tgtEl>
                                          <p:spTgt spid="50182"/>
                                        </p:tgtEl>
                                        <p:attrNameLst>
                                          <p:attrName>ppt_x</p:attrName>
                                        </p:attrNameLst>
                                      </p:cBhvr>
                                      <p:tavLst>
                                        <p:tav tm="0">
                                          <p:val>
                                            <p:strVal val="#ppt_x-#ppt_w/2"/>
                                          </p:val>
                                        </p:tav>
                                        <p:tav tm="100000">
                                          <p:val>
                                            <p:strVal val="#ppt_x"/>
                                          </p:val>
                                        </p:tav>
                                      </p:tavLst>
                                    </p:anim>
                                    <p:anim calcmode="lin" valueType="num">
                                      <p:cBhvr>
                                        <p:cTn id="22" dur="500" fill="hold"/>
                                        <p:tgtEl>
                                          <p:spTgt spid="50182"/>
                                        </p:tgtEl>
                                        <p:attrNameLst>
                                          <p:attrName>ppt_y</p:attrName>
                                        </p:attrNameLst>
                                      </p:cBhvr>
                                      <p:tavLst>
                                        <p:tav tm="0">
                                          <p:val>
                                            <p:strVal val="#ppt_y"/>
                                          </p:val>
                                        </p:tav>
                                        <p:tav tm="100000">
                                          <p:val>
                                            <p:strVal val="#ppt_y"/>
                                          </p:val>
                                        </p:tav>
                                      </p:tavLst>
                                    </p:anim>
                                    <p:anim calcmode="lin" valueType="num">
                                      <p:cBhvr>
                                        <p:cTn id="23" dur="500" fill="hold"/>
                                        <p:tgtEl>
                                          <p:spTgt spid="50182"/>
                                        </p:tgtEl>
                                        <p:attrNameLst>
                                          <p:attrName>ppt_w</p:attrName>
                                        </p:attrNameLst>
                                      </p:cBhvr>
                                      <p:tavLst>
                                        <p:tav tm="0">
                                          <p:val>
                                            <p:fltVal val="0"/>
                                          </p:val>
                                        </p:tav>
                                        <p:tav tm="100000">
                                          <p:val>
                                            <p:strVal val="#ppt_w"/>
                                          </p:val>
                                        </p:tav>
                                      </p:tavLst>
                                    </p:anim>
                                    <p:anim calcmode="lin" valueType="num">
                                      <p:cBhvr>
                                        <p:cTn id="24" dur="500" fill="hold"/>
                                        <p:tgtEl>
                                          <p:spTgt spid="50182"/>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50183"/>
                                        </p:tgtEl>
                                        <p:attrNameLst>
                                          <p:attrName>style.visibility</p:attrName>
                                        </p:attrNameLst>
                                      </p:cBhvr>
                                      <p:to>
                                        <p:strVal val="visible"/>
                                      </p:to>
                                    </p:set>
                                    <p:anim calcmode="lin" valueType="num">
                                      <p:cBhvr>
                                        <p:cTn id="28" dur="500" fill="hold"/>
                                        <p:tgtEl>
                                          <p:spTgt spid="50183"/>
                                        </p:tgtEl>
                                        <p:attrNameLst>
                                          <p:attrName>ppt_x</p:attrName>
                                        </p:attrNameLst>
                                      </p:cBhvr>
                                      <p:tavLst>
                                        <p:tav tm="0">
                                          <p:val>
                                            <p:strVal val="#ppt_x-#ppt_w/2"/>
                                          </p:val>
                                        </p:tav>
                                        <p:tav tm="100000">
                                          <p:val>
                                            <p:strVal val="#ppt_x"/>
                                          </p:val>
                                        </p:tav>
                                      </p:tavLst>
                                    </p:anim>
                                    <p:anim calcmode="lin" valueType="num">
                                      <p:cBhvr>
                                        <p:cTn id="29" dur="500" fill="hold"/>
                                        <p:tgtEl>
                                          <p:spTgt spid="50183"/>
                                        </p:tgtEl>
                                        <p:attrNameLst>
                                          <p:attrName>ppt_y</p:attrName>
                                        </p:attrNameLst>
                                      </p:cBhvr>
                                      <p:tavLst>
                                        <p:tav tm="0">
                                          <p:val>
                                            <p:strVal val="#ppt_y"/>
                                          </p:val>
                                        </p:tav>
                                        <p:tav tm="100000">
                                          <p:val>
                                            <p:strVal val="#ppt_y"/>
                                          </p:val>
                                        </p:tav>
                                      </p:tavLst>
                                    </p:anim>
                                    <p:anim calcmode="lin" valueType="num">
                                      <p:cBhvr>
                                        <p:cTn id="30" dur="500" fill="hold"/>
                                        <p:tgtEl>
                                          <p:spTgt spid="50183"/>
                                        </p:tgtEl>
                                        <p:attrNameLst>
                                          <p:attrName>ppt_w</p:attrName>
                                        </p:attrNameLst>
                                      </p:cBhvr>
                                      <p:tavLst>
                                        <p:tav tm="0">
                                          <p:val>
                                            <p:fltVal val="0"/>
                                          </p:val>
                                        </p:tav>
                                        <p:tav tm="100000">
                                          <p:val>
                                            <p:strVal val="#ppt_w"/>
                                          </p:val>
                                        </p:tav>
                                      </p:tavLst>
                                    </p:anim>
                                    <p:anim calcmode="lin" valueType="num">
                                      <p:cBhvr>
                                        <p:cTn id="31" dur="500" fill="hold"/>
                                        <p:tgtEl>
                                          <p:spTgt spid="50183"/>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2000"/>
                            </p:stCondLst>
                            <p:childTnLst>
                              <p:par>
                                <p:cTn id="33" presetID="17" presetClass="entr" presetSubtype="8" fill="hold" grpId="0" nodeType="afterEffect">
                                  <p:stCondLst>
                                    <p:cond delay="0"/>
                                  </p:stCondLst>
                                  <p:childTnLst>
                                    <p:set>
                                      <p:cBhvr>
                                        <p:cTn id="34" dur="1" fill="hold">
                                          <p:stCondLst>
                                            <p:cond delay="0"/>
                                          </p:stCondLst>
                                        </p:cTn>
                                        <p:tgtEl>
                                          <p:spTgt spid="50184"/>
                                        </p:tgtEl>
                                        <p:attrNameLst>
                                          <p:attrName>style.visibility</p:attrName>
                                        </p:attrNameLst>
                                      </p:cBhvr>
                                      <p:to>
                                        <p:strVal val="visible"/>
                                      </p:to>
                                    </p:set>
                                    <p:anim calcmode="lin" valueType="num">
                                      <p:cBhvr>
                                        <p:cTn id="35" dur="500" fill="hold"/>
                                        <p:tgtEl>
                                          <p:spTgt spid="50184"/>
                                        </p:tgtEl>
                                        <p:attrNameLst>
                                          <p:attrName>ppt_x</p:attrName>
                                        </p:attrNameLst>
                                      </p:cBhvr>
                                      <p:tavLst>
                                        <p:tav tm="0">
                                          <p:val>
                                            <p:strVal val="#ppt_x-#ppt_w/2"/>
                                          </p:val>
                                        </p:tav>
                                        <p:tav tm="100000">
                                          <p:val>
                                            <p:strVal val="#ppt_x"/>
                                          </p:val>
                                        </p:tav>
                                      </p:tavLst>
                                    </p:anim>
                                    <p:anim calcmode="lin" valueType="num">
                                      <p:cBhvr>
                                        <p:cTn id="36" dur="500" fill="hold"/>
                                        <p:tgtEl>
                                          <p:spTgt spid="50184"/>
                                        </p:tgtEl>
                                        <p:attrNameLst>
                                          <p:attrName>ppt_y</p:attrName>
                                        </p:attrNameLst>
                                      </p:cBhvr>
                                      <p:tavLst>
                                        <p:tav tm="0">
                                          <p:val>
                                            <p:strVal val="#ppt_y"/>
                                          </p:val>
                                        </p:tav>
                                        <p:tav tm="100000">
                                          <p:val>
                                            <p:strVal val="#ppt_y"/>
                                          </p:val>
                                        </p:tav>
                                      </p:tavLst>
                                    </p:anim>
                                    <p:anim calcmode="lin" valueType="num">
                                      <p:cBhvr>
                                        <p:cTn id="37" dur="500" fill="hold"/>
                                        <p:tgtEl>
                                          <p:spTgt spid="50184"/>
                                        </p:tgtEl>
                                        <p:attrNameLst>
                                          <p:attrName>ppt_w</p:attrName>
                                        </p:attrNameLst>
                                      </p:cBhvr>
                                      <p:tavLst>
                                        <p:tav tm="0">
                                          <p:val>
                                            <p:fltVal val="0"/>
                                          </p:val>
                                        </p:tav>
                                        <p:tav tm="100000">
                                          <p:val>
                                            <p:strVal val="#ppt_w"/>
                                          </p:val>
                                        </p:tav>
                                      </p:tavLst>
                                    </p:anim>
                                    <p:anim calcmode="lin" valueType="num">
                                      <p:cBhvr>
                                        <p:cTn id="38" dur="500" fill="hold"/>
                                        <p:tgtEl>
                                          <p:spTgt spid="50184"/>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2500"/>
                            </p:stCondLst>
                            <p:childTnLst>
                              <p:par>
                                <p:cTn id="40" presetID="17" presetClass="entr" presetSubtype="8" fill="hold" grpId="0" nodeType="afterEffect">
                                  <p:stCondLst>
                                    <p:cond delay="0"/>
                                  </p:stCondLst>
                                  <p:childTnLst>
                                    <p:set>
                                      <p:cBhvr>
                                        <p:cTn id="41" dur="1" fill="hold">
                                          <p:stCondLst>
                                            <p:cond delay="0"/>
                                          </p:stCondLst>
                                        </p:cTn>
                                        <p:tgtEl>
                                          <p:spTgt spid="50185"/>
                                        </p:tgtEl>
                                        <p:attrNameLst>
                                          <p:attrName>style.visibility</p:attrName>
                                        </p:attrNameLst>
                                      </p:cBhvr>
                                      <p:to>
                                        <p:strVal val="visible"/>
                                      </p:to>
                                    </p:set>
                                    <p:anim calcmode="lin" valueType="num">
                                      <p:cBhvr>
                                        <p:cTn id="42" dur="500" fill="hold"/>
                                        <p:tgtEl>
                                          <p:spTgt spid="50185"/>
                                        </p:tgtEl>
                                        <p:attrNameLst>
                                          <p:attrName>ppt_x</p:attrName>
                                        </p:attrNameLst>
                                      </p:cBhvr>
                                      <p:tavLst>
                                        <p:tav tm="0">
                                          <p:val>
                                            <p:strVal val="#ppt_x-#ppt_w/2"/>
                                          </p:val>
                                        </p:tav>
                                        <p:tav tm="100000">
                                          <p:val>
                                            <p:strVal val="#ppt_x"/>
                                          </p:val>
                                        </p:tav>
                                      </p:tavLst>
                                    </p:anim>
                                    <p:anim calcmode="lin" valueType="num">
                                      <p:cBhvr>
                                        <p:cTn id="43" dur="500" fill="hold"/>
                                        <p:tgtEl>
                                          <p:spTgt spid="50185"/>
                                        </p:tgtEl>
                                        <p:attrNameLst>
                                          <p:attrName>ppt_y</p:attrName>
                                        </p:attrNameLst>
                                      </p:cBhvr>
                                      <p:tavLst>
                                        <p:tav tm="0">
                                          <p:val>
                                            <p:strVal val="#ppt_y"/>
                                          </p:val>
                                        </p:tav>
                                        <p:tav tm="100000">
                                          <p:val>
                                            <p:strVal val="#ppt_y"/>
                                          </p:val>
                                        </p:tav>
                                      </p:tavLst>
                                    </p:anim>
                                    <p:anim calcmode="lin" valueType="num">
                                      <p:cBhvr>
                                        <p:cTn id="44" dur="500" fill="hold"/>
                                        <p:tgtEl>
                                          <p:spTgt spid="50185"/>
                                        </p:tgtEl>
                                        <p:attrNameLst>
                                          <p:attrName>ppt_w</p:attrName>
                                        </p:attrNameLst>
                                      </p:cBhvr>
                                      <p:tavLst>
                                        <p:tav tm="0">
                                          <p:val>
                                            <p:fltVal val="0"/>
                                          </p:val>
                                        </p:tav>
                                        <p:tav tm="100000">
                                          <p:val>
                                            <p:strVal val="#ppt_w"/>
                                          </p:val>
                                        </p:tav>
                                      </p:tavLst>
                                    </p:anim>
                                    <p:anim calcmode="lin" valueType="num">
                                      <p:cBhvr>
                                        <p:cTn id="45" dur="500" fill="hold"/>
                                        <p:tgtEl>
                                          <p:spTgt spid="50185"/>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iterate type="lt">
                                    <p:tmPct val="100000"/>
                                  </p:iterate>
                                  <p:childTnLst>
                                    <p:set>
                                      <p:cBhvr>
                                        <p:cTn id="49" dur="1" fill="hold">
                                          <p:stCondLst>
                                            <p:cond delay="0"/>
                                          </p:stCondLst>
                                        </p:cTn>
                                        <p:tgtEl>
                                          <p:spTgt spid="50193"/>
                                        </p:tgtEl>
                                        <p:attrNameLst>
                                          <p:attrName>style.visibility</p:attrName>
                                        </p:attrNameLst>
                                      </p:cBhvr>
                                      <p:to>
                                        <p:strVal val="visible"/>
                                      </p:to>
                                    </p:set>
                                    <p:animEffect transition="in" filter="wipe(up)">
                                      <p:cBhvr>
                                        <p:cTn id="50" dur="75"/>
                                        <p:tgtEl>
                                          <p:spTgt spid="5019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0195"/>
                                        </p:tgtEl>
                                        <p:attrNameLst>
                                          <p:attrName>style.visibility</p:attrName>
                                        </p:attrNameLst>
                                      </p:cBhvr>
                                      <p:to>
                                        <p:strVal val="visible"/>
                                      </p:to>
                                    </p:set>
                                    <p:anim calcmode="lin" valueType="num">
                                      <p:cBhvr additive="base">
                                        <p:cTn id="55" dur="500" fill="hold"/>
                                        <p:tgtEl>
                                          <p:spTgt spid="50195"/>
                                        </p:tgtEl>
                                        <p:attrNameLst>
                                          <p:attrName>ppt_x</p:attrName>
                                        </p:attrNameLst>
                                      </p:cBhvr>
                                      <p:tavLst>
                                        <p:tav tm="0">
                                          <p:val>
                                            <p:strVal val="0-#ppt_w/2"/>
                                          </p:val>
                                        </p:tav>
                                        <p:tav tm="100000">
                                          <p:val>
                                            <p:strVal val="#ppt_x"/>
                                          </p:val>
                                        </p:tav>
                                      </p:tavLst>
                                    </p:anim>
                                    <p:anim calcmode="lin" valueType="num">
                                      <p:cBhvr additive="base">
                                        <p:cTn id="56" dur="500" fill="hold"/>
                                        <p:tgtEl>
                                          <p:spTgt spid="50195"/>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
                            </p:stCondLst>
                            <p:childTnLst>
                              <p:par>
                                <p:cTn id="58" presetID="2" presetClass="entr" presetSubtype="6" fill="hold" grpId="0" nodeType="afterEffect">
                                  <p:stCondLst>
                                    <p:cond delay="0"/>
                                  </p:stCondLst>
                                  <p:childTnLst>
                                    <p:set>
                                      <p:cBhvr>
                                        <p:cTn id="59" dur="1" fill="hold">
                                          <p:stCondLst>
                                            <p:cond delay="0"/>
                                          </p:stCondLst>
                                        </p:cTn>
                                        <p:tgtEl>
                                          <p:spTgt spid="50196"/>
                                        </p:tgtEl>
                                        <p:attrNameLst>
                                          <p:attrName>style.visibility</p:attrName>
                                        </p:attrNameLst>
                                      </p:cBhvr>
                                      <p:to>
                                        <p:strVal val="visible"/>
                                      </p:to>
                                    </p:set>
                                    <p:anim calcmode="lin" valueType="num">
                                      <p:cBhvr additive="base">
                                        <p:cTn id="60" dur="500" fill="hold"/>
                                        <p:tgtEl>
                                          <p:spTgt spid="50196"/>
                                        </p:tgtEl>
                                        <p:attrNameLst>
                                          <p:attrName>ppt_x</p:attrName>
                                        </p:attrNameLst>
                                      </p:cBhvr>
                                      <p:tavLst>
                                        <p:tav tm="0">
                                          <p:val>
                                            <p:strVal val="1+#ppt_w/2"/>
                                          </p:val>
                                        </p:tav>
                                        <p:tav tm="100000">
                                          <p:val>
                                            <p:strVal val="#ppt_x"/>
                                          </p:val>
                                        </p:tav>
                                      </p:tavLst>
                                    </p:anim>
                                    <p:anim calcmode="lin" valueType="num">
                                      <p:cBhvr additive="base">
                                        <p:cTn id="61" dur="500" fill="hold"/>
                                        <p:tgtEl>
                                          <p:spTgt spid="50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autoUpdateAnimBg="0"/>
      <p:bldP spid="50181" grpId="0" animBg="1"/>
      <p:bldP spid="50182" grpId="0" animBg="1"/>
      <p:bldP spid="50183" grpId="0" autoUpdateAnimBg="0"/>
      <p:bldP spid="50184" grpId="0" autoUpdateAnimBg="0"/>
      <p:bldP spid="50185" grpId="0" autoUpdateAnimBg="0"/>
      <p:bldP spid="50193" grpId="0" autoUpdateAnimBg="0"/>
      <p:bldP spid="50195" grpId="0" autoUpdateAnimBg="0"/>
      <p:bldP spid="5019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fld id="{82AA22D2-07A0-4950-92D5-973EF5D098C1}" type="datetime1">
              <a:rPr lang="zh-CN" altLang="en-US"/>
              <a:pPr>
                <a:defRPr/>
              </a:pPr>
              <a:t>2020/9/3</a:t>
            </a:fld>
            <a:endParaRPr lang="en-US" altLang="zh-CN"/>
          </a:p>
        </p:txBody>
      </p:sp>
      <p:sp>
        <p:nvSpPr>
          <p:cNvPr id="136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100B0CB1-2C19-4EC0-B391-79D2A9C1AD35}" type="slidenum">
              <a:rPr lang="zh-CN" altLang="en-US" sz="1400" smtClean="0"/>
              <a:pPr>
                <a:spcBef>
                  <a:spcPct val="0"/>
                </a:spcBef>
                <a:buClrTx/>
                <a:buSzTx/>
                <a:buFontTx/>
                <a:buNone/>
              </a:pPr>
              <a:t>76</a:t>
            </a:fld>
            <a:r>
              <a:rPr lang="zh-CN" altLang="en-US" sz="1400"/>
              <a:t> 页</a:t>
            </a:r>
          </a:p>
        </p:txBody>
      </p:sp>
      <p:sp>
        <p:nvSpPr>
          <p:cNvPr id="136196" name="Rectangle 2"/>
          <p:cNvSpPr>
            <a:spLocks noGrp="1" noChangeArrowheads="1"/>
          </p:cNvSpPr>
          <p:nvPr>
            <p:ph type="title"/>
          </p:nvPr>
        </p:nvSpPr>
        <p:spPr>
          <a:xfrm>
            <a:off x="1143000" y="152400"/>
            <a:ext cx="7772400" cy="1143000"/>
          </a:xfrm>
        </p:spPr>
        <p:txBody>
          <a:bodyPr/>
          <a:lstStyle/>
          <a:p>
            <a:pPr algn="just"/>
            <a:r>
              <a:rPr lang="zh-CN" altLang="en-US" sz="4000" b="1">
                <a:latin typeface="宋体" panose="02010600030101010101" pitchFamily="2" charset="-122"/>
              </a:rPr>
              <a:t>语法分析器的自动生成程序</a:t>
            </a:r>
          </a:p>
        </p:txBody>
      </p:sp>
      <p:sp>
        <p:nvSpPr>
          <p:cNvPr id="494603" name="Rectangle 11"/>
          <p:cNvSpPr>
            <a:spLocks noChangeArrowheads="1"/>
          </p:cNvSpPr>
          <p:nvPr/>
        </p:nvSpPr>
        <p:spPr bwMode="auto">
          <a:xfrm>
            <a:off x="3511550" y="1752600"/>
            <a:ext cx="2197100" cy="901700"/>
          </a:xfrm>
          <a:prstGeom prst="rect">
            <a:avLst/>
          </a:prstGeom>
          <a:solidFill>
            <a:srgbClr val="ADFF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a:solidFill>
                  <a:srgbClr val="000066"/>
                </a:solidFill>
              </a:rPr>
              <a:t>ＹＡＣＣ</a:t>
            </a:r>
            <a:endParaRPr lang="zh-CN" altLang="en-US">
              <a:solidFill>
                <a:srgbClr val="FFFF00"/>
              </a:solidFill>
            </a:endParaRPr>
          </a:p>
        </p:txBody>
      </p:sp>
      <p:sp>
        <p:nvSpPr>
          <p:cNvPr id="494604" name="Line 12"/>
          <p:cNvSpPr>
            <a:spLocks noChangeShapeType="1"/>
          </p:cNvSpPr>
          <p:nvPr/>
        </p:nvSpPr>
        <p:spPr bwMode="auto">
          <a:xfrm>
            <a:off x="5791200" y="2203450"/>
            <a:ext cx="8382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4605" name="Line 13"/>
          <p:cNvSpPr>
            <a:spLocks noChangeShapeType="1"/>
          </p:cNvSpPr>
          <p:nvPr/>
        </p:nvSpPr>
        <p:spPr bwMode="auto">
          <a:xfrm>
            <a:off x="2438400" y="2203450"/>
            <a:ext cx="9906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4606" name="Rectangle 14"/>
          <p:cNvSpPr>
            <a:spLocks noChangeArrowheads="1"/>
          </p:cNvSpPr>
          <p:nvPr/>
        </p:nvSpPr>
        <p:spPr bwMode="auto">
          <a:xfrm>
            <a:off x="152400" y="1989138"/>
            <a:ext cx="314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i="1">
                <a:solidFill>
                  <a:srgbClr val="FFFF00"/>
                </a:solidFill>
              </a:rPr>
              <a:t>语法规则说明</a:t>
            </a:r>
          </a:p>
        </p:txBody>
      </p:sp>
      <p:sp>
        <p:nvSpPr>
          <p:cNvPr id="494607" name="Rectangle 15"/>
          <p:cNvSpPr>
            <a:spLocks noChangeArrowheads="1"/>
          </p:cNvSpPr>
          <p:nvPr/>
        </p:nvSpPr>
        <p:spPr bwMode="auto">
          <a:xfrm>
            <a:off x="6689725" y="1989138"/>
            <a:ext cx="2297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i="1">
                <a:solidFill>
                  <a:srgbClr val="FFFF00"/>
                </a:solidFill>
              </a:rPr>
              <a:t>语法分析程序</a:t>
            </a:r>
          </a:p>
        </p:txBody>
      </p:sp>
      <p:sp>
        <p:nvSpPr>
          <p:cNvPr id="494608" name="Rectangle 16"/>
          <p:cNvSpPr>
            <a:spLocks noChangeArrowheads="1"/>
          </p:cNvSpPr>
          <p:nvPr/>
        </p:nvSpPr>
        <p:spPr bwMode="auto">
          <a:xfrm>
            <a:off x="7223125" y="2416175"/>
            <a:ext cx="121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FFFF00"/>
                </a:solidFill>
              </a:rPr>
              <a:t>(C</a:t>
            </a:r>
            <a:r>
              <a:rPr lang="zh-CN" altLang="en-US" sz="2400">
                <a:solidFill>
                  <a:srgbClr val="FFFF00"/>
                </a:solidFill>
              </a:rPr>
              <a:t>程序</a:t>
            </a:r>
            <a:r>
              <a:rPr lang="en-US" altLang="zh-CN" sz="2400">
                <a:solidFill>
                  <a:srgbClr val="FFFF00"/>
                </a:solidFill>
              </a:rPr>
              <a:t>)</a:t>
            </a:r>
          </a:p>
        </p:txBody>
      </p:sp>
      <p:sp>
        <p:nvSpPr>
          <p:cNvPr id="494610" name="Text Box 18"/>
          <p:cNvSpPr txBox="1">
            <a:spLocks noChangeArrowheads="1"/>
          </p:cNvSpPr>
          <p:nvPr/>
        </p:nvSpPr>
        <p:spPr bwMode="auto">
          <a:xfrm>
            <a:off x="1143000" y="3048000"/>
            <a:ext cx="58832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a:solidFill>
                  <a:srgbClr val="FFFF00"/>
                </a:solidFill>
              </a:rPr>
              <a:t>输入：</a:t>
            </a:r>
          </a:p>
          <a:p>
            <a:pPr lvl="1">
              <a:spcBef>
                <a:spcPct val="0"/>
              </a:spcBef>
              <a:buClrTx/>
              <a:buSzTx/>
              <a:buFontTx/>
              <a:buNone/>
            </a:pPr>
            <a:r>
              <a:rPr lang="zh-CN" altLang="en-US">
                <a:solidFill>
                  <a:srgbClr val="FFFF00"/>
                </a:solidFill>
              </a:rPr>
              <a:t>	语法规则（产生式）</a:t>
            </a:r>
          </a:p>
          <a:p>
            <a:pPr lvl="1">
              <a:spcBef>
                <a:spcPct val="0"/>
              </a:spcBef>
              <a:buClrTx/>
              <a:buSzTx/>
              <a:buFontTx/>
              <a:buNone/>
            </a:pPr>
            <a:r>
              <a:rPr lang="zh-CN" altLang="en-US">
                <a:solidFill>
                  <a:srgbClr val="FFFF00"/>
                </a:solidFill>
              </a:rPr>
              <a:t>	语义动作（Ｃ程序段）</a:t>
            </a:r>
          </a:p>
        </p:txBody>
      </p:sp>
      <p:sp>
        <p:nvSpPr>
          <p:cNvPr id="494612" name="Text Box 20"/>
          <p:cNvSpPr txBox="1">
            <a:spLocks noChangeArrowheads="1"/>
          </p:cNvSpPr>
          <p:nvPr/>
        </p:nvSpPr>
        <p:spPr bwMode="auto">
          <a:xfrm>
            <a:off x="1066800" y="4572000"/>
            <a:ext cx="6248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a:solidFill>
                  <a:srgbClr val="FFFF00"/>
                </a:solidFill>
              </a:rPr>
              <a:t>输出：</a:t>
            </a:r>
          </a:p>
          <a:p>
            <a:pPr lvl="1">
              <a:spcBef>
                <a:spcPct val="0"/>
              </a:spcBef>
              <a:buClrTx/>
              <a:buSzTx/>
              <a:buFontTx/>
              <a:buNone/>
            </a:pPr>
            <a:r>
              <a:rPr lang="zh-CN" altLang="en-US">
                <a:solidFill>
                  <a:srgbClr val="FFFF00"/>
                </a:solidFill>
              </a:rPr>
              <a:t>	</a:t>
            </a:r>
            <a:r>
              <a:rPr lang="en-US" altLang="zh-CN">
                <a:solidFill>
                  <a:srgbClr val="FFFF00"/>
                </a:solidFill>
              </a:rPr>
              <a:t>yyparse( ) </a:t>
            </a:r>
            <a:r>
              <a:rPr lang="zh-CN" altLang="en-US">
                <a:solidFill>
                  <a:srgbClr val="FFFF00"/>
                </a:solidFill>
              </a:rPr>
              <a:t>函数</a:t>
            </a:r>
          </a:p>
        </p:txBody>
      </p:sp>
      <p:sp>
        <p:nvSpPr>
          <p:cNvPr id="494614" name="AutoShape 22">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bg1"/>
          </a:solidFill>
          <a:ln w="12700" cap="sq">
            <a:solidFill>
              <a:schemeClr val="folHlink"/>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94603"/>
                                        </p:tgtEl>
                                        <p:attrNameLst>
                                          <p:attrName>style.visibility</p:attrName>
                                        </p:attrNameLst>
                                      </p:cBhvr>
                                      <p:to>
                                        <p:strVal val="visible"/>
                                      </p:to>
                                    </p:set>
                                    <p:anim calcmode="lin" valueType="num">
                                      <p:cBhvr>
                                        <p:cTn id="7" dur="500" fill="hold"/>
                                        <p:tgtEl>
                                          <p:spTgt spid="494603"/>
                                        </p:tgtEl>
                                        <p:attrNameLst>
                                          <p:attrName>ppt_x</p:attrName>
                                        </p:attrNameLst>
                                      </p:cBhvr>
                                      <p:tavLst>
                                        <p:tav tm="0">
                                          <p:val>
                                            <p:strVal val="#ppt_x-#ppt_w/2"/>
                                          </p:val>
                                        </p:tav>
                                        <p:tav tm="100000">
                                          <p:val>
                                            <p:strVal val="#ppt_x"/>
                                          </p:val>
                                        </p:tav>
                                      </p:tavLst>
                                    </p:anim>
                                    <p:anim calcmode="lin" valueType="num">
                                      <p:cBhvr>
                                        <p:cTn id="8" dur="500" fill="hold"/>
                                        <p:tgtEl>
                                          <p:spTgt spid="494603"/>
                                        </p:tgtEl>
                                        <p:attrNameLst>
                                          <p:attrName>ppt_y</p:attrName>
                                        </p:attrNameLst>
                                      </p:cBhvr>
                                      <p:tavLst>
                                        <p:tav tm="0">
                                          <p:val>
                                            <p:strVal val="#ppt_y"/>
                                          </p:val>
                                        </p:tav>
                                        <p:tav tm="100000">
                                          <p:val>
                                            <p:strVal val="#ppt_y"/>
                                          </p:val>
                                        </p:tav>
                                      </p:tavLst>
                                    </p:anim>
                                    <p:anim calcmode="lin" valueType="num">
                                      <p:cBhvr>
                                        <p:cTn id="9" dur="500" fill="hold"/>
                                        <p:tgtEl>
                                          <p:spTgt spid="494603"/>
                                        </p:tgtEl>
                                        <p:attrNameLst>
                                          <p:attrName>ppt_w</p:attrName>
                                        </p:attrNameLst>
                                      </p:cBhvr>
                                      <p:tavLst>
                                        <p:tav tm="0">
                                          <p:val>
                                            <p:fltVal val="0"/>
                                          </p:val>
                                        </p:tav>
                                        <p:tav tm="100000">
                                          <p:val>
                                            <p:strVal val="#ppt_w"/>
                                          </p:val>
                                        </p:tav>
                                      </p:tavLst>
                                    </p:anim>
                                    <p:anim calcmode="lin" valueType="num">
                                      <p:cBhvr>
                                        <p:cTn id="10" dur="500" fill="hold"/>
                                        <p:tgtEl>
                                          <p:spTgt spid="494603"/>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494606"/>
                                        </p:tgtEl>
                                        <p:attrNameLst>
                                          <p:attrName>style.visibility</p:attrName>
                                        </p:attrNameLst>
                                      </p:cBhvr>
                                      <p:to>
                                        <p:strVal val="visible"/>
                                      </p:to>
                                    </p:set>
                                    <p:anim calcmode="lin" valueType="num">
                                      <p:cBhvr>
                                        <p:cTn id="14" dur="500" fill="hold"/>
                                        <p:tgtEl>
                                          <p:spTgt spid="494606"/>
                                        </p:tgtEl>
                                        <p:attrNameLst>
                                          <p:attrName>ppt_x</p:attrName>
                                        </p:attrNameLst>
                                      </p:cBhvr>
                                      <p:tavLst>
                                        <p:tav tm="0">
                                          <p:val>
                                            <p:strVal val="#ppt_x-#ppt_w/2"/>
                                          </p:val>
                                        </p:tav>
                                        <p:tav tm="100000">
                                          <p:val>
                                            <p:strVal val="#ppt_x"/>
                                          </p:val>
                                        </p:tav>
                                      </p:tavLst>
                                    </p:anim>
                                    <p:anim calcmode="lin" valueType="num">
                                      <p:cBhvr>
                                        <p:cTn id="15" dur="500" fill="hold"/>
                                        <p:tgtEl>
                                          <p:spTgt spid="494606"/>
                                        </p:tgtEl>
                                        <p:attrNameLst>
                                          <p:attrName>ppt_y</p:attrName>
                                        </p:attrNameLst>
                                      </p:cBhvr>
                                      <p:tavLst>
                                        <p:tav tm="0">
                                          <p:val>
                                            <p:strVal val="#ppt_y"/>
                                          </p:val>
                                        </p:tav>
                                        <p:tav tm="100000">
                                          <p:val>
                                            <p:strVal val="#ppt_y"/>
                                          </p:val>
                                        </p:tav>
                                      </p:tavLst>
                                    </p:anim>
                                    <p:anim calcmode="lin" valueType="num">
                                      <p:cBhvr>
                                        <p:cTn id="16" dur="500" fill="hold"/>
                                        <p:tgtEl>
                                          <p:spTgt spid="494606"/>
                                        </p:tgtEl>
                                        <p:attrNameLst>
                                          <p:attrName>ppt_w</p:attrName>
                                        </p:attrNameLst>
                                      </p:cBhvr>
                                      <p:tavLst>
                                        <p:tav tm="0">
                                          <p:val>
                                            <p:fltVal val="0"/>
                                          </p:val>
                                        </p:tav>
                                        <p:tav tm="100000">
                                          <p:val>
                                            <p:strVal val="#ppt_w"/>
                                          </p:val>
                                        </p:tav>
                                      </p:tavLst>
                                    </p:anim>
                                    <p:anim calcmode="lin" valueType="num">
                                      <p:cBhvr>
                                        <p:cTn id="17" dur="500" fill="hold"/>
                                        <p:tgtEl>
                                          <p:spTgt spid="494606"/>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494605"/>
                                        </p:tgtEl>
                                        <p:attrNameLst>
                                          <p:attrName>style.visibility</p:attrName>
                                        </p:attrNameLst>
                                      </p:cBhvr>
                                      <p:to>
                                        <p:strVal val="visible"/>
                                      </p:to>
                                    </p:set>
                                    <p:anim calcmode="lin" valueType="num">
                                      <p:cBhvr>
                                        <p:cTn id="21" dur="500" fill="hold"/>
                                        <p:tgtEl>
                                          <p:spTgt spid="494605"/>
                                        </p:tgtEl>
                                        <p:attrNameLst>
                                          <p:attrName>ppt_x</p:attrName>
                                        </p:attrNameLst>
                                      </p:cBhvr>
                                      <p:tavLst>
                                        <p:tav tm="0">
                                          <p:val>
                                            <p:strVal val="#ppt_x-#ppt_w/2"/>
                                          </p:val>
                                        </p:tav>
                                        <p:tav tm="100000">
                                          <p:val>
                                            <p:strVal val="#ppt_x"/>
                                          </p:val>
                                        </p:tav>
                                      </p:tavLst>
                                    </p:anim>
                                    <p:anim calcmode="lin" valueType="num">
                                      <p:cBhvr>
                                        <p:cTn id="22" dur="500" fill="hold"/>
                                        <p:tgtEl>
                                          <p:spTgt spid="494605"/>
                                        </p:tgtEl>
                                        <p:attrNameLst>
                                          <p:attrName>ppt_y</p:attrName>
                                        </p:attrNameLst>
                                      </p:cBhvr>
                                      <p:tavLst>
                                        <p:tav tm="0">
                                          <p:val>
                                            <p:strVal val="#ppt_y"/>
                                          </p:val>
                                        </p:tav>
                                        <p:tav tm="100000">
                                          <p:val>
                                            <p:strVal val="#ppt_y"/>
                                          </p:val>
                                        </p:tav>
                                      </p:tavLst>
                                    </p:anim>
                                    <p:anim calcmode="lin" valueType="num">
                                      <p:cBhvr>
                                        <p:cTn id="23" dur="500" fill="hold"/>
                                        <p:tgtEl>
                                          <p:spTgt spid="494605"/>
                                        </p:tgtEl>
                                        <p:attrNameLst>
                                          <p:attrName>ppt_w</p:attrName>
                                        </p:attrNameLst>
                                      </p:cBhvr>
                                      <p:tavLst>
                                        <p:tav tm="0">
                                          <p:val>
                                            <p:fltVal val="0"/>
                                          </p:val>
                                        </p:tav>
                                        <p:tav tm="100000">
                                          <p:val>
                                            <p:strVal val="#ppt_w"/>
                                          </p:val>
                                        </p:tav>
                                      </p:tavLst>
                                    </p:anim>
                                    <p:anim calcmode="lin" valueType="num">
                                      <p:cBhvr>
                                        <p:cTn id="24" dur="500" fill="hold"/>
                                        <p:tgtEl>
                                          <p:spTgt spid="494605"/>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494604"/>
                                        </p:tgtEl>
                                        <p:attrNameLst>
                                          <p:attrName>style.visibility</p:attrName>
                                        </p:attrNameLst>
                                      </p:cBhvr>
                                      <p:to>
                                        <p:strVal val="visible"/>
                                      </p:to>
                                    </p:set>
                                    <p:anim calcmode="lin" valueType="num">
                                      <p:cBhvr>
                                        <p:cTn id="28" dur="500" fill="hold"/>
                                        <p:tgtEl>
                                          <p:spTgt spid="494604"/>
                                        </p:tgtEl>
                                        <p:attrNameLst>
                                          <p:attrName>ppt_x</p:attrName>
                                        </p:attrNameLst>
                                      </p:cBhvr>
                                      <p:tavLst>
                                        <p:tav tm="0">
                                          <p:val>
                                            <p:strVal val="#ppt_x-#ppt_w/2"/>
                                          </p:val>
                                        </p:tav>
                                        <p:tav tm="100000">
                                          <p:val>
                                            <p:strVal val="#ppt_x"/>
                                          </p:val>
                                        </p:tav>
                                      </p:tavLst>
                                    </p:anim>
                                    <p:anim calcmode="lin" valueType="num">
                                      <p:cBhvr>
                                        <p:cTn id="29" dur="500" fill="hold"/>
                                        <p:tgtEl>
                                          <p:spTgt spid="494604"/>
                                        </p:tgtEl>
                                        <p:attrNameLst>
                                          <p:attrName>ppt_y</p:attrName>
                                        </p:attrNameLst>
                                      </p:cBhvr>
                                      <p:tavLst>
                                        <p:tav tm="0">
                                          <p:val>
                                            <p:strVal val="#ppt_y"/>
                                          </p:val>
                                        </p:tav>
                                        <p:tav tm="100000">
                                          <p:val>
                                            <p:strVal val="#ppt_y"/>
                                          </p:val>
                                        </p:tav>
                                      </p:tavLst>
                                    </p:anim>
                                    <p:anim calcmode="lin" valueType="num">
                                      <p:cBhvr>
                                        <p:cTn id="30" dur="500" fill="hold"/>
                                        <p:tgtEl>
                                          <p:spTgt spid="494604"/>
                                        </p:tgtEl>
                                        <p:attrNameLst>
                                          <p:attrName>ppt_w</p:attrName>
                                        </p:attrNameLst>
                                      </p:cBhvr>
                                      <p:tavLst>
                                        <p:tav tm="0">
                                          <p:val>
                                            <p:fltVal val="0"/>
                                          </p:val>
                                        </p:tav>
                                        <p:tav tm="100000">
                                          <p:val>
                                            <p:strVal val="#ppt_w"/>
                                          </p:val>
                                        </p:tav>
                                      </p:tavLst>
                                    </p:anim>
                                    <p:anim calcmode="lin" valueType="num">
                                      <p:cBhvr>
                                        <p:cTn id="31" dur="500" fill="hold"/>
                                        <p:tgtEl>
                                          <p:spTgt spid="494604"/>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2000"/>
                            </p:stCondLst>
                            <p:childTnLst>
                              <p:par>
                                <p:cTn id="33" presetID="17" presetClass="entr" presetSubtype="8" fill="hold" grpId="0" nodeType="afterEffect">
                                  <p:stCondLst>
                                    <p:cond delay="0"/>
                                  </p:stCondLst>
                                  <p:childTnLst>
                                    <p:set>
                                      <p:cBhvr>
                                        <p:cTn id="34" dur="1" fill="hold">
                                          <p:stCondLst>
                                            <p:cond delay="0"/>
                                          </p:stCondLst>
                                        </p:cTn>
                                        <p:tgtEl>
                                          <p:spTgt spid="494607"/>
                                        </p:tgtEl>
                                        <p:attrNameLst>
                                          <p:attrName>style.visibility</p:attrName>
                                        </p:attrNameLst>
                                      </p:cBhvr>
                                      <p:to>
                                        <p:strVal val="visible"/>
                                      </p:to>
                                    </p:set>
                                    <p:anim calcmode="lin" valueType="num">
                                      <p:cBhvr>
                                        <p:cTn id="35" dur="500" fill="hold"/>
                                        <p:tgtEl>
                                          <p:spTgt spid="494607"/>
                                        </p:tgtEl>
                                        <p:attrNameLst>
                                          <p:attrName>ppt_x</p:attrName>
                                        </p:attrNameLst>
                                      </p:cBhvr>
                                      <p:tavLst>
                                        <p:tav tm="0">
                                          <p:val>
                                            <p:strVal val="#ppt_x-#ppt_w/2"/>
                                          </p:val>
                                        </p:tav>
                                        <p:tav tm="100000">
                                          <p:val>
                                            <p:strVal val="#ppt_x"/>
                                          </p:val>
                                        </p:tav>
                                      </p:tavLst>
                                    </p:anim>
                                    <p:anim calcmode="lin" valueType="num">
                                      <p:cBhvr>
                                        <p:cTn id="36" dur="500" fill="hold"/>
                                        <p:tgtEl>
                                          <p:spTgt spid="494607"/>
                                        </p:tgtEl>
                                        <p:attrNameLst>
                                          <p:attrName>ppt_y</p:attrName>
                                        </p:attrNameLst>
                                      </p:cBhvr>
                                      <p:tavLst>
                                        <p:tav tm="0">
                                          <p:val>
                                            <p:strVal val="#ppt_y"/>
                                          </p:val>
                                        </p:tav>
                                        <p:tav tm="100000">
                                          <p:val>
                                            <p:strVal val="#ppt_y"/>
                                          </p:val>
                                        </p:tav>
                                      </p:tavLst>
                                    </p:anim>
                                    <p:anim calcmode="lin" valueType="num">
                                      <p:cBhvr>
                                        <p:cTn id="37" dur="500" fill="hold"/>
                                        <p:tgtEl>
                                          <p:spTgt spid="494607"/>
                                        </p:tgtEl>
                                        <p:attrNameLst>
                                          <p:attrName>ppt_w</p:attrName>
                                        </p:attrNameLst>
                                      </p:cBhvr>
                                      <p:tavLst>
                                        <p:tav tm="0">
                                          <p:val>
                                            <p:fltVal val="0"/>
                                          </p:val>
                                        </p:tav>
                                        <p:tav tm="100000">
                                          <p:val>
                                            <p:strVal val="#ppt_w"/>
                                          </p:val>
                                        </p:tav>
                                      </p:tavLst>
                                    </p:anim>
                                    <p:anim calcmode="lin" valueType="num">
                                      <p:cBhvr>
                                        <p:cTn id="38" dur="500" fill="hold"/>
                                        <p:tgtEl>
                                          <p:spTgt spid="494607"/>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2500"/>
                            </p:stCondLst>
                            <p:childTnLst>
                              <p:par>
                                <p:cTn id="40" presetID="17" presetClass="entr" presetSubtype="8" fill="hold" grpId="0" nodeType="afterEffect">
                                  <p:stCondLst>
                                    <p:cond delay="0"/>
                                  </p:stCondLst>
                                  <p:childTnLst>
                                    <p:set>
                                      <p:cBhvr>
                                        <p:cTn id="41" dur="1" fill="hold">
                                          <p:stCondLst>
                                            <p:cond delay="0"/>
                                          </p:stCondLst>
                                        </p:cTn>
                                        <p:tgtEl>
                                          <p:spTgt spid="494608"/>
                                        </p:tgtEl>
                                        <p:attrNameLst>
                                          <p:attrName>style.visibility</p:attrName>
                                        </p:attrNameLst>
                                      </p:cBhvr>
                                      <p:to>
                                        <p:strVal val="visible"/>
                                      </p:to>
                                    </p:set>
                                    <p:anim calcmode="lin" valueType="num">
                                      <p:cBhvr>
                                        <p:cTn id="42" dur="500" fill="hold"/>
                                        <p:tgtEl>
                                          <p:spTgt spid="494608"/>
                                        </p:tgtEl>
                                        <p:attrNameLst>
                                          <p:attrName>ppt_x</p:attrName>
                                        </p:attrNameLst>
                                      </p:cBhvr>
                                      <p:tavLst>
                                        <p:tav tm="0">
                                          <p:val>
                                            <p:strVal val="#ppt_x-#ppt_w/2"/>
                                          </p:val>
                                        </p:tav>
                                        <p:tav tm="100000">
                                          <p:val>
                                            <p:strVal val="#ppt_x"/>
                                          </p:val>
                                        </p:tav>
                                      </p:tavLst>
                                    </p:anim>
                                    <p:anim calcmode="lin" valueType="num">
                                      <p:cBhvr>
                                        <p:cTn id="43" dur="500" fill="hold"/>
                                        <p:tgtEl>
                                          <p:spTgt spid="494608"/>
                                        </p:tgtEl>
                                        <p:attrNameLst>
                                          <p:attrName>ppt_y</p:attrName>
                                        </p:attrNameLst>
                                      </p:cBhvr>
                                      <p:tavLst>
                                        <p:tav tm="0">
                                          <p:val>
                                            <p:strVal val="#ppt_y"/>
                                          </p:val>
                                        </p:tav>
                                        <p:tav tm="100000">
                                          <p:val>
                                            <p:strVal val="#ppt_y"/>
                                          </p:val>
                                        </p:tav>
                                      </p:tavLst>
                                    </p:anim>
                                    <p:anim calcmode="lin" valueType="num">
                                      <p:cBhvr>
                                        <p:cTn id="44" dur="500" fill="hold"/>
                                        <p:tgtEl>
                                          <p:spTgt spid="494608"/>
                                        </p:tgtEl>
                                        <p:attrNameLst>
                                          <p:attrName>ppt_w</p:attrName>
                                        </p:attrNameLst>
                                      </p:cBhvr>
                                      <p:tavLst>
                                        <p:tav tm="0">
                                          <p:val>
                                            <p:fltVal val="0"/>
                                          </p:val>
                                        </p:tav>
                                        <p:tav tm="100000">
                                          <p:val>
                                            <p:strVal val="#ppt_w"/>
                                          </p:val>
                                        </p:tav>
                                      </p:tavLst>
                                    </p:anim>
                                    <p:anim calcmode="lin" valueType="num">
                                      <p:cBhvr>
                                        <p:cTn id="45" dur="500" fill="hold"/>
                                        <p:tgtEl>
                                          <p:spTgt spid="494608"/>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94610"/>
                                        </p:tgtEl>
                                        <p:attrNameLst>
                                          <p:attrName>style.visibility</p:attrName>
                                        </p:attrNameLst>
                                      </p:cBhvr>
                                      <p:to>
                                        <p:strVal val="visible"/>
                                      </p:to>
                                    </p:set>
                                    <p:anim calcmode="lin" valueType="num">
                                      <p:cBhvr additive="base">
                                        <p:cTn id="50" dur="500" fill="hold"/>
                                        <p:tgtEl>
                                          <p:spTgt spid="494610"/>
                                        </p:tgtEl>
                                        <p:attrNameLst>
                                          <p:attrName>ppt_x</p:attrName>
                                        </p:attrNameLst>
                                      </p:cBhvr>
                                      <p:tavLst>
                                        <p:tav tm="0">
                                          <p:val>
                                            <p:strVal val="#ppt_x"/>
                                          </p:val>
                                        </p:tav>
                                        <p:tav tm="100000">
                                          <p:val>
                                            <p:strVal val="#ppt_x"/>
                                          </p:val>
                                        </p:tav>
                                      </p:tavLst>
                                    </p:anim>
                                    <p:anim calcmode="lin" valueType="num">
                                      <p:cBhvr additive="base">
                                        <p:cTn id="51" dur="500" fill="hold"/>
                                        <p:tgtEl>
                                          <p:spTgt spid="494610"/>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494612"/>
                                        </p:tgtEl>
                                        <p:attrNameLst>
                                          <p:attrName>style.visibility</p:attrName>
                                        </p:attrNameLst>
                                      </p:cBhvr>
                                      <p:to>
                                        <p:strVal val="visible"/>
                                      </p:to>
                                    </p:set>
                                    <p:anim calcmode="lin" valueType="num">
                                      <p:cBhvr additive="base">
                                        <p:cTn id="56" dur="500" fill="hold"/>
                                        <p:tgtEl>
                                          <p:spTgt spid="494612"/>
                                        </p:tgtEl>
                                        <p:attrNameLst>
                                          <p:attrName>ppt_x</p:attrName>
                                        </p:attrNameLst>
                                      </p:cBhvr>
                                      <p:tavLst>
                                        <p:tav tm="0">
                                          <p:val>
                                            <p:strVal val="0-#ppt_w/2"/>
                                          </p:val>
                                        </p:tav>
                                        <p:tav tm="100000">
                                          <p:val>
                                            <p:strVal val="#ppt_x"/>
                                          </p:val>
                                        </p:tav>
                                      </p:tavLst>
                                    </p:anim>
                                    <p:anim calcmode="lin" valueType="num">
                                      <p:cBhvr additive="base">
                                        <p:cTn id="57" dur="500" fill="hold"/>
                                        <p:tgtEl>
                                          <p:spTgt spid="494612"/>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494614"/>
                                        </p:tgtEl>
                                        <p:attrNameLst>
                                          <p:attrName>style.visibility</p:attrName>
                                        </p:attrNameLst>
                                      </p:cBhvr>
                                      <p:to>
                                        <p:strVal val="visible"/>
                                      </p:to>
                                    </p:set>
                                    <p:animEffect transition="in" filter="blinds(horizontal)">
                                      <p:cBhvr>
                                        <p:cTn id="61" dur="500"/>
                                        <p:tgtEl>
                                          <p:spTgt spid="49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3" grpId="0" animBg="1" autoUpdateAnimBg="0"/>
      <p:bldP spid="494604" grpId="0" animBg="1"/>
      <p:bldP spid="494605" grpId="0" animBg="1"/>
      <p:bldP spid="494606" grpId="0" autoUpdateAnimBg="0"/>
      <p:bldP spid="494607" grpId="0" autoUpdateAnimBg="0"/>
      <p:bldP spid="494608" grpId="0" autoUpdateAnimBg="0"/>
      <p:bldP spid="494610" grpId="0" autoUpdateAnimBg="0"/>
      <p:bldP spid="494612" grpId="0" autoUpdateAnimBg="0"/>
      <p:bldP spid="49461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5E1D2A4-5E00-4A33-BD04-77C62CD2DB13}" type="datetime1">
              <a:rPr lang="zh-CN" altLang="en-US"/>
              <a:pPr>
                <a:defRPr/>
              </a:pPr>
              <a:t>2020/9/3</a:t>
            </a:fld>
            <a:endParaRPr lang="en-US" altLang="zh-CN"/>
          </a:p>
        </p:txBody>
      </p:sp>
      <p:sp>
        <p:nvSpPr>
          <p:cNvPr id="138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E403D5C5-ED7A-48C7-B8AB-9AF656E8CA10}" type="slidenum">
              <a:rPr lang="zh-CN" altLang="en-US" sz="1400" smtClean="0"/>
              <a:pPr>
                <a:spcBef>
                  <a:spcPct val="0"/>
                </a:spcBef>
                <a:buClrTx/>
                <a:buSzTx/>
                <a:buFontTx/>
                <a:buNone/>
              </a:pPr>
              <a:t>77</a:t>
            </a:fld>
            <a:r>
              <a:rPr lang="zh-CN" altLang="en-US" sz="1400"/>
              <a:t> 页</a:t>
            </a:r>
          </a:p>
        </p:txBody>
      </p:sp>
      <p:sp>
        <p:nvSpPr>
          <p:cNvPr id="138244" name="Rectangle 2"/>
          <p:cNvSpPr>
            <a:spLocks noGrp="1" noChangeArrowheads="1"/>
          </p:cNvSpPr>
          <p:nvPr>
            <p:ph type="title"/>
          </p:nvPr>
        </p:nvSpPr>
        <p:spPr/>
        <p:txBody>
          <a:bodyPr/>
          <a:lstStyle/>
          <a:p>
            <a:r>
              <a:rPr lang="zh-CN" altLang="en-US" b="1">
                <a:solidFill>
                  <a:srgbClr val="CC6600"/>
                </a:solidFill>
                <a:latin typeface="宋体" panose="02010600030101010101" pitchFamily="2" charset="-122"/>
              </a:rPr>
              <a:t>习题</a:t>
            </a:r>
          </a:p>
        </p:txBody>
      </p:sp>
      <p:sp>
        <p:nvSpPr>
          <p:cNvPr id="487427" name="Rectangle 3"/>
          <p:cNvSpPr>
            <a:spLocks noGrp="1" noChangeArrowheads="1"/>
          </p:cNvSpPr>
          <p:nvPr>
            <p:ph type="body" idx="1"/>
          </p:nvPr>
        </p:nvSpPr>
        <p:spPr>
          <a:xfrm>
            <a:off x="0" y="1981200"/>
            <a:ext cx="8915400" cy="4114800"/>
          </a:xfrm>
        </p:spPr>
        <p:txBody>
          <a:bodyPr/>
          <a:lstStyle/>
          <a:p>
            <a:pPr>
              <a:lnSpc>
                <a:spcPct val="130000"/>
              </a:lnSpc>
              <a:defRPr/>
            </a:pPr>
            <a:r>
              <a:rPr lang="en-US" altLang="zh-CN" b="1">
                <a:solidFill>
                  <a:srgbClr val="00FF00"/>
                </a:solidFill>
                <a:latin typeface="宋体" pitchFamily="2" charset="-122"/>
              </a:rPr>
              <a:t>1. _____</a:t>
            </a:r>
            <a:r>
              <a:rPr lang="zh-CN" altLang="en-US" b="1">
                <a:solidFill>
                  <a:srgbClr val="00FF00"/>
                </a:solidFill>
                <a:latin typeface="宋体" pitchFamily="2" charset="-122"/>
              </a:rPr>
              <a:t>不可能是目标代码</a:t>
            </a:r>
          </a:p>
          <a:p>
            <a:pPr>
              <a:lnSpc>
                <a:spcPct val="130000"/>
              </a:lnSpc>
              <a:buFont typeface="Monotype Sorts" pitchFamily="2" charset="2"/>
              <a:buNone/>
              <a:defRPr/>
            </a:pPr>
            <a:r>
              <a:rPr lang="zh-CN" altLang="en-US" b="1">
                <a:solidFill>
                  <a:srgbClr val="FFFF00"/>
                </a:solidFill>
                <a:latin typeface="宋体" pitchFamily="2" charset="-122"/>
              </a:rPr>
              <a:t>  </a:t>
            </a:r>
            <a:r>
              <a:rPr lang="en-US" altLang="zh-CN" b="1">
                <a:latin typeface="宋体" pitchFamily="2" charset="-122"/>
              </a:rPr>
              <a:t>A </a:t>
            </a:r>
            <a:r>
              <a:rPr lang="zh-CN" altLang="en-US" b="1">
                <a:latin typeface="宋体" pitchFamily="2" charset="-122"/>
              </a:rPr>
              <a:t>汇编指令代码        </a:t>
            </a:r>
            <a:r>
              <a:rPr lang="en-US" altLang="zh-CN" b="1">
                <a:latin typeface="宋体" pitchFamily="2" charset="-122"/>
              </a:rPr>
              <a:t>B </a:t>
            </a:r>
            <a:r>
              <a:rPr lang="zh-CN" altLang="en-US" b="1">
                <a:latin typeface="宋体" pitchFamily="2" charset="-122"/>
              </a:rPr>
              <a:t>可重定位指令代码</a:t>
            </a:r>
          </a:p>
          <a:p>
            <a:pPr>
              <a:lnSpc>
                <a:spcPct val="130000"/>
              </a:lnSpc>
              <a:buFont typeface="Monotype Sorts" pitchFamily="2" charset="2"/>
              <a:buNone/>
              <a:defRPr/>
            </a:pPr>
            <a:r>
              <a:rPr lang="zh-CN" altLang="en-US" b="1">
                <a:latin typeface="宋体" pitchFamily="2" charset="-122"/>
              </a:rPr>
              <a:t>  </a:t>
            </a:r>
            <a:r>
              <a:rPr lang="en-US" altLang="zh-CN" b="1">
                <a:latin typeface="宋体" pitchFamily="2" charset="-122"/>
              </a:rPr>
              <a:t>C </a:t>
            </a:r>
            <a:r>
              <a:rPr lang="zh-CN" altLang="en-US" b="1">
                <a:latin typeface="宋体" pitchFamily="2" charset="-122"/>
              </a:rPr>
              <a:t>绝对指令代码        </a:t>
            </a:r>
            <a:r>
              <a:rPr lang="en-US" altLang="zh-CN" b="1">
                <a:latin typeface="宋体" pitchFamily="2" charset="-122"/>
              </a:rPr>
              <a:t>D </a:t>
            </a:r>
            <a:r>
              <a:rPr lang="zh-CN" altLang="en-US" b="1">
                <a:latin typeface="宋体" pitchFamily="2" charset="-122"/>
              </a:rPr>
              <a:t>中间代码</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CAB999F-A09D-4977-8D51-653753A03581}" type="datetime1">
              <a:rPr lang="zh-CN" altLang="en-US"/>
              <a:pPr>
                <a:defRPr/>
              </a:pPr>
              <a:t>2020/9/3</a:t>
            </a:fld>
            <a:endParaRPr lang="en-US" altLang="zh-CN"/>
          </a:p>
        </p:txBody>
      </p:sp>
      <p:sp>
        <p:nvSpPr>
          <p:cNvPr id="140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EB6C4FF0-D6CF-42FC-B416-530F2DDEDB80}" type="slidenum">
              <a:rPr lang="zh-CN" altLang="en-US" sz="1400" smtClean="0"/>
              <a:pPr>
                <a:spcBef>
                  <a:spcPct val="0"/>
                </a:spcBef>
                <a:buClrTx/>
                <a:buSzTx/>
                <a:buFontTx/>
                <a:buNone/>
              </a:pPr>
              <a:t>78</a:t>
            </a:fld>
            <a:r>
              <a:rPr lang="zh-CN" altLang="en-US" sz="1400"/>
              <a:t> 页</a:t>
            </a:r>
          </a:p>
        </p:txBody>
      </p:sp>
      <p:sp>
        <p:nvSpPr>
          <p:cNvPr id="140292" name="Rectangle 2"/>
          <p:cNvSpPr>
            <a:spLocks noGrp="1" noChangeArrowheads="1"/>
          </p:cNvSpPr>
          <p:nvPr>
            <p:ph type="title"/>
          </p:nvPr>
        </p:nvSpPr>
        <p:spPr>
          <a:xfrm>
            <a:off x="1143000" y="0"/>
            <a:ext cx="7772400" cy="1143000"/>
          </a:xfrm>
        </p:spPr>
        <p:txBody>
          <a:bodyPr/>
          <a:lstStyle/>
          <a:p>
            <a:r>
              <a:rPr lang="zh-CN" altLang="en-US" b="1">
                <a:solidFill>
                  <a:srgbClr val="FFFF00"/>
                </a:solidFill>
                <a:latin typeface="宋体" panose="02010600030101010101" pitchFamily="2" charset="-122"/>
              </a:rPr>
              <a:t>习题</a:t>
            </a:r>
          </a:p>
        </p:txBody>
      </p:sp>
      <p:sp>
        <p:nvSpPr>
          <p:cNvPr id="779267" name="Rectangle 3"/>
          <p:cNvSpPr>
            <a:spLocks noGrp="1" noChangeArrowheads="1"/>
          </p:cNvSpPr>
          <p:nvPr>
            <p:ph type="body" idx="1"/>
          </p:nvPr>
        </p:nvSpPr>
        <p:spPr>
          <a:xfrm>
            <a:off x="609600" y="1066800"/>
            <a:ext cx="8534400" cy="5410200"/>
          </a:xfrm>
        </p:spPr>
        <p:txBody>
          <a:bodyPr/>
          <a:lstStyle/>
          <a:p>
            <a:pPr>
              <a:lnSpc>
                <a:spcPct val="130000"/>
              </a:lnSpc>
              <a:defRPr/>
            </a:pPr>
            <a:r>
              <a:rPr lang="en-US" altLang="zh-CN" b="1">
                <a:solidFill>
                  <a:srgbClr val="00FF00"/>
                </a:solidFill>
                <a:latin typeface="宋体" pitchFamily="2" charset="-122"/>
              </a:rPr>
              <a:t>2. </a:t>
            </a:r>
            <a:r>
              <a:rPr lang="zh-CN" altLang="en-US" b="1">
                <a:solidFill>
                  <a:srgbClr val="00FF00"/>
                </a:solidFill>
                <a:latin typeface="宋体" pitchFamily="2" charset="-122"/>
              </a:rPr>
              <a:t>编译程序各阶段的工作都涉及到</a:t>
            </a:r>
            <a:r>
              <a:rPr lang="en-US" altLang="zh-CN" b="1">
                <a:solidFill>
                  <a:srgbClr val="00FF00"/>
                </a:solidFill>
                <a:latin typeface="宋体" pitchFamily="2" charset="-122"/>
              </a:rPr>
              <a:t>____</a:t>
            </a:r>
            <a:r>
              <a:rPr lang="zh-CN" altLang="en-US" b="1">
                <a:solidFill>
                  <a:srgbClr val="00FF00"/>
                </a:solidFill>
                <a:latin typeface="宋体" pitchFamily="2" charset="-122"/>
              </a:rPr>
              <a:t>。</a:t>
            </a:r>
          </a:p>
          <a:p>
            <a:pPr>
              <a:lnSpc>
                <a:spcPct val="130000"/>
              </a:lnSpc>
              <a:buFont typeface="Monotype Sorts" pitchFamily="2" charset="2"/>
              <a:buNone/>
              <a:defRPr/>
            </a:pPr>
            <a:r>
              <a:rPr lang="zh-CN" altLang="en-US" b="1">
                <a:solidFill>
                  <a:srgbClr val="FFFF00"/>
                </a:solidFill>
                <a:latin typeface="宋体" pitchFamily="2" charset="-122"/>
              </a:rPr>
              <a:t>  </a:t>
            </a:r>
            <a:r>
              <a:rPr lang="en-US" altLang="zh-CN" b="1">
                <a:latin typeface="宋体" pitchFamily="2" charset="-122"/>
              </a:rPr>
              <a:t>A </a:t>
            </a:r>
            <a:r>
              <a:rPr lang="zh-CN" altLang="en-US" b="1">
                <a:latin typeface="宋体" pitchFamily="2" charset="-122"/>
              </a:rPr>
              <a:t>语法分析            </a:t>
            </a:r>
            <a:r>
              <a:rPr lang="en-US" altLang="zh-CN" b="1">
                <a:latin typeface="宋体" pitchFamily="2" charset="-122"/>
              </a:rPr>
              <a:t>B </a:t>
            </a:r>
            <a:r>
              <a:rPr lang="zh-CN" altLang="en-US" b="1">
                <a:latin typeface="宋体" pitchFamily="2" charset="-122"/>
              </a:rPr>
              <a:t>词法分析</a:t>
            </a:r>
          </a:p>
          <a:p>
            <a:pPr>
              <a:lnSpc>
                <a:spcPct val="130000"/>
              </a:lnSpc>
              <a:buFont typeface="Monotype Sorts" pitchFamily="2" charset="2"/>
              <a:buNone/>
              <a:defRPr/>
            </a:pPr>
            <a:r>
              <a:rPr lang="zh-CN" altLang="en-US" b="1">
                <a:latin typeface="宋体" pitchFamily="2" charset="-122"/>
              </a:rPr>
              <a:t>  </a:t>
            </a:r>
            <a:r>
              <a:rPr lang="en-US" altLang="zh-CN" b="1">
                <a:latin typeface="宋体" pitchFamily="2" charset="-122"/>
              </a:rPr>
              <a:t>C </a:t>
            </a:r>
            <a:r>
              <a:rPr lang="zh-CN" altLang="en-US" b="1">
                <a:latin typeface="宋体" pitchFamily="2" charset="-122"/>
              </a:rPr>
              <a:t>表格管理            </a:t>
            </a:r>
            <a:r>
              <a:rPr lang="en-US" altLang="zh-CN" b="1">
                <a:latin typeface="宋体" pitchFamily="2" charset="-122"/>
              </a:rPr>
              <a:t>D </a:t>
            </a:r>
            <a:r>
              <a:rPr lang="zh-CN" altLang="en-US" b="1">
                <a:latin typeface="宋体" pitchFamily="2" charset="-122"/>
              </a:rPr>
              <a:t>出错管理</a:t>
            </a:r>
          </a:p>
          <a:p>
            <a:pPr>
              <a:lnSpc>
                <a:spcPct val="130000"/>
              </a:lnSpc>
              <a:buFont typeface="Monotype Sorts" pitchFamily="2" charset="2"/>
              <a:buNone/>
              <a:defRPr/>
            </a:pPr>
            <a:r>
              <a:rPr lang="zh-CN" altLang="en-US" b="1">
                <a:latin typeface="宋体" pitchFamily="2" charset="-122"/>
              </a:rPr>
              <a:t>  </a:t>
            </a:r>
            <a:r>
              <a:rPr lang="en-US" altLang="zh-CN" b="1">
                <a:latin typeface="宋体" pitchFamily="2" charset="-122"/>
              </a:rPr>
              <a:t>E </a:t>
            </a:r>
            <a:r>
              <a:rPr lang="zh-CN" altLang="en-US" b="1">
                <a:latin typeface="宋体" pitchFamily="2" charset="-122"/>
              </a:rPr>
              <a:t>语义分析代码</a:t>
            </a:r>
          </a:p>
          <a:p>
            <a:pPr>
              <a:lnSpc>
                <a:spcPct val="130000"/>
              </a:lnSpc>
              <a:defRPr/>
            </a:pPr>
            <a:r>
              <a:rPr lang="en-US" altLang="zh-CN" b="1">
                <a:solidFill>
                  <a:srgbClr val="00FF00"/>
                </a:solidFill>
                <a:latin typeface="宋体" pitchFamily="2" charset="-122"/>
              </a:rPr>
              <a:t>3.</a:t>
            </a:r>
            <a:r>
              <a:rPr lang="zh-CN" altLang="en-US" b="1">
                <a:solidFill>
                  <a:srgbClr val="00FF00"/>
                </a:solidFill>
                <a:latin typeface="宋体" pitchFamily="2" charset="-122"/>
              </a:rPr>
              <a:t>画出编译程序的总体结构图，简述各部分的主要功能</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6BABCAF6-E373-4F2E-A681-559D39919B53}" type="datetime1">
              <a:rPr lang="zh-CN" altLang="en-US"/>
              <a:pPr>
                <a:defRPr/>
              </a:pPr>
              <a:t>2020/9/3</a:t>
            </a:fld>
            <a:endParaRPr lang="en-US" altLang="zh-CN"/>
          </a:p>
        </p:txBody>
      </p:sp>
      <p:sp>
        <p:nvSpPr>
          <p:cNvPr id="142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D11ACE63-8F3F-4AE5-9360-5CECC7231C29}" type="slidenum">
              <a:rPr lang="zh-CN" altLang="en-US" sz="1400" smtClean="0"/>
              <a:pPr>
                <a:spcBef>
                  <a:spcPct val="0"/>
                </a:spcBef>
                <a:buClrTx/>
                <a:buSzTx/>
                <a:buFontTx/>
                <a:buNone/>
              </a:pPr>
              <a:t>79</a:t>
            </a:fld>
            <a:r>
              <a:rPr lang="zh-CN" altLang="en-US" sz="1400"/>
              <a:t> 页</a:t>
            </a:r>
          </a:p>
        </p:txBody>
      </p:sp>
      <p:sp>
        <p:nvSpPr>
          <p:cNvPr id="813059" name="Rectangle 3"/>
          <p:cNvSpPr>
            <a:spLocks noGrp="1" noChangeArrowheads="1"/>
          </p:cNvSpPr>
          <p:nvPr>
            <p:ph type="body" idx="1"/>
          </p:nvPr>
        </p:nvSpPr>
        <p:spPr>
          <a:xfrm>
            <a:off x="838200" y="1905000"/>
            <a:ext cx="8077200" cy="4114800"/>
          </a:xfrm>
        </p:spPr>
        <p:txBody>
          <a:bodyPr/>
          <a:lstStyle/>
          <a:p>
            <a:pPr algn="just">
              <a:defRPr/>
            </a:pPr>
            <a:r>
              <a:rPr lang="en-US" altLang="zh-CN" b="1">
                <a:solidFill>
                  <a:srgbClr val="00FF00"/>
                </a:solidFill>
                <a:latin typeface="宋体" pitchFamily="2" charset="-122"/>
              </a:rPr>
              <a:t>4</a:t>
            </a:r>
            <a:r>
              <a:rPr lang="en-US" altLang="zh-CN">
                <a:solidFill>
                  <a:srgbClr val="00FF00"/>
                </a:solidFill>
                <a:latin typeface="宋体" pitchFamily="2" charset="-122"/>
              </a:rPr>
              <a:t>.</a:t>
            </a:r>
            <a:r>
              <a:rPr lang="zh-CN" altLang="en-US" b="1">
                <a:solidFill>
                  <a:srgbClr val="00FF00"/>
                </a:solidFill>
                <a:latin typeface="宋体" pitchFamily="2" charset="-122"/>
              </a:rPr>
              <a:t>编译程序是将高级语言程序翻译成</a:t>
            </a:r>
            <a:r>
              <a:rPr lang="zh-CN" altLang="en-US" b="1">
                <a:solidFill>
                  <a:srgbClr val="FFFF00"/>
                </a:solidFill>
                <a:latin typeface="宋体" pitchFamily="2" charset="-122"/>
              </a:rPr>
              <a:t>           </a:t>
            </a:r>
          </a:p>
          <a:p>
            <a:pPr algn="just">
              <a:buFont typeface="Monotype Sorts" pitchFamily="2" charset="2"/>
              <a:buNone/>
              <a:defRPr/>
            </a:pPr>
            <a:r>
              <a:rPr lang="en-US" altLang="zh-CN" b="1">
                <a:latin typeface="宋体" pitchFamily="2" charset="-122"/>
              </a:rPr>
              <a:t>A</a:t>
            </a:r>
            <a:r>
              <a:rPr lang="zh-CN" altLang="en-US" b="1">
                <a:latin typeface="宋体" pitchFamily="2" charset="-122"/>
              </a:rPr>
              <a:t>、汇编语言程序或高级语言程序	</a:t>
            </a:r>
          </a:p>
          <a:p>
            <a:pPr algn="just">
              <a:buFont typeface="Monotype Sorts" pitchFamily="2" charset="2"/>
              <a:buNone/>
              <a:defRPr/>
            </a:pPr>
            <a:r>
              <a:rPr lang="en-US" altLang="zh-CN" b="1">
                <a:latin typeface="宋体" pitchFamily="2" charset="-122"/>
              </a:rPr>
              <a:t>B</a:t>
            </a:r>
            <a:r>
              <a:rPr lang="zh-CN" altLang="en-US" b="1">
                <a:latin typeface="宋体" pitchFamily="2" charset="-122"/>
              </a:rPr>
              <a:t>、汇编语言程序	 	</a:t>
            </a:r>
          </a:p>
          <a:p>
            <a:pPr algn="just">
              <a:buFont typeface="Monotype Sorts" pitchFamily="2" charset="2"/>
              <a:buNone/>
              <a:defRPr/>
            </a:pPr>
            <a:r>
              <a:rPr lang="en-US" altLang="zh-CN" b="1">
                <a:latin typeface="宋体" pitchFamily="2" charset="-122"/>
              </a:rPr>
              <a:t>C</a:t>
            </a:r>
            <a:r>
              <a:rPr lang="zh-CN" altLang="en-US" b="1">
                <a:latin typeface="宋体" pitchFamily="2" charset="-122"/>
              </a:rPr>
              <a:t>、机器语言程序			</a:t>
            </a:r>
          </a:p>
          <a:p>
            <a:pPr algn="just">
              <a:buFont typeface="Monotype Sorts" pitchFamily="2" charset="2"/>
              <a:buNone/>
              <a:defRPr/>
            </a:pPr>
            <a:r>
              <a:rPr lang="en-US" altLang="zh-CN" b="1">
                <a:latin typeface="宋体" pitchFamily="2" charset="-122"/>
              </a:rPr>
              <a:t>D</a:t>
            </a:r>
            <a:r>
              <a:rPr lang="zh-CN" altLang="en-US" b="1">
                <a:latin typeface="宋体" pitchFamily="2" charset="-122"/>
              </a:rPr>
              <a:t>、汇编语言程序或机器语言程序</a:t>
            </a:r>
          </a:p>
          <a:p>
            <a:pPr>
              <a:buFont typeface="Monotype Sorts" pitchFamily="2" charset="2"/>
              <a:buNone/>
              <a:defRPr/>
            </a:pPr>
            <a:endParaRPr lang="en-US" altLang="zh-CN" b="1">
              <a:latin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p:cNvSpPr>
            <a:spLocks noGrp="1"/>
          </p:cNvSpPr>
          <p:nvPr>
            <p:ph type="dt" sz="quarter" idx="10"/>
          </p:nvPr>
        </p:nvSpPr>
        <p:spPr/>
        <p:txBody>
          <a:bodyPr/>
          <a:lstStyle/>
          <a:p>
            <a:pPr>
              <a:defRPr/>
            </a:pPr>
            <a:fld id="{A1EA4ED0-EDE4-4FDC-8D1D-642E40D9F2BF}" type="datetime1">
              <a:rPr lang="zh-CN" altLang="en-US"/>
              <a:pPr>
                <a:defRPr/>
              </a:pPr>
              <a:t>2020/9/3</a:t>
            </a:fld>
            <a:endParaRPr lang="en-US" altLang="zh-CN"/>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BD3BC4FA-51CA-4842-9BBF-231F8C8084CD}" type="slidenum">
              <a:rPr lang="zh-CN" altLang="en-US" sz="1400" smtClean="0"/>
              <a:pPr>
                <a:spcBef>
                  <a:spcPct val="0"/>
                </a:spcBef>
                <a:buClrTx/>
                <a:buSzTx/>
                <a:buFontTx/>
                <a:buNone/>
              </a:pPr>
              <a:t>8</a:t>
            </a:fld>
            <a:r>
              <a:rPr lang="zh-CN" altLang="en-US" sz="1400"/>
              <a:t> 页</a:t>
            </a:r>
          </a:p>
        </p:txBody>
      </p:sp>
      <p:sp>
        <p:nvSpPr>
          <p:cNvPr id="780292" name="Text Box 4"/>
          <p:cNvSpPr txBox="1">
            <a:spLocks noChangeArrowheads="1"/>
          </p:cNvSpPr>
          <p:nvPr/>
        </p:nvSpPr>
        <p:spPr bwMode="auto">
          <a:xfrm>
            <a:off x="323850" y="620713"/>
            <a:ext cx="8820150" cy="1851025"/>
          </a:xfrm>
          <a:prstGeom prst="rect">
            <a:avLst/>
          </a:prstGeom>
          <a:gradFill rotWithShape="0">
            <a:gsLst>
              <a:gs pos="0">
                <a:srgbClr val="333399"/>
              </a:gs>
              <a:gs pos="100000">
                <a:schemeClr val="bg1"/>
              </a:gs>
            </a:gsLst>
            <a:path path="rect">
              <a:fillToRect l="100000" t="100000"/>
            </a:path>
          </a:gradFill>
          <a:ln w="38100">
            <a:solidFill>
              <a:srgbClr val="3399FF"/>
            </a:solidFill>
            <a:miter lim="800000"/>
            <a:headEnd/>
            <a:tailEnd/>
          </a:ln>
          <a:effectLst/>
        </p:spPr>
        <p:txBody>
          <a:bodyPr>
            <a:spAutoFit/>
          </a:bodyPr>
          <a:lstStyle/>
          <a:p>
            <a:pPr eaLnBrk="1" hangingPunct="1">
              <a:spcBef>
                <a:spcPct val="20000"/>
              </a:spcBef>
              <a:buFont typeface="Wingdings" pitchFamily="2" charset="2"/>
              <a:buChar char="Ø"/>
              <a:defRPr/>
            </a:pPr>
            <a:r>
              <a:rPr kumimoji="1" lang="zh-CN" altLang="en-US" sz="3600">
                <a:solidFill>
                  <a:srgbClr val="FFFF00"/>
                </a:solidFill>
                <a:effectLst>
                  <a:outerShdw blurRad="38100" dist="38100" dir="2700000" algn="tl">
                    <a:srgbClr val="000000"/>
                  </a:outerShdw>
                </a:effectLst>
              </a:rPr>
              <a:t>编译器的设计</a:t>
            </a:r>
          </a:p>
          <a:p>
            <a:pPr eaLnBrk="1" hangingPunct="1">
              <a:spcBef>
                <a:spcPct val="20000"/>
              </a:spcBef>
              <a:buFont typeface="Wingdings" pitchFamily="2" charset="2"/>
              <a:buChar char="Ø"/>
              <a:defRPr/>
            </a:pPr>
            <a:r>
              <a:rPr kumimoji="1" lang="zh-CN" altLang="en-US" sz="3600">
                <a:solidFill>
                  <a:srgbClr val="FFFF00"/>
                </a:solidFill>
                <a:effectLst>
                  <a:outerShdw blurRad="38100" dist="38100" dir="2700000" algn="tl">
                    <a:srgbClr val="000000"/>
                  </a:outerShdw>
                </a:effectLst>
              </a:rPr>
              <a:t>一般的软件设计</a:t>
            </a:r>
          </a:p>
          <a:p>
            <a:pPr lvl="1" algn="just" eaLnBrk="1" hangingPunct="1">
              <a:spcBef>
                <a:spcPct val="20000"/>
              </a:spcBef>
              <a:buFont typeface="Wingdings" pitchFamily="2" charset="2"/>
              <a:buChar char="Ø"/>
              <a:defRPr/>
            </a:pPr>
            <a:r>
              <a:rPr kumimoji="1" lang="zh-CN" altLang="en-US" sz="2800">
                <a:solidFill>
                  <a:schemeClr val="tx1"/>
                </a:solidFill>
                <a:effectLst>
                  <a:outerShdw blurRad="38100" dist="38100" dir="2700000" algn="tl">
                    <a:srgbClr val="000000"/>
                  </a:outerShdw>
                </a:effectLst>
              </a:rPr>
              <a:t>编译器相关的理论和技术，比编译器本身价值更大。</a:t>
            </a:r>
          </a:p>
        </p:txBody>
      </p:sp>
      <p:sp>
        <p:nvSpPr>
          <p:cNvPr id="16389" name="Rectangle 7"/>
          <p:cNvSpPr>
            <a:spLocks noChangeArrowheads="1"/>
          </p:cNvSpPr>
          <p:nvPr/>
        </p:nvSpPr>
        <p:spPr bwMode="auto">
          <a:xfrm>
            <a:off x="2124075" y="0"/>
            <a:ext cx="5616575" cy="609600"/>
          </a:xfrm>
          <a:prstGeom prst="rect">
            <a:avLst/>
          </a:prstGeom>
          <a:gradFill rotWithShape="0">
            <a:gsLst>
              <a:gs pos="0">
                <a:srgbClr val="00FF99"/>
              </a:gs>
              <a:gs pos="50000">
                <a:srgbClr val="007647"/>
              </a:gs>
              <a:gs pos="100000">
                <a:srgbClr val="00FF99"/>
              </a:gs>
            </a:gsLst>
            <a:lin ang="2700000" scaled="1"/>
          </a:gradFill>
          <a:ln>
            <a:noFill/>
          </a:ln>
          <a:effectLst>
            <a:outerShdw dist="107763" dir="18900000" algn="ctr" rotWithShape="0">
              <a:srgbClr val="00FF99">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4000">
                <a:solidFill>
                  <a:srgbClr val="000066"/>
                </a:solidFill>
                <a:ea typeface="楷体_GB2312" pitchFamily="49" charset="-122"/>
              </a:rPr>
              <a:t>编译原理课程应用领域</a:t>
            </a:r>
          </a:p>
        </p:txBody>
      </p:sp>
      <p:sp>
        <p:nvSpPr>
          <p:cNvPr id="780296" name="AutoShape 8">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grpSp>
        <p:nvGrpSpPr>
          <p:cNvPr id="2" name="Group 9"/>
          <p:cNvGrpSpPr>
            <a:grpSpLocks/>
          </p:cNvGrpSpPr>
          <p:nvPr/>
        </p:nvGrpSpPr>
        <p:grpSpPr bwMode="auto">
          <a:xfrm>
            <a:off x="207963" y="2349500"/>
            <a:ext cx="5805487" cy="1655763"/>
            <a:chOff x="257" y="1499"/>
            <a:chExt cx="3657" cy="1043"/>
          </a:xfrm>
        </p:grpSpPr>
        <p:sp>
          <p:nvSpPr>
            <p:cNvPr id="16409" name="Rectangle 10"/>
            <p:cNvSpPr>
              <a:spLocks noChangeArrowheads="1"/>
            </p:cNvSpPr>
            <p:nvPr/>
          </p:nvSpPr>
          <p:spPr bwMode="auto">
            <a:xfrm>
              <a:off x="257" y="1826"/>
              <a:ext cx="1241" cy="327"/>
            </a:xfrm>
            <a:prstGeom prst="rect">
              <a:avLst/>
            </a:prstGeom>
            <a:solidFill>
              <a:srgbClr val="E7E6FA"/>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2"/>
                  </a:solidFill>
                  <a:latin typeface="楷体_GB2312" pitchFamily="49" charset="-122"/>
                  <a:ea typeface="楷体_GB2312" pitchFamily="49" charset="-122"/>
                </a:rPr>
                <a:t>有穷自动机</a:t>
              </a:r>
            </a:p>
          </p:txBody>
        </p:sp>
        <p:sp>
          <p:nvSpPr>
            <p:cNvPr id="16410" name="Rectangle 11"/>
            <p:cNvSpPr>
              <a:spLocks noChangeArrowheads="1"/>
            </p:cNvSpPr>
            <p:nvPr/>
          </p:nvSpPr>
          <p:spPr bwMode="auto">
            <a:xfrm>
              <a:off x="2454" y="2215"/>
              <a:ext cx="1016" cy="327"/>
            </a:xfrm>
            <a:prstGeom prst="rect">
              <a:avLst/>
            </a:prstGeom>
            <a:solidFill>
              <a:srgbClr val="FFCC00"/>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rgbClr val="000000"/>
                  </a:solidFill>
                  <a:latin typeface="楷体_GB2312" pitchFamily="49" charset="-122"/>
                  <a:ea typeface="楷体_GB2312" pitchFamily="49" charset="-122"/>
                </a:rPr>
                <a:t>模式识别</a:t>
              </a:r>
            </a:p>
          </p:txBody>
        </p:sp>
        <p:sp>
          <p:nvSpPr>
            <p:cNvPr id="16411" name="Rectangle 12"/>
            <p:cNvSpPr>
              <a:spLocks noChangeArrowheads="1"/>
            </p:cNvSpPr>
            <p:nvPr/>
          </p:nvSpPr>
          <p:spPr bwMode="auto">
            <a:xfrm>
              <a:off x="2455" y="1860"/>
              <a:ext cx="1016" cy="327"/>
            </a:xfrm>
            <a:prstGeom prst="rect">
              <a:avLst/>
            </a:prstGeom>
            <a:solidFill>
              <a:srgbClr val="FFCC00"/>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rgbClr val="000000"/>
                  </a:solidFill>
                  <a:latin typeface="楷体_GB2312" pitchFamily="49" charset="-122"/>
                  <a:ea typeface="楷体_GB2312" pitchFamily="49" charset="-122"/>
                </a:rPr>
                <a:t>情报检索</a:t>
              </a:r>
            </a:p>
          </p:txBody>
        </p:sp>
        <p:sp>
          <p:nvSpPr>
            <p:cNvPr id="16412" name="Rectangle 13"/>
            <p:cNvSpPr>
              <a:spLocks noChangeArrowheads="1"/>
            </p:cNvSpPr>
            <p:nvPr/>
          </p:nvSpPr>
          <p:spPr bwMode="auto">
            <a:xfrm>
              <a:off x="2448" y="1499"/>
              <a:ext cx="1466" cy="327"/>
            </a:xfrm>
            <a:prstGeom prst="rect">
              <a:avLst/>
            </a:prstGeom>
            <a:solidFill>
              <a:srgbClr val="FFCC00"/>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rgbClr val="000000"/>
                  </a:solidFill>
                  <a:latin typeface="楷体_GB2312" pitchFamily="49" charset="-122"/>
                  <a:ea typeface="楷体_GB2312" pitchFamily="49" charset="-122"/>
                </a:rPr>
                <a:t>文本编辑程序</a:t>
              </a:r>
            </a:p>
          </p:txBody>
        </p:sp>
        <p:sp>
          <p:nvSpPr>
            <p:cNvPr id="16413" name="Line 14"/>
            <p:cNvSpPr>
              <a:spLocks noChangeShapeType="1"/>
            </p:cNvSpPr>
            <p:nvPr/>
          </p:nvSpPr>
          <p:spPr bwMode="auto">
            <a:xfrm>
              <a:off x="1636" y="1964"/>
              <a:ext cx="406" cy="13"/>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4" name="Line 15"/>
            <p:cNvSpPr>
              <a:spLocks noChangeShapeType="1"/>
            </p:cNvSpPr>
            <p:nvPr/>
          </p:nvSpPr>
          <p:spPr bwMode="auto">
            <a:xfrm flipV="1">
              <a:off x="2055" y="1636"/>
              <a:ext cx="0" cy="328"/>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5" name="Line 16"/>
            <p:cNvSpPr>
              <a:spLocks noChangeShapeType="1"/>
            </p:cNvSpPr>
            <p:nvPr/>
          </p:nvSpPr>
          <p:spPr bwMode="auto">
            <a:xfrm>
              <a:off x="2055" y="1636"/>
              <a:ext cx="380"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6" name="Line 17"/>
            <p:cNvSpPr>
              <a:spLocks noChangeShapeType="1"/>
            </p:cNvSpPr>
            <p:nvPr/>
          </p:nvSpPr>
          <p:spPr bwMode="auto">
            <a:xfrm flipV="1">
              <a:off x="1964" y="1977"/>
              <a:ext cx="458"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7" name="Line 18"/>
            <p:cNvSpPr>
              <a:spLocks noChangeShapeType="1"/>
            </p:cNvSpPr>
            <p:nvPr/>
          </p:nvSpPr>
          <p:spPr bwMode="auto">
            <a:xfrm>
              <a:off x="2055" y="1990"/>
              <a:ext cx="0" cy="353"/>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8" name="Line 19"/>
            <p:cNvSpPr>
              <a:spLocks noChangeShapeType="1"/>
            </p:cNvSpPr>
            <p:nvPr/>
          </p:nvSpPr>
          <p:spPr bwMode="auto">
            <a:xfrm>
              <a:off x="2055" y="2343"/>
              <a:ext cx="354"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37"/>
          <p:cNvGrpSpPr>
            <a:grpSpLocks/>
          </p:cNvGrpSpPr>
          <p:nvPr/>
        </p:nvGrpSpPr>
        <p:grpSpPr bwMode="auto">
          <a:xfrm>
            <a:off x="187325" y="4017963"/>
            <a:ext cx="6705600" cy="1301750"/>
            <a:chOff x="118" y="2531"/>
            <a:chExt cx="4224" cy="820"/>
          </a:xfrm>
        </p:grpSpPr>
        <p:sp>
          <p:nvSpPr>
            <p:cNvPr id="16402" name="Rectangle 21"/>
            <p:cNvSpPr>
              <a:spLocks noChangeArrowheads="1"/>
            </p:cNvSpPr>
            <p:nvPr/>
          </p:nvSpPr>
          <p:spPr bwMode="auto">
            <a:xfrm>
              <a:off x="118" y="2531"/>
              <a:ext cx="1691" cy="327"/>
            </a:xfrm>
            <a:prstGeom prst="rect">
              <a:avLst/>
            </a:prstGeom>
            <a:solidFill>
              <a:srgbClr val="E7E6FA"/>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2"/>
                  </a:solidFill>
                  <a:latin typeface="楷体_GB2312" pitchFamily="49" charset="-122"/>
                  <a:ea typeface="楷体_GB2312" pitchFamily="49" charset="-122"/>
                </a:rPr>
                <a:t>上下文无关文法</a:t>
              </a:r>
            </a:p>
          </p:txBody>
        </p:sp>
        <p:sp>
          <p:nvSpPr>
            <p:cNvPr id="16403" name="Rectangle 22"/>
            <p:cNvSpPr>
              <a:spLocks noChangeArrowheads="1"/>
            </p:cNvSpPr>
            <p:nvPr/>
          </p:nvSpPr>
          <p:spPr bwMode="auto">
            <a:xfrm>
              <a:off x="133" y="3024"/>
              <a:ext cx="1466" cy="327"/>
            </a:xfrm>
            <a:prstGeom prst="rect">
              <a:avLst/>
            </a:prstGeom>
            <a:solidFill>
              <a:srgbClr val="E7E6FA"/>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2"/>
                  </a:solidFill>
                  <a:latin typeface="楷体_GB2312" pitchFamily="49" charset="-122"/>
                  <a:ea typeface="楷体_GB2312" pitchFamily="49" charset="-122"/>
                </a:rPr>
                <a:t>语法制导翻译</a:t>
              </a:r>
            </a:p>
          </p:txBody>
        </p:sp>
        <p:sp>
          <p:nvSpPr>
            <p:cNvPr id="16404" name="Rectangle 23"/>
            <p:cNvSpPr>
              <a:spLocks noChangeArrowheads="1"/>
            </p:cNvSpPr>
            <p:nvPr/>
          </p:nvSpPr>
          <p:spPr bwMode="auto">
            <a:xfrm>
              <a:off x="2426" y="2795"/>
              <a:ext cx="1916" cy="327"/>
            </a:xfrm>
            <a:prstGeom prst="rect">
              <a:avLst/>
            </a:prstGeom>
            <a:solidFill>
              <a:srgbClr val="FFCC00"/>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rgbClr val="000000"/>
                  </a:solidFill>
                  <a:latin typeface="楷体_GB2312" pitchFamily="49" charset="-122"/>
                  <a:ea typeface="楷体_GB2312" pitchFamily="49" charset="-122"/>
                </a:rPr>
                <a:t>多种文本处理程序</a:t>
              </a:r>
            </a:p>
          </p:txBody>
        </p:sp>
        <p:sp>
          <p:nvSpPr>
            <p:cNvPr id="16405" name="Line 24"/>
            <p:cNvSpPr>
              <a:spLocks noChangeShapeType="1"/>
            </p:cNvSpPr>
            <p:nvPr/>
          </p:nvSpPr>
          <p:spPr bwMode="auto">
            <a:xfrm>
              <a:off x="1857" y="2727"/>
              <a:ext cx="196"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6" name="Line 25"/>
            <p:cNvSpPr>
              <a:spLocks noChangeShapeType="1"/>
            </p:cNvSpPr>
            <p:nvPr/>
          </p:nvSpPr>
          <p:spPr bwMode="auto">
            <a:xfrm flipH="1">
              <a:off x="2053" y="2714"/>
              <a:ext cx="0" cy="538"/>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7" name="Line 26"/>
            <p:cNvSpPr>
              <a:spLocks noChangeShapeType="1"/>
            </p:cNvSpPr>
            <p:nvPr/>
          </p:nvSpPr>
          <p:spPr bwMode="auto">
            <a:xfrm>
              <a:off x="1621" y="3225"/>
              <a:ext cx="419" cy="13"/>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8" name="Line 27"/>
            <p:cNvSpPr>
              <a:spLocks noChangeShapeType="1"/>
            </p:cNvSpPr>
            <p:nvPr/>
          </p:nvSpPr>
          <p:spPr bwMode="auto">
            <a:xfrm>
              <a:off x="2040" y="2976"/>
              <a:ext cx="380"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38"/>
          <p:cNvGrpSpPr>
            <a:grpSpLocks/>
          </p:cNvGrpSpPr>
          <p:nvPr/>
        </p:nvGrpSpPr>
        <p:grpSpPr bwMode="auto">
          <a:xfrm>
            <a:off x="231775" y="5397500"/>
            <a:ext cx="8828088" cy="1166813"/>
            <a:chOff x="146" y="3400"/>
            <a:chExt cx="5561" cy="735"/>
          </a:xfrm>
        </p:grpSpPr>
        <p:sp>
          <p:nvSpPr>
            <p:cNvPr id="16394" name="Rectangle 29"/>
            <p:cNvSpPr>
              <a:spLocks noChangeArrowheads="1"/>
            </p:cNvSpPr>
            <p:nvPr/>
          </p:nvSpPr>
          <p:spPr bwMode="auto">
            <a:xfrm>
              <a:off x="146" y="3624"/>
              <a:ext cx="1466" cy="327"/>
            </a:xfrm>
            <a:prstGeom prst="rect">
              <a:avLst/>
            </a:prstGeom>
            <a:solidFill>
              <a:srgbClr val="E7E6FA"/>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chemeClr val="bg2"/>
                  </a:solidFill>
                  <a:latin typeface="楷体_GB2312" pitchFamily="49" charset="-122"/>
                  <a:ea typeface="楷体_GB2312" pitchFamily="49" charset="-122"/>
                </a:rPr>
                <a:t>代码优化技术</a:t>
              </a:r>
            </a:p>
          </p:txBody>
        </p:sp>
        <p:sp>
          <p:nvSpPr>
            <p:cNvPr id="16395" name="Rectangle 30"/>
            <p:cNvSpPr>
              <a:spLocks noChangeArrowheads="1"/>
            </p:cNvSpPr>
            <p:nvPr/>
          </p:nvSpPr>
          <p:spPr bwMode="auto">
            <a:xfrm>
              <a:off x="2441" y="3808"/>
              <a:ext cx="3266" cy="327"/>
            </a:xfrm>
            <a:prstGeom prst="rect">
              <a:avLst/>
            </a:prstGeom>
            <a:solidFill>
              <a:srgbClr val="FFCC00"/>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rgbClr val="000000"/>
                  </a:solidFill>
                  <a:latin typeface="楷体_GB2312" pitchFamily="49" charset="-122"/>
                  <a:ea typeface="楷体_GB2312" pitchFamily="49" charset="-122"/>
                </a:rPr>
                <a:t>由非结构化到结构化的程序转换</a:t>
              </a:r>
            </a:p>
          </p:txBody>
        </p:sp>
        <p:sp>
          <p:nvSpPr>
            <p:cNvPr id="16396" name="Rectangle 31"/>
            <p:cNvSpPr>
              <a:spLocks noChangeArrowheads="1"/>
            </p:cNvSpPr>
            <p:nvPr/>
          </p:nvSpPr>
          <p:spPr bwMode="auto">
            <a:xfrm>
              <a:off x="2445" y="3400"/>
              <a:ext cx="1016" cy="327"/>
            </a:xfrm>
            <a:prstGeom prst="rect">
              <a:avLst/>
            </a:prstGeom>
            <a:solidFill>
              <a:srgbClr val="FFCC00"/>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a:solidFill>
                    <a:srgbClr val="000000"/>
                  </a:solidFill>
                  <a:latin typeface="楷体_GB2312" pitchFamily="49" charset="-122"/>
                  <a:ea typeface="楷体_GB2312" pitchFamily="49" charset="-122"/>
                </a:rPr>
                <a:t>程序校验</a:t>
              </a:r>
            </a:p>
          </p:txBody>
        </p:sp>
        <p:sp>
          <p:nvSpPr>
            <p:cNvPr id="16397" name="Line 32"/>
            <p:cNvSpPr>
              <a:spLocks noChangeShapeType="1"/>
            </p:cNvSpPr>
            <p:nvPr/>
          </p:nvSpPr>
          <p:spPr bwMode="auto">
            <a:xfrm>
              <a:off x="1649" y="3783"/>
              <a:ext cx="459"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398" name="Line 33"/>
            <p:cNvSpPr>
              <a:spLocks noChangeShapeType="1"/>
            </p:cNvSpPr>
            <p:nvPr/>
          </p:nvSpPr>
          <p:spPr bwMode="auto">
            <a:xfrm flipV="1">
              <a:off x="2109" y="3566"/>
              <a:ext cx="0" cy="203"/>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399" name="Line 34"/>
            <p:cNvSpPr>
              <a:spLocks noChangeShapeType="1"/>
            </p:cNvSpPr>
            <p:nvPr/>
          </p:nvSpPr>
          <p:spPr bwMode="auto">
            <a:xfrm>
              <a:off x="2109" y="3566"/>
              <a:ext cx="301"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0" name="Line 35"/>
            <p:cNvSpPr>
              <a:spLocks noChangeShapeType="1"/>
            </p:cNvSpPr>
            <p:nvPr/>
          </p:nvSpPr>
          <p:spPr bwMode="auto">
            <a:xfrm>
              <a:off x="2108" y="3783"/>
              <a:ext cx="1" cy="191"/>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1" name="Line 36"/>
            <p:cNvSpPr>
              <a:spLocks noChangeShapeType="1"/>
            </p:cNvSpPr>
            <p:nvPr/>
          </p:nvSpPr>
          <p:spPr bwMode="auto">
            <a:xfrm flipV="1">
              <a:off x="2109" y="3974"/>
              <a:ext cx="326" cy="1"/>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80292">
                                            <p:bg/>
                                          </p:spTgt>
                                        </p:tgtEl>
                                        <p:attrNameLst>
                                          <p:attrName>style.visibility</p:attrName>
                                        </p:attrNameLst>
                                      </p:cBhvr>
                                      <p:to>
                                        <p:strVal val="visible"/>
                                      </p:to>
                                    </p:set>
                                    <p:animEffect transition="in" filter="slide(fromBottom)">
                                      <p:cBhvr>
                                        <p:cTn id="7" dur="500"/>
                                        <p:tgtEl>
                                          <p:spTgt spid="78029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80292">
                                            <p:txEl>
                                              <p:pRg st="0" end="0"/>
                                            </p:txEl>
                                          </p:spTgt>
                                        </p:tgtEl>
                                        <p:attrNameLst>
                                          <p:attrName>style.visibility</p:attrName>
                                        </p:attrNameLst>
                                      </p:cBhvr>
                                      <p:to>
                                        <p:strVal val="visible"/>
                                      </p:to>
                                    </p:set>
                                    <p:animEffect transition="in" filter="slide(fromBottom)">
                                      <p:cBhvr>
                                        <p:cTn id="12" dur="500"/>
                                        <p:tgtEl>
                                          <p:spTgt spid="78029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80292">
                                            <p:txEl>
                                              <p:pRg st="1" end="1"/>
                                            </p:txEl>
                                          </p:spTgt>
                                        </p:tgtEl>
                                        <p:attrNameLst>
                                          <p:attrName>style.visibility</p:attrName>
                                        </p:attrNameLst>
                                      </p:cBhvr>
                                      <p:to>
                                        <p:strVal val="visible"/>
                                      </p:to>
                                    </p:set>
                                    <p:animEffect transition="in" filter="slide(fromBottom)">
                                      <p:cBhvr>
                                        <p:cTn id="17" dur="500"/>
                                        <p:tgtEl>
                                          <p:spTgt spid="780292">
                                            <p:txEl>
                                              <p:pRg st="1" end="1"/>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780292">
                                            <p:txEl>
                                              <p:pRg st="2" end="2"/>
                                            </p:txEl>
                                          </p:spTgt>
                                        </p:tgtEl>
                                        <p:attrNameLst>
                                          <p:attrName>style.visibility</p:attrName>
                                        </p:attrNameLst>
                                      </p:cBhvr>
                                      <p:to>
                                        <p:strVal val="visible"/>
                                      </p:to>
                                    </p:set>
                                    <p:animEffect transition="in" filter="slide(fromBottom)">
                                      <p:cBhvr>
                                        <p:cTn id="20" dur="500"/>
                                        <p:tgtEl>
                                          <p:spTgt spid="78029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downRigh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strips(downLeft)">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1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strips(downLeft)">
                                      <p:cBhvr>
                                        <p:cTn id="35" dur="500"/>
                                        <p:tgtEl>
                                          <p:spTgt spid="4"/>
                                        </p:tgtEl>
                                      </p:cBhvr>
                                    </p:animEffect>
                                  </p:childTnLst>
                                </p:cTn>
                              </p:par>
                            </p:childTnLst>
                          </p:cTn>
                        </p:par>
                        <p:par>
                          <p:cTn id="36" fill="hold" nodeType="afterGroup">
                            <p:stCondLst>
                              <p:cond delay="500"/>
                            </p:stCondLst>
                            <p:childTnLst>
                              <p:par>
                                <p:cTn id="37" presetID="2" presetClass="entr" presetSubtype="6" fill="hold" grpId="0" nodeType="afterEffect">
                                  <p:stCondLst>
                                    <p:cond delay="0"/>
                                  </p:stCondLst>
                                  <p:childTnLst>
                                    <p:set>
                                      <p:cBhvr>
                                        <p:cTn id="38" dur="1" fill="hold">
                                          <p:stCondLst>
                                            <p:cond delay="0"/>
                                          </p:stCondLst>
                                        </p:cTn>
                                        <p:tgtEl>
                                          <p:spTgt spid="780296"/>
                                        </p:tgtEl>
                                        <p:attrNameLst>
                                          <p:attrName>style.visibility</p:attrName>
                                        </p:attrNameLst>
                                      </p:cBhvr>
                                      <p:to>
                                        <p:strVal val="visible"/>
                                      </p:to>
                                    </p:set>
                                    <p:anim calcmode="lin" valueType="num">
                                      <p:cBhvr additive="base">
                                        <p:cTn id="39" dur="500" fill="hold"/>
                                        <p:tgtEl>
                                          <p:spTgt spid="780296"/>
                                        </p:tgtEl>
                                        <p:attrNameLst>
                                          <p:attrName>ppt_x</p:attrName>
                                        </p:attrNameLst>
                                      </p:cBhvr>
                                      <p:tavLst>
                                        <p:tav tm="0">
                                          <p:val>
                                            <p:strVal val="1+#ppt_w/2"/>
                                          </p:val>
                                        </p:tav>
                                        <p:tav tm="100000">
                                          <p:val>
                                            <p:strVal val="#ppt_x"/>
                                          </p:val>
                                        </p:tav>
                                      </p:tavLst>
                                    </p:anim>
                                    <p:anim calcmode="lin" valueType="num">
                                      <p:cBhvr additive="base">
                                        <p:cTn id="40" dur="500" fill="hold"/>
                                        <p:tgtEl>
                                          <p:spTgt spid="780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2" grpId="0" build="p" animBg="1" autoUpdateAnimBg="0"/>
      <p:bldP spid="78029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065FE9F-E242-4B5C-851B-2105CDC22DB4}" type="datetime1">
              <a:rPr lang="zh-CN" altLang="en-US"/>
              <a:pPr>
                <a:defRPr/>
              </a:pPr>
              <a:t>2020/9/3</a:t>
            </a:fld>
            <a:endParaRPr lang="en-US" altLang="zh-CN"/>
          </a:p>
        </p:txBody>
      </p:sp>
      <p:sp>
        <p:nvSpPr>
          <p:cNvPr id="144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ECF11CB0-3B2E-4C6E-872D-CEBFC55EBAE0}" type="slidenum">
              <a:rPr lang="zh-CN" altLang="en-US" sz="1400" smtClean="0"/>
              <a:pPr>
                <a:spcBef>
                  <a:spcPct val="0"/>
                </a:spcBef>
                <a:buClrTx/>
                <a:buSzTx/>
                <a:buFontTx/>
                <a:buNone/>
              </a:pPr>
              <a:t>80</a:t>
            </a:fld>
            <a:r>
              <a:rPr lang="zh-CN" altLang="en-US" sz="1400"/>
              <a:t> 页</a:t>
            </a:r>
          </a:p>
        </p:txBody>
      </p:sp>
      <p:sp>
        <p:nvSpPr>
          <p:cNvPr id="814083" name="Rectangle 3"/>
          <p:cNvSpPr>
            <a:spLocks noGrp="1" noChangeArrowheads="1"/>
          </p:cNvSpPr>
          <p:nvPr>
            <p:ph type="body" idx="1"/>
          </p:nvPr>
        </p:nvSpPr>
        <p:spPr>
          <a:xfrm>
            <a:off x="762000" y="1752600"/>
            <a:ext cx="8153400" cy="4114800"/>
          </a:xfrm>
        </p:spPr>
        <p:txBody>
          <a:bodyPr/>
          <a:lstStyle/>
          <a:p>
            <a:pPr algn="just">
              <a:defRPr/>
            </a:pPr>
            <a:r>
              <a:rPr lang="en-US" altLang="zh-CN">
                <a:latin typeface="宋体" pitchFamily="2" charset="-122"/>
              </a:rPr>
              <a:t> </a:t>
            </a:r>
            <a:r>
              <a:rPr lang="en-US" altLang="zh-CN" b="1">
                <a:solidFill>
                  <a:srgbClr val="00FF00"/>
                </a:solidFill>
                <a:latin typeface="宋体" pitchFamily="2" charset="-122"/>
              </a:rPr>
              <a:t>5.</a:t>
            </a:r>
            <a:r>
              <a:rPr lang="zh-CN" altLang="en-US" b="1">
                <a:solidFill>
                  <a:srgbClr val="00FF00"/>
                </a:solidFill>
                <a:latin typeface="宋体" pitchFamily="2" charset="-122"/>
              </a:rPr>
              <a:t>解释程序和编译程序是两类程序语言处理程序，它们的主要区别在于</a:t>
            </a:r>
            <a:r>
              <a:rPr lang="en-US" altLang="zh-CN" b="1">
                <a:solidFill>
                  <a:srgbClr val="00FF00"/>
                </a:solidFill>
                <a:latin typeface="宋体" pitchFamily="2" charset="-122"/>
              </a:rPr>
              <a:t>:</a:t>
            </a:r>
          </a:p>
          <a:p>
            <a:pPr algn="just">
              <a:buFont typeface="Monotype Sorts" pitchFamily="2" charset="2"/>
              <a:buNone/>
              <a:defRPr/>
            </a:pPr>
            <a:r>
              <a:rPr lang="en-US" altLang="zh-CN" b="1">
                <a:latin typeface="宋体" pitchFamily="2" charset="-122"/>
              </a:rPr>
              <a:t>A</a:t>
            </a:r>
            <a:r>
              <a:rPr lang="zh-CN" altLang="en-US" b="1">
                <a:latin typeface="宋体" pitchFamily="2" charset="-122"/>
              </a:rPr>
              <a:t>、单用户和多用户的差别	</a:t>
            </a:r>
          </a:p>
          <a:p>
            <a:pPr algn="just">
              <a:buFont typeface="Monotype Sorts" pitchFamily="2" charset="2"/>
              <a:buNone/>
              <a:defRPr/>
            </a:pPr>
            <a:r>
              <a:rPr lang="en-US" altLang="zh-CN" b="1">
                <a:latin typeface="宋体" pitchFamily="2" charset="-122"/>
              </a:rPr>
              <a:t>B</a:t>
            </a:r>
            <a:r>
              <a:rPr lang="zh-CN" altLang="en-US" b="1">
                <a:latin typeface="宋体" pitchFamily="2" charset="-122"/>
              </a:rPr>
              <a:t>、对用户程序的检查能力	 </a:t>
            </a:r>
          </a:p>
          <a:p>
            <a:pPr algn="just">
              <a:buFont typeface="Monotype Sorts" pitchFamily="2" charset="2"/>
              <a:buNone/>
              <a:defRPr/>
            </a:pPr>
            <a:r>
              <a:rPr lang="en-US" altLang="zh-CN" b="1">
                <a:latin typeface="宋体" pitchFamily="2" charset="-122"/>
              </a:rPr>
              <a:t>C</a:t>
            </a:r>
            <a:r>
              <a:rPr lang="zh-CN" altLang="en-US" b="1">
                <a:latin typeface="宋体" pitchFamily="2" charset="-122"/>
              </a:rPr>
              <a:t>、是否生成目标代码	   	</a:t>
            </a:r>
          </a:p>
          <a:p>
            <a:pPr algn="just">
              <a:buFont typeface="Monotype Sorts" pitchFamily="2" charset="2"/>
              <a:buNone/>
              <a:defRPr/>
            </a:pPr>
            <a:r>
              <a:rPr lang="en-US" altLang="zh-CN" b="1">
                <a:latin typeface="宋体" pitchFamily="2" charset="-122"/>
              </a:rPr>
              <a:t>D</a:t>
            </a:r>
            <a:r>
              <a:rPr lang="zh-CN" altLang="en-US" b="1">
                <a:latin typeface="宋体" pitchFamily="2" charset="-122"/>
              </a:rPr>
              <a:t>、机器执行效率</a:t>
            </a:r>
          </a:p>
          <a:p>
            <a:pPr>
              <a:buFont typeface="Monotype Sorts" pitchFamily="2" charset="2"/>
              <a:buNone/>
              <a:defRPr/>
            </a:pPr>
            <a:endParaRPr lang="en-US" altLang="zh-CN" b="1">
              <a:latin typeface="宋体" pitchFamily="2" charset="-122"/>
            </a:endParaRPr>
          </a:p>
        </p:txBody>
      </p:sp>
      <p:sp>
        <p:nvSpPr>
          <p:cNvPr id="814085" name="AutoShape 5">
            <a:hlinkClick r:id="rId3" action="ppaction://hlinksldjump" highlightClick="1"/>
          </p:cNvPr>
          <p:cNvSpPr>
            <a:spLocks noChangeArrowheads="1"/>
          </p:cNvSpPr>
          <p:nvPr/>
        </p:nvSpPr>
        <p:spPr bwMode="auto">
          <a:xfrm>
            <a:off x="8783638" y="6497638"/>
            <a:ext cx="360362" cy="360362"/>
          </a:xfrm>
          <a:prstGeom prst="actionButtonHome">
            <a:avLst/>
          </a:prstGeom>
          <a:solidFill>
            <a:schemeClr val="bg1"/>
          </a:solidFill>
          <a:ln w="12700" cap="sq">
            <a:solidFill>
              <a:schemeClr val="folHlink"/>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14085"/>
                                        </p:tgtEl>
                                        <p:attrNameLst>
                                          <p:attrName>style.visibility</p:attrName>
                                        </p:attrNameLst>
                                      </p:cBhvr>
                                      <p:to>
                                        <p:strVal val="visible"/>
                                      </p:to>
                                    </p:set>
                                    <p:animEffect transition="in" filter="blinds(horizontal)">
                                      <p:cBhvr>
                                        <p:cTn id="7" dur="500"/>
                                        <p:tgtEl>
                                          <p:spTgt spid="81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124200" y="304800"/>
            <a:ext cx="3429000" cy="1143000"/>
          </a:xfrm>
        </p:spPr>
        <p:txBody>
          <a:bodyPr/>
          <a:lstStyle/>
          <a:p>
            <a:pPr marL="342900" indent="-342900">
              <a:spcBef>
                <a:spcPct val="20000"/>
              </a:spcBef>
            </a:pPr>
            <a:r>
              <a:rPr lang="zh-CN" altLang="en-US" sz="4000" b="1">
                <a:solidFill>
                  <a:srgbClr val="CC6600"/>
                </a:solidFill>
              </a:rPr>
              <a:t>第</a:t>
            </a:r>
            <a:r>
              <a:rPr lang="en-US" altLang="zh-CN" sz="4000" b="1">
                <a:solidFill>
                  <a:srgbClr val="CC6600"/>
                </a:solidFill>
              </a:rPr>
              <a:t>1</a:t>
            </a:r>
            <a:r>
              <a:rPr lang="zh-CN" altLang="en-US" sz="4000" b="1">
                <a:solidFill>
                  <a:srgbClr val="CC6600"/>
                </a:solidFill>
              </a:rPr>
              <a:t>章  小结</a:t>
            </a:r>
          </a:p>
        </p:txBody>
      </p:sp>
      <p:sp>
        <p:nvSpPr>
          <p:cNvPr id="797699" name="Rectangle 3"/>
          <p:cNvSpPr>
            <a:spLocks noGrp="1" noChangeArrowheads="1"/>
          </p:cNvSpPr>
          <p:nvPr>
            <p:ph type="body" idx="1"/>
          </p:nvPr>
        </p:nvSpPr>
        <p:spPr>
          <a:xfrm>
            <a:off x="323850" y="1341438"/>
            <a:ext cx="8569325" cy="4724400"/>
          </a:xfrm>
        </p:spPr>
        <p:txBody>
          <a:bodyPr/>
          <a:lstStyle/>
          <a:p>
            <a:pPr>
              <a:defRPr/>
            </a:pPr>
            <a:r>
              <a:rPr lang="zh-CN" altLang="en-US" sz="3600" b="1">
                <a:solidFill>
                  <a:srgbClr val="FFFF00"/>
                </a:solidFill>
              </a:rPr>
              <a:t>内容</a:t>
            </a:r>
          </a:p>
          <a:p>
            <a:pPr lvl="1">
              <a:defRPr/>
            </a:pPr>
            <a:r>
              <a:rPr lang="zh-CN" altLang="en-US" sz="3200" b="1">
                <a:solidFill>
                  <a:srgbClr val="FFFFFF"/>
                </a:solidFill>
                <a:latin typeface="宋体" pitchFamily="2" charset="-122"/>
              </a:rPr>
              <a:t>什么是编译程序</a:t>
            </a:r>
          </a:p>
          <a:p>
            <a:pPr lvl="1">
              <a:defRPr/>
            </a:pPr>
            <a:r>
              <a:rPr lang="zh-CN" altLang="en-US" sz="3200" b="1">
                <a:solidFill>
                  <a:srgbClr val="FFFFFF"/>
                </a:solidFill>
                <a:latin typeface="宋体" pitchFamily="2" charset="-122"/>
              </a:rPr>
              <a:t>编译过程和编译程序的逻辑结构</a:t>
            </a:r>
          </a:p>
          <a:p>
            <a:pPr lvl="1">
              <a:defRPr/>
            </a:pPr>
            <a:r>
              <a:rPr lang="zh-CN" altLang="en-US" sz="3200" b="1">
                <a:solidFill>
                  <a:srgbClr val="FFFFFF"/>
                </a:solidFill>
                <a:latin typeface="宋体" pitchFamily="2" charset="-122"/>
              </a:rPr>
              <a:t>为什么要学习编译程序</a:t>
            </a:r>
            <a:endParaRPr lang="zh-CN" altLang="en-US" sz="3200" b="1">
              <a:solidFill>
                <a:srgbClr val="FFFFFF"/>
              </a:solidFill>
              <a:latin typeface="宋体" pitchFamily="2" charset="-122"/>
              <a:hlinkClick r:id="rId3" action="ppaction://hlinksldjump"/>
            </a:endParaRPr>
          </a:p>
          <a:p>
            <a:pPr>
              <a:buFont typeface="Monotype Sorts" pitchFamily="2" charset="2"/>
              <a:buNone/>
              <a:defRPr/>
            </a:pPr>
            <a:endParaRPr lang="zh-CN" altLang="en-US" b="1">
              <a:solidFill>
                <a:srgbClr val="FFFFFF"/>
              </a:solidFill>
            </a:endParaRPr>
          </a:p>
          <a:p>
            <a:pPr>
              <a:defRPr/>
            </a:pPr>
            <a:r>
              <a:rPr lang="zh-CN" altLang="en-US" sz="3600" b="1">
                <a:solidFill>
                  <a:srgbClr val="FFFF00"/>
                </a:solidFill>
              </a:rPr>
              <a:t>难点</a:t>
            </a:r>
            <a:r>
              <a:rPr lang="en-US" altLang="zh-CN" sz="3600" b="1">
                <a:solidFill>
                  <a:srgbClr val="FFFF00"/>
                </a:solidFill>
              </a:rPr>
              <a:t>:</a:t>
            </a:r>
            <a:r>
              <a:rPr lang="zh-CN" altLang="en-US" b="1">
                <a:solidFill>
                  <a:srgbClr val="FFFFFF"/>
                </a:solidFill>
              </a:rPr>
              <a:t>了解编译程序各个成分在编译阶段的逻辑关系以及它们怎样作为一个整体完成编译任务的。</a:t>
            </a:r>
            <a:endParaRPr lang="zh-CN" altLang="en-US" b="1">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 calcmode="lin" valueType="num">
                                      <p:cBhvr additive="base">
                                        <p:cTn id="7" dur="500" fill="hold"/>
                                        <p:tgtEl>
                                          <p:spTgt spid="797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76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97699">
                                            <p:txEl>
                                              <p:pRg st="1" end="1"/>
                                            </p:txEl>
                                          </p:spTgt>
                                        </p:tgtEl>
                                        <p:attrNameLst>
                                          <p:attrName>style.visibility</p:attrName>
                                        </p:attrNameLst>
                                      </p:cBhvr>
                                      <p:to>
                                        <p:strVal val="visible"/>
                                      </p:to>
                                    </p:set>
                                    <p:anim calcmode="lin" valueType="num">
                                      <p:cBhvr additive="base">
                                        <p:cTn id="11" dur="500" fill="hold"/>
                                        <p:tgtEl>
                                          <p:spTgt spid="7976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76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97699">
                                            <p:txEl>
                                              <p:pRg st="2" end="2"/>
                                            </p:txEl>
                                          </p:spTgt>
                                        </p:tgtEl>
                                        <p:attrNameLst>
                                          <p:attrName>style.visibility</p:attrName>
                                        </p:attrNameLst>
                                      </p:cBhvr>
                                      <p:to>
                                        <p:strVal val="visible"/>
                                      </p:to>
                                    </p:set>
                                    <p:anim calcmode="lin" valueType="num">
                                      <p:cBhvr additive="base">
                                        <p:cTn id="15" dur="500" fill="hold"/>
                                        <p:tgtEl>
                                          <p:spTgt spid="7976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976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97699">
                                            <p:txEl>
                                              <p:pRg st="3" end="3"/>
                                            </p:txEl>
                                          </p:spTgt>
                                        </p:tgtEl>
                                        <p:attrNameLst>
                                          <p:attrName>style.visibility</p:attrName>
                                        </p:attrNameLst>
                                      </p:cBhvr>
                                      <p:to>
                                        <p:strVal val="visible"/>
                                      </p:to>
                                    </p:set>
                                    <p:anim calcmode="lin" valueType="num">
                                      <p:cBhvr additive="base">
                                        <p:cTn id="19" dur="500" fill="hold"/>
                                        <p:tgtEl>
                                          <p:spTgt spid="7976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7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7699">
                                            <p:txEl>
                                              <p:pRg st="5" end="5"/>
                                            </p:txEl>
                                          </p:spTgt>
                                        </p:tgtEl>
                                        <p:attrNameLst>
                                          <p:attrName>style.visibility</p:attrName>
                                        </p:attrNameLst>
                                      </p:cBhvr>
                                      <p:to>
                                        <p:strVal val="visible"/>
                                      </p:to>
                                    </p:set>
                                    <p:anim calcmode="lin" valueType="num">
                                      <p:cBhvr additive="base">
                                        <p:cTn id="25" dur="500" fill="hold"/>
                                        <p:tgtEl>
                                          <p:spTgt spid="79769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976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BEB248F1-1D41-4CF7-9956-C36F49C11436}" type="datetime1">
              <a:rPr lang="zh-CN" altLang="en-US"/>
              <a:pPr>
                <a:defRPr/>
              </a:pPr>
              <a:t>2020/9/3</a:t>
            </a:fld>
            <a:endParaRPr lang="en-US" altLang="zh-CN"/>
          </a:p>
        </p:txBody>
      </p:sp>
      <p:sp>
        <p:nvSpPr>
          <p:cNvPr id="14848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E7EDB5DB-A7A0-4DCF-967D-D79315CA8A12}" type="slidenum">
              <a:rPr lang="zh-CN" altLang="en-US" sz="1400" smtClean="0"/>
              <a:pPr>
                <a:spcBef>
                  <a:spcPct val="0"/>
                </a:spcBef>
                <a:buClrTx/>
                <a:buSzTx/>
                <a:buFontTx/>
                <a:buNone/>
              </a:pPr>
              <a:t>82</a:t>
            </a:fld>
            <a:r>
              <a:rPr lang="zh-CN" altLang="en-US" sz="1400"/>
              <a:t> 页</a:t>
            </a:r>
          </a:p>
        </p:txBody>
      </p:sp>
      <p:sp>
        <p:nvSpPr>
          <p:cNvPr id="148484" name="Rectangle 2"/>
          <p:cNvSpPr>
            <a:spLocks noGrp="1" noChangeArrowheads="1"/>
          </p:cNvSpPr>
          <p:nvPr>
            <p:ph type="title"/>
          </p:nvPr>
        </p:nvSpPr>
        <p:spPr>
          <a:xfrm>
            <a:off x="3357563" y="142875"/>
            <a:ext cx="2928937" cy="1143000"/>
          </a:xfrm>
        </p:spPr>
        <p:txBody>
          <a:bodyPr/>
          <a:lstStyle/>
          <a:p>
            <a:r>
              <a:rPr lang="zh-CN" altLang="en-US" sz="4000">
                <a:solidFill>
                  <a:srgbClr val="FFFF00"/>
                </a:solidFill>
              </a:rPr>
              <a:t>习题 一</a:t>
            </a:r>
          </a:p>
        </p:txBody>
      </p:sp>
      <p:sp>
        <p:nvSpPr>
          <p:cNvPr id="148485" name="Text Box 3"/>
          <p:cNvSpPr txBox="1">
            <a:spLocks noChangeArrowheads="1"/>
          </p:cNvSpPr>
          <p:nvPr/>
        </p:nvSpPr>
        <p:spPr bwMode="auto">
          <a:xfrm>
            <a:off x="357188" y="1357313"/>
            <a:ext cx="8458200" cy="45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t>1.1   </a:t>
            </a:r>
            <a:r>
              <a:rPr lang="zh-CN" altLang="en-US" sz="2800"/>
              <a:t>高级程序设计语言有那些特点？</a:t>
            </a:r>
          </a:p>
          <a:p>
            <a:pPr algn="just" eaLnBrk="1" hangingPunct="1">
              <a:spcBef>
                <a:spcPct val="50000"/>
              </a:spcBef>
              <a:buClrTx/>
              <a:buSzTx/>
              <a:buFontTx/>
              <a:buNone/>
            </a:pPr>
            <a:r>
              <a:rPr lang="en-US" altLang="zh-CN" sz="2800"/>
              <a:t>1.2 </a:t>
            </a:r>
            <a:r>
              <a:rPr lang="zh-CN" altLang="en-US" sz="2800"/>
              <a:t>典型的编译程序可划分为几部分？各部分的主要功能是什么？每部分都是必不可少的吗？</a:t>
            </a:r>
          </a:p>
          <a:p>
            <a:pPr algn="just" eaLnBrk="1" hangingPunct="1">
              <a:spcBef>
                <a:spcPct val="50000"/>
              </a:spcBef>
              <a:buClrTx/>
              <a:buSzTx/>
              <a:buFontTx/>
              <a:buNone/>
            </a:pPr>
            <a:r>
              <a:rPr lang="en-US" altLang="zh-CN" sz="2800"/>
              <a:t>1.3   </a:t>
            </a:r>
            <a:r>
              <a:rPr lang="zh-CN" altLang="en-US" sz="2800"/>
              <a:t>解释方式和编译方式的区别是什么？</a:t>
            </a:r>
          </a:p>
          <a:p>
            <a:pPr algn="just" eaLnBrk="1" hangingPunct="1">
              <a:spcBef>
                <a:spcPct val="50000"/>
              </a:spcBef>
              <a:buClrTx/>
              <a:buSzTx/>
              <a:buFontTx/>
              <a:buNone/>
            </a:pPr>
            <a:r>
              <a:rPr lang="en-US" altLang="zh-CN" sz="2800"/>
              <a:t>1.4   </a:t>
            </a:r>
            <a:r>
              <a:rPr lang="zh-CN" altLang="en-US" sz="2800"/>
              <a:t>论述多遍扫描编译程序的优缺点。</a:t>
            </a:r>
          </a:p>
          <a:p>
            <a:pPr algn="just" eaLnBrk="1" hangingPunct="1">
              <a:spcBef>
                <a:spcPct val="50000"/>
              </a:spcBef>
              <a:buClrTx/>
              <a:buSzTx/>
              <a:buFontTx/>
              <a:buNone/>
            </a:pPr>
            <a:r>
              <a:rPr lang="en-US" altLang="zh-CN" sz="2800"/>
              <a:t>1.5   </a:t>
            </a:r>
            <a:r>
              <a:rPr lang="zh-CN" altLang="en-US" sz="2800"/>
              <a:t>解释下列名词：</a:t>
            </a:r>
          </a:p>
          <a:p>
            <a:pPr eaLnBrk="1" hangingPunct="1">
              <a:spcBef>
                <a:spcPct val="50000"/>
              </a:spcBef>
              <a:buClrTx/>
              <a:buSzTx/>
              <a:buFontTx/>
              <a:buNone/>
            </a:pPr>
            <a:r>
              <a:rPr lang="zh-CN" altLang="en-US" sz="2800"/>
              <a:t>   源程序、目标程序、翻译程序、汇编程序、编译程序、遍</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B041AFF6-5AB6-4567-B90A-B2C02952CD69}" type="datetime1">
              <a:rPr lang="zh-CN" altLang="en-US"/>
              <a:pPr>
                <a:defRPr/>
              </a:pPr>
              <a:t>2020/9/3</a:t>
            </a:fld>
            <a:endParaRPr lang="en-US" altLang="zh-CN"/>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a:t>第 </a:t>
            </a:r>
            <a:fld id="{276409C6-6001-4F1F-9D98-46F2921DD379}" type="slidenum">
              <a:rPr lang="zh-CN" altLang="en-US" sz="1400" smtClean="0"/>
              <a:pPr>
                <a:spcBef>
                  <a:spcPct val="0"/>
                </a:spcBef>
                <a:buClrTx/>
                <a:buSzTx/>
                <a:buFontTx/>
                <a:buNone/>
              </a:pPr>
              <a:t>9</a:t>
            </a:fld>
            <a:r>
              <a:rPr lang="zh-CN" altLang="en-US" sz="1400"/>
              <a:t> 页</a:t>
            </a:r>
          </a:p>
        </p:txBody>
      </p:sp>
      <p:sp>
        <p:nvSpPr>
          <p:cNvPr id="914437" name="Text Box 5"/>
          <p:cNvSpPr txBox="1">
            <a:spLocks noChangeArrowheads="1"/>
          </p:cNvSpPr>
          <p:nvPr/>
        </p:nvSpPr>
        <p:spPr bwMode="auto">
          <a:xfrm>
            <a:off x="971550" y="476250"/>
            <a:ext cx="6049963" cy="2203450"/>
          </a:xfrm>
          <a:prstGeom prst="rect">
            <a:avLst/>
          </a:prstGeom>
          <a:solidFill>
            <a:srgbClr val="E5FEAE"/>
          </a:solidFill>
          <a:ln w="38100">
            <a:solidFill>
              <a:srgbClr val="FF9900"/>
            </a:solidFill>
            <a:miter lim="800000"/>
            <a:headEnd/>
            <a:tailEnd/>
          </a:ln>
          <a:effectLst/>
        </p:spPr>
        <p:txBody>
          <a:bodyPr>
            <a:spAutoFit/>
          </a:bodyPr>
          <a:lstStyle/>
          <a:p>
            <a:pPr algn="ctr" eaLnBrk="1" hangingPunct="1">
              <a:defRPr/>
            </a:pPr>
            <a:r>
              <a:rPr kumimoji="1" lang="zh-CN" altLang="en-US" sz="3600">
                <a:solidFill>
                  <a:srgbClr val="000000"/>
                </a:solidFill>
                <a:ea typeface="宋体" pitchFamily="2" charset="-122"/>
              </a:rPr>
              <a:t>编译原理及实现（第</a:t>
            </a:r>
            <a:r>
              <a:rPr kumimoji="1" lang="en-US" altLang="zh-CN" sz="3600">
                <a:solidFill>
                  <a:srgbClr val="000000"/>
                </a:solidFill>
                <a:ea typeface="宋体" pitchFamily="2" charset="-122"/>
              </a:rPr>
              <a:t>2</a:t>
            </a:r>
            <a:r>
              <a:rPr kumimoji="1" lang="zh-CN" altLang="en-US" sz="3600">
                <a:solidFill>
                  <a:srgbClr val="000000"/>
                </a:solidFill>
                <a:ea typeface="宋体" pitchFamily="2" charset="-122"/>
              </a:rPr>
              <a:t>版）</a:t>
            </a:r>
            <a:endParaRPr kumimoji="1" lang="zh-CN" altLang="en-US" sz="3600">
              <a:solidFill>
                <a:srgbClr val="000000"/>
              </a:solidFill>
              <a:latin typeface="宋体" pitchFamily="2" charset="-122"/>
              <a:ea typeface="宋体" pitchFamily="2" charset="-122"/>
            </a:endParaRPr>
          </a:p>
          <a:p>
            <a:pPr algn="ctr" eaLnBrk="1" hangingPunct="1">
              <a:defRPr/>
            </a:pPr>
            <a:endParaRPr kumimoji="1" lang="zh-CN" altLang="en-US" sz="3600">
              <a:effectLst>
                <a:outerShdw blurRad="38100" dist="38100" dir="2700000" algn="tl">
                  <a:srgbClr val="FFFFFF"/>
                </a:outerShdw>
              </a:effectLst>
              <a:ea typeface="宋体" pitchFamily="2" charset="-122"/>
            </a:endParaRPr>
          </a:p>
          <a:p>
            <a:pPr algn="ctr" eaLnBrk="1" hangingPunct="1">
              <a:defRPr/>
            </a:pPr>
            <a:r>
              <a:rPr kumimoji="1" lang="zh-CN" altLang="en-US" sz="3200"/>
              <a:t>孙悦红 编著</a:t>
            </a:r>
          </a:p>
          <a:p>
            <a:pPr algn="ctr" eaLnBrk="1" hangingPunct="1">
              <a:defRPr/>
            </a:pPr>
            <a:r>
              <a:rPr kumimoji="1" lang="zh-CN" altLang="en-US" sz="3200"/>
              <a:t>清华大学出版社</a:t>
            </a:r>
          </a:p>
        </p:txBody>
      </p:sp>
      <p:sp>
        <p:nvSpPr>
          <p:cNvPr id="914438" name="Rectangle 6"/>
          <p:cNvSpPr>
            <a:spLocks noChangeArrowheads="1"/>
          </p:cNvSpPr>
          <p:nvPr/>
        </p:nvSpPr>
        <p:spPr bwMode="auto">
          <a:xfrm>
            <a:off x="0" y="0"/>
            <a:ext cx="685800" cy="6477000"/>
          </a:xfrm>
          <a:prstGeom prst="rect">
            <a:avLst/>
          </a:prstGeom>
          <a:gradFill rotWithShape="0">
            <a:gsLst>
              <a:gs pos="0">
                <a:srgbClr val="996633">
                  <a:gamma/>
                  <a:shade val="46275"/>
                  <a:invGamma/>
                </a:srgbClr>
              </a:gs>
              <a:gs pos="50000">
                <a:srgbClr val="996633"/>
              </a:gs>
              <a:gs pos="100000">
                <a:srgbClr val="996633">
                  <a:gamma/>
                  <a:shade val="46275"/>
                  <a:invGamma/>
                </a:srgbClr>
              </a:gs>
            </a:gsLst>
            <a:lin ang="0" scaled="1"/>
          </a:gradFill>
          <a:ln w="9525">
            <a:solidFill>
              <a:srgbClr val="FF9900"/>
            </a:solidFill>
            <a:miter lim="800000"/>
            <a:headEnd/>
            <a:tailEnd/>
          </a:ln>
          <a:effectLst/>
        </p:spPr>
        <p:txBody>
          <a:bodyPr wrap="none" anchor="ctr"/>
          <a:lstStyle/>
          <a:p>
            <a:pPr algn="ctr" eaLnBrk="1" hangingPunct="1">
              <a:defRPr/>
            </a:pPr>
            <a:endParaRPr kumimoji="1" lang="en-US" altLang="zh-CN">
              <a:solidFill>
                <a:srgbClr val="FFFFFF"/>
              </a:solidFill>
              <a:effectLst>
                <a:outerShdw blurRad="38100" dist="38100" dir="2700000" algn="tl">
                  <a:srgbClr val="000000"/>
                </a:outerShdw>
              </a:effectLst>
              <a:ea typeface="宋体" pitchFamily="2" charset="-122"/>
            </a:endParaRPr>
          </a:p>
          <a:p>
            <a:pPr algn="ctr" eaLnBrk="1" hangingPunct="1">
              <a:defRPr/>
            </a:pPr>
            <a:endParaRPr kumimoji="1" lang="en-US" altLang="zh-CN">
              <a:solidFill>
                <a:srgbClr val="FFFFFF"/>
              </a:solidFill>
              <a:effectLst>
                <a:outerShdw blurRad="38100" dist="38100" dir="2700000" algn="tl">
                  <a:srgbClr val="000000"/>
                </a:outerShdw>
              </a:effectLst>
              <a:ea typeface="宋体" pitchFamily="2" charset="-122"/>
            </a:endParaRPr>
          </a:p>
          <a:p>
            <a:pPr algn="ctr" eaLnBrk="1" hangingPunct="1">
              <a:defRPr/>
            </a:pPr>
            <a:endParaRPr kumimoji="1" lang="en-US" altLang="zh-CN" sz="28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zh-CN" altLang="en-US" sz="3600">
                <a:solidFill>
                  <a:srgbClr val="FFFFFF"/>
                </a:solidFill>
                <a:effectLst>
                  <a:outerShdw blurRad="38100" dist="38100" dir="2700000" algn="tl">
                    <a:srgbClr val="000000"/>
                  </a:outerShdw>
                </a:effectLst>
                <a:latin typeface="宋体" pitchFamily="2" charset="-122"/>
                <a:ea typeface="宋体" pitchFamily="2" charset="-122"/>
              </a:rPr>
              <a:t>教</a:t>
            </a:r>
          </a:p>
          <a:p>
            <a:pPr algn="ctr" eaLnBrk="1" hangingPunct="1">
              <a:defRPr/>
            </a:pPr>
            <a:endParaRPr kumimoji="1" lang="zh-CN" altLang="en-US" sz="36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36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36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36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zh-CN" altLang="en-US" sz="36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r>
              <a:rPr kumimoji="1" lang="zh-CN" altLang="en-US" sz="3600">
                <a:solidFill>
                  <a:srgbClr val="FFFFFF"/>
                </a:solidFill>
                <a:effectLst>
                  <a:outerShdw blurRad="38100" dist="38100" dir="2700000" algn="tl">
                    <a:srgbClr val="000000"/>
                  </a:outerShdw>
                </a:effectLst>
                <a:latin typeface="宋体" pitchFamily="2" charset="-122"/>
                <a:ea typeface="宋体" pitchFamily="2" charset="-122"/>
              </a:rPr>
              <a:t>材</a:t>
            </a:r>
          </a:p>
          <a:p>
            <a:pPr algn="ctr" eaLnBrk="1" hangingPunct="1">
              <a:defRPr/>
            </a:pPr>
            <a:endParaRPr kumimoji="1" lang="zh-CN" altLang="en-US" sz="3600">
              <a:solidFill>
                <a:srgbClr val="FFFFFF"/>
              </a:solidFill>
              <a:effectLst>
                <a:outerShdw blurRad="38100" dist="38100" dir="2700000" algn="tl">
                  <a:srgbClr val="000000"/>
                </a:outerShdw>
              </a:effectLst>
              <a:latin typeface="宋体" pitchFamily="2" charset="-122"/>
              <a:ea typeface="宋体" pitchFamily="2" charset="-122"/>
            </a:endParaRPr>
          </a:p>
          <a:p>
            <a:pPr algn="ctr" eaLnBrk="1" hangingPunct="1">
              <a:defRPr/>
            </a:pPr>
            <a:endParaRPr kumimoji="1" lang="en-US" altLang="zh-CN" sz="3600">
              <a:solidFill>
                <a:srgbClr val="FFFFFF"/>
              </a:solidFill>
              <a:effectLst>
                <a:outerShdw blurRad="38100" dist="38100" dir="2700000" algn="tl">
                  <a:srgbClr val="000000"/>
                </a:outerShdw>
              </a:effectLst>
              <a:latin typeface="宋体" pitchFamily="2" charset="-122"/>
              <a:ea typeface="宋体" pitchFamily="2" charset="-122"/>
            </a:endParaRPr>
          </a:p>
        </p:txBody>
      </p:sp>
      <p:pic>
        <p:nvPicPr>
          <p:cNvPr id="184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404813"/>
            <a:ext cx="1646238"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8"/>
          <p:cNvSpPr txBox="1">
            <a:spLocks noChangeArrowheads="1"/>
          </p:cNvSpPr>
          <p:nvPr/>
        </p:nvSpPr>
        <p:spPr bwMode="auto">
          <a:xfrm>
            <a:off x="900113" y="3141663"/>
            <a:ext cx="79930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kumimoji="0" lang="zh-CN" altLang="en-US">
                <a:solidFill>
                  <a:srgbClr val="FFFF00"/>
                </a:solidFill>
                <a:ea typeface="楷体_GB2312" pitchFamily="49" charset="-122"/>
              </a:rPr>
              <a:t>以</a:t>
            </a:r>
            <a:r>
              <a:rPr kumimoji="0" lang="en-US" altLang="zh-CN">
                <a:solidFill>
                  <a:srgbClr val="FFFF00"/>
                </a:solidFill>
                <a:ea typeface="楷体_GB2312" pitchFamily="49" charset="-122"/>
              </a:rPr>
              <a:t>C</a:t>
            </a:r>
            <a:r>
              <a:rPr kumimoji="0" lang="zh-CN" altLang="en-US">
                <a:solidFill>
                  <a:srgbClr val="FFFF00"/>
                </a:solidFill>
                <a:ea typeface="楷体_GB2312" pitchFamily="49" charset="-122"/>
              </a:rPr>
              <a:t>语言为雏形设计了一种</a:t>
            </a:r>
            <a:r>
              <a:rPr kumimoji="0" lang="en-US" altLang="zh-CN">
                <a:solidFill>
                  <a:srgbClr val="FFFF00"/>
                </a:solidFill>
                <a:ea typeface="楷体_GB2312" pitchFamily="49" charset="-122"/>
              </a:rPr>
              <a:t>TEST</a:t>
            </a:r>
            <a:r>
              <a:rPr kumimoji="0" lang="zh-CN" altLang="en-US">
                <a:solidFill>
                  <a:srgbClr val="FFFF00"/>
                </a:solidFill>
                <a:ea typeface="楷体_GB2312" pitchFamily="49" charset="-122"/>
              </a:rPr>
              <a:t>语言</a:t>
            </a:r>
          </a:p>
          <a:p>
            <a:pPr>
              <a:lnSpc>
                <a:spcPct val="110000"/>
              </a:lnSpc>
              <a:spcBef>
                <a:spcPct val="50000"/>
              </a:spcBef>
              <a:buClr>
                <a:schemeClr val="folHlink"/>
              </a:buClr>
              <a:buFont typeface="Monotype Sorts" pitchFamily="2" charset="2"/>
              <a:buNone/>
            </a:pPr>
            <a:r>
              <a:rPr kumimoji="0" lang="zh-CN" altLang="en-US" sz="2800">
                <a:ea typeface="楷体_GB2312" pitchFamily="49" charset="-122"/>
              </a:rPr>
              <a:t>在介绍词法分析、语法分析、语义分析、符号表的建立及存贮分配、错误处理等内容时，都用</a:t>
            </a:r>
            <a:r>
              <a:rPr kumimoji="0" lang="en-US" altLang="zh-CN" sz="2800">
                <a:solidFill>
                  <a:srgbClr val="FFFF00"/>
                </a:solidFill>
                <a:ea typeface="楷体_GB2312" pitchFamily="49" charset="-122"/>
              </a:rPr>
              <a:t>TEST</a:t>
            </a:r>
            <a:r>
              <a:rPr kumimoji="0" lang="zh-CN" altLang="en-US" sz="2800">
                <a:solidFill>
                  <a:srgbClr val="FFFF00"/>
                </a:solidFill>
                <a:ea typeface="楷体_GB2312" pitchFamily="49" charset="-122"/>
              </a:rPr>
              <a:t>语言</a:t>
            </a:r>
            <a:r>
              <a:rPr kumimoji="0" lang="zh-CN" altLang="en-US" sz="2800">
                <a:ea typeface="楷体_GB2312" pitchFamily="49" charset="-122"/>
              </a:rPr>
              <a:t>为实例进行分析与实现</a:t>
            </a:r>
            <a:r>
              <a:rPr kumimoji="0" lang="en-US" altLang="zh-CN" sz="2800">
                <a:ea typeface="楷体_GB2312" pitchFamily="49" charset="-122"/>
              </a:rPr>
              <a:t>;</a:t>
            </a:r>
            <a:endParaRPr kumimoji="0" lang="zh-CN" altLang="en-US" sz="2800">
              <a:ea typeface="楷体_GB2312" pitchFamily="49" charset="-122"/>
            </a:endParaRPr>
          </a:p>
          <a:p>
            <a:pPr>
              <a:lnSpc>
                <a:spcPct val="110000"/>
              </a:lnSpc>
              <a:spcBef>
                <a:spcPct val="50000"/>
              </a:spcBef>
              <a:buClr>
                <a:schemeClr val="folHlink"/>
              </a:buClr>
              <a:buFont typeface="Monotype Sorts" pitchFamily="2" charset="2"/>
              <a:buNone/>
            </a:pPr>
            <a:r>
              <a:rPr kumimoji="0" lang="zh-CN" altLang="en-US" sz="2800">
                <a:ea typeface="楷体_GB2312" pitchFamily="49" charset="-122"/>
              </a:rPr>
              <a:t>使编译原理的抽象性通过</a:t>
            </a:r>
            <a:r>
              <a:rPr kumimoji="0" lang="en-US" altLang="zh-CN" sz="2800">
                <a:ea typeface="楷体_GB2312" pitchFamily="49" charset="-122"/>
              </a:rPr>
              <a:t>TEST</a:t>
            </a:r>
            <a:r>
              <a:rPr kumimoji="0" lang="zh-CN" altLang="en-US" sz="2800">
                <a:ea typeface="楷体_GB2312" pitchFamily="49" charset="-122"/>
              </a:rPr>
              <a:t>语言编译器的实现而具体化，轻松掌握编译原理。</a:t>
            </a:r>
          </a:p>
        </p:txBody>
      </p:sp>
      <p:sp>
        <p:nvSpPr>
          <p:cNvPr id="914441" name="AutoShape 9">
            <a:hlinkClick r:id="" action="ppaction://hlinkshowjump?jump=nextslide" highlightClick="1"/>
          </p:cNvPr>
          <p:cNvSpPr>
            <a:spLocks noChangeArrowheads="1"/>
          </p:cNvSpPr>
          <p:nvPr/>
        </p:nvSpPr>
        <p:spPr bwMode="auto">
          <a:xfrm>
            <a:off x="8763000" y="6477000"/>
            <a:ext cx="381000" cy="381000"/>
          </a:xfrm>
          <a:prstGeom prst="actionButtonForwardNext">
            <a:avLst/>
          </a:prstGeom>
          <a:solidFill>
            <a:schemeClr val="bg1"/>
          </a:solidFill>
          <a:ln w="9525">
            <a:solidFill>
              <a:srgbClr val="000099"/>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endParaRPr kumimoji="0" lang="zh-CN" altLang="en-US" sz="24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14441"/>
                                        </p:tgtEl>
                                        <p:attrNameLst>
                                          <p:attrName>style.visibility</p:attrName>
                                        </p:attrNameLst>
                                      </p:cBhvr>
                                      <p:to>
                                        <p:strVal val="visible"/>
                                      </p:to>
                                    </p:set>
                                    <p:anim calcmode="lin" valueType="num">
                                      <p:cBhvr additive="base">
                                        <p:cTn id="7" dur="500" fill="hold"/>
                                        <p:tgtEl>
                                          <p:spTgt spid="914441"/>
                                        </p:tgtEl>
                                        <p:attrNameLst>
                                          <p:attrName>ppt_x</p:attrName>
                                        </p:attrNameLst>
                                      </p:cBhvr>
                                      <p:tavLst>
                                        <p:tav tm="0">
                                          <p:val>
                                            <p:strVal val="1+#ppt_w/2"/>
                                          </p:val>
                                        </p:tav>
                                        <p:tav tm="100000">
                                          <p:val>
                                            <p:strVal val="#ppt_x"/>
                                          </p:val>
                                        </p:tav>
                                      </p:tavLst>
                                    </p:anim>
                                    <p:anim calcmode="lin" valueType="num">
                                      <p:cBhvr additive="base">
                                        <p:cTn id="8" dur="500" fill="hold"/>
                                        <p:tgtEl>
                                          <p:spTgt spid="914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41" grpId="0" animBg="1"/>
    </p:bldLst>
  </p:timing>
</p:sld>
</file>

<file path=ppt/theme/theme1.xml><?xml version="1.0" encoding="utf-8"?>
<a:theme xmlns:a="http://schemas.openxmlformats.org/drawingml/2006/main" name="Azure">
  <a:themeElements>
    <a:clrScheme name="">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FF33CC"/>
      </a:hlink>
      <a:folHlink>
        <a:srgbClr val="6699FF"/>
      </a:folHlink>
    </a:clrScheme>
    <a:fontScheme name="Az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457200" marR="0" indent="0" algn="ctr"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defRPr kumimoji="0"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457200" marR="0" indent="0" algn="ctr"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defRPr kumimoji="0"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Azure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clrMap bg1="dk2" tx1="lt1" bg2="dk1" tx2="lt2" accent1="accent1" accent2="accent2" accent3="accent3" accent4="accent4" accent5="accent5" accent6="accent6" hlink="hlink" folHlink="folHlink"/>
    </a:extraClrScheme>
    <a:extraClrScheme>
      <a:clrScheme name="Azure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Azure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D:\MSOffice\Template\Presentation Designs\Azure.pot</Template>
  <TotalTime>536327</TotalTime>
  <Words>6348</Words>
  <Application>Microsoft Macintosh PowerPoint</Application>
  <PresentationFormat>全屏显示(4:3)</PresentationFormat>
  <Paragraphs>1198</Paragraphs>
  <Slides>82</Slides>
  <Notes>60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82</vt:i4>
      </vt:variant>
    </vt:vector>
  </HeadingPairs>
  <TitlesOfParts>
    <vt:vector size="101" baseType="lpstr">
      <vt:lpstr>仿宋_GB2312</vt:lpstr>
      <vt:lpstr>黑体</vt:lpstr>
      <vt:lpstr>华文行楷</vt:lpstr>
      <vt:lpstr>华文中宋</vt:lpstr>
      <vt:lpstr>楷体_GB2312</vt:lpstr>
      <vt:lpstr>隶书</vt:lpstr>
      <vt:lpstr>宋体</vt:lpstr>
      <vt:lpstr>幼圆</vt:lpstr>
      <vt:lpstr>Arial</vt:lpstr>
      <vt:lpstr>Monotype Sorts</vt:lpstr>
      <vt:lpstr>MT Extra</vt:lpstr>
      <vt:lpstr>Tahoma</vt:lpstr>
      <vt:lpstr>Times New Roman</vt:lpstr>
      <vt:lpstr>Verdana</vt:lpstr>
      <vt:lpstr>Wingdings</vt:lpstr>
      <vt:lpstr>Azure</vt:lpstr>
      <vt:lpstr>位图图像</vt:lpstr>
      <vt:lpstr>剪辑</vt:lpstr>
      <vt:lpstr>Image</vt:lpstr>
      <vt:lpstr>PowerPoint 演示文稿</vt:lpstr>
      <vt:lpstr>PowerPoint 演示文稿</vt:lpstr>
      <vt:lpstr>PowerPoint 演示文稿</vt:lpstr>
      <vt:lpstr>PowerPoint 演示文稿</vt:lpstr>
      <vt:lpstr>为什么要学习编译原理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 1 章  编译程序概述</vt:lpstr>
      <vt:lpstr>第1章  编译程序概述</vt:lpstr>
      <vt:lpstr>PowerPoint 演示文稿</vt:lpstr>
      <vt:lpstr>PowerPoint 演示文稿</vt:lpstr>
      <vt:lpstr>PowerPoint 演示文稿</vt:lpstr>
      <vt:lpstr>源程序的编译和运行</vt:lpstr>
      <vt:lpstr>PowerPoint 演示文稿</vt:lpstr>
      <vt:lpstr>编译和解释程序</vt:lpstr>
      <vt:lpstr>PowerPoint 演示文稿</vt:lpstr>
      <vt:lpstr>编译和解释混合方式</vt:lpstr>
      <vt:lpstr>“编译-解释执行”系统</vt:lpstr>
      <vt:lpstr>PowerPoint 演示文稿</vt:lpstr>
      <vt:lpstr>1.3 编译程序的组成 </vt:lpstr>
      <vt:lpstr>PowerPoint 演示文稿</vt:lpstr>
      <vt:lpstr>编译程序模型</vt:lpstr>
      <vt:lpstr>1.3.1 词法分析</vt:lpstr>
      <vt:lpstr>PowerPoint 演示文稿</vt:lpstr>
      <vt:lpstr>PowerPoint 演示文稿</vt:lpstr>
      <vt:lpstr>PowerPoint 演示文稿</vt:lpstr>
      <vt:lpstr>PowerPoint 演示文稿</vt:lpstr>
      <vt:lpstr>PowerPoint 演示文稿</vt:lpstr>
      <vt:lpstr>PowerPoint 演示文稿</vt:lpstr>
      <vt:lpstr>2. 语法分析</vt:lpstr>
      <vt:lpstr>PowerPoint 演示文稿</vt:lpstr>
      <vt:lpstr>语义分析任务举例</vt:lpstr>
      <vt:lpstr>PowerPoint 演示文稿</vt:lpstr>
      <vt:lpstr>PowerPoint 演示文稿</vt:lpstr>
      <vt:lpstr>PowerPoint 演示文稿</vt:lpstr>
      <vt:lpstr>与机器无关的优化</vt:lpstr>
      <vt:lpstr>PowerPoint 演示文稿</vt:lpstr>
      <vt:lpstr>PowerPoint 演示文稿</vt:lpstr>
      <vt:lpstr>PowerPoint 演示文稿</vt:lpstr>
      <vt:lpstr>PowerPoint 演示文稿</vt:lpstr>
      <vt:lpstr>1.4   编译程序的结构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1.6.2  TEST编译器</vt:lpstr>
      <vt:lpstr>PowerPoint 演示文稿</vt:lpstr>
      <vt:lpstr>1.6.2  TEST编译器</vt:lpstr>
      <vt:lpstr>1.6.3  TEST虚拟机 </vt:lpstr>
      <vt:lpstr>1.7  编译技术的发展和应用</vt:lpstr>
      <vt:lpstr>PowerPoint 演示文稿</vt:lpstr>
      <vt:lpstr>PowerPoint 演示文稿</vt:lpstr>
      <vt:lpstr>PowerPoint 演示文稿</vt:lpstr>
      <vt:lpstr>3  研究领域</vt:lpstr>
      <vt:lpstr>1.8   编译程序实现的途径</vt:lpstr>
      <vt:lpstr>PowerPoint 演示文稿</vt:lpstr>
      <vt:lpstr>Ｔ 形图</vt:lpstr>
      <vt:lpstr>PowerPoint 演示文稿</vt:lpstr>
      <vt:lpstr>交叉编译  举例</vt:lpstr>
      <vt:lpstr>PowerPoint 演示文稿</vt:lpstr>
      <vt:lpstr>PowerPoint 演示文稿</vt:lpstr>
      <vt:lpstr>自  展</vt:lpstr>
      <vt:lpstr>自展技术举例—C语言的编译程序</vt:lpstr>
      <vt:lpstr>自展技术举例—C语言的编译程序</vt:lpstr>
      <vt:lpstr>3 利用编译程序自动生成器</vt:lpstr>
      <vt:lpstr>语法分析器的自动生成程序</vt:lpstr>
      <vt:lpstr>习题</vt:lpstr>
      <vt:lpstr>习题</vt:lpstr>
      <vt:lpstr>PowerPoint 演示文稿</vt:lpstr>
      <vt:lpstr>PowerPoint 演示文稿</vt:lpstr>
      <vt:lpstr>第1章  小结</vt:lpstr>
      <vt:lpstr>习题 一</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subject>第1章</dc:subject>
  <dc:creator>shiyimin</dc:creator>
  <cp:keywords/>
  <cp:lastModifiedBy>Mi Zetian</cp:lastModifiedBy>
  <cp:revision>1052</cp:revision>
  <dcterms:created xsi:type="dcterms:W3CDTF">1995-06-17T23:31:02Z</dcterms:created>
  <dcterms:modified xsi:type="dcterms:W3CDTF">2020-09-03T05:48:04Z</dcterms:modified>
</cp:coreProperties>
</file>