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2" r:id="rId2"/>
    <p:sldId id="381" r:id="rId3"/>
    <p:sldId id="396" r:id="rId4"/>
    <p:sldId id="394" r:id="rId5"/>
    <p:sldId id="395" r:id="rId6"/>
    <p:sldId id="343" r:id="rId7"/>
    <p:sldId id="344" r:id="rId8"/>
    <p:sldId id="346" r:id="rId9"/>
    <p:sldId id="352" r:id="rId10"/>
    <p:sldId id="385" r:id="rId11"/>
    <p:sldId id="386" r:id="rId12"/>
    <p:sldId id="387" r:id="rId13"/>
    <p:sldId id="388" r:id="rId14"/>
    <p:sldId id="340" r:id="rId15"/>
    <p:sldId id="383" r:id="rId16"/>
    <p:sldId id="349" r:id="rId17"/>
    <p:sldId id="384" r:id="rId18"/>
    <p:sldId id="351" r:id="rId19"/>
    <p:sldId id="358" r:id="rId20"/>
    <p:sldId id="359" r:id="rId21"/>
    <p:sldId id="360" r:id="rId22"/>
    <p:sldId id="390" r:id="rId23"/>
    <p:sldId id="391" r:id="rId24"/>
    <p:sldId id="362" r:id="rId25"/>
    <p:sldId id="363" r:id="rId26"/>
    <p:sldId id="392" r:id="rId27"/>
    <p:sldId id="393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6"/>
    <a:srgbClr val="0000FF"/>
    <a:srgbClr val="336600"/>
    <a:srgbClr val="00FF00"/>
    <a:srgbClr val="006600"/>
    <a:srgbClr val="FF00FF"/>
    <a:srgbClr val="CC00FF"/>
    <a:srgbClr val="FFE5FF"/>
    <a:srgbClr val="00CC66"/>
    <a:srgbClr val="BD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5737" autoAdjust="0"/>
  </p:normalViewPr>
  <p:slideViewPr>
    <p:cSldViewPr>
      <p:cViewPr varScale="1">
        <p:scale>
          <a:sx n="57" d="100"/>
          <a:sy n="57" d="100"/>
        </p:scale>
        <p:origin x="91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F5B6876-9CC5-411B-AF50-89A49DA93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473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F7A9EA-569F-41C6-ABDE-1AC489A143C4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本节要两个学时的时间！</a:t>
            </a:r>
          </a:p>
          <a:p>
            <a:r>
              <a:rPr lang="zh-CN" altLang="en-US" smtClean="0"/>
              <a:t>一定不能少于两个学时</a:t>
            </a:r>
          </a:p>
        </p:txBody>
      </p:sp>
    </p:spTree>
    <p:extLst>
      <p:ext uri="{BB962C8B-B14F-4D97-AF65-F5344CB8AC3E}">
        <p14:creationId xmlns:p14="http://schemas.microsoft.com/office/powerpoint/2010/main" val="95340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F27631-2695-4403-B886-956039EC463C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4991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C7F060-5D89-4029-9F19-86A917673D76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2993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D90371-72ED-4A04-B182-F6E2F828F09B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0372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E10D-EEC2-46E2-A30D-C00C1004F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3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54B86-D570-4B9F-BE59-5C74379C82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7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8C4F0-B483-423D-ACF3-A6B3C0D0D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72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430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026B6-78B7-423D-85D5-4DDCEC4072B0}" type="datetime1">
              <a:rPr lang="zh-CN" altLang="en-US"/>
              <a:pPr>
                <a:defRPr/>
              </a:pPr>
              <a:t>2021/11/16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81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CA7D1F7-204A-40CF-9902-026622F9DBF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47372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8EE64-1406-453D-9B92-30FAD8E85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78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95E65-1E6A-4E59-BCBD-60A67B896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0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059E1-D60B-419D-B2FE-CE38A5F92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2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53A38-77A9-4100-B690-DA7B964D34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37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9FA0F-E6EB-452D-AA6B-A88B91532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8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0077C-3FFD-48EB-9332-18542A6FD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34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B2E75-4641-4636-87A0-55A803647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5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74EF0-3747-480D-85D6-A1258C97C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19A0A5F-5E6B-4666-B716-94EEFA77DB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第</a:t>
            </a:r>
            <a:r>
              <a:rPr lang="en-US" altLang="zh-CN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10</a:t>
            </a:r>
            <a:r>
              <a:rPr lang="zh-CN" altLang="en-US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章  </a:t>
            </a:r>
            <a:r>
              <a:rPr lang="en-US" altLang="zh-CN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TEST </a:t>
            </a:r>
            <a:r>
              <a:rPr lang="zh-CN" altLang="en-US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虚拟机</a:t>
            </a: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178477" y="4220555"/>
            <a:ext cx="62738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10.4 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中间代码的解释执行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9250" y="6092825"/>
            <a:ext cx="51133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大连海事大学          史一民</a:t>
            </a:r>
          </a:p>
        </p:txBody>
      </p:sp>
      <p:sp>
        <p:nvSpPr>
          <p:cNvPr id="2" name="矩形 1"/>
          <p:cNvSpPr/>
          <p:nvPr/>
        </p:nvSpPr>
        <p:spPr>
          <a:xfrm>
            <a:off x="1187624" y="1916832"/>
            <a:ext cx="5455340" cy="71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10.1 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栈式动态内存分配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_GB2312" pitchFamily="49" charset="-122"/>
            </a:endParaRP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1178477" y="2683973"/>
            <a:ext cx="81135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10.2 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函数的进入、返回和调用指令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_GB2312" pitchFamily="49" charset="-122"/>
            </a:endParaRPr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1178477" y="3438802"/>
            <a:ext cx="4301819" cy="71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10.3  TEST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虚拟机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539750" y="1125538"/>
            <a:ext cx="8143875" cy="5432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dirty="0" err="1">
                <a:solidFill>
                  <a:srgbClr val="FF00FF"/>
                </a:solidFill>
                <a:cs typeface="Times New Roman" pitchFamily="18" charset="0"/>
                <a:sym typeface="Wingdings" pitchFamily="2" charset="2"/>
              </a:rPr>
              <a:t>function_body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( )  (222)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{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……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cs typeface="Times New Roman" pitchFamily="18" charset="0"/>
                <a:sym typeface="Wingdings" pitchFamily="2" charset="2"/>
              </a:rPr>
              <a:t>//</a:t>
            </a:r>
            <a:r>
              <a:rPr lang="zh-CN" altLang="en-US" dirty="0">
                <a:cs typeface="Times New Roman" pitchFamily="18" charset="0"/>
                <a:sym typeface="Wingdings" pitchFamily="2" charset="2"/>
              </a:rPr>
              <a:t>把函数的入口地址填入符号表</a:t>
            </a:r>
            <a:endParaRPr lang="en-US" altLang="zh-CN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symbol[symbolIndex-1].address=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codesIndex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; 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 (230)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cs typeface="Times New Roman" pitchFamily="18" charset="0"/>
                <a:sym typeface="Wingdings" pitchFamily="2" charset="2"/>
              </a:rPr>
              <a:t>offset=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;//</a:t>
            </a:r>
            <a:r>
              <a:rPr lang="zh-CN" altLang="en-US" dirty="0">
                <a:cs typeface="Times New Roman" pitchFamily="18" charset="0"/>
                <a:sym typeface="Wingdings" pitchFamily="2" charset="2"/>
              </a:rPr>
              <a:t>变量的相对地址从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dirty="0">
                <a:cs typeface="Times New Roman" pitchFamily="18" charset="0"/>
                <a:sym typeface="Wingdings" pitchFamily="2" charset="2"/>
              </a:rPr>
              <a:t>开始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cs typeface="Times New Roman" pitchFamily="18" charset="0"/>
                <a:sym typeface="Wingdings" pitchFamily="2" charset="2"/>
              </a:rPr>
              <a:t>es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= </a:t>
            </a:r>
            <a:r>
              <a:rPr lang="en-US" altLang="zh-CN" b="1" dirty="0" err="1">
                <a:solidFill>
                  <a:srgbClr val="FF00FF"/>
                </a:solidFill>
                <a:cs typeface="Times New Roman" pitchFamily="18" charset="0"/>
                <a:sym typeface="Wingdings" pitchFamily="2" charset="2"/>
              </a:rPr>
              <a:t>declaration_list</a:t>
            </a:r>
            <a:r>
              <a:rPr lang="en-US" altLang="zh-CN" b="1" dirty="0">
                <a:solidFill>
                  <a:srgbClr val="FF00FF"/>
                </a:solidFill>
                <a:cs typeface="Times New Roman" pitchFamily="18" charset="0"/>
                <a:sym typeface="Wingdings" pitchFamily="2" charset="2"/>
              </a:rPr>
              <a:t>();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cs typeface="Times New Roman" pitchFamily="18" charset="0"/>
                <a:sym typeface="Wingdings" pitchFamily="2" charset="2"/>
              </a:rPr>
              <a:t>……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strcpy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(codes[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codesIndex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].opt, “ENTER”)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;//</a:t>
            </a:r>
            <a:r>
              <a:rPr lang="zh-CN" altLang="en-US" dirty="0">
                <a:cs typeface="Times New Roman" pitchFamily="18" charset="0"/>
                <a:sym typeface="Wingdings" pitchFamily="2" charset="2"/>
              </a:rPr>
              <a:t>函数体的开始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codes[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codesIndex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++].operand=offset;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cs typeface="Times New Roman" pitchFamily="18" charset="0"/>
                <a:sym typeface="Wingdings" pitchFamily="2" charset="2"/>
              </a:rPr>
              <a:t>es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= </a:t>
            </a:r>
            <a:r>
              <a:rPr lang="en-US" altLang="zh-CN" b="1" dirty="0" err="1">
                <a:solidFill>
                  <a:srgbClr val="FF00FF"/>
                </a:solidFill>
                <a:cs typeface="Times New Roman" pitchFamily="18" charset="0"/>
                <a:sym typeface="Wingdings" pitchFamily="2" charset="2"/>
              </a:rPr>
              <a:t>statement_list</a:t>
            </a:r>
            <a:r>
              <a:rPr lang="en-US" altLang="zh-CN" b="1" dirty="0">
                <a:solidFill>
                  <a:srgbClr val="FF00FF"/>
                </a:solidFill>
                <a:cs typeface="Times New Roman" pitchFamily="18" charset="0"/>
                <a:sym typeface="Wingdings" pitchFamily="2" charset="2"/>
              </a:rPr>
              <a:t>()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;//</a:t>
            </a:r>
            <a:r>
              <a:rPr lang="zh-CN" altLang="en-US" dirty="0">
                <a:cs typeface="Times New Roman" pitchFamily="18" charset="0"/>
                <a:sym typeface="Wingdings" pitchFamily="2" charset="2"/>
              </a:rPr>
              <a:t>函数体的结束</a:t>
            </a:r>
            <a:endParaRPr lang="en-US" altLang="zh-CN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strcpy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(codes[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codesIndex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++].opt, "RETURN"); 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(248)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cs typeface="Times New Roman" pitchFamily="18" charset="0"/>
                <a:sym typeface="Wingdings" pitchFamily="2" charset="2"/>
              </a:rPr>
              <a:t>}</a:t>
            </a:r>
            <a:endParaRPr lang="zh-CN" altLang="en-US" dirty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395288" y="623888"/>
            <a:ext cx="8748712" cy="4635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4. &lt;function_body&gt;→ ‘{‘ &lt;declaration_list&gt; &lt;statement_list&gt; ’}’</a:t>
            </a:r>
          </a:p>
        </p:txBody>
      </p:sp>
      <p:sp>
        <p:nvSpPr>
          <p:cNvPr id="5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293" name="TextBox 2"/>
          <p:cNvSpPr txBox="1">
            <a:spLocks noChangeArrowheads="1"/>
          </p:cNvSpPr>
          <p:nvPr/>
        </p:nvSpPr>
        <p:spPr bwMode="auto">
          <a:xfrm>
            <a:off x="395288" y="163513"/>
            <a:ext cx="8072437" cy="4603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2. &lt;fun_declaration&gt; → </a:t>
            </a:r>
            <a:r>
              <a:rPr lang="en-US" altLang="zh-CN" sz="2400" b="1" i="1"/>
              <a:t>function</a:t>
            </a:r>
            <a:r>
              <a:rPr lang="en-US" altLang="zh-CN" sz="2400" b="1"/>
              <a:t> ID’(‘ ‘ )’&lt; function_body&gt;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85750" y="0"/>
            <a:ext cx="8858250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16.  &lt; call _stat&gt;</a:t>
            </a:r>
            <a:r>
              <a:rPr lang="en-US" altLang="zh-CN" sz="2400"/>
              <a:t>→ </a:t>
            </a:r>
            <a:r>
              <a:rPr lang="en-US" altLang="zh-CN" sz="2400" b="1"/>
              <a:t>call ID‘(’ ‘) ’ 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285750" y="461963"/>
            <a:ext cx="8143875" cy="3201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dirty="0" err="1">
                <a:solidFill>
                  <a:srgbClr val="FF00FF"/>
                </a:solidFill>
                <a:cs typeface="Times New Roman" pitchFamily="18" charset="0"/>
                <a:sym typeface="Wingdings" pitchFamily="2" charset="2"/>
              </a:rPr>
              <a:t>call_stat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( )  (455)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cs typeface="Times New Roman" pitchFamily="18" charset="0"/>
                <a:sym typeface="Wingdings" pitchFamily="2" charset="2"/>
              </a:rPr>
              <a:t>{</a:t>
            </a:r>
            <a:r>
              <a:rPr lang="en-US" altLang="zh-CN" dirty="0" err="1">
                <a:cs typeface="Times New Roman" pitchFamily="18" charset="0"/>
                <a:sym typeface="Wingdings" pitchFamily="2" charset="2"/>
              </a:rPr>
              <a:t>es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 = 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lookup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(token1, &amp;</a:t>
            </a:r>
            <a:r>
              <a:rPr lang="en-US" altLang="zh-CN" dirty="0" err="1">
                <a:cs typeface="Times New Roman" pitchFamily="18" charset="0"/>
                <a:sym typeface="Wingdings" pitchFamily="2" charset="2"/>
              </a:rPr>
              <a:t>symbolPos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);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if(symbol[</a:t>
            </a:r>
            <a:r>
              <a:rPr lang="en-US" altLang="zh-CN" b="1" dirty="0" err="1">
                <a:cs typeface="Times New Roman" pitchFamily="18" charset="0"/>
                <a:sym typeface="Wingdings" pitchFamily="2" charset="2"/>
              </a:rPr>
              <a:t>symbolPos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].kind!=function) return(</a:t>
            </a:r>
            <a:r>
              <a:rPr lang="en-US" altLang="zh-CN" b="1" dirty="0" err="1">
                <a:cs typeface="Times New Roman" pitchFamily="18" charset="0"/>
                <a:sym typeface="Wingdings" pitchFamily="2" charset="2"/>
              </a:rPr>
              <a:t>es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=34);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cs typeface="Times New Roman" pitchFamily="18" charset="0"/>
                <a:sym typeface="Wingdings" pitchFamily="2" charset="2"/>
              </a:rPr>
              <a:t>……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strcpy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(codes[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codesIndex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].opt, "CAL");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codes[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codesIndex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++].operand = symbol[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symbolPos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].address</a:t>
            </a:r>
            <a:r>
              <a:rPr lang="en-US" altLang="zh-CN" dirty="0">
                <a:cs typeface="Times New Roman" pitchFamily="18" charset="0"/>
                <a:sym typeface="Wingdings" pitchFamily="2" charset="2"/>
              </a:rPr>
              <a:t>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cs typeface="Times New Roman" pitchFamily="18" charset="0"/>
                <a:sym typeface="Wingdings" pitchFamily="2" charset="2"/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85750" y="3706813"/>
            <a:ext cx="7165975" cy="1862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cs typeface="Times New Roman" pitchFamily="18" charset="0"/>
                <a:sym typeface="Wingdings" pitchFamily="2" charset="2"/>
              </a:rPr>
              <a:t>program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( ) </a:t>
            </a:r>
            <a:r>
              <a:rPr lang="en-US" altLang="zh-CN" sz="2000" dirty="0">
                <a:cs typeface="Times New Roman" pitchFamily="18" charset="0"/>
                <a:sym typeface="Wingdings" pitchFamily="2" charset="2"/>
              </a:rPr>
              <a:t>(134)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000" dirty="0">
                <a:cs typeface="Times New Roman" pitchFamily="18" charset="0"/>
                <a:sym typeface="Wingdings" pitchFamily="2" charset="2"/>
              </a:rPr>
              <a:t>{//</a:t>
            </a:r>
            <a:r>
              <a:rPr lang="zh-CN" altLang="en-US" sz="2000" dirty="0">
                <a:cs typeface="Times New Roman" pitchFamily="18" charset="0"/>
                <a:sym typeface="Wingdings" pitchFamily="2" charset="2"/>
              </a:rPr>
              <a:t>第</a:t>
            </a:r>
            <a:r>
              <a:rPr lang="en-US" altLang="zh-CN" sz="2000" dirty="0">
                <a:cs typeface="Times New Roman" pitchFamily="18" charset="0"/>
                <a:sym typeface="Wingdings" pitchFamily="2" charset="2"/>
              </a:rPr>
              <a:t>0</a:t>
            </a:r>
            <a:r>
              <a:rPr lang="zh-CN" altLang="en-US" sz="2000" dirty="0">
                <a:cs typeface="Times New Roman" pitchFamily="18" charset="0"/>
                <a:sym typeface="Wingdings" pitchFamily="2" charset="2"/>
              </a:rPr>
              <a:t>条指令是</a:t>
            </a:r>
            <a:r>
              <a:rPr lang="en-US" altLang="zh-CN" sz="2000" dirty="0">
                <a:cs typeface="Times New Roman" pitchFamily="18" charset="0"/>
                <a:sym typeface="Wingdings" pitchFamily="2" charset="2"/>
              </a:rPr>
              <a:t>BR main</a:t>
            </a:r>
            <a:r>
              <a:rPr lang="zh-CN" altLang="en-US" sz="2000" dirty="0">
                <a:cs typeface="Times New Roman" pitchFamily="18" charset="0"/>
                <a:sym typeface="Wingdings" pitchFamily="2" charset="2"/>
              </a:rPr>
              <a:t>函数的入口，地址需要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返填</a:t>
            </a:r>
            <a:endParaRPr lang="en-US" altLang="zh-CN" sz="2800" b="1" dirty="0">
              <a:solidFill>
                <a:srgbClr val="FF0000"/>
              </a:solidFill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strcpy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(codes[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codesIndex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++].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opt,"BR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");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000" dirty="0">
                <a:cs typeface="Times New Roman" pitchFamily="18" charset="0"/>
                <a:sym typeface="Wingdings" pitchFamily="2" charset="2"/>
              </a:rPr>
              <a:t>……}</a:t>
            </a:r>
            <a:endParaRPr lang="zh-CN" altLang="en-US" dirty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85750" y="5611813"/>
            <a:ext cx="8966200" cy="1031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dirty="0" err="1">
                <a:solidFill>
                  <a:srgbClr val="FF00FF"/>
                </a:solidFill>
                <a:cs typeface="Times New Roman" pitchFamily="18" charset="0"/>
                <a:sym typeface="Wingdings" pitchFamily="2" charset="2"/>
              </a:rPr>
              <a:t>main_declaration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( ) (199)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{…… 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codes[0].operand=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  <a:sym typeface="Wingdings" pitchFamily="2" charset="2"/>
              </a:rPr>
              <a:t>codesIndex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; (213) //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返填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main</a:t>
            </a:r>
            <a:r>
              <a:rPr lang="zh-CN" altLang="en-US" sz="2000" b="1" dirty="0">
                <a:cs typeface="Times New Roman" pitchFamily="18" charset="0"/>
                <a:sym typeface="Wingdings" pitchFamily="2" charset="2"/>
              </a:rPr>
              <a:t>的入口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……}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85750" y="285750"/>
            <a:ext cx="2214563" cy="5940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function f()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read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b=5;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while(a&lt;=3){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	b=b+5;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	a=a+1;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	write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   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write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call f();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857875" y="785813"/>
          <a:ext cx="3143251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40" marB="4574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40" marB="4574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40" marB="4574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40" marB="4574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40" marB="45740">
                    <a:solidFill>
                      <a:srgbClr val="E1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90" name="TextBox 4"/>
          <p:cNvSpPr txBox="1">
            <a:spLocks noChangeArrowheads="1"/>
          </p:cNvSpPr>
          <p:nvPr/>
        </p:nvSpPr>
        <p:spPr bwMode="auto">
          <a:xfrm>
            <a:off x="6715125" y="28575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symbol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500" y="428625"/>
          <a:ext cx="2500313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下标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5" marB="45725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opt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5" marB="45725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operand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5" marB="45725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5" marB="45725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429" name="TextBox 6"/>
          <p:cNvSpPr txBox="1">
            <a:spLocks noChangeArrowheads="1"/>
          </p:cNvSpPr>
          <p:nvPr/>
        </p:nvSpPr>
        <p:spPr bwMode="auto">
          <a:xfrm>
            <a:off x="3500438" y="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codes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71813" y="785813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0      BR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29313" y="1500188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1         a      variable         2     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29313" y="1143000"/>
            <a:ext cx="287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0         f       function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29313" y="1857375"/>
            <a:ext cx="287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2         b      variable         3     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698750" y="5567363"/>
            <a:ext cx="6194425" cy="461962"/>
          </a:xfrm>
          <a:prstGeom prst="rect">
            <a:avLst/>
          </a:prstGeom>
          <a:solidFill>
            <a:srgbClr val="FFE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strcpy(codes[codesIndex++].opt,"BR");(137)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835150" y="6235700"/>
            <a:ext cx="6808788" cy="461963"/>
          </a:xfrm>
          <a:prstGeom prst="rect">
            <a:avLst/>
          </a:prstGeom>
          <a:solidFill>
            <a:srgbClr val="FFE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symbol[symbolIndex-1].address=codesIndex;(230)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286750" y="1214438"/>
            <a:ext cx="357188" cy="2762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857500" y="4214813"/>
            <a:ext cx="6000750" cy="908050"/>
          </a:xfrm>
          <a:prstGeom prst="rect">
            <a:avLst/>
          </a:prstGeom>
          <a:solidFill>
            <a:srgbClr val="FFE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strcpy(codes[codesIndex].opt, “ENTER”)</a:t>
            </a:r>
            <a:r>
              <a:rPr lang="en-US" altLang="zh-CN" sz="2400"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zh-CN" altLang="en-US" sz="240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codes[codesIndex++].operand=offset;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71813" y="1143000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      ENTER     </a:t>
            </a:r>
            <a:r>
              <a:rPr lang="en-US" altLang="zh-CN" sz="1800"/>
              <a:t> 4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9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5" grpId="0" animBg="1"/>
      <p:bldP spid="16" grpId="0" animBg="1"/>
      <p:bldP spid="17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285750" y="285750"/>
            <a:ext cx="1714500" cy="5940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function f()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read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b=5;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while(a&lt;=3){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b=b+5;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a=a+1;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write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write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call f();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86438" y="0"/>
          <a:ext cx="30003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60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06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1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71750" y="857250"/>
          <a:ext cx="2286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下标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opt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oper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485" name="TextBox 6"/>
          <p:cNvSpPr txBox="1">
            <a:spLocks noChangeArrowheads="1"/>
          </p:cNvSpPr>
          <p:nvPr/>
        </p:nvSpPr>
        <p:spPr bwMode="auto">
          <a:xfrm>
            <a:off x="3000375" y="28575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codes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486" name="TextBox 8"/>
          <p:cNvSpPr txBox="1">
            <a:spLocks noChangeArrowheads="1"/>
          </p:cNvSpPr>
          <p:nvPr/>
        </p:nvSpPr>
        <p:spPr bwMode="auto">
          <a:xfrm>
            <a:off x="2714625" y="121443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0      BR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487" name="TextBox 9"/>
          <p:cNvSpPr txBox="1">
            <a:spLocks noChangeArrowheads="1"/>
          </p:cNvSpPr>
          <p:nvPr/>
        </p:nvSpPr>
        <p:spPr bwMode="auto">
          <a:xfrm>
            <a:off x="5857875" y="785813"/>
            <a:ext cx="2879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1         a      variable         2     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488" name="TextBox 10"/>
          <p:cNvSpPr txBox="1">
            <a:spLocks noChangeArrowheads="1"/>
          </p:cNvSpPr>
          <p:nvPr/>
        </p:nvSpPr>
        <p:spPr bwMode="auto">
          <a:xfrm>
            <a:off x="5857875" y="428625"/>
            <a:ext cx="2879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0         f       function         1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489" name="TextBox 11"/>
          <p:cNvSpPr txBox="1">
            <a:spLocks noChangeArrowheads="1"/>
          </p:cNvSpPr>
          <p:nvPr/>
        </p:nvSpPr>
        <p:spPr bwMode="auto">
          <a:xfrm>
            <a:off x="5857875" y="1143000"/>
            <a:ext cx="2879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2         b      variable         3     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490" name="TextBox 16"/>
          <p:cNvSpPr txBox="1">
            <a:spLocks noChangeArrowheads="1"/>
          </p:cNvSpPr>
          <p:nvPr/>
        </p:nvSpPr>
        <p:spPr bwMode="auto">
          <a:xfrm>
            <a:off x="2714625" y="15716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      ENTER     </a:t>
            </a:r>
            <a:r>
              <a:rPr lang="en-US" altLang="zh-CN" sz="1800"/>
              <a:t> 4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14625" y="1928813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      IN     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14625" y="2357438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3      STO      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714625" y="27146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4      LOADI      5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714625" y="3071813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5      STO           3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14625" y="3429000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6      LOAD  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714625" y="38576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7      LOADI      3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714625" y="4214813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8      LE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14625" y="4572000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9      BRF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714625" y="4929188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10    LOAD       3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714625" y="528637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11    LOADI      5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14625" y="5684838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12    ADD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714625" y="6072188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13    STO           3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786438" y="2028825"/>
          <a:ext cx="2286000" cy="482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5857875" y="2814638"/>
            <a:ext cx="1785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16      ADD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5857875" y="317182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17      STO    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857875" y="3529013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18      LOAD     3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57875" y="395763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19      OUT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57875" y="431482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20      BR           6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57875" y="4672013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21      LOAD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57875" y="5029200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22      OUT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857875" y="538638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23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57875" y="5815013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r>
              <a:rPr lang="en-US" altLang="zh-CN" sz="1800" b="1" dirty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1800" dirty="0">
                <a:cs typeface="Times New Roman" panose="02020603050405020304" pitchFamily="18" charset="0"/>
                <a:sym typeface="Wingdings" panose="05000000000000000000" pitchFamily="2" charset="2"/>
              </a:rPr>
              <a:t>   ENTER     2</a:t>
            </a:r>
            <a:endParaRPr lang="zh-CN" altLang="en-US" sz="1800" dirty="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857875" y="6172200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25      CAL         1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57875" y="652938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26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857875" y="2100263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14    LOAD  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857875" y="2457450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15    LOADI     1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715250" y="5815013"/>
            <a:ext cx="1143000" cy="1000125"/>
            <a:chOff x="1429" y="845"/>
            <a:chExt cx="1612" cy="771"/>
          </a:xfrm>
        </p:grpSpPr>
        <p:sp>
          <p:nvSpPr>
            <p:cNvPr id="16597" name="AutoShape 24"/>
            <p:cNvSpPr>
              <a:spLocks/>
            </p:cNvSpPr>
            <p:nvPr/>
          </p:nvSpPr>
          <p:spPr bwMode="auto">
            <a:xfrm>
              <a:off x="1429" y="845"/>
              <a:ext cx="403" cy="771"/>
            </a:xfrm>
            <a:prstGeom prst="rightBrace">
              <a:avLst>
                <a:gd name="adj1" fmla="val 236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2049" y="1065"/>
              <a:ext cx="992" cy="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57875" y="1428750"/>
            <a:ext cx="287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3     main    function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143375" y="1285875"/>
            <a:ext cx="500063" cy="2762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143875" y="1500188"/>
            <a:ext cx="500063" cy="2762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1285875" y="3500438"/>
            <a:ext cx="1357313" cy="27622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</a:t>
            </a:r>
            <a:r>
              <a:rPr lang="en-US" altLang="zh-CN" sz="1800" b="1"/>
              <a:t>cxEntrance </a:t>
            </a:r>
            <a:endParaRPr lang="zh-CN" altLang="en-US" sz="1800" b="1"/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2071688" y="4572000"/>
            <a:ext cx="500062" cy="27622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</a:t>
            </a:r>
            <a:r>
              <a:rPr lang="en-US" altLang="zh-CN" sz="1800" b="1"/>
              <a:t>cx1 </a:t>
            </a:r>
            <a:endParaRPr lang="zh-CN" altLang="en-US" sz="18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143375" y="4643438"/>
            <a:ext cx="500063" cy="276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21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500563" y="3500438"/>
            <a:ext cx="1000125" cy="1000125"/>
            <a:chOff x="1429" y="845"/>
            <a:chExt cx="1411" cy="771"/>
          </a:xfrm>
        </p:grpSpPr>
        <p:sp>
          <p:nvSpPr>
            <p:cNvPr id="16595" name="AutoShape 24"/>
            <p:cNvSpPr>
              <a:spLocks/>
            </p:cNvSpPr>
            <p:nvPr/>
          </p:nvSpPr>
          <p:spPr bwMode="auto">
            <a:xfrm>
              <a:off x="1429" y="845"/>
              <a:ext cx="403" cy="771"/>
            </a:xfrm>
            <a:prstGeom prst="rightBrace">
              <a:avLst>
                <a:gd name="adj1" fmla="val 236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1933" y="1065"/>
              <a:ext cx="907" cy="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a&lt;=3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500563" y="5000625"/>
            <a:ext cx="1214437" cy="1285875"/>
            <a:chOff x="1429" y="845"/>
            <a:chExt cx="1713" cy="771"/>
          </a:xfrm>
        </p:grpSpPr>
        <p:sp>
          <p:nvSpPr>
            <p:cNvPr id="16593" name="AutoShape 24"/>
            <p:cNvSpPr>
              <a:spLocks/>
            </p:cNvSpPr>
            <p:nvPr/>
          </p:nvSpPr>
          <p:spPr bwMode="auto">
            <a:xfrm>
              <a:off x="1429" y="845"/>
              <a:ext cx="403" cy="771"/>
            </a:xfrm>
            <a:prstGeom prst="rightBrace">
              <a:avLst>
                <a:gd name="adj1" fmla="val 236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1933" y="1065"/>
              <a:ext cx="1209" cy="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b=b+5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7643813" y="2143125"/>
            <a:ext cx="1214437" cy="1285875"/>
            <a:chOff x="1429" y="845"/>
            <a:chExt cx="1713" cy="771"/>
          </a:xfrm>
        </p:grpSpPr>
        <p:sp>
          <p:nvSpPr>
            <p:cNvPr id="16591" name="AutoShape 24"/>
            <p:cNvSpPr>
              <a:spLocks/>
            </p:cNvSpPr>
            <p:nvPr/>
          </p:nvSpPr>
          <p:spPr bwMode="auto">
            <a:xfrm>
              <a:off x="1429" y="845"/>
              <a:ext cx="403" cy="771"/>
            </a:xfrm>
            <a:prstGeom prst="rightBrace">
              <a:avLst>
                <a:gd name="adj1" fmla="val 236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1933" y="1065"/>
              <a:ext cx="1209" cy="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a=a+1</a:t>
              </a: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7715250" y="3571875"/>
            <a:ext cx="1214438" cy="571500"/>
            <a:chOff x="1429" y="845"/>
            <a:chExt cx="1713" cy="771"/>
          </a:xfrm>
        </p:grpSpPr>
        <p:sp>
          <p:nvSpPr>
            <p:cNvPr id="16589" name="AutoShape 24"/>
            <p:cNvSpPr>
              <a:spLocks/>
            </p:cNvSpPr>
            <p:nvPr/>
          </p:nvSpPr>
          <p:spPr bwMode="auto">
            <a:xfrm>
              <a:off x="1429" y="845"/>
              <a:ext cx="403" cy="771"/>
            </a:xfrm>
            <a:prstGeom prst="rightBrace">
              <a:avLst>
                <a:gd name="adj1" fmla="val 236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1933" y="1066"/>
              <a:ext cx="1209" cy="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write b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7715250" y="4714875"/>
            <a:ext cx="1214438" cy="571500"/>
            <a:chOff x="1429" y="845"/>
            <a:chExt cx="1713" cy="771"/>
          </a:xfrm>
        </p:grpSpPr>
        <p:sp>
          <p:nvSpPr>
            <p:cNvPr id="16587" name="AutoShape 24"/>
            <p:cNvSpPr>
              <a:spLocks/>
            </p:cNvSpPr>
            <p:nvPr/>
          </p:nvSpPr>
          <p:spPr bwMode="auto">
            <a:xfrm>
              <a:off x="1429" y="845"/>
              <a:ext cx="403" cy="771"/>
            </a:xfrm>
            <a:prstGeom prst="rightBrace">
              <a:avLst>
                <a:gd name="adj1" fmla="val 236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1933" y="1066"/>
              <a:ext cx="1209" cy="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write a</a:t>
              </a:r>
            </a:p>
          </p:txBody>
        </p:sp>
      </p:grpSp>
      <p:sp>
        <p:nvSpPr>
          <p:cNvPr id="64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4727" y="6497638"/>
            <a:ext cx="360362" cy="360362"/>
          </a:xfrm>
          <a:prstGeom prst="actionButtonHome">
            <a:avLst/>
          </a:prstGeom>
          <a:solidFill>
            <a:schemeClr val="bg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4" grpId="0"/>
      <p:bldP spid="55" grpId="0" animBg="1"/>
      <p:bldP spid="56" grpId="0" animBg="1"/>
      <p:bldP spid="59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10.3   TEST 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虚拟机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2571750" y="1143000"/>
            <a:ext cx="3857625" cy="19383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typedef struct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char opt[10];    //</a:t>
            </a:r>
            <a:r>
              <a:rPr lang="zh-CN" altLang="en-US" sz="2400"/>
              <a:t>操作码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int operand;     //</a:t>
            </a:r>
            <a:r>
              <a:rPr lang="zh-CN" altLang="en-US" sz="2400"/>
              <a:t>操作数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} </a:t>
            </a:r>
            <a:r>
              <a:rPr lang="en-US" altLang="zh-CN" sz="2400" b="1"/>
              <a:t>Code;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28625" y="500063"/>
            <a:ext cx="3857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中间代码的结构</a:t>
            </a:r>
          </a:p>
        </p:txBody>
      </p:sp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500813" y="2071688"/>
            <a:ext cx="2643187" cy="4619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Code </a:t>
            </a:r>
            <a:r>
              <a:rPr lang="en-US" altLang="zh-CN" sz="2400" b="1">
                <a:solidFill>
                  <a:srgbClr val="C00000"/>
                </a:solidFill>
              </a:rPr>
              <a:t>codes</a:t>
            </a:r>
            <a:r>
              <a:rPr lang="en-US" altLang="zh-CN" sz="2400"/>
              <a:t>[1000];    </a:t>
            </a:r>
            <a:endParaRPr lang="zh-CN" altLang="en-US" sz="2400"/>
          </a:p>
        </p:txBody>
      </p:sp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357188" y="3286125"/>
            <a:ext cx="8572500" cy="8302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int </a:t>
            </a:r>
            <a:r>
              <a:rPr lang="en-US" altLang="zh-CN" sz="2400" b="1">
                <a:solidFill>
                  <a:srgbClr val="0000FF"/>
                </a:solidFill>
              </a:rPr>
              <a:t>ip</a:t>
            </a:r>
            <a:r>
              <a:rPr lang="en-US" altLang="zh-CN" sz="2400"/>
              <a:t>=0;//</a:t>
            </a:r>
            <a:r>
              <a:rPr lang="zh-CN" altLang="en-US" sz="2400"/>
              <a:t>程序地址寄存器</a:t>
            </a:r>
            <a:r>
              <a:rPr lang="en-US" altLang="zh-CN" sz="2400"/>
              <a:t> </a:t>
            </a:r>
            <a:r>
              <a:rPr lang="zh-CN" altLang="en-US" sz="2400"/>
              <a:t>，数组</a:t>
            </a:r>
            <a:r>
              <a:rPr lang="en-US" altLang="zh-CN" sz="2400"/>
              <a:t>code</a:t>
            </a:r>
            <a:r>
              <a:rPr lang="zh-CN" altLang="en-US" sz="2400"/>
              <a:t>下标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Code </a:t>
            </a:r>
            <a:r>
              <a:rPr lang="en-US" altLang="zh-CN" sz="2400" b="1">
                <a:solidFill>
                  <a:srgbClr val="0000FF"/>
                </a:solidFill>
              </a:rPr>
              <a:t>instruction</a:t>
            </a:r>
            <a:r>
              <a:rPr lang="en-US" altLang="zh-CN" sz="2400"/>
              <a:t>;//</a:t>
            </a:r>
            <a:r>
              <a:rPr lang="zh-CN" altLang="en-US" sz="2400"/>
              <a:t>指令寄存器</a:t>
            </a:r>
            <a:r>
              <a:rPr lang="en-US" altLang="zh-CN" sz="2400"/>
              <a:t>, </a:t>
            </a:r>
            <a:r>
              <a:rPr lang="zh-CN" altLang="en-US" sz="2400"/>
              <a:t>存放当前正在解释执行的指令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214813"/>
            <a:ext cx="8839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运行栈</a:t>
            </a:r>
            <a:r>
              <a:rPr lang="en-US" altLang="zh-CN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zh-CN" altLang="en-US" sz="3600" b="1" dirty="0">
              <a:solidFill>
                <a:srgbClr val="0000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0"/>
              </a:spcBef>
              <a:buClr>
                <a:schemeClr val="tx2"/>
              </a:buClr>
              <a:buFont typeface="Monotype Sorts"/>
              <a:buChar char="n"/>
            </a:pPr>
            <a:r>
              <a:rPr lang="zh-CN" altLang="en-US" sz="2400" b="1" dirty="0"/>
              <a:t>栈顶寄存器</a:t>
            </a:r>
            <a:r>
              <a:rPr lang="en-US" altLang="zh-CN" sz="2400" b="1" dirty="0">
                <a:solidFill>
                  <a:srgbClr val="0000FF"/>
                </a:solidFill>
              </a:rPr>
              <a:t>top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栈顶的下一个单元的下标</a:t>
            </a:r>
          </a:p>
          <a:p>
            <a:pPr lvl="1" eaLnBrk="1" hangingPunct="1">
              <a:spcBef>
                <a:spcPct val="0"/>
              </a:spcBef>
              <a:buClr>
                <a:schemeClr val="tx2"/>
              </a:buClr>
              <a:buFont typeface="Monotype Sorts"/>
              <a:buChar char="n"/>
            </a:pPr>
            <a:r>
              <a:rPr lang="zh-CN" altLang="en-US" sz="2400" b="1" dirty="0"/>
              <a:t>基址寄存器</a:t>
            </a:r>
            <a:r>
              <a:rPr lang="en-US" altLang="zh-CN" sz="2400" b="1" dirty="0">
                <a:solidFill>
                  <a:srgbClr val="0000FF"/>
                </a:solidFill>
              </a:rPr>
              <a:t>base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当前函数的数据区在</a:t>
            </a:r>
            <a:r>
              <a:rPr lang="en-US" altLang="zh-CN" sz="2400" b="1" dirty="0"/>
              <a:t>stack</a:t>
            </a:r>
            <a:r>
              <a:rPr lang="zh-CN" altLang="en-US" sz="2400" b="1" dirty="0"/>
              <a:t>中的起始地址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57188" y="5929313"/>
            <a:ext cx="7358062" cy="46196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err="1"/>
              <a:t>int</a:t>
            </a:r>
            <a:r>
              <a:rPr lang="en-US" altLang="zh-CN" b="1" dirty="0"/>
              <a:t> stack[100], top = 0, base=0;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2571750" y="1143000"/>
            <a:ext cx="3857625" cy="19383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typedef struct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char opt[10];    //</a:t>
            </a:r>
            <a:r>
              <a:rPr lang="zh-CN" altLang="en-US" sz="2400"/>
              <a:t>操作码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int operand;     //</a:t>
            </a:r>
            <a:r>
              <a:rPr lang="zh-CN" altLang="en-US" sz="2400"/>
              <a:t>操作数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} </a:t>
            </a:r>
            <a:r>
              <a:rPr lang="en-US" altLang="zh-CN" sz="2400" b="1"/>
              <a:t>Code;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28688" y="4214813"/>
            <a:ext cx="7858125" cy="1200150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enum </a:t>
            </a:r>
            <a:r>
              <a:rPr lang="en-US" altLang="zh-CN" sz="2400" b="1"/>
              <a:t>enum_Opt</a:t>
            </a:r>
            <a:r>
              <a:rPr lang="en-US" altLang="zh-CN" sz="2400"/>
              <a:t> {LOAD, LOADI, STO, STI, ADD, SUB, MULT, DIV, BR, BRF, EQ, NOTEQ, GT,  LES, GE, LE, AND, OR, NOT, IN, OUT, RETURN,ENTER,CAL};</a:t>
            </a:r>
            <a:endParaRPr lang="zh-CN" alt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4572000" y="3286125"/>
            <a:ext cx="414337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map&lt;string, int&gt; Map</a:t>
            </a:r>
            <a:r>
              <a:rPr lang="zh-CN" altLang="en-US" sz="2400"/>
              <a:t>（</a:t>
            </a:r>
            <a:r>
              <a:rPr lang="en-US" altLang="zh-CN" sz="2400"/>
              <a:t>9</a:t>
            </a:r>
            <a:r>
              <a:rPr lang="zh-CN" altLang="en-US" sz="2400"/>
              <a:t>）</a:t>
            </a:r>
          </a:p>
        </p:txBody>
      </p:sp>
      <p:sp>
        <p:nvSpPr>
          <p:cNvPr id="9" name="下箭头 8"/>
          <p:cNvSpPr/>
          <p:nvPr/>
        </p:nvSpPr>
        <p:spPr bwMode="auto">
          <a:xfrm>
            <a:off x="4071938" y="3143250"/>
            <a:ext cx="357187" cy="107156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46" name="矩形 10"/>
          <p:cNvSpPr>
            <a:spLocks noChangeArrowheads="1"/>
          </p:cNvSpPr>
          <p:nvPr/>
        </p:nvSpPr>
        <p:spPr bwMode="auto">
          <a:xfrm>
            <a:off x="2214563" y="3286125"/>
            <a:ext cx="17145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init() </a:t>
            </a:r>
            <a:r>
              <a:rPr lang="zh-CN" altLang="en-US" sz="2400"/>
              <a:t>（</a:t>
            </a:r>
            <a:r>
              <a:rPr lang="en-US" altLang="zh-CN" sz="2400"/>
              <a:t>24</a:t>
            </a:r>
            <a:r>
              <a:rPr lang="zh-CN" altLang="en-US" sz="2400"/>
              <a:t>）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11" name="Text Box 125"/>
          <p:cNvSpPr txBox="1">
            <a:spLocks noChangeArrowheads="1"/>
          </p:cNvSpPr>
          <p:nvPr/>
        </p:nvSpPr>
        <p:spPr bwMode="white">
          <a:xfrm>
            <a:off x="1857375" y="5643563"/>
            <a:ext cx="6000750" cy="466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/>
        </p:spPr>
        <p:txBody>
          <a:bodyPr lIns="18000" tIns="18000" rIns="18000" bIns="18000"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zh-CN" altLang="en-US" sz="2800" b="1" kern="0" dirty="0" smtClean="0">
                <a:latin typeface="+mj-ea"/>
                <a:ea typeface="+mj-ea"/>
                <a:cs typeface="Arial" pitchFamily="34" charset="0"/>
              </a:rPr>
              <a:t>使用</a:t>
            </a:r>
            <a:r>
              <a:rPr lang="en-US" altLang="zh-CN" sz="2800" b="1" kern="0" dirty="0" smtClean="0">
                <a:latin typeface="+mj-lt"/>
                <a:ea typeface="+mj-ea"/>
                <a:cs typeface="Arial" pitchFamily="34" charset="0"/>
              </a:rPr>
              <a:t>switch</a:t>
            </a:r>
            <a:r>
              <a:rPr lang="zh-CN" altLang="en-US" sz="2800" b="1" kern="0" dirty="0" smtClean="0">
                <a:latin typeface="+mj-lt"/>
                <a:ea typeface="+mj-ea"/>
                <a:cs typeface="Arial" pitchFamily="34" charset="0"/>
              </a:rPr>
              <a:t>、</a:t>
            </a:r>
            <a:r>
              <a:rPr lang="en-US" altLang="zh-CN" sz="2800" b="1" kern="0" dirty="0" err="1" smtClean="0">
                <a:latin typeface="+mj-lt"/>
                <a:ea typeface="+mj-ea"/>
                <a:cs typeface="Arial" pitchFamily="34" charset="0"/>
              </a:rPr>
              <a:t>enum</a:t>
            </a:r>
            <a:r>
              <a:rPr lang="zh-CN" altLang="en-US" sz="2800" b="1" kern="0" dirty="0" smtClean="0">
                <a:latin typeface="+mj-ea"/>
                <a:ea typeface="+mj-ea"/>
                <a:cs typeface="Arial" pitchFamily="34" charset="0"/>
              </a:rPr>
              <a:t>替换冗长的判断</a:t>
            </a:r>
            <a:endParaRPr lang="en-US" altLang="ko-KR" sz="2800" b="1" kern="0" dirty="0" smtClean="0"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8440" name="矩形 9"/>
          <p:cNvSpPr>
            <a:spLocks noChangeArrowheads="1"/>
          </p:cNvSpPr>
          <p:nvPr/>
        </p:nvSpPr>
        <p:spPr bwMode="auto">
          <a:xfrm>
            <a:off x="3203575" y="165100"/>
            <a:ext cx="37866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中间代码的处理</a:t>
            </a:r>
            <a:endParaRPr lang="zh-CN" altLang="en-US" sz="4000" dirty="0">
              <a:solidFill>
                <a:srgbClr val="0000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6537325" y="1762125"/>
            <a:ext cx="2606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教材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P252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的处理</a:t>
            </a:r>
          </a:p>
        </p:txBody>
      </p:sp>
      <p:sp>
        <p:nvSpPr>
          <p:cNvPr id="12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246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785813" y="428625"/>
            <a:ext cx="7572375" cy="222250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case 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 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(202)</a:t>
            </a:r>
            <a:endParaRPr lang="en-US" altLang="zh-CN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stack[top]=base; //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主调函数的基地址入栈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stack[top+1]=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ip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 //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主调函数的返回地址入栈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base=top; //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改变基地址为被调函数的基地址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instruction.operand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 //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转入被调函数的函数体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break;</a:t>
            </a:r>
          </a:p>
        </p:txBody>
      </p:sp>
      <p:sp>
        <p:nvSpPr>
          <p:cNvPr id="29" name="Text Box 78"/>
          <p:cNvSpPr txBox="1">
            <a:spLocks noChangeArrowheads="1"/>
          </p:cNvSpPr>
          <p:nvPr/>
        </p:nvSpPr>
        <p:spPr bwMode="auto">
          <a:xfrm>
            <a:off x="6143625" y="3714750"/>
            <a:ext cx="139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base</a:t>
            </a:r>
          </a:p>
        </p:txBody>
      </p:sp>
      <p:sp>
        <p:nvSpPr>
          <p:cNvPr id="31" name="Line 80"/>
          <p:cNvSpPr>
            <a:spLocks noChangeShapeType="1"/>
          </p:cNvSpPr>
          <p:nvPr/>
        </p:nvSpPr>
        <p:spPr bwMode="auto">
          <a:xfrm>
            <a:off x="5786438" y="371475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9461" name="矩形 37"/>
          <p:cNvSpPr>
            <a:spLocks noChangeArrowheads="1"/>
          </p:cNvSpPr>
          <p:nvPr/>
        </p:nvSpPr>
        <p:spPr bwMode="auto">
          <a:xfrm>
            <a:off x="4500563" y="3786188"/>
            <a:ext cx="1285875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9462" name="组合 46"/>
          <p:cNvGrpSpPr>
            <a:grpSpLocks/>
          </p:cNvGrpSpPr>
          <p:nvPr/>
        </p:nvGrpSpPr>
        <p:grpSpPr bwMode="auto">
          <a:xfrm>
            <a:off x="285750" y="3357563"/>
            <a:ext cx="3342577" cy="3105204"/>
            <a:chOff x="4572000" y="3286124"/>
            <a:chExt cx="3342586" cy="3105567"/>
          </a:xfrm>
        </p:grpSpPr>
        <p:sp>
          <p:nvSpPr>
            <p:cNvPr id="19486" name="Line 69"/>
            <p:cNvSpPr>
              <a:spLocks noChangeShapeType="1"/>
            </p:cNvSpPr>
            <p:nvPr/>
          </p:nvSpPr>
          <p:spPr bwMode="auto">
            <a:xfrm>
              <a:off x="5715008" y="592933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9487" name="Text Box 72"/>
            <p:cNvSpPr txBox="1">
              <a:spLocks noChangeArrowheads="1"/>
            </p:cNvSpPr>
            <p:nvPr/>
          </p:nvSpPr>
          <p:spPr bwMode="auto">
            <a:xfrm>
              <a:off x="5514284" y="5929330"/>
              <a:ext cx="2400302" cy="46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/>
                <a:t>函数调用前</a:t>
              </a:r>
              <a:r>
                <a:rPr lang="en-US" altLang="zh-CN" sz="2400" b="1" dirty="0" smtClean="0"/>
                <a:t>stack</a:t>
              </a:r>
              <a:endParaRPr lang="zh-CN" altLang="en-US" sz="2400" b="1" dirty="0"/>
            </a:p>
          </p:txBody>
        </p:sp>
        <p:sp>
          <p:nvSpPr>
            <p:cNvPr id="19488" name="Line 73"/>
            <p:cNvSpPr>
              <a:spLocks noChangeShapeType="1"/>
            </p:cNvSpPr>
            <p:nvPr/>
          </p:nvSpPr>
          <p:spPr bwMode="auto">
            <a:xfrm>
              <a:off x="5715008" y="4071942"/>
              <a:ext cx="2057400" cy="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auto">
            <a:xfrm>
              <a:off x="6072192" y="5215161"/>
              <a:ext cx="1500191" cy="462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main</a:t>
              </a:r>
              <a:endPara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" name="Text Box 81"/>
            <p:cNvSpPr txBox="1">
              <a:spLocks noChangeArrowheads="1"/>
            </p:cNvSpPr>
            <p:nvPr/>
          </p:nvSpPr>
          <p:spPr bwMode="auto">
            <a:xfrm>
              <a:off x="5786441" y="4286366"/>
              <a:ext cx="1905005" cy="462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主调函数</a:t>
              </a:r>
              <a:endPara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491" name="Rectangle 105"/>
            <p:cNvSpPr>
              <a:spLocks noChangeArrowheads="1"/>
            </p:cNvSpPr>
            <p:nvPr/>
          </p:nvSpPr>
          <p:spPr bwMode="auto">
            <a:xfrm>
              <a:off x="5029200" y="5867400"/>
              <a:ext cx="1066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cxnSp>
          <p:nvCxnSpPr>
            <p:cNvPr id="19492" name="直接连接符 33"/>
            <p:cNvCxnSpPr>
              <a:cxnSpLocks noChangeShapeType="1"/>
            </p:cNvCxnSpPr>
            <p:nvPr/>
          </p:nvCxnSpPr>
          <p:spPr bwMode="auto">
            <a:xfrm rot="5400000">
              <a:off x="4394199" y="4606933"/>
              <a:ext cx="2643206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3" name="直接连接符 34"/>
            <p:cNvCxnSpPr>
              <a:cxnSpLocks noChangeShapeType="1"/>
            </p:cNvCxnSpPr>
            <p:nvPr/>
          </p:nvCxnSpPr>
          <p:spPr bwMode="auto">
            <a:xfrm rot="5400000">
              <a:off x="6444000" y="4606933"/>
              <a:ext cx="2643206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4" name="矩形 38"/>
            <p:cNvSpPr>
              <a:spLocks noChangeArrowheads="1"/>
            </p:cNvSpPr>
            <p:nvPr/>
          </p:nvSpPr>
          <p:spPr bwMode="auto">
            <a:xfrm>
              <a:off x="4572000" y="4643446"/>
              <a:ext cx="6687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base</a:t>
              </a:r>
              <a:endParaRPr lang="zh-CN" altLang="en-US" sz="2000" b="1"/>
            </a:p>
          </p:txBody>
        </p:sp>
        <p:sp>
          <p:nvSpPr>
            <p:cNvPr id="19495" name="矩形 39"/>
            <p:cNvSpPr>
              <a:spLocks noChangeArrowheads="1"/>
            </p:cNvSpPr>
            <p:nvPr/>
          </p:nvSpPr>
          <p:spPr bwMode="auto">
            <a:xfrm>
              <a:off x="4643438" y="3714752"/>
              <a:ext cx="5774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top</a:t>
              </a:r>
              <a:endParaRPr lang="zh-CN" altLang="en-US" sz="2000" b="1"/>
            </a:p>
          </p:txBody>
        </p:sp>
        <p:cxnSp>
          <p:nvCxnSpPr>
            <p:cNvPr id="19496" name="直接箭头连接符 43"/>
            <p:cNvCxnSpPr>
              <a:cxnSpLocks noChangeShapeType="1"/>
            </p:cNvCxnSpPr>
            <p:nvPr/>
          </p:nvCxnSpPr>
          <p:spPr bwMode="auto">
            <a:xfrm>
              <a:off x="5214942" y="4000504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直接箭头连接符 44"/>
            <p:cNvCxnSpPr>
              <a:cxnSpLocks noChangeShapeType="1"/>
            </p:cNvCxnSpPr>
            <p:nvPr/>
          </p:nvCxnSpPr>
          <p:spPr bwMode="auto">
            <a:xfrm>
              <a:off x="5214942" y="4857760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8" name="Line 73"/>
            <p:cNvSpPr>
              <a:spLocks noChangeShapeType="1"/>
            </p:cNvSpPr>
            <p:nvPr/>
          </p:nvSpPr>
          <p:spPr bwMode="auto">
            <a:xfrm>
              <a:off x="5715008" y="5000636"/>
              <a:ext cx="2057400" cy="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19463" name="Line 69"/>
          <p:cNvSpPr>
            <a:spLocks noChangeShapeType="1"/>
          </p:cNvSpPr>
          <p:nvPr/>
        </p:nvSpPr>
        <p:spPr bwMode="auto">
          <a:xfrm>
            <a:off x="5786438" y="600075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9464" name="Text Box 72"/>
          <p:cNvSpPr txBox="1">
            <a:spLocks noChangeArrowheads="1"/>
          </p:cNvSpPr>
          <p:nvPr/>
        </p:nvSpPr>
        <p:spPr bwMode="auto">
          <a:xfrm>
            <a:off x="5327650" y="6000804"/>
            <a:ext cx="282699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函数</a:t>
            </a:r>
            <a:r>
              <a:rPr lang="zh-CN" altLang="en-US" sz="2400" b="1" dirty="0" smtClean="0"/>
              <a:t>调用后</a:t>
            </a:r>
            <a:r>
              <a:rPr lang="en-US" altLang="zh-CN" sz="2400" b="1" dirty="0" smtClean="0"/>
              <a:t>stack</a:t>
            </a:r>
            <a:endParaRPr lang="zh-CN" altLang="en-US" sz="2400" b="1" dirty="0"/>
          </a:p>
        </p:txBody>
      </p:sp>
      <p:sp>
        <p:nvSpPr>
          <p:cNvPr id="19465" name="Line 73"/>
          <p:cNvSpPr>
            <a:spLocks noChangeShapeType="1"/>
          </p:cNvSpPr>
          <p:nvPr/>
        </p:nvSpPr>
        <p:spPr bwMode="auto">
          <a:xfrm>
            <a:off x="5786438" y="4143375"/>
            <a:ext cx="2057400" cy="0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2" name="Text Box 74"/>
          <p:cNvSpPr txBox="1">
            <a:spLocks noChangeArrowheads="1"/>
          </p:cNvSpPr>
          <p:nvPr/>
        </p:nvSpPr>
        <p:spPr bwMode="auto">
          <a:xfrm>
            <a:off x="6143625" y="5286375"/>
            <a:ext cx="1500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Text Box 81"/>
          <p:cNvSpPr txBox="1">
            <a:spLocks noChangeArrowheads="1"/>
          </p:cNvSpPr>
          <p:nvPr/>
        </p:nvSpPr>
        <p:spPr bwMode="auto">
          <a:xfrm>
            <a:off x="5857875" y="4357688"/>
            <a:ext cx="1905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主调函数</a:t>
            </a:r>
            <a:endParaRPr lang="en-US" altLang="zh-CN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68" name="Rectangle 105"/>
          <p:cNvSpPr>
            <a:spLocks noChangeArrowheads="1"/>
          </p:cNvSpPr>
          <p:nvPr/>
        </p:nvSpPr>
        <p:spPr bwMode="auto">
          <a:xfrm>
            <a:off x="5100638" y="5938838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cxnSp>
        <p:nvCxnSpPr>
          <p:cNvPr id="19469" name="直接连接符 54"/>
          <p:cNvCxnSpPr>
            <a:cxnSpLocks noChangeShapeType="1"/>
          </p:cNvCxnSpPr>
          <p:nvPr/>
        </p:nvCxnSpPr>
        <p:spPr bwMode="auto">
          <a:xfrm rot="5400000">
            <a:off x="4176713" y="4392613"/>
            <a:ext cx="3240087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直接连接符 55"/>
          <p:cNvCxnSpPr>
            <a:cxnSpLocks noChangeShapeType="1"/>
          </p:cNvCxnSpPr>
          <p:nvPr/>
        </p:nvCxnSpPr>
        <p:spPr bwMode="auto">
          <a:xfrm rot="5400000">
            <a:off x="6216650" y="4392613"/>
            <a:ext cx="3240087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组合 64"/>
          <p:cNvGrpSpPr>
            <a:grpSpLocks/>
          </p:cNvGrpSpPr>
          <p:nvPr/>
        </p:nvGrpSpPr>
        <p:grpSpPr bwMode="auto">
          <a:xfrm>
            <a:off x="4684713" y="3492500"/>
            <a:ext cx="1071562" cy="400050"/>
            <a:chOff x="4643438" y="3786190"/>
            <a:chExt cx="1071570" cy="400110"/>
          </a:xfrm>
        </p:grpSpPr>
        <p:sp>
          <p:nvSpPr>
            <p:cNvPr id="19484" name="矩形 57"/>
            <p:cNvSpPr>
              <a:spLocks noChangeArrowheads="1"/>
            </p:cNvSpPr>
            <p:nvPr/>
          </p:nvSpPr>
          <p:spPr bwMode="auto">
            <a:xfrm>
              <a:off x="4643438" y="3786190"/>
              <a:ext cx="7202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top</a:t>
              </a:r>
              <a:endParaRPr lang="zh-CN" altLang="en-US" sz="2000" b="1"/>
            </a:p>
          </p:txBody>
        </p:sp>
        <p:cxnSp>
          <p:nvCxnSpPr>
            <p:cNvPr id="19485" name="直接箭头连接符 58"/>
            <p:cNvCxnSpPr>
              <a:cxnSpLocks noChangeShapeType="1"/>
            </p:cNvCxnSpPr>
            <p:nvPr/>
          </p:nvCxnSpPr>
          <p:spPr bwMode="auto">
            <a:xfrm>
              <a:off x="5286380" y="4071942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72" name="Line 73"/>
          <p:cNvSpPr>
            <a:spLocks noChangeShapeType="1"/>
          </p:cNvSpPr>
          <p:nvPr/>
        </p:nvSpPr>
        <p:spPr bwMode="auto">
          <a:xfrm>
            <a:off x="5786438" y="5072063"/>
            <a:ext cx="2057400" cy="0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2" name="Line 80"/>
          <p:cNvSpPr>
            <a:spLocks noChangeShapeType="1"/>
          </p:cNvSpPr>
          <p:nvPr/>
        </p:nvSpPr>
        <p:spPr bwMode="auto">
          <a:xfrm>
            <a:off x="5786438" y="3286125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3" name="Text Box 78"/>
          <p:cNvSpPr txBox="1">
            <a:spLocks noChangeArrowheads="1"/>
          </p:cNvSpPr>
          <p:nvPr/>
        </p:nvSpPr>
        <p:spPr bwMode="auto">
          <a:xfrm>
            <a:off x="6143625" y="3286125"/>
            <a:ext cx="139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ip</a:t>
            </a:r>
          </a:p>
        </p:txBody>
      </p:sp>
      <p:grpSp>
        <p:nvGrpSpPr>
          <p:cNvPr id="4" name="组合 65"/>
          <p:cNvGrpSpPr>
            <a:grpSpLocks/>
          </p:cNvGrpSpPr>
          <p:nvPr/>
        </p:nvGrpSpPr>
        <p:grpSpPr bwMode="auto">
          <a:xfrm>
            <a:off x="4572000" y="4714875"/>
            <a:ext cx="1143000" cy="400050"/>
            <a:chOff x="4429124" y="4643446"/>
            <a:chExt cx="1143008" cy="400110"/>
          </a:xfrm>
        </p:grpSpPr>
        <p:sp>
          <p:nvSpPr>
            <p:cNvPr id="19482" name="矩形 66"/>
            <p:cNvSpPr>
              <a:spLocks noChangeArrowheads="1"/>
            </p:cNvSpPr>
            <p:nvPr/>
          </p:nvSpPr>
          <p:spPr bwMode="auto">
            <a:xfrm>
              <a:off x="4429124" y="4643446"/>
              <a:ext cx="6687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base</a:t>
              </a:r>
              <a:endParaRPr lang="zh-CN" altLang="en-US" sz="2000" b="1"/>
            </a:p>
          </p:txBody>
        </p:sp>
        <p:cxnSp>
          <p:nvCxnSpPr>
            <p:cNvPr id="19483" name="直接箭头连接符 67"/>
            <p:cNvCxnSpPr>
              <a:cxnSpLocks noChangeShapeType="1"/>
            </p:cNvCxnSpPr>
            <p:nvPr/>
          </p:nvCxnSpPr>
          <p:spPr bwMode="auto">
            <a:xfrm>
              <a:off x="5143504" y="4929198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组合 46"/>
          <p:cNvGrpSpPr>
            <a:grpSpLocks/>
          </p:cNvGrpSpPr>
          <p:nvPr/>
        </p:nvGrpSpPr>
        <p:grpSpPr bwMode="auto">
          <a:xfrm>
            <a:off x="7500938" y="3857625"/>
            <a:ext cx="787400" cy="1073150"/>
            <a:chOff x="2928926" y="3857628"/>
            <a:chExt cx="787406" cy="1073158"/>
          </a:xfrm>
        </p:grpSpPr>
        <p:cxnSp>
          <p:nvCxnSpPr>
            <p:cNvPr id="19479" name="直接连接符 47"/>
            <p:cNvCxnSpPr>
              <a:cxnSpLocks noChangeShapeType="1"/>
            </p:cNvCxnSpPr>
            <p:nvPr/>
          </p:nvCxnSpPr>
          <p:spPr bwMode="auto">
            <a:xfrm>
              <a:off x="2928926" y="3857628"/>
              <a:ext cx="785818" cy="1588"/>
            </a:xfrm>
            <a:prstGeom prst="line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0" name="直接连接符 48"/>
            <p:cNvCxnSpPr>
              <a:cxnSpLocks noChangeShapeType="1"/>
            </p:cNvCxnSpPr>
            <p:nvPr/>
          </p:nvCxnSpPr>
          <p:spPr bwMode="auto">
            <a:xfrm rot="5400000">
              <a:off x="3179753" y="4392619"/>
              <a:ext cx="1071570" cy="1588"/>
            </a:xfrm>
            <a:prstGeom prst="line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直接箭头连接符 49"/>
            <p:cNvCxnSpPr>
              <a:cxnSpLocks noChangeShapeType="1"/>
            </p:cNvCxnSpPr>
            <p:nvPr/>
          </p:nvCxnSpPr>
          <p:spPr bwMode="auto">
            <a:xfrm rot="10800000">
              <a:off x="3286116" y="4929198"/>
              <a:ext cx="428628" cy="1588"/>
            </a:xfrm>
            <a:prstGeom prst="straightConnector1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957763" y="3794125"/>
            <a:ext cx="4429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’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8.33333E-7 -0.133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62" grpId="0" animBg="1"/>
      <p:bldP spid="63" grpId="0"/>
      <p:bldP spid="51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428625"/>
            <a:ext cx="9144000" cy="1354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case </a:t>
            </a:r>
            <a:r>
              <a:rPr lang="en-US" altLang="zh-CN" b="1" dirty="0">
                <a:solidFill>
                  <a:srgbClr val="FF00FF"/>
                </a:solidFill>
                <a:cs typeface="Times New Roman" pitchFamily="18" charset="0"/>
                <a:sym typeface="Wingdings" pitchFamily="2" charset="2"/>
              </a:rPr>
              <a:t>ENTER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://</a:t>
            </a:r>
            <a:r>
              <a:rPr lang="zh-CN" altLang="en-US" b="1" dirty="0">
                <a:cs typeface="Times New Roman" pitchFamily="18" charset="0"/>
                <a:sym typeface="Wingdings" pitchFamily="2" charset="2"/>
              </a:rPr>
              <a:t>进入函数  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(192-194)</a:t>
            </a:r>
            <a:endParaRPr lang="zh-CN" altLang="en-US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b="1" dirty="0">
                <a:cs typeface="Times New Roman" pitchFamily="18" charset="0"/>
                <a:sym typeface="Wingdings" pitchFamily="2" charset="2"/>
              </a:rPr>
              <a:t>                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top+=</a:t>
            </a:r>
            <a:r>
              <a:rPr lang="en-US" altLang="zh-CN" b="1" dirty="0" err="1">
                <a:cs typeface="Times New Roman" pitchFamily="18" charset="0"/>
                <a:sym typeface="Wingdings" pitchFamily="2" charset="2"/>
              </a:rPr>
              <a:t>instruction.operand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; //</a:t>
            </a:r>
            <a:r>
              <a:rPr lang="zh-CN" altLang="en-US" b="1" dirty="0">
                <a:cs typeface="Times New Roman" pitchFamily="18" charset="0"/>
                <a:sym typeface="Wingdings" pitchFamily="2" charset="2"/>
              </a:rPr>
              <a:t>在栈中为被调函数开辟数据区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b="1" dirty="0">
                <a:cs typeface="Times New Roman" pitchFamily="18" charset="0"/>
                <a:sym typeface="Wingdings" pitchFamily="2" charset="2"/>
              </a:rPr>
              <a:t>                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break;</a:t>
            </a:r>
            <a:endParaRPr lang="zh-CN" altLang="en-US" b="1" dirty="0"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20483" name="组合 5"/>
          <p:cNvGrpSpPr>
            <a:grpSpLocks/>
          </p:cNvGrpSpPr>
          <p:nvPr/>
        </p:nvGrpSpPr>
        <p:grpSpPr bwMode="auto">
          <a:xfrm>
            <a:off x="0" y="3000375"/>
            <a:ext cx="2571750" cy="2928938"/>
            <a:chOff x="4572000" y="3286124"/>
            <a:chExt cx="3200408" cy="3105513"/>
          </a:xfrm>
        </p:grpSpPr>
        <p:sp>
          <p:nvSpPr>
            <p:cNvPr id="20555" name="Line 69"/>
            <p:cNvSpPr>
              <a:spLocks noChangeShapeType="1"/>
            </p:cNvSpPr>
            <p:nvPr/>
          </p:nvSpPr>
          <p:spPr bwMode="auto">
            <a:xfrm>
              <a:off x="5715008" y="592933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556" name="Text Box 72"/>
            <p:cNvSpPr txBox="1">
              <a:spLocks noChangeArrowheads="1"/>
            </p:cNvSpPr>
            <p:nvPr/>
          </p:nvSpPr>
          <p:spPr bwMode="auto">
            <a:xfrm>
              <a:off x="6143636" y="5929330"/>
              <a:ext cx="1257320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stack</a:t>
              </a:r>
              <a:endParaRPr lang="zh-CN" altLang="en-US" sz="2400" b="1"/>
            </a:p>
          </p:txBody>
        </p:sp>
        <p:sp>
          <p:nvSpPr>
            <p:cNvPr id="20557" name="Line 73"/>
            <p:cNvSpPr>
              <a:spLocks noChangeShapeType="1"/>
            </p:cNvSpPr>
            <p:nvPr/>
          </p:nvSpPr>
          <p:spPr bwMode="auto">
            <a:xfrm>
              <a:off x="5715008" y="4071942"/>
              <a:ext cx="2057400" cy="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0" name="Text Box 74"/>
            <p:cNvSpPr txBox="1">
              <a:spLocks noChangeArrowheads="1"/>
            </p:cNvSpPr>
            <p:nvPr/>
          </p:nvSpPr>
          <p:spPr bwMode="auto">
            <a:xfrm>
              <a:off x="6071451" y="5215076"/>
              <a:ext cx="1501426" cy="48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main</a:t>
              </a:r>
              <a:endPara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Text Box 81"/>
            <p:cNvSpPr txBox="1">
              <a:spLocks noChangeArrowheads="1"/>
            </p:cNvSpPr>
            <p:nvPr/>
          </p:nvSpPr>
          <p:spPr bwMode="auto">
            <a:xfrm>
              <a:off x="5786970" y="4285948"/>
              <a:ext cx="1904440" cy="48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主调函数</a:t>
              </a:r>
              <a:endPara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60" name="Rectangle 105"/>
            <p:cNvSpPr>
              <a:spLocks noChangeArrowheads="1"/>
            </p:cNvSpPr>
            <p:nvPr/>
          </p:nvSpPr>
          <p:spPr bwMode="auto">
            <a:xfrm>
              <a:off x="5029200" y="5867400"/>
              <a:ext cx="1066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cxnSp>
          <p:nvCxnSpPr>
            <p:cNvPr id="20561" name="直接连接符 12"/>
            <p:cNvCxnSpPr>
              <a:cxnSpLocks noChangeShapeType="1"/>
            </p:cNvCxnSpPr>
            <p:nvPr/>
          </p:nvCxnSpPr>
          <p:spPr bwMode="auto">
            <a:xfrm rot="5400000">
              <a:off x="4394199" y="4606933"/>
              <a:ext cx="2643206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2" name="直接连接符 13"/>
            <p:cNvCxnSpPr>
              <a:cxnSpLocks noChangeShapeType="1"/>
            </p:cNvCxnSpPr>
            <p:nvPr/>
          </p:nvCxnSpPr>
          <p:spPr bwMode="auto">
            <a:xfrm rot="5400000">
              <a:off x="6444000" y="4606933"/>
              <a:ext cx="2643206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3" name="矩形 14"/>
            <p:cNvSpPr>
              <a:spLocks noChangeArrowheads="1"/>
            </p:cNvSpPr>
            <p:nvPr/>
          </p:nvSpPr>
          <p:spPr bwMode="auto">
            <a:xfrm>
              <a:off x="4572000" y="4643446"/>
              <a:ext cx="772407" cy="39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base</a:t>
              </a:r>
              <a:endParaRPr lang="zh-CN" altLang="en-US" sz="1800" b="1"/>
            </a:p>
          </p:txBody>
        </p:sp>
        <p:sp>
          <p:nvSpPr>
            <p:cNvPr id="20564" name="矩形 15"/>
            <p:cNvSpPr>
              <a:spLocks noChangeArrowheads="1"/>
            </p:cNvSpPr>
            <p:nvPr/>
          </p:nvSpPr>
          <p:spPr bwMode="auto">
            <a:xfrm>
              <a:off x="4572000" y="3714752"/>
              <a:ext cx="6488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top</a:t>
              </a:r>
              <a:endParaRPr lang="zh-CN" altLang="en-US" sz="1800" b="1"/>
            </a:p>
          </p:txBody>
        </p:sp>
        <p:cxnSp>
          <p:nvCxnSpPr>
            <p:cNvPr id="20565" name="直接箭头连接符 16"/>
            <p:cNvCxnSpPr>
              <a:cxnSpLocks noChangeShapeType="1"/>
            </p:cNvCxnSpPr>
            <p:nvPr/>
          </p:nvCxnSpPr>
          <p:spPr bwMode="auto">
            <a:xfrm>
              <a:off x="5214942" y="4000504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6" name="直接箭头连接符 17"/>
            <p:cNvCxnSpPr>
              <a:cxnSpLocks noChangeShapeType="1"/>
            </p:cNvCxnSpPr>
            <p:nvPr/>
          </p:nvCxnSpPr>
          <p:spPr bwMode="auto">
            <a:xfrm>
              <a:off x="5214942" y="4857760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7" name="Line 73"/>
            <p:cNvSpPr>
              <a:spLocks noChangeShapeType="1"/>
            </p:cNvSpPr>
            <p:nvPr/>
          </p:nvSpPr>
          <p:spPr bwMode="auto">
            <a:xfrm>
              <a:off x="5715008" y="5000636"/>
              <a:ext cx="2057400" cy="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0484" name="组合 41"/>
          <p:cNvGrpSpPr>
            <a:grpSpLocks/>
          </p:cNvGrpSpPr>
          <p:nvPr/>
        </p:nvGrpSpPr>
        <p:grpSpPr bwMode="auto">
          <a:xfrm>
            <a:off x="2643188" y="2500313"/>
            <a:ext cx="2928937" cy="3500437"/>
            <a:chOff x="4429124" y="2772794"/>
            <a:chExt cx="3414722" cy="3690281"/>
          </a:xfrm>
        </p:grpSpPr>
        <p:sp>
          <p:nvSpPr>
            <p:cNvPr id="20530" name="Text Box 78"/>
            <p:cNvSpPr txBox="1">
              <a:spLocks noChangeArrowheads="1"/>
            </p:cNvSpPr>
            <p:nvPr/>
          </p:nvSpPr>
          <p:spPr bwMode="auto">
            <a:xfrm>
              <a:off x="6143636" y="3714752"/>
              <a:ext cx="1390650" cy="39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base</a:t>
              </a:r>
            </a:p>
          </p:txBody>
        </p:sp>
        <p:sp>
          <p:nvSpPr>
            <p:cNvPr id="20531" name="Line 80"/>
            <p:cNvSpPr>
              <a:spLocks noChangeShapeType="1"/>
            </p:cNvSpPr>
            <p:nvPr/>
          </p:nvSpPr>
          <p:spPr bwMode="auto">
            <a:xfrm>
              <a:off x="5786446" y="3714752"/>
              <a:ext cx="2057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532" name="矩形 4"/>
            <p:cNvSpPr>
              <a:spLocks noChangeArrowheads="1"/>
            </p:cNvSpPr>
            <p:nvPr/>
          </p:nvSpPr>
          <p:spPr bwMode="auto">
            <a:xfrm>
              <a:off x="4500562" y="3786190"/>
              <a:ext cx="1285884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533" name="Line 69"/>
            <p:cNvSpPr>
              <a:spLocks noChangeShapeType="1"/>
            </p:cNvSpPr>
            <p:nvPr/>
          </p:nvSpPr>
          <p:spPr bwMode="auto">
            <a:xfrm>
              <a:off x="5786446" y="6000768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534" name="Text Box 72"/>
            <p:cNvSpPr txBox="1">
              <a:spLocks noChangeArrowheads="1"/>
            </p:cNvSpPr>
            <p:nvPr/>
          </p:nvSpPr>
          <p:spPr bwMode="auto">
            <a:xfrm>
              <a:off x="6215074" y="6000768"/>
              <a:ext cx="1257320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stack</a:t>
              </a:r>
              <a:endParaRPr lang="zh-CN" altLang="en-US" sz="2400" b="1"/>
            </a:p>
          </p:txBody>
        </p:sp>
        <p:sp>
          <p:nvSpPr>
            <p:cNvPr id="20535" name="Line 73"/>
            <p:cNvSpPr>
              <a:spLocks noChangeShapeType="1"/>
            </p:cNvSpPr>
            <p:nvPr/>
          </p:nvSpPr>
          <p:spPr bwMode="auto">
            <a:xfrm>
              <a:off x="5786446" y="4143380"/>
              <a:ext cx="2057400" cy="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" name="Text Box 74"/>
            <p:cNvSpPr txBox="1">
              <a:spLocks noChangeArrowheads="1"/>
            </p:cNvSpPr>
            <p:nvPr/>
          </p:nvSpPr>
          <p:spPr bwMode="auto">
            <a:xfrm>
              <a:off x="6142963" y="5286537"/>
              <a:ext cx="1500997" cy="48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main</a:t>
              </a:r>
              <a:endPara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Text Box 81"/>
            <p:cNvSpPr txBox="1">
              <a:spLocks noChangeArrowheads="1"/>
            </p:cNvSpPr>
            <p:nvPr/>
          </p:nvSpPr>
          <p:spPr bwMode="auto">
            <a:xfrm>
              <a:off x="5857940" y="4357690"/>
              <a:ext cx="1904471" cy="48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主调函数</a:t>
              </a:r>
              <a:endPara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38" name="Rectangle 105"/>
            <p:cNvSpPr>
              <a:spLocks noChangeArrowheads="1"/>
            </p:cNvSpPr>
            <p:nvPr/>
          </p:nvSpPr>
          <p:spPr bwMode="auto">
            <a:xfrm>
              <a:off x="5100638" y="5938838"/>
              <a:ext cx="1066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cxnSp>
          <p:nvCxnSpPr>
            <p:cNvPr id="20539" name="直接连接符 25"/>
            <p:cNvCxnSpPr>
              <a:cxnSpLocks noChangeShapeType="1"/>
            </p:cNvCxnSpPr>
            <p:nvPr/>
          </p:nvCxnSpPr>
          <p:spPr bwMode="auto">
            <a:xfrm rot="5400000">
              <a:off x="4176000" y="4392000"/>
              <a:ext cx="324000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0" name="直接连接符 26"/>
            <p:cNvCxnSpPr>
              <a:cxnSpLocks noChangeShapeType="1"/>
            </p:cNvCxnSpPr>
            <p:nvPr/>
          </p:nvCxnSpPr>
          <p:spPr bwMode="auto">
            <a:xfrm rot="5400000">
              <a:off x="6217041" y="4392000"/>
              <a:ext cx="324000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541" name="组合 27"/>
            <p:cNvGrpSpPr>
              <a:grpSpLocks/>
            </p:cNvGrpSpPr>
            <p:nvPr/>
          </p:nvGrpSpPr>
          <p:grpSpPr bwMode="auto">
            <a:xfrm>
              <a:off x="4643438" y="3786190"/>
              <a:ext cx="1000132" cy="400110"/>
              <a:chOff x="4714876" y="3786190"/>
              <a:chExt cx="1000132" cy="400110"/>
            </a:xfrm>
          </p:grpSpPr>
          <p:sp>
            <p:nvSpPr>
              <p:cNvPr id="20553" name="矩形 28"/>
              <p:cNvSpPr>
                <a:spLocks noChangeArrowheads="1"/>
              </p:cNvSpPr>
              <p:nvPr/>
            </p:nvSpPr>
            <p:spPr bwMode="auto">
              <a:xfrm>
                <a:off x="4714876" y="3786190"/>
                <a:ext cx="57740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to</a:t>
                </a:r>
                <a:endParaRPr lang="zh-CN" altLang="en-US" sz="1800" b="1"/>
              </a:p>
            </p:txBody>
          </p:sp>
          <p:cxnSp>
            <p:nvCxnSpPr>
              <p:cNvPr id="20554" name="直接箭头连接符 29"/>
              <p:cNvCxnSpPr>
                <a:cxnSpLocks noChangeShapeType="1"/>
              </p:cNvCxnSpPr>
              <p:nvPr/>
            </p:nvCxnSpPr>
            <p:spPr bwMode="auto">
              <a:xfrm>
                <a:off x="5286380" y="4071942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542" name="Line 73"/>
            <p:cNvSpPr>
              <a:spLocks noChangeShapeType="1"/>
            </p:cNvSpPr>
            <p:nvPr/>
          </p:nvSpPr>
          <p:spPr bwMode="auto">
            <a:xfrm>
              <a:off x="5786446" y="5072074"/>
              <a:ext cx="2057400" cy="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543" name="Line 80"/>
            <p:cNvSpPr>
              <a:spLocks noChangeShapeType="1"/>
            </p:cNvSpPr>
            <p:nvPr/>
          </p:nvSpPr>
          <p:spPr bwMode="auto">
            <a:xfrm>
              <a:off x="5786446" y="3286124"/>
              <a:ext cx="2057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544" name="Text Box 78"/>
            <p:cNvSpPr txBox="1">
              <a:spLocks noChangeArrowheads="1"/>
            </p:cNvSpPr>
            <p:nvPr/>
          </p:nvSpPr>
          <p:spPr bwMode="auto">
            <a:xfrm>
              <a:off x="6143636" y="3286124"/>
              <a:ext cx="1390650" cy="39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ip</a:t>
              </a:r>
            </a:p>
          </p:txBody>
        </p:sp>
        <p:grpSp>
          <p:nvGrpSpPr>
            <p:cNvPr id="20545" name="组合 33"/>
            <p:cNvGrpSpPr>
              <a:grpSpLocks/>
            </p:cNvGrpSpPr>
            <p:nvPr/>
          </p:nvGrpSpPr>
          <p:grpSpPr bwMode="auto">
            <a:xfrm>
              <a:off x="4572000" y="4714884"/>
              <a:ext cx="1143008" cy="400110"/>
              <a:chOff x="4429124" y="4643446"/>
              <a:chExt cx="1143008" cy="400110"/>
            </a:xfrm>
          </p:grpSpPr>
          <p:sp>
            <p:nvSpPr>
              <p:cNvPr id="20551" name="矩形 34"/>
              <p:cNvSpPr>
                <a:spLocks noChangeArrowheads="1"/>
              </p:cNvSpPr>
              <p:nvPr/>
            </p:nvSpPr>
            <p:spPr bwMode="auto">
              <a:xfrm>
                <a:off x="4429124" y="4643446"/>
                <a:ext cx="6687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base</a:t>
                </a:r>
                <a:endParaRPr lang="zh-CN" altLang="en-US" sz="2000" b="1"/>
              </a:p>
            </p:txBody>
          </p:sp>
          <p:cxnSp>
            <p:nvCxnSpPr>
              <p:cNvPr id="20552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143504" y="4929198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546" name="矩形 36"/>
            <p:cNvSpPr>
              <a:spLocks noChangeArrowheads="1"/>
            </p:cNvSpPr>
            <p:nvPr/>
          </p:nvSpPr>
          <p:spPr bwMode="auto">
            <a:xfrm>
              <a:off x="4429124" y="4786322"/>
              <a:ext cx="1285884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547" name="矩形 37"/>
            <p:cNvSpPr>
              <a:spLocks noChangeArrowheads="1"/>
            </p:cNvSpPr>
            <p:nvPr/>
          </p:nvSpPr>
          <p:spPr bwMode="auto">
            <a:xfrm>
              <a:off x="4429124" y="3786190"/>
              <a:ext cx="1285884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20548" name="组合 38"/>
            <p:cNvGrpSpPr>
              <a:grpSpLocks/>
            </p:cNvGrpSpPr>
            <p:nvPr/>
          </p:nvGrpSpPr>
          <p:grpSpPr bwMode="auto">
            <a:xfrm>
              <a:off x="4532650" y="3804615"/>
              <a:ext cx="1182358" cy="389362"/>
              <a:chOff x="389246" y="2947359"/>
              <a:chExt cx="1182358" cy="389362"/>
            </a:xfrm>
          </p:grpSpPr>
          <p:sp>
            <p:nvSpPr>
              <p:cNvPr id="20549" name="矩形 39"/>
              <p:cNvSpPr>
                <a:spLocks noChangeArrowheads="1"/>
              </p:cNvSpPr>
              <p:nvPr/>
            </p:nvSpPr>
            <p:spPr bwMode="auto">
              <a:xfrm>
                <a:off x="389246" y="2947359"/>
                <a:ext cx="925995" cy="389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base’</a:t>
                </a:r>
                <a:endParaRPr lang="zh-CN" altLang="en-US" sz="1800" b="1"/>
              </a:p>
            </p:txBody>
          </p:sp>
          <p:cxnSp>
            <p:nvCxnSpPr>
              <p:cNvPr id="20550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1142976" y="3143248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485" name="组合 42"/>
          <p:cNvGrpSpPr>
            <a:grpSpLocks/>
          </p:cNvGrpSpPr>
          <p:nvPr/>
        </p:nvGrpSpPr>
        <p:grpSpPr bwMode="auto">
          <a:xfrm>
            <a:off x="5643563" y="1785938"/>
            <a:ext cx="3286125" cy="4262437"/>
            <a:chOff x="4429124" y="2201384"/>
            <a:chExt cx="3414753" cy="4261691"/>
          </a:xfrm>
        </p:grpSpPr>
        <p:sp>
          <p:nvSpPr>
            <p:cNvPr id="20505" name="Text Box 78"/>
            <p:cNvSpPr txBox="1">
              <a:spLocks noChangeArrowheads="1"/>
            </p:cNvSpPr>
            <p:nvPr/>
          </p:nvSpPr>
          <p:spPr bwMode="auto">
            <a:xfrm>
              <a:off x="6143636" y="3714752"/>
              <a:ext cx="1390650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base</a:t>
              </a:r>
            </a:p>
          </p:txBody>
        </p:sp>
        <p:sp>
          <p:nvSpPr>
            <p:cNvPr id="20506" name="Line 80"/>
            <p:cNvSpPr>
              <a:spLocks noChangeShapeType="1"/>
            </p:cNvSpPr>
            <p:nvPr/>
          </p:nvSpPr>
          <p:spPr bwMode="auto">
            <a:xfrm>
              <a:off x="5786446" y="3714752"/>
              <a:ext cx="2057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507" name="矩形 45"/>
            <p:cNvSpPr>
              <a:spLocks noChangeArrowheads="1"/>
            </p:cNvSpPr>
            <p:nvPr/>
          </p:nvSpPr>
          <p:spPr bwMode="auto">
            <a:xfrm>
              <a:off x="4500562" y="3786190"/>
              <a:ext cx="1285884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508" name="Line 69"/>
            <p:cNvSpPr>
              <a:spLocks noChangeShapeType="1"/>
            </p:cNvSpPr>
            <p:nvPr/>
          </p:nvSpPr>
          <p:spPr bwMode="auto">
            <a:xfrm>
              <a:off x="5786446" y="6000768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509" name="Text Box 72"/>
            <p:cNvSpPr txBox="1">
              <a:spLocks noChangeArrowheads="1"/>
            </p:cNvSpPr>
            <p:nvPr/>
          </p:nvSpPr>
          <p:spPr bwMode="auto">
            <a:xfrm>
              <a:off x="6215074" y="6000768"/>
              <a:ext cx="1257320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stack</a:t>
              </a:r>
              <a:endParaRPr lang="zh-CN" altLang="en-US" sz="2400" b="1"/>
            </a:p>
          </p:txBody>
        </p:sp>
        <p:sp>
          <p:nvSpPr>
            <p:cNvPr id="20510" name="Line 73"/>
            <p:cNvSpPr>
              <a:spLocks noChangeShapeType="1"/>
            </p:cNvSpPr>
            <p:nvPr/>
          </p:nvSpPr>
          <p:spPr bwMode="auto">
            <a:xfrm>
              <a:off x="5786446" y="4143380"/>
              <a:ext cx="2057400" cy="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0" name="Text Box 74"/>
            <p:cNvSpPr txBox="1">
              <a:spLocks noChangeArrowheads="1"/>
            </p:cNvSpPr>
            <p:nvPr/>
          </p:nvSpPr>
          <p:spPr bwMode="auto">
            <a:xfrm>
              <a:off x="6143099" y="5286944"/>
              <a:ext cx="1501172" cy="461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main</a:t>
              </a:r>
              <a:endPara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Text Box 81"/>
            <p:cNvSpPr txBox="1">
              <a:spLocks noChangeArrowheads="1"/>
            </p:cNvSpPr>
            <p:nvPr/>
          </p:nvSpPr>
          <p:spPr bwMode="auto">
            <a:xfrm>
              <a:off x="5857711" y="4358418"/>
              <a:ext cx="1905333" cy="46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主调函数</a:t>
              </a:r>
              <a:endPara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513" name="Rectangle 105"/>
            <p:cNvSpPr>
              <a:spLocks noChangeArrowheads="1"/>
            </p:cNvSpPr>
            <p:nvPr/>
          </p:nvSpPr>
          <p:spPr bwMode="auto">
            <a:xfrm>
              <a:off x="5100638" y="5938838"/>
              <a:ext cx="1066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cxnSp>
          <p:nvCxnSpPr>
            <p:cNvPr id="20514" name="直接连接符 52"/>
            <p:cNvCxnSpPr>
              <a:cxnSpLocks noChangeShapeType="1"/>
            </p:cNvCxnSpPr>
            <p:nvPr/>
          </p:nvCxnSpPr>
          <p:spPr bwMode="auto">
            <a:xfrm rot="16200000" flipH="1">
              <a:off x="3910278" y="4127866"/>
              <a:ext cx="3739985" cy="2987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直接连接符 53"/>
            <p:cNvCxnSpPr>
              <a:cxnSpLocks noChangeShapeType="1"/>
            </p:cNvCxnSpPr>
            <p:nvPr/>
          </p:nvCxnSpPr>
          <p:spPr bwMode="auto">
            <a:xfrm rot="5400000">
              <a:off x="5934357" y="4103274"/>
              <a:ext cx="3811410" cy="76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516" name="组合 27"/>
            <p:cNvGrpSpPr>
              <a:grpSpLocks/>
            </p:cNvGrpSpPr>
            <p:nvPr/>
          </p:nvGrpSpPr>
          <p:grpSpPr bwMode="auto">
            <a:xfrm>
              <a:off x="4643438" y="3786190"/>
              <a:ext cx="1000132" cy="400110"/>
              <a:chOff x="4714876" y="3786190"/>
              <a:chExt cx="1000132" cy="400110"/>
            </a:xfrm>
          </p:grpSpPr>
          <p:sp>
            <p:nvSpPr>
              <p:cNvPr id="20528" name="矩形 66"/>
              <p:cNvSpPr>
                <a:spLocks noChangeArrowheads="1"/>
              </p:cNvSpPr>
              <p:nvPr/>
            </p:nvSpPr>
            <p:spPr bwMode="auto">
              <a:xfrm>
                <a:off x="4714876" y="3786190"/>
                <a:ext cx="57740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top</a:t>
                </a:r>
                <a:endParaRPr lang="zh-CN" altLang="en-US" sz="2000" b="1"/>
              </a:p>
            </p:txBody>
          </p:sp>
          <p:cxnSp>
            <p:nvCxnSpPr>
              <p:cNvPr id="20529" name="直接箭头连接符 67"/>
              <p:cNvCxnSpPr>
                <a:cxnSpLocks noChangeShapeType="1"/>
              </p:cNvCxnSpPr>
              <p:nvPr/>
            </p:nvCxnSpPr>
            <p:spPr bwMode="auto">
              <a:xfrm>
                <a:off x="5286380" y="4071942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517" name="Line 73"/>
            <p:cNvSpPr>
              <a:spLocks noChangeShapeType="1"/>
            </p:cNvSpPr>
            <p:nvPr/>
          </p:nvSpPr>
          <p:spPr bwMode="auto">
            <a:xfrm>
              <a:off x="5786446" y="5072074"/>
              <a:ext cx="2057400" cy="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518" name="Line 80"/>
            <p:cNvSpPr>
              <a:spLocks noChangeShapeType="1"/>
            </p:cNvSpPr>
            <p:nvPr/>
          </p:nvSpPr>
          <p:spPr bwMode="auto">
            <a:xfrm>
              <a:off x="5786446" y="3286124"/>
              <a:ext cx="2057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519" name="Text Box 78"/>
            <p:cNvSpPr txBox="1">
              <a:spLocks noChangeArrowheads="1"/>
            </p:cNvSpPr>
            <p:nvPr/>
          </p:nvSpPr>
          <p:spPr bwMode="auto">
            <a:xfrm>
              <a:off x="6143636" y="3286124"/>
              <a:ext cx="1390650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ip</a:t>
              </a:r>
            </a:p>
          </p:txBody>
        </p:sp>
        <p:grpSp>
          <p:nvGrpSpPr>
            <p:cNvPr id="20520" name="组合 33"/>
            <p:cNvGrpSpPr>
              <a:grpSpLocks/>
            </p:cNvGrpSpPr>
            <p:nvPr/>
          </p:nvGrpSpPr>
          <p:grpSpPr bwMode="auto">
            <a:xfrm>
              <a:off x="4572000" y="4714884"/>
              <a:ext cx="1143008" cy="400110"/>
              <a:chOff x="4429124" y="4643446"/>
              <a:chExt cx="1143008" cy="400110"/>
            </a:xfrm>
          </p:grpSpPr>
          <p:sp>
            <p:nvSpPr>
              <p:cNvPr id="20526" name="矩形 64"/>
              <p:cNvSpPr>
                <a:spLocks noChangeArrowheads="1"/>
              </p:cNvSpPr>
              <p:nvPr/>
            </p:nvSpPr>
            <p:spPr bwMode="auto">
              <a:xfrm>
                <a:off x="4429124" y="4643446"/>
                <a:ext cx="6687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base</a:t>
                </a:r>
                <a:endParaRPr lang="zh-CN" altLang="en-US" sz="2000" b="1"/>
              </a:p>
            </p:txBody>
          </p:sp>
          <p:cxnSp>
            <p:nvCxnSpPr>
              <p:cNvPr id="20527" name="直接箭头连接符 65"/>
              <p:cNvCxnSpPr>
                <a:cxnSpLocks noChangeShapeType="1"/>
              </p:cNvCxnSpPr>
              <p:nvPr/>
            </p:nvCxnSpPr>
            <p:spPr bwMode="auto">
              <a:xfrm>
                <a:off x="5143504" y="4929198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521" name="矩形 59"/>
            <p:cNvSpPr>
              <a:spLocks noChangeArrowheads="1"/>
            </p:cNvSpPr>
            <p:nvPr/>
          </p:nvSpPr>
          <p:spPr bwMode="auto">
            <a:xfrm>
              <a:off x="4429124" y="4786322"/>
              <a:ext cx="1285884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522" name="矩形 60"/>
            <p:cNvSpPr>
              <a:spLocks noChangeArrowheads="1"/>
            </p:cNvSpPr>
            <p:nvPr/>
          </p:nvSpPr>
          <p:spPr bwMode="auto">
            <a:xfrm>
              <a:off x="4429124" y="3786190"/>
              <a:ext cx="1285884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20523" name="组合 38"/>
            <p:cNvGrpSpPr>
              <a:grpSpLocks/>
            </p:cNvGrpSpPr>
            <p:nvPr/>
          </p:nvGrpSpPr>
          <p:grpSpPr bwMode="auto">
            <a:xfrm>
              <a:off x="4700606" y="3772926"/>
              <a:ext cx="1071570" cy="369267"/>
              <a:chOff x="557202" y="2915670"/>
              <a:chExt cx="1071570" cy="369267"/>
            </a:xfrm>
          </p:grpSpPr>
          <p:sp>
            <p:nvSpPr>
              <p:cNvPr id="20524" name="矩形 62"/>
              <p:cNvSpPr>
                <a:spLocks noChangeArrowheads="1"/>
              </p:cNvSpPr>
              <p:nvPr/>
            </p:nvSpPr>
            <p:spPr bwMode="auto">
              <a:xfrm>
                <a:off x="557202" y="2915670"/>
                <a:ext cx="697627" cy="369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/>
                  <a:t>base</a:t>
                </a:r>
                <a:r>
                  <a:rPr lang="en-US" altLang="zh-CN" sz="1800" b="1" dirty="0"/>
                  <a:t>’</a:t>
                </a:r>
                <a:endParaRPr lang="zh-CN" altLang="en-US" sz="1800" b="1" dirty="0"/>
              </a:p>
            </p:txBody>
          </p:sp>
          <p:cxnSp>
            <p:nvCxnSpPr>
              <p:cNvPr id="20525" name="直接箭头连接符 63"/>
              <p:cNvCxnSpPr>
                <a:cxnSpLocks noChangeShapeType="1"/>
              </p:cNvCxnSpPr>
              <p:nvPr/>
            </p:nvCxnSpPr>
            <p:spPr bwMode="auto">
              <a:xfrm>
                <a:off x="1200144" y="3201422"/>
                <a:ext cx="428628" cy="1588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486" name="组合 71"/>
          <p:cNvGrpSpPr>
            <a:grpSpLocks/>
          </p:cNvGrpSpPr>
          <p:nvPr/>
        </p:nvGrpSpPr>
        <p:grpSpPr bwMode="auto">
          <a:xfrm>
            <a:off x="2709863" y="3143250"/>
            <a:ext cx="992187" cy="369888"/>
            <a:chOff x="5929373" y="2428868"/>
            <a:chExt cx="992909" cy="369387"/>
          </a:xfrm>
        </p:grpSpPr>
        <p:sp>
          <p:nvSpPr>
            <p:cNvPr id="20503" name="矩形 69"/>
            <p:cNvSpPr>
              <a:spLocks noChangeArrowheads="1"/>
            </p:cNvSpPr>
            <p:nvPr/>
          </p:nvSpPr>
          <p:spPr bwMode="auto">
            <a:xfrm>
              <a:off x="5929373" y="2428868"/>
              <a:ext cx="648840" cy="36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top</a:t>
              </a:r>
              <a:endParaRPr lang="zh-CN" altLang="en-US" sz="1800" b="1"/>
            </a:p>
          </p:txBody>
        </p:sp>
        <p:cxnSp>
          <p:nvCxnSpPr>
            <p:cNvPr id="20504" name="直接箭头连接符 70"/>
            <p:cNvCxnSpPr>
              <a:cxnSpLocks noChangeShapeType="1"/>
            </p:cNvCxnSpPr>
            <p:nvPr/>
          </p:nvCxnSpPr>
          <p:spPr bwMode="auto">
            <a:xfrm>
              <a:off x="6500826" y="2714620"/>
              <a:ext cx="421456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7" name="组合 71"/>
          <p:cNvGrpSpPr>
            <a:grpSpLocks/>
          </p:cNvGrpSpPr>
          <p:nvPr/>
        </p:nvGrpSpPr>
        <p:grpSpPr bwMode="auto">
          <a:xfrm>
            <a:off x="5214938" y="3571875"/>
            <a:ext cx="642937" cy="1001713"/>
            <a:chOff x="2928926" y="3857628"/>
            <a:chExt cx="787406" cy="1073158"/>
          </a:xfrm>
        </p:grpSpPr>
        <p:cxnSp>
          <p:nvCxnSpPr>
            <p:cNvPr id="20500" name="直接连接符 72"/>
            <p:cNvCxnSpPr>
              <a:cxnSpLocks noChangeShapeType="1"/>
            </p:cNvCxnSpPr>
            <p:nvPr/>
          </p:nvCxnSpPr>
          <p:spPr bwMode="auto">
            <a:xfrm>
              <a:off x="2928926" y="3857628"/>
              <a:ext cx="785818" cy="1588"/>
            </a:xfrm>
            <a:prstGeom prst="line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直接连接符 73"/>
            <p:cNvCxnSpPr>
              <a:cxnSpLocks noChangeShapeType="1"/>
            </p:cNvCxnSpPr>
            <p:nvPr/>
          </p:nvCxnSpPr>
          <p:spPr bwMode="auto">
            <a:xfrm rot="5400000">
              <a:off x="3179753" y="4392619"/>
              <a:ext cx="1071570" cy="1588"/>
            </a:xfrm>
            <a:prstGeom prst="line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直接箭头连接符 74"/>
            <p:cNvCxnSpPr>
              <a:cxnSpLocks noChangeShapeType="1"/>
            </p:cNvCxnSpPr>
            <p:nvPr/>
          </p:nvCxnSpPr>
          <p:spPr bwMode="auto">
            <a:xfrm rot="10800000">
              <a:off x="3286116" y="4929198"/>
              <a:ext cx="428628" cy="1588"/>
            </a:xfrm>
            <a:prstGeom prst="straightConnector1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8" name="组合 75"/>
          <p:cNvGrpSpPr>
            <a:grpSpLocks/>
          </p:cNvGrpSpPr>
          <p:nvPr/>
        </p:nvGrpSpPr>
        <p:grpSpPr bwMode="auto">
          <a:xfrm>
            <a:off x="8572500" y="3500438"/>
            <a:ext cx="500063" cy="1001712"/>
            <a:chOff x="2928926" y="3857628"/>
            <a:chExt cx="787406" cy="1073158"/>
          </a:xfrm>
        </p:grpSpPr>
        <p:cxnSp>
          <p:nvCxnSpPr>
            <p:cNvPr id="20497" name="直接连接符 76"/>
            <p:cNvCxnSpPr>
              <a:cxnSpLocks noChangeShapeType="1"/>
            </p:cNvCxnSpPr>
            <p:nvPr/>
          </p:nvCxnSpPr>
          <p:spPr bwMode="auto">
            <a:xfrm>
              <a:off x="2928926" y="3857628"/>
              <a:ext cx="785818" cy="1588"/>
            </a:xfrm>
            <a:prstGeom prst="line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8" name="直接连接符 77"/>
            <p:cNvCxnSpPr>
              <a:cxnSpLocks noChangeShapeType="1"/>
            </p:cNvCxnSpPr>
            <p:nvPr/>
          </p:nvCxnSpPr>
          <p:spPr bwMode="auto">
            <a:xfrm rot="5400000">
              <a:off x="3179753" y="4392619"/>
              <a:ext cx="1071570" cy="1588"/>
            </a:xfrm>
            <a:prstGeom prst="line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直接箭头连接符 78"/>
            <p:cNvCxnSpPr>
              <a:cxnSpLocks noChangeShapeType="1"/>
            </p:cNvCxnSpPr>
            <p:nvPr/>
          </p:nvCxnSpPr>
          <p:spPr bwMode="auto">
            <a:xfrm rot="10800000">
              <a:off x="3286116" y="4929198"/>
              <a:ext cx="428628" cy="1588"/>
            </a:xfrm>
            <a:prstGeom prst="straightConnector1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71"/>
          <p:cNvGrpSpPr>
            <a:grpSpLocks/>
          </p:cNvGrpSpPr>
          <p:nvPr/>
        </p:nvGrpSpPr>
        <p:grpSpPr bwMode="auto">
          <a:xfrm>
            <a:off x="5929313" y="3143250"/>
            <a:ext cx="992187" cy="369888"/>
            <a:chOff x="5929373" y="2428868"/>
            <a:chExt cx="992909" cy="369387"/>
          </a:xfrm>
        </p:grpSpPr>
        <p:sp>
          <p:nvSpPr>
            <p:cNvPr id="20495" name="矩形 69"/>
            <p:cNvSpPr>
              <a:spLocks noChangeArrowheads="1"/>
            </p:cNvSpPr>
            <p:nvPr/>
          </p:nvSpPr>
          <p:spPr bwMode="auto">
            <a:xfrm>
              <a:off x="5929373" y="2428868"/>
              <a:ext cx="648840" cy="36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top</a:t>
              </a:r>
              <a:endParaRPr lang="zh-CN" altLang="en-US" sz="1800" b="1"/>
            </a:p>
          </p:txBody>
        </p:sp>
        <p:cxnSp>
          <p:nvCxnSpPr>
            <p:cNvPr id="20496" name="直接箭头连接符 70"/>
            <p:cNvCxnSpPr>
              <a:cxnSpLocks noChangeShapeType="1"/>
            </p:cNvCxnSpPr>
            <p:nvPr/>
          </p:nvCxnSpPr>
          <p:spPr bwMode="auto">
            <a:xfrm>
              <a:off x="6500826" y="2714620"/>
              <a:ext cx="421456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组合 89"/>
          <p:cNvGrpSpPr>
            <a:grpSpLocks/>
          </p:cNvGrpSpPr>
          <p:nvPr/>
        </p:nvGrpSpPr>
        <p:grpSpPr bwMode="auto">
          <a:xfrm>
            <a:off x="6929438" y="2214563"/>
            <a:ext cx="1979612" cy="471487"/>
            <a:chOff x="6929454" y="2214554"/>
            <a:chExt cx="1979919" cy="472190"/>
          </a:xfrm>
        </p:grpSpPr>
        <p:sp>
          <p:nvSpPr>
            <p:cNvPr id="20493" name="Line 73"/>
            <p:cNvSpPr>
              <a:spLocks noChangeShapeType="1"/>
            </p:cNvSpPr>
            <p:nvPr/>
          </p:nvSpPr>
          <p:spPr bwMode="auto">
            <a:xfrm>
              <a:off x="6929454" y="2214554"/>
              <a:ext cx="1979919" cy="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494" name="TextBox 88"/>
            <p:cNvSpPr txBox="1">
              <a:spLocks noChangeArrowheads="1"/>
            </p:cNvSpPr>
            <p:nvPr/>
          </p:nvSpPr>
          <p:spPr bwMode="auto">
            <a:xfrm>
              <a:off x="7072330" y="2285992"/>
              <a:ext cx="1785950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局部变量</a:t>
              </a:r>
            </a:p>
          </p:txBody>
        </p:sp>
      </p:grpSp>
      <p:sp>
        <p:nvSpPr>
          <p:cNvPr id="91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92875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165850" y="1820863"/>
            <a:ext cx="444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’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00209 -0.184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500063" y="285750"/>
            <a:ext cx="7786687" cy="206216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Tx/>
              <a:buNone/>
            </a:pPr>
            <a:r>
              <a:rPr lang="en-US" altLang="zh-CN" sz="2400" b="1"/>
              <a:t> case </a:t>
            </a:r>
            <a:r>
              <a:rPr lang="en-US" altLang="zh-CN" sz="2400" b="1">
                <a:solidFill>
                  <a:srgbClr val="FF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: (196-200</a:t>
            </a:r>
            <a:r>
              <a:rPr lang="en-US" altLang="zh-CN" sz="2400" b="1">
                <a:sym typeface="Wingdings" panose="05000000000000000000" pitchFamily="2" charset="2"/>
              </a:rPr>
              <a:t>)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Tx/>
              <a:buNone/>
            </a:pPr>
            <a:r>
              <a:rPr lang="en-US" altLang="zh-CN" sz="2400" b="1"/>
              <a:t>                top=base;//</a:t>
            </a:r>
            <a:r>
              <a:rPr lang="zh-CN" altLang="en-US" sz="2400" b="1"/>
              <a:t>释放被调函数在栈中的空间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Tx/>
              <a:buNone/>
            </a:pPr>
            <a:r>
              <a:rPr lang="zh-CN" altLang="en-US" sz="2400" b="1"/>
              <a:t>                </a:t>
            </a:r>
            <a:r>
              <a:rPr lang="en-US" altLang="zh-CN" sz="2400" b="1">
                <a:solidFill>
                  <a:srgbClr val="FF0000"/>
                </a:solidFill>
              </a:rPr>
              <a:t>ip=stack[top+1]; </a:t>
            </a:r>
            <a:r>
              <a:rPr lang="en-US" altLang="zh-CN" sz="2400" b="1"/>
              <a:t>//</a:t>
            </a:r>
            <a:r>
              <a:rPr lang="zh-CN" altLang="en-US" sz="2400" b="1"/>
              <a:t>取得主调函数中的返回地址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Tx/>
              <a:buNone/>
            </a:pPr>
            <a:r>
              <a:rPr lang="zh-CN" altLang="en-US" sz="2400" b="1"/>
              <a:t>                </a:t>
            </a:r>
            <a:r>
              <a:rPr lang="en-US" altLang="zh-CN" sz="2400" b="1"/>
              <a:t>base=stack[top]; //</a:t>
            </a:r>
            <a:r>
              <a:rPr lang="zh-CN" altLang="en-US" sz="2400" b="1"/>
              <a:t>恢复主调函数的基地址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Tx/>
              <a:buNone/>
            </a:pPr>
            <a:r>
              <a:rPr lang="zh-CN" altLang="en-US" sz="2400" b="1"/>
              <a:t>                </a:t>
            </a:r>
            <a:r>
              <a:rPr lang="en-US" altLang="zh-CN" sz="2400" b="1"/>
              <a:t>break;</a:t>
            </a:r>
          </a:p>
        </p:txBody>
      </p:sp>
      <p:sp>
        <p:nvSpPr>
          <p:cNvPr id="964614" name="Rectangle 6"/>
          <p:cNvSpPr>
            <a:spLocks noChangeArrowheads="1"/>
          </p:cNvSpPr>
          <p:nvPr/>
        </p:nvSpPr>
        <p:spPr bwMode="auto">
          <a:xfrm>
            <a:off x="8393113" y="0"/>
            <a:ext cx="750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451</a:t>
            </a:r>
          </a:p>
        </p:txBody>
      </p:sp>
      <p:grpSp>
        <p:nvGrpSpPr>
          <p:cNvPr id="21508" name="组合 41"/>
          <p:cNvGrpSpPr>
            <a:grpSpLocks/>
          </p:cNvGrpSpPr>
          <p:nvPr/>
        </p:nvGrpSpPr>
        <p:grpSpPr bwMode="auto">
          <a:xfrm>
            <a:off x="0" y="2714625"/>
            <a:ext cx="3286125" cy="3690938"/>
            <a:chOff x="0" y="2714620"/>
            <a:chExt cx="3286148" cy="3690281"/>
          </a:xfrm>
        </p:grpSpPr>
        <p:grpSp>
          <p:nvGrpSpPr>
            <p:cNvPr id="21546" name="组合 12"/>
            <p:cNvGrpSpPr>
              <a:grpSpLocks/>
            </p:cNvGrpSpPr>
            <p:nvPr/>
          </p:nvGrpSpPr>
          <p:grpSpPr bwMode="auto">
            <a:xfrm>
              <a:off x="0" y="2714620"/>
              <a:ext cx="3286148" cy="3690281"/>
              <a:chOff x="4429124" y="2772794"/>
              <a:chExt cx="3414722" cy="3690281"/>
            </a:xfrm>
          </p:grpSpPr>
          <p:sp>
            <p:nvSpPr>
              <p:cNvPr id="21550" name="Text Box 78"/>
              <p:cNvSpPr txBox="1">
                <a:spLocks noChangeArrowheads="1"/>
              </p:cNvSpPr>
              <p:nvPr/>
            </p:nvSpPr>
            <p:spPr bwMode="auto">
              <a:xfrm>
                <a:off x="6143636" y="3714752"/>
                <a:ext cx="1390650" cy="369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base</a:t>
                </a:r>
              </a:p>
            </p:txBody>
          </p:sp>
          <p:sp>
            <p:nvSpPr>
              <p:cNvPr id="21551" name="Line 80"/>
              <p:cNvSpPr>
                <a:spLocks noChangeShapeType="1"/>
              </p:cNvSpPr>
              <p:nvPr/>
            </p:nvSpPr>
            <p:spPr bwMode="auto">
              <a:xfrm>
                <a:off x="5786446" y="3714752"/>
                <a:ext cx="2057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552" name="矩形 15"/>
              <p:cNvSpPr>
                <a:spLocks noChangeArrowheads="1"/>
              </p:cNvSpPr>
              <p:nvPr/>
            </p:nvSpPr>
            <p:spPr bwMode="auto">
              <a:xfrm>
                <a:off x="4500562" y="3786190"/>
                <a:ext cx="1285884" cy="5000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1553" name="Line 69"/>
              <p:cNvSpPr>
                <a:spLocks noChangeShapeType="1"/>
              </p:cNvSpPr>
              <p:nvPr/>
            </p:nvSpPr>
            <p:spPr bwMode="auto">
              <a:xfrm>
                <a:off x="5786446" y="6000768"/>
                <a:ext cx="2057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554" name="Text Box 72"/>
              <p:cNvSpPr txBox="1">
                <a:spLocks noChangeArrowheads="1"/>
              </p:cNvSpPr>
              <p:nvPr/>
            </p:nvSpPr>
            <p:spPr bwMode="auto">
              <a:xfrm>
                <a:off x="6215074" y="6000768"/>
                <a:ext cx="1257320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/>
                  <a:t>stack</a:t>
                </a:r>
                <a:endParaRPr lang="zh-CN" altLang="en-US" sz="2400" b="1"/>
              </a:p>
            </p:txBody>
          </p:sp>
          <p:sp>
            <p:nvSpPr>
              <p:cNvPr id="21555" name="Line 73"/>
              <p:cNvSpPr>
                <a:spLocks noChangeShapeType="1"/>
              </p:cNvSpPr>
              <p:nvPr/>
            </p:nvSpPr>
            <p:spPr bwMode="auto">
              <a:xfrm>
                <a:off x="5786446" y="4143380"/>
                <a:ext cx="2057400" cy="0"/>
              </a:xfrm>
              <a:prstGeom prst="line">
                <a:avLst/>
              </a:prstGeom>
              <a:noFill/>
              <a:ln w="57150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0" name="Text Box 74"/>
              <p:cNvSpPr txBox="1">
                <a:spLocks noChangeArrowheads="1"/>
              </p:cNvSpPr>
              <p:nvPr/>
            </p:nvSpPr>
            <p:spPr bwMode="auto">
              <a:xfrm>
                <a:off x="6143084" y="5286946"/>
                <a:ext cx="1501158" cy="461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main</a:t>
                </a:r>
                <a:endParaRPr lang="zh-CN" altLang="en-US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" name="Text Box 81"/>
              <p:cNvSpPr txBox="1">
                <a:spLocks noChangeArrowheads="1"/>
              </p:cNvSpPr>
              <p:nvPr/>
            </p:nvSpPr>
            <p:spPr bwMode="auto">
              <a:xfrm>
                <a:off x="5857699" y="4358425"/>
                <a:ext cx="1905316" cy="461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主调函数</a:t>
                </a:r>
                <a:endPara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558" name="Rectangle 105"/>
              <p:cNvSpPr>
                <a:spLocks noChangeArrowheads="1"/>
              </p:cNvSpPr>
              <p:nvPr/>
            </p:nvSpPr>
            <p:spPr bwMode="auto">
              <a:xfrm>
                <a:off x="5100638" y="5938838"/>
                <a:ext cx="1066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21559" name="直接连接符 22"/>
              <p:cNvCxnSpPr>
                <a:cxnSpLocks noChangeShapeType="1"/>
              </p:cNvCxnSpPr>
              <p:nvPr/>
            </p:nvCxnSpPr>
            <p:spPr bwMode="auto">
              <a:xfrm rot="5400000">
                <a:off x="4176000" y="4392000"/>
                <a:ext cx="32400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60" name="直接连接符 23"/>
              <p:cNvCxnSpPr>
                <a:cxnSpLocks noChangeShapeType="1"/>
              </p:cNvCxnSpPr>
              <p:nvPr/>
            </p:nvCxnSpPr>
            <p:spPr bwMode="auto">
              <a:xfrm rot="5400000">
                <a:off x="6217041" y="4392000"/>
                <a:ext cx="32400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561" name="组合 27"/>
              <p:cNvGrpSpPr>
                <a:grpSpLocks/>
              </p:cNvGrpSpPr>
              <p:nvPr/>
            </p:nvGrpSpPr>
            <p:grpSpPr bwMode="auto">
              <a:xfrm>
                <a:off x="4643438" y="3786190"/>
                <a:ext cx="1000132" cy="400110"/>
                <a:chOff x="4714876" y="3786190"/>
                <a:chExt cx="1000132" cy="400110"/>
              </a:xfrm>
            </p:grpSpPr>
            <p:sp>
              <p:nvSpPr>
                <p:cNvPr id="21573" name="矩形 36"/>
                <p:cNvSpPr>
                  <a:spLocks noChangeArrowheads="1"/>
                </p:cNvSpPr>
                <p:nvPr/>
              </p:nvSpPr>
              <p:spPr bwMode="auto">
                <a:xfrm>
                  <a:off x="4714876" y="3786190"/>
                  <a:ext cx="57740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top</a:t>
                  </a:r>
                  <a:endParaRPr lang="zh-CN" altLang="en-US" sz="2000" b="1"/>
                </a:p>
              </p:txBody>
            </p:sp>
            <p:cxnSp>
              <p:nvCxnSpPr>
                <p:cNvPr id="21574" name="直接箭头连接符 37"/>
                <p:cNvCxnSpPr>
                  <a:cxnSpLocks noChangeShapeType="1"/>
                </p:cNvCxnSpPr>
                <p:nvPr/>
              </p:nvCxnSpPr>
              <p:spPr bwMode="auto">
                <a:xfrm>
                  <a:off x="5286380" y="4071942"/>
                  <a:ext cx="428628" cy="1588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562" name="Line 73"/>
              <p:cNvSpPr>
                <a:spLocks noChangeShapeType="1"/>
              </p:cNvSpPr>
              <p:nvPr/>
            </p:nvSpPr>
            <p:spPr bwMode="auto">
              <a:xfrm>
                <a:off x="5786446" y="5072074"/>
                <a:ext cx="2057400" cy="0"/>
              </a:xfrm>
              <a:prstGeom prst="line">
                <a:avLst/>
              </a:prstGeom>
              <a:noFill/>
              <a:ln w="57150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563" name="Line 80"/>
              <p:cNvSpPr>
                <a:spLocks noChangeShapeType="1"/>
              </p:cNvSpPr>
              <p:nvPr/>
            </p:nvSpPr>
            <p:spPr bwMode="auto">
              <a:xfrm>
                <a:off x="5786446" y="3286124"/>
                <a:ext cx="2057400" cy="0"/>
              </a:xfrm>
              <a:prstGeom prst="line">
                <a:avLst/>
              </a:prstGeom>
              <a:noFill/>
              <a:ln w="57150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564" name="Text Box 78"/>
              <p:cNvSpPr txBox="1">
                <a:spLocks noChangeArrowheads="1"/>
              </p:cNvSpPr>
              <p:nvPr/>
            </p:nvSpPr>
            <p:spPr bwMode="auto">
              <a:xfrm>
                <a:off x="6143636" y="3286124"/>
                <a:ext cx="1390650" cy="369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ip</a:t>
                </a:r>
              </a:p>
            </p:txBody>
          </p:sp>
          <p:grpSp>
            <p:nvGrpSpPr>
              <p:cNvPr id="21565" name="组合 33"/>
              <p:cNvGrpSpPr>
                <a:grpSpLocks/>
              </p:cNvGrpSpPr>
              <p:nvPr/>
            </p:nvGrpSpPr>
            <p:grpSpPr bwMode="auto">
              <a:xfrm>
                <a:off x="4572000" y="4714884"/>
                <a:ext cx="1143008" cy="400110"/>
                <a:chOff x="4429124" y="4643446"/>
                <a:chExt cx="1143008" cy="400110"/>
              </a:xfrm>
            </p:grpSpPr>
            <p:sp>
              <p:nvSpPr>
                <p:cNvPr id="21571" name="矩形 34"/>
                <p:cNvSpPr>
                  <a:spLocks noChangeArrowheads="1"/>
                </p:cNvSpPr>
                <p:nvPr/>
              </p:nvSpPr>
              <p:spPr bwMode="auto">
                <a:xfrm>
                  <a:off x="4429124" y="4643446"/>
                  <a:ext cx="66877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base</a:t>
                  </a:r>
                  <a:endParaRPr lang="zh-CN" altLang="en-US" sz="2000" b="1"/>
                </a:p>
              </p:txBody>
            </p:sp>
            <p:cxnSp>
              <p:nvCxnSpPr>
                <p:cNvPr id="21572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143504" y="4929198"/>
                  <a:ext cx="428628" cy="1588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566" name="矩形 29"/>
              <p:cNvSpPr>
                <a:spLocks noChangeArrowheads="1"/>
              </p:cNvSpPr>
              <p:nvPr/>
            </p:nvSpPr>
            <p:spPr bwMode="auto">
              <a:xfrm>
                <a:off x="4429124" y="4786322"/>
                <a:ext cx="1285884" cy="357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1567" name="矩形 30"/>
              <p:cNvSpPr>
                <a:spLocks noChangeArrowheads="1"/>
              </p:cNvSpPr>
              <p:nvPr/>
            </p:nvSpPr>
            <p:spPr bwMode="auto">
              <a:xfrm>
                <a:off x="4429124" y="3786190"/>
                <a:ext cx="1285884" cy="357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21568" name="组合 38"/>
              <p:cNvGrpSpPr>
                <a:grpSpLocks/>
              </p:cNvGrpSpPr>
              <p:nvPr/>
            </p:nvGrpSpPr>
            <p:grpSpPr bwMode="auto">
              <a:xfrm>
                <a:off x="4700606" y="3772926"/>
                <a:ext cx="1071570" cy="369266"/>
                <a:chOff x="557202" y="2915670"/>
                <a:chExt cx="1071570" cy="369266"/>
              </a:xfrm>
            </p:grpSpPr>
            <p:sp>
              <p:nvSpPr>
                <p:cNvPr id="21569" name="矩形 32"/>
                <p:cNvSpPr>
                  <a:spLocks noChangeArrowheads="1"/>
                </p:cNvSpPr>
                <p:nvPr/>
              </p:nvSpPr>
              <p:spPr bwMode="auto">
                <a:xfrm>
                  <a:off x="557202" y="2915670"/>
                  <a:ext cx="697627" cy="369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base’</a:t>
                  </a:r>
                  <a:endParaRPr lang="zh-CN" altLang="en-US" sz="1800" b="1"/>
                </a:p>
              </p:txBody>
            </p:sp>
            <p:cxnSp>
              <p:nvCxnSpPr>
                <p:cNvPr id="21570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1200144" y="3201422"/>
                  <a:ext cx="428628" cy="1588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1547" name="组合 38"/>
            <p:cNvGrpSpPr>
              <a:grpSpLocks/>
            </p:cNvGrpSpPr>
            <p:nvPr/>
          </p:nvGrpSpPr>
          <p:grpSpPr bwMode="auto">
            <a:xfrm>
              <a:off x="285721" y="2786040"/>
              <a:ext cx="992991" cy="369266"/>
              <a:chOff x="5929291" y="2428850"/>
              <a:chExt cx="992991" cy="369266"/>
            </a:xfrm>
          </p:grpSpPr>
          <p:sp>
            <p:nvSpPr>
              <p:cNvPr id="21548" name="矩形 39"/>
              <p:cNvSpPr>
                <a:spLocks noChangeArrowheads="1"/>
              </p:cNvSpPr>
              <p:nvPr/>
            </p:nvSpPr>
            <p:spPr bwMode="auto">
              <a:xfrm>
                <a:off x="5929291" y="2428850"/>
                <a:ext cx="648840" cy="369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top’</a:t>
                </a:r>
                <a:endParaRPr lang="zh-CN" altLang="en-US" sz="1800" b="1"/>
              </a:p>
            </p:txBody>
          </p:sp>
          <p:cxnSp>
            <p:nvCxnSpPr>
              <p:cNvPr id="21549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6500826" y="2714620"/>
                <a:ext cx="421456" cy="1588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1509" name="Text Box 78"/>
          <p:cNvSpPr txBox="1">
            <a:spLocks noChangeArrowheads="1"/>
          </p:cNvSpPr>
          <p:nvPr/>
        </p:nvSpPr>
        <p:spPr bwMode="auto">
          <a:xfrm>
            <a:off x="6078538" y="3656013"/>
            <a:ext cx="13382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base</a:t>
            </a:r>
          </a:p>
        </p:txBody>
      </p:sp>
      <p:sp>
        <p:nvSpPr>
          <p:cNvPr id="21510" name="Line 80"/>
          <p:cNvSpPr>
            <a:spLocks noChangeShapeType="1"/>
          </p:cNvSpPr>
          <p:nvPr/>
        </p:nvSpPr>
        <p:spPr bwMode="auto">
          <a:xfrm>
            <a:off x="5735638" y="3656013"/>
            <a:ext cx="1979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1511" name="矩形 15"/>
          <p:cNvSpPr>
            <a:spLocks noChangeArrowheads="1"/>
          </p:cNvSpPr>
          <p:nvPr/>
        </p:nvSpPr>
        <p:spPr bwMode="auto">
          <a:xfrm>
            <a:off x="4497388" y="3727450"/>
            <a:ext cx="1238250" cy="501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2" name="Line 69"/>
          <p:cNvSpPr>
            <a:spLocks noChangeShapeType="1"/>
          </p:cNvSpPr>
          <p:nvPr/>
        </p:nvSpPr>
        <p:spPr bwMode="auto">
          <a:xfrm>
            <a:off x="5735638" y="5943600"/>
            <a:ext cx="1979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1513" name="Text Box 72"/>
          <p:cNvSpPr txBox="1">
            <a:spLocks noChangeArrowheads="1"/>
          </p:cNvSpPr>
          <p:nvPr/>
        </p:nvSpPr>
        <p:spPr bwMode="auto">
          <a:xfrm>
            <a:off x="6148388" y="5943600"/>
            <a:ext cx="1209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stack</a:t>
            </a:r>
            <a:endParaRPr lang="zh-CN" altLang="en-US" sz="2400" b="1"/>
          </a:p>
        </p:txBody>
      </p:sp>
      <p:sp>
        <p:nvSpPr>
          <p:cNvPr id="21514" name="Line 73"/>
          <p:cNvSpPr>
            <a:spLocks noChangeShapeType="1"/>
          </p:cNvSpPr>
          <p:nvPr/>
        </p:nvSpPr>
        <p:spPr bwMode="auto">
          <a:xfrm>
            <a:off x="5735638" y="4086225"/>
            <a:ext cx="1979612" cy="0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8" name="Text Box 74"/>
          <p:cNvSpPr txBox="1">
            <a:spLocks noChangeArrowheads="1"/>
          </p:cNvSpPr>
          <p:nvPr/>
        </p:nvSpPr>
        <p:spPr bwMode="auto">
          <a:xfrm>
            <a:off x="6078538" y="5229225"/>
            <a:ext cx="1444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" name="Text Box 81"/>
          <p:cNvSpPr txBox="1">
            <a:spLocks noChangeArrowheads="1"/>
          </p:cNvSpPr>
          <p:nvPr/>
        </p:nvSpPr>
        <p:spPr bwMode="auto">
          <a:xfrm>
            <a:off x="5803900" y="4300538"/>
            <a:ext cx="1833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主调函数</a:t>
            </a:r>
            <a:endParaRPr lang="en-US" altLang="zh-CN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7" name="Rectangle 105"/>
          <p:cNvSpPr>
            <a:spLocks noChangeArrowheads="1"/>
          </p:cNvSpPr>
          <p:nvPr/>
        </p:nvSpPr>
        <p:spPr bwMode="auto">
          <a:xfrm>
            <a:off x="5075238" y="5881688"/>
            <a:ext cx="10271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cxnSp>
        <p:nvCxnSpPr>
          <p:cNvPr id="21518" name="直接连接符 22"/>
          <p:cNvCxnSpPr>
            <a:cxnSpLocks noChangeShapeType="1"/>
          </p:cNvCxnSpPr>
          <p:nvPr/>
        </p:nvCxnSpPr>
        <p:spPr bwMode="auto">
          <a:xfrm rot="5400000">
            <a:off x="4124325" y="4333875"/>
            <a:ext cx="3240088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直接连接符 23"/>
          <p:cNvCxnSpPr>
            <a:cxnSpLocks noChangeShapeType="1"/>
          </p:cNvCxnSpPr>
          <p:nvPr/>
        </p:nvCxnSpPr>
        <p:spPr bwMode="auto">
          <a:xfrm rot="5400000">
            <a:off x="6088063" y="4333875"/>
            <a:ext cx="3240088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635500" y="3727450"/>
            <a:ext cx="962025" cy="401638"/>
            <a:chOff x="4714876" y="3786190"/>
            <a:chExt cx="1000132" cy="400110"/>
          </a:xfrm>
        </p:grpSpPr>
        <p:sp>
          <p:nvSpPr>
            <p:cNvPr id="21544" name="矩形 36"/>
            <p:cNvSpPr>
              <a:spLocks noChangeArrowheads="1"/>
            </p:cNvSpPr>
            <p:nvPr/>
          </p:nvSpPr>
          <p:spPr bwMode="auto">
            <a:xfrm>
              <a:off x="4714876" y="3786190"/>
              <a:ext cx="5774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top</a:t>
              </a:r>
              <a:endParaRPr lang="zh-CN" altLang="en-US" sz="2000" b="1"/>
            </a:p>
          </p:txBody>
        </p:sp>
        <p:cxnSp>
          <p:nvCxnSpPr>
            <p:cNvPr id="21545" name="直接箭头连接符 37"/>
            <p:cNvCxnSpPr>
              <a:cxnSpLocks noChangeShapeType="1"/>
            </p:cNvCxnSpPr>
            <p:nvPr/>
          </p:nvCxnSpPr>
          <p:spPr bwMode="auto">
            <a:xfrm>
              <a:off x="5286380" y="4071942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21" name="Line 73"/>
          <p:cNvSpPr>
            <a:spLocks noChangeShapeType="1"/>
          </p:cNvSpPr>
          <p:nvPr/>
        </p:nvSpPr>
        <p:spPr bwMode="auto">
          <a:xfrm>
            <a:off x="5735638" y="5014913"/>
            <a:ext cx="1979612" cy="0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1522" name="Line 80"/>
          <p:cNvSpPr>
            <a:spLocks noChangeShapeType="1"/>
          </p:cNvSpPr>
          <p:nvPr/>
        </p:nvSpPr>
        <p:spPr bwMode="auto">
          <a:xfrm>
            <a:off x="5735638" y="3227388"/>
            <a:ext cx="1979612" cy="0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1523" name="Text Box 78"/>
          <p:cNvSpPr txBox="1">
            <a:spLocks noChangeArrowheads="1"/>
          </p:cNvSpPr>
          <p:nvPr/>
        </p:nvSpPr>
        <p:spPr bwMode="auto">
          <a:xfrm>
            <a:off x="6078538" y="3227388"/>
            <a:ext cx="13382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ip</a:t>
            </a:r>
          </a:p>
        </p:txBody>
      </p:sp>
      <p:grpSp>
        <p:nvGrpSpPr>
          <p:cNvPr id="9" name="组合 33"/>
          <p:cNvGrpSpPr>
            <a:grpSpLocks/>
          </p:cNvGrpSpPr>
          <p:nvPr/>
        </p:nvGrpSpPr>
        <p:grpSpPr bwMode="auto">
          <a:xfrm>
            <a:off x="4567238" y="4657725"/>
            <a:ext cx="1100137" cy="400050"/>
            <a:chOff x="4429124" y="4643446"/>
            <a:chExt cx="1143008" cy="400110"/>
          </a:xfrm>
        </p:grpSpPr>
        <p:sp>
          <p:nvSpPr>
            <p:cNvPr id="21542" name="矩形 34"/>
            <p:cNvSpPr>
              <a:spLocks noChangeArrowheads="1"/>
            </p:cNvSpPr>
            <p:nvPr/>
          </p:nvSpPr>
          <p:spPr bwMode="auto">
            <a:xfrm>
              <a:off x="4429124" y="4643446"/>
              <a:ext cx="6687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base</a:t>
              </a:r>
              <a:endParaRPr lang="zh-CN" altLang="en-US" sz="2000" b="1"/>
            </a:p>
          </p:txBody>
        </p:sp>
        <p:cxnSp>
          <p:nvCxnSpPr>
            <p:cNvPr id="21543" name="直接箭头连接符 35"/>
            <p:cNvCxnSpPr>
              <a:cxnSpLocks noChangeShapeType="1"/>
            </p:cNvCxnSpPr>
            <p:nvPr/>
          </p:nvCxnSpPr>
          <p:spPr bwMode="auto">
            <a:xfrm>
              <a:off x="5143504" y="4929198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25" name="矩形 30"/>
          <p:cNvSpPr>
            <a:spLocks noChangeArrowheads="1"/>
          </p:cNvSpPr>
          <p:nvPr/>
        </p:nvSpPr>
        <p:spPr bwMode="auto">
          <a:xfrm>
            <a:off x="4429125" y="3727450"/>
            <a:ext cx="1238250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1526" name="组合 38"/>
          <p:cNvGrpSpPr>
            <a:grpSpLocks/>
          </p:cNvGrpSpPr>
          <p:nvPr/>
        </p:nvGrpSpPr>
        <p:grpSpPr bwMode="auto">
          <a:xfrm>
            <a:off x="4691063" y="3714750"/>
            <a:ext cx="1030287" cy="369888"/>
            <a:chOff x="557202" y="2915670"/>
            <a:chExt cx="1071570" cy="369332"/>
          </a:xfrm>
        </p:grpSpPr>
        <p:sp>
          <p:nvSpPr>
            <p:cNvPr id="21540" name="矩形 32"/>
            <p:cNvSpPr>
              <a:spLocks noChangeArrowheads="1"/>
            </p:cNvSpPr>
            <p:nvPr/>
          </p:nvSpPr>
          <p:spPr bwMode="auto">
            <a:xfrm>
              <a:off x="557202" y="2915670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base’</a:t>
              </a:r>
              <a:endParaRPr lang="zh-CN" altLang="en-US" sz="1800" b="1"/>
            </a:p>
          </p:txBody>
        </p:sp>
        <p:cxnSp>
          <p:nvCxnSpPr>
            <p:cNvPr id="21541" name="直接箭头连接符 33"/>
            <p:cNvCxnSpPr>
              <a:cxnSpLocks noChangeShapeType="1"/>
            </p:cNvCxnSpPr>
            <p:nvPr/>
          </p:nvCxnSpPr>
          <p:spPr bwMode="auto">
            <a:xfrm>
              <a:off x="1200144" y="3201422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27" name="组合 38"/>
          <p:cNvGrpSpPr>
            <a:grpSpLocks/>
          </p:cNvGrpSpPr>
          <p:nvPr/>
        </p:nvGrpSpPr>
        <p:grpSpPr bwMode="auto">
          <a:xfrm>
            <a:off x="4572000" y="2857500"/>
            <a:ext cx="1063625" cy="369888"/>
            <a:chOff x="5857884" y="2428868"/>
            <a:chExt cx="1064398" cy="369266"/>
          </a:xfrm>
        </p:grpSpPr>
        <p:sp>
          <p:nvSpPr>
            <p:cNvPr id="21538" name="矩形 39"/>
            <p:cNvSpPr>
              <a:spLocks noChangeArrowheads="1"/>
            </p:cNvSpPr>
            <p:nvPr/>
          </p:nvSpPr>
          <p:spPr bwMode="auto">
            <a:xfrm>
              <a:off x="5857884" y="2428868"/>
              <a:ext cx="648840" cy="369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top’</a:t>
              </a:r>
              <a:endParaRPr lang="zh-CN" altLang="en-US" sz="1800" b="1"/>
            </a:p>
          </p:txBody>
        </p:sp>
        <p:cxnSp>
          <p:nvCxnSpPr>
            <p:cNvPr id="21539" name="直接箭头连接符 40"/>
            <p:cNvCxnSpPr>
              <a:cxnSpLocks noChangeShapeType="1"/>
            </p:cNvCxnSpPr>
            <p:nvPr/>
          </p:nvCxnSpPr>
          <p:spPr bwMode="auto">
            <a:xfrm>
              <a:off x="6500826" y="2714620"/>
              <a:ext cx="421456" cy="158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28" name="组合 89"/>
          <p:cNvGrpSpPr>
            <a:grpSpLocks/>
          </p:cNvGrpSpPr>
          <p:nvPr/>
        </p:nvGrpSpPr>
        <p:grpSpPr bwMode="auto">
          <a:xfrm>
            <a:off x="2928938" y="3857625"/>
            <a:ext cx="787400" cy="1073150"/>
            <a:chOff x="2928926" y="3857628"/>
            <a:chExt cx="787406" cy="1073158"/>
          </a:xfrm>
        </p:grpSpPr>
        <p:cxnSp>
          <p:nvCxnSpPr>
            <p:cNvPr id="21535" name="直接连接符 82"/>
            <p:cNvCxnSpPr>
              <a:cxnSpLocks noChangeShapeType="1"/>
            </p:cNvCxnSpPr>
            <p:nvPr/>
          </p:nvCxnSpPr>
          <p:spPr bwMode="auto">
            <a:xfrm>
              <a:off x="2928926" y="3857628"/>
              <a:ext cx="785818" cy="1588"/>
            </a:xfrm>
            <a:prstGeom prst="line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6" name="直接连接符 85"/>
            <p:cNvCxnSpPr>
              <a:cxnSpLocks noChangeShapeType="1"/>
            </p:cNvCxnSpPr>
            <p:nvPr/>
          </p:nvCxnSpPr>
          <p:spPr bwMode="auto">
            <a:xfrm rot="5400000">
              <a:off x="3179753" y="4392619"/>
              <a:ext cx="1071570" cy="1588"/>
            </a:xfrm>
            <a:prstGeom prst="line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7" name="直接箭头连接符 88"/>
            <p:cNvCxnSpPr>
              <a:cxnSpLocks noChangeShapeType="1"/>
            </p:cNvCxnSpPr>
            <p:nvPr/>
          </p:nvCxnSpPr>
          <p:spPr bwMode="auto">
            <a:xfrm rot="10800000">
              <a:off x="3286116" y="4929198"/>
              <a:ext cx="428628" cy="1588"/>
            </a:xfrm>
            <a:prstGeom prst="straightConnector1">
              <a:avLst/>
            </a:prstGeom>
            <a:noFill/>
            <a:ln w="38100" algn="ctr">
              <a:solidFill>
                <a:srgbClr val="FF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1" name="矩形 90"/>
          <p:cNvSpPr>
            <a:spLocks noChangeArrowheads="1"/>
          </p:cNvSpPr>
          <p:nvPr/>
        </p:nvSpPr>
        <p:spPr bwMode="auto">
          <a:xfrm>
            <a:off x="4643438" y="3786188"/>
            <a:ext cx="6492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top</a:t>
            </a:r>
            <a:endParaRPr lang="zh-CN" altLang="en-US" sz="1800" b="1"/>
          </a:p>
        </p:txBody>
      </p:sp>
      <p:sp>
        <p:nvSpPr>
          <p:cNvPr id="58" name="矩形 29"/>
          <p:cNvSpPr>
            <a:spLocks noChangeArrowheads="1"/>
          </p:cNvSpPr>
          <p:nvPr/>
        </p:nvSpPr>
        <p:spPr bwMode="auto">
          <a:xfrm>
            <a:off x="4429125" y="2786063"/>
            <a:ext cx="1238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" name="矩形 29"/>
          <p:cNvSpPr>
            <a:spLocks noChangeArrowheads="1"/>
          </p:cNvSpPr>
          <p:nvPr/>
        </p:nvSpPr>
        <p:spPr bwMode="auto">
          <a:xfrm>
            <a:off x="6143625" y="3286125"/>
            <a:ext cx="12382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4" name="矩形 29"/>
          <p:cNvSpPr>
            <a:spLocks noChangeArrowheads="1"/>
          </p:cNvSpPr>
          <p:nvPr/>
        </p:nvSpPr>
        <p:spPr bwMode="auto">
          <a:xfrm>
            <a:off x="6072188" y="3714750"/>
            <a:ext cx="12382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5770836" y="3123078"/>
            <a:ext cx="1928813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4727" y="6497638"/>
            <a:ext cx="360362" cy="360362"/>
          </a:xfrm>
          <a:prstGeom prst="actionButtonHome">
            <a:avLst/>
          </a:prstGeom>
          <a:solidFill>
            <a:schemeClr val="bg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8" grpId="0" animBg="1"/>
      <p:bldP spid="92" grpId="0" animBg="1"/>
      <p:bldP spid="94" grpId="0" animBg="1"/>
      <p:bldP spid="73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938" y="1428750"/>
            <a:ext cx="6786562" cy="41148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3600" b="1" kern="1200" dirty="0" err="1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TESTmachine</a:t>
            </a:r>
            <a:r>
              <a:rPr lang="zh-CN" altLang="en-US" sz="3600" b="1" kern="1200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的流程图</a:t>
            </a:r>
          </a:p>
          <a:p>
            <a:pPr>
              <a:spcBef>
                <a:spcPct val="50000"/>
              </a:spcBef>
            </a:pP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 b="1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ct val="0"/>
              </a:spcBef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3600" b="1" kern="1200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解释执行过程实例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1714500" y="142875"/>
            <a:ext cx="597058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10.4 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中间代码的解释执行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0"/>
          <p:cNvSpPr>
            <a:spLocks noChangeArrowheads="1"/>
          </p:cNvSpPr>
          <p:nvPr/>
        </p:nvSpPr>
        <p:spPr bwMode="auto">
          <a:xfrm>
            <a:off x="4260850" y="2201863"/>
            <a:ext cx="381000" cy="439737"/>
          </a:xfrm>
          <a:prstGeom prst="downArrow">
            <a:avLst>
              <a:gd name="adj1" fmla="val 50000"/>
              <a:gd name="adj2" fmla="val 28854"/>
            </a:avLst>
          </a:prstGeom>
          <a:solidFill>
            <a:srgbClr val="FFFFFF"/>
          </a:solidFill>
          <a:ln w="0">
            <a:solidFill>
              <a:srgbClr val="00008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357563" y="2786063"/>
            <a:ext cx="2366962" cy="425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+mj-lt"/>
                <a:ea typeface="楷体_GB2312" pitchFamily="49" charset="-122"/>
              </a:rPr>
              <a:t>TEST </a:t>
            </a:r>
            <a:r>
              <a:rPr lang="zh-CN" altLang="en-US" b="1" dirty="0">
                <a:latin typeface="+mj-lt"/>
                <a:ea typeface="楷体_GB2312" pitchFamily="49" charset="-122"/>
              </a:rPr>
              <a:t>编译程序</a:t>
            </a:r>
          </a:p>
        </p:txBody>
      </p:sp>
      <p:sp>
        <p:nvSpPr>
          <p:cNvPr id="46084" name="AutoShape 16"/>
          <p:cNvSpPr>
            <a:spLocks noChangeArrowheads="1"/>
          </p:cNvSpPr>
          <p:nvPr/>
        </p:nvSpPr>
        <p:spPr bwMode="auto">
          <a:xfrm>
            <a:off x="4271963" y="3360738"/>
            <a:ext cx="381000" cy="439737"/>
          </a:xfrm>
          <a:prstGeom prst="downArrow">
            <a:avLst>
              <a:gd name="adj1" fmla="val 50000"/>
              <a:gd name="adj2" fmla="val 28854"/>
            </a:avLst>
          </a:prstGeom>
          <a:solidFill>
            <a:srgbClr val="FFFFFF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503613" y="4429125"/>
            <a:ext cx="1928812" cy="1000125"/>
            <a:chOff x="3503613" y="4429132"/>
            <a:chExt cx="1928812" cy="1000118"/>
          </a:xfrm>
        </p:grpSpPr>
        <p:sp>
          <p:nvSpPr>
            <p:cNvPr id="5136" name="AutoShape 17"/>
            <p:cNvSpPr>
              <a:spLocks noChangeArrowheads="1"/>
            </p:cNvSpPr>
            <p:nvPr/>
          </p:nvSpPr>
          <p:spPr bwMode="auto">
            <a:xfrm>
              <a:off x="4286248" y="4429132"/>
              <a:ext cx="381000" cy="439737"/>
            </a:xfrm>
            <a:prstGeom prst="downArrow">
              <a:avLst>
                <a:gd name="adj1" fmla="val 50000"/>
                <a:gd name="adj2" fmla="val 28854"/>
              </a:avLst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3503613" y="5003803"/>
              <a:ext cx="1928812" cy="4254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b="1" dirty="0">
                  <a:latin typeface="+mj-lt"/>
                  <a:ea typeface="楷体_GB2312" pitchFamily="49" charset="-122"/>
                </a:rPr>
                <a:t>TEST</a:t>
              </a:r>
              <a:r>
                <a:rPr lang="zh-CN" altLang="en-US" b="1" dirty="0">
                  <a:latin typeface="+mj-lt"/>
                  <a:ea typeface="楷体_GB2312" pitchFamily="49" charset="-122"/>
                </a:rPr>
                <a:t>虚拟机</a:t>
              </a:r>
            </a:p>
          </p:txBody>
        </p:sp>
      </p:grpSp>
      <p:sp>
        <p:nvSpPr>
          <p:cNvPr id="5126" name="TextBox 9"/>
          <p:cNvSpPr txBox="1">
            <a:spLocks noChangeArrowheads="1"/>
          </p:cNvSpPr>
          <p:nvPr/>
        </p:nvSpPr>
        <p:spPr bwMode="auto">
          <a:xfrm>
            <a:off x="1428750" y="285750"/>
            <a:ext cx="607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TEST</a:t>
            </a:r>
            <a:r>
              <a:rPr lang="zh-CN" altLang="en-US" sz="3600" b="1" dirty="0">
                <a:solidFill>
                  <a:srgbClr val="0000FF"/>
                </a:solidFill>
              </a:rPr>
              <a:t>编译系统</a:t>
            </a:r>
          </a:p>
        </p:txBody>
      </p:sp>
      <p:sp>
        <p:nvSpPr>
          <p:cNvPr id="5127" name="圆角矩形 10"/>
          <p:cNvSpPr>
            <a:spLocks noChangeArrowheads="1"/>
          </p:cNvSpPr>
          <p:nvPr/>
        </p:nvSpPr>
        <p:spPr bwMode="auto">
          <a:xfrm>
            <a:off x="3143250" y="1643063"/>
            <a:ext cx="2571750" cy="500062"/>
          </a:xfrm>
          <a:prstGeom prst="roundRect">
            <a:avLst>
              <a:gd name="adj" fmla="val 47144"/>
            </a:avLst>
          </a:prstGeom>
          <a:solidFill>
            <a:srgbClr val="FFEB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楷体_GB2312" pitchFamily="49" charset="-122"/>
              </a:rPr>
              <a:t>TEST </a:t>
            </a:r>
            <a:r>
              <a:rPr kumimoji="0" lang="zh-CN" altLang="en-US" sz="2400" b="1">
                <a:latin typeface="Arial" panose="020B0604020202020204" pitchFamily="34" charset="0"/>
                <a:ea typeface="楷体_GB2312" pitchFamily="49" charset="-122"/>
              </a:rPr>
              <a:t>源程序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6091" name="圆角矩形 11"/>
          <p:cNvSpPr>
            <a:spLocks noChangeArrowheads="1"/>
          </p:cNvSpPr>
          <p:nvPr/>
        </p:nvSpPr>
        <p:spPr bwMode="auto">
          <a:xfrm>
            <a:off x="3143250" y="3786188"/>
            <a:ext cx="2571750" cy="500062"/>
          </a:xfrm>
          <a:prstGeom prst="roundRect">
            <a:avLst>
              <a:gd name="adj" fmla="val 47144"/>
            </a:avLst>
          </a:prstGeom>
          <a:solidFill>
            <a:srgbClr val="FFEB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楷体_GB2312" pitchFamily="49" charset="-122"/>
              </a:rPr>
              <a:t>TEST </a:t>
            </a:r>
            <a:r>
              <a:rPr kumimoji="0" lang="zh-CN" altLang="en-US" sz="2400" b="1">
                <a:latin typeface="Arial" panose="020B0604020202020204" pitchFamily="34" charset="0"/>
                <a:ea typeface="楷体_GB2312" pitchFamily="49" charset="-122"/>
              </a:rPr>
              <a:t>中间代码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1000125" y="5000625"/>
            <a:ext cx="2495550" cy="500063"/>
            <a:chOff x="1000125" y="5000625"/>
            <a:chExt cx="2495550" cy="500063"/>
          </a:xfrm>
        </p:grpSpPr>
        <p:sp>
          <p:nvSpPr>
            <p:cNvPr id="5134" name="AutoShape 19"/>
            <p:cNvSpPr>
              <a:spLocks noChangeArrowheads="1"/>
            </p:cNvSpPr>
            <p:nvPr/>
          </p:nvSpPr>
          <p:spPr bwMode="auto">
            <a:xfrm>
              <a:off x="2198688" y="5083175"/>
              <a:ext cx="1296987" cy="360363"/>
            </a:xfrm>
            <a:prstGeom prst="notchedRightArrow">
              <a:avLst>
                <a:gd name="adj1" fmla="val 50000"/>
                <a:gd name="adj2" fmla="val 89978"/>
              </a:avLst>
            </a:prstGeom>
            <a:solidFill>
              <a:srgbClr val="FFFFFF"/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000125" y="5000625"/>
              <a:ext cx="1000125" cy="500063"/>
            </a:xfrm>
            <a:prstGeom prst="roundRect">
              <a:avLst>
                <a:gd name="adj" fmla="val 4714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b="1" dirty="0">
                  <a:latin typeface="Arial" pitchFamily="34" charset="0"/>
                  <a:ea typeface="楷体_GB2312" pitchFamily="49" charset="-122"/>
                </a:rPr>
                <a:t>输入</a:t>
              </a:r>
            </a:p>
          </p:txBody>
        </p:sp>
      </p:grp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5438775" y="5000625"/>
            <a:ext cx="2347913" cy="500063"/>
            <a:chOff x="5438775" y="5000625"/>
            <a:chExt cx="2347913" cy="500063"/>
          </a:xfrm>
        </p:grpSpPr>
        <p:sp>
          <p:nvSpPr>
            <p:cNvPr id="5132" name="AutoShape 21"/>
            <p:cNvSpPr>
              <a:spLocks noChangeArrowheads="1"/>
            </p:cNvSpPr>
            <p:nvPr/>
          </p:nvSpPr>
          <p:spPr bwMode="auto">
            <a:xfrm>
              <a:off x="5438775" y="5081588"/>
              <a:ext cx="1296988" cy="360362"/>
            </a:xfrm>
            <a:prstGeom prst="notchedRightArrow">
              <a:avLst>
                <a:gd name="adj1" fmla="val 50000"/>
                <a:gd name="adj2" fmla="val 89978"/>
              </a:avLst>
            </a:prstGeom>
            <a:solidFill>
              <a:srgbClr val="FFFF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6786563" y="5000625"/>
              <a:ext cx="1000125" cy="500063"/>
            </a:xfrm>
            <a:prstGeom prst="roundRect">
              <a:avLst>
                <a:gd name="adj" fmla="val 4714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b="1" dirty="0">
                  <a:latin typeface="Arial" pitchFamily="34" charset="0"/>
                  <a:ea typeface="楷体_GB2312" pitchFamily="49" charset="-122"/>
                </a:rPr>
                <a:t>输出</a:t>
              </a:r>
            </a:p>
          </p:txBody>
        </p:sp>
      </p:grpSp>
      <p:sp>
        <p:nvSpPr>
          <p:cNvPr id="5131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/>
      <p:bldP spid="4" grpId="0" animBg="1"/>
      <p:bldP spid="46084" grpId="0" animBg="1"/>
      <p:bldP spid="46091" grpId="0" animBg="1"/>
      <p:bldP spid="51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/>
          <p:cNvSpPr>
            <a:spLocks noChangeArrowheads="1"/>
          </p:cNvSpPr>
          <p:nvPr/>
        </p:nvSpPr>
        <p:spPr bwMode="auto">
          <a:xfrm>
            <a:off x="3505200" y="742950"/>
            <a:ext cx="2971800" cy="660400"/>
          </a:xfrm>
          <a:prstGeom prst="flowChartProcess">
            <a:avLst/>
          </a:prstGeom>
          <a:solidFill>
            <a:srgbClr val="EBEE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800"/>
              </a:spcBef>
              <a:buFontTx/>
              <a:buNone/>
            </a:pPr>
            <a:r>
              <a:rPr lang="en-US" altLang="zh-CN" sz="2000"/>
              <a:t>top=0; base=0; ip=0;</a:t>
            </a: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3505200" y="1770063"/>
            <a:ext cx="2971800" cy="660400"/>
          </a:xfrm>
          <a:prstGeom prst="flowChartProcess">
            <a:avLst/>
          </a:prstGeom>
          <a:solidFill>
            <a:srgbClr val="EBEE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800"/>
              </a:spcBef>
              <a:buFontTx/>
              <a:buNone/>
            </a:pPr>
            <a:r>
              <a:rPr lang="en-US" altLang="zh-CN" sz="2000"/>
              <a:t>stack[0]=0; stack[1]=0;</a:t>
            </a:r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3929063" y="2928938"/>
            <a:ext cx="2319337" cy="642937"/>
          </a:xfrm>
          <a:prstGeom prst="flowChartProcess">
            <a:avLst/>
          </a:prstGeom>
          <a:solidFill>
            <a:srgbClr val="EBEE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instruction=code[ip];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ip++;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4214813" y="4857750"/>
            <a:ext cx="1676400" cy="593725"/>
          </a:xfrm>
          <a:prstGeom prst="flowChartDecision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ip==0?</a:t>
            </a:r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4500563" y="5786438"/>
            <a:ext cx="1071562" cy="357187"/>
          </a:xfrm>
          <a:prstGeom prst="flowChartAlternateProcess">
            <a:avLst/>
          </a:prstGeom>
          <a:solidFill>
            <a:srgbClr val="E1FFE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结束</a:t>
            </a:r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5072063" y="3571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>
            <a:off x="5105400" y="13731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5105400" y="2432050"/>
            <a:ext cx="0" cy="528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5105400" y="3557588"/>
            <a:ext cx="0" cy="52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>
            <a:off x="5072063" y="4429125"/>
            <a:ext cx="0" cy="461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>
            <a:off x="5072063" y="542925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Freeform 14"/>
          <p:cNvSpPr>
            <a:spLocks/>
          </p:cNvSpPr>
          <p:nvPr/>
        </p:nvSpPr>
        <p:spPr bwMode="auto">
          <a:xfrm>
            <a:off x="5857875" y="2571750"/>
            <a:ext cx="1066800" cy="2574925"/>
          </a:xfrm>
          <a:custGeom>
            <a:avLst/>
            <a:gdLst>
              <a:gd name="T0" fmla="*/ 0 w 1680"/>
              <a:gd name="T1" fmla="*/ 2147483646 h 4056"/>
              <a:gd name="T2" fmla="*/ 2147483646 w 1680"/>
              <a:gd name="T3" fmla="*/ 2147483646 h 4056"/>
              <a:gd name="T4" fmla="*/ 2147483646 w 1680"/>
              <a:gd name="T5" fmla="*/ 0 h 4056"/>
              <a:gd name="T6" fmla="*/ 0 60000 65536"/>
              <a:gd name="T7" fmla="*/ 0 60000 65536"/>
              <a:gd name="T8" fmla="*/ 0 60000 65536"/>
              <a:gd name="T9" fmla="*/ 0 w 1680"/>
              <a:gd name="T10" fmla="*/ 0 h 4056"/>
              <a:gd name="T11" fmla="*/ 1680 w 1680"/>
              <a:gd name="T12" fmla="*/ 4056 h 4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4056">
                <a:moveTo>
                  <a:pt x="0" y="4056"/>
                </a:moveTo>
                <a:lnTo>
                  <a:pt x="1680" y="4056"/>
                </a:lnTo>
                <a:lnTo>
                  <a:pt x="168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5072063" y="2571750"/>
            <a:ext cx="1836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AutoShape 17"/>
          <p:cNvSpPr>
            <a:spLocks noChangeArrowheads="1"/>
          </p:cNvSpPr>
          <p:nvPr/>
        </p:nvSpPr>
        <p:spPr bwMode="auto">
          <a:xfrm>
            <a:off x="3857625" y="4071938"/>
            <a:ext cx="2533650" cy="381000"/>
          </a:xfrm>
          <a:prstGeom prst="flowChartProcess">
            <a:avLst/>
          </a:prstGeom>
          <a:solidFill>
            <a:srgbClr val="EBEE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执行指令</a:t>
            </a:r>
            <a:r>
              <a:rPr lang="en-US" altLang="zh-CN" sz="1600" b="1"/>
              <a:t>instruction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143625" y="4857750"/>
            <a:ext cx="457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Tx/>
              <a:buNone/>
              <a:defRPr/>
            </a:pPr>
            <a:r>
              <a:rPr lang="en-US" altLang="zh-CN" sz="1600" dirty="0" smtClean="0">
                <a:latin typeface="+mj-lt"/>
              </a:rPr>
              <a:t>N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143500" y="5500688"/>
            <a:ext cx="3810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Tx/>
              <a:buNone/>
              <a:defRPr/>
            </a:pPr>
            <a:r>
              <a:rPr lang="en-US" altLang="zh-CN" sz="1600" dirty="0" smtClean="0">
                <a:latin typeface="+mj-lt"/>
              </a:rPr>
              <a:t>Y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912404" name="Text Box 20"/>
          <p:cNvSpPr txBox="1">
            <a:spLocks noChangeArrowheads="1"/>
          </p:cNvSpPr>
          <p:nvPr/>
        </p:nvSpPr>
        <p:spPr bwMode="auto">
          <a:xfrm>
            <a:off x="1785938" y="4786313"/>
            <a:ext cx="2089150" cy="833437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2400"/>
              <a:t>main</a:t>
            </a:r>
            <a:r>
              <a:rPr lang="zh-CN" altLang="en-US" sz="2400" b="1"/>
              <a:t>的</a:t>
            </a:r>
            <a:r>
              <a:rPr lang="en-US" altLang="zh-CN" sz="2400"/>
              <a:t>RA stack[1]==0</a:t>
            </a: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4500563" y="0"/>
            <a:ext cx="1071562" cy="357188"/>
          </a:xfrm>
          <a:prstGeom prst="flowChartAlternateProcess">
            <a:avLst/>
          </a:prstGeom>
          <a:solidFill>
            <a:srgbClr val="E1FFE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开始</a:t>
            </a:r>
          </a:p>
        </p:txBody>
      </p:sp>
      <p:sp>
        <p:nvSpPr>
          <p:cNvPr id="23572" name="TextBox 24"/>
          <p:cNvSpPr txBox="1">
            <a:spLocks noChangeArrowheads="1"/>
          </p:cNvSpPr>
          <p:nvPr/>
        </p:nvSpPr>
        <p:spPr bwMode="auto">
          <a:xfrm>
            <a:off x="3143250" y="6143625"/>
            <a:ext cx="385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TESTmachine</a:t>
            </a:r>
            <a:r>
              <a:rPr lang="zh-CN" altLang="en-US" sz="2400" b="1">
                <a:cs typeface="Times New Roman" panose="02020603050405020304" pitchFamily="18" charset="0"/>
                <a:sym typeface="Wingdings" panose="05000000000000000000" pitchFamily="2" charset="2"/>
              </a:rPr>
              <a:t>流程图</a:t>
            </a:r>
          </a:p>
        </p:txBody>
      </p:sp>
      <p:sp>
        <p:nvSpPr>
          <p:cNvPr id="24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404" grpId="0" animBg="1" autoUpdateAnimBg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81" name="Text Box 5"/>
          <p:cNvSpPr txBox="1">
            <a:spLocks noChangeArrowheads="1"/>
          </p:cNvSpPr>
          <p:nvPr/>
        </p:nvSpPr>
        <p:spPr bwMode="auto">
          <a:xfrm>
            <a:off x="5143500" y="2000250"/>
            <a:ext cx="1357313" cy="461963"/>
          </a:xfrm>
          <a:prstGeom prst="rect">
            <a:avLst/>
          </a:prstGeom>
          <a:solidFill>
            <a:srgbClr val="BDFF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输入：</a:t>
            </a:r>
            <a:r>
              <a:rPr lang="en-US" altLang="zh-CN" sz="2400" b="1"/>
              <a:t>2</a:t>
            </a:r>
          </a:p>
        </p:txBody>
      </p:sp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5140325" y="3357563"/>
            <a:ext cx="1447800" cy="2124075"/>
          </a:xfrm>
          <a:prstGeom prst="rect">
            <a:avLst/>
          </a:prstGeom>
          <a:solidFill>
            <a:srgbClr val="BDFF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输出：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15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4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0" y="214313"/>
            <a:ext cx="1714500" cy="5940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function f()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read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b=5;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while(a&lt;=3){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b=b+5;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a=a+1;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write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write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call f();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5605" name="矩形 8"/>
          <p:cNvSpPr>
            <a:spLocks noChangeArrowheads="1"/>
          </p:cNvSpPr>
          <p:nvPr/>
        </p:nvSpPr>
        <p:spPr bwMode="auto">
          <a:xfrm>
            <a:off x="3286125" y="0"/>
            <a:ext cx="4301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解释执行过程实例</a:t>
            </a:r>
          </a:p>
        </p:txBody>
      </p:sp>
      <p:sp>
        <p:nvSpPr>
          <p:cNvPr id="10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1" grpId="0" animBg="1"/>
      <p:bldP spid="1022982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71750" y="1428750"/>
          <a:ext cx="2286000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2" name="TextBox 9"/>
          <p:cNvSpPr txBox="1">
            <a:spLocks noChangeArrowheads="1"/>
          </p:cNvSpPr>
          <p:nvPr/>
        </p:nvSpPr>
        <p:spPr bwMode="auto">
          <a:xfrm>
            <a:off x="2643188" y="1857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23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6653" name="TextBox 10"/>
          <p:cNvSpPr txBox="1">
            <a:spLocks noChangeArrowheads="1"/>
          </p:cNvSpPr>
          <p:nvPr/>
        </p:nvSpPr>
        <p:spPr bwMode="auto">
          <a:xfrm>
            <a:off x="2643188" y="2286000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     ENTER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6654" name="TextBox 11"/>
          <p:cNvSpPr txBox="1">
            <a:spLocks noChangeArrowheads="1"/>
          </p:cNvSpPr>
          <p:nvPr/>
        </p:nvSpPr>
        <p:spPr bwMode="auto">
          <a:xfrm>
            <a:off x="2643188" y="264318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25      CAL         1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6655" name="TextBox 12"/>
          <p:cNvSpPr txBox="1">
            <a:spLocks noChangeArrowheads="1"/>
          </p:cNvSpPr>
          <p:nvPr/>
        </p:nvSpPr>
        <p:spPr bwMode="auto">
          <a:xfrm>
            <a:off x="2643188" y="3000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26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6656" name="组合 15"/>
          <p:cNvGrpSpPr>
            <a:grpSpLocks/>
          </p:cNvGrpSpPr>
          <p:nvPr/>
        </p:nvGrpSpPr>
        <p:grpSpPr bwMode="auto">
          <a:xfrm>
            <a:off x="4500563" y="2286000"/>
            <a:ext cx="1143000" cy="1000125"/>
            <a:chOff x="7715250" y="5815013"/>
            <a:chExt cx="1143000" cy="1000125"/>
          </a:xfrm>
        </p:grpSpPr>
        <p:sp>
          <p:nvSpPr>
            <p:cNvPr id="26702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8154987" y="6100763"/>
              <a:ext cx="7032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571750" y="285750"/>
          <a:ext cx="228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下标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opt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oper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75" name="TextBox 8"/>
          <p:cNvSpPr txBox="1">
            <a:spLocks noChangeArrowheads="1"/>
          </p:cNvSpPr>
          <p:nvPr/>
        </p:nvSpPr>
        <p:spPr bwMode="auto">
          <a:xfrm>
            <a:off x="2714625" y="64293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0      BR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6676" name="TextBox 16"/>
          <p:cNvSpPr txBox="1">
            <a:spLocks noChangeArrowheads="1"/>
          </p:cNvSpPr>
          <p:nvPr/>
        </p:nvSpPr>
        <p:spPr bwMode="auto">
          <a:xfrm>
            <a:off x="2714625" y="10001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      ENTER     </a:t>
            </a:r>
            <a:r>
              <a:rPr lang="en-US" altLang="zh-CN" sz="1800"/>
              <a:t> 4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6677" name="TextBox 42"/>
          <p:cNvSpPr txBox="1">
            <a:spLocks noChangeArrowheads="1"/>
          </p:cNvSpPr>
          <p:nvPr/>
        </p:nvSpPr>
        <p:spPr bwMode="auto">
          <a:xfrm>
            <a:off x="4143375" y="714375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1800" b="1">
              <a:solidFill>
                <a:srgbClr val="FF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2714625" y="1500188"/>
            <a:ext cx="164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0" rIns="92075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……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0" y="214313"/>
            <a:ext cx="1714500" cy="5940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function f()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read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b=5;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while(a&lt;=3){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b=b+5;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a=a+1;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write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write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call f();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26680" name="Group 48"/>
          <p:cNvGrpSpPr>
            <a:grpSpLocks/>
          </p:cNvGrpSpPr>
          <p:nvPr/>
        </p:nvGrpSpPr>
        <p:grpSpPr bwMode="auto">
          <a:xfrm>
            <a:off x="6715125" y="2038350"/>
            <a:ext cx="1000125" cy="4319588"/>
            <a:chOff x="3968" y="1027"/>
            <a:chExt cx="550" cy="2721"/>
          </a:xfrm>
        </p:grpSpPr>
        <p:sp>
          <p:nvSpPr>
            <p:cNvPr id="26699" name="Line 49"/>
            <p:cNvSpPr>
              <a:spLocks noChangeShapeType="1"/>
            </p:cNvSpPr>
            <p:nvPr/>
          </p:nvSpPr>
          <p:spPr bwMode="auto">
            <a:xfrm>
              <a:off x="3968" y="1027"/>
              <a:ext cx="0" cy="27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0" name="Line 50"/>
            <p:cNvSpPr>
              <a:spLocks noChangeShapeType="1"/>
            </p:cNvSpPr>
            <p:nvPr/>
          </p:nvSpPr>
          <p:spPr bwMode="auto">
            <a:xfrm>
              <a:off x="4518" y="1027"/>
              <a:ext cx="0" cy="27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701" name="Line 51"/>
            <p:cNvSpPr>
              <a:spLocks noChangeShapeType="1"/>
            </p:cNvSpPr>
            <p:nvPr/>
          </p:nvSpPr>
          <p:spPr bwMode="auto">
            <a:xfrm flipV="1">
              <a:off x="3974" y="3748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81" name="Line 39"/>
          <p:cNvSpPr>
            <a:spLocks noChangeShapeType="1"/>
          </p:cNvSpPr>
          <p:nvPr/>
        </p:nvSpPr>
        <p:spPr bwMode="auto">
          <a:xfrm flipV="1">
            <a:off x="6715125" y="5967413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82" name="Line 39"/>
          <p:cNvSpPr>
            <a:spLocks noChangeShapeType="1"/>
          </p:cNvSpPr>
          <p:nvPr/>
        </p:nvSpPr>
        <p:spPr bwMode="auto">
          <a:xfrm flipV="1">
            <a:off x="6715125" y="5538788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83" name="TextBox 58"/>
          <p:cNvSpPr txBox="1">
            <a:spLocks noChangeArrowheads="1"/>
          </p:cNvSpPr>
          <p:nvPr/>
        </p:nvSpPr>
        <p:spPr bwMode="auto">
          <a:xfrm>
            <a:off x="6715125" y="6396038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5143500" y="142875"/>
            <a:ext cx="1849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instruction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5214938" y="500063"/>
            <a:ext cx="1285875" cy="400050"/>
          </a:xfrm>
          <a:prstGeom prst="rect">
            <a:avLst/>
          </a:prstGeom>
          <a:solidFill>
            <a:srgbClr val="8FE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BR      </a:t>
            </a:r>
            <a:r>
              <a:rPr lang="en-US" altLang="zh-CN" sz="2000" b="1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214938" y="1000125"/>
            <a:ext cx="3571875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case BR: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ip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= </a:t>
            </a: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instruction.operand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;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break;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5" name="组合 72"/>
          <p:cNvGrpSpPr>
            <a:grpSpLocks/>
          </p:cNvGrpSpPr>
          <p:nvPr/>
        </p:nvGrpSpPr>
        <p:grpSpPr bwMode="auto">
          <a:xfrm>
            <a:off x="1857375" y="642938"/>
            <a:ext cx="720725" cy="307975"/>
            <a:chOff x="4214810" y="3643314"/>
            <a:chExt cx="720725" cy="307777"/>
          </a:xfrm>
        </p:grpSpPr>
        <p:sp>
          <p:nvSpPr>
            <p:cNvPr id="26697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8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grpSp>
        <p:nvGrpSpPr>
          <p:cNvPr id="26688" name="组合 86"/>
          <p:cNvGrpSpPr>
            <a:grpSpLocks/>
          </p:cNvGrpSpPr>
          <p:nvPr/>
        </p:nvGrpSpPr>
        <p:grpSpPr bwMode="auto">
          <a:xfrm>
            <a:off x="5500688" y="5929313"/>
            <a:ext cx="1143000" cy="307975"/>
            <a:chOff x="5286380" y="5857892"/>
            <a:chExt cx="1143009" cy="307777"/>
          </a:xfrm>
        </p:grpSpPr>
        <p:sp>
          <p:nvSpPr>
            <p:cNvPr id="26695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6" name="Rectangle 70"/>
            <p:cNvSpPr>
              <a:spLocks noChangeArrowheads="1"/>
            </p:cNvSpPr>
            <p:nvPr/>
          </p:nvSpPr>
          <p:spPr bwMode="auto">
            <a:xfrm>
              <a:off x="5286380" y="5857892"/>
              <a:ext cx="571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base</a:t>
              </a:r>
            </a:p>
          </p:txBody>
        </p:sp>
      </p:grpSp>
      <p:grpSp>
        <p:nvGrpSpPr>
          <p:cNvPr id="26689" name="组合 89"/>
          <p:cNvGrpSpPr>
            <a:grpSpLocks/>
          </p:cNvGrpSpPr>
          <p:nvPr/>
        </p:nvGrpSpPr>
        <p:grpSpPr bwMode="auto">
          <a:xfrm>
            <a:off x="5500688" y="6143625"/>
            <a:ext cx="1143000" cy="307975"/>
            <a:chOff x="5286381" y="5857892"/>
            <a:chExt cx="1143008" cy="307777"/>
          </a:xfrm>
        </p:grpSpPr>
        <p:sp>
          <p:nvSpPr>
            <p:cNvPr id="26693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4" name="Rectangle 70"/>
            <p:cNvSpPr>
              <a:spLocks noChangeArrowheads="1"/>
            </p:cNvSpPr>
            <p:nvPr/>
          </p:nvSpPr>
          <p:spPr bwMode="auto">
            <a:xfrm>
              <a:off x="5286381" y="5857892"/>
              <a:ext cx="4286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26691" name="TextBox 93"/>
          <p:cNvSpPr txBox="1">
            <a:spLocks noChangeArrowheads="1"/>
          </p:cNvSpPr>
          <p:nvPr/>
        </p:nvSpPr>
        <p:spPr bwMode="auto">
          <a:xfrm>
            <a:off x="6929438" y="6000750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6692" name="TextBox 94"/>
          <p:cNvSpPr txBox="1">
            <a:spLocks noChangeArrowheads="1"/>
          </p:cNvSpPr>
          <p:nvPr/>
        </p:nvSpPr>
        <p:spPr bwMode="auto">
          <a:xfrm>
            <a:off x="6643688" y="557212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RA:0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8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00243 0.0583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00243 0.247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571750" y="1428750"/>
          <a:ext cx="2286000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6" name="TextBox 35"/>
          <p:cNvSpPr txBox="1">
            <a:spLocks noChangeArrowheads="1"/>
          </p:cNvSpPr>
          <p:nvPr/>
        </p:nvSpPr>
        <p:spPr bwMode="auto">
          <a:xfrm>
            <a:off x="2643188" y="1857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23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7677" name="TextBox 36"/>
          <p:cNvSpPr txBox="1">
            <a:spLocks noChangeArrowheads="1"/>
          </p:cNvSpPr>
          <p:nvPr/>
        </p:nvSpPr>
        <p:spPr bwMode="auto">
          <a:xfrm>
            <a:off x="2643188" y="2286000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     ENTER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7678" name="TextBox 37"/>
          <p:cNvSpPr txBox="1">
            <a:spLocks noChangeArrowheads="1"/>
          </p:cNvSpPr>
          <p:nvPr/>
        </p:nvSpPr>
        <p:spPr bwMode="auto">
          <a:xfrm>
            <a:off x="2643188" y="264318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25      CAL         1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7679" name="TextBox 38"/>
          <p:cNvSpPr txBox="1">
            <a:spLocks noChangeArrowheads="1"/>
          </p:cNvSpPr>
          <p:nvPr/>
        </p:nvSpPr>
        <p:spPr bwMode="auto">
          <a:xfrm>
            <a:off x="2643188" y="3000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26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7680" name="组合 39"/>
          <p:cNvGrpSpPr>
            <a:grpSpLocks/>
          </p:cNvGrpSpPr>
          <p:nvPr/>
        </p:nvGrpSpPr>
        <p:grpSpPr bwMode="auto">
          <a:xfrm>
            <a:off x="4500563" y="2286000"/>
            <a:ext cx="1143000" cy="1000125"/>
            <a:chOff x="7715250" y="5815013"/>
            <a:chExt cx="1143000" cy="1000125"/>
          </a:xfrm>
        </p:grpSpPr>
        <p:sp>
          <p:nvSpPr>
            <p:cNvPr id="27739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8154987" y="6100763"/>
              <a:ext cx="7032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571750" y="285750"/>
          <a:ext cx="228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下标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opt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oper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99" name="TextBox 8"/>
          <p:cNvSpPr txBox="1">
            <a:spLocks noChangeArrowheads="1"/>
          </p:cNvSpPr>
          <p:nvPr/>
        </p:nvSpPr>
        <p:spPr bwMode="auto">
          <a:xfrm>
            <a:off x="2714625" y="64293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0      BR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7700" name="TextBox 16"/>
          <p:cNvSpPr txBox="1">
            <a:spLocks noChangeArrowheads="1"/>
          </p:cNvSpPr>
          <p:nvPr/>
        </p:nvSpPr>
        <p:spPr bwMode="auto">
          <a:xfrm>
            <a:off x="2714625" y="10001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      ENTER     </a:t>
            </a:r>
            <a:r>
              <a:rPr lang="en-US" altLang="zh-CN" sz="1800"/>
              <a:t> 4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7701" name="TextBox 45"/>
          <p:cNvSpPr txBox="1">
            <a:spLocks noChangeArrowheads="1"/>
          </p:cNvSpPr>
          <p:nvPr/>
        </p:nvSpPr>
        <p:spPr bwMode="auto">
          <a:xfrm>
            <a:off x="4143375" y="714375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1800" b="1">
              <a:solidFill>
                <a:srgbClr val="FF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714625" y="1500188"/>
            <a:ext cx="164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0" rIns="92075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……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0" y="214313"/>
            <a:ext cx="1714500" cy="5940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function f()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read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b=5;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while(a&lt;=3){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b=b+5;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a=a+1;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write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write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call f();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27704" name="Group 48"/>
          <p:cNvGrpSpPr>
            <a:grpSpLocks/>
          </p:cNvGrpSpPr>
          <p:nvPr/>
        </p:nvGrpSpPr>
        <p:grpSpPr bwMode="auto">
          <a:xfrm>
            <a:off x="6715125" y="2038350"/>
            <a:ext cx="1000125" cy="4319588"/>
            <a:chOff x="3968" y="1027"/>
            <a:chExt cx="550" cy="2721"/>
          </a:xfrm>
        </p:grpSpPr>
        <p:sp>
          <p:nvSpPr>
            <p:cNvPr id="27736" name="Line 49"/>
            <p:cNvSpPr>
              <a:spLocks noChangeShapeType="1"/>
            </p:cNvSpPr>
            <p:nvPr/>
          </p:nvSpPr>
          <p:spPr bwMode="auto">
            <a:xfrm>
              <a:off x="3968" y="1027"/>
              <a:ext cx="0" cy="27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7" name="Line 50"/>
            <p:cNvSpPr>
              <a:spLocks noChangeShapeType="1"/>
            </p:cNvSpPr>
            <p:nvPr/>
          </p:nvSpPr>
          <p:spPr bwMode="auto">
            <a:xfrm>
              <a:off x="4518" y="1027"/>
              <a:ext cx="0" cy="27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8" name="Line 51"/>
            <p:cNvSpPr>
              <a:spLocks noChangeShapeType="1"/>
            </p:cNvSpPr>
            <p:nvPr/>
          </p:nvSpPr>
          <p:spPr bwMode="auto">
            <a:xfrm flipV="1">
              <a:off x="3974" y="3748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705" name="Line 39"/>
          <p:cNvSpPr>
            <a:spLocks noChangeShapeType="1"/>
          </p:cNvSpPr>
          <p:nvPr/>
        </p:nvSpPr>
        <p:spPr bwMode="auto">
          <a:xfrm flipV="1">
            <a:off x="6715125" y="5967413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06" name="Line 39"/>
          <p:cNvSpPr>
            <a:spLocks noChangeShapeType="1"/>
          </p:cNvSpPr>
          <p:nvPr/>
        </p:nvSpPr>
        <p:spPr bwMode="auto">
          <a:xfrm flipV="1">
            <a:off x="6715125" y="5538788"/>
            <a:ext cx="971550" cy="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07" name="TextBox 54"/>
          <p:cNvSpPr txBox="1">
            <a:spLocks noChangeArrowheads="1"/>
          </p:cNvSpPr>
          <p:nvPr/>
        </p:nvSpPr>
        <p:spPr bwMode="auto">
          <a:xfrm>
            <a:off x="6715125" y="6396038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5072063" y="142875"/>
            <a:ext cx="1849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instruction</a:t>
            </a:r>
          </a:p>
        </p:txBody>
      </p:sp>
      <p:sp>
        <p:nvSpPr>
          <p:cNvPr id="27709" name="Text Box 29"/>
          <p:cNvSpPr txBox="1">
            <a:spLocks noChangeArrowheads="1"/>
          </p:cNvSpPr>
          <p:nvPr/>
        </p:nvSpPr>
        <p:spPr bwMode="auto">
          <a:xfrm>
            <a:off x="5143500" y="500063"/>
            <a:ext cx="1285875" cy="400050"/>
          </a:xfrm>
          <a:prstGeom prst="rect">
            <a:avLst/>
          </a:prstGeom>
          <a:solidFill>
            <a:srgbClr val="8FE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BR      </a:t>
            </a:r>
            <a:r>
              <a:rPr lang="en-US" altLang="zh-CN" sz="2000" b="1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714500" y="2214563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27711" name="组合 67"/>
          <p:cNvGrpSpPr>
            <a:grpSpLocks/>
          </p:cNvGrpSpPr>
          <p:nvPr/>
        </p:nvGrpSpPr>
        <p:grpSpPr bwMode="auto">
          <a:xfrm>
            <a:off x="1857375" y="2286000"/>
            <a:ext cx="720725" cy="307975"/>
            <a:chOff x="4214810" y="3643314"/>
            <a:chExt cx="720725" cy="307777"/>
          </a:xfrm>
        </p:grpSpPr>
        <p:sp>
          <p:nvSpPr>
            <p:cNvPr id="27734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5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sp>
        <p:nvSpPr>
          <p:cNvPr id="71" name="TextBox 70"/>
          <p:cNvSpPr txBox="1"/>
          <p:nvPr/>
        </p:nvSpPr>
        <p:spPr bwMode="auto">
          <a:xfrm>
            <a:off x="1714500" y="2214563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5143500" y="500063"/>
            <a:ext cx="1643063" cy="400050"/>
          </a:xfrm>
          <a:prstGeom prst="rect">
            <a:avLst/>
          </a:prstGeom>
          <a:solidFill>
            <a:srgbClr val="8FE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ENTER     2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143500" y="928688"/>
            <a:ext cx="4000500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case ENTER:  	top+=</a:t>
            </a: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instruction.operand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	break;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27715" name="组合 79"/>
          <p:cNvGrpSpPr>
            <a:grpSpLocks/>
          </p:cNvGrpSpPr>
          <p:nvPr/>
        </p:nvGrpSpPr>
        <p:grpSpPr bwMode="auto">
          <a:xfrm>
            <a:off x="5429250" y="5929313"/>
            <a:ext cx="1143000" cy="307975"/>
            <a:chOff x="5286380" y="5857892"/>
            <a:chExt cx="1143009" cy="307777"/>
          </a:xfrm>
        </p:grpSpPr>
        <p:sp>
          <p:nvSpPr>
            <p:cNvPr id="27732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3" name="Rectangle 70"/>
            <p:cNvSpPr>
              <a:spLocks noChangeArrowheads="1"/>
            </p:cNvSpPr>
            <p:nvPr/>
          </p:nvSpPr>
          <p:spPr bwMode="auto">
            <a:xfrm>
              <a:off x="5286380" y="5857892"/>
              <a:ext cx="571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base</a:t>
              </a:r>
            </a:p>
          </p:txBody>
        </p:sp>
      </p:grpSp>
      <p:grpSp>
        <p:nvGrpSpPr>
          <p:cNvPr id="27716" name="组合 81"/>
          <p:cNvGrpSpPr>
            <a:grpSpLocks/>
          </p:cNvGrpSpPr>
          <p:nvPr/>
        </p:nvGrpSpPr>
        <p:grpSpPr bwMode="auto">
          <a:xfrm>
            <a:off x="5429250" y="6143625"/>
            <a:ext cx="1143000" cy="307975"/>
            <a:chOff x="5286381" y="5857892"/>
            <a:chExt cx="1143008" cy="307777"/>
          </a:xfrm>
        </p:grpSpPr>
        <p:sp>
          <p:nvSpPr>
            <p:cNvPr id="27730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1" name="Rectangle 70"/>
            <p:cNvSpPr>
              <a:spLocks noChangeArrowheads="1"/>
            </p:cNvSpPr>
            <p:nvPr/>
          </p:nvSpPr>
          <p:spPr bwMode="auto">
            <a:xfrm>
              <a:off x="5286381" y="5857892"/>
              <a:ext cx="4286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grpSp>
        <p:nvGrpSpPr>
          <p:cNvPr id="7" name="组合 84"/>
          <p:cNvGrpSpPr>
            <a:grpSpLocks/>
          </p:cNvGrpSpPr>
          <p:nvPr/>
        </p:nvGrpSpPr>
        <p:grpSpPr bwMode="auto">
          <a:xfrm>
            <a:off x="1857375" y="2643188"/>
            <a:ext cx="720725" cy="307975"/>
            <a:chOff x="4214810" y="3643314"/>
            <a:chExt cx="720725" cy="307777"/>
          </a:xfrm>
        </p:grpSpPr>
        <p:sp>
          <p:nvSpPr>
            <p:cNvPr id="27728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29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grpSp>
        <p:nvGrpSpPr>
          <p:cNvPr id="8" name="组合 87"/>
          <p:cNvGrpSpPr>
            <a:grpSpLocks/>
          </p:cNvGrpSpPr>
          <p:nvPr/>
        </p:nvGrpSpPr>
        <p:grpSpPr bwMode="auto">
          <a:xfrm>
            <a:off x="5429250" y="5286375"/>
            <a:ext cx="1143000" cy="307975"/>
            <a:chOff x="5286381" y="5857892"/>
            <a:chExt cx="1143008" cy="307777"/>
          </a:xfrm>
        </p:grpSpPr>
        <p:sp>
          <p:nvSpPr>
            <p:cNvPr id="27726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27" name="Rectangle 70"/>
            <p:cNvSpPr>
              <a:spLocks noChangeArrowheads="1"/>
            </p:cNvSpPr>
            <p:nvPr/>
          </p:nvSpPr>
          <p:spPr bwMode="auto">
            <a:xfrm>
              <a:off x="5286381" y="5857892"/>
              <a:ext cx="4286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91" name="TextBox 90"/>
          <p:cNvSpPr txBox="1"/>
          <p:nvPr/>
        </p:nvSpPr>
        <p:spPr bwMode="auto">
          <a:xfrm>
            <a:off x="5357813" y="6215063"/>
            <a:ext cx="1285875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2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721" name="TextBox 92"/>
          <p:cNvSpPr txBox="1">
            <a:spLocks noChangeArrowheads="1"/>
          </p:cNvSpPr>
          <p:nvPr/>
        </p:nvSpPr>
        <p:spPr bwMode="auto">
          <a:xfrm>
            <a:off x="6929438" y="6000750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7722" name="TextBox 93"/>
          <p:cNvSpPr txBox="1">
            <a:spLocks noChangeArrowheads="1"/>
          </p:cNvSpPr>
          <p:nvPr/>
        </p:nvSpPr>
        <p:spPr bwMode="auto">
          <a:xfrm>
            <a:off x="6715125" y="557212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RA:0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9" name="组合 94"/>
          <p:cNvGrpSpPr>
            <a:grpSpLocks/>
          </p:cNvGrpSpPr>
          <p:nvPr/>
        </p:nvGrpSpPr>
        <p:grpSpPr bwMode="auto">
          <a:xfrm>
            <a:off x="7715250" y="5572125"/>
            <a:ext cx="1143000" cy="785813"/>
            <a:chOff x="7715250" y="5815013"/>
            <a:chExt cx="1143000" cy="1000125"/>
          </a:xfrm>
        </p:grpSpPr>
        <p:sp>
          <p:nvSpPr>
            <p:cNvPr id="27724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8154988" y="6099898"/>
              <a:ext cx="703262" cy="432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solidFill>
                    <a:srgbClr val="CC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91" grpId="0" animBg="1"/>
      <p:bldP spid="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023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571750" y="1428750"/>
          <a:ext cx="2286000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01" name="TextBox 47"/>
          <p:cNvSpPr txBox="1">
            <a:spLocks noChangeArrowheads="1"/>
          </p:cNvSpPr>
          <p:nvPr/>
        </p:nvSpPr>
        <p:spPr bwMode="auto">
          <a:xfrm>
            <a:off x="2643188" y="1857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23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8702" name="TextBox 48"/>
          <p:cNvSpPr txBox="1">
            <a:spLocks noChangeArrowheads="1"/>
          </p:cNvSpPr>
          <p:nvPr/>
        </p:nvSpPr>
        <p:spPr bwMode="auto">
          <a:xfrm>
            <a:off x="2643188" y="2286000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     ENTER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8703" name="TextBox 49"/>
          <p:cNvSpPr txBox="1">
            <a:spLocks noChangeArrowheads="1"/>
          </p:cNvSpPr>
          <p:nvPr/>
        </p:nvSpPr>
        <p:spPr bwMode="auto">
          <a:xfrm>
            <a:off x="2643188" y="264318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25      CAL         1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8704" name="TextBox 50"/>
          <p:cNvSpPr txBox="1">
            <a:spLocks noChangeArrowheads="1"/>
          </p:cNvSpPr>
          <p:nvPr/>
        </p:nvSpPr>
        <p:spPr bwMode="auto">
          <a:xfrm>
            <a:off x="2643188" y="3000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26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8705" name="组合 51"/>
          <p:cNvGrpSpPr>
            <a:grpSpLocks/>
          </p:cNvGrpSpPr>
          <p:nvPr/>
        </p:nvGrpSpPr>
        <p:grpSpPr bwMode="auto">
          <a:xfrm>
            <a:off x="4500563" y="2286000"/>
            <a:ext cx="1143000" cy="1000125"/>
            <a:chOff x="7715250" y="5815013"/>
            <a:chExt cx="1143000" cy="1000125"/>
          </a:xfrm>
        </p:grpSpPr>
        <p:sp>
          <p:nvSpPr>
            <p:cNvPr id="28771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8154987" y="6100763"/>
              <a:ext cx="7032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2571750" y="285750"/>
          <a:ext cx="228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下标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opt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oper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4" name="TextBox 8"/>
          <p:cNvSpPr txBox="1">
            <a:spLocks noChangeArrowheads="1"/>
          </p:cNvSpPr>
          <p:nvPr/>
        </p:nvSpPr>
        <p:spPr bwMode="auto">
          <a:xfrm>
            <a:off x="2714625" y="64293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0      BR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8725" name="TextBox 16"/>
          <p:cNvSpPr txBox="1">
            <a:spLocks noChangeArrowheads="1"/>
          </p:cNvSpPr>
          <p:nvPr/>
        </p:nvSpPr>
        <p:spPr bwMode="auto">
          <a:xfrm>
            <a:off x="2714625" y="10001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      ENTER     </a:t>
            </a:r>
            <a:r>
              <a:rPr lang="en-US" altLang="zh-CN" sz="1800"/>
              <a:t> 4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8726" name="TextBox 57"/>
          <p:cNvSpPr txBox="1">
            <a:spLocks noChangeArrowheads="1"/>
          </p:cNvSpPr>
          <p:nvPr/>
        </p:nvSpPr>
        <p:spPr bwMode="auto">
          <a:xfrm>
            <a:off x="4143375" y="714375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1800" b="1">
              <a:solidFill>
                <a:srgbClr val="FF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2714625" y="1500188"/>
            <a:ext cx="164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0" rIns="92075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……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0" y="142875"/>
            <a:ext cx="1714500" cy="5940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function f()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read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b=5;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while(a&lt;=3){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b=b+5;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a=a+1;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write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write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call f();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28729" name="Group 48"/>
          <p:cNvGrpSpPr>
            <a:grpSpLocks/>
          </p:cNvGrpSpPr>
          <p:nvPr/>
        </p:nvGrpSpPr>
        <p:grpSpPr bwMode="auto">
          <a:xfrm>
            <a:off x="6715125" y="2038350"/>
            <a:ext cx="1000125" cy="4319588"/>
            <a:chOff x="3968" y="1027"/>
            <a:chExt cx="550" cy="2721"/>
          </a:xfrm>
        </p:grpSpPr>
        <p:sp>
          <p:nvSpPr>
            <p:cNvPr id="28768" name="Line 49"/>
            <p:cNvSpPr>
              <a:spLocks noChangeShapeType="1"/>
            </p:cNvSpPr>
            <p:nvPr/>
          </p:nvSpPr>
          <p:spPr bwMode="auto">
            <a:xfrm>
              <a:off x="3968" y="1027"/>
              <a:ext cx="0" cy="27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69" name="Line 50"/>
            <p:cNvSpPr>
              <a:spLocks noChangeShapeType="1"/>
            </p:cNvSpPr>
            <p:nvPr/>
          </p:nvSpPr>
          <p:spPr bwMode="auto">
            <a:xfrm>
              <a:off x="4518" y="1027"/>
              <a:ext cx="0" cy="27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70" name="Line 51"/>
            <p:cNvSpPr>
              <a:spLocks noChangeShapeType="1"/>
            </p:cNvSpPr>
            <p:nvPr/>
          </p:nvSpPr>
          <p:spPr bwMode="auto">
            <a:xfrm flipV="1">
              <a:off x="3974" y="3748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730" name="Line 39"/>
          <p:cNvSpPr>
            <a:spLocks noChangeShapeType="1"/>
          </p:cNvSpPr>
          <p:nvPr/>
        </p:nvSpPr>
        <p:spPr bwMode="auto">
          <a:xfrm flipV="1">
            <a:off x="6715125" y="5967413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1" name="Line 39"/>
          <p:cNvSpPr>
            <a:spLocks noChangeShapeType="1"/>
          </p:cNvSpPr>
          <p:nvPr/>
        </p:nvSpPr>
        <p:spPr bwMode="auto">
          <a:xfrm flipV="1">
            <a:off x="6715125" y="5538788"/>
            <a:ext cx="971550" cy="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2" name="TextBox 66"/>
          <p:cNvSpPr txBox="1">
            <a:spLocks noChangeArrowheads="1"/>
          </p:cNvSpPr>
          <p:nvPr/>
        </p:nvSpPr>
        <p:spPr bwMode="auto">
          <a:xfrm>
            <a:off x="6715125" y="6396038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1714500" y="2500313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28734" name="组合 70"/>
          <p:cNvGrpSpPr>
            <a:grpSpLocks/>
          </p:cNvGrpSpPr>
          <p:nvPr/>
        </p:nvGrpSpPr>
        <p:grpSpPr bwMode="auto">
          <a:xfrm>
            <a:off x="1857375" y="2571750"/>
            <a:ext cx="720725" cy="307975"/>
            <a:chOff x="4214810" y="3643314"/>
            <a:chExt cx="720725" cy="307777"/>
          </a:xfrm>
        </p:grpSpPr>
        <p:sp>
          <p:nvSpPr>
            <p:cNvPr id="28766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67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sp>
        <p:nvSpPr>
          <p:cNvPr id="74" name="TextBox 73"/>
          <p:cNvSpPr txBox="1"/>
          <p:nvPr/>
        </p:nvSpPr>
        <p:spPr bwMode="auto">
          <a:xfrm>
            <a:off x="1714500" y="2500313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5357813" y="0"/>
            <a:ext cx="1643062" cy="400050"/>
          </a:xfrm>
          <a:prstGeom prst="rect">
            <a:avLst/>
          </a:prstGeom>
          <a:solidFill>
            <a:srgbClr val="8FE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CAL         1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5357813" y="428625"/>
            <a:ext cx="3786187" cy="1939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case CAL: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	stack[top]=base; 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	stack[top+1]=</a:t>
            </a: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ip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	base=top; 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ip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=</a:t>
            </a: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instruction.operand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; 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	break;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28738" name="组合 76"/>
          <p:cNvGrpSpPr>
            <a:grpSpLocks/>
          </p:cNvGrpSpPr>
          <p:nvPr/>
        </p:nvGrpSpPr>
        <p:grpSpPr bwMode="auto">
          <a:xfrm>
            <a:off x="5500688" y="6143625"/>
            <a:ext cx="1143000" cy="307975"/>
            <a:chOff x="5286380" y="5857892"/>
            <a:chExt cx="1143009" cy="307777"/>
          </a:xfrm>
        </p:grpSpPr>
        <p:sp>
          <p:nvSpPr>
            <p:cNvPr id="28764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65" name="Rectangle 70"/>
            <p:cNvSpPr>
              <a:spLocks noChangeArrowheads="1"/>
            </p:cNvSpPr>
            <p:nvPr/>
          </p:nvSpPr>
          <p:spPr bwMode="auto">
            <a:xfrm>
              <a:off x="5286380" y="5857892"/>
              <a:ext cx="571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base</a:t>
              </a:r>
            </a:p>
          </p:txBody>
        </p:sp>
      </p:grp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1785938" y="2928938"/>
            <a:ext cx="720725" cy="307975"/>
            <a:chOff x="4214810" y="3643314"/>
            <a:chExt cx="720725" cy="307777"/>
          </a:xfrm>
        </p:grpSpPr>
        <p:sp>
          <p:nvSpPr>
            <p:cNvPr id="28762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63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grpSp>
        <p:nvGrpSpPr>
          <p:cNvPr id="28740" name="组合 85"/>
          <p:cNvGrpSpPr>
            <a:grpSpLocks/>
          </p:cNvGrpSpPr>
          <p:nvPr/>
        </p:nvGrpSpPr>
        <p:grpSpPr bwMode="auto">
          <a:xfrm>
            <a:off x="5500688" y="5072063"/>
            <a:ext cx="1143000" cy="307975"/>
            <a:chOff x="5286381" y="5857892"/>
            <a:chExt cx="1143008" cy="307777"/>
          </a:xfrm>
        </p:grpSpPr>
        <p:sp>
          <p:nvSpPr>
            <p:cNvPr id="28760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61" name="Rectangle 70"/>
            <p:cNvSpPr>
              <a:spLocks noChangeArrowheads="1"/>
            </p:cNvSpPr>
            <p:nvPr/>
          </p:nvSpPr>
          <p:spPr bwMode="auto">
            <a:xfrm>
              <a:off x="5286381" y="5857892"/>
              <a:ext cx="4286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90" name="TextBox 89"/>
          <p:cNvSpPr txBox="1"/>
          <p:nvPr/>
        </p:nvSpPr>
        <p:spPr bwMode="auto">
          <a:xfrm>
            <a:off x="5357813" y="6143625"/>
            <a:ext cx="1285875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8742" name="TextBox 91"/>
          <p:cNvSpPr txBox="1">
            <a:spLocks noChangeArrowheads="1"/>
          </p:cNvSpPr>
          <p:nvPr/>
        </p:nvSpPr>
        <p:spPr bwMode="auto">
          <a:xfrm>
            <a:off x="6929438" y="6000750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8743" name="TextBox 92"/>
          <p:cNvSpPr txBox="1">
            <a:spLocks noChangeArrowheads="1"/>
          </p:cNvSpPr>
          <p:nvPr/>
        </p:nvSpPr>
        <p:spPr bwMode="auto">
          <a:xfrm>
            <a:off x="6715125" y="5572125"/>
            <a:ext cx="1071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RA:0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8" name="组合 97"/>
          <p:cNvGrpSpPr>
            <a:grpSpLocks/>
          </p:cNvGrpSpPr>
          <p:nvPr/>
        </p:nvGrpSpPr>
        <p:grpSpPr bwMode="auto">
          <a:xfrm>
            <a:off x="6715125" y="5143500"/>
            <a:ext cx="971550" cy="307975"/>
            <a:chOff x="6715140" y="5143512"/>
            <a:chExt cx="972000" cy="307777"/>
          </a:xfrm>
        </p:grpSpPr>
        <p:sp>
          <p:nvSpPr>
            <p:cNvPr id="28758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9" name="TextBox 93"/>
            <p:cNvSpPr txBox="1">
              <a:spLocks noChangeArrowheads="1"/>
            </p:cNvSpPr>
            <p:nvPr/>
          </p:nvSpPr>
          <p:spPr bwMode="auto">
            <a:xfrm>
              <a:off x="6929454" y="5143512"/>
              <a:ext cx="5715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0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28745" name="组合 94"/>
          <p:cNvGrpSpPr>
            <a:grpSpLocks/>
          </p:cNvGrpSpPr>
          <p:nvPr/>
        </p:nvGrpSpPr>
        <p:grpSpPr bwMode="auto">
          <a:xfrm>
            <a:off x="7715250" y="5572125"/>
            <a:ext cx="1143000" cy="785813"/>
            <a:chOff x="7715250" y="5815013"/>
            <a:chExt cx="1143000" cy="1000125"/>
          </a:xfrm>
        </p:grpSpPr>
        <p:sp>
          <p:nvSpPr>
            <p:cNvPr id="28756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8154988" y="6099898"/>
              <a:ext cx="703262" cy="432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solidFill>
                    <a:srgbClr val="CC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grpSp>
        <p:nvGrpSpPr>
          <p:cNvPr id="10" name="组合 98"/>
          <p:cNvGrpSpPr>
            <a:grpSpLocks/>
          </p:cNvGrpSpPr>
          <p:nvPr/>
        </p:nvGrpSpPr>
        <p:grpSpPr bwMode="auto">
          <a:xfrm>
            <a:off x="6715125" y="4786313"/>
            <a:ext cx="971550" cy="307975"/>
            <a:chOff x="6715140" y="5143512"/>
            <a:chExt cx="972000" cy="307777"/>
          </a:xfrm>
        </p:grpSpPr>
        <p:sp>
          <p:nvSpPr>
            <p:cNvPr id="28754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5" name="TextBox 100"/>
            <p:cNvSpPr txBox="1">
              <a:spLocks noChangeArrowheads="1"/>
            </p:cNvSpPr>
            <p:nvPr/>
          </p:nvSpPr>
          <p:spPr bwMode="auto">
            <a:xfrm>
              <a:off x="6929454" y="5143512"/>
              <a:ext cx="5715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26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11" name="组合 101"/>
          <p:cNvGrpSpPr>
            <a:grpSpLocks/>
          </p:cNvGrpSpPr>
          <p:nvPr/>
        </p:nvGrpSpPr>
        <p:grpSpPr bwMode="auto">
          <a:xfrm>
            <a:off x="5500688" y="5286375"/>
            <a:ext cx="1143000" cy="307975"/>
            <a:chOff x="5286380" y="5857892"/>
            <a:chExt cx="1143009" cy="307777"/>
          </a:xfrm>
        </p:grpSpPr>
        <p:sp>
          <p:nvSpPr>
            <p:cNvPr id="28752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3" name="Rectangle 70"/>
            <p:cNvSpPr>
              <a:spLocks noChangeArrowheads="1"/>
            </p:cNvSpPr>
            <p:nvPr/>
          </p:nvSpPr>
          <p:spPr bwMode="auto">
            <a:xfrm>
              <a:off x="5286380" y="5857892"/>
              <a:ext cx="571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base</a:t>
              </a:r>
            </a:p>
          </p:txBody>
        </p:sp>
      </p:grpSp>
      <p:grpSp>
        <p:nvGrpSpPr>
          <p:cNvPr id="12" name="组合 105"/>
          <p:cNvGrpSpPr>
            <a:grpSpLocks/>
          </p:cNvGrpSpPr>
          <p:nvPr/>
        </p:nvGrpSpPr>
        <p:grpSpPr bwMode="auto">
          <a:xfrm>
            <a:off x="1714500" y="1000125"/>
            <a:ext cx="720725" cy="307975"/>
            <a:chOff x="4214810" y="3643314"/>
            <a:chExt cx="720725" cy="307777"/>
          </a:xfrm>
        </p:grpSpPr>
        <p:sp>
          <p:nvSpPr>
            <p:cNvPr id="28750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1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sp>
        <p:nvSpPr>
          <p:cNvPr id="109" name="TextBox 108"/>
          <p:cNvSpPr txBox="1"/>
          <p:nvPr/>
        </p:nvSpPr>
        <p:spPr bwMode="auto">
          <a:xfrm>
            <a:off x="1714500" y="2857500"/>
            <a:ext cx="85725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78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78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023" grpId="0" animBg="1"/>
      <p:bldP spid="74" grpId="0" animBg="1"/>
      <p:bldP spid="75" grpId="0" animBg="1"/>
      <p:bldP spid="76" grpId="0" animBg="1"/>
      <p:bldP spid="90" grpId="0" animBg="1"/>
      <p:bldP spid="1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 bwMode="auto">
          <a:xfrm>
            <a:off x="0" y="0"/>
            <a:ext cx="17145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function f()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read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b=5;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while(a&lt;=3){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b=b+5;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a=a+1;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write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write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call f();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29702" name="Group 48"/>
          <p:cNvGrpSpPr>
            <a:grpSpLocks/>
          </p:cNvGrpSpPr>
          <p:nvPr/>
        </p:nvGrpSpPr>
        <p:grpSpPr bwMode="auto">
          <a:xfrm>
            <a:off x="6715125" y="2038350"/>
            <a:ext cx="1000125" cy="4319588"/>
            <a:chOff x="3968" y="1027"/>
            <a:chExt cx="550" cy="2721"/>
          </a:xfrm>
        </p:grpSpPr>
        <p:sp>
          <p:nvSpPr>
            <p:cNvPr id="29829" name="Line 49"/>
            <p:cNvSpPr>
              <a:spLocks noChangeShapeType="1"/>
            </p:cNvSpPr>
            <p:nvPr/>
          </p:nvSpPr>
          <p:spPr bwMode="auto">
            <a:xfrm>
              <a:off x="3968" y="1027"/>
              <a:ext cx="0" cy="27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0" name="Line 51"/>
            <p:cNvSpPr>
              <a:spLocks noChangeShapeType="1"/>
            </p:cNvSpPr>
            <p:nvPr/>
          </p:nvSpPr>
          <p:spPr bwMode="auto">
            <a:xfrm flipV="1">
              <a:off x="3974" y="3748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Line 50"/>
            <p:cNvSpPr>
              <a:spLocks noChangeShapeType="1"/>
            </p:cNvSpPr>
            <p:nvPr/>
          </p:nvSpPr>
          <p:spPr bwMode="auto">
            <a:xfrm>
              <a:off x="4518" y="1027"/>
              <a:ext cx="0" cy="27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03" name="Line 39"/>
          <p:cNvSpPr>
            <a:spLocks noChangeShapeType="1"/>
          </p:cNvSpPr>
          <p:nvPr/>
        </p:nvSpPr>
        <p:spPr bwMode="auto">
          <a:xfrm flipV="1">
            <a:off x="6715125" y="5967413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4" name="Line 39"/>
          <p:cNvSpPr>
            <a:spLocks noChangeShapeType="1"/>
          </p:cNvSpPr>
          <p:nvPr/>
        </p:nvSpPr>
        <p:spPr bwMode="auto">
          <a:xfrm flipV="1">
            <a:off x="6715125" y="5538788"/>
            <a:ext cx="971550" cy="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5" name="TextBox 118"/>
          <p:cNvSpPr txBox="1">
            <a:spLocks noChangeArrowheads="1"/>
          </p:cNvSpPr>
          <p:nvPr/>
        </p:nvSpPr>
        <p:spPr bwMode="auto">
          <a:xfrm>
            <a:off x="6715125" y="6396038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4" name="TextBox 123"/>
          <p:cNvSpPr txBox="1"/>
          <p:nvPr/>
        </p:nvSpPr>
        <p:spPr bwMode="auto">
          <a:xfrm>
            <a:off x="3000375" y="5357813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5" name="Text Box 29"/>
          <p:cNvSpPr txBox="1">
            <a:spLocks noChangeArrowheads="1"/>
          </p:cNvSpPr>
          <p:nvPr/>
        </p:nvSpPr>
        <p:spPr bwMode="auto">
          <a:xfrm>
            <a:off x="5214938" y="142875"/>
            <a:ext cx="1643062" cy="400050"/>
          </a:xfrm>
          <a:prstGeom prst="rect">
            <a:avLst/>
          </a:prstGeom>
          <a:solidFill>
            <a:srgbClr val="8FE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ENTER     </a:t>
            </a:r>
            <a:r>
              <a:rPr lang="en-US" altLang="zh-CN" sz="2000" b="1"/>
              <a:t> 4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5214938" y="571500"/>
            <a:ext cx="3929062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case ENTER:</a:t>
            </a:r>
            <a:r>
              <a:rPr lang="zh-CN" altLang="en-US" sz="2000" b="1" dirty="0">
                <a:cs typeface="Times New Roman" pitchFamily="18" charset="0"/>
                <a:sym typeface="Wingdings" pitchFamily="2" charset="2"/>
              </a:rPr>
              <a:t>                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	top+=</a:t>
            </a: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instruction.operand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; 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	break;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3" name="组合 132"/>
          <p:cNvGrpSpPr>
            <a:grpSpLocks/>
          </p:cNvGrpSpPr>
          <p:nvPr/>
        </p:nvGrpSpPr>
        <p:grpSpPr bwMode="auto">
          <a:xfrm>
            <a:off x="5500688" y="3786188"/>
            <a:ext cx="1143000" cy="307975"/>
            <a:chOff x="5286381" y="5857892"/>
            <a:chExt cx="1143008" cy="307777"/>
          </a:xfrm>
        </p:grpSpPr>
        <p:sp>
          <p:nvSpPr>
            <p:cNvPr id="29827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8" name="Rectangle 70"/>
            <p:cNvSpPr>
              <a:spLocks noChangeArrowheads="1"/>
            </p:cNvSpPr>
            <p:nvPr/>
          </p:nvSpPr>
          <p:spPr bwMode="auto">
            <a:xfrm>
              <a:off x="5286381" y="5857892"/>
              <a:ext cx="4286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29710" name="TextBox 136"/>
          <p:cNvSpPr txBox="1">
            <a:spLocks noChangeArrowheads="1"/>
          </p:cNvSpPr>
          <p:nvPr/>
        </p:nvSpPr>
        <p:spPr bwMode="auto">
          <a:xfrm>
            <a:off x="6929438" y="6000750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11" name="TextBox 137"/>
          <p:cNvSpPr txBox="1">
            <a:spLocks noChangeArrowheads="1"/>
          </p:cNvSpPr>
          <p:nvPr/>
        </p:nvSpPr>
        <p:spPr bwMode="auto">
          <a:xfrm>
            <a:off x="6715125" y="5572125"/>
            <a:ext cx="928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RA:0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9712" name="组合 138"/>
          <p:cNvGrpSpPr>
            <a:grpSpLocks/>
          </p:cNvGrpSpPr>
          <p:nvPr/>
        </p:nvGrpSpPr>
        <p:grpSpPr bwMode="auto">
          <a:xfrm>
            <a:off x="6715125" y="5143500"/>
            <a:ext cx="971550" cy="307975"/>
            <a:chOff x="6715140" y="5143512"/>
            <a:chExt cx="972000" cy="307777"/>
          </a:xfrm>
        </p:grpSpPr>
        <p:sp>
          <p:nvSpPr>
            <p:cNvPr id="29825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6" name="TextBox 140"/>
            <p:cNvSpPr txBox="1">
              <a:spLocks noChangeArrowheads="1"/>
            </p:cNvSpPr>
            <p:nvPr/>
          </p:nvSpPr>
          <p:spPr bwMode="auto">
            <a:xfrm>
              <a:off x="6786578" y="5143512"/>
              <a:ext cx="8572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0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29713" name="组合 141"/>
          <p:cNvGrpSpPr>
            <a:grpSpLocks/>
          </p:cNvGrpSpPr>
          <p:nvPr/>
        </p:nvGrpSpPr>
        <p:grpSpPr bwMode="auto">
          <a:xfrm>
            <a:off x="7715250" y="5572125"/>
            <a:ext cx="1143000" cy="785813"/>
            <a:chOff x="7715250" y="5815013"/>
            <a:chExt cx="1143000" cy="1000125"/>
          </a:xfrm>
        </p:grpSpPr>
        <p:sp>
          <p:nvSpPr>
            <p:cNvPr id="29823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4" name="Text Box 25"/>
            <p:cNvSpPr txBox="1">
              <a:spLocks noChangeArrowheads="1"/>
            </p:cNvSpPr>
            <p:nvPr/>
          </p:nvSpPr>
          <p:spPr bwMode="auto">
            <a:xfrm>
              <a:off x="8154988" y="6099898"/>
              <a:ext cx="703262" cy="432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solidFill>
                    <a:srgbClr val="CC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grpSp>
        <p:nvGrpSpPr>
          <p:cNvPr id="29714" name="组合 144"/>
          <p:cNvGrpSpPr>
            <a:grpSpLocks/>
          </p:cNvGrpSpPr>
          <p:nvPr/>
        </p:nvGrpSpPr>
        <p:grpSpPr bwMode="auto">
          <a:xfrm>
            <a:off x="6715125" y="4786313"/>
            <a:ext cx="971550" cy="276225"/>
            <a:chOff x="6715140" y="5143512"/>
            <a:chExt cx="972000" cy="276999"/>
          </a:xfrm>
        </p:grpSpPr>
        <p:sp>
          <p:nvSpPr>
            <p:cNvPr id="29821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2" name="TextBox 146"/>
            <p:cNvSpPr txBox="1">
              <a:spLocks noChangeArrowheads="1"/>
            </p:cNvSpPr>
            <p:nvPr/>
          </p:nvSpPr>
          <p:spPr bwMode="auto">
            <a:xfrm>
              <a:off x="6786578" y="5143512"/>
              <a:ext cx="8572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cs typeface="Times New Roman" panose="02020603050405020304" pitchFamily="18" charset="0"/>
                  <a:sym typeface="Wingdings" panose="05000000000000000000" pitchFamily="2" charset="2"/>
                </a:rPr>
                <a:t>RA:26</a:t>
              </a:r>
              <a:endParaRPr lang="zh-CN" altLang="en-US" sz="18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29715" name="组合 147"/>
          <p:cNvGrpSpPr>
            <a:grpSpLocks/>
          </p:cNvGrpSpPr>
          <p:nvPr/>
        </p:nvGrpSpPr>
        <p:grpSpPr bwMode="auto">
          <a:xfrm>
            <a:off x="5500688" y="5286375"/>
            <a:ext cx="1143000" cy="307975"/>
            <a:chOff x="5286380" y="5857892"/>
            <a:chExt cx="1143009" cy="307777"/>
          </a:xfrm>
        </p:grpSpPr>
        <p:sp>
          <p:nvSpPr>
            <p:cNvPr id="29819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0" name="Rectangle 70"/>
            <p:cNvSpPr>
              <a:spLocks noChangeArrowheads="1"/>
            </p:cNvSpPr>
            <p:nvPr/>
          </p:nvSpPr>
          <p:spPr bwMode="auto">
            <a:xfrm>
              <a:off x="5286380" y="5857892"/>
              <a:ext cx="571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base</a:t>
              </a:r>
            </a:p>
          </p:txBody>
        </p:sp>
      </p:grpSp>
      <p:grpSp>
        <p:nvGrpSpPr>
          <p:cNvPr id="29716" name="组合 150"/>
          <p:cNvGrpSpPr>
            <a:grpSpLocks/>
          </p:cNvGrpSpPr>
          <p:nvPr/>
        </p:nvGrpSpPr>
        <p:grpSpPr bwMode="auto">
          <a:xfrm>
            <a:off x="1143000" y="857250"/>
            <a:ext cx="720725" cy="307975"/>
            <a:chOff x="4214810" y="3643314"/>
            <a:chExt cx="720725" cy="307777"/>
          </a:xfrm>
        </p:grpSpPr>
        <p:sp>
          <p:nvSpPr>
            <p:cNvPr id="29817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graphicFrame>
        <p:nvGraphicFramePr>
          <p:cNvPr id="155" name="表格 154"/>
          <p:cNvGraphicFramePr>
            <a:graphicFrameLocks noGrp="1"/>
          </p:cNvGraphicFramePr>
          <p:nvPr/>
        </p:nvGraphicFramePr>
        <p:xfrm>
          <a:off x="1928813" y="142875"/>
          <a:ext cx="2286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下标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opt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oper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9" marR="91439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9783" name="TextBox 8"/>
          <p:cNvSpPr txBox="1">
            <a:spLocks noChangeArrowheads="1"/>
          </p:cNvSpPr>
          <p:nvPr/>
        </p:nvSpPr>
        <p:spPr bwMode="auto">
          <a:xfrm>
            <a:off x="2071688" y="500063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0      BR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84" name="TextBox 16"/>
          <p:cNvSpPr txBox="1">
            <a:spLocks noChangeArrowheads="1"/>
          </p:cNvSpPr>
          <p:nvPr/>
        </p:nvSpPr>
        <p:spPr bwMode="auto">
          <a:xfrm>
            <a:off x="2071688" y="857250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      ENTER     </a:t>
            </a:r>
            <a:r>
              <a:rPr lang="en-US" altLang="zh-CN" sz="1800"/>
              <a:t> 4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85" name="TextBox 157"/>
          <p:cNvSpPr txBox="1">
            <a:spLocks noChangeArrowheads="1"/>
          </p:cNvSpPr>
          <p:nvPr/>
        </p:nvSpPr>
        <p:spPr bwMode="auto">
          <a:xfrm>
            <a:off x="2071688" y="1214438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      IN     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86" name="TextBox 158"/>
          <p:cNvSpPr txBox="1">
            <a:spLocks noChangeArrowheads="1"/>
          </p:cNvSpPr>
          <p:nvPr/>
        </p:nvSpPr>
        <p:spPr bwMode="auto">
          <a:xfrm>
            <a:off x="2071688" y="1643063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3      STO      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87" name="TextBox 159"/>
          <p:cNvSpPr txBox="1">
            <a:spLocks noChangeArrowheads="1"/>
          </p:cNvSpPr>
          <p:nvPr/>
        </p:nvSpPr>
        <p:spPr bwMode="auto">
          <a:xfrm>
            <a:off x="2071688" y="2000250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4      LOADI      5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88" name="TextBox 160"/>
          <p:cNvSpPr txBox="1">
            <a:spLocks noChangeArrowheads="1"/>
          </p:cNvSpPr>
          <p:nvPr/>
        </p:nvSpPr>
        <p:spPr bwMode="auto">
          <a:xfrm>
            <a:off x="2071688" y="2357438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5      STO           3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89" name="TextBox 161"/>
          <p:cNvSpPr txBox="1">
            <a:spLocks noChangeArrowheads="1"/>
          </p:cNvSpPr>
          <p:nvPr/>
        </p:nvSpPr>
        <p:spPr bwMode="auto">
          <a:xfrm>
            <a:off x="2071688" y="27146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6      LOAD  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90" name="TextBox 162"/>
          <p:cNvSpPr txBox="1">
            <a:spLocks noChangeArrowheads="1"/>
          </p:cNvSpPr>
          <p:nvPr/>
        </p:nvSpPr>
        <p:spPr bwMode="auto">
          <a:xfrm>
            <a:off x="2071688" y="3143250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7      LOADI      3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91" name="TextBox 163"/>
          <p:cNvSpPr txBox="1">
            <a:spLocks noChangeArrowheads="1"/>
          </p:cNvSpPr>
          <p:nvPr/>
        </p:nvSpPr>
        <p:spPr bwMode="auto">
          <a:xfrm>
            <a:off x="2071688" y="3500438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8      LE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92" name="TextBox 164"/>
          <p:cNvSpPr txBox="1">
            <a:spLocks noChangeArrowheads="1"/>
          </p:cNvSpPr>
          <p:nvPr/>
        </p:nvSpPr>
        <p:spPr bwMode="auto">
          <a:xfrm>
            <a:off x="2071688" y="38576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9      BRF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93" name="TextBox 165"/>
          <p:cNvSpPr txBox="1">
            <a:spLocks noChangeArrowheads="1"/>
          </p:cNvSpPr>
          <p:nvPr/>
        </p:nvSpPr>
        <p:spPr bwMode="auto">
          <a:xfrm>
            <a:off x="2071688" y="4214813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10    LOAD       3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94" name="TextBox 166"/>
          <p:cNvSpPr txBox="1">
            <a:spLocks noChangeArrowheads="1"/>
          </p:cNvSpPr>
          <p:nvPr/>
        </p:nvSpPr>
        <p:spPr bwMode="auto">
          <a:xfrm>
            <a:off x="2071688" y="4572000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11    LOADI      5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95" name="TextBox 167"/>
          <p:cNvSpPr txBox="1">
            <a:spLocks noChangeArrowheads="1"/>
          </p:cNvSpPr>
          <p:nvPr/>
        </p:nvSpPr>
        <p:spPr bwMode="auto">
          <a:xfrm>
            <a:off x="2071688" y="4970463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12    ADD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96" name="TextBox 168"/>
          <p:cNvSpPr txBox="1">
            <a:spLocks noChangeArrowheads="1"/>
          </p:cNvSpPr>
          <p:nvPr/>
        </p:nvSpPr>
        <p:spPr bwMode="auto">
          <a:xfrm>
            <a:off x="2071688" y="5357813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13    STO           3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97" name="TextBox 169"/>
          <p:cNvSpPr txBox="1">
            <a:spLocks noChangeArrowheads="1"/>
          </p:cNvSpPr>
          <p:nvPr/>
        </p:nvSpPr>
        <p:spPr bwMode="auto">
          <a:xfrm>
            <a:off x="3500438" y="571500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1800" b="1">
              <a:solidFill>
                <a:srgbClr val="FF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798" name="TextBox 170"/>
          <p:cNvSpPr txBox="1">
            <a:spLocks noChangeArrowheads="1"/>
          </p:cNvSpPr>
          <p:nvPr/>
        </p:nvSpPr>
        <p:spPr bwMode="auto">
          <a:xfrm>
            <a:off x="3500438" y="3929063"/>
            <a:ext cx="500062" cy="276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  <a:sym typeface="Wingdings" panose="05000000000000000000" pitchFamily="2" charset="2"/>
              </a:rPr>
              <a:t>21</a:t>
            </a:r>
            <a:endParaRPr lang="zh-CN" altLang="en-US" sz="18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78" name="TextBox 177"/>
          <p:cNvSpPr txBox="1"/>
          <p:nvPr/>
        </p:nvSpPr>
        <p:spPr bwMode="auto">
          <a:xfrm>
            <a:off x="1071563" y="785813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9" name="组合 178"/>
          <p:cNvGrpSpPr>
            <a:grpSpLocks/>
          </p:cNvGrpSpPr>
          <p:nvPr/>
        </p:nvGrpSpPr>
        <p:grpSpPr bwMode="auto">
          <a:xfrm>
            <a:off x="1143000" y="1285875"/>
            <a:ext cx="720725" cy="307975"/>
            <a:chOff x="4214810" y="3643314"/>
            <a:chExt cx="720725" cy="307777"/>
          </a:xfrm>
        </p:grpSpPr>
        <p:sp>
          <p:nvSpPr>
            <p:cNvPr id="29815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grpSp>
        <p:nvGrpSpPr>
          <p:cNvPr id="10" name="组合 181"/>
          <p:cNvGrpSpPr>
            <a:grpSpLocks/>
          </p:cNvGrpSpPr>
          <p:nvPr/>
        </p:nvGrpSpPr>
        <p:grpSpPr bwMode="auto">
          <a:xfrm>
            <a:off x="6715125" y="4429125"/>
            <a:ext cx="1000125" cy="307975"/>
            <a:chOff x="6715140" y="5143512"/>
            <a:chExt cx="1000132" cy="307777"/>
          </a:xfrm>
        </p:grpSpPr>
        <p:sp>
          <p:nvSpPr>
            <p:cNvPr id="29813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Box 183"/>
            <p:cNvSpPr txBox="1">
              <a:spLocks noChangeArrowheads="1"/>
            </p:cNvSpPr>
            <p:nvPr/>
          </p:nvSpPr>
          <p:spPr bwMode="auto">
            <a:xfrm>
              <a:off x="6715140" y="5143512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a: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11" name="组合 184"/>
          <p:cNvGrpSpPr>
            <a:grpSpLocks/>
          </p:cNvGrpSpPr>
          <p:nvPr/>
        </p:nvGrpSpPr>
        <p:grpSpPr bwMode="auto">
          <a:xfrm>
            <a:off x="6715125" y="4071938"/>
            <a:ext cx="1000125" cy="307975"/>
            <a:chOff x="6715140" y="5143512"/>
            <a:chExt cx="1000132" cy="307777"/>
          </a:xfrm>
        </p:grpSpPr>
        <p:sp>
          <p:nvSpPr>
            <p:cNvPr id="29811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Box 186"/>
            <p:cNvSpPr txBox="1">
              <a:spLocks noChangeArrowheads="1"/>
            </p:cNvSpPr>
            <p:nvPr/>
          </p:nvSpPr>
          <p:spPr bwMode="auto">
            <a:xfrm>
              <a:off x="6715140" y="5143512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b: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29803" name="组合 188"/>
          <p:cNvGrpSpPr>
            <a:grpSpLocks/>
          </p:cNvGrpSpPr>
          <p:nvPr/>
        </p:nvGrpSpPr>
        <p:grpSpPr bwMode="auto">
          <a:xfrm>
            <a:off x="5500688" y="5072063"/>
            <a:ext cx="1143000" cy="307975"/>
            <a:chOff x="5286381" y="5857892"/>
            <a:chExt cx="1143008" cy="307777"/>
          </a:xfrm>
        </p:grpSpPr>
        <p:sp>
          <p:nvSpPr>
            <p:cNvPr id="29809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Rectangle 70"/>
            <p:cNvSpPr>
              <a:spLocks noChangeArrowheads="1"/>
            </p:cNvSpPr>
            <p:nvPr/>
          </p:nvSpPr>
          <p:spPr bwMode="auto">
            <a:xfrm>
              <a:off x="5286381" y="5857892"/>
              <a:ext cx="4286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grpSp>
        <p:nvGrpSpPr>
          <p:cNvPr id="13" name="组合 191"/>
          <p:cNvGrpSpPr>
            <a:grpSpLocks/>
          </p:cNvGrpSpPr>
          <p:nvPr/>
        </p:nvGrpSpPr>
        <p:grpSpPr bwMode="auto">
          <a:xfrm>
            <a:off x="7786688" y="4071938"/>
            <a:ext cx="1060450" cy="1428750"/>
            <a:chOff x="7715250" y="5815013"/>
            <a:chExt cx="1060575" cy="1000125"/>
          </a:xfrm>
        </p:grpSpPr>
        <p:sp>
          <p:nvSpPr>
            <p:cNvPr id="29807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" name="Text Box 25"/>
            <p:cNvSpPr txBox="1">
              <a:spLocks noChangeArrowheads="1"/>
            </p:cNvSpPr>
            <p:nvPr/>
          </p:nvSpPr>
          <p:spPr bwMode="auto">
            <a:xfrm>
              <a:off x="8072479" y="6215063"/>
              <a:ext cx="703346" cy="236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smtClean="0">
                  <a:solidFill>
                    <a:srgbClr val="CC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</p:grpSp>
      <p:sp>
        <p:nvSpPr>
          <p:cNvPr id="195" name="Line 39"/>
          <p:cNvSpPr>
            <a:spLocks noChangeShapeType="1"/>
          </p:cNvSpPr>
          <p:nvPr/>
        </p:nvSpPr>
        <p:spPr bwMode="auto">
          <a:xfrm flipV="1">
            <a:off x="6786563" y="4071938"/>
            <a:ext cx="971550" cy="0"/>
          </a:xfrm>
          <a:prstGeom prst="line">
            <a:avLst/>
          </a:prstGeom>
          <a:noFill/>
          <a:ln w="38100">
            <a:solidFill>
              <a:srgbClr val="00CC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 bwMode="auto">
          <a:xfrm>
            <a:off x="5429250" y="4857750"/>
            <a:ext cx="1214438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71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78" grpId="0" animBg="1"/>
      <p:bldP spid="195" grpId="0" animBg="1"/>
      <p:bldP spid="188" grpId="0" animBg="1"/>
      <p:bldP spid="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857875" y="571500"/>
            <a:ext cx="3286125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case RETURN: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          top=base;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000" b="1" dirty="0">
                <a:cs typeface="Times New Roman" pitchFamily="18" charset="0"/>
                <a:sym typeface="Wingdings" pitchFamily="2" charset="2"/>
              </a:rPr>
              <a:t>                </a:t>
            </a: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ip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=stack[top+1]; 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000" b="1" dirty="0">
                <a:cs typeface="Times New Roman" pitchFamily="18" charset="0"/>
                <a:sym typeface="Wingdings" pitchFamily="2" charset="2"/>
              </a:rPr>
              <a:t>                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base=stack[top]; 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000" b="1" dirty="0">
                <a:cs typeface="Times New Roman" pitchFamily="18" charset="0"/>
                <a:sym typeface="Wingdings" pitchFamily="2" charset="2"/>
              </a:rPr>
              <a:t>                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break;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7653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0"/>
            <a:ext cx="17145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function f()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read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b=5;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while(a&lt;=3){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b=b+5;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a=a+1;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write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write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call f();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30725" name="Group 48"/>
          <p:cNvGrpSpPr>
            <a:grpSpLocks/>
          </p:cNvGrpSpPr>
          <p:nvPr/>
        </p:nvGrpSpPr>
        <p:grpSpPr bwMode="auto">
          <a:xfrm>
            <a:off x="6726238" y="2411413"/>
            <a:ext cx="989012" cy="3924300"/>
            <a:chOff x="3974" y="1254"/>
            <a:chExt cx="544" cy="2508"/>
          </a:xfrm>
        </p:grpSpPr>
        <p:sp>
          <p:nvSpPr>
            <p:cNvPr id="30827" name="Line 49"/>
            <p:cNvSpPr>
              <a:spLocks noChangeShapeType="1"/>
            </p:cNvSpPr>
            <p:nvPr/>
          </p:nvSpPr>
          <p:spPr bwMode="auto">
            <a:xfrm>
              <a:off x="3977" y="1254"/>
              <a:ext cx="0" cy="25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8" name="Line 50"/>
            <p:cNvSpPr>
              <a:spLocks noChangeShapeType="1"/>
            </p:cNvSpPr>
            <p:nvPr/>
          </p:nvSpPr>
          <p:spPr bwMode="auto">
            <a:xfrm>
              <a:off x="4518" y="1254"/>
              <a:ext cx="0" cy="249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9" name="Line 51"/>
            <p:cNvSpPr>
              <a:spLocks noChangeShapeType="1"/>
            </p:cNvSpPr>
            <p:nvPr/>
          </p:nvSpPr>
          <p:spPr bwMode="auto">
            <a:xfrm flipV="1">
              <a:off x="3974" y="3748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26" name="Line 39"/>
          <p:cNvSpPr>
            <a:spLocks noChangeShapeType="1"/>
          </p:cNvSpPr>
          <p:nvPr/>
        </p:nvSpPr>
        <p:spPr bwMode="auto">
          <a:xfrm flipV="1">
            <a:off x="6715125" y="5967413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7" name="Line 39"/>
          <p:cNvSpPr>
            <a:spLocks noChangeShapeType="1"/>
          </p:cNvSpPr>
          <p:nvPr/>
        </p:nvSpPr>
        <p:spPr bwMode="auto">
          <a:xfrm flipV="1">
            <a:off x="6715125" y="5538788"/>
            <a:ext cx="971550" cy="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8" name="TextBox 12"/>
          <p:cNvSpPr txBox="1">
            <a:spLocks noChangeArrowheads="1"/>
          </p:cNvSpPr>
          <p:nvPr/>
        </p:nvSpPr>
        <p:spPr bwMode="auto">
          <a:xfrm>
            <a:off x="6715125" y="6396038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857875" y="142875"/>
            <a:ext cx="1428750" cy="400050"/>
          </a:xfrm>
          <a:prstGeom prst="rect">
            <a:avLst/>
          </a:prstGeom>
          <a:solidFill>
            <a:srgbClr val="8FE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5500688" y="3786188"/>
            <a:ext cx="1143000" cy="307975"/>
            <a:chOff x="5286381" y="5857892"/>
            <a:chExt cx="1143008" cy="307777"/>
          </a:xfrm>
        </p:grpSpPr>
        <p:sp>
          <p:nvSpPr>
            <p:cNvPr id="30825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6" name="Rectangle 70"/>
            <p:cNvSpPr>
              <a:spLocks noChangeArrowheads="1"/>
            </p:cNvSpPr>
            <p:nvPr/>
          </p:nvSpPr>
          <p:spPr bwMode="auto">
            <a:xfrm>
              <a:off x="5286381" y="5857892"/>
              <a:ext cx="4286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6929438" y="6000750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6715125" y="5572125"/>
            <a:ext cx="928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RA:0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0733" name="组合 21"/>
          <p:cNvGrpSpPr>
            <a:grpSpLocks/>
          </p:cNvGrpSpPr>
          <p:nvPr/>
        </p:nvGrpSpPr>
        <p:grpSpPr bwMode="auto">
          <a:xfrm>
            <a:off x="6715125" y="5143500"/>
            <a:ext cx="971550" cy="307975"/>
            <a:chOff x="6715140" y="5143512"/>
            <a:chExt cx="972000" cy="307777"/>
          </a:xfrm>
        </p:grpSpPr>
        <p:sp>
          <p:nvSpPr>
            <p:cNvPr id="30823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4" name="TextBox 23"/>
            <p:cNvSpPr txBox="1">
              <a:spLocks noChangeArrowheads="1"/>
            </p:cNvSpPr>
            <p:nvPr/>
          </p:nvSpPr>
          <p:spPr bwMode="auto">
            <a:xfrm>
              <a:off x="6786578" y="5143512"/>
              <a:ext cx="8572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0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30734" name="组合 24"/>
          <p:cNvGrpSpPr>
            <a:grpSpLocks/>
          </p:cNvGrpSpPr>
          <p:nvPr/>
        </p:nvGrpSpPr>
        <p:grpSpPr bwMode="auto">
          <a:xfrm>
            <a:off x="7715250" y="5572125"/>
            <a:ext cx="1143000" cy="785813"/>
            <a:chOff x="7715250" y="5815013"/>
            <a:chExt cx="1143000" cy="1000125"/>
          </a:xfrm>
        </p:grpSpPr>
        <p:sp>
          <p:nvSpPr>
            <p:cNvPr id="30821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8154988" y="6099898"/>
              <a:ext cx="703262" cy="432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solidFill>
                    <a:srgbClr val="CC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grpSp>
        <p:nvGrpSpPr>
          <p:cNvPr id="30735" name="组合 27"/>
          <p:cNvGrpSpPr>
            <a:grpSpLocks/>
          </p:cNvGrpSpPr>
          <p:nvPr/>
        </p:nvGrpSpPr>
        <p:grpSpPr bwMode="auto">
          <a:xfrm>
            <a:off x="6715125" y="4786313"/>
            <a:ext cx="971550" cy="276225"/>
            <a:chOff x="6715140" y="5143512"/>
            <a:chExt cx="972000" cy="276999"/>
          </a:xfrm>
        </p:grpSpPr>
        <p:sp>
          <p:nvSpPr>
            <p:cNvPr id="30819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TextBox 29"/>
            <p:cNvSpPr txBox="1">
              <a:spLocks noChangeArrowheads="1"/>
            </p:cNvSpPr>
            <p:nvPr/>
          </p:nvSpPr>
          <p:spPr bwMode="auto">
            <a:xfrm>
              <a:off x="6786578" y="5143512"/>
              <a:ext cx="8572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cs typeface="Times New Roman" panose="02020603050405020304" pitchFamily="18" charset="0"/>
                  <a:sym typeface="Wingdings" panose="05000000000000000000" pitchFamily="2" charset="2"/>
                </a:rPr>
                <a:t>RA:26</a:t>
              </a:r>
              <a:endParaRPr lang="zh-CN" altLang="en-US" sz="18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9" name="组合 30"/>
          <p:cNvGrpSpPr>
            <a:grpSpLocks/>
          </p:cNvGrpSpPr>
          <p:nvPr/>
        </p:nvGrpSpPr>
        <p:grpSpPr bwMode="auto">
          <a:xfrm>
            <a:off x="5500688" y="5286375"/>
            <a:ext cx="1143000" cy="307975"/>
            <a:chOff x="5286380" y="5857892"/>
            <a:chExt cx="1143009" cy="307777"/>
          </a:xfrm>
        </p:grpSpPr>
        <p:sp>
          <p:nvSpPr>
            <p:cNvPr id="30817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18" name="Rectangle 70"/>
            <p:cNvSpPr>
              <a:spLocks noChangeArrowheads="1"/>
            </p:cNvSpPr>
            <p:nvPr/>
          </p:nvSpPr>
          <p:spPr bwMode="auto">
            <a:xfrm>
              <a:off x="5286380" y="5857892"/>
              <a:ext cx="571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base</a:t>
              </a:r>
            </a:p>
          </p:txBody>
        </p:sp>
      </p:grpSp>
      <p:grpSp>
        <p:nvGrpSpPr>
          <p:cNvPr id="30737" name="组合 63"/>
          <p:cNvGrpSpPr>
            <a:grpSpLocks/>
          </p:cNvGrpSpPr>
          <p:nvPr/>
        </p:nvGrpSpPr>
        <p:grpSpPr bwMode="auto">
          <a:xfrm>
            <a:off x="6715125" y="4429125"/>
            <a:ext cx="1000125" cy="307975"/>
            <a:chOff x="6715140" y="5143512"/>
            <a:chExt cx="1000132" cy="307777"/>
          </a:xfrm>
        </p:grpSpPr>
        <p:sp>
          <p:nvSpPr>
            <p:cNvPr id="30815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16" name="TextBox 65"/>
            <p:cNvSpPr txBox="1">
              <a:spLocks noChangeArrowheads="1"/>
            </p:cNvSpPr>
            <p:nvPr/>
          </p:nvSpPr>
          <p:spPr bwMode="auto">
            <a:xfrm>
              <a:off x="6715140" y="5143512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a: 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30738" name="组合 66"/>
          <p:cNvGrpSpPr>
            <a:grpSpLocks/>
          </p:cNvGrpSpPr>
          <p:nvPr/>
        </p:nvGrpSpPr>
        <p:grpSpPr bwMode="auto">
          <a:xfrm>
            <a:off x="6715125" y="4071938"/>
            <a:ext cx="1000125" cy="307975"/>
            <a:chOff x="6715140" y="5143512"/>
            <a:chExt cx="1000132" cy="307777"/>
          </a:xfrm>
        </p:grpSpPr>
        <p:sp>
          <p:nvSpPr>
            <p:cNvPr id="30813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14" name="TextBox 68"/>
            <p:cNvSpPr txBox="1">
              <a:spLocks noChangeArrowheads="1"/>
            </p:cNvSpPr>
            <p:nvPr/>
          </p:nvSpPr>
          <p:spPr bwMode="auto">
            <a:xfrm>
              <a:off x="6715140" y="5143512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b: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30739" name="组合 72"/>
          <p:cNvGrpSpPr>
            <a:grpSpLocks/>
          </p:cNvGrpSpPr>
          <p:nvPr/>
        </p:nvGrpSpPr>
        <p:grpSpPr bwMode="auto">
          <a:xfrm>
            <a:off x="7786688" y="4071938"/>
            <a:ext cx="1060450" cy="1428750"/>
            <a:chOff x="7715250" y="5815013"/>
            <a:chExt cx="1060575" cy="1000125"/>
          </a:xfrm>
        </p:grpSpPr>
        <p:sp>
          <p:nvSpPr>
            <p:cNvPr id="30811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8072479" y="6215063"/>
              <a:ext cx="703346" cy="236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smtClean="0">
                  <a:solidFill>
                    <a:srgbClr val="CC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</p:grpSp>
      <p:sp>
        <p:nvSpPr>
          <p:cNvPr id="30740" name="Line 39"/>
          <p:cNvSpPr>
            <a:spLocks noChangeShapeType="1"/>
          </p:cNvSpPr>
          <p:nvPr/>
        </p:nvSpPr>
        <p:spPr bwMode="auto">
          <a:xfrm flipV="1">
            <a:off x="6786563" y="4071938"/>
            <a:ext cx="971550" cy="0"/>
          </a:xfrm>
          <a:prstGeom prst="line">
            <a:avLst/>
          </a:prstGeom>
          <a:noFill/>
          <a:ln w="38100">
            <a:solidFill>
              <a:srgbClr val="00CC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" name="TextBox 76"/>
          <p:cNvSpPr txBox="1"/>
          <p:nvPr/>
        </p:nvSpPr>
        <p:spPr bwMode="auto">
          <a:xfrm>
            <a:off x="1785938" y="1357313"/>
            <a:ext cx="1214437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2571750" y="1428750"/>
          <a:ext cx="2286000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8" name="TextBox 78"/>
          <p:cNvSpPr txBox="1">
            <a:spLocks noChangeArrowheads="1"/>
          </p:cNvSpPr>
          <p:nvPr/>
        </p:nvSpPr>
        <p:spPr bwMode="auto">
          <a:xfrm>
            <a:off x="2643188" y="1857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23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69" name="TextBox 79"/>
          <p:cNvSpPr txBox="1">
            <a:spLocks noChangeArrowheads="1"/>
          </p:cNvSpPr>
          <p:nvPr/>
        </p:nvSpPr>
        <p:spPr bwMode="auto">
          <a:xfrm>
            <a:off x="2643188" y="2286000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     ENTER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70" name="TextBox 80"/>
          <p:cNvSpPr txBox="1">
            <a:spLocks noChangeArrowheads="1"/>
          </p:cNvSpPr>
          <p:nvPr/>
        </p:nvSpPr>
        <p:spPr bwMode="auto">
          <a:xfrm>
            <a:off x="2643188" y="264318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25      CAL         1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71" name="TextBox 81"/>
          <p:cNvSpPr txBox="1">
            <a:spLocks noChangeArrowheads="1"/>
          </p:cNvSpPr>
          <p:nvPr/>
        </p:nvSpPr>
        <p:spPr bwMode="auto">
          <a:xfrm>
            <a:off x="2643188" y="3000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26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0772" name="组合 82"/>
          <p:cNvGrpSpPr>
            <a:grpSpLocks/>
          </p:cNvGrpSpPr>
          <p:nvPr/>
        </p:nvGrpSpPr>
        <p:grpSpPr bwMode="auto">
          <a:xfrm>
            <a:off x="4500563" y="2286000"/>
            <a:ext cx="1143000" cy="1000125"/>
            <a:chOff x="7715250" y="5815013"/>
            <a:chExt cx="1143000" cy="1000125"/>
          </a:xfrm>
        </p:grpSpPr>
        <p:sp>
          <p:nvSpPr>
            <p:cNvPr id="30809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5" name="Text Box 25"/>
            <p:cNvSpPr txBox="1">
              <a:spLocks noChangeArrowheads="1"/>
            </p:cNvSpPr>
            <p:nvPr/>
          </p:nvSpPr>
          <p:spPr bwMode="auto">
            <a:xfrm>
              <a:off x="8154987" y="6100763"/>
              <a:ext cx="7032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2571750" y="285750"/>
          <a:ext cx="228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下标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opt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oper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91" name="TextBox 8"/>
          <p:cNvSpPr txBox="1">
            <a:spLocks noChangeArrowheads="1"/>
          </p:cNvSpPr>
          <p:nvPr/>
        </p:nvSpPr>
        <p:spPr bwMode="auto">
          <a:xfrm>
            <a:off x="2714625" y="64293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0      BR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92" name="TextBox 16"/>
          <p:cNvSpPr txBox="1">
            <a:spLocks noChangeArrowheads="1"/>
          </p:cNvSpPr>
          <p:nvPr/>
        </p:nvSpPr>
        <p:spPr bwMode="auto">
          <a:xfrm>
            <a:off x="2714625" y="10001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      ENTER     </a:t>
            </a:r>
            <a:r>
              <a:rPr lang="en-US" altLang="zh-CN" sz="1800"/>
              <a:t> 4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93" name="TextBox 88"/>
          <p:cNvSpPr txBox="1">
            <a:spLocks noChangeArrowheads="1"/>
          </p:cNvSpPr>
          <p:nvPr/>
        </p:nvSpPr>
        <p:spPr bwMode="auto">
          <a:xfrm>
            <a:off x="4143375" y="714375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1800" b="1">
              <a:solidFill>
                <a:srgbClr val="FF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2714625" y="1500188"/>
            <a:ext cx="164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0" rIns="92075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……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1714500" y="2500313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14" name="组合 91"/>
          <p:cNvGrpSpPr>
            <a:grpSpLocks/>
          </p:cNvGrpSpPr>
          <p:nvPr/>
        </p:nvGrpSpPr>
        <p:grpSpPr bwMode="auto">
          <a:xfrm>
            <a:off x="1785938" y="2286000"/>
            <a:ext cx="720725" cy="307975"/>
            <a:chOff x="4214810" y="3643314"/>
            <a:chExt cx="720725" cy="307777"/>
          </a:xfrm>
        </p:grpSpPr>
        <p:sp>
          <p:nvSpPr>
            <p:cNvPr id="30807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08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grpSp>
        <p:nvGrpSpPr>
          <p:cNvPr id="30797" name="组合 98"/>
          <p:cNvGrpSpPr>
            <a:grpSpLocks/>
          </p:cNvGrpSpPr>
          <p:nvPr/>
        </p:nvGrpSpPr>
        <p:grpSpPr bwMode="auto">
          <a:xfrm>
            <a:off x="1785938" y="1857375"/>
            <a:ext cx="720725" cy="307975"/>
            <a:chOff x="4214810" y="3643314"/>
            <a:chExt cx="720725" cy="307777"/>
          </a:xfrm>
        </p:grpSpPr>
        <p:sp>
          <p:nvSpPr>
            <p:cNvPr id="30805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06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sp>
        <p:nvSpPr>
          <p:cNvPr id="102" name="TextBox 101"/>
          <p:cNvSpPr txBox="1"/>
          <p:nvPr/>
        </p:nvSpPr>
        <p:spPr bwMode="auto">
          <a:xfrm>
            <a:off x="1571625" y="4643438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7786688" y="2786063"/>
            <a:ext cx="1357312" cy="461962"/>
          </a:xfrm>
          <a:prstGeom prst="rect">
            <a:avLst/>
          </a:prstGeom>
          <a:solidFill>
            <a:srgbClr val="BDFF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输入：</a:t>
            </a:r>
            <a:r>
              <a:rPr lang="en-US" altLang="zh-CN" sz="2400" b="1"/>
              <a:t>2</a:t>
            </a: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7072313" y="407193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15</a:t>
            </a:r>
            <a:endParaRPr lang="zh-CN" altLang="en-US" sz="2400"/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7072313" y="442912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endParaRPr lang="zh-CN" altLang="en-US" sz="2000" b="1">
              <a:solidFill>
                <a:srgbClr val="00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1643063" y="1857375"/>
            <a:ext cx="85725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7786688" y="4000500"/>
            <a:ext cx="642937" cy="150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8" name="矩形 107"/>
          <p:cNvSpPr>
            <a:spLocks noChangeArrowheads="1"/>
          </p:cNvSpPr>
          <p:nvPr/>
        </p:nvSpPr>
        <p:spPr bwMode="auto">
          <a:xfrm>
            <a:off x="6767513" y="3929063"/>
            <a:ext cx="900112" cy="150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0139 0.1879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00243 0.1127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3079 L 0.00139 0.1057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653" grpId="0" animBg="1"/>
      <p:bldP spid="15" grpId="0" animBg="1"/>
      <p:bldP spid="103" grpId="0" animBg="1"/>
      <p:bldP spid="104" grpId="0"/>
      <p:bldP spid="105" grpId="0"/>
      <p:bldP spid="106" grpId="0" animBg="1"/>
      <p:bldP spid="107" grpId="0" animBg="1"/>
      <p:bldP spid="1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857875" y="571500"/>
            <a:ext cx="3286125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case RETURN: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          top=base;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000" b="1" dirty="0">
                <a:cs typeface="Times New Roman" pitchFamily="18" charset="0"/>
                <a:sym typeface="Wingdings" pitchFamily="2" charset="2"/>
              </a:rPr>
              <a:t>                </a:t>
            </a: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ip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=stack[top+1]; 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000" b="1" dirty="0">
                <a:cs typeface="Times New Roman" pitchFamily="18" charset="0"/>
                <a:sym typeface="Wingdings" pitchFamily="2" charset="2"/>
              </a:rPr>
              <a:t>                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base=stack[top]; 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000" b="1" dirty="0">
                <a:cs typeface="Times New Roman" pitchFamily="18" charset="0"/>
                <a:sym typeface="Wingdings" pitchFamily="2" charset="2"/>
              </a:rPr>
              <a:t>                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break;</a:t>
            </a:r>
            <a:endParaRPr lang="zh-CN" altLang="en-US" sz="2000" b="1" dirty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0"/>
            <a:ext cx="17145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function f()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 err="1"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read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b=5;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while(a&lt;=3){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b=b+5;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a=a+1;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write b;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      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write a;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altLang="zh-CN" sz="2000" b="1" dirty="0"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call f();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b="1" dirty="0">
                <a:cs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31750" name="Group 48"/>
          <p:cNvGrpSpPr>
            <a:grpSpLocks/>
          </p:cNvGrpSpPr>
          <p:nvPr/>
        </p:nvGrpSpPr>
        <p:grpSpPr bwMode="auto">
          <a:xfrm>
            <a:off x="6726238" y="2411413"/>
            <a:ext cx="989012" cy="3924300"/>
            <a:chOff x="3974" y="1254"/>
            <a:chExt cx="544" cy="2508"/>
          </a:xfrm>
        </p:grpSpPr>
        <p:sp>
          <p:nvSpPr>
            <p:cNvPr id="31860" name="Line 49"/>
            <p:cNvSpPr>
              <a:spLocks noChangeShapeType="1"/>
            </p:cNvSpPr>
            <p:nvPr/>
          </p:nvSpPr>
          <p:spPr bwMode="auto">
            <a:xfrm>
              <a:off x="3977" y="1254"/>
              <a:ext cx="0" cy="25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61" name="Line 50"/>
            <p:cNvSpPr>
              <a:spLocks noChangeShapeType="1"/>
            </p:cNvSpPr>
            <p:nvPr/>
          </p:nvSpPr>
          <p:spPr bwMode="auto">
            <a:xfrm>
              <a:off x="4518" y="1254"/>
              <a:ext cx="0" cy="249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62" name="Line 51"/>
            <p:cNvSpPr>
              <a:spLocks noChangeShapeType="1"/>
            </p:cNvSpPr>
            <p:nvPr/>
          </p:nvSpPr>
          <p:spPr bwMode="auto">
            <a:xfrm flipV="1">
              <a:off x="3974" y="3748"/>
              <a:ext cx="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751" name="Line 39"/>
          <p:cNvSpPr>
            <a:spLocks noChangeShapeType="1"/>
          </p:cNvSpPr>
          <p:nvPr/>
        </p:nvSpPr>
        <p:spPr bwMode="auto">
          <a:xfrm flipV="1">
            <a:off x="6715125" y="5967413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2" name="Line 39"/>
          <p:cNvSpPr>
            <a:spLocks noChangeShapeType="1"/>
          </p:cNvSpPr>
          <p:nvPr/>
        </p:nvSpPr>
        <p:spPr bwMode="auto">
          <a:xfrm flipV="1">
            <a:off x="6715125" y="5538788"/>
            <a:ext cx="971550" cy="0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3" name="TextBox 12"/>
          <p:cNvSpPr txBox="1">
            <a:spLocks noChangeArrowheads="1"/>
          </p:cNvSpPr>
          <p:nvPr/>
        </p:nvSpPr>
        <p:spPr bwMode="auto">
          <a:xfrm>
            <a:off x="6715125" y="6396038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  <a:sym typeface="Wingdings" panose="05000000000000000000" pitchFamily="2" charset="2"/>
              </a:rPr>
              <a:t>stack</a:t>
            </a:r>
            <a:endParaRPr lang="zh-CN" altLang="en-US" sz="24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1754" name="Text Box 29"/>
          <p:cNvSpPr txBox="1">
            <a:spLocks noChangeArrowheads="1"/>
          </p:cNvSpPr>
          <p:nvPr/>
        </p:nvSpPr>
        <p:spPr bwMode="auto">
          <a:xfrm>
            <a:off x="5857875" y="142875"/>
            <a:ext cx="1428750" cy="400050"/>
          </a:xfrm>
          <a:prstGeom prst="rect">
            <a:avLst/>
          </a:prstGeom>
          <a:solidFill>
            <a:srgbClr val="8FE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5500688" y="5286375"/>
            <a:ext cx="1143000" cy="307975"/>
            <a:chOff x="5286381" y="5857892"/>
            <a:chExt cx="1143008" cy="307777"/>
          </a:xfrm>
        </p:grpSpPr>
        <p:sp>
          <p:nvSpPr>
            <p:cNvPr id="31858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9" name="Rectangle 70"/>
            <p:cNvSpPr>
              <a:spLocks noChangeArrowheads="1"/>
            </p:cNvSpPr>
            <p:nvPr/>
          </p:nvSpPr>
          <p:spPr bwMode="auto">
            <a:xfrm>
              <a:off x="5286381" y="5857892"/>
              <a:ext cx="4286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31756" name="TextBox 17"/>
          <p:cNvSpPr txBox="1">
            <a:spLocks noChangeArrowheads="1"/>
          </p:cNvSpPr>
          <p:nvPr/>
        </p:nvSpPr>
        <p:spPr bwMode="auto">
          <a:xfrm>
            <a:off x="6929438" y="6000750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1757" name="TextBox 18"/>
          <p:cNvSpPr txBox="1">
            <a:spLocks noChangeArrowheads="1"/>
          </p:cNvSpPr>
          <p:nvPr/>
        </p:nvSpPr>
        <p:spPr bwMode="auto">
          <a:xfrm>
            <a:off x="6715125" y="5572125"/>
            <a:ext cx="928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cs typeface="Times New Roman" panose="02020603050405020304" pitchFamily="18" charset="0"/>
                <a:sym typeface="Wingdings" panose="05000000000000000000" pitchFamily="2" charset="2"/>
              </a:rPr>
              <a:t>RA:0</a:t>
            </a:r>
            <a:endParaRPr lang="zh-CN" altLang="en-US" sz="2000" b="1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1758" name="组合 19"/>
          <p:cNvGrpSpPr>
            <a:grpSpLocks/>
          </p:cNvGrpSpPr>
          <p:nvPr/>
        </p:nvGrpSpPr>
        <p:grpSpPr bwMode="auto">
          <a:xfrm>
            <a:off x="6715125" y="5143500"/>
            <a:ext cx="971550" cy="307975"/>
            <a:chOff x="6715140" y="5143512"/>
            <a:chExt cx="972000" cy="307777"/>
          </a:xfrm>
        </p:grpSpPr>
        <p:sp>
          <p:nvSpPr>
            <p:cNvPr id="31856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7" name="TextBox 21"/>
            <p:cNvSpPr txBox="1">
              <a:spLocks noChangeArrowheads="1"/>
            </p:cNvSpPr>
            <p:nvPr/>
          </p:nvSpPr>
          <p:spPr bwMode="auto">
            <a:xfrm>
              <a:off x="6786578" y="5143512"/>
              <a:ext cx="8572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0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31759" name="组合 22"/>
          <p:cNvGrpSpPr>
            <a:grpSpLocks/>
          </p:cNvGrpSpPr>
          <p:nvPr/>
        </p:nvGrpSpPr>
        <p:grpSpPr bwMode="auto">
          <a:xfrm>
            <a:off x="7715250" y="5572125"/>
            <a:ext cx="1143000" cy="785813"/>
            <a:chOff x="7715250" y="5815013"/>
            <a:chExt cx="1143000" cy="1000125"/>
          </a:xfrm>
        </p:grpSpPr>
        <p:sp>
          <p:nvSpPr>
            <p:cNvPr id="31854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154988" y="6099898"/>
              <a:ext cx="703262" cy="432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solidFill>
                    <a:srgbClr val="CC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grpSp>
        <p:nvGrpSpPr>
          <p:cNvPr id="31760" name="组合 25"/>
          <p:cNvGrpSpPr>
            <a:grpSpLocks/>
          </p:cNvGrpSpPr>
          <p:nvPr/>
        </p:nvGrpSpPr>
        <p:grpSpPr bwMode="auto">
          <a:xfrm>
            <a:off x="6715125" y="4786313"/>
            <a:ext cx="971550" cy="276225"/>
            <a:chOff x="6715140" y="5143512"/>
            <a:chExt cx="972000" cy="276999"/>
          </a:xfrm>
        </p:grpSpPr>
        <p:sp>
          <p:nvSpPr>
            <p:cNvPr id="31852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3" name="TextBox 27"/>
            <p:cNvSpPr txBox="1">
              <a:spLocks noChangeArrowheads="1"/>
            </p:cNvSpPr>
            <p:nvPr/>
          </p:nvSpPr>
          <p:spPr bwMode="auto">
            <a:xfrm>
              <a:off x="6786578" y="5143512"/>
              <a:ext cx="8572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cs typeface="Times New Roman" panose="02020603050405020304" pitchFamily="18" charset="0"/>
                  <a:sym typeface="Wingdings" panose="05000000000000000000" pitchFamily="2" charset="2"/>
                </a:rPr>
                <a:t>RA:26</a:t>
              </a:r>
              <a:endParaRPr lang="zh-CN" altLang="en-US" sz="18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31761" name="组合 28"/>
          <p:cNvGrpSpPr>
            <a:grpSpLocks/>
          </p:cNvGrpSpPr>
          <p:nvPr/>
        </p:nvGrpSpPr>
        <p:grpSpPr bwMode="auto">
          <a:xfrm>
            <a:off x="5500688" y="6143625"/>
            <a:ext cx="1143000" cy="307975"/>
            <a:chOff x="5286380" y="5857892"/>
            <a:chExt cx="1143009" cy="307777"/>
          </a:xfrm>
        </p:grpSpPr>
        <p:sp>
          <p:nvSpPr>
            <p:cNvPr id="31850" name="Line 69"/>
            <p:cNvSpPr>
              <a:spLocks noChangeShapeType="1"/>
            </p:cNvSpPr>
            <p:nvPr/>
          </p:nvSpPr>
          <p:spPr bwMode="auto">
            <a:xfrm flipV="1">
              <a:off x="5830191" y="6019576"/>
              <a:ext cx="5991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1" name="Rectangle 70"/>
            <p:cNvSpPr>
              <a:spLocks noChangeArrowheads="1"/>
            </p:cNvSpPr>
            <p:nvPr/>
          </p:nvSpPr>
          <p:spPr bwMode="auto">
            <a:xfrm>
              <a:off x="5286380" y="5857892"/>
              <a:ext cx="5715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base</a:t>
              </a:r>
            </a:p>
          </p:txBody>
        </p:sp>
      </p:grpSp>
      <p:grpSp>
        <p:nvGrpSpPr>
          <p:cNvPr id="31762" name="组合 31"/>
          <p:cNvGrpSpPr>
            <a:grpSpLocks/>
          </p:cNvGrpSpPr>
          <p:nvPr/>
        </p:nvGrpSpPr>
        <p:grpSpPr bwMode="auto">
          <a:xfrm>
            <a:off x="6715125" y="4429125"/>
            <a:ext cx="1000125" cy="307975"/>
            <a:chOff x="6715140" y="5143512"/>
            <a:chExt cx="1000132" cy="307777"/>
          </a:xfrm>
        </p:grpSpPr>
        <p:sp>
          <p:nvSpPr>
            <p:cNvPr id="31848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9" name="TextBox 33"/>
            <p:cNvSpPr txBox="1">
              <a:spLocks noChangeArrowheads="1"/>
            </p:cNvSpPr>
            <p:nvPr/>
          </p:nvSpPr>
          <p:spPr bwMode="auto">
            <a:xfrm>
              <a:off x="6715140" y="5143512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a: 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31763" name="组合 34"/>
          <p:cNvGrpSpPr>
            <a:grpSpLocks/>
          </p:cNvGrpSpPr>
          <p:nvPr/>
        </p:nvGrpSpPr>
        <p:grpSpPr bwMode="auto">
          <a:xfrm>
            <a:off x="6715125" y="4071938"/>
            <a:ext cx="1000125" cy="307975"/>
            <a:chOff x="6715140" y="5143512"/>
            <a:chExt cx="1000132" cy="307777"/>
          </a:xfrm>
        </p:grpSpPr>
        <p:sp>
          <p:nvSpPr>
            <p:cNvPr id="31846" name="Line 39"/>
            <p:cNvSpPr>
              <a:spLocks noChangeShapeType="1"/>
            </p:cNvSpPr>
            <p:nvPr/>
          </p:nvSpPr>
          <p:spPr bwMode="auto">
            <a:xfrm flipV="1">
              <a:off x="6715140" y="5143512"/>
              <a:ext cx="97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7" name="TextBox 36"/>
            <p:cNvSpPr txBox="1">
              <a:spLocks noChangeArrowheads="1"/>
            </p:cNvSpPr>
            <p:nvPr/>
          </p:nvSpPr>
          <p:spPr bwMode="auto">
            <a:xfrm>
              <a:off x="6715140" y="5143512"/>
              <a:ext cx="1000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0" rIns="92075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cs typeface="Times New Roman" panose="02020603050405020304" pitchFamily="18" charset="0"/>
                  <a:sym typeface="Wingdings" panose="05000000000000000000" pitchFamily="2" charset="2"/>
                </a:rPr>
                <a:t>b:</a:t>
              </a:r>
              <a:endParaRPr lang="zh-CN" altLang="en-US" sz="2000" b="1"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31764" name="组合 37"/>
          <p:cNvGrpSpPr>
            <a:grpSpLocks/>
          </p:cNvGrpSpPr>
          <p:nvPr/>
        </p:nvGrpSpPr>
        <p:grpSpPr bwMode="auto">
          <a:xfrm>
            <a:off x="7786688" y="4071938"/>
            <a:ext cx="1060450" cy="1428750"/>
            <a:chOff x="7715250" y="5815013"/>
            <a:chExt cx="1060575" cy="1000125"/>
          </a:xfrm>
        </p:grpSpPr>
        <p:sp>
          <p:nvSpPr>
            <p:cNvPr id="31844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8072479" y="6215063"/>
              <a:ext cx="703346" cy="236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smtClean="0">
                  <a:solidFill>
                    <a:srgbClr val="CC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</p:grpSp>
      <p:sp>
        <p:nvSpPr>
          <p:cNvPr id="31765" name="Line 39"/>
          <p:cNvSpPr>
            <a:spLocks noChangeShapeType="1"/>
          </p:cNvSpPr>
          <p:nvPr/>
        </p:nvSpPr>
        <p:spPr bwMode="auto">
          <a:xfrm flipV="1">
            <a:off x="6786563" y="4071938"/>
            <a:ext cx="971550" cy="0"/>
          </a:xfrm>
          <a:prstGeom prst="line">
            <a:avLst/>
          </a:prstGeom>
          <a:noFill/>
          <a:ln w="38100">
            <a:solidFill>
              <a:srgbClr val="00CC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 bwMode="auto">
          <a:xfrm>
            <a:off x="1785938" y="1357313"/>
            <a:ext cx="1214437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571750" y="1428750"/>
          <a:ext cx="2286000" cy="18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93" name="TextBox 43"/>
          <p:cNvSpPr txBox="1">
            <a:spLocks noChangeArrowheads="1"/>
          </p:cNvSpPr>
          <p:nvPr/>
        </p:nvSpPr>
        <p:spPr bwMode="auto">
          <a:xfrm>
            <a:off x="2643188" y="1857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23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1794" name="TextBox 44"/>
          <p:cNvSpPr txBox="1">
            <a:spLocks noChangeArrowheads="1"/>
          </p:cNvSpPr>
          <p:nvPr/>
        </p:nvSpPr>
        <p:spPr bwMode="auto">
          <a:xfrm>
            <a:off x="2643188" y="2286000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     ENTER     2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1795" name="TextBox 45"/>
          <p:cNvSpPr txBox="1">
            <a:spLocks noChangeArrowheads="1"/>
          </p:cNvSpPr>
          <p:nvPr/>
        </p:nvSpPr>
        <p:spPr bwMode="auto">
          <a:xfrm>
            <a:off x="2643188" y="264318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25      CAL         1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1796" name="TextBox 46"/>
          <p:cNvSpPr txBox="1">
            <a:spLocks noChangeArrowheads="1"/>
          </p:cNvSpPr>
          <p:nvPr/>
        </p:nvSpPr>
        <p:spPr bwMode="auto">
          <a:xfrm>
            <a:off x="2643188" y="300037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26     RETURN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31797" name="组合 47"/>
          <p:cNvGrpSpPr>
            <a:grpSpLocks/>
          </p:cNvGrpSpPr>
          <p:nvPr/>
        </p:nvGrpSpPr>
        <p:grpSpPr bwMode="auto">
          <a:xfrm>
            <a:off x="4500563" y="2286000"/>
            <a:ext cx="1143000" cy="1000125"/>
            <a:chOff x="7715250" y="5815013"/>
            <a:chExt cx="1143000" cy="1000125"/>
          </a:xfrm>
        </p:grpSpPr>
        <p:sp>
          <p:nvSpPr>
            <p:cNvPr id="31842" name="AutoShape 24"/>
            <p:cNvSpPr>
              <a:spLocks/>
            </p:cNvSpPr>
            <p:nvPr/>
          </p:nvSpPr>
          <p:spPr bwMode="auto">
            <a:xfrm>
              <a:off x="7715250" y="5815013"/>
              <a:ext cx="285750" cy="1000125"/>
            </a:xfrm>
            <a:prstGeom prst="rightBrace">
              <a:avLst>
                <a:gd name="adj1" fmla="val 2362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8154987" y="6100763"/>
              <a:ext cx="7032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main</a:t>
              </a:r>
            </a:p>
          </p:txBody>
        </p:sp>
      </p:grp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2571750" y="285750"/>
          <a:ext cx="228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下标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opt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oper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3" marB="45733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33" marB="45733">
                    <a:solidFill>
                      <a:srgbClr val="EB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816" name="TextBox 8"/>
          <p:cNvSpPr txBox="1">
            <a:spLocks noChangeArrowheads="1"/>
          </p:cNvSpPr>
          <p:nvPr/>
        </p:nvSpPr>
        <p:spPr bwMode="auto">
          <a:xfrm>
            <a:off x="2714625" y="64293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0      BR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1817" name="TextBox 16"/>
          <p:cNvSpPr txBox="1">
            <a:spLocks noChangeArrowheads="1"/>
          </p:cNvSpPr>
          <p:nvPr/>
        </p:nvSpPr>
        <p:spPr bwMode="auto">
          <a:xfrm>
            <a:off x="2714625" y="1000125"/>
            <a:ext cx="214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  <a:sym typeface="Wingdings" panose="05000000000000000000" pitchFamily="2" charset="2"/>
              </a:rPr>
              <a:t>1      ENTER     </a:t>
            </a:r>
            <a:r>
              <a:rPr lang="en-US" altLang="zh-CN" sz="1800"/>
              <a:t> 4</a:t>
            </a:r>
            <a:endParaRPr lang="zh-CN" altLang="en-US" sz="180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1818" name="TextBox 53"/>
          <p:cNvSpPr txBox="1">
            <a:spLocks noChangeArrowheads="1"/>
          </p:cNvSpPr>
          <p:nvPr/>
        </p:nvSpPr>
        <p:spPr bwMode="auto">
          <a:xfrm>
            <a:off x="4143375" y="714375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0" rIns="92075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endParaRPr lang="zh-CN" altLang="en-US" sz="1800" b="1">
              <a:solidFill>
                <a:srgbClr val="FF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2714625" y="1500188"/>
            <a:ext cx="164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0" rIns="92075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……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1714500" y="2500313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14" name="组合 56"/>
          <p:cNvGrpSpPr>
            <a:grpSpLocks/>
          </p:cNvGrpSpPr>
          <p:nvPr/>
        </p:nvGrpSpPr>
        <p:grpSpPr bwMode="auto">
          <a:xfrm>
            <a:off x="1785938" y="3000375"/>
            <a:ext cx="720725" cy="307975"/>
            <a:chOff x="4214810" y="3643314"/>
            <a:chExt cx="720725" cy="307777"/>
          </a:xfrm>
        </p:grpSpPr>
        <p:sp>
          <p:nvSpPr>
            <p:cNvPr id="31840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1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grpSp>
        <p:nvGrpSpPr>
          <p:cNvPr id="31822" name="组合 59"/>
          <p:cNvGrpSpPr>
            <a:grpSpLocks/>
          </p:cNvGrpSpPr>
          <p:nvPr/>
        </p:nvGrpSpPr>
        <p:grpSpPr bwMode="auto">
          <a:xfrm>
            <a:off x="1785938" y="1857375"/>
            <a:ext cx="720725" cy="307975"/>
            <a:chOff x="4214810" y="3643314"/>
            <a:chExt cx="720725" cy="307777"/>
          </a:xfrm>
        </p:grpSpPr>
        <p:sp>
          <p:nvSpPr>
            <p:cNvPr id="31838" name="Line 69"/>
            <p:cNvSpPr>
              <a:spLocks noChangeShapeType="1"/>
            </p:cNvSpPr>
            <p:nvPr/>
          </p:nvSpPr>
          <p:spPr bwMode="auto">
            <a:xfrm flipV="1">
              <a:off x="4503735" y="380499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9" name="Rectangle 70"/>
            <p:cNvSpPr>
              <a:spLocks noChangeArrowheads="1"/>
            </p:cNvSpPr>
            <p:nvPr/>
          </p:nvSpPr>
          <p:spPr bwMode="auto">
            <a:xfrm>
              <a:off x="4214810" y="3643314"/>
              <a:ext cx="312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80008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ip</a:t>
              </a:r>
            </a:p>
          </p:txBody>
        </p:sp>
      </p:grpSp>
      <p:sp>
        <p:nvSpPr>
          <p:cNvPr id="63" name="TextBox 62"/>
          <p:cNvSpPr txBox="1"/>
          <p:nvPr/>
        </p:nvSpPr>
        <p:spPr bwMode="auto">
          <a:xfrm>
            <a:off x="1571625" y="4643438"/>
            <a:ext cx="8572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1824" name="矩形 64"/>
          <p:cNvSpPr>
            <a:spLocks noChangeArrowheads="1"/>
          </p:cNvSpPr>
          <p:nvPr/>
        </p:nvSpPr>
        <p:spPr bwMode="auto">
          <a:xfrm>
            <a:off x="7072313" y="407193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15</a:t>
            </a:r>
            <a:endParaRPr lang="zh-CN" altLang="en-US" sz="2400"/>
          </a:p>
        </p:txBody>
      </p:sp>
      <p:sp>
        <p:nvSpPr>
          <p:cNvPr id="31825" name="矩形 65"/>
          <p:cNvSpPr>
            <a:spLocks noChangeArrowheads="1"/>
          </p:cNvSpPr>
          <p:nvPr/>
        </p:nvSpPr>
        <p:spPr bwMode="auto">
          <a:xfrm>
            <a:off x="7072313" y="442912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endParaRPr lang="zh-CN" altLang="en-US" sz="2000" b="1">
              <a:solidFill>
                <a:srgbClr val="00000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1643063" y="1857375"/>
            <a:ext cx="85725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1827" name="矩形 67"/>
          <p:cNvSpPr>
            <a:spLocks noChangeArrowheads="1"/>
          </p:cNvSpPr>
          <p:nvPr/>
        </p:nvSpPr>
        <p:spPr bwMode="auto">
          <a:xfrm>
            <a:off x="7786688" y="4000500"/>
            <a:ext cx="642937" cy="150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828" name="矩形 68"/>
          <p:cNvSpPr>
            <a:spLocks noChangeArrowheads="1"/>
          </p:cNvSpPr>
          <p:nvPr/>
        </p:nvSpPr>
        <p:spPr bwMode="auto">
          <a:xfrm>
            <a:off x="6767513" y="3929063"/>
            <a:ext cx="938212" cy="150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" name="TextBox 68"/>
          <p:cNvSpPr txBox="1"/>
          <p:nvPr/>
        </p:nvSpPr>
        <p:spPr bwMode="auto">
          <a:xfrm>
            <a:off x="2857500" y="3786188"/>
            <a:ext cx="928688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ip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=0</a:t>
            </a:r>
            <a:endParaRPr lang="zh-CN" altLang="en-US" b="1" dirty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2857500" y="4357688"/>
            <a:ext cx="114300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base</a:t>
            </a:r>
            <a:r>
              <a:rPr lang="en-US" altLang="zh-CN" b="1" dirty="0">
                <a:cs typeface="Times New Roman" pitchFamily="18" charset="0"/>
                <a:sym typeface="Wingdings" pitchFamily="2" charset="2"/>
              </a:rPr>
              <a:t>=0</a:t>
            </a:r>
            <a:endParaRPr lang="zh-CN" altLang="en-US" b="1" dirty="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1571625" y="3429000"/>
            <a:ext cx="11430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6" name="组合 76"/>
          <p:cNvGrpSpPr>
            <a:grpSpLocks/>
          </p:cNvGrpSpPr>
          <p:nvPr/>
        </p:nvGrpSpPr>
        <p:grpSpPr bwMode="auto">
          <a:xfrm>
            <a:off x="2786063" y="5072063"/>
            <a:ext cx="1676400" cy="1285875"/>
            <a:chOff x="2786050" y="5072074"/>
            <a:chExt cx="1676400" cy="1285875"/>
          </a:xfrm>
        </p:grpSpPr>
        <p:sp>
          <p:nvSpPr>
            <p:cNvPr id="31834" name="AutoShape 6"/>
            <p:cNvSpPr>
              <a:spLocks noChangeArrowheads="1"/>
            </p:cNvSpPr>
            <p:nvPr/>
          </p:nvSpPr>
          <p:spPr bwMode="auto">
            <a:xfrm>
              <a:off x="2786050" y="5072074"/>
              <a:ext cx="1676400" cy="593725"/>
            </a:xfrm>
            <a:prstGeom prst="flowChartDecision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ip==0?</a:t>
              </a:r>
            </a:p>
          </p:txBody>
        </p:sp>
        <p:sp>
          <p:nvSpPr>
            <p:cNvPr id="31835" name="AutoShape 7"/>
            <p:cNvSpPr>
              <a:spLocks noChangeArrowheads="1"/>
            </p:cNvSpPr>
            <p:nvPr/>
          </p:nvSpPr>
          <p:spPr bwMode="auto">
            <a:xfrm>
              <a:off x="3071800" y="6000762"/>
              <a:ext cx="1071562" cy="357187"/>
            </a:xfrm>
            <a:prstGeom prst="flowChartAlternateProcess">
              <a:avLst/>
            </a:prstGeom>
            <a:solidFill>
              <a:srgbClr val="E1FFE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结束</a:t>
              </a:r>
            </a:p>
          </p:txBody>
        </p:sp>
        <p:sp>
          <p:nvSpPr>
            <p:cNvPr id="31836" name="Line 13"/>
            <p:cNvSpPr>
              <a:spLocks noChangeShapeType="1"/>
            </p:cNvSpPr>
            <p:nvPr/>
          </p:nvSpPr>
          <p:spPr bwMode="auto">
            <a:xfrm>
              <a:off x="3643300" y="5643574"/>
              <a:ext cx="0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7" name="Text Box 19"/>
            <p:cNvSpPr txBox="1">
              <a:spLocks noChangeArrowheads="1"/>
            </p:cNvSpPr>
            <p:nvPr/>
          </p:nvSpPr>
          <p:spPr bwMode="auto">
            <a:xfrm>
              <a:off x="3714737" y="5715012"/>
              <a:ext cx="381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FontTx/>
                <a:buNone/>
              </a:pPr>
              <a:r>
                <a:rPr lang="en-US" altLang="zh-CN" sz="1600">
                  <a:latin typeface="Tahoma" panose="020B0604030504040204" pitchFamily="34" charset="0"/>
                </a:rPr>
                <a:t>Y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sp>
        <p:nvSpPr>
          <p:cNvPr id="31833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4967"/>
            <a:ext cx="360362" cy="360362"/>
          </a:xfrm>
          <a:prstGeom prst="actionButtonHome">
            <a:avLst/>
          </a:prstGeom>
          <a:solidFill>
            <a:schemeClr val="bg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0.00243 0.0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0139 0.105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9" grpId="0" animBg="1"/>
      <p:bldP spid="71" grpId="0" animBg="1"/>
      <p:bldP spid="70" grpId="0" animBg="1"/>
      <p:bldP spid="318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1312373" y="0"/>
            <a:ext cx="6519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kern="0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内核空间和</a:t>
            </a:r>
            <a:r>
              <a:rPr lang="zh-CN" altLang="en-US" sz="3600" kern="0" dirty="0" smtClean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用户空间</a:t>
            </a:r>
            <a:r>
              <a:rPr lang="zh-CN" altLang="en-US" sz="3600" kern="0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布局</a:t>
            </a: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90586"/>
            <a:ext cx="842010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468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8913"/>
            <a:ext cx="66389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2411413" y="6165850"/>
            <a:ext cx="4968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/>
              <a:t>32</a:t>
            </a:r>
            <a:r>
              <a:rPr lang="zh-CN" altLang="en-US" sz="2800" b="1" dirty="0" smtClean="0"/>
              <a:t>位机用户</a:t>
            </a:r>
            <a:r>
              <a:rPr lang="zh-CN" altLang="en-US" sz="2800" b="1" dirty="0"/>
              <a:t>进程空间布局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652120" y="1916832"/>
            <a:ext cx="1728168" cy="576064"/>
          </a:xfrm>
          <a:prstGeom prst="rect">
            <a:avLst/>
          </a:prstGeom>
          <a:solidFill>
            <a:srgbClr val="00FF00">
              <a:alpha val="3803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078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77279"/>
              </p:ext>
            </p:extLst>
          </p:nvPr>
        </p:nvGraphicFramePr>
        <p:xfrm>
          <a:off x="320402" y="1744963"/>
          <a:ext cx="8569325" cy="2773500"/>
        </p:xfrm>
        <a:graphic>
          <a:graphicData uri="http://schemas.openxmlformats.org/drawingml/2006/table">
            <a:tbl>
              <a:tblPr/>
              <a:tblGrid>
                <a:gridCol w="189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9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2400" dirty="0">
                        <a:solidFill>
                          <a:srgbClr val="0000FF"/>
                        </a:solidFill>
                        <a:effectLst/>
                        <a:latin typeface="inherit"/>
                        <a:ea typeface="微软雅黑" panose="020B0503020204020204" pitchFamily="34" charset="-122"/>
                      </a:endParaRP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存储内容</a:t>
                      </a:r>
                      <a:endParaRPr lang="zh-CN" altLang="en-US" sz="2400" dirty="0">
                        <a:solidFill>
                          <a:srgbClr val="0000FF"/>
                        </a:solidFill>
                        <a:effectLst/>
                        <a:latin typeface="inherit"/>
                        <a:ea typeface="微软雅黑" panose="020B0503020204020204" pitchFamily="34" charset="-122"/>
                      </a:endParaRP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336600"/>
                          </a:solidFill>
                          <a:effectLst/>
                          <a:latin typeface="+mj-ea"/>
                          <a:ea typeface="+mj-ea"/>
                        </a:rPr>
                        <a:t>栈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局部变量、函数参数、返回地址等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336600"/>
                          </a:solidFill>
                          <a:effectLst/>
                          <a:latin typeface="+mj-ea"/>
                          <a:ea typeface="+mj-ea"/>
                        </a:rPr>
                        <a:t>堆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动态分配的内存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8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336600"/>
                          </a:solidFill>
                          <a:effectLst/>
                          <a:latin typeface="+mj-ea"/>
                          <a:ea typeface="+mj-ea"/>
                        </a:rPr>
                        <a:t>BSS</a:t>
                      </a:r>
                      <a:r>
                        <a:rPr lang="zh-CN" altLang="en-US" sz="2800" b="1" dirty="0">
                          <a:solidFill>
                            <a:srgbClr val="336600"/>
                          </a:solidFill>
                          <a:effectLst/>
                          <a:latin typeface="+mj-ea"/>
                          <a:ea typeface="+mj-ea"/>
                        </a:rPr>
                        <a:t>段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未初始化或初值为</a:t>
                      </a:r>
                      <a:r>
                        <a:rPr lang="en-US" altLang="zh-CN" sz="2400" b="1" dirty="0">
                          <a:solidFill>
                            <a:schemeClr val="bg2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的全局变量和静态局部变量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336600"/>
                          </a:solidFill>
                          <a:effectLst/>
                          <a:latin typeface="+mj-ea"/>
                          <a:ea typeface="+mj-ea"/>
                        </a:rPr>
                        <a:t>数据段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已初始化且初值非</a:t>
                      </a:r>
                      <a:r>
                        <a:rPr lang="en-US" altLang="zh-CN" sz="2400" b="1" dirty="0">
                          <a:solidFill>
                            <a:schemeClr val="bg2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的全局变量和静态局部变量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336600"/>
                          </a:solidFill>
                          <a:effectLst/>
                          <a:latin typeface="+mj-ea"/>
                          <a:ea typeface="+mj-ea"/>
                        </a:rPr>
                        <a:t>代码段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effectLst/>
                          <a:latin typeface="inherit"/>
                          <a:ea typeface="微软雅黑" panose="020B0503020204020204" pitchFamily="34" charset="-122"/>
                        </a:rPr>
                        <a:t>可执行代码、字符串字面值、只读变量</a:t>
                      </a:r>
                    </a:p>
                  </a:txBody>
                  <a:tcPr marL="22855" marR="22855" marT="22845" marB="22845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71800" y="260648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用户进程空间内容</a:t>
            </a:r>
          </a:p>
        </p:txBody>
      </p:sp>
      <p:sp>
        <p:nvSpPr>
          <p:cNvPr id="6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722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022475" y="-33338"/>
            <a:ext cx="5327650" cy="708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10.1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栈式动态内存分配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_GB2312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79512" y="1071563"/>
            <a:ext cx="9289032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以函数调用为单位分配空间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3200" b="1" kern="0" dirty="0">
                <a:latin typeface="+mn-lt"/>
                <a:ea typeface="+mn-ea"/>
              </a:rPr>
              <a:t>进入一个函数，为它分配空间；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3200" b="1" kern="0" dirty="0">
                <a:latin typeface="+mn-lt"/>
                <a:ea typeface="+mn-ea"/>
              </a:rPr>
              <a:t>退出一个函数，则释放它的空间；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3200" b="1" kern="0" dirty="0">
                <a:latin typeface="+mn-lt"/>
                <a:ea typeface="+mn-ea"/>
              </a:rPr>
              <a:t>同一函数的先后不同调用，分配不同的空间。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3200" b="1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3200" b="1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3200" b="1" kern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6148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9512" y="3827416"/>
            <a:ext cx="574356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解释执行时数据区的变化</a:t>
            </a:r>
          </a:p>
        </p:txBody>
      </p:sp>
      <p:sp>
        <p:nvSpPr>
          <p:cNvPr id="614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9512" y="4797152"/>
            <a:ext cx="435375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函数数据区的布局</a:t>
            </a:r>
          </a:p>
        </p:txBody>
      </p:sp>
      <p:sp>
        <p:nvSpPr>
          <p:cNvPr id="6150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9"/>
          <p:cNvSpPr txBox="1">
            <a:spLocks noChangeArrowheads="1"/>
          </p:cNvSpPr>
          <p:nvPr/>
        </p:nvSpPr>
        <p:spPr bwMode="auto">
          <a:xfrm>
            <a:off x="285750" y="357188"/>
            <a:ext cx="2000250" cy="59404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function 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{int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read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c=c*5;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write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function f()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{int a;  int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read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if (a==10) b=5;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else b=2*(a+3);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write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call 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call f();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2" y="0"/>
            <a:ext cx="6376987" cy="5334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解释执行时数据区的变化</a:t>
            </a:r>
          </a:p>
        </p:txBody>
      </p:sp>
      <p:sp>
        <p:nvSpPr>
          <p:cNvPr id="8196" name="Line 69"/>
          <p:cNvSpPr>
            <a:spLocks noChangeShapeType="1"/>
          </p:cNvSpPr>
          <p:nvPr/>
        </p:nvSpPr>
        <p:spPr bwMode="auto">
          <a:xfrm>
            <a:off x="5715000" y="5929313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6172200" y="6019800"/>
            <a:ext cx="213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运行栈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715008" y="5091134"/>
            <a:ext cx="2057400" cy="614363"/>
            <a:chOff x="3936" y="3264"/>
            <a:chExt cx="1296" cy="387"/>
          </a:xfrm>
          <a:noFill/>
        </p:grpSpPr>
        <p:sp>
          <p:nvSpPr>
            <p:cNvPr id="17" name="Line 73"/>
            <p:cNvSpPr>
              <a:spLocks noChangeShapeType="1"/>
            </p:cNvSpPr>
            <p:nvPr/>
          </p:nvSpPr>
          <p:spPr bwMode="auto">
            <a:xfrm>
              <a:off x="3936" y="3264"/>
              <a:ext cx="129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Text Box 74"/>
            <p:cNvSpPr txBox="1">
              <a:spLocks noChangeArrowheads="1"/>
            </p:cNvSpPr>
            <p:nvPr/>
          </p:nvSpPr>
          <p:spPr bwMode="auto">
            <a:xfrm>
              <a:off x="3984" y="3360"/>
              <a:ext cx="1200" cy="2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main</a:t>
              </a:r>
              <a:endPara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5715008" y="4357694"/>
            <a:ext cx="2057400" cy="614363"/>
            <a:chOff x="3936" y="2736"/>
            <a:chExt cx="1296" cy="387"/>
          </a:xfrm>
          <a:noFill/>
        </p:grpSpPr>
        <p:sp>
          <p:nvSpPr>
            <p:cNvPr id="20" name="Line 76"/>
            <p:cNvSpPr>
              <a:spLocks noChangeShapeType="1"/>
            </p:cNvSpPr>
            <p:nvPr/>
          </p:nvSpPr>
          <p:spPr bwMode="auto">
            <a:xfrm>
              <a:off x="3936" y="2736"/>
              <a:ext cx="129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Text Box 78"/>
            <p:cNvSpPr txBox="1">
              <a:spLocks noChangeArrowheads="1"/>
            </p:cNvSpPr>
            <p:nvPr/>
          </p:nvSpPr>
          <p:spPr bwMode="auto">
            <a:xfrm>
              <a:off x="3984" y="2832"/>
              <a:ext cx="876" cy="2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5715008" y="3643314"/>
            <a:ext cx="2057400" cy="538163"/>
            <a:chOff x="3936" y="2256"/>
            <a:chExt cx="1296" cy="339"/>
          </a:xfrm>
          <a:noFill/>
        </p:grpSpPr>
        <p:sp>
          <p:nvSpPr>
            <p:cNvPr id="23" name="Line 80"/>
            <p:cNvSpPr>
              <a:spLocks noChangeShapeType="1"/>
            </p:cNvSpPr>
            <p:nvPr/>
          </p:nvSpPr>
          <p:spPr bwMode="auto">
            <a:xfrm>
              <a:off x="3936" y="2256"/>
              <a:ext cx="129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Text Box 81"/>
            <p:cNvSpPr txBox="1">
              <a:spLocks noChangeArrowheads="1"/>
            </p:cNvSpPr>
            <p:nvPr/>
          </p:nvSpPr>
          <p:spPr bwMode="auto">
            <a:xfrm>
              <a:off x="3984" y="2304"/>
              <a:ext cx="1200" cy="2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p</a:t>
              </a:r>
            </a:p>
          </p:txBody>
        </p:sp>
      </p:grpSp>
      <p:sp>
        <p:nvSpPr>
          <p:cNvPr id="32" name="Text Box 90"/>
          <p:cNvSpPr txBox="1">
            <a:spLocks noChangeArrowheads="1"/>
          </p:cNvSpPr>
          <p:nvPr/>
        </p:nvSpPr>
        <p:spPr bwMode="auto">
          <a:xfrm>
            <a:off x="5072063" y="1214438"/>
            <a:ext cx="857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Text Box 92"/>
          <p:cNvSpPr txBox="1">
            <a:spLocks noChangeArrowheads="1"/>
          </p:cNvSpPr>
          <p:nvPr/>
        </p:nvSpPr>
        <p:spPr bwMode="auto">
          <a:xfrm>
            <a:off x="5786438" y="1214438"/>
            <a:ext cx="128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——&gt;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8203" name="Rectangle 105"/>
          <p:cNvSpPr>
            <a:spLocks noChangeArrowheads="1"/>
          </p:cNvSpPr>
          <p:nvPr/>
        </p:nvSpPr>
        <p:spPr bwMode="auto">
          <a:xfrm>
            <a:off x="5029200" y="586740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" name="Text Box 92"/>
          <p:cNvSpPr txBox="1">
            <a:spLocks noChangeArrowheads="1"/>
          </p:cNvSpPr>
          <p:nvPr/>
        </p:nvSpPr>
        <p:spPr bwMode="auto">
          <a:xfrm>
            <a:off x="6858000" y="1214438"/>
            <a:ext cx="1285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Wingdings" pitchFamily="2" charset="2"/>
              </a:rPr>
              <a:t>——&gt;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cxnSp>
        <p:nvCxnSpPr>
          <p:cNvPr id="8205" name="直接连接符 64"/>
          <p:cNvCxnSpPr>
            <a:cxnSpLocks noChangeShapeType="1"/>
          </p:cNvCxnSpPr>
          <p:nvPr/>
        </p:nvCxnSpPr>
        <p:spPr bwMode="auto">
          <a:xfrm rot="5400000">
            <a:off x="4394200" y="4606925"/>
            <a:ext cx="2643188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直接连接符 65"/>
          <p:cNvCxnSpPr>
            <a:cxnSpLocks noChangeShapeType="1"/>
          </p:cNvCxnSpPr>
          <p:nvPr/>
        </p:nvCxnSpPr>
        <p:spPr bwMode="auto">
          <a:xfrm rot="5400000">
            <a:off x="6443663" y="4606925"/>
            <a:ext cx="2643188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5929313" y="1214438"/>
            <a:ext cx="1214437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6000750" y="3786188"/>
            <a:ext cx="1285875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7010400" y="1366838"/>
            <a:ext cx="1285875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000750" y="4429125"/>
            <a:ext cx="1285875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4929188" y="1214438"/>
            <a:ext cx="1285875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6000750" y="5286375"/>
            <a:ext cx="1285875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8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5" grpId="0"/>
      <p:bldP spid="57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80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函数数据区的布局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4684" y="1439863"/>
            <a:ext cx="7467600" cy="3962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+mj-lt"/>
              </a:rPr>
              <a:t>DL</a:t>
            </a:r>
            <a:r>
              <a:rPr lang="zh-CN" altLang="en-US" b="1" dirty="0" smtClean="0">
                <a:latin typeface="+mj-lt"/>
              </a:rPr>
              <a:t>：</a:t>
            </a:r>
            <a:r>
              <a:rPr lang="zh-CN" altLang="en-US" sz="3200" b="1" dirty="0" smtClean="0">
                <a:latin typeface="+mj-lt"/>
              </a:rPr>
              <a:t>动态链</a:t>
            </a:r>
          </a:p>
          <a:p>
            <a:pPr lvl="2"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+mj-lt"/>
              </a:rPr>
              <a:t>主调函数基地址。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+mj-lt"/>
              </a:rPr>
              <a:t>RA</a:t>
            </a:r>
            <a:r>
              <a:rPr lang="zh-CN" altLang="en-US" b="1" dirty="0" smtClean="0">
                <a:latin typeface="+mj-lt"/>
              </a:rPr>
              <a:t>：</a:t>
            </a:r>
            <a:r>
              <a:rPr lang="zh-CN" altLang="en-US" sz="3200" b="1" dirty="0" smtClean="0">
                <a:latin typeface="+mj-lt"/>
              </a:rPr>
              <a:t>返回地址</a:t>
            </a:r>
          </a:p>
          <a:p>
            <a:pPr lvl="2"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+mj-lt"/>
              </a:rPr>
              <a:t>函数调用指令的下一条指令的地址。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7143750" y="3143250"/>
            <a:ext cx="928688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defRPr/>
            </a:pPr>
            <a:r>
              <a:rPr lang="en-US" altLang="zh-CN" dirty="0" smtClean="0">
                <a:solidFill>
                  <a:srgbClr val="CC0000"/>
                </a:solidFill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RA</a:t>
            </a:r>
          </a:p>
          <a:p>
            <a:pPr eaLnBrk="1" hangingPunct="1">
              <a:buClr>
                <a:schemeClr val="accent2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DL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6829425" y="889000"/>
            <a:ext cx="1828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6829425" y="3556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6829425" y="3175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81" name="Text Box 10"/>
          <p:cNvSpPr txBox="1">
            <a:spLocks noChangeArrowheads="1"/>
          </p:cNvSpPr>
          <p:nvPr/>
        </p:nvSpPr>
        <p:spPr bwMode="auto">
          <a:xfrm>
            <a:off x="5429250" y="3613150"/>
            <a:ext cx="1120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defRPr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base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auto">
          <a:xfrm>
            <a:off x="5514975" y="1439863"/>
            <a:ext cx="774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defRPr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top</a:t>
            </a:r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6829425" y="18605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6858000" y="2357438"/>
            <a:ext cx="1619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局部变量</a:t>
            </a:r>
          </a:p>
        </p:txBody>
      </p:sp>
      <p:sp>
        <p:nvSpPr>
          <p:cNvPr id="892942" name="Text Box 14"/>
          <p:cNvSpPr txBox="1">
            <a:spLocks noChangeArrowheads="1"/>
          </p:cNvSpPr>
          <p:nvPr/>
        </p:nvSpPr>
        <p:spPr bwMode="auto">
          <a:xfrm>
            <a:off x="6524625" y="1022350"/>
            <a:ext cx="213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临时单元</a:t>
            </a:r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6143625" y="38417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>
            <a:off x="6248400" y="17002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5915025" y="260350"/>
            <a:ext cx="3733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0" y="942975"/>
            <a:ext cx="3194785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个联系单元</a:t>
            </a:r>
          </a:p>
        </p:txBody>
      </p:sp>
      <p:sp>
        <p:nvSpPr>
          <p:cNvPr id="9233" name="Rectangle 20"/>
          <p:cNvSpPr>
            <a:spLocks noChangeArrowheads="1"/>
          </p:cNvSpPr>
          <p:nvPr/>
        </p:nvSpPr>
        <p:spPr bwMode="auto">
          <a:xfrm>
            <a:off x="0" y="3904360"/>
            <a:ext cx="3133551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局部变量</a:t>
            </a:r>
          </a:p>
        </p:txBody>
      </p:sp>
      <p:sp>
        <p:nvSpPr>
          <p:cNvPr id="9234" name="Rectangle 22"/>
          <p:cNvSpPr>
            <a:spLocks noChangeArrowheads="1"/>
          </p:cNvSpPr>
          <p:nvPr/>
        </p:nvSpPr>
        <p:spPr bwMode="auto">
          <a:xfrm>
            <a:off x="0" y="4810690"/>
            <a:ext cx="2500685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0000F6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临时单元</a:t>
            </a:r>
          </a:p>
        </p:txBody>
      </p:sp>
      <p:sp>
        <p:nvSpPr>
          <p:cNvPr id="21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4727" y="6497638"/>
            <a:ext cx="360362" cy="360362"/>
          </a:xfrm>
          <a:prstGeom prst="actionButtonHome">
            <a:avLst/>
          </a:prstGeom>
          <a:solidFill>
            <a:schemeClr val="bg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 uiExpand="1" build="p" bldLvl="2" autoUpdateAnimBg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7620000" y="78581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产生</a:t>
            </a:r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785813" y="2071688"/>
            <a:ext cx="8072437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2. &lt;fun_declaration&gt; → </a:t>
            </a:r>
            <a:r>
              <a:rPr lang="en-US" altLang="zh-CN" sz="2400" b="1" i="1"/>
              <a:t>function</a:t>
            </a:r>
            <a:r>
              <a:rPr lang="en-US" altLang="zh-CN" sz="2400" b="1"/>
              <a:t> ID’(‘ ‘ )’&lt; function_body&gt;</a:t>
            </a:r>
            <a:endParaRPr lang="zh-CN" altLang="en-US" sz="2400"/>
          </a:p>
        </p:txBody>
      </p:sp>
      <p:sp>
        <p:nvSpPr>
          <p:cNvPr id="11269" name="TextBox 2"/>
          <p:cNvSpPr txBox="1">
            <a:spLocks noChangeArrowheads="1"/>
          </p:cNvSpPr>
          <p:nvPr/>
        </p:nvSpPr>
        <p:spPr bwMode="auto">
          <a:xfrm>
            <a:off x="714375" y="2928938"/>
            <a:ext cx="8072438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3. &lt;main_declaration&gt;→main’(‘ ‘ )’ &lt; function_body&gt;</a:t>
            </a:r>
            <a:endParaRPr lang="zh-CN" altLang="en-US" sz="2400"/>
          </a:p>
        </p:txBody>
      </p:sp>
      <p:sp>
        <p:nvSpPr>
          <p:cNvPr id="11270" name="TextBox 3"/>
          <p:cNvSpPr txBox="1">
            <a:spLocks noChangeArrowheads="1"/>
          </p:cNvSpPr>
          <p:nvPr/>
        </p:nvSpPr>
        <p:spPr bwMode="auto">
          <a:xfrm>
            <a:off x="285750" y="3714750"/>
            <a:ext cx="8858250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4. &lt;function_body&gt;→ ‘{‘ &lt;declaration_list&gt; &lt;statement_list&gt; ’}’</a:t>
            </a:r>
          </a:p>
        </p:txBody>
      </p:sp>
      <p:sp>
        <p:nvSpPr>
          <p:cNvPr id="10" name="矩形 9"/>
          <p:cNvSpPr/>
          <p:nvPr/>
        </p:nvSpPr>
        <p:spPr>
          <a:xfrm>
            <a:off x="752475" y="0"/>
            <a:ext cx="8105775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10.2 </a:t>
            </a: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_GB2312" pitchFamily="49" charset="-122"/>
              </a:rPr>
              <a:t>函数的进入、返回和调用指令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_GB2312" pitchFamily="49" charset="-122"/>
            </a:endParaRPr>
          </a:p>
        </p:txBody>
      </p:sp>
      <p:sp>
        <p:nvSpPr>
          <p:cNvPr id="8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92075" tIns="46038" rIns="92075" bIns="46038">
        <a:spAutoFit/>
      </a:bodyPr>
      <a:lstStyle>
        <a:defPPr algn="r">
          <a:spcBef>
            <a:spcPct val="50000"/>
          </a:spcBef>
          <a:defRPr dirty="0" smtClean="0">
            <a:effectLst>
              <a:outerShdw blurRad="38100" dist="38100" dir="2700000" algn="tl">
                <a:srgbClr val="000000"/>
              </a:outerShdw>
            </a:effectLst>
            <a:cs typeface="Times New Roman" pitchFamily="18" charset="0"/>
            <a:sym typeface="Wingdings" pitchFamily="2" charset="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1825</Words>
  <Application>Microsoft Office PowerPoint</Application>
  <PresentationFormat>全屏显示(4:3)</PresentationFormat>
  <Paragraphs>653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inherit</vt:lpstr>
      <vt:lpstr>Monotype Sorts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默认设计模板</vt:lpstr>
      <vt:lpstr>第10章  TEST 虚拟机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解释执行时数据区的变化</vt:lpstr>
      <vt:lpstr>函数数据区的布局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语义分析和代码生成 </dc:title>
  <dc:creator>by</dc:creator>
  <cp:lastModifiedBy>ShiYM</cp:lastModifiedBy>
  <cp:revision>658</cp:revision>
  <dcterms:created xsi:type="dcterms:W3CDTF">2005-03-27T07:47:11Z</dcterms:created>
  <dcterms:modified xsi:type="dcterms:W3CDTF">2021-11-16T01:38:28Z</dcterms:modified>
</cp:coreProperties>
</file>